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3" r:id="rId2"/>
    <p:sldId id="347" r:id="rId3"/>
    <p:sldId id="345" r:id="rId4"/>
    <p:sldId id="346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44" r:id="rId13"/>
  </p:sldIdLst>
  <p:sldSz cx="12192000" cy="6858000"/>
  <p:notesSz cx="6858000" cy="9144000"/>
  <p:embeddedFontLst>
    <p:embeddedFont>
      <p:font typeface="Roboto Condensed Light" panose="02000000000000000000" pitchFamily="2" charset="0"/>
      <p:regular r:id="rId16"/>
      <p: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Shruti" panose="020B0604020202020204" charset="0"/>
      <p:regular r:id="rId30"/>
      <p:bold r:id="rId31"/>
    </p:embeddedFont>
    <p:embeddedFont>
      <p:font typeface="Wingdings 3" panose="05040102010807070707" pitchFamily="18" charset="2"/>
      <p:regular r:id="rId32"/>
    </p:embeddedFont>
    <p:embeddedFont>
      <p:font typeface="Wingdings 2" panose="05020102010507070707" pitchFamily="18" charset="2"/>
      <p:regular r:id="rId33"/>
    </p:embeddedFont>
    <p:embeddedFont>
      <p:font typeface="Segoe UI Black" panose="020B0A02040204020203" pitchFamily="34" charset="0"/>
      <p:bold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85rICl8r9sA2WlKTQb2fxg==" hashData="YcyY6S62Le3UsyTCsImLsMvn2zYc7TxQu5r1wt9wlew+hMQq42aOyXcv+83GX8wv+jUhqL+AsN773QTfAMdyH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Vishal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Strings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Unit-7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Strings 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Vishal.kansagara@darshan.ac.in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8200601076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Vishal </a:t>
            </a:r>
            <a:r>
              <a:rPr lang="en-US" dirty="0" err="1" smtClean="0"/>
              <a:t>Kansagara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For examples consider: </a:t>
            </a:r>
            <a:r>
              <a:rPr lang="en-US" sz="2400" b="1" dirty="0">
                <a:latin typeface="+mj-lt"/>
              </a:rPr>
              <a:t>char s1[]="Their",s2[]="There</a:t>
            </a:r>
            <a:r>
              <a:rPr lang="en-US" sz="2400" b="1" dirty="0" smtClean="0">
                <a:latin typeface="+mj-lt"/>
              </a:rPr>
              <a:t>";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99571"/>
              </p:ext>
            </p:extLst>
          </p:nvPr>
        </p:nvGraphicFramePr>
        <p:xfrm>
          <a:off x="251253" y="1587888"/>
          <a:ext cx="11704320" cy="1108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Syntax</a:t>
                      </a:r>
                      <a:endParaRPr lang="en-US" sz="2000" dirty="0">
                        <a:solidFill>
                          <a:srgbClr val="F9267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Reverses given string.</a:t>
                      </a:r>
                    </a:p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(s1);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makes string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“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riehT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9498"/>
              </p:ext>
            </p:extLst>
          </p:nvPr>
        </p:nvGraphicFramePr>
        <p:xfrm>
          <a:off x="251253" y="2699062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strlwr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Converts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lower case.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strlwr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(s1));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    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their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04744"/>
              </p:ext>
            </p:extLst>
          </p:nvPr>
        </p:nvGraphicFramePr>
        <p:xfrm>
          <a:off x="251253" y="3408486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strupr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Converts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upper case.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strupr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(s1));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                                           Output : THEIR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80863"/>
              </p:ext>
            </p:extLst>
          </p:nvPr>
        </p:nvGraphicFramePr>
        <p:xfrm>
          <a:off x="251253" y="4122704"/>
          <a:ext cx="11704320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(s1,s2,n)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Copies first n character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to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s1=""; s2="There";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strncpy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(s1,s2,2);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("%s",s1);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                                                               Output 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12358"/>
              </p:ext>
            </p:extLst>
          </p:nvPr>
        </p:nvGraphicFramePr>
        <p:xfrm>
          <a:off x="251253" y="5422343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(s1,s2,n)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Appends first n character of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at the end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(s1,s2,2);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 s1);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TheirTh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8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For examples consider: </a:t>
            </a:r>
            <a:r>
              <a:rPr lang="en-US" sz="2400" b="1" dirty="0">
                <a:latin typeface="+mj-lt"/>
              </a:rPr>
              <a:t>char s1[]="Their",s2[]="There</a:t>
            </a:r>
            <a:r>
              <a:rPr lang="en-US" sz="2400" b="1" dirty="0" smtClean="0">
                <a:latin typeface="+mj-lt"/>
              </a:rPr>
              <a:t>";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30283"/>
              </p:ext>
            </p:extLst>
          </p:nvPr>
        </p:nvGraphicFramePr>
        <p:xfrm>
          <a:off x="251035" y="1587888"/>
          <a:ext cx="11704320" cy="140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92672"/>
                          </a:solidFill>
                        </a:rPr>
                        <a:t>Syntax</a:t>
                      </a:r>
                      <a:endParaRPr lang="en-US" sz="2000" dirty="0">
                        <a:solidFill>
                          <a:srgbClr val="F9267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(s1,s2,n)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Compares first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character of string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and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and returns similar result as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function.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("%d",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strcmp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(s1,s2,3));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46124"/>
              </p:ext>
            </p:extLst>
          </p:nvPr>
        </p:nvGraphicFramePr>
        <p:xfrm>
          <a:off x="251035" y="2986445"/>
          <a:ext cx="11704320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(s1,c)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Returns the last occurrence of a given character in a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strrchr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(s2,'e'));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15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38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String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(Character Array)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 one-dimensional array of characters terminated by a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null('\0').</a:t>
            </a:r>
          </a:p>
          <a:p>
            <a:endParaRPr lang="en-US" b="1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b="1" dirty="0" smtClean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b="1" dirty="0" smtClean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/>
              <a:t>Each character in the array occupies one byte of memory, and the last character must always be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null('\0')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. </a:t>
            </a:r>
          </a:p>
          <a:p>
            <a:r>
              <a:rPr lang="en-US" dirty="0"/>
              <a:t>The termination character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('\0')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/>
              <a:t>is important in a string to identify where the string ends. </a:t>
            </a:r>
          </a:p>
          <a:p>
            <a:endParaRPr lang="en-US" b="1" dirty="0" smtClean="0">
              <a:solidFill>
                <a:srgbClr val="C00000"/>
              </a:solidFill>
              <a:latin typeface="+mj-lt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136" y="2238999"/>
            <a:ext cx="219456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30172"/>
              </p:ext>
            </p:extLst>
          </p:nvPr>
        </p:nvGraphicFramePr>
        <p:xfrm>
          <a:off x="3090746" y="1748345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09936" y="52572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name[10]</a:t>
            </a:r>
            <a:endParaRPr lang="en-US" sz="2000" b="1" dirty="0">
              <a:effectLst/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48550"/>
              </p:ext>
            </p:extLst>
          </p:nvPr>
        </p:nvGraphicFramePr>
        <p:xfrm>
          <a:off x="3218859" y="4669671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&amp; Initializing 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346" y="1539844"/>
            <a:ext cx="2301796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1209985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rgbClr val="F9A825"/>
                </a:solidFill>
              </a:rPr>
              <a:t>Declaration</a:t>
            </a:r>
            <a:endParaRPr lang="en-US" sz="2000" dirty="0">
              <a:solidFill>
                <a:srgbClr val="F9A82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346" y="2579797"/>
            <a:ext cx="7053454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]={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'D'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'A'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'R'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'S'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'H'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'A'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'N'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'\0'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};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2249938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Initialization </a:t>
            </a:r>
            <a:r>
              <a:rPr lang="en-US" sz="2000" dirty="0" smtClean="0">
                <a:solidFill>
                  <a:srgbClr val="F9A825"/>
                </a:solidFill>
              </a:rPr>
              <a:t>method </a:t>
            </a:r>
            <a:r>
              <a:rPr lang="en-US" sz="2000" dirty="0">
                <a:solidFill>
                  <a:srgbClr val="F9A825"/>
                </a:solidFill>
              </a:rPr>
              <a:t>1: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346" y="3619750"/>
            <a:ext cx="10972800" cy="707886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+mj-lt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]=</a:t>
            </a:r>
            <a:r>
              <a:rPr lang="en-US" sz="2000" b="1" dirty="0">
                <a:solidFill>
                  <a:srgbClr val="CE9178"/>
                </a:solidFill>
                <a:latin typeface="+mj-lt"/>
              </a:rPr>
              <a:t>"DARSHAN"</a:t>
            </a:r>
            <a:r>
              <a:rPr lang="en-US" sz="2000" b="1" dirty="0">
                <a:solidFill>
                  <a:srgbClr val="D4D4D4"/>
                </a:solidFill>
                <a:latin typeface="+mj-lt"/>
              </a:rPr>
              <a:t>; </a:t>
            </a:r>
            <a:endParaRPr lang="en-US" sz="2000" b="1" dirty="0" smtClean="0">
              <a:solidFill>
                <a:srgbClr val="D4D4D4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6A9955"/>
                </a:solidFill>
                <a:latin typeface="+mj-lt"/>
              </a:rPr>
              <a:t>//'\</a:t>
            </a:r>
            <a:r>
              <a:rPr lang="en-US" sz="2000" b="1" dirty="0">
                <a:solidFill>
                  <a:srgbClr val="6A9955"/>
                </a:solidFill>
                <a:latin typeface="+mj-lt"/>
              </a:rPr>
              <a:t>0' will be automatically inserted </a:t>
            </a:r>
            <a:r>
              <a:rPr lang="en-US" sz="2000" b="1" dirty="0" smtClean="0">
                <a:solidFill>
                  <a:srgbClr val="6A9955"/>
                </a:solidFill>
                <a:latin typeface="+mj-lt"/>
              </a:rPr>
              <a:t>at</a:t>
            </a:r>
            <a:r>
              <a:rPr lang="en-US" sz="2000" b="1" dirty="0">
                <a:solidFill>
                  <a:srgbClr val="6A9955"/>
                </a:solidFill>
                <a:latin typeface="+mj-lt"/>
              </a:rPr>
              <a:t> the end in this type of declaration.</a:t>
            </a:r>
            <a:endParaRPr lang="en-US" sz="20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63346" y="3289891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9A825"/>
                </a:solidFill>
              </a:rPr>
              <a:t>Initialization </a:t>
            </a:r>
            <a:r>
              <a:rPr lang="en-US" sz="2000" dirty="0" smtClean="0">
                <a:solidFill>
                  <a:srgbClr val="F9A825"/>
                </a:solidFill>
              </a:rPr>
              <a:t>method 2:</a:t>
            </a:r>
            <a:endParaRPr lang="en-US" sz="2000" dirty="0">
              <a:solidFill>
                <a:srgbClr val="F9A82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1857" y="5295360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name[10]</a:t>
            </a:r>
            <a:endParaRPr lang="en-US" sz="2000" b="1" dirty="0">
              <a:effectLst/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63936"/>
              </p:ext>
            </p:extLst>
          </p:nvPr>
        </p:nvGraphicFramePr>
        <p:xfrm>
          <a:off x="2987040" y="4760100"/>
          <a:ext cx="6217920" cy="987699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  <a:endParaRPr lang="en-US" sz="2000" b="0" kern="1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1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String: scanf()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526974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char </a:t>
            </a:r>
            <a:r>
              <a:rPr lang="en-US" b="1" dirty="0" smtClean="0">
                <a:latin typeface="+mj-lt"/>
              </a:rPr>
              <a:t>name[10</a:t>
            </a:r>
            <a:r>
              <a:rPr lang="en-US" b="1" dirty="0">
                <a:latin typeface="+mj-lt"/>
              </a:rPr>
              <a:t>];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name:");</a:t>
            </a:r>
          </a:p>
          <a:p>
            <a:r>
              <a:rPr lang="en-US" b="1" dirty="0">
                <a:latin typeface="+mj-lt"/>
              </a:rPr>
              <a:t>    scanf("%</a:t>
            </a:r>
            <a:r>
              <a:rPr lang="en-US" b="1" dirty="0" err="1">
                <a:latin typeface="+mj-lt"/>
              </a:rPr>
              <a:t>s",</a:t>
            </a:r>
            <a:r>
              <a:rPr lang="en-US" b="1" dirty="0" err="1" smtClean="0">
                <a:latin typeface="+mj-lt"/>
              </a:rPr>
              <a:t>name</a:t>
            </a:r>
            <a:r>
              <a:rPr lang="en-US" b="1" dirty="0" smtClean="0">
                <a:latin typeface="+mj-lt"/>
              </a:rPr>
              <a:t>);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 smtClean="0">
                <a:latin typeface="+mj-lt"/>
              </a:rPr>
              <a:t>("Name=%</a:t>
            </a:r>
            <a:r>
              <a:rPr lang="en-US" b="1" dirty="0" err="1" smtClean="0">
                <a:latin typeface="+mj-lt"/>
              </a:rPr>
              <a:t>s</a:t>
            </a:r>
            <a:r>
              <a:rPr lang="en-US" b="1" dirty="0" err="1">
                <a:latin typeface="+mj-lt"/>
              </a:rPr>
              <a:t>",</a:t>
            </a:r>
            <a:r>
              <a:rPr lang="en-US" b="1" dirty="0" err="1" smtClean="0">
                <a:latin typeface="+mj-lt"/>
              </a:rPr>
              <a:t>name</a:t>
            </a:r>
            <a:r>
              <a:rPr lang="en-US" b="1" dirty="0" smtClean="0">
                <a:latin typeface="+mj-lt"/>
              </a:rPr>
              <a:t>);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532493" y="1303638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name: Darshan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Name=Darshan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532493" y="9712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532493" y="2353606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name: CE Darshan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Name=CE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532492" y="203803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3491938"/>
            <a:ext cx="11667281" cy="2915750"/>
          </a:xfrm>
        </p:spPr>
        <p:txBody>
          <a:bodyPr/>
          <a:lstStyle/>
          <a:p>
            <a:pPr algn="just"/>
            <a:r>
              <a:rPr lang="en-US" dirty="0" smtClean="0">
                <a:latin typeface="+mj-lt"/>
              </a:rPr>
              <a:t>There is no </a:t>
            </a:r>
            <a:r>
              <a:rPr lang="en-US" dirty="0">
                <a:latin typeface="+mj-lt"/>
              </a:rPr>
              <a:t>need to use address of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(&amp;)</a:t>
            </a:r>
            <a:r>
              <a:rPr lang="en-US" dirty="0">
                <a:latin typeface="+mj-lt"/>
              </a:rPr>
              <a:t> operator in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scanf</a:t>
            </a:r>
            <a:r>
              <a:rPr lang="en-US" dirty="0">
                <a:latin typeface="+mj-lt"/>
              </a:rPr>
              <a:t> to store a string. </a:t>
            </a:r>
          </a:p>
          <a:p>
            <a:pPr algn="just"/>
            <a:r>
              <a:rPr lang="en-US" dirty="0">
                <a:latin typeface="+mj-lt"/>
              </a:rPr>
              <a:t>As string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an array of characters and the name of the array, i.e.,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indicates the base address of the string (character array</a:t>
            </a:r>
            <a:r>
              <a:rPr lang="en-US" dirty="0" smtClean="0">
                <a:latin typeface="+mj-lt"/>
              </a:rPr>
              <a:t>).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scanf()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terminates its input on the first whitespace(space, tab, newline etc.) encountered.</a:t>
            </a:r>
          </a:p>
          <a:p>
            <a:pPr marL="0" indent="0" algn="just">
              <a:buNone/>
            </a:pPr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0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String: gets()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62756" y="1300449"/>
            <a:ext cx="6858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 smtClean="0">
                <a:latin typeface="+mj-lt"/>
              </a:rPr>
              <a:t>void</a:t>
            </a:r>
            <a:r>
              <a:rPr lang="en-US" b="1" dirty="0">
                <a:latin typeface="+mj-lt"/>
              </a:rPr>
              <a:t>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char </a:t>
            </a:r>
            <a:r>
              <a:rPr lang="en-US" b="1" dirty="0" smtClean="0">
                <a:latin typeface="+mj-lt"/>
              </a:rPr>
              <a:t>name[10</a:t>
            </a:r>
            <a:r>
              <a:rPr lang="en-US" b="1" dirty="0">
                <a:latin typeface="+mj-lt"/>
              </a:rPr>
              <a:t>];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name</a:t>
            </a:r>
            <a:r>
              <a:rPr lang="en-US" b="1" dirty="0" smtClean="0">
                <a:latin typeface="+mj-lt"/>
              </a:rPr>
              <a:t>:");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smtClean="0">
                <a:latin typeface="+mj-lt"/>
              </a:rPr>
              <a:t>gets(name);</a:t>
            </a:r>
            <a:r>
              <a:rPr lang="en-US" b="1" dirty="0">
                <a:latin typeface="+mj-lt"/>
              </a:rPr>
              <a:t>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//read string including white spaces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("Name=%</a:t>
            </a:r>
            <a:r>
              <a:rPr lang="en-US" b="1" dirty="0" err="1">
                <a:latin typeface="+mj-lt"/>
              </a:rPr>
              <a:t>s",</a:t>
            </a:r>
            <a:r>
              <a:rPr lang="en-US" b="1" dirty="0" err="1" smtClean="0">
                <a:latin typeface="+mj-lt"/>
              </a:rPr>
              <a:t>name</a:t>
            </a:r>
            <a:r>
              <a:rPr lang="en-US" b="1" dirty="0" smtClean="0">
                <a:latin typeface="+mj-lt"/>
              </a:rPr>
              <a:t>);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262763" y="1300449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262763" y="9712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8120749" y="1303638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name:Darshan Institute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Name=Darshan Institute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8120749" y="9712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3707838"/>
            <a:ext cx="11667281" cy="270566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gets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():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Reads </a:t>
            </a:r>
            <a:r>
              <a:rPr lang="en-US" dirty="0">
                <a:latin typeface="+mj-lt"/>
              </a:rPr>
              <a:t>characters from the standard input and stores them as a string</a:t>
            </a:r>
            <a:r>
              <a:rPr lang="en-US" dirty="0" smtClean="0">
                <a:latin typeface="+mj-lt"/>
              </a:rPr>
              <a:t>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puts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():</a:t>
            </a:r>
            <a:r>
              <a:rPr lang="en-US" dirty="0" smtClean="0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</a:rPr>
              <a:t>Prints </a:t>
            </a:r>
            <a:r>
              <a:rPr lang="en-US" dirty="0">
                <a:latin typeface="+mj-lt"/>
              </a:rPr>
              <a:t>characters from the </a:t>
            </a:r>
            <a:r>
              <a:rPr lang="en-US" dirty="0" smtClean="0">
                <a:latin typeface="+mj-lt"/>
              </a:rPr>
              <a:t>standard.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scanf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(): </a:t>
            </a:r>
            <a:r>
              <a:rPr lang="en-US" dirty="0" smtClean="0">
                <a:latin typeface="+mj-lt"/>
              </a:rPr>
              <a:t>Reads </a:t>
            </a:r>
            <a:r>
              <a:rPr lang="en-US" dirty="0">
                <a:latin typeface="+mj-lt"/>
              </a:rPr>
              <a:t>input until it encounters whitespace, newline or End Of </a:t>
            </a:r>
            <a:r>
              <a:rPr lang="en-US" dirty="0" smtClean="0">
                <a:latin typeface="+mj-lt"/>
              </a:rPr>
              <a:t>File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(EO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F)</a:t>
            </a:r>
            <a:r>
              <a:rPr lang="en-US" dirty="0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latin typeface="+mj-lt"/>
              </a:rPr>
              <a:t>whereas 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gets() </a:t>
            </a:r>
            <a:r>
              <a:rPr lang="en-US" dirty="0">
                <a:latin typeface="+mj-lt"/>
              </a:rPr>
              <a:t>reads input until it encounters newline or End Of </a:t>
            </a:r>
            <a:r>
              <a:rPr lang="en-US" dirty="0" smtClean="0">
                <a:latin typeface="+mj-lt"/>
              </a:rPr>
              <a:t>File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(EOF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</a:t>
            </a:r>
            <a:r>
              <a:rPr lang="en-US" dirty="0">
                <a:latin typeface="+mj-lt"/>
              </a:rPr>
              <a:t>.</a:t>
            </a:r>
          </a:p>
          <a:p>
            <a:pPr algn="just"/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gets(): </a:t>
            </a:r>
            <a:r>
              <a:rPr lang="en-US" dirty="0" smtClean="0">
                <a:latin typeface="+mj-lt"/>
              </a:rPr>
              <a:t>Does </a:t>
            </a:r>
            <a:r>
              <a:rPr lang="en-US" dirty="0">
                <a:latin typeface="+mj-lt"/>
              </a:rPr>
              <a:t>not stop reading input when it encounters whitespace instead it takes whitespace as a string.</a:t>
            </a:r>
          </a:p>
          <a:p>
            <a:pPr algn="just"/>
            <a:endParaRPr lang="en-US" dirty="0" smtClean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3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 :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 has several inbuilt functions to operate on string. These functions are known as string handling functions.</a:t>
            </a:r>
          </a:p>
          <a:p>
            <a:r>
              <a:rPr lang="en-US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(s1):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returns length of a string in integer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635756" y="2875249"/>
            <a:ext cx="586807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 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#include &lt;</a:t>
            </a:r>
            <a:r>
              <a:rPr lang="en-US" b="1" dirty="0" err="1">
                <a:latin typeface="+mj-lt"/>
              </a:rPr>
              <a:t>string.h</a:t>
            </a:r>
            <a:r>
              <a:rPr lang="en-US" b="1" dirty="0">
                <a:latin typeface="+mj-lt"/>
              </a:rPr>
              <a:t>&gt;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//header file for string functions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char s1[10];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b="1" dirty="0" smtClean="0">
                <a:latin typeface="+mj-lt"/>
              </a:rPr>
              <a:t>("</a:t>
            </a:r>
            <a:r>
              <a:rPr lang="en-US" b="1" dirty="0">
                <a:latin typeface="+mj-lt"/>
              </a:rPr>
              <a:t>Enter </a:t>
            </a:r>
            <a:r>
              <a:rPr lang="en-US" b="1" dirty="0" smtClean="0">
                <a:latin typeface="+mj-lt"/>
              </a:rPr>
              <a:t>string:");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gets(s1);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("%d",</a:t>
            </a:r>
            <a:r>
              <a:rPr lang="en-US" b="1" dirty="0" err="1">
                <a:latin typeface="+mj-lt"/>
              </a:rPr>
              <a:t>strlen</a:t>
            </a:r>
            <a:r>
              <a:rPr lang="en-US" b="1" dirty="0">
                <a:latin typeface="+mj-lt"/>
              </a:rPr>
              <a:t>(s1));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// returns length of s1 in integer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135763" y="2875249"/>
            <a:ext cx="499993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35763" y="25460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555500" y="2878438"/>
            <a:ext cx="3200400" cy="64008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string: CE Darshan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10</a:t>
            </a:r>
            <a:endParaRPr lang="en-US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555500" y="25460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198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Functions: </a:t>
            </a:r>
            <a:r>
              <a:rPr lang="en-US" dirty="0" err="1"/>
              <a:t>strcmp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635756" y="2875249"/>
            <a:ext cx="577792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char s1[10],s2[10];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string-1:");</a:t>
            </a:r>
          </a:p>
          <a:p>
            <a:r>
              <a:rPr lang="en-US" b="1" dirty="0">
                <a:latin typeface="+mj-lt"/>
              </a:rPr>
              <a:t>    gets(s1);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string-2:");</a:t>
            </a:r>
          </a:p>
          <a:p>
            <a:r>
              <a:rPr lang="en-US" b="1" dirty="0">
                <a:latin typeface="+mj-lt"/>
              </a:rPr>
              <a:t>    gets(s2);</a:t>
            </a:r>
          </a:p>
          <a:p>
            <a:r>
              <a:rPr lang="en-US" b="1" dirty="0">
                <a:latin typeface="+mj-lt"/>
              </a:rPr>
              <a:t>    if(</a:t>
            </a:r>
            <a:r>
              <a:rPr lang="en-US" b="1" dirty="0" err="1">
                <a:latin typeface="+mj-lt"/>
              </a:rPr>
              <a:t>strcmp</a:t>
            </a:r>
            <a:r>
              <a:rPr lang="en-US" b="1" dirty="0">
                <a:latin typeface="+mj-lt"/>
              </a:rPr>
              <a:t>(s1,s2)==0)</a:t>
            </a:r>
          </a:p>
          <a:p>
            <a:r>
              <a:rPr lang="en-US" b="1" dirty="0">
                <a:latin typeface="+mj-lt"/>
              </a:rPr>
              <a:t>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("Strings are same");</a:t>
            </a:r>
          </a:p>
          <a:p>
            <a:r>
              <a:rPr lang="en-US" b="1" dirty="0">
                <a:latin typeface="+mj-lt"/>
              </a:rPr>
              <a:t>    else</a:t>
            </a:r>
          </a:p>
          <a:p>
            <a:r>
              <a:rPr lang="en-US" b="1" dirty="0">
                <a:latin typeface="+mj-lt"/>
              </a:rPr>
              <a:t>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("Strings are not same");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135763" y="2875249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35763" y="254606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259653" y="2875249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259653" y="254606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359" y="931720"/>
            <a:ext cx="11667281" cy="1339612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(s1,s2):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Returns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if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s1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s2</a:t>
            </a:r>
            <a:r>
              <a:rPr lang="en-US" dirty="0">
                <a:latin typeface="+mj-lt"/>
              </a:rPr>
              <a:t> are the </a:t>
            </a:r>
            <a:r>
              <a:rPr lang="en-US" dirty="0" smtClean="0">
                <a:latin typeface="+mj-lt"/>
              </a:rPr>
              <a:t>same</a:t>
            </a:r>
            <a:r>
              <a:rPr lang="en-US" dirty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Returns less </a:t>
            </a:r>
            <a:r>
              <a:rPr lang="en-US" dirty="0">
                <a:latin typeface="+mj-lt"/>
              </a:rPr>
              <a:t>than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if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s1&lt;s2.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Returns greater </a:t>
            </a:r>
            <a:r>
              <a:rPr lang="en-US" dirty="0">
                <a:latin typeface="+mj-lt"/>
              </a:rPr>
              <a:t>than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0</a:t>
            </a:r>
            <a:r>
              <a:rPr lang="en-US" dirty="0">
                <a:latin typeface="+mj-lt"/>
              </a:rPr>
              <a:t> if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s1&gt;s2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259653" y="4259540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259652" y="393035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7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262358" y="1021049"/>
            <a:ext cx="1166728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For examples consider: </a:t>
            </a:r>
            <a:r>
              <a:rPr lang="en-US" sz="2400" b="1" dirty="0">
                <a:latin typeface="+mj-lt"/>
              </a:rPr>
              <a:t>char s1[]="Their",s2[]="There</a:t>
            </a:r>
            <a:r>
              <a:rPr lang="en-US" sz="2400" b="1" dirty="0" smtClean="0">
                <a:latin typeface="+mj-lt"/>
              </a:rPr>
              <a:t>";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05118"/>
              </p:ext>
            </p:extLst>
          </p:nvPr>
        </p:nvGraphicFramePr>
        <p:xfrm>
          <a:off x="251121" y="1587888"/>
          <a:ext cx="11704320" cy="1481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Syntax</a:t>
                      </a:r>
                      <a:endParaRPr lang="en-US" sz="2000" dirty="0">
                        <a:solidFill>
                          <a:srgbClr val="F9267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9267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Copies 2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 to 1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copies the string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in to string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so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is now “There”.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remains unchanged.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47248"/>
              </p:ext>
            </p:extLst>
          </p:nvPr>
        </p:nvGraphicFramePr>
        <p:xfrm>
          <a:off x="251121" y="3067050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Appends 2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 at the end of 1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(s1,s2);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a copy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is appended at the end of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Now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becomes “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TheirThere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21951"/>
              </p:ext>
            </p:extLst>
          </p:nvPr>
        </p:nvGraphicFramePr>
        <p:xfrm>
          <a:off x="251121" y="4155613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(s1,c)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Returns a pointer to the first occurrence of a given character in the string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strchr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(s1,'i'));</a:t>
                      </a:r>
                    </a:p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ir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98995"/>
              </p:ext>
            </p:extLst>
          </p:nvPr>
        </p:nvGraphicFramePr>
        <p:xfrm>
          <a:off x="251121" y="5237821"/>
          <a:ext cx="11704320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8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j-lt"/>
                          <a:cs typeface="Consolas" panose="020B0609020204030204" pitchFamily="49" charset="0"/>
                        </a:rPr>
                        <a:t>(s1,s2)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Returns a pointer to the first occurrence of a given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in string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.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("%s",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strstr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(s1,"he"));</a:t>
                      </a:r>
                    </a:p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Output : heir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792</Words>
  <Application>Microsoft Office PowerPoint</Application>
  <PresentationFormat>Widescreen</PresentationFormat>
  <Paragraphs>228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Roboto Condensed Light</vt:lpstr>
      <vt:lpstr>Roboto Condensed</vt:lpstr>
      <vt:lpstr>Consolas</vt:lpstr>
      <vt:lpstr>Arial</vt:lpstr>
      <vt:lpstr>Calibri</vt:lpstr>
      <vt:lpstr>Shruti</vt:lpstr>
      <vt:lpstr>Times New Roman</vt:lpstr>
      <vt:lpstr>Wingdings 3</vt:lpstr>
      <vt:lpstr>Wingdings</vt:lpstr>
      <vt:lpstr>Wingdings 2</vt:lpstr>
      <vt:lpstr>Segoe UI Black</vt:lpstr>
      <vt:lpstr>Office Theme</vt:lpstr>
      <vt:lpstr>Unit-7  Strings </vt:lpstr>
      <vt:lpstr>String (Character Array)</vt:lpstr>
      <vt:lpstr>Definition: String</vt:lpstr>
      <vt:lpstr>Declaring &amp; Initializing String</vt:lpstr>
      <vt:lpstr>Read String: scanf()</vt:lpstr>
      <vt:lpstr>Read String: gets()</vt:lpstr>
      <vt:lpstr>String Handling Functions : strlen()</vt:lpstr>
      <vt:lpstr>String Handling Functions: strcmp()</vt:lpstr>
      <vt:lpstr>String Handling Functions</vt:lpstr>
      <vt:lpstr>String Handling Functions (Cont…)</vt:lpstr>
      <vt:lpstr>String Handling Functions (Cont…)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451</cp:revision>
  <dcterms:created xsi:type="dcterms:W3CDTF">2020-05-01T05:09:15Z</dcterms:created>
  <dcterms:modified xsi:type="dcterms:W3CDTF">2022-11-17T07:16:39Z</dcterms:modified>
</cp:coreProperties>
</file>