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3" r:id="rId2"/>
    <p:sldId id="346" r:id="rId3"/>
    <p:sldId id="347" r:id="rId4"/>
    <p:sldId id="348" r:id="rId5"/>
    <p:sldId id="349" r:id="rId6"/>
    <p:sldId id="350" r:id="rId7"/>
    <p:sldId id="351" r:id="rId8"/>
    <p:sldId id="352" r:id="rId9"/>
    <p:sldId id="353" r:id="rId10"/>
    <p:sldId id="354" r:id="rId11"/>
    <p:sldId id="355" r:id="rId12"/>
    <p:sldId id="356" r:id="rId13"/>
    <p:sldId id="344" r:id="rId14"/>
  </p:sldIdLst>
  <p:sldSz cx="12192000" cy="6858000"/>
  <p:notesSz cx="6858000" cy="9144000"/>
  <p:embeddedFontLst>
    <p:embeddedFont>
      <p:font typeface="Roboto Condensed Light" panose="02000000000000000000" pitchFamily="2" charset="0"/>
      <p:regular r:id="rId17"/>
      <p:italic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Segoe UI Black" panose="020B0A02040204020203" pitchFamily="34" charset="0"/>
      <p:bold r:id="rId23"/>
      <p:boldItalic r:id="rId24"/>
    </p:embeddedFont>
    <p:embeddedFont>
      <p:font typeface="Wingdings 2" panose="05020102010507070707" pitchFamily="18" charset="2"/>
      <p:regular r:id="rId25"/>
    </p:embeddedFont>
    <p:embeddedFont>
      <p:font typeface="Roboto Condensed" panose="02000000000000000000" pitchFamily="2" charset="0"/>
      <p:regular r:id="rId26"/>
      <p:bold r:id="rId27"/>
      <p:italic r:id="rId28"/>
      <p:boldItalic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Wingdings 3" panose="05040102010807070707" pitchFamily="18" charset="2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0J2TR/Qp5M3TyC3OWeb1jQ==" hashData="2OSqt5rxkQqwkk04Z5BSnErz+NCHXWf7JR43hbXmWVqqz+wYBHybqzB/UmnQeAQJv3Wu5L+z7VwFF2kKPMfm6w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825"/>
    <a:srgbClr val="EA1E63"/>
    <a:srgbClr val="673BB7"/>
    <a:srgbClr val="301B92"/>
    <a:srgbClr val="D81A60"/>
    <a:srgbClr val="B71B1C"/>
    <a:srgbClr val="D10233"/>
    <a:srgbClr val="ED524F"/>
    <a:srgbClr val="607D8B"/>
    <a:srgbClr val="F543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0691E0-E0E7-464F-892B-71ACC2518A4D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53689D-5810-4E66-9D5F-1657D824C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960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470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School of Computer Science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Overview Of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C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Vishal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xmlns="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baseline="0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Vishal </a:t>
            </a:r>
            <a:r>
              <a:rPr lang="en-US" baseline="0" dirty="0" err="1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Kansagara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xmlns="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Mehul Bhundiya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xmlns="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#21CS01101 (C-Programming)   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 smtClean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8 – Functions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7730" y="1200507"/>
            <a:ext cx="8172386" cy="3024633"/>
          </a:xfrm>
        </p:spPr>
        <p:txBody>
          <a:bodyPr/>
          <a:lstStyle/>
          <a:p>
            <a:r>
              <a:rPr lang="en-US" sz="4800" b="0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Unit-8.1</a:t>
            </a:r>
            <a:r>
              <a:rPr lang="en-US" dirty="0" smtClean="0"/>
              <a:t>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Recursion</a:t>
            </a:r>
            <a:endParaRPr lang="en-US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Vishal.kansagara@darshan.ac.in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8200601076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xmlns="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</a:t>
            </a:r>
            <a:r>
              <a:rPr lang="en-US" dirty="0" smtClean="0"/>
              <a:t>. Vishal </a:t>
            </a:r>
            <a:r>
              <a:rPr lang="en-US" dirty="0" err="1" smtClean="0"/>
              <a:t>Kansagara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xmlns="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 smtClean="0"/>
              <a:t>Computer Programming Using C</a:t>
            </a:r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(PC)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  <a:p>
            <a:r>
              <a:rPr lang="en-US" dirty="0" smtClean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</a:t>
            </a:r>
            <a:r>
              <a:rPr lang="en-US" dirty="0"/>
              <a:t>21CS01101</a:t>
            </a:r>
            <a:endParaRPr lang="en-US" dirty="0"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xmlns="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11" b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Decimal to Binary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4" y="1332730"/>
            <a:ext cx="6180627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include &lt;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, bin;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("Enter a decimal number: ");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bin =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("The binary equivalent = %d \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n",bin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== 0)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0;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% 2 + 10 *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convertDecimalToBinary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dec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/ 2));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20613"/>
            <a:ext cx="499993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16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380146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decimal number: 12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 binary equivalent = 1100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380146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755342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Convert Binary to Decimal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1002372" y="1376798"/>
            <a:ext cx="6643336" cy="50167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 b, int c, int t);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unsigned int binary, decimal;</a:t>
            </a:r>
          </a:p>
          <a:p>
            <a:pPr lvl="1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("Enter a binary number: ");</a:t>
            </a:r>
          </a:p>
          <a:p>
            <a:pPr lvl="1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&amp;binary);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decimal = 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(binary, 1, 0);</a:t>
            </a:r>
          </a:p>
          <a:p>
            <a:pPr lvl="1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("Decimal value of %d is %d", binary, decimal);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(int b, int c, int t)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(b &gt; 0)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t += (b % 10) * c;</a:t>
            </a:r>
          </a:p>
          <a:p>
            <a:pPr lvl="2"/>
            <a:r>
              <a:rPr lang="en-IN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convertBinaryToDecimal</a:t>
            </a:r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(b / 10, c * 2, t);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	return t;</a:t>
            </a:r>
          </a:p>
          <a:p>
            <a:r>
              <a:rPr lang="en-IN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502380" y="1350613"/>
            <a:ext cx="517259" cy="504753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  <a:endParaRPr 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7713954" y="1376798"/>
            <a:ext cx="3975666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a binary number: 101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Decimal value of 101 is 5 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502379" y="1047614"/>
            <a:ext cx="1128209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7713953" y="1047614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52094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animBg="1"/>
      <p:bldP spid="6" grpId="0" build="p" animBg="1"/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arenR"/>
            </a:pPr>
            <a:r>
              <a:rPr lang="en-IN" dirty="0"/>
              <a:t>Write a program to find factorial of a given number using recursion. 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convert decimal number into binary using recursion.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WAP to use recursive calls to evaluate F(x) = x – x</a:t>
            </a:r>
            <a:r>
              <a:rPr lang="en-US" baseline="30000" dirty="0"/>
              <a:t>3</a:t>
            </a:r>
            <a:r>
              <a:rPr lang="en-US" dirty="0"/>
              <a:t>/3! + x</a:t>
            </a:r>
            <a:r>
              <a:rPr lang="en-US" baseline="30000" dirty="0"/>
              <a:t>5</a:t>
            </a:r>
            <a:r>
              <a:rPr lang="en-US" dirty="0"/>
              <a:t>/5! – x</a:t>
            </a:r>
            <a:r>
              <a:rPr lang="en-US" baseline="30000" dirty="0"/>
              <a:t>7</a:t>
            </a:r>
            <a:r>
              <a:rPr lang="en-US" dirty="0"/>
              <a:t>/7! + … +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/n!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86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40BB8-F72C-465B-894C-59217AFB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77165"/>
            <a:ext cx="10515600" cy="2852737"/>
          </a:xfrm>
        </p:spPr>
        <p:txBody>
          <a:bodyPr/>
          <a:lstStyle/>
          <a:p>
            <a:r>
              <a:rPr lang="en-US" dirty="0" smtClean="0">
                <a:solidFill>
                  <a:schemeClr val="accent3"/>
                </a:solidFill>
              </a:rPr>
              <a:t>Thank you</a:t>
            </a:r>
            <a:endParaRPr lang="en-US" dirty="0">
              <a:solidFill>
                <a:schemeClr val="accent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57B1FADF-1ACD-4B06-BC9D-45A10B136EDC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1179871" y="0"/>
            <a:ext cx="0" cy="682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238676D9-8827-4B1B-9BC7-6E47B7A9E882}"/>
              </a:ext>
            </a:extLst>
          </p:cNvPr>
          <p:cNvCxnSpPr>
            <a:cxnSpLocks/>
          </p:cNvCxnSpPr>
          <p:nvPr/>
        </p:nvCxnSpPr>
        <p:spPr>
          <a:xfrm>
            <a:off x="1179871" y="5063613"/>
            <a:ext cx="0" cy="17943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xmlns="" id="{12DEDA6F-DE53-4741-B83C-8B9528C0D1C7}"/>
              </a:ext>
            </a:extLst>
          </p:cNvPr>
          <p:cNvSpPr/>
          <p:nvPr/>
        </p:nvSpPr>
        <p:spPr>
          <a:xfrm>
            <a:off x="942590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FD54CC2C-2F5E-452B-A4FA-DA5D69E53CFE}"/>
              </a:ext>
            </a:extLst>
          </p:cNvPr>
          <p:cNvCxnSpPr>
            <a:cxnSpLocks/>
          </p:cNvCxnSpPr>
          <p:nvPr/>
        </p:nvCxnSpPr>
        <p:spPr>
          <a:xfrm>
            <a:off x="1179871" y="1157468"/>
            <a:ext cx="0" cy="24654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33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Recursion?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function which calls itself is called </a:t>
            </a:r>
            <a:r>
              <a:rPr lang="en-US" dirty="0">
                <a:solidFill>
                  <a:srgbClr val="C00000"/>
                </a:solidFill>
              </a:rPr>
              <a:t>recursive function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and such function calls are called </a:t>
            </a:r>
            <a:r>
              <a:rPr lang="en-US" dirty="0">
                <a:solidFill>
                  <a:srgbClr val="C00000"/>
                </a:solidFill>
              </a:rPr>
              <a:t>recursive calls</a:t>
            </a:r>
            <a:r>
              <a:rPr lang="en-US" dirty="0"/>
              <a:t>. </a:t>
            </a:r>
          </a:p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/>
              <a:t> cannot be applied to all problems, but it is more useful for the tasks that can be defined in terms of a similar subtask.</a:t>
            </a:r>
          </a:p>
          <a:p>
            <a:r>
              <a:rPr lang="en-US" dirty="0"/>
              <a:t>It is idea of representing problem a with smaller problems.</a:t>
            </a:r>
          </a:p>
          <a:p>
            <a:r>
              <a:rPr lang="en-US" dirty="0"/>
              <a:t>Any problem that can be solved </a:t>
            </a:r>
            <a:r>
              <a:rPr lang="en-US" dirty="0">
                <a:solidFill>
                  <a:srgbClr val="C00000"/>
                </a:solidFill>
              </a:rPr>
              <a:t>recursively</a:t>
            </a:r>
            <a:r>
              <a:rPr lang="en-US" dirty="0"/>
              <a:t> can be solved iteratively.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C00000"/>
                </a:solidFill>
              </a:rPr>
              <a:t>recursive</a:t>
            </a:r>
            <a:r>
              <a:rPr lang="en-US" dirty="0"/>
              <a:t> function call itself, the memory for called function allocated and different copy of the local variable is created for each function call.</a:t>
            </a:r>
          </a:p>
          <a:p>
            <a:r>
              <a:rPr lang="en-US" dirty="0"/>
              <a:t>Some of the problem best suitable for recursion are</a:t>
            </a:r>
          </a:p>
          <a:p>
            <a:pPr lvl="1"/>
            <a:r>
              <a:rPr lang="en-US" dirty="0"/>
              <a:t>Factorial</a:t>
            </a:r>
          </a:p>
          <a:p>
            <a:pPr lvl="1"/>
            <a:r>
              <a:rPr lang="en-US" dirty="0"/>
              <a:t>Fibonacci</a:t>
            </a:r>
          </a:p>
          <a:p>
            <a:pPr lvl="1"/>
            <a:r>
              <a:rPr lang="en-US" dirty="0"/>
              <a:t>Tower of Hanoi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4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Recursive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function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2AA1456-0A57-974B-8C48-D39BCAA369FA}"/>
              </a:ext>
            </a:extLst>
          </p:cNvPr>
          <p:cNvSpPr/>
          <p:nvPr/>
        </p:nvSpPr>
        <p:spPr>
          <a:xfrm>
            <a:off x="436367" y="1520329"/>
            <a:ext cx="3441569" cy="452431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func1();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  <a:p>
            <a:endParaRPr lang="en-IN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rgbClr val="569CD6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func1()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func1();</a:t>
            </a:r>
            <a:endParaRPr lang="en-IN" b="1" dirty="0">
              <a:solidFill>
                <a:schemeClr val="tx1">
                  <a:lumMod val="50000"/>
                  <a:lumOff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.... </a:t>
            </a:r>
          </a:p>
          <a:p>
            <a:r>
              <a:rPr lang="en-IN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cxnSp>
        <p:nvCxnSpPr>
          <p:cNvPr id="5" name="Elbow Connector 4">
            <a:extLst>
              <a:ext uri="{FF2B5EF4-FFF2-40B4-BE49-F238E27FC236}">
                <a16:creationId xmlns:a16="http://schemas.microsoft.com/office/drawing/2014/main" xmlns="" id="{363919B0-CF62-D147-A90A-850A789ADC89}"/>
              </a:ext>
            </a:extLst>
          </p:cNvPr>
          <p:cNvCxnSpPr>
            <a:cxnSpLocks/>
          </p:cNvCxnSpPr>
          <p:nvPr/>
        </p:nvCxnSpPr>
        <p:spPr>
          <a:xfrm>
            <a:off x="1936594" y="3350147"/>
            <a:ext cx="1941342" cy="956602"/>
          </a:xfrm>
          <a:prstGeom prst="bentConnector3">
            <a:avLst>
              <a:gd name="adj1" fmla="val 1869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xmlns="" id="{6FB00E87-B9AC-964E-B53C-5AB960249D08}"/>
              </a:ext>
            </a:extLst>
          </p:cNvPr>
          <p:cNvCxnSpPr>
            <a:cxnSpLocks/>
          </p:cNvCxnSpPr>
          <p:nvPr/>
        </p:nvCxnSpPr>
        <p:spPr>
          <a:xfrm flipV="1">
            <a:off x="2157151" y="4489629"/>
            <a:ext cx="1720785" cy="815929"/>
          </a:xfrm>
          <a:prstGeom prst="bentConnector3">
            <a:avLst>
              <a:gd name="adj1" fmla="val 2004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69AB76C9-4C06-C549-907A-3FDDAF6306A4}"/>
              </a:ext>
            </a:extLst>
          </p:cNvPr>
          <p:cNvSpPr txBox="1"/>
          <p:nvPr/>
        </p:nvSpPr>
        <p:spPr>
          <a:xfrm>
            <a:off x="5922769" y="350528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Function call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DF25E05-7812-804D-9166-533B0E63FFF8}"/>
              </a:ext>
            </a:extLst>
          </p:cNvPr>
          <p:cNvSpPr txBox="1"/>
          <p:nvPr/>
        </p:nvSpPr>
        <p:spPr>
          <a:xfrm>
            <a:off x="5787140" y="4542383"/>
            <a:ext cx="1387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libri"/>
              </a:rPr>
              <a:t>Recursive</a:t>
            </a:r>
            <a:r>
              <a:rPr lang="en-IN" dirty="0">
                <a:solidFill>
                  <a:srgbClr val="C00000"/>
                </a:solidFill>
                <a:latin typeface="Calibri"/>
              </a:rPr>
              <a:t> </a:t>
            </a:r>
            <a:r>
              <a:rPr lang="en-IN" dirty="0">
                <a:latin typeface="Calibri"/>
              </a:rPr>
              <a:t>function call</a:t>
            </a:r>
          </a:p>
        </p:txBody>
      </p:sp>
      <p:sp>
        <p:nvSpPr>
          <p:cNvPr id="9" name="Rectangle: Top Corners Rounded 6">
            <a:extLst>
              <a:ext uri="{FF2B5EF4-FFF2-40B4-BE49-F238E27FC236}">
                <a16:creationId xmlns:a16="http://schemas.microsoft.com/office/drawing/2014/main" xmlns="" id="{B57296A6-476B-EA4D-9CBA-10AC5D37B2D9}"/>
              </a:ext>
            </a:extLst>
          </p:cNvPr>
          <p:cNvSpPr/>
          <p:nvPr/>
        </p:nvSpPr>
        <p:spPr>
          <a:xfrm>
            <a:off x="436367" y="1191145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Working</a:t>
            </a:r>
          </a:p>
        </p:txBody>
      </p:sp>
    </p:spTree>
    <p:extLst>
      <p:ext uri="{BB962C8B-B14F-4D97-AF65-F5344CB8AC3E}">
        <p14:creationId xmlns:p14="http://schemas.microsoft.com/office/powerpoint/2010/main" val="425490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C00000"/>
                </a:solidFill>
              </a:rPr>
              <a:t>recursive</a:t>
            </a:r>
            <a:r>
              <a:rPr lang="en-US" dirty="0">
                <a:solidFill>
                  <a:srgbClr val="EA1E63"/>
                </a:solidFill>
              </a:rPr>
              <a:t> </a:t>
            </a:r>
            <a:r>
              <a:rPr lang="en-US" dirty="0"/>
              <a:t>function can go infinite like a loop. To avoid infinite running of recursive function, there are two properties that a recursive function must have.</a:t>
            </a:r>
          </a:p>
          <a:p>
            <a:r>
              <a:rPr lang="en-US" dirty="0">
                <a:solidFill>
                  <a:srgbClr val="C00000"/>
                </a:solidFill>
              </a:rPr>
              <a:t>Base Case or </a:t>
            </a:r>
            <a:r>
              <a:rPr lang="en-IN" dirty="0">
                <a:solidFill>
                  <a:srgbClr val="C00000"/>
                </a:solidFill>
              </a:rPr>
              <a:t>Base criteria </a:t>
            </a:r>
          </a:p>
          <a:p>
            <a:pPr lvl="1"/>
            <a:r>
              <a:rPr lang="en-US" dirty="0"/>
              <a:t>It allows the recursion algorithm to stop.</a:t>
            </a:r>
          </a:p>
          <a:p>
            <a:pPr lvl="1"/>
            <a:r>
              <a:rPr lang="en-US" dirty="0"/>
              <a:t>A base case is typically a problem that is small enough to solve directly.</a:t>
            </a:r>
          </a:p>
          <a:p>
            <a:r>
              <a:rPr lang="en-IN" dirty="0">
                <a:solidFill>
                  <a:srgbClr val="C00000"/>
                </a:solidFill>
              </a:rPr>
              <a:t>Progressive approach</a:t>
            </a:r>
          </a:p>
          <a:p>
            <a:pPr lvl="1"/>
            <a:r>
              <a:rPr lang="en-US" dirty="0"/>
              <a:t>A recursive algorithm must change its state in such a way that it moves forward to the base case.</a:t>
            </a:r>
          </a:p>
        </p:txBody>
      </p:sp>
    </p:spTree>
    <p:extLst>
      <p:ext uri="{BB962C8B-B14F-4D97-AF65-F5344CB8AC3E}">
        <p14:creationId xmlns:p14="http://schemas.microsoft.com/office/powerpoint/2010/main" val="229822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factorial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98788"/>
            <a:ext cx="5477428" cy="2845251"/>
          </a:xfrm>
        </p:spPr>
        <p:txBody>
          <a:bodyPr/>
          <a:lstStyle/>
          <a:p>
            <a:r>
              <a:rPr lang="en-US" dirty="0"/>
              <a:t>The factorial of a integer n, is product of</a:t>
            </a:r>
          </a:p>
          <a:p>
            <a:pPr lvl="1"/>
            <a:r>
              <a:rPr lang="en-US" dirty="0"/>
              <a:t>n * (n-1) * (n-2) *  …. * 1</a:t>
            </a:r>
          </a:p>
          <a:p>
            <a:r>
              <a:rPr lang="en-US" dirty="0"/>
              <a:t>Recursive definition of factorial</a:t>
            </a:r>
          </a:p>
          <a:p>
            <a:pPr lvl="1"/>
            <a:r>
              <a:rPr lang="en-US" dirty="0"/>
              <a:t>n! = n * (n-1)!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3! = 3 * 2 * 1</a:t>
            </a:r>
          </a:p>
          <a:p>
            <a:pPr lvl="2"/>
            <a:r>
              <a:rPr lang="en-US" dirty="0"/>
              <a:t>3! = 3 * (2 * 1)</a:t>
            </a:r>
          </a:p>
          <a:p>
            <a:pPr lvl="2"/>
            <a:r>
              <a:rPr lang="en-US" dirty="0"/>
              <a:t>3! = 3 * (2!) </a:t>
            </a:r>
          </a:p>
          <a:p>
            <a:pPr marL="0" indent="-87312">
              <a:buNone/>
            </a:pPr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8BA44C-333F-6A43-807A-87D8AA65139C}"/>
              </a:ext>
            </a:extLst>
          </p:cNvPr>
          <p:cNvSpPr/>
          <p:nvPr/>
        </p:nvSpPr>
        <p:spPr>
          <a:xfrm>
            <a:off x="6057364" y="1793782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Fact(5)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33A64E2E-38C0-2F46-BD34-7588C3AF5596}"/>
              </a:ext>
            </a:extLst>
          </p:cNvPr>
          <p:cNvSpPr/>
          <p:nvPr/>
        </p:nvSpPr>
        <p:spPr>
          <a:xfrm>
            <a:off x="6782641" y="2696924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Fact(4)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30D758A-F022-7A40-9825-BB6EC809E17C}"/>
              </a:ext>
            </a:extLst>
          </p:cNvPr>
          <p:cNvSpPr/>
          <p:nvPr/>
        </p:nvSpPr>
        <p:spPr>
          <a:xfrm>
            <a:off x="7495009" y="3600066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8B549C4-B8D1-654A-A58E-6664BA7686F3}"/>
              </a:ext>
            </a:extLst>
          </p:cNvPr>
          <p:cNvSpPr/>
          <p:nvPr/>
        </p:nvSpPr>
        <p:spPr>
          <a:xfrm>
            <a:off x="8234352" y="4503208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Fact(2)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21E6220-916A-EB4B-9BDC-8390FB5C443F}"/>
              </a:ext>
            </a:extLst>
          </p:cNvPr>
          <p:cNvSpPr/>
          <p:nvPr/>
        </p:nvSpPr>
        <p:spPr>
          <a:xfrm>
            <a:off x="8977935" y="5406350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Fact(1)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792293" y="2084121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13900" y="2986178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xmlns="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13626" y="3888235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xmlns="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8969280" y="47708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17961" y="477087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xmlns="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78618" y="3846727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66250" y="293400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40973" y="2004042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7A8531-C696-D44B-87CA-E1BE62A2021F}"/>
              </a:ext>
            </a:extLst>
          </p:cNvPr>
          <p:cNvSpPr txBox="1"/>
          <p:nvPr/>
        </p:nvSpPr>
        <p:spPr>
          <a:xfrm>
            <a:off x="6057364" y="2291558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76E1DA-DD96-B14F-8096-6549F85CB7C5}"/>
              </a:ext>
            </a:extLst>
          </p:cNvPr>
          <p:cNvSpPr txBox="1"/>
          <p:nvPr/>
        </p:nvSpPr>
        <p:spPr>
          <a:xfrm>
            <a:off x="6839023" y="3230192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20800C-4379-EB46-936F-E7331D0D16E2}"/>
              </a:ext>
            </a:extLst>
          </p:cNvPr>
          <p:cNvSpPr txBox="1"/>
          <p:nvPr/>
        </p:nvSpPr>
        <p:spPr>
          <a:xfrm>
            <a:off x="7512791" y="4071702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6A8005-5EBD-3540-BDE3-F0B632FC099C}"/>
              </a:ext>
            </a:extLst>
          </p:cNvPr>
          <p:cNvSpPr txBox="1"/>
          <p:nvPr/>
        </p:nvSpPr>
        <p:spPr>
          <a:xfrm>
            <a:off x="8234352" y="5034650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EF427E-D52B-C942-B6B5-A9475D8432AA}"/>
              </a:ext>
            </a:extLst>
          </p:cNvPr>
          <p:cNvSpPr txBox="1"/>
          <p:nvPr/>
        </p:nvSpPr>
        <p:spPr>
          <a:xfrm>
            <a:off x="10230059" y="490126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B9708E3-38E4-9D44-AA01-F8F4843D0257}"/>
              </a:ext>
            </a:extLst>
          </p:cNvPr>
          <p:cNvSpPr txBox="1"/>
          <p:nvPr/>
        </p:nvSpPr>
        <p:spPr>
          <a:xfrm>
            <a:off x="9486602" y="393415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2 * 1 = 2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C5F466D-E31D-A341-A51E-FF6DB357A7B9}"/>
              </a:ext>
            </a:extLst>
          </p:cNvPr>
          <p:cNvSpPr txBox="1"/>
          <p:nvPr/>
        </p:nvSpPr>
        <p:spPr>
          <a:xfrm>
            <a:off x="8735260" y="3007298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3 * 2 = 6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57020A0-B635-404A-B28F-461B8C7FB44D}"/>
              </a:ext>
            </a:extLst>
          </p:cNvPr>
          <p:cNvSpPr txBox="1"/>
          <p:nvPr/>
        </p:nvSpPr>
        <p:spPr>
          <a:xfrm>
            <a:off x="7973959" y="2135051"/>
            <a:ext cx="188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4 * 6 = 24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38AF85-B2AE-3842-9A79-0E211A8F235A}"/>
              </a:ext>
            </a:extLst>
          </p:cNvPr>
          <p:cNvSpPr txBox="1"/>
          <p:nvPr/>
        </p:nvSpPr>
        <p:spPr>
          <a:xfrm>
            <a:off x="7177016" y="1329053"/>
            <a:ext cx="268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/>
              </a:rPr>
              <a:t>Final Ans 5 *24 = 120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478FDDE-108D-D349-9F53-B37587B559D7}"/>
              </a:ext>
            </a:extLst>
          </p:cNvPr>
          <p:cNvSpPr txBox="1"/>
          <p:nvPr/>
        </p:nvSpPr>
        <p:spPr>
          <a:xfrm>
            <a:off x="10695013" y="209549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707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find factorial of given number using </a:t>
            </a:r>
            <a:r>
              <a:rPr lang="en-US" dirty="0">
                <a:solidFill>
                  <a:srgbClr val="C00000"/>
                </a:solidFill>
              </a:rPr>
              <a:t>Recursion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6" y="1332730"/>
            <a:ext cx="5104644" cy="47705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#include &lt;</a:t>
            </a:r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stdio.h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fact(int);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void main()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int n, f;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printf("Enter the </a:t>
            </a:r>
            <a:r>
              <a:rPr lang="en-IN" sz="1600" b="1" dirty="0" smtClean="0">
                <a:latin typeface="+mj-lt"/>
                <a:cs typeface="Consolas" panose="020B0609020204030204" pitchFamily="49" charset="0"/>
              </a:rPr>
              <a:t>number:\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n");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scanf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("%d", &amp;n);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f = fact(n);</a:t>
            </a:r>
          </a:p>
          <a:p>
            <a:pPr lvl="1"/>
            <a:r>
              <a:rPr lang="en-IN" sz="1600" b="1" dirty="0" err="1">
                <a:latin typeface="+mj-lt"/>
                <a:cs typeface="Consolas" panose="020B0609020204030204" pitchFamily="49" charset="0"/>
              </a:rPr>
              <a:t>printf</a:t>
            </a:r>
            <a:r>
              <a:rPr lang="en-IN" sz="1600" b="1" dirty="0">
                <a:latin typeface="+mj-lt"/>
                <a:cs typeface="Consolas" panose="020B0609020204030204" pitchFamily="49" charset="0"/>
              </a:rPr>
              <a:t>("factorial = %d", f);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int fact(int n)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if (n == 0)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else if (n == 1)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1;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sz="1600" b="1" dirty="0">
                <a:latin typeface="+mj-lt"/>
                <a:cs typeface="Consolas" panose="020B0609020204030204" pitchFamily="49" charset="0"/>
              </a:rPr>
              <a:t>	return n * fact(n - 1);</a:t>
            </a:r>
          </a:p>
          <a:p>
            <a:r>
              <a:rPr lang="en-IN" sz="1600" b="1" dirty="0">
                <a:latin typeface="+mj-lt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23664"/>
            <a:ext cx="499993" cy="48013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9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10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11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12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13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14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15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16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17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</a:rPr>
              <a:t>18</a:t>
            </a:r>
          </a:p>
          <a:p>
            <a:pPr algn="r"/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19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597949" y="1346007"/>
            <a:ext cx="3996771" cy="6463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+mj-lt"/>
              </a:rPr>
              <a:t>Enter the </a:t>
            </a:r>
            <a:r>
              <a:rPr lang="en-US" dirty="0" smtClean="0">
                <a:solidFill>
                  <a:schemeClr val="bg1"/>
                </a:solidFill>
                <a:latin typeface="+mj-lt"/>
              </a:rPr>
              <a:t>number: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5 </a:t>
            </a:r>
          </a:p>
          <a:p>
            <a:r>
              <a:rPr lang="en-US" dirty="0">
                <a:solidFill>
                  <a:schemeClr val="bg1"/>
                </a:solidFill>
                <a:latin typeface="+mj-lt"/>
              </a:rPr>
              <a:t>factorial = 120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597949" y="1016823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9A825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82377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 </a:t>
            </a:r>
            <a:r>
              <a:rPr lang="en-US" dirty="0"/>
              <a:t>Fibonacci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737034" cy="3695677"/>
          </a:xfrm>
        </p:spPr>
        <p:txBody>
          <a:bodyPr/>
          <a:lstStyle/>
          <a:p>
            <a:r>
              <a:rPr lang="en-US" dirty="0"/>
              <a:t>A series of numbers	, where next number is found by adding the two number before it.</a:t>
            </a:r>
          </a:p>
          <a:p>
            <a:r>
              <a:rPr lang="en-US" dirty="0"/>
              <a:t>Recursive definition of Fibonacci</a:t>
            </a:r>
          </a:p>
          <a:p>
            <a:pPr lvl="1"/>
            <a:r>
              <a:rPr lang="en-US" dirty="0"/>
              <a:t>Fib(0) =  0</a:t>
            </a:r>
          </a:p>
          <a:p>
            <a:pPr lvl="1"/>
            <a:r>
              <a:rPr lang="en-US" dirty="0"/>
              <a:t>Fib(1) = 1</a:t>
            </a:r>
          </a:p>
          <a:p>
            <a:pPr lvl="1"/>
            <a:r>
              <a:rPr lang="en-US" dirty="0"/>
              <a:t>Fib(n) = Fib(n-1) + Fib(n-2)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/>
              <a:t>Fib(4) = Fib(3) + Fib(2)</a:t>
            </a:r>
          </a:p>
          <a:p>
            <a:pPr lvl="1"/>
            <a:r>
              <a:rPr lang="en-US" dirty="0"/>
              <a:t>Fib(4) = 3 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80370C-1F39-6149-935A-C8E3D235F234}"/>
              </a:ext>
            </a:extLst>
          </p:cNvPr>
          <p:cNvSpPr txBox="1"/>
          <p:nvPr/>
        </p:nvSpPr>
        <p:spPr>
          <a:xfrm>
            <a:off x="7109087" y="1074618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Recursive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trace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F579354E-369B-2943-B7AD-762E9EAB6867}"/>
              </a:ext>
            </a:extLst>
          </p:cNvPr>
          <p:cNvSpPr/>
          <p:nvPr/>
        </p:nvSpPr>
        <p:spPr>
          <a:xfrm>
            <a:off x="6975513" y="284491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Fib(3)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xmlns="" id="{0AEDEB96-CB0B-6A4D-A69A-D84749B338AD}"/>
              </a:ext>
            </a:extLst>
          </p:cNvPr>
          <p:cNvCxnSpPr>
            <a:cxnSpLocks/>
          </p:cNvCxnSpPr>
          <p:nvPr/>
        </p:nvCxnSpPr>
        <p:spPr>
          <a:xfrm flipH="1">
            <a:off x="7480453" y="2169076"/>
            <a:ext cx="12026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BC97A696-5412-C549-AF88-B17CE80012F9}"/>
              </a:ext>
            </a:extLst>
          </p:cNvPr>
          <p:cNvCxnSpPr>
            <a:cxnSpLocks/>
          </p:cNvCxnSpPr>
          <p:nvPr/>
        </p:nvCxnSpPr>
        <p:spPr>
          <a:xfrm>
            <a:off x="8671191" y="2169076"/>
            <a:ext cx="1585974" cy="6292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CDB5EF60-F056-2741-B139-110119E2FED6}"/>
              </a:ext>
            </a:extLst>
          </p:cNvPr>
          <p:cNvSpPr/>
          <p:nvPr/>
        </p:nvSpPr>
        <p:spPr>
          <a:xfrm>
            <a:off x="8178186" y="1755469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4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BED31F66-CCFE-9D41-ADB6-028A04E430D4}"/>
              </a:ext>
            </a:extLst>
          </p:cNvPr>
          <p:cNvSpPr/>
          <p:nvPr/>
        </p:nvSpPr>
        <p:spPr>
          <a:xfrm>
            <a:off x="9752226" y="2844911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xmlns="" id="{95F78E55-008C-7547-B9DD-E9DF4313B191}"/>
              </a:ext>
            </a:extLst>
          </p:cNvPr>
          <p:cNvCxnSpPr>
            <a:cxnSpLocks/>
          </p:cNvCxnSpPr>
          <p:nvPr/>
        </p:nvCxnSpPr>
        <p:spPr>
          <a:xfrm flipH="1">
            <a:off x="6598186" y="3242968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xmlns="" id="{A7A1CA11-4A3D-FE43-8674-C01600E0C2A7}"/>
              </a:ext>
            </a:extLst>
          </p:cNvPr>
          <p:cNvCxnSpPr>
            <a:cxnSpLocks/>
          </p:cNvCxnSpPr>
          <p:nvPr/>
        </p:nvCxnSpPr>
        <p:spPr>
          <a:xfrm>
            <a:off x="7468517" y="3256410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xmlns="" id="{DCEADACA-8BDB-5B49-BA62-C98BA7756153}"/>
              </a:ext>
            </a:extLst>
          </p:cNvPr>
          <p:cNvCxnSpPr>
            <a:cxnSpLocks/>
          </p:cNvCxnSpPr>
          <p:nvPr/>
        </p:nvCxnSpPr>
        <p:spPr>
          <a:xfrm flipH="1">
            <a:off x="9499523" y="3286987"/>
            <a:ext cx="783808" cy="672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xmlns="" id="{7E98284F-AD26-0848-9673-66717BE46FC1}"/>
              </a:ext>
            </a:extLst>
          </p:cNvPr>
          <p:cNvCxnSpPr>
            <a:cxnSpLocks/>
          </p:cNvCxnSpPr>
          <p:nvPr/>
        </p:nvCxnSpPr>
        <p:spPr>
          <a:xfrm>
            <a:off x="10271395" y="3300429"/>
            <a:ext cx="910725" cy="65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xmlns="" id="{02FE84B7-50CC-7748-A972-B234D93A8EA2}"/>
              </a:ext>
            </a:extLst>
          </p:cNvPr>
          <p:cNvSpPr/>
          <p:nvPr/>
        </p:nvSpPr>
        <p:spPr>
          <a:xfrm>
            <a:off x="6127215" y="3929637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2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xmlns="" id="{3D1253B2-A50F-184B-9E96-26A92237EE64}"/>
              </a:ext>
            </a:extLst>
          </p:cNvPr>
          <p:cNvSpPr/>
          <p:nvPr/>
        </p:nvSpPr>
        <p:spPr>
          <a:xfrm>
            <a:off x="7845844" y="3942302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xmlns="" id="{18C16371-B029-B649-A66B-AD057F16B013}"/>
              </a:ext>
            </a:extLst>
          </p:cNvPr>
          <p:cNvSpPr/>
          <p:nvPr/>
        </p:nvSpPr>
        <p:spPr>
          <a:xfrm>
            <a:off x="8994584" y="3959664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xmlns="" id="{D65AF264-2420-814F-96C5-BFE33E0F04AA}"/>
              </a:ext>
            </a:extLst>
          </p:cNvPr>
          <p:cNvSpPr/>
          <p:nvPr/>
        </p:nvSpPr>
        <p:spPr>
          <a:xfrm>
            <a:off x="10600059" y="398709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67D58B7-D0E6-0A4A-8DB5-FEC6C08FC8E9}"/>
              </a:ext>
            </a:extLst>
          </p:cNvPr>
          <p:cNvCxnSpPr>
            <a:cxnSpLocks/>
          </p:cNvCxnSpPr>
          <p:nvPr/>
        </p:nvCxnSpPr>
        <p:spPr>
          <a:xfrm flipH="1">
            <a:off x="5745184" y="4353024"/>
            <a:ext cx="882267" cy="6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B4B5B71E-C410-A34A-B499-FABDB3895F4D}"/>
              </a:ext>
            </a:extLst>
          </p:cNvPr>
          <p:cNvCxnSpPr>
            <a:cxnSpLocks/>
          </p:cNvCxnSpPr>
          <p:nvPr/>
        </p:nvCxnSpPr>
        <p:spPr>
          <a:xfrm>
            <a:off x="6615515" y="4366466"/>
            <a:ext cx="876299" cy="673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 19">
            <a:extLst>
              <a:ext uri="{FF2B5EF4-FFF2-40B4-BE49-F238E27FC236}">
                <a16:creationId xmlns:a16="http://schemas.microsoft.com/office/drawing/2014/main" xmlns="" id="{85937D13-0E83-1645-84EF-B2CD5B540976}"/>
              </a:ext>
            </a:extLst>
          </p:cNvPr>
          <p:cNvSpPr/>
          <p:nvPr/>
        </p:nvSpPr>
        <p:spPr>
          <a:xfrm>
            <a:off x="5274213" y="5039693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xmlns="" id="{AD60B4B3-05EE-3145-9AE9-62100843FCE8}"/>
              </a:ext>
            </a:extLst>
          </p:cNvPr>
          <p:cNvSpPr/>
          <p:nvPr/>
        </p:nvSpPr>
        <p:spPr>
          <a:xfrm>
            <a:off x="6992842" y="5052358"/>
            <a:ext cx="1009879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kern="1200" dirty="0">
                <a:solidFill>
                  <a:schemeClr val="bg1"/>
                </a:solidFill>
              </a:rPr>
              <a:t>Fib(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0B9098B4-808E-2F44-9EF6-6A9E84502083}"/>
              </a:ext>
            </a:extLst>
          </p:cNvPr>
          <p:cNvSpPr txBox="1"/>
          <p:nvPr/>
        </p:nvSpPr>
        <p:spPr>
          <a:xfrm>
            <a:off x="4760721" y="467036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81D3C47-3482-7F49-BC5C-65FF22E796FD}"/>
              </a:ext>
            </a:extLst>
          </p:cNvPr>
          <p:cNvSpPr txBox="1"/>
          <p:nvPr/>
        </p:nvSpPr>
        <p:spPr>
          <a:xfrm>
            <a:off x="7430331" y="4622641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E97D863F-C4D4-8F43-8CB7-12C27EF1E101}"/>
              </a:ext>
            </a:extLst>
          </p:cNvPr>
          <p:cNvSpPr txBox="1"/>
          <p:nvPr/>
        </p:nvSpPr>
        <p:spPr>
          <a:xfrm>
            <a:off x="5458512" y="3540919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C399FF7C-62A5-D740-897C-620C040DF4B2}"/>
              </a:ext>
            </a:extLst>
          </p:cNvPr>
          <p:cNvSpPr txBox="1"/>
          <p:nvPr/>
        </p:nvSpPr>
        <p:spPr>
          <a:xfrm>
            <a:off x="7989352" y="3512585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93A348E6-199E-2C41-9A7B-406D09BDAC2C}"/>
              </a:ext>
            </a:extLst>
          </p:cNvPr>
          <p:cNvSpPr txBox="1"/>
          <p:nvPr/>
        </p:nvSpPr>
        <p:spPr>
          <a:xfrm>
            <a:off x="6598127" y="2365298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AF399D2F-8D2C-6143-9DB1-B4E0321579A2}"/>
              </a:ext>
            </a:extLst>
          </p:cNvPr>
          <p:cNvSpPr txBox="1"/>
          <p:nvPr/>
        </p:nvSpPr>
        <p:spPr>
          <a:xfrm>
            <a:off x="10865648" y="342900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F866369-3CE1-9046-9315-375815D452A5}"/>
              </a:ext>
            </a:extLst>
          </p:cNvPr>
          <p:cNvSpPr txBox="1"/>
          <p:nvPr/>
        </p:nvSpPr>
        <p:spPr>
          <a:xfrm>
            <a:off x="9000317" y="3651543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8442C0E6-A841-FD45-B497-B4419E275A93}"/>
              </a:ext>
            </a:extLst>
          </p:cNvPr>
          <p:cNvSpPr txBox="1"/>
          <p:nvPr/>
        </p:nvSpPr>
        <p:spPr>
          <a:xfrm>
            <a:off x="9851401" y="2252040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7648DBE2-B005-2247-809F-99BE87E9B1B3}"/>
              </a:ext>
            </a:extLst>
          </p:cNvPr>
          <p:cNvSpPr txBox="1"/>
          <p:nvPr/>
        </p:nvSpPr>
        <p:spPr>
          <a:xfrm>
            <a:off x="9464178" y="1713160"/>
            <a:ext cx="1585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 Final Ans.  </a:t>
            </a:r>
            <a:r>
              <a:rPr lang="en-IN" b="1" dirty="0">
                <a:latin typeface="Calibri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4982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8" grpId="0" animBg="1"/>
      <p:bldP spid="9" grpId="0" animBg="1"/>
      <p:bldP spid="14" grpId="0" animBg="1"/>
      <p:bldP spid="15" grpId="0" animBg="1"/>
      <p:bldP spid="16" grpId="0" animBg="1"/>
      <p:bldP spid="17" grpId="0" animBg="1"/>
      <p:bldP spid="20" grpId="0" animBg="1"/>
      <p:bldP spid="21" grpId="0" animBg="1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WAP to Display Fibonacci Sequence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1398A39-DA79-443A-B149-0FEF04D5E58D}"/>
              </a:ext>
            </a:extLst>
          </p:cNvPr>
          <p:cNvSpPr/>
          <p:nvPr/>
        </p:nvSpPr>
        <p:spPr>
          <a:xfrm>
            <a:off x="991355" y="1332730"/>
            <a:ext cx="5104645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void main()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n, m = 0,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("Enter Total terms\n");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scanf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("%d", &amp;n);</a:t>
            </a:r>
          </a:p>
          <a:p>
            <a:pPr lvl="1"/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("Fibonacci series\n");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= 1;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 &lt;= n;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++)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2"/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printf("%d ", </a:t>
            </a:r>
            <a:r>
              <a:rPr lang="en-IN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(m));</a:t>
            </a:r>
          </a:p>
          <a:p>
            <a:pPr lvl="2"/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m++;</a:t>
            </a:r>
          </a:p>
          <a:p>
            <a:pPr lvl="1"/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IN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IN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C069A0A8-F683-4712-9714-F0527051DD3B}"/>
              </a:ext>
            </a:extLst>
          </p:cNvPr>
          <p:cNvSpPr/>
          <p:nvPr/>
        </p:nvSpPr>
        <p:spPr>
          <a:xfrm>
            <a:off x="491363" y="1309596"/>
            <a:ext cx="499993" cy="4001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</a:t>
            </a:r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14</a:t>
            </a: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43D3284F-95E2-4F26-9D5F-AAD352CF22BD}"/>
              </a:ext>
            </a:extLst>
          </p:cNvPr>
          <p:cNvSpPr/>
          <p:nvPr/>
        </p:nvSpPr>
        <p:spPr>
          <a:xfrm>
            <a:off x="6317448" y="4086751"/>
            <a:ext cx="4771459" cy="1200329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Enter Total terms           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5  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Fibonacci series        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0 1 1 2 3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xmlns="" id="{7DE2E865-9E82-412F-B6BA-A643E4B60DC8}"/>
              </a:ext>
            </a:extLst>
          </p:cNvPr>
          <p:cNvSpPr/>
          <p:nvPr/>
        </p:nvSpPr>
        <p:spPr>
          <a:xfrm>
            <a:off x="491363" y="994650"/>
            <a:ext cx="1090550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xmlns="" id="{44F07624-C23C-4B43-A144-CB0878CB992A}"/>
              </a:ext>
            </a:extLst>
          </p:cNvPr>
          <p:cNvSpPr/>
          <p:nvPr/>
        </p:nvSpPr>
        <p:spPr>
          <a:xfrm>
            <a:off x="6317448" y="3757567"/>
            <a:ext cx="877915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Output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43A68034-026B-724E-AE7E-4E73FC91CE9F}"/>
              </a:ext>
            </a:extLst>
          </p:cNvPr>
          <p:cNvSpPr/>
          <p:nvPr/>
        </p:nvSpPr>
        <p:spPr>
          <a:xfrm>
            <a:off x="6817440" y="1332730"/>
            <a:ext cx="5104645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(int n)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if (n == 0 || n == 1)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n;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pPr lvl="1"/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	return (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(n - 1) + </a:t>
            </a:r>
            <a:r>
              <a:rPr lang="en-IN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fibonacci</a:t>
            </a:r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(n - 2));</a:t>
            </a:r>
          </a:p>
          <a:p>
            <a:r>
              <a:rPr lang="en-IN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33A443D-2347-6F4D-AF48-E6E5E6319036}"/>
              </a:ext>
            </a:extLst>
          </p:cNvPr>
          <p:cNvSpPr/>
          <p:nvPr/>
        </p:nvSpPr>
        <p:spPr>
          <a:xfrm>
            <a:off x="6317448" y="1331630"/>
            <a:ext cx="499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18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20</a:t>
            </a:r>
          </a:p>
          <a:p>
            <a:pPr algn="r"/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algn="r"/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21</a:t>
            </a:r>
          </a:p>
        </p:txBody>
      </p:sp>
      <p:sp>
        <p:nvSpPr>
          <p:cNvPr id="11" name="Rectangle: Top Corners Rounded 6">
            <a:extLst>
              <a:ext uri="{FF2B5EF4-FFF2-40B4-BE49-F238E27FC236}">
                <a16:creationId xmlns:a16="http://schemas.microsoft.com/office/drawing/2014/main" xmlns="" id="{40D00FF7-50A6-5C4A-BE60-E864D146458F}"/>
              </a:ext>
            </a:extLst>
          </p:cNvPr>
          <p:cNvSpPr/>
          <p:nvPr/>
        </p:nvSpPr>
        <p:spPr>
          <a:xfrm>
            <a:off x="6317448" y="1003546"/>
            <a:ext cx="1658934" cy="329184"/>
          </a:xfrm>
          <a:prstGeom prst="round2Same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0" rtlCol="0" anchor="ctr"/>
          <a:lstStyle/>
          <a:p>
            <a:pPr algn="ctr"/>
            <a:r>
              <a:rPr lang="en-US" sz="1600" dirty="0">
                <a:solidFill>
                  <a:srgbClr val="FFC000"/>
                </a:solidFill>
              </a:rPr>
              <a:t>Program contd.</a:t>
            </a:r>
          </a:p>
        </p:txBody>
      </p:sp>
    </p:spTree>
    <p:extLst>
      <p:ext uri="{BB962C8B-B14F-4D97-AF65-F5344CB8AC3E}">
        <p14:creationId xmlns:p14="http://schemas.microsoft.com/office/powerpoint/2010/main" val="72460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Recursion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-</a:t>
            </a:r>
            <a:r>
              <a:rPr lang="en-US" dirty="0">
                <a:solidFill>
                  <a:srgbClr val="F92672"/>
                </a:solidFill>
              </a:rPr>
              <a:t> </a:t>
            </a:r>
            <a:r>
              <a:rPr lang="en-US" dirty="0"/>
              <a:t>Decimal to Binary example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xmlns="" id="{A4875244-7210-41B5-8475-0FEF8621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361" y="1034393"/>
            <a:ext cx="5477428" cy="5379130"/>
          </a:xfrm>
        </p:spPr>
        <p:txBody>
          <a:bodyPr/>
          <a:lstStyle/>
          <a:p>
            <a:r>
              <a:rPr lang="en-US" dirty="0"/>
              <a:t>To convert decimal to binary, divide decimal number by 2 till dividend will be less then 2</a:t>
            </a:r>
          </a:p>
          <a:p>
            <a:r>
              <a:rPr lang="en-US" dirty="0"/>
              <a:t>To convert decimal 13 to binary</a:t>
            </a:r>
          </a:p>
          <a:p>
            <a:pPr lvl="1"/>
            <a:r>
              <a:rPr lang="en-US" dirty="0"/>
              <a:t>13/2 = 6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en-US" dirty="0"/>
              <a:t>6/2 = 6 reminder </a:t>
            </a:r>
            <a:r>
              <a:rPr lang="en-US" dirty="0">
                <a:solidFill>
                  <a:srgbClr val="C00000"/>
                </a:solidFill>
              </a:rPr>
              <a:t>0</a:t>
            </a:r>
          </a:p>
          <a:p>
            <a:pPr lvl="1"/>
            <a:r>
              <a:rPr lang="en-US" dirty="0"/>
              <a:t>3/2 = 3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pPr lvl="1"/>
            <a:r>
              <a:rPr lang="en-US" dirty="0"/>
              <a:t>1/2 = 1 reminder </a:t>
            </a:r>
            <a:r>
              <a:rPr lang="en-US" dirty="0">
                <a:solidFill>
                  <a:srgbClr val="C00000"/>
                </a:solidFill>
              </a:rPr>
              <a:t>1</a:t>
            </a:r>
          </a:p>
          <a:p>
            <a:r>
              <a:rPr lang="en-US" dirty="0"/>
              <a:t>Recursive definition of Decimal to Binary 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(0) = 0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(n) =  n%2 + 10* </a:t>
            </a:r>
            <a:r>
              <a:rPr lang="en-US" dirty="0" err="1"/>
              <a:t>decToBin</a:t>
            </a:r>
            <a:r>
              <a:rPr lang="en-US" dirty="0"/>
              <a:t>(n/2)</a:t>
            </a:r>
          </a:p>
          <a:p>
            <a:r>
              <a:rPr lang="en-US" dirty="0"/>
              <a:t>Example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13%2 + 10 </a:t>
            </a:r>
            <a:r>
              <a:rPr lang="en-US" dirty="0" err="1"/>
              <a:t>decToBin</a:t>
            </a:r>
            <a:r>
              <a:rPr lang="en-US" dirty="0"/>
              <a:t>(6)</a:t>
            </a:r>
          </a:p>
          <a:p>
            <a:pPr lvl="1"/>
            <a:r>
              <a:rPr lang="en-US" dirty="0" err="1"/>
              <a:t>decToBin</a:t>
            </a:r>
            <a:r>
              <a:rPr lang="en-US" dirty="0"/>
              <a:t>(13) = 1101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xmlns="" id="{A08BA44C-333F-6A43-807A-87D8AA65139C}"/>
              </a:ext>
            </a:extLst>
          </p:cNvPr>
          <p:cNvSpPr/>
          <p:nvPr/>
        </p:nvSpPr>
        <p:spPr>
          <a:xfrm>
            <a:off x="5889306" y="2244543"/>
            <a:ext cx="1458945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13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xmlns="" id="{33A64E2E-38C0-2F46-BD34-7588C3AF5596}"/>
              </a:ext>
            </a:extLst>
          </p:cNvPr>
          <p:cNvSpPr/>
          <p:nvPr/>
        </p:nvSpPr>
        <p:spPr>
          <a:xfrm>
            <a:off x="6821277" y="3147685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6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xmlns="" id="{430D758A-F022-7A40-9825-BB6EC809E17C}"/>
              </a:ext>
            </a:extLst>
          </p:cNvPr>
          <p:cNvSpPr/>
          <p:nvPr/>
        </p:nvSpPr>
        <p:spPr>
          <a:xfrm>
            <a:off x="7533645" y="4050827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(3)</a:t>
            </a: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xmlns="" id="{B8B549C4-B8D1-654A-A58E-6664BA7686F3}"/>
              </a:ext>
            </a:extLst>
          </p:cNvPr>
          <p:cNvSpPr/>
          <p:nvPr/>
        </p:nvSpPr>
        <p:spPr>
          <a:xfrm>
            <a:off x="8272988" y="4953969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1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xmlns="" id="{721E6220-916A-EB4B-9BDC-8390FB5C443F}"/>
              </a:ext>
            </a:extLst>
          </p:cNvPr>
          <p:cNvSpPr/>
          <p:nvPr/>
        </p:nvSpPr>
        <p:spPr>
          <a:xfrm>
            <a:off x="9016571" y="5857111"/>
            <a:ext cx="1252251" cy="398057"/>
          </a:xfrm>
          <a:custGeom>
            <a:avLst/>
            <a:gdLst>
              <a:gd name="connsiteX0" fmla="*/ 0 w 2778640"/>
              <a:gd name="connsiteY0" fmla="*/ 0 h 854424"/>
              <a:gd name="connsiteX1" fmla="*/ 2778640 w 2778640"/>
              <a:gd name="connsiteY1" fmla="*/ 0 h 854424"/>
              <a:gd name="connsiteX2" fmla="*/ 2778640 w 2778640"/>
              <a:gd name="connsiteY2" fmla="*/ 854424 h 854424"/>
              <a:gd name="connsiteX3" fmla="*/ 0 w 2778640"/>
              <a:gd name="connsiteY3" fmla="*/ 854424 h 854424"/>
              <a:gd name="connsiteX4" fmla="*/ 0 w 2778640"/>
              <a:gd name="connsiteY4" fmla="*/ 0 h 854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78640" h="854424">
                <a:moveTo>
                  <a:pt x="0" y="0"/>
                </a:moveTo>
                <a:lnTo>
                  <a:pt x="2778640" y="0"/>
                </a:lnTo>
                <a:lnTo>
                  <a:pt x="2778640" y="854424"/>
                </a:lnTo>
                <a:lnTo>
                  <a:pt x="0" y="854424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spcFirstLastPara="0" vert="horz" wrap="square" lIns="15240" tIns="15240" rIns="15240" bIns="15240" numCol="1" spcCol="1270" anchor="ctr" anchorCtr="0">
            <a:noAutofit/>
          </a:bodyPr>
          <a:lstStyle/>
          <a:p>
            <a:pPr lvl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dirty="0" err="1">
                <a:solidFill>
                  <a:schemeClr val="bg1"/>
                </a:solidFill>
              </a:rPr>
              <a:t>decToBin</a:t>
            </a:r>
            <a:r>
              <a:rPr lang="en-US" kern="1200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kern="1200" dirty="0">
                <a:solidFill>
                  <a:schemeClr val="bg1"/>
                </a:solidFill>
              </a:rPr>
              <a:t>)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xmlns="" id="{1FD77AD0-42B5-3E45-87C4-2733B93104AA}"/>
              </a:ext>
            </a:extLst>
          </p:cNvPr>
          <p:cNvCxnSpPr>
            <a:cxnSpLocks/>
          </p:cNvCxnSpPr>
          <p:nvPr/>
        </p:nvCxnSpPr>
        <p:spPr>
          <a:xfrm rot="16200000" flipH="1">
            <a:off x="6830929" y="2534882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xmlns="" id="{311F7232-5E98-6042-992F-29CA3DAB740C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52536" y="3436939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xmlns="" id="{268AB33C-2C99-584B-9D1B-25A8216F6961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52262" y="4338996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xmlns="" id="{78E250FE-AC23-C441-83A1-E254C79520CC}"/>
              </a:ext>
            </a:extLst>
          </p:cNvPr>
          <p:cNvCxnSpPr>
            <a:cxnSpLocks/>
          </p:cNvCxnSpPr>
          <p:nvPr/>
        </p:nvCxnSpPr>
        <p:spPr>
          <a:xfrm rot="16200000" flipH="1">
            <a:off x="9007916" y="5221657"/>
            <a:ext cx="503999" cy="721606"/>
          </a:xfrm>
          <a:prstGeom prst="bentConnector3">
            <a:avLst>
              <a:gd name="adj1" fmla="val 556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xmlns="" id="{333F7A7E-227E-BF4A-907C-804A611196A3}"/>
              </a:ext>
            </a:extLst>
          </p:cNvPr>
          <p:cNvCxnSpPr>
            <a:cxnSpLocks/>
          </p:cNvCxnSpPr>
          <p:nvPr/>
        </p:nvCxnSpPr>
        <p:spPr>
          <a:xfrm rot="16200000" flipV="1">
            <a:off x="9456597" y="522163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xmlns="" id="{5AE2326D-6D6E-FB4B-9E4A-44ACA75FEC9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7254" y="4297488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xmlns="" id="{ADFE6D6E-D262-D649-B8EC-6A9D1DE0FC7D}"/>
              </a:ext>
            </a:extLst>
          </p:cNvPr>
          <p:cNvCxnSpPr>
            <a:cxnSpLocks/>
          </p:cNvCxnSpPr>
          <p:nvPr/>
        </p:nvCxnSpPr>
        <p:spPr>
          <a:xfrm rot="16200000" flipV="1">
            <a:off x="8004886" y="3384769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xmlns="" id="{A685CFE9-AA8E-FD45-8DE6-84839821CC82}"/>
              </a:ext>
            </a:extLst>
          </p:cNvPr>
          <p:cNvCxnSpPr>
            <a:cxnSpLocks/>
          </p:cNvCxnSpPr>
          <p:nvPr/>
        </p:nvCxnSpPr>
        <p:spPr>
          <a:xfrm rot="16200000" flipV="1">
            <a:off x="7279609" y="2454803"/>
            <a:ext cx="681464" cy="544180"/>
          </a:xfrm>
          <a:prstGeom prst="bentConnector3">
            <a:avLst>
              <a:gd name="adj1" fmla="val 1001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F27A8531-C696-D44B-87CA-E1BE62A2021F}"/>
              </a:ext>
            </a:extLst>
          </p:cNvPr>
          <p:cNvSpPr txBox="1"/>
          <p:nvPr/>
        </p:nvSpPr>
        <p:spPr>
          <a:xfrm>
            <a:off x="6096000" y="2742319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A276E1DA-DD96-B14F-8096-6549F85CB7C5}"/>
              </a:ext>
            </a:extLst>
          </p:cNvPr>
          <p:cNvSpPr txBox="1"/>
          <p:nvPr/>
        </p:nvSpPr>
        <p:spPr>
          <a:xfrm>
            <a:off x="6877659" y="368095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D20800C-4379-EB46-936F-E7331D0D16E2}"/>
              </a:ext>
            </a:extLst>
          </p:cNvPr>
          <p:cNvSpPr txBox="1"/>
          <p:nvPr/>
        </p:nvSpPr>
        <p:spPr>
          <a:xfrm>
            <a:off x="7551427" y="4522463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D6A8005-5EBD-3540-BDE3-F0B632FC099C}"/>
              </a:ext>
            </a:extLst>
          </p:cNvPr>
          <p:cNvSpPr txBox="1"/>
          <p:nvPr/>
        </p:nvSpPr>
        <p:spPr>
          <a:xfrm>
            <a:off x="8272988" y="5485411"/>
            <a:ext cx="587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call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FFEF427E-D52B-C942-B6B5-A9475D8432AA}"/>
              </a:ext>
            </a:extLst>
          </p:cNvPr>
          <p:cNvSpPr txBox="1"/>
          <p:nvPr/>
        </p:nvSpPr>
        <p:spPr>
          <a:xfrm>
            <a:off x="10268695" y="5352026"/>
            <a:ext cx="1144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FC5F466D-E31D-A341-A51E-FF6DB357A7B9}"/>
              </a:ext>
            </a:extLst>
          </p:cNvPr>
          <p:cNvSpPr txBox="1"/>
          <p:nvPr/>
        </p:nvSpPr>
        <p:spPr>
          <a:xfrm>
            <a:off x="8773896" y="3458059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3%2 + 10*1 = 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57020A0-B635-404A-B28F-461B8C7FB44D}"/>
              </a:ext>
            </a:extLst>
          </p:cNvPr>
          <p:cNvSpPr txBox="1"/>
          <p:nvPr/>
        </p:nvSpPr>
        <p:spPr>
          <a:xfrm>
            <a:off x="8012595" y="2585812"/>
            <a:ext cx="2607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6%2 + 10*11 = 110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6438AF85-B2AE-3842-9A79-0E211A8F235A}"/>
              </a:ext>
            </a:extLst>
          </p:cNvPr>
          <p:cNvSpPr txBox="1"/>
          <p:nvPr/>
        </p:nvSpPr>
        <p:spPr>
          <a:xfrm>
            <a:off x="7215651" y="1779814"/>
            <a:ext cx="3404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latin typeface="Calibri"/>
              </a:rPr>
              <a:t>Final Ans  13%2 + 10*110 = 1101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6478FDDE-108D-D349-9F53-B37587B559D7}"/>
              </a:ext>
            </a:extLst>
          </p:cNvPr>
          <p:cNvSpPr txBox="1"/>
          <p:nvPr/>
        </p:nvSpPr>
        <p:spPr>
          <a:xfrm>
            <a:off x="10733649" y="254625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180370C-1F39-6149-935A-C8E3D235F234}"/>
              </a:ext>
            </a:extLst>
          </p:cNvPr>
          <p:cNvSpPr txBox="1"/>
          <p:nvPr/>
        </p:nvSpPr>
        <p:spPr>
          <a:xfrm>
            <a:off x="6601849" y="1071571"/>
            <a:ext cx="31480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Recursive</a:t>
            </a:r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trace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5B9708E3-38E4-9D44-AA01-F8F4843D0257}"/>
              </a:ext>
            </a:extLst>
          </p:cNvPr>
          <p:cNvSpPr txBox="1"/>
          <p:nvPr/>
        </p:nvSpPr>
        <p:spPr>
          <a:xfrm>
            <a:off x="9525238" y="4384912"/>
            <a:ext cx="2461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Calibri"/>
              </a:rPr>
              <a:t>return </a:t>
            </a:r>
            <a:r>
              <a:rPr lang="en-IN" b="1" dirty="0">
                <a:latin typeface="Calibri"/>
              </a:rPr>
              <a:t>1%2 + 10*0 = 1</a:t>
            </a:r>
          </a:p>
        </p:txBody>
      </p:sp>
    </p:spTree>
    <p:extLst>
      <p:ext uri="{BB962C8B-B14F-4D97-AF65-F5344CB8AC3E}">
        <p14:creationId xmlns:p14="http://schemas.microsoft.com/office/powerpoint/2010/main" val="304351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2890</TotalTime>
  <Words>927</Words>
  <Application>Microsoft Office PowerPoint</Application>
  <PresentationFormat>Widescreen</PresentationFormat>
  <Paragraphs>308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Roboto Condensed Light</vt:lpstr>
      <vt:lpstr>Arial</vt:lpstr>
      <vt:lpstr>Consolas</vt:lpstr>
      <vt:lpstr>Segoe UI Black</vt:lpstr>
      <vt:lpstr>Wingdings 2</vt:lpstr>
      <vt:lpstr>Roboto Condensed</vt:lpstr>
      <vt:lpstr>Calibri</vt:lpstr>
      <vt:lpstr>Wingdings 3</vt:lpstr>
      <vt:lpstr>Wingdings</vt:lpstr>
      <vt:lpstr>Office Theme</vt:lpstr>
      <vt:lpstr>Unit-8.1  Recursion</vt:lpstr>
      <vt:lpstr>What is Recursion?</vt:lpstr>
      <vt:lpstr>Working of Recursive function</vt:lpstr>
      <vt:lpstr>Properties of Recursion</vt:lpstr>
      <vt:lpstr>Recursion - factorial example</vt:lpstr>
      <vt:lpstr>WAP to find factorial of given number using Recursion</vt:lpstr>
      <vt:lpstr>Recursion -  Fibonacci example</vt:lpstr>
      <vt:lpstr>WAP to Display Fibonacci Sequence</vt:lpstr>
      <vt:lpstr>Recursion - Decimal to Binary example</vt:lpstr>
      <vt:lpstr>WAP to Convert Decimal to Binary</vt:lpstr>
      <vt:lpstr>WAP to Convert Binary to Decimal</vt:lpstr>
      <vt:lpstr>Practice Programs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485</cp:revision>
  <dcterms:created xsi:type="dcterms:W3CDTF">2020-05-01T05:09:15Z</dcterms:created>
  <dcterms:modified xsi:type="dcterms:W3CDTF">2022-11-17T07:14:48Z</dcterms:modified>
</cp:coreProperties>
</file>