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3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44" r:id="rId19"/>
  </p:sldIdLst>
  <p:sldSz cx="12192000" cy="6858000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Wingdings 2" panose="05020102010507070707" pitchFamily="18" charset="2"/>
      <p:regular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Segoe UI Black" panose="020B0A02040204020203" pitchFamily="34" charset="0"/>
      <p:bold r:id="rId37"/>
      <p:boldItalic r:id="rId38"/>
    </p:embeddedFont>
    <p:embeddedFont>
      <p:font typeface="Wingdings 3" panose="05040102010807070707" pitchFamily="18" charset="2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xO37ybRzYCmM1LXX/5lMg==" hashData="ti9ixmfrg/ppxzicDKw5tqkPwO+DYR/KOiRhi6vd+/HkPJWmNOMunwDXaZc2XFt+yw6cNqEpqCcD7Cj2Zukh6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673BB7"/>
    <a:srgbClr val="301B92"/>
    <a:srgbClr val="D81A60"/>
    <a:srgbClr val="EA1E63"/>
    <a:srgbClr val="B71B1C"/>
    <a:srgbClr val="D10233"/>
    <a:srgbClr val="ED524F"/>
    <a:srgbClr val="607D8B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Overview Of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Unit-8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Functions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Vishal.kansagara@darshan.ac.in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8200601076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Prof. Vishal </a:t>
            </a:r>
            <a:r>
              <a:rPr lang="en-US" dirty="0" err="1" smtClean="0"/>
              <a:t>Kansagara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Computer Programming Using C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maximum number from two number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6" y="1332730"/>
            <a:ext cx="4777100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#include &lt;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int max(int a, int b</a:t>
            </a:r>
            <a:r>
              <a:rPr lang="en-IN" b="1" dirty="0" smtClean="0">
                <a:latin typeface="+mj-lt"/>
                <a:cs typeface="Consolas" panose="020B0609020204030204" pitchFamily="49" charset="0"/>
              </a:rPr>
              <a:t>);</a:t>
            </a:r>
          </a:p>
          <a:p>
            <a:endParaRPr lang="en-IN" b="1" dirty="0"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void main()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int a = 100;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int b = 200;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int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maxvalue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 err="1">
                <a:latin typeface="+mj-lt"/>
                <a:cs typeface="Consolas" panose="020B0609020204030204" pitchFamily="49" charset="0"/>
              </a:rPr>
              <a:t>maxvalue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 = max(a, b);</a:t>
            </a:r>
          </a:p>
          <a:p>
            <a:pPr lvl="1"/>
            <a:r>
              <a:rPr lang="en-IN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("Max value is : %d\n",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maxvalue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int max(int a, int b)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if (a &gt; b)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	return a; // return a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	return b; // return b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87095" y="1331859"/>
            <a:ext cx="499993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529885" y="1301053"/>
            <a:ext cx="399677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Max value is : 200 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529885" y="97186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472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calculate the Power of a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26961" y="1181415"/>
            <a:ext cx="6212519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#include &lt;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int power(int, int);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void main()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int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num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, pow, res; 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("Enter any number : ");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scanf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("%d", &amp;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num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("Enter power of number : ");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scanf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("%d", &amp;pow);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res = power(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num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, pow);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("%d's power %d = %d",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num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, pow, res);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  <a:r>
              <a:rPr lang="en-IN" sz="1600" dirty="0">
                <a:latin typeface="+mj-lt"/>
              </a:rPr>
              <a:t> 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int power(int n, int p)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   int r = 1;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while (p &gt;= 1)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sz="1600" b="1" dirty="0">
                <a:latin typeface="+mj-lt"/>
                <a:cs typeface="Consolas" panose="020B0609020204030204" pitchFamily="49" charset="0"/>
              </a:rPr>
              <a:t>r = r * n;</a:t>
            </a:r>
          </a:p>
          <a:p>
            <a:pPr lvl="2"/>
            <a:r>
              <a:rPr lang="en-IN" sz="1600" b="1" dirty="0">
                <a:latin typeface="+mj-lt"/>
                <a:cs typeface="Consolas" panose="020B0609020204030204" pitchFamily="49" charset="0"/>
              </a:rPr>
              <a:t>p--;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return r</a:t>
            </a:r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}</a:t>
            </a:r>
            <a:endParaRPr lang="en-IN" sz="1600" b="1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26968" y="1181415"/>
            <a:ext cx="499993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20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 any number : 5     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Enter power of number : 3    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5's power 3 = 125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26969" y="85223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2916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Factorial of a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6212519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#include &lt;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int fact(int);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int main()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int n, f;</a:t>
            </a:r>
          </a:p>
          <a:p>
            <a:pPr lvl="1"/>
            <a:r>
              <a:rPr lang="en-IN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("Enter the number :\n");</a:t>
            </a:r>
          </a:p>
          <a:p>
            <a:pPr lvl="1"/>
            <a:r>
              <a:rPr lang="en-IN" b="1" dirty="0" err="1">
                <a:latin typeface="+mj-lt"/>
                <a:cs typeface="Consolas" panose="020B0609020204030204" pitchFamily="49" charset="0"/>
              </a:rPr>
              <a:t>scanf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("%d", &amp;n);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f = fact(n);</a:t>
            </a:r>
          </a:p>
          <a:p>
            <a:pPr lvl="1"/>
            <a:r>
              <a:rPr lang="en-IN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("factorial = %d", f);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int fact(int n)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int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, fact = 1;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for (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 = 1;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 &lt;= n;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++)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	fact = fact *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return fact;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30708"/>
            <a:ext cx="49999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 the number :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5              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factorial = 120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4419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check Number is Prime or not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5104645" cy="3877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#include &lt;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int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checkPrime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(int);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void main()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int n1, prime;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("Enter the number :");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scanf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("%d", &amp;n1);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prime =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checkPrime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(n1);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if (prime == 1)</a:t>
            </a:r>
          </a:p>
          <a:p>
            <a:pPr lvl="2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("The number %d is a prime number.\n", n1);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else</a:t>
            </a:r>
          </a:p>
          <a:p>
            <a:pPr lvl="2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("The number %d is not a prime number.\n", n1);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31630"/>
            <a:ext cx="499993" cy="38779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93755" y="5693285"/>
            <a:ext cx="4771459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 the number :7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The number 7 is a prime number.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593755" y="5364101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A68034-026B-724E-AE7E-4E73FC91CE9F}"/>
              </a:ext>
            </a:extLst>
          </p:cNvPr>
          <p:cNvSpPr/>
          <p:nvPr/>
        </p:nvSpPr>
        <p:spPr>
          <a:xfrm>
            <a:off x="6817440" y="1332730"/>
            <a:ext cx="5104645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int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checkPrime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(int n1)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int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 2;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while (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&lt;= n1 / 2)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sz="1600" b="1" dirty="0">
                <a:latin typeface="+mj-lt"/>
                <a:cs typeface="Consolas" panose="020B0609020204030204" pitchFamily="49" charset="0"/>
              </a:rPr>
              <a:t>if (n1 % 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 == 0)</a:t>
            </a:r>
          </a:p>
          <a:p>
            <a:pPr lvl="2"/>
            <a:r>
              <a:rPr lang="en-IN" sz="1600" b="1" dirty="0">
                <a:latin typeface="+mj-lt"/>
                <a:cs typeface="Consolas" panose="020B0609020204030204" pitchFamily="49" charset="0"/>
              </a:rPr>
              <a:t>	return 0;</a:t>
            </a:r>
          </a:p>
          <a:p>
            <a:pPr lvl="2"/>
            <a:r>
              <a:rPr lang="en-IN" sz="1600" b="1" dirty="0">
                <a:latin typeface="+mj-lt"/>
                <a:cs typeface="Consolas" panose="020B0609020204030204" pitchFamily="49" charset="0"/>
              </a:rPr>
              <a:t>else</a:t>
            </a:r>
          </a:p>
          <a:p>
            <a:pPr lvl="2"/>
            <a:r>
              <a:rPr lang="en-IN" sz="1600" b="1" dirty="0">
                <a:latin typeface="+mj-lt"/>
                <a:cs typeface="Consolas" panose="020B0609020204030204" pitchFamily="49" charset="0"/>
              </a:rPr>
              <a:t>	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i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++;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return 1;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3A443D-2347-6F4D-AF48-E6E5E6319036}"/>
              </a:ext>
            </a:extLst>
          </p:cNvPr>
          <p:cNvSpPr/>
          <p:nvPr/>
        </p:nvSpPr>
        <p:spPr>
          <a:xfrm>
            <a:off x="6317448" y="1317562"/>
            <a:ext cx="499993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4ED9EB04-CA0D-1047-9A1D-E91E089D1028}"/>
              </a:ext>
            </a:extLst>
          </p:cNvPr>
          <p:cNvSpPr/>
          <p:nvPr/>
        </p:nvSpPr>
        <p:spPr>
          <a:xfrm>
            <a:off x="6317448" y="994650"/>
            <a:ext cx="1658934" cy="33698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 contd.</a:t>
            </a:r>
          </a:p>
        </p:txBody>
      </p:sp>
    </p:spTree>
    <p:extLst>
      <p:ext uri="{BB962C8B-B14F-4D97-AF65-F5344CB8AC3E}">
        <p14:creationId xmlns:p14="http://schemas.microsoft.com/office/powerpoint/2010/main" val="191037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  <p:bldP spid="9" grpId="0" build="p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of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D51281-2E58-BC4B-9243-038AD66C9D6C}"/>
              </a:ext>
            </a:extLst>
          </p:cNvPr>
          <p:cNvSpPr/>
          <p:nvPr/>
        </p:nvSpPr>
        <p:spPr>
          <a:xfrm>
            <a:off x="198305" y="1178494"/>
            <a:ext cx="117660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(1)</a:t>
            </a:r>
            <a:r>
              <a:rPr lang="en-IN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 Function 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with no argument and but no return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F93798-EF53-FA46-8C93-7CD3B31EFEE6}"/>
              </a:ext>
            </a:extLst>
          </p:cNvPr>
          <p:cNvSpPr/>
          <p:nvPr/>
        </p:nvSpPr>
        <p:spPr>
          <a:xfrm>
            <a:off x="198305" y="3864773"/>
            <a:ext cx="117660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(2) </a:t>
            </a:r>
            <a:r>
              <a:rPr lang="en-IN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 with no argument and returns value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0F5EB3-4CAC-794F-A73B-2F599346F355}"/>
              </a:ext>
            </a:extLst>
          </p:cNvPr>
          <p:cNvSpPr/>
          <p:nvPr/>
        </p:nvSpPr>
        <p:spPr>
          <a:xfrm>
            <a:off x="3331050" y="1839310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fun1();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77A53A6-917A-F44A-9E36-DE566F448C03}"/>
              </a:ext>
            </a:extLst>
          </p:cNvPr>
          <p:cNvSpPr/>
          <p:nvPr/>
        </p:nvSpPr>
        <p:spPr>
          <a:xfrm>
            <a:off x="6522384" y="1838072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fun1()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lvl="0"/>
            <a:r>
              <a:rPr lang="en-IN" b="1" kern="0" dirty="0">
                <a:solidFill>
                  <a:schemeClr val="bg1"/>
                </a:solidFill>
                <a:latin typeface="+mj-lt"/>
              </a:rPr>
              <a:t>  .....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E489286-2B5D-674B-BD3D-18BB5B3527EA}"/>
              </a:ext>
            </a:extLst>
          </p:cNvPr>
          <p:cNvCxnSpPr/>
          <p:nvPr/>
        </p:nvCxnSpPr>
        <p:spPr>
          <a:xfrm>
            <a:off x="5150424" y="2235354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2F6C5C2-AE53-C343-9144-410272FD346C}"/>
              </a:ext>
            </a:extLst>
          </p:cNvPr>
          <p:cNvSpPr txBox="1"/>
          <p:nvPr/>
        </p:nvSpPr>
        <p:spPr>
          <a:xfrm>
            <a:off x="5339318" y="1590623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73E36BF-EA40-784F-A05F-B7F976DFE5F2}"/>
              </a:ext>
            </a:extLst>
          </p:cNvPr>
          <p:cNvCxnSpPr/>
          <p:nvPr/>
        </p:nvCxnSpPr>
        <p:spPr>
          <a:xfrm flipH="1">
            <a:off x="5150424" y="3243466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3197D96-37B3-C74F-9DAA-EC9414810DB8}"/>
              </a:ext>
            </a:extLst>
          </p:cNvPr>
          <p:cNvSpPr txBox="1"/>
          <p:nvPr/>
        </p:nvSpPr>
        <p:spPr>
          <a:xfrm>
            <a:off x="5246592" y="2547351"/>
            <a:ext cx="117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 return value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C4740D3-1140-FC4C-8DC3-623ABA9CAE54}"/>
              </a:ext>
            </a:extLst>
          </p:cNvPr>
          <p:cNvSpPr/>
          <p:nvPr/>
        </p:nvSpPr>
        <p:spPr>
          <a:xfrm>
            <a:off x="3331050" y="4498666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r>
              <a:rPr lang="en-IN" b="1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a = fun1()</a:t>
            </a:r>
            <a:endParaRPr kumimoji="0" lang="en-IN" sz="1800" b="1" i="0" u="none" strike="noStrike" kern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1456DAF-07DC-FA48-BD6C-5B9D1D6C08FD}"/>
              </a:ext>
            </a:extLst>
          </p:cNvPr>
          <p:cNvSpPr/>
          <p:nvPr/>
        </p:nvSpPr>
        <p:spPr>
          <a:xfrm>
            <a:off x="6522384" y="4497428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fun1(void)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kern="0" noProof="0" dirty="0">
                <a:solidFill>
                  <a:schemeClr val="bg1"/>
                </a:solidFill>
                <a:latin typeface="+mj-lt"/>
              </a:rPr>
              <a:t>  </a:t>
            </a:r>
            <a:r>
              <a:rPr lang="en-IN" b="1" kern="0" noProof="0" dirty="0">
                <a:solidFill>
                  <a:srgbClr val="569CD6"/>
                </a:solidFill>
                <a:latin typeface="+mj-lt"/>
              </a:rPr>
              <a:t>return</a:t>
            </a:r>
            <a:r>
              <a:rPr lang="en-IN" b="1" kern="0" noProof="0" dirty="0">
                <a:solidFill>
                  <a:schemeClr val="bg1"/>
                </a:solidFill>
                <a:latin typeface="+mj-lt"/>
              </a:rPr>
              <a:t> b;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CBB95D5-9E46-DC46-9808-C8E637B88A8E}"/>
              </a:ext>
            </a:extLst>
          </p:cNvPr>
          <p:cNvCxnSpPr/>
          <p:nvPr/>
        </p:nvCxnSpPr>
        <p:spPr>
          <a:xfrm>
            <a:off x="5150424" y="4894710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3C04A55-9A0E-2048-AA50-48BBCD4E0D86}"/>
              </a:ext>
            </a:extLst>
          </p:cNvPr>
          <p:cNvSpPr txBox="1"/>
          <p:nvPr/>
        </p:nvSpPr>
        <p:spPr>
          <a:xfrm>
            <a:off x="5339318" y="4249979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Input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C5CE5B4-2D21-1C48-AF86-7268D9151668}"/>
              </a:ext>
            </a:extLst>
          </p:cNvPr>
          <p:cNvCxnSpPr/>
          <p:nvPr/>
        </p:nvCxnSpPr>
        <p:spPr>
          <a:xfrm flipH="1">
            <a:off x="5150424" y="5902822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A4FD5B3-4ECF-6444-8AD7-52E8DD0D0F7E}"/>
              </a:ext>
            </a:extLst>
          </p:cNvPr>
          <p:cNvSpPr txBox="1"/>
          <p:nvPr/>
        </p:nvSpPr>
        <p:spPr>
          <a:xfrm>
            <a:off x="5242527" y="5256491"/>
            <a:ext cx="12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Function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42231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animBg="1"/>
      <p:bldP spid="7" grpId="0" animBg="1"/>
      <p:bldP spid="9" grpId="0"/>
      <p:bldP spid="11" grpId="0"/>
      <p:bldP spid="12" grpId="0" animBg="1"/>
      <p:bldP spid="13" grpId="0" animBg="1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of Function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cont.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D51281-2E58-BC4B-9243-038AD66C9D6C}"/>
              </a:ext>
            </a:extLst>
          </p:cNvPr>
          <p:cNvSpPr/>
          <p:nvPr/>
        </p:nvSpPr>
        <p:spPr>
          <a:xfrm>
            <a:off x="201976" y="3870680"/>
            <a:ext cx="117660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(4) </a:t>
            </a:r>
            <a:r>
              <a:rPr lang="en-IN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 with argument and returns 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F93798-EF53-FA46-8C93-7CD3B31EFEE6}"/>
              </a:ext>
            </a:extLst>
          </p:cNvPr>
          <p:cNvSpPr/>
          <p:nvPr/>
        </p:nvSpPr>
        <p:spPr>
          <a:xfrm>
            <a:off x="201976" y="1189423"/>
            <a:ext cx="1176601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(3) </a:t>
            </a:r>
            <a:r>
              <a:rPr lang="en-IN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 with argument and but no return value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0F5EB3-4CAC-794F-A73B-2F599346F355}"/>
              </a:ext>
            </a:extLst>
          </p:cNvPr>
          <p:cNvSpPr/>
          <p:nvPr/>
        </p:nvSpPr>
        <p:spPr>
          <a:xfrm>
            <a:off x="3320033" y="4505393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b = fun1(a);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77A53A6-917A-F44A-9E36-DE566F448C03}"/>
              </a:ext>
            </a:extLst>
          </p:cNvPr>
          <p:cNvSpPr/>
          <p:nvPr/>
        </p:nvSpPr>
        <p:spPr>
          <a:xfrm>
            <a:off x="6511367" y="4504155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fun1(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f)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return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4E489286-2B5D-674B-BD3D-18BB5B3527EA}"/>
              </a:ext>
            </a:extLst>
          </p:cNvPr>
          <p:cNvCxnSpPr/>
          <p:nvPr/>
        </p:nvCxnSpPr>
        <p:spPr>
          <a:xfrm>
            <a:off x="5139407" y="4901437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2F6C5C2-AE53-C343-9144-410272FD346C}"/>
              </a:ext>
            </a:extLst>
          </p:cNvPr>
          <p:cNvSpPr txBox="1"/>
          <p:nvPr/>
        </p:nvSpPr>
        <p:spPr>
          <a:xfrm>
            <a:off x="5328301" y="4256706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/>
              </a:rPr>
              <a:t>Value of</a:t>
            </a:r>
          </a:p>
          <a:p>
            <a:r>
              <a:rPr lang="en-IN" dirty="0">
                <a:solidFill>
                  <a:schemeClr val="bg1"/>
                </a:solidFill>
                <a:latin typeface="Calibri"/>
              </a:rPr>
              <a:t>Argument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73E36BF-EA40-784F-A05F-B7F976DFE5F2}"/>
              </a:ext>
            </a:extLst>
          </p:cNvPr>
          <p:cNvCxnSpPr/>
          <p:nvPr/>
        </p:nvCxnSpPr>
        <p:spPr>
          <a:xfrm flipH="1">
            <a:off x="5139407" y="5909549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3197D96-37B3-C74F-9DAA-EC9414810DB8}"/>
              </a:ext>
            </a:extLst>
          </p:cNvPr>
          <p:cNvSpPr txBox="1"/>
          <p:nvPr/>
        </p:nvSpPr>
        <p:spPr>
          <a:xfrm>
            <a:off x="5295239" y="5242483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Function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Result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C4740D3-1140-FC4C-8DC3-623ABA9CAE54}"/>
              </a:ext>
            </a:extLst>
          </p:cNvPr>
          <p:cNvSpPr/>
          <p:nvPr/>
        </p:nvSpPr>
        <p:spPr>
          <a:xfrm>
            <a:off x="3286971" y="1864506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fun1(a);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+mj-lt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1456DAF-07DC-FA48-BD6C-5B9D1D6C08FD}"/>
              </a:ext>
            </a:extLst>
          </p:cNvPr>
          <p:cNvSpPr/>
          <p:nvPr/>
        </p:nvSpPr>
        <p:spPr>
          <a:xfrm>
            <a:off x="6478305" y="1863268"/>
            <a:ext cx="2236026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+mj-lt"/>
              </a:rPr>
              <a:t>void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fun1(int f)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  .....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kern="0" dirty="0">
                <a:solidFill>
                  <a:schemeClr val="bg1"/>
                </a:solidFill>
                <a:latin typeface="+mj-lt"/>
              </a:rPr>
              <a:t>  .....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CBB95D5-9E46-DC46-9808-C8E637B88A8E}"/>
              </a:ext>
            </a:extLst>
          </p:cNvPr>
          <p:cNvCxnSpPr/>
          <p:nvPr/>
        </p:nvCxnSpPr>
        <p:spPr>
          <a:xfrm>
            <a:off x="5106345" y="2260550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3C04A55-9A0E-2048-AA50-48BBCD4E0D86}"/>
              </a:ext>
            </a:extLst>
          </p:cNvPr>
          <p:cNvSpPr txBox="1"/>
          <p:nvPr/>
        </p:nvSpPr>
        <p:spPr>
          <a:xfrm>
            <a:off x="5295239" y="1615819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/>
              </a:rPr>
              <a:t>Value of</a:t>
            </a:r>
          </a:p>
          <a:p>
            <a:r>
              <a:rPr lang="en-IN" dirty="0">
                <a:solidFill>
                  <a:schemeClr val="bg1"/>
                </a:solidFill>
                <a:latin typeface="Calibri"/>
              </a:rPr>
              <a:t>Argument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C5CE5B4-2D21-1C48-AF86-7268D9151668}"/>
              </a:ext>
            </a:extLst>
          </p:cNvPr>
          <p:cNvCxnSpPr/>
          <p:nvPr/>
        </p:nvCxnSpPr>
        <p:spPr>
          <a:xfrm flipH="1">
            <a:off x="5106345" y="3268662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A4FD5B3-4ECF-6444-8AD7-52E8DD0D0F7E}"/>
              </a:ext>
            </a:extLst>
          </p:cNvPr>
          <p:cNvSpPr txBox="1"/>
          <p:nvPr/>
        </p:nvSpPr>
        <p:spPr>
          <a:xfrm>
            <a:off x="5167321" y="2582116"/>
            <a:ext cx="12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245087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/>
      <p:bldP spid="7" grpId="0" animBg="1"/>
      <p:bldP spid="9" grpId="0"/>
      <p:bldP spid="11" grpId="0"/>
      <p:bldP spid="12" grpId="0" animBg="1"/>
      <p:bldP spid="13" grpId="0" animBg="1"/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we can avoid rewriting the same logic or code again and again in a program.</a:t>
            </a:r>
          </a:p>
          <a:p>
            <a:r>
              <a:rPr lang="en-US" dirty="0"/>
              <a:t>We can track or understand large program easily when it is divide into </a:t>
            </a:r>
            <a:r>
              <a:rPr lang="en-US" dirty="0">
                <a:solidFill>
                  <a:srgbClr val="C00000"/>
                </a:solidFill>
              </a:rPr>
              <a:t>functions</a:t>
            </a:r>
            <a:r>
              <a:rPr lang="en-US" dirty="0"/>
              <a:t>.</a:t>
            </a:r>
          </a:p>
          <a:p>
            <a:r>
              <a:rPr lang="en-US" dirty="0"/>
              <a:t>It provides reusability.</a:t>
            </a:r>
          </a:p>
          <a:p>
            <a:r>
              <a:rPr lang="en-IN" dirty="0"/>
              <a:t>It help in testing and debugging because it can be tested for errors individually in the easiest way.</a:t>
            </a:r>
          </a:p>
          <a:p>
            <a:r>
              <a:rPr lang="en-IN" dirty="0"/>
              <a:t>Reduction in size of program due to code of a </a:t>
            </a:r>
            <a:r>
              <a:rPr lang="en-IN" dirty="0">
                <a:solidFill>
                  <a:srgbClr val="C00000"/>
                </a:solidFill>
              </a:rPr>
              <a:t>function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can be used again and again, by calling it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56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WAP to count simple interest using function.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that defines a function to add first </a:t>
            </a:r>
            <a:r>
              <a:rPr lang="en-US" i="1" dirty="0"/>
              <a:t>n</a:t>
            </a:r>
            <a:r>
              <a:rPr lang="en-US" dirty="0"/>
              <a:t> numbers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using global variable, static variable.</a:t>
            </a:r>
            <a:endParaRPr lang="en-IN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that will scan a character string passed as an argument and convert all lowercase character into their uppercase equivalents.</a:t>
            </a:r>
            <a:endParaRPr lang="en-IN" dirty="0"/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Build a function to check number is prime or not. If number is prime then function return value 1 otherwise return 0.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Write a program to calculate </a:t>
            </a:r>
            <a:r>
              <a:rPr lang="en-IN" dirty="0" err="1"/>
              <a:t>nCr</a:t>
            </a:r>
            <a:r>
              <a:rPr lang="en-IN" dirty="0"/>
              <a:t> using user defined function. </a:t>
            </a:r>
            <a:r>
              <a:rPr lang="en-IN" dirty="0" err="1"/>
              <a:t>nCr</a:t>
            </a:r>
            <a:r>
              <a:rPr lang="en-IN" dirty="0"/>
              <a:t> = n! / (r! * (n-r)!) 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Create a function to swap the values of two variables.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Write a function which takes 2 numbers as parameters and returns the </a:t>
            </a:r>
            <a:r>
              <a:rPr lang="en-IN" dirty="0" err="1"/>
              <a:t>gcd</a:t>
            </a:r>
            <a:r>
              <a:rPr lang="en-IN" dirty="0"/>
              <a:t> of the 2 numbers. Call the function in main</a:t>
            </a:r>
            <a:r>
              <a:rPr lang="en-IN" dirty="0" smtClean="0"/>
              <a:t>().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5320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</a:t>
            </a:r>
            <a:r>
              <a:rPr lang="en-US" dirty="0" smtClean="0"/>
              <a:t>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is a group of statements that perform a specific task.</a:t>
            </a:r>
          </a:p>
          <a:p>
            <a:r>
              <a:rPr lang="en-US" dirty="0"/>
              <a:t>It divides a large program into smaller parts.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is something like hiring a person to do a specific job for you. </a:t>
            </a:r>
          </a:p>
          <a:p>
            <a:r>
              <a:rPr lang="en-US" dirty="0"/>
              <a:t>Every C program can be thought of as a collection of these functions.</a:t>
            </a:r>
          </a:p>
          <a:p>
            <a:r>
              <a:rPr lang="en-US" dirty="0"/>
              <a:t>Program execution in C language starts from the main function.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Avoids  rewriting the same code over and over.</a:t>
            </a:r>
          </a:p>
          <a:p>
            <a:pPr lvl="1"/>
            <a:r>
              <a:rPr lang="en-US" dirty="0"/>
              <a:t>Using functions it becomes easier to write programs and keep track of what they doing.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3127432" y="3588539"/>
            <a:ext cx="2857676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88846F"/>
                </a:solidFill>
                <a:latin typeface="+mj-lt"/>
              </a:rPr>
              <a:t>    </a:t>
            </a:r>
            <a:r>
              <a:rPr lang="en-US" b="1" dirty="0">
                <a:solidFill>
                  <a:srgbClr val="6A9955"/>
                </a:solidFill>
                <a:latin typeface="+mj-lt"/>
              </a:rPr>
              <a:t>// body part</a:t>
            </a:r>
            <a:endParaRPr lang="en-IN" b="1" dirty="0">
              <a:solidFill>
                <a:srgbClr val="6A9955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E4DFBE98-8C38-984A-848F-119DE5CEBE63}"/>
              </a:ext>
            </a:extLst>
          </p:cNvPr>
          <p:cNvSpPr/>
          <p:nvPr/>
        </p:nvSpPr>
        <p:spPr>
          <a:xfrm>
            <a:off x="3127432" y="3259355"/>
            <a:ext cx="112616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35360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xmlns="" id="{D508D600-8589-0447-B57C-DC1CA28C4EDA}"/>
              </a:ext>
            </a:extLst>
          </p:cNvPr>
          <p:cNvSpPr/>
          <p:nvPr/>
        </p:nvSpPr>
        <p:spPr>
          <a:xfrm>
            <a:off x="3013160" y="1672285"/>
            <a:ext cx="2484000" cy="3678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28067" y="0"/>
                </a:moveTo>
                <a:lnTo>
                  <a:pt x="2428067" y="179429"/>
                </a:lnTo>
                <a:lnTo>
                  <a:pt x="0" y="179429"/>
                </a:lnTo>
                <a:lnTo>
                  <a:pt x="0" y="3588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2C6AA430-72D3-6440-950E-B0E49C4A2992}"/>
              </a:ext>
            </a:extLst>
          </p:cNvPr>
          <p:cNvSpPr/>
          <p:nvPr/>
        </p:nvSpPr>
        <p:spPr>
          <a:xfrm>
            <a:off x="4641882" y="1125112"/>
            <a:ext cx="1708849" cy="504680"/>
          </a:xfrm>
          <a:custGeom>
            <a:avLst/>
            <a:gdLst>
              <a:gd name="connsiteX0" fmla="*/ 0 w 1708849"/>
              <a:gd name="connsiteY0" fmla="*/ 0 h 854424"/>
              <a:gd name="connsiteX1" fmla="*/ 1708849 w 1708849"/>
              <a:gd name="connsiteY1" fmla="*/ 0 h 854424"/>
              <a:gd name="connsiteX2" fmla="*/ 1708849 w 1708849"/>
              <a:gd name="connsiteY2" fmla="*/ 854424 h 854424"/>
              <a:gd name="connsiteX3" fmla="*/ 0 w 1708849"/>
              <a:gd name="connsiteY3" fmla="*/ 854424 h 854424"/>
              <a:gd name="connsiteX4" fmla="*/ 0 w 1708849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8849" h="854424">
                <a:moveTo>
                  <a:pt x="0" y="0"/>
                </a:moveTo>
                <a:lnTo>
                  <a:pt x="1708849" y="0"/>
                </a:lnTo>
                <a:lnTo>
                  <a:pt x="1708849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solidFill>
                  <a:srgbClr val="C00000"/>
                </a:solidFill>
              </a:rPr>
              <a:t>Function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2B8B84AF-B6D6-FD45-AFAD-4011C5E47EBA}"/>
              </a:ext>
            </a:extLst>
          </p:cNvPr>
          <p:cNvSpPr/>
          <p:nvPr/>
        </p:nvSpPr>
        <p:spPr>
          <a:xfrm>
            <a:off x="1623840" y="2073460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solidFill>
                  <a:schemeClr val="tx1"/>
                </a:solidFill>
              </a:rPr>
              <a:t>Library </a:t>
            </a:r>
            <a:r>
              <a:rPr lang="en-US" sz="2400" kern="1200" dirty="0">
                <a:solidFill>
                  <a:srgbClr val="C00000"/>
                </a:solidFill>
              </a:rPr>
              <a:t>Function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36FC1D82-26FF-D64D-8276-82A75F8989E0}"/>
              </a:ext>
            </a:extLst>
          </p:cNvPr>
          <p:cNvSpPr/>
          <p:nvPr/>
        </p:nvSpPr>
        <p:spPr>
          <a:xfrm>
            <a:off x="958491" y="3010764"/>
            <a:ext cx="4109337" cy="2070168"/>
          </a:xfrm>
          <a:custGeom>
            <a:avLst/>
            <a:gdLst>
              <a:gd name="connsiteX0" fmla="*/ 0 w 4109337"/>
              <a:gd name="connsiteY0" fmla="*/ 0 h 2070168"/>
              <a:gd name="connsiteX1" fmla="*/ 4109337 w 4109337"/>
              <a:gd name="connsiteY1" fmla="*/ 0 h 2070168"/>
              <a:gd name="connsiteX2" fmla="*/ 4109337 w 4109337"/>
              <a:gd name="connsiteY2" fmla="*/ 2070168 h 2070168"/>
              <a:gd name="connsiteX3" fmla="*/ 0 w 4109337"/>
              <a:gd name="connsiteY3" fmla="*/ 2070168 h 2070168"/>
              <a:gd name="connsiteX4" fmla="*/ 0 w 4109337"/>
              <a:gd name="connsiteY4" fmla="*/ 0 h 207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337" h="2070168">
                <a:moveTo>
                  <a:pt x="0" y="0"/>
                </a:moveTo>
                <a:lnTo>
                  <a:pt x="4109337" y="0"/>
                </a:lnTo>
                <a:lnTo>
                  <a:pt x="4109337" y="2070168"/>
                </a:lnTo>
                <a:lnTo>
                  <a:pt x="0" y="2070168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  </a:t>
            </a:r>
            <a:r>
              <a:rPr lang="en-US" sz="2000" kern="1200" dirty="0">
                <a:ln w="0">
                  <a:noFill/>
                </a:ln>
                <a:solidFill>
                  <a:schemeClr val="tx1"/>
                </a:solidFill>
              </a:rPr>
              <a:t>Predefined or inbuilt 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Declarations inside header files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kern="1200" dirty="0" err="1">
                <a:solidFill>
                  <a:schemeClr val="tx1"/>
                </a:solidFill>
              </a:rPr>
              <a:t>Eg.</a:t>
            </a:r>
            <a:r>
              <a:rPr lang="en-US" sz="2000" kern="1200" dirty="0">
                <a:solidFill>
                  <a:schemeClr val="tx1"/>
                </a:solidFill>
              </a:rPr>
              <a:t>   </a:t>
            </a:r>
            <a:r>
              <a:rPr lang="en-US" sz="2000" kern="1200" dirty="0" err="1">
                <a:solidFill>
                  <a:schemeClr val="tx1"/>
                </a:solidFill>
              </a:rPr>
              <a:t>printf</a:t>
            </a:r>
            <a:r>
              <a:rPr lang="en-US" sz="2000" kern="1200" dirty="0">
                <a:solidFill>
                  <a:schemeClr val="tx1"/>
                </a:solidFill>
              </a:rPr>
              <a:t>() – </a:t>
            </a:r>
            <a:r>
              <a:rPr lang="en-US" sz="2000" kern="1200" dirty="0" err="1">
                <a:solidFill>
                  <a:schemeClr val="tx1"/>
                </a:solidFill>
              </a:rPr>
              <a:t>stdio.h</a:t>
            </a:r>
            <a:endParaRPr lang="en-US" sz="2000" kern="1200" dirty="0">
              <a:solidFill>
                <a:schemeClr val="tx1"/>
              </a:solidFill>
            </a:endParaRP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        pow() – </a:t>
            </a:r>
            <a:r>
              <a:rPr lang="en-US" sz="2000" kern="1200" dirty="0" err="1">
                <a:solidFill>
                  <a:schemeClr val="tx1"/>
                </a:solidFill>
              </a:rPr>
              <a:t>math.h</a:t>
            </a:r>
            <a:endParaRPr lang="en-US" sz="2000" kern="1200" dirty="0">
              <a:solidFill>
                <a:schemeClr val="tx1"/>
              </a:solidFill>
            </a:endParaRP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        </a:t>
            </a:r>
            <a:r>
              <a:rPr lang="en-US" sz="2000" kern="1200" dirty="0" err="1">
                <a:solidFill>
                  <a:schemeClr val="tx1"/>
                </a:solidFill>
              </a:rPr>
              <a:t>strcmp</a:t>
            </a:r>
            <a:r>
              <a:rPr lang="en-US" sz="2000" kern="1200" dirty="0">
                <a:solidFill>
                  <a:schemeClr val="tx1"/>
                </a:solidFill>
              </a:rPr>
              <a:t>() – </a:t>
            </a:r>
            <a:r>
              <a:rPr lang="en-US" sz="2000" kern="1200" dirty="0" err="1">
                <a:solidFill>
                  <a:schemeClr val="tx1"/>
                </a:solidFill>
              </a:rPr>
              <a:t>string.h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4CE424DB-A2DA-FF49-924B-5A074D74AA68}"/>
              </a:ext>
            </a:extLst>
          </p:cNvPr>
          <p:cNvSpPr/>
          <p:nvPr/>
        </p:nvSpPr>
        <p:spPr>
          <a:xfrm>
            <a:off x="5792882" y="2073687"/>
            <a:ext cx="4188242" cy="529870"/>
          </a:xfrm>
          <a:custGeom>
            <a:avLst/>
            <a:gdLst>
              <a:gd name="connsiteX0" fmla="*/ 0 w 3295891"/>
              <a:gd name="connsiteY0" fmla="*/ 0 h 854424"/>
              <a:gd name="connsiteX1" fmla="*/ 3295891 w 3295891"/>
              <a:gd name="connsiteY1" fmla="*/ 0 h 854424"/>
              <a:gd name="connsiteX2" fmla="*/ 3295891 w 3295891"/>
              <a:gd name="connsiteY2" fmla="*/ 854424 h 854424"/>
              <a:gd name="connsiteX3" fmla="*/ 0 w 3295891"/>
              <a:gd name="connsiteY3" fmla="*/ 854424 h 854424"/>
              <a:gd name="connsiteX4" fmla="*/ 0 w 3295891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5891" h="854424">
                <a:moveTo>
                  <a:pt x="0" y="0"/>
                </a:moveTo>
                <a:lnTo>
                  <a:pt x="3295891" y="0"/>
                </a:lnTo>
                <a:lnTo>
                  <a:pt x="3295891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solidFill>
                  <a:schemeClr val="tx1"/>
                </a:solidFill>
              </a:rPr>
              <a:t>User Defined </a:t>
            </a:r>
            <a:r>
              <a:rPr lang="en-US" sz="2400" kern="1200" dirty="0">
                <a:solidFill>
                  <a:srgbClr val="C00000"/>
                </a:solidFill>
              </a:rPr>
              <a:t>Function</a:t>
            </a:r>
            <a:r>
              <a:rPr lang="en-US" sz="2400" kern="1200" dirty="0">
                <a:solidFill>
                  <a:schemeClr val="tx1"/>
                </a:solidFill>
              </a:rPr>
              <a:t> (UDF)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A4D207DA-428E-174A-8C7D-9FA1EE82F48A}"/>
              </a:ext>
            </a:extLst>
          </p:cNvPr>
          <p:cNvSpPr/>
          <p:nvPr/>
        </p:nvSpPr>
        <p:spPr>
          <a:xfrm>
            <a:off x="6154587" y="3040718"/>
            <a:ext cx="3723509" cy="1624662"/>
          </a:xfrm>
          <a:custGeom>
            <a:avLst/>
            <a:gdLst>
              <a:gd name="connsiteX0" fmla="*/ 0 w 3480515"/>
              <a:gd name="connsiteY0" fmla="*/ 0 h 1624662"/>
              <a:gd name="connsiteX1" fmla="*/ 3480515 w 3480515"/>
              <a:gd name="connsiteY1" fmla="*/ 0 h 1624662"/>
              <a:gd name="connsiteX2" fmla="*/ 3480515 w 3480515"/>
              <a:gd name="connsiteY2" fmla="*/ 1624662 h 1624662"/>
              <a:gd name="connsiteX3" fmla="*/ 0 w 3480515"/>
              <a:gd name="connsiteY3" fmla="*/ 1624662 h 1624662"/>
              <a:gd name="connsiteX4" fmla="*/ 0 w 3480515"/>
              <a:gd name="connsiteY4" fmla="*/ 0 h 162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0515" h="1624662">
                <a:moveTo>
                  <a:pt x="0" y="0"/>
                </a:moveTo>
                <a:lnTo>
                  <a:pt x="3480515" y="0"/>
                </a:lnTo>
                <a:lnTo>
                  <a:pt x="3480515" y="1624662"/>
                </a:lnTo>
                <a:lnTo>
                  <a:pt x="0" y="162466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Created by User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Programmer need to declare it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</a:t>
            </a:r>
            <a:r>
              <a:rPr lang="en-US" sz="2000" kern="1200" dirty="0" err="1">
                <a:solidFill>
                  <a:schemeClr val="tx1"/>
                </a:solidFill>
              </a:rPr>
              <a:t>Eg.</a:t>
            </a:r>
            <a:r>
              <a:rPr lang="en-US" sz="2000" kern="12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findSimpleInterest</a:t>
            </a:r>
            <a:r>
              <a:rPr lang="en-US" sz="2000" kern="1200" dirty="0">
                <a:solidFill>
                  <a:schemeClr val="tx1"/>
                </a:solidFill>
              </a:rPr>
              <a:t>()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       </a:t>
            </a:r>
            <a:r>
              <a:rPr lang="en-US" sz="2000" kern="1200" dirty="0" err="1">
                <a:solidFill>
                  <a:schemeClr val="tx1"/>
                </a:solidFill>
              </a:rPr>
              <a:t>areaOfCircle</a:t>
            </a:r>
            <a:r>
              <a:rPr lang="en-US" sz="2000" kern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15D6D7F-3FE1-1F41-A32B-6EA278657D0A}"/>
              </a:ext>
            </a:extLst>
          </p:cNvPr>
          <p:cNvCxnSpPr>
            <a:cxnSpLocks/>
          </p:cNvCxnSpPr>
          <p:nvPr/>
        </p:nvCxnSpPr>
        <p:spPr>
          <a:xfrm flipH="1">
            <a:off x="2979496" y="2606611"/>
            <a:ext cx="1" cy="394365"/>
          </a:xfrm>
          <a:prstGeom prst="line">
            <a:avLst/>
          </a:pr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070E9702-B7A3-D645-A802-E07A51595B3B}"/>
              </a:ext>
            </a:extLst>
          </p:cNvPr>
          <p:cNvSpPr/>
          <p:nvPr/>
        </p:nvSpPr>
        <p:spPr>
          <a:xfrm flipH="1">
            <a:off x="5405193" y="1671400"/>
            <a:ext cx="2463219" cy="3678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28067" y="0"/>
                </a:moveTo>
                <a:lnTo>
                  <a:pt x="2428067" y="179429"/>
                </a:lnTo>
                <a:lnTo>
                  <a:pt x="0" y="179429"/>
                </a:lnTo>
                <a:lnTo>
                  <a:pt x="0" y="35885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3B51041-C760-6C4E-8CD7-EFB8840956F9}"/>
              </a:ext>
            </a:extLst>
          </p:cNvPr>
          <p:cNvCxnSpPr>
            <a:cxnSpLocks/>
          </p:cNvCxnSpPr>
          <p:nvPr/>
        </p:nvCxnSpPr>
        <p:spPr>
          <a:xfrm flipH="1">
            <a:off x="7894844" y="2619449"/>
            <a:ext cx="1" cy="394365"/>
          </a:xfrm>
          <a:prstGeom prst="line">
            <a:avLst/>
          </a:pr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</p:spTree>
    <p:extLst>
      <p:ext uri="{BB962C8B-B14F-4D97-AF65-F5344CB8AC3E}">
        <p14:creationId xmlns:p14="http://schemas.microsoft.com/office/powerpoint/2010/main" val="344334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 for Function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CDCE3EA-AA8D-CE4E-8D85-3058A82F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59" y="944242"/>
            <a:ext cx="11667281" cy="444803"/>
          </a:xfrm>
        </p:spPr>
        <p:txBody>
          <a:bodyPr/>
          <a:lstStyle/>
          <a:p>
            <a:r>
              <a:rPr lang="en-US" dirty="0"/>
              <a:t>When we use a user-defined function program structure is divided into three parts.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623654" y="1977954"/>
            <a:ext cx="2868694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func1(); </a:t>
            </a:r>
          </a:p>
          <a:p>
            <a:endParaRPr lang="en-IN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endParaRPr lang="en-IN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main()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 func1();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} </a:t>
            </a:r>
          </a:p>
          <a:p>
            <a:endParaRPr lang="en-IN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func1()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rgbClr val="6A9955"/>
                </a:solidFill>
                <a:latin typeface="+mj-lt"/>
                <a:cs typeface="Consolas" panose="020B0609020204030204" pitchFamily="49" charset="0"/>
              </a:rPr>
              <a:t>  //function body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5FC59192-ED8F-DB47-BE1B-257CF7CBC9D8}"/>
              </a:ext>
            </a:extLst>
          </p:cNvPr>
          <p:cNvCxnSpPr>
            <a:cxnSpLocks/>
          </p:cNvCxnSpPr>
          <p:nvPr/>
        </p:nvCxnSpPr>
        <p:spPr>
          <a:xfrm flipH="1">
            <a:off x="2550443" y="2203422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D0F76034-D8F7-984D-A361-CF5DB758D313}"/>
              </a:ext>
            </a:extLst>
          </p:cNvPr>
          <p:cNvSpPr/>
          <p:nvPr/>
        </p:nvSpPr>
        <p:spPr>
          <a:xfrm>
            <a:off x="7556191" y="1933886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solidFill>
                  <a:srgbClr val="92D050"/>
                </a:solidFill>
                <a:latin typeface="+mj-lt"/>
              </a:rPr>
              <a:t>Function</a:t>
            </a:r>
            <a:r>
              <a:rPr lang="en-US" sz="2400" b="1" kern="1200" dirty="0">
                <a:solidFill>
                  <a:srgbClr val="F92672"/>
                </a:solidFill>
                <a:latin typeface="+mj-lt"/>
              </a:rPr>
              <a:t> </a:t>
            </a:r>
            <a:r>
              <a:rPr lang="en-US" sz="2400" kern="1200" dirty="0">
                <a:solidFill>
                  <a:schemeClr val="bg1"/>
                </a:solidFill>
                <a:latin typeface="+mj-lt"/>
              </a:rPr>
              <a:t>Prototype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0652E7ED-8C92-2949-AD03-94F232A4247B}"/>
              </a:ext>
            </a:extLst>
          </p:cNvPr>
          <p:cNvSpPr/>
          <p:nvPr/>
        </p:nvSpPr>
        <p:spPr>
          <a:xfrm>
            <a:off x="7556191" y="3554113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rgbClr val="92D050"/>
                </a:solidFill>
                <a:latin typeface="+mj-lt"/>
              </a:rPr>
              <a:t>Function</a:t>
            </a:r>
            <a:r>
              <a:rPr lang="en-US" sz="2400" b="1" dirty="0">
                <a:solidFill>
                  <a:srgbClr val="F92672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call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0D36EB7E-0FFA-5947-86E4-F20CEF233B6B}"/>
              </a:ext>
            </a:extLst>
          </p:cNvPr>
          <p:cNvSpPr/>
          <p:nvPr/>
        </p:nvSpPr>
        <p:spPr>
          <a:xfrm>
            <a:off x="7556191" y="4949720"/>
            <a:ext cx="2868694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rgbClr val="92D050"/>
                </a:solidFill>
                <a:latin typeface="+mj-lt"/>
              </a:rPr>
              <a:t>Function</a:t>
            </a:r>
            <a:r>
              <a:rPr lang="en-US" sz="2400" b="1" dirty="0">
                <a:solidFill>
                  <a:srgbClr val="F92672"/>
                </a:solidFill>
                <a:latin typeface="+mj-lt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definition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xmlns="" id="{8DC43890-D73C-5248-8702-C685F20572AD}"/>
              </a:ext>
            </a:extLst>
          </p:cNvPr>
          <p:cNvSpPr/>
          <p:nvPr/>
        </p:nvSpPr>
        <p:spPr>
          <a:xfrm>
            <a:off x="623654" y="1649378"/>
            <a:ext cx="1926789" cy="328576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Function Structure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F76DC40-32C1-C346-9D0D-15526473270A}"/>
              </a:ext>
            </a:extLst>
          </p:cNvPr>
          <p:cNvCxnSpPr>
            <a:cxnSpLocks/>
          </p:cNvCxnSpPr>
          <p:nvPr/>
        </p:nvCxnSpPr>
        <p:spPr>
          <a:xfrm flipH="1">
            <a:off x="2550443" y="3832932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C6A135CB-1722-7344-B34D-0A770A35B390}"/>
              </a:ext>
            </a:extLst>
          </p:cNvPr>
          <p:cNvCxnSpPr>
            <a:cxnSpLocks/>
          </p:cNvCxnSpPr>
          <p:nvPr/>
        </p:nvCxnSpPr>
        <p:spPr>
          <a:xfrm flipH="1">
            <a:off x="2550443" y="5225631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14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A28DDBA-1C47-E04F-9DDC-38B5217DDCF9}"/>
              </a:ext>
            </a:extLst>
          </p:cNvPr>
          <p:cNvSpPr txBox="1">
            <a:spLocks/>
          </p:cNvSpPr>
          <p:nvPr/>
        </p:nvSpPr>
        <p:spPr>
          <a:xfrm>
            <a:off x="262359" y="878810"/>
            <a:ext cx="11667281" cy="2132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function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Prototype also know as function declaration.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function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 declaration tells the compiler about a function name and how to call the function.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It defines the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function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before it is being used or called.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function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prototype needs to be written at the beginning of the program.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0E657F9-27FB-2549-9A08-E5A567D46F19}"/>
              </a:ext>
            </a:extLst>
          </p:cNvPr>
          <p:cNvSpPr/>
          <p:nvPr/>
        </p:nvSpPr>
        <p:spPr>
          <a:xfrm>
            <a:off x="629238" y="3779573"/>
            <a:ext cx="5821212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return-type 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function-name (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arg-1, </a:t>
            </a:r>
            <a:r>
              <a:rPr lang="en-IN" b="1" dirty="0" err="1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arg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 2, …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8B0BFB39-90C1-5A48-82F9-B99167A71BD4}"/>
              </a:ext>
            </a:extLst>
          </p:cNvPr>
          <p:cNvSpPr/>
          <p:nvPr/>
        </p:nvSpPr>
        <p:spPr>
          <a:xfrm>
            <a:off x="629239" y="3450389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EDB3522-406F-3147-80B9-BA6D6867808B}"/>
              </a:ext>
            </a:extLst>
          </p:cNvPr>
          <p:cNvSpPr/>
          <p:nvPr/>
        </p:nvSpPr>
        <p:spPr>
          <a:xfrm>
            <a:off x="7510829" y="3779573"/>
            <a:ext cx="384855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addition(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int, int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D55DACD1-0890-6442-AD92-10EB5062DB85}"/>
              </a:ext>
            </a:extLst>
          </p:cNvPr>
          <p:cNvSpPr/>
          <p:nvPr/>
        </p:nvSpPr>
        <p:spPr>
          <a:xfrm>
            <a:off x="7510829" y="3450389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18202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Definition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A28DDBA-1C47-E04F-9DDC-38B5217DDCF9}"/>
              </a:ext>
            </a:extLst>
          </p:cNvPr>
          <p:cNvSpPr txBox="1">
            <a:spLocks/>
          </p:cNvSpPr>
          <p:nvPr/>
        </p:nvSpPr>
        <p:spPr>
          <a:xfrm>
            <a:off x="262359" y="930324"/>
            <a:ext cx="11667281" cy="3022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definition defines the functions header and body.</a:t>
            </a:r>
          </a:p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header part should be identical to the function prototype.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Function return type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Function name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List of parameters</a:t>
            </a: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function</a:t>
            </a:r>
            <a:r>
              <a:rPr lang="en-US" dirty="0">
                <a:solidFill>
                  <a:schemeClr val="tx1"/>
                </a:solidFill>
              </a:rPr>
              <a:t> body part defines function logic.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Function statements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BCDE9CB-083B-C241-B30B-E2C7E13DCFE5}"/>
              </a:ext>
            </a:extLst>
          </p:cNvPr>
          <p:cNvSpPr/>
          <p:nvPr/>
        </p:nvSpPr>
        <p:spPr>
          <a:xfrm>
            <a:off x="502467" y="4785161"/>
            <a:ext cx="5821212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return-type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function-name (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arg-1, </a:t>
            </a:r>
            <a:r>
              <a:rPr lang="en-IN" b="1" dirty="0" err="1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arg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 2, …)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{  </a:t>
            </a:r>
          </a:p>
          <a:p>
            <a:r>
              <a:rPr lang="en-IN" b="1" dirty="0">
                <a:solidFill>
                  <a:srgbClr val="6A9955"/>
                </a:solidFill>
                <a:latin typeface="+mj-lt"/>
                <a:cs typeface="Consolas" panose="020B0609020204030204" pitchFamily="49" charset="0"/>
              </a:rPr>
              <a:t>       //... Function body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8C7A21E4-9D0C-B448-92E3-5B39BF38992F}"/>
              </a:ext>
            </a:extLst>
          </p:cNvPr>
          <p:cNvSpPr/>
          <p:nvPr/>
        </p:nvSpPr>
        <p:spPr>
          <a:xfrm>
            <a:off x="502468" y="4455977"/>
            <a:ext cx="16017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  <a:latin typeface="+mj-lt"/>
              </a:rPr>
              <a:t>Syntax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E8D98A4-FAA3-5F41-8206-749B0BB2B24E}"/>
              </a:ext>
            </a:extLst>
          </p:cNvPr>
          <p:cNvSpPr/>
          <p:nvPr/>
        </p:nvSpPr>
        <p:spPr>
          <a:xfrm>
            <a:off x="7384056" y="4740745"/>
            <a:ext cx="4370935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addition(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x, </a:t>
            </a:r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y)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{	</a:t>
            </a:r>
          </a:p>
          <a:p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("</a:t>
            </a:r>
            <a:r>
              <a:rPr lang="en-IN" b="1" dirty="0">
                <a:solidFill>
                  <a:srgbClr val="CE9178"/>
                </a:solidFill>
                <a:latin typeface="+mj-lt"/>
                <a:cs typeface="Consolas" panose="020B0609020204030204" pitchFamily="49" charset="0"/>
              </a:rPr>
              <a:t>Addition is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=%d“,(</a:t>
            </a:r>
            <a:r>
              <a:rPr lang="en-IN" b="1" dirty="0" err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x+y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)); }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26851CE8-650D-5C40-8753-429C7F375B41}"/>
              </a:ext>
            </a:extLst>
          </p:cNvPr>
          <p:cNvSpPr/>
          <p:nvPr/>
        </p:nvSpPr>
        <p:spPr>
          <a:xfrm>
            <a:off x="7384056" y="4427841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  <a:latin typeface="+mj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7413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add two number using add(</a:t>
            </a:r>
            <a:r>
              <a:rPr lang="en-US" dirty="0" err="1"/>
              <a:t>int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)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888324" y="1306972"/>
            <a:ext cx="6367912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+mj-lt"/>
                <a:cs typeface="Consolas" panose="020B0609020204030204" pitchFamily="49" charset="0"/>
              </a:rPr>
              <a:t>#include &lt;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void add(int, int); </a:t>
            </a:r>
            <a:r>
              <a:rPr lang="en-IN" b="1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// function declaration</a:t>
            </a:r>
          </a:p>
          <a:p>
            <a:endParaRPr lang="en-IN" b="1" dirty="0"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void main()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int a = 5, b = 6;</a:t>
            </a:r>
          </a:p>
          <a:p>
            <a:pPr lvl="1"/>
            <a:r>
              <a:rPr lang="en-IN" b="1" dirty="0">
                <a:latin typeface="+mj-lt"/>
                <a:cs typeface="Consolas" panose="020B0609020204030204" pitchFamily="49" charset="0"/>
              </a:rPr>
              <a:t>add(a, b); </a:t>
            </a:r>
            <a:r>
              <a:rPr lang="en-IN" b="1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// function call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endParaRPr lang="en-IN" b="1" dirty="0"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void add(int x, int y) </a:t>
            </a:r>
            <a:r>
              <a:rPr lang="en-IN" b="1" dirty="0">
                <a:solidFill>
                  <a:srgbClr val="00B050"/>
                </a:solidFill>
                <a:latin typeface="+mj-lt"/>
                <a:cs typeface="Consolas" panose="020B0609020204030204" pitchFamily="49" charset="0"/>
              </a:rPr>
              <a:t>// function definition 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   </a:t>
            </a:r>
            <a:r>
              <a:rPr lang="en-IN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b="1" dirty="0">
                <a:latin typeface="+mj-lt"/>
                <a:cs typeface="Consolas" panose="020B0609020204030204" pitchFamily="49" charset="0"/>
              </a:rPr>
              <a:t>("Addition is = %d", x + y);</a:t>
            </a:r>
          </a:p>
          <a:p>
            <a:r>
              <a:rPr lang="en-IN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388332" y="1305872"/>
            <a:ext cx="499993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502886" y="1319940"/>
            <a:ext cx="399677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Addition is = 11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388332" y="96889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502886" y="99075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825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Actual parameters and Formal parameters</a:t>
            </a:r>
            <a:r>
              <a:rPr lang="en-US" dirty="0"/>
              <a:t>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45" y="879848"/>
            <a:ext cx="11525688" cy="2613896"/>
          </a:xfrm>
        </p:spPr>
        <p:txBody>
          <a:bodyPr/>
          <a:lstStyle/>
          <a:p>
            <a:r>
              <a:rPr lang="en-US" dirty="0"/>
              <a:t>Values that are passed to the called function from the main function are known as </a:t>
            </a:r>
            <a:r>
              <a:rPr lang="en-US" dirty="0">
                <a:solidFill>
                  <a:srgbClr val="C00000"/>
                </a:solidFill>
              </a:rPr>
              <a:t>Actual</a:t>
            </a:r>
            <a:r>
              <a:rPr lang="en-US" dirty="0"/>
              <a:t> </a:t>
            </a:r>
            <a:r>
              <a:rPr lang="en-IN" dirty="0"/>
              <a:t>parameters</a:t>
            </a:r>
            <a:r>
              <a:rPr lang="en-US" dirty="0"/>
              <a:t>.</a:t>
            </a:r>
          </a:p>
          <a:p>
            <a:r>
              <a:rPr lang="en-US" dirty="0"/>
              <a:t>The variables declared in the function prototype or definition are known as </a:t>
            </a:r>
            <a:r>
              <a:rPr lang="en-US" dirty="0">
                <a:solidFill>
                  <a:srgbClr val="C00000"/>
                </a:solidFill>
              </a:rPr>
              <a:t>Formal </a:t>
            </a:r>
            <a:r>
              <a:rPr lang="en-IN" dirty="0"/>
              <a:t>parameters</a:t>
            </a:r>
            <a:r>
              <a:rPr lang="en-US" dirty="0"/>
              <a:t>.</a:t>
            </a:r>
          </a:p>
          <a:p>
            <a:r>
              <a:rPr lang="en-IN" dirty="0"/>
              <a:t>When a method is called, the </a:t>
            </a:r>
            <a:r>
              <a:rPr lang="en-IN" dirty="0">
                <a:solidFill>
                  <a:srgbClr val="C00000"/>
                </a:solidFill>
              </a:rPr>
              <a:t>formal</a:t>
            </a:r>
            <a:r>
              <a:rPr lang="en-IN" dirty="0"/>
              <a:t> parameter is temporarily "bound" to the </a:t>
            </a:r>
            <a:r>
              <a:rPr lang="en-IN" dirty="0">
                <a:solidFill>
                  <a:srgbClr val="C00000"/>
                </a:solidFill>
              </a:rPr>
              <a:t>actual </a:t>
            </a:r>
            <a:r>
              <a:rPr lang="en-IN" dirty="0"/>
              <a:t>parameter.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F9267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cs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function is returning a value to calling function, it needs to use the keyword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nsolas" panose="020B0609020204030204" pitchFamily="49" charset="0"/>
              </a:rPr>
              <a:t>return</a:t>
            </a:r>
            <a:r>
              <a:rPr lang="en-US" b="1" dirty="0"/>
              <a:t>.</a:t>
            </a:r>
          </a:p>
          <a:p>
            <a:r>
              <a:rPr lang="en-US" dirty="0"/>
              <a:t>The called function can only return one value per call.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E9CF278-0CFC-4F81-B2D4-28505379D37C}"/>
              </a:ext>
            </a:extLst>
          </p:cNvPr>
          <p:cNvSpPr/>
          <p:nvPr/>
        </p:nvSpPr>
        <p:spPr>
          <a:xfrm>
            <a:off x="3906680" y="2984977"/>
            <a:ext cx="3011913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return; 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Or</a:t>
            </a:r>
          </a:p>
          <a:p>
            <a:pPr algn="ctr"/>
            <a:endParaRPr lang="en-IN" b="1" dirty="0">
              <a:solidFill>
                <a:srgbClr val="569CD6"/>
              </a:solidFill>
              <a:latin typeface="+mj-lt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+mj-lt"/>
                <a:cs typeface="Consolas" panose="020B0609020204030204" pitchFamily="49" charset="0"/>
              </a:rPr>
              <a:t>return 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(expression</a:t>
            </a:r>
            <a:r>
              <a:rPr lang="en-IN" b="1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);</a:t>
            </a:r>
            <a:endParaRPr lang="en-IN" b="1" dirty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xmlns="" id="{5D1B0382-E133-8B49-8895-F54F84B077B7}"/>
              </a:ext>
            </a:extLst>
          </p:cNvPr>
          <p:cNvSpPr/>
          <p:nvPr/>
        </p:nvSpPr>
        <p:spPr>
          <a:xfrm>
            <a:off x="3906680" y="2655793"/>
            <a:ext cx="112616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22970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1268</Words>
  <Application>Microsoft Office PowerPoint</Application>
  <PresentationFormat>Widescreen</PresentationFormat>
  <Paragraphs>401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Consolas</vt:lpstr>
      <vt:lpstr>Roboto Condensed Light</vt:lpstr>
      <vt:lpstr>Wingdings 2</vt:lpstr>
      <vt:lpstr>Roboto Condensed</vt:lpstr>
      <vt:lpstr>Calibri</vt:lpstr>
      <vt:lpstr>Segoe UI Black</vt:lpstr>
      <vt:lpstr>Wingdings</vt:lpstr>
      <vt:lpstr>Wingdings 3</vt:lpstr>
      <vt:lpstr>Office Theme</vt:lpstr>
      <vt:lpstr>Unit-8  Functions</vt:lpstr>
      <vt:lpstr>What is Function? </vt:lpstr>
      <vt:lpstr>Types of Function</vt:lpstr>
      <vt:lpstr>Program Structure for Function</vt:lpstr>
      <vt:lpstr>Function Prototype</vt:lpstr>
      <vt:lpstr>Function Definition</vt:lpstr>
      <vt:lpstr>WAP to add two number using add(int, int) Function</vt:lpstr>
      <vt:lpstr>Actual parameters and Formal parameters </vt:lpstr>
      <vt:lpstr>Return Statement</vt:lpstr>
      <vt:lpstr>WAP to find maximum number from two number </vt:lpstr>
      <vt:lpstr>WAP to calculate the Power of a Number</vt:lpstr>
      <vt:lpstr>WAP to find Factorial of a Number</vt:lpstr>
      <vt:lpstr>WAP to check Number is Prime or not </vt:lpstr>
      <vt:lpstr>Category of Function</vt:lpstr>
      <vt:lpstr>Category of Function cont.</vt:lpstr>
      <vt:lpstr>Advantages of Function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472</cp:revision>
  <dcterms:created xsi:type="dcterms:W3CDTF">2020-05-01T05:09:15Z</dcterms:created>
  <dcterms:modified xsi:type="dcterms:W3CDTF">2022-11-17T07:15:21Z</dcterms:modified>
</cp:coreProperties>
</file>