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309" r:id="rId2"/>
    <p:sldId id="292" r:id="rId3"/>
    <p:sldId id="427" r:id="rId4"/>
    <p:sldId id="310" r:id="rId5"/>
    <p:sldId id="311" r:id="rId6"/>
    <p:sldId id="312" r:id="rId7"/>
    <p:sldId id="346" r:id="rId8"/>
    <p:sldId id="347" r:id="rId9"/>
    <p:sldId id="429" r:id="rId10"/>
    <p:sldId id="430" r:id="rId11"/>
    <p:sldId id="431" r:id="rId12"/>
    <p:sldId id="432" r:id="rId13"/>
    <p:sldId id="433" r:id="rId14"/>
    <p:sldId id="348" r:id="rId15"/>
    <p:sldId id="349" r:id="rId16"/>
    <p:sldId id="350" r:id="rId17"/>
    <p:sldId id="355" r:id="rId18"/>
    <p:sldId id="420" r:id="rId19"/>
    <p:sldId id="421" r:id="rId20"/>
    <p:sldId id="356" r:id="rId21"/>
    <p:sldId id="357" r:id="rId22"/>
    <p:sldId id="360" r:id="rId23"/>
    <p:sldId id="428" r:id="rId24"/>
    <p:sldId id="361" r:id="rId25"/>
    <p:sldId id="362" r:id="rId26"/>
    <p:sldId id="363" r:id="rId27"/>
    <p:sldId id="364" r:id="rId28"/>
    <p:sldId id="365" r:id="rId29"/>
    <p:sldId id="422" r:id="rId30"/>
    <p:sldId id="366" r:id="rId31"/>
    <p:sldId id="367" r:id="rId32"/>
    <p:sldId id="368" r:id="rId33"/>
    <p:sldId id="369" r:id="rId34"/>
    <p:sldId id="370" r:id="rId35"/>
    <p:sldId id="371" r:id="rId36"/>
    <p:sldId id="372" r:id="rId37"/>
    <p:sldId id="373" r:id="rId38"/>
    <p:sldId id="374" r:id="rId39"/>
    <p:sldId id="375" r:id="rId40"/>
    <p:sldId id="376" r:id="rId41"/>
    <p:sldId id="423" r:id="rId42"/>
    <p:sldId id="377" r:id="rId43"/>
    <p:sldId id="378" r:id="rId44"/>
    <p:sldId id="379" r:id="rId45"/>
    <p:sldId id="380" r:id="rId46"/>
    <p:sldId id="391" r:id="rId47"/>
    <p:sldId id="384" r:id="rId48"/>
    <p:sldId id="385" r:id="rId49"/>
    <p:sldId id="392" r:id="rId50"/>
    <p:sldId id="393" r:id="rId51"/>
    <p:sldId id="394" r:id="rId52"/>
    <p:sldId id="395" r:id="rId53"/>
    <p:sldId id="396" r:id="rId54"/>
    <p:sldId id="405" r:id="rId55"/>
    <p:sldId id="407" r:id="rId56"/>
    <p:sldId id="397" r:id="rId57"/>
    <p:sldId id="398" r:id="rId58"/>
    <p:sldId id="424" r:id="rId59"/>
    <p:sldId id="425" r:id="rId60"/>
    <p:sldId id="387" r:id="rId61"/>
  </p:sldIdLst>
  <p:sldSz cx="12192000" cy="6858000"/>
  <p:notesSz cx="6858000" cy="9144000"/>
  <p:embeddedFontLst>
    <p:embeddedFont>
      <p:font typeface="Wingdings 2" panose="05020102010507070707" pitchFamily="18" charset="2"/>
      <p:regular r:id="rId63"/>
    </p:embeddedFont>
    <p:embeddedFont>
      <p:font typeface="Roboto Condensed Light" panose="020B0604020202020204" charset="0"/>
      <p:regular r:id="rId64"/>
      <p:italic r:id="rId65"/>
    </p:embeddedFont>
    <p:embeddedFont>
      <p:font typeface="Roboto Condensed" panose="020B0604020202020204" charset="0"/>
      <p:regular r:id="rId66"/>
      <p:bold r:id="rId67"/>
      <p:italic r:id="rId68"/>
      <p:boldItalic r:id="rId69"/>
    </p:embeddedFont>
    <p:embeddedFont>
      <p:font typeface="Wingdings 3" panose="05040102010807070707" pitchFamily="18" charset="2"/>
      <p:regular r:id="rId70"/>
    </p:embeddedFont>
    <p:embeddedFont>
      <p:font typeface="Calibri" panose="020F0502020204030204" pitchFamily="34" charset="0"/>
      <p:regular r:id="rId71"/>
      <p:bold r:id="rId72"/>
      <p:italic r:id="rId73"/>
      <p:boldItalic r:id="rId74"/>
    </p:embeddedFont>
    <p:embeddedFont>
      <p:font typeface="Segoe UI Black" panose="020B0A02040204020203" pitchFamily="34" charset="0"/>
      <p:bold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v+mL3VgsrJPlvGG0xp0zw==" hashData="CiGtnaiNvb/vXFTpkiE81lJxljvEIuY0yo4WtB0afNdWr0+op23CsoilHKSuxDiTuUyS87JX2Qp/1iiaXQ6t/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38FCA154-DB2C-48C9-A48C-2DE9F6619FE4}"/>
    <pc:docChg chg="undo custSel modSld modMainMaster">
      <pc:chgData name="Naimish Vadodariya" userId="d2e325c0593a319e" providerId="LiveId" clId="{38FCA154-DB2C-48C9-A48C-2DE9F6619FE4}" dt="2022-03-13T06:59:11.789" v="340" actId="113"/>
      <pc:docMkLst>
        <pc:docMk/>
      </pc:docMkLst>
      <pc:sldChg chg="modSp">
        <pc:chgData name="Naimish Vadodariya" userId="d2e325c0593a319e" providerId="LiveId" clId="{38FCA154-DB2C-48C9-A48C-2DE9F6619FE4}" dt="2022-03-13T06:12:43.615" v="1" actId="2710"/>
        <pc:sldMkLst>
          <pc:docMk/>
          <pc:sldMk cId="4216305698" sldId="292"/>
        </pc:sldMkLst>
        <pc:spChg chg="mod">
          <ac:chgData name="Naimish Vadodariya" userId="d2e325c0593a319e" providerId="LiveId" clId="{38FCA154-DB2C-48C9-A48C-2DE9F6619FE4}" dt="2022-03-13T06:12:43.615" v="1" actId="2710"/>
          <ac:spMkLst>
            <pc:docMk/>
            <pc:sldMk cId="4216305698" sldId="292"/>
            <ac:spMk id="9" creationId="{BDA2F9A4-6988-4274-8384-12496EC9D59D}"/>
          </ac:spMkLst>
        </pc:spChg>
      </pc:sldChg>
      <pc:sldChg chg="modSp mod">
        <pc:chgData name="Naimish Vadodariya" userId="d2e325c0593a319e" providerId="LiveId" clId="{38FCA154-DB2C-48C9-A48C-2DE9F6619FE4}" dt="2022-03-13T06:54:43.358" v="338" actId="404"/>
        <pc:sldMkLst>
          <pc:docMk/>
          <pc:sldMk cId="1600834761" sldId="309"/>
        </pc:sldMkLst>
        <pc:spChg chg="mod">
          <ac:chgData name="Naimish Vadodariya" userId="d2e325c0593a319e" providerId="LiveId" clId="{38FCA154-DB2C-48C9-A48C-2DE9F6619FE4}" dt="2022-03-13T06:54:43.358" v="338" actId="404"/>
          <ac:spMkLst>
            <pc:docMk/>
            <pc:sldMk cId="1600834761" sldId="309"/>
            <ac:spMk id="8" creationId="{03F305CB-DBE2-45D5-8D0B-92106F27C4BB}"/>
          </ac:spMkLst>
        </pc:spChg>
        <pc:spChg chg="mod">
          <ac:chgData name="Naimish Vadodariya" userId="d2e325c0593a319e" providerId="LiveId" clId="{38FCA154-DB2C-48C9-A48C-2DE9F6619FE4}" dt="2022-03-13T06:45:05.237" v="178" actId="20577"/>
          <ac:spMkLst>
            <pc:docMk/>
            <pc:sldMk cId="1600834761" sldId="309"/>
            <ac:spMk id="10" creationId="{4F27F027-AAC9-4C88-B3AF-3C4A20BDDDA6}"/>
          </ac:spMkLst>
        </pc:spChg>
        <pc:spChg chg="mod">
          <ac:chgData name="Naimish Vadodariya" userId="d2e325c0593a319e" providerId="LiveId" clId="{38FCA154-DB2C-48C9-A48C-2DE9F6619FE4}" dt="2022-03-13T06:43:50.154" v="175" actId="20577"/>
          <ac:spMkLst>
            <pc:docMk/>
            <pc:sldMk cId="1600834761" sldId="309"/>
            <ac:spMk id="11" creationId="{59B646FF-BD32-4C5A-94AF-AC4347EADA2E}"/>
          </ac:spMkLst>
        </pc:spChg>
        <pc:spChg chg="mod">
          <ac:chgData name="Naimish Vadodariya" userId="d2e325c0593a319e" providerId="LiveId" clId="{38FCA154-DB2C-48C9-A48C-2DE9F6619FE4}" dt="2022-03-13T06:43:31.374" v="129" actId="20577"/>
          <ac:spMkLst>
            <pc:docMk/>
            <pc:sldMk cId="1600834761" sldId="309"/>
            <ac:spMk id="13" creationId="{89F5B5F8-350F-4941-B9DE-36BF8B014803}"/>
          </ac:spMkLst>
        </pc:spChg>
        <pc:spChg chg="mod">
          <ac:chgData name="Naimish Vadodariya" userId="d2e325c0593a319e" providerId="LiveId" clId="{38FCA154-DB2C-48C9-A48C-2DE9F6619FE4}" dt="2022-03-13T06:53:38.285" v="317" actId="20577"/>
          <ac:spMkLst>
            <pc:docMk/>
            <pc:sldMk cId="1600834761" sldId="309"/>
            <ac:spMk id="14" creationId="{E2AD8B6E-51EA-4A15-8752-4F221E5E02C5}"/>
          </ac:spMkLst>
        </pc:spChg>
        <pc:picChg chg="mod">
          <ac:chgData name="Naimish Vadodariya" userId="d2e325c0593a319e" providerId="LiveId" clId="{38FCA154-DB2C-48C9-A48C-2DE9F6619FE4}" dt="2022-03-13T06:44:56.645" v="176" actId="14826"/>
          <ac:picMkLst>
            <pc:docMk/>
            <pc:sldMk cId="1600834761" sldId="309"/>
            <ac:picMk id="2" creationId="{00000000-0000-0000-0000-000000000000}"/>
          </ac:picMkLst>
        </pc:picChg>
      </pc:sldChg>
      <pc:sldChg chg="modSp mod">
        <pc:chgData name="Naimish Vadodariya" userId="d2e325c0593a319e" providerId="LiveId" clId="{38FCA154-DB2C-48C9-A48C-2DE9F6619FE4}" dt="2022-03-13T06:46:32.777" v="225" actId="20577"/>
        <pc:sldMkLst>
          <pc:docMk/>
          <pc:sldMk cId="2063409194" sldId="312"/>
        </pc:sldMkLst>
        <pc:spChg chg="mod">
          <ac:chgData name="Naimish Vadodariya" userId="d2e325c0593a319e" providerId="LiveId" clId="{38FCA154-DB2C-48C9-A48C-2DE9F6619FE4}" dt="2022-03-13T06:45:39.522" v="220" actId="20577"/>
          <ac:spMkLst>
            <pc:docMk/>
            <pc:sldMk cId="2063409194" sldId="312"/>
            <ac:spMk id="3" creationId="{00000000-0000-0000-0000-000000000000}"/>
          </ac:spMkLst>
        </pc:spChg>
        <pc:spChg chg="mod">
          <ac:chgData name="Naimish Vadodariya" userId="d2e325c0593a319e" providerId="LiveId" clId="{38FCA154-DB2C-48C9-A48C-2DE9F6619FE4}" dt="2022-03-13T06:46:13.953" v="221" actId="113"/>
          <ac:spMkLst>
            <pc:docMk/>
            <pc:sldMk cId="2063409194" sldId="312"/>
            <ac:spMk id="5" creationId="{00000000-0000-0000-0000-000000000000}"/>
          </ac:spMkLst>
        </pc:spChg>
        <pc:graphicFrameChg chg="modGraphic">
          <ac:chgData name="Naimish Vadodariya" userId="d2e325c0593a319e" providerId="LiveId" clId="{38FCA154-DB2C-48C9-A48C-2DE9F6619FE4}" dt="2022-03-13T06:46:32.777" v="225" actId="20577"/>
          <ac:graphicFrameMkLst>
            <pc:docMk/>
            <pc:sldMk cId="2063409194" sldId="312"/>
            <ac:graphicFrameMk id="11" creationId="{26B864CA-85CD-4666-B9D1-870ED08B272C}"/>
          </ac:graphicFrameMkLst>
        </pc:graphicFrameChg>
        <pc:graphicFrameChg chg="modGraphic">
          <ac:chgData name="Naimish Vadodariya" userId="d2e325c0593a319e" providerId="LiveId" clId="{38FCA154-DB2C-48C9-A48C-2DE9F6619FE4}" dt="2022-03-13T06:46:30.199" v="223" actId="20577"/>
          <ac:graphicFrameMkLst>
            <pc:docMk/>
            <pc:sldMk cId="2063409194" sldId="312"/>
            <ac:graphicFrameMk id="14" creationId="{26B864CA-85CD-4666-B9D1-870ED08B272C}"/>
          </ac:graphicFrameMkLst>
        </pc:graphicFrameChg>
      </pc:sldChg>
      <pc:sldChg chg="modSp">
        <pc:chgData name="Naimish Vadodariya" userId="d2e325c0593a319e" providerId="LiveId" clId="{38FCA154-DB2C-48C9-A48C-2DE9F6619FE4}" dt="2022-03-13T06:59:11.789" v="340" actId="113"/>
        <pc:sldMkLst>
          <pc:docMk/>
          <pc:sldMk cId="3162715148" sldId="349"/>
        </pc:sldMkLst>
        <pc:spChg chg="mod">
          <ac:chgData name="Naimish Vadodariya" userId="d2e325c0593a319e" providerId="LiveId" clId="{38FCA154-DB2C-48C9-A48C-2DE9F6619FE4}" dt="2022-03-13T06:59:11.789" v="340" actId="113"/>
          <ac:spMkLst>
            <pc:docMk/>
            <pc:sldMk cId="3162715148" sldId="349"/>
            <ac:spMk id="72" creationId="{00000000-0000-0000-0000-000000000000}"/>
          </ac:spMkLst>
        </pc:spChg>
        <pc:spChg chg="mod">
          <ac:chgData name="Naimish Vadodariya" userId="d2e325c0593a319e" providerId="LiveId" clId="{38FCA154-DB2C-48C9-A48C-2DE9F6619FE4}" dt="2022-03-13T06:59:09.602" v="339" actId="113"/>
          <ac:spMkLst>
            <pc:docMk/>
            <pc:sldMk cId="3162715148" sldId="349"/>
            <ac:spMk id="75" creationId="{00000000-0000-0000-0000-000000000000}"/>
          </ac:spMkLst>
        </pc:spChg>
      </pc:sldChg>
      <pc:sldChg chg="modSp mod">
        <pc:chgData name="Naimish Vadodariya" userId="d2e325c0593a319e" providerId="LiveId" clId="{38FCA154-DB2C-48C9-A48C-2DE9F6619FE4}" dt="2022-03-13T06:48:50.680" v="226" actId="13822"/>
        <pc:sldMkLst>
          <pc:docMk/>
          <pc:sldMk cId="3012044585" sldId="351"/>
        </pc:sldMkLst>
        <pc:spChg chg="mod">
          <ac:chgData name="Naimish Vadodariya" userId="d2e325c0593a319e" providerId="LiveId" clId="{38FCA154-DB2C-48C9-A48C-2DE9F6619FE4}" dt="2022-03-13T06:48:50.680" v="226" actId="13822"/>
          <ac:spMkLst>
            <pc:docMk/>
            <pc:sldMk cId="3012044585" sldId="351"/>
            <ac:spMk id="34" creationId="{00000000-0000-0000-0000-000000000000}"/>
          </ac:spMkLst>
        </pc:spChg>
      </pc:sldChg>
      <pc:sldChg chg="modSp mod">
        <pc:chgData name="Naimish Vadodariya" userId="d2e325c0593a319e" providerId="LiveId" clId="{38FCA154-DB2C-48C9-A48C-2DE9F6619FE4}" dt="2022-03-13T06:49:36.877" v="228" actId="1076"/>
        <pc:sldMkLst>
          <pc:docMk/>
          <pc:sldMk cId="3015154126" sldId="354"/>
        </pc:sldMkLst>
        <pc:spChg chg="mod">
          <ac:chgData name="Naimish Vadodariya" userId="d2e325c0593a319e" providerId="LiveId" clId="{38FCA154-DB2C-48C9-A48C-2DE9F6619FE4}" dt="2022-03-13T06:49:36.877" v="228" actId="1076"/>
          <ac:spMkLst>
            <pc:docMk/>
            <pc:sldMk cId="3015154126" sldId="354"/>
            <ac:spMk id="29" creationId="{00000000-0000-0000-0000-000000000000}"/>
          </ac:spMkLst>
        </pc:spChg>
        <pc:cxnChg chg="mod">
          <ac:chgData name="Naimish Vadodariya" userId="d2e325c0593a319e" providerId="LiveId" clId="{38FCA154-DB2C-48C9-A48C-2DE9F6619FE4}" dt="2022-03-13T06:49:36.877" v="228" actId="1076"/>
          <ac:cxnSpMkLst>
            <pc:docMk/>
            <pc:sldMk cId="3015154126" sldId="354"/>
            <ac:cxnSpMk id="28" creationId="{00000000-0000-0000-0000-000000000000}"/>
          </ac:cxnSpMkLst>
        </pc:cxnChg>
      </pc:sldChg>
      <pc:sldChg chg="modSp mod">
        <pc:chgData name="Naimish Vadodariya" userId="d2e325c0593a319e" providerId="LiveId" clId="{38FCA154-DB2C-48C9-A48C-2DE9F6619FE4}" dt="2022-03-13T06:53:01.616" v="300" actId="20577"/>
        <pc:sldMkLst>
          <pc:docMk/>
          <pc:sldMk cId="1693413271" sldId="387"/>
        </pc:sldMkLst>
        <pc:spChg chg="mod">
          <ac:chgData name="Naimish Vadodariya" userId="d2e325c0593a319e" providerId="LiveId" clId="{38FCA154-DB2C-48C9-A48C-2DE9F6619FE4}" dt="2022-03-13T06:53:01.616" v="300" actId="20577"/>
          <ac:spMkLst>
            <pc:docMk/>
            <pc:sldMk cId="1693413271" sldId="387"/>
            <ac:spMk id="27" creationId="{E2AD8B6E-51EA-4A15-8752-4F221E5E02C5}"/>
          </ac:spMkLst>
        </pc:spChg>
        <pc:spChg chg="mod">
          <ac:chgData name="Naimish Vadodariya" userId="d2e325c0593a319e" providerId="LiveId" clId="{38FCA154-DB2C-48C9-A48C-2DE9F6619FE4}" dt="2022-03-13T06:51:57.381" v="285" actId="20577"/>
          <ac:spMkLst>
            <pc:docMk/>
            <pc:sldMk cId="1693413271" sldId="387"/>
            <ac:spMk id="28" creationId="{4F27F027-AAC9-4C88-B3AF-3C4A20BDDDA6}"/>
          </ac:spMkLst>
        </pc:spChg>
        <pc:spChg chg="mod">
          <ac:chgData name="Naimish Vadodariya" userId="d2e325c0593a319e" providerId="LiveId" clId="{38FCA154-DB2C-48C9-A48C-2DE9F6619FE4}" dt="2022-03-13T06:51:51.991" v="283" actId="20577"/>
          <ac:spMkLst>
            <pc:docMk/>
            <pc:sldMk cId="1693413271" sldId="387"/>
            <ac:spMk id="29" creationId="{59B646FF-BD32-4C5A-94AF-AC4347EADA2E}"/>
          </ac:spMkLst>
        </pc:spChg>
        <pc:spChg chg="mod">
          <ac:chgData name="Naimish Vadodariya" userId="d2e325c0593a319e" providerId="LiveId" clId="{38FCA154-DB2C-48C9-A48C-2DE9F6619FE4}" dt="2022-03-13T06:51:38.794" v="250" actId="20577"/>
          <ac:spMkLst>
            <pc:docMk/>
            <pc:sldMk cId="1693413271" sldId="387"/>
            <ac:spMk id="31" creationId="{89F5B5F8-350F-4941-B9DE-36BF8B014803}"/>
          </ac:spMkLst>
        </pc:spChg>
        <pc:picChg chg="mod">
          <ac:chgData name="Naimish Vadodariya" userId="d2e325c0593a319e" providerId="LiveId" clId="{38FCA154-DB2C-48C9-A48C-2DE9F6619FE4}" dt="2022-03-13T06:51:31.639" v="229" actId="14826"/>
          <ac:picMkLst>
            <pc:docMk/>
            <pc:sldMk cId="1693413271" sldId="387"/>
            <ac:picMk id="32" creationId="{00000000-0000-0000-0000-000000000000}"/>
          </ac:picMkLst>
        </pc:picChg>
      </pc:sldChg>
      <pc:sldMasterChg chg="modSldLayout">
        <pc:chgData name="Naimish Vadodariya" userId="d2e325c0593a319e" providerId="LiveId" clId="{38FCA154-DB2C-48C9-A48C-2DE9F6619FE4}" dt="2022-03-13T06:43:07.483" v="108" actId="1076"/>
        <pc:sldMasterMkLst>
          <pc:docMk/>
          <pc:sldMasterMk cId="791954662" sldId="2147483648"/>
        </pc:sldMasterMkLst>
        <pc:sldLayoutChg chg="modSp mod">
          <pc:chgData name="Naimish Vadodariya" userId="d2e325c0593a319e" providerId="LiveId" clId="{38FCA154-DB2C-48C9-A48C-2DE9F6619FE4}" dt="2022-03-13T06:13:50.188" v="30" actId="20577"/>
          <pc:sldLayoutMkLst>
            <pc:docMk/>
            <pc:sldMasterMk cId="791954662" sldId="2147483648"/>
            <pc:sldLayoutMk cId="3466633316" sldId="2147483670"/>
          </pc:sldLayoutMkLst>
          <pc:spChg chg="mod">
            <ac:chgData name="Naimish Vadodariya" userId="d2e325c0593a319e" providerId="LiveId" clId="{38FCA154-DB2C-48C9-A48C-2DE9F6619FE4}" dt="2022-03-13T06:13:39.380" v="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38FCA154-DB2C-48C9-A48C-2DE9F6619FE4}" dt="2022-03-13T06:13:50.188" v="30" actId="20577"/>
            <ac:spMkLst>
              <pc:docMk/>
              <pc:sldMasterMk cId="791954662" sldId="2147483648"/>
              <pc:sldLayoutMk cId="3466633316" sldId="2147483670"/>
              <ac:spMk id="22" creationId="{BF2BE79E-EA17-4AB9-8CB5-714A52A6B2F5}"/>
            </ac:spMkLst>
          </pc:spChg>
        </pc:sldLayoutChg>
        <pc:sldLayoutChg chg="addSp delSp modSp mod">
          <pc:chgData name="Naimish Vadodariya" userId="d2e325c0593a319e" providerId="LiveId" clId="{38FCA154-DB2C-48C9-A48C-2DE9F6619FE4}" dt="2022-03-13T06:43:07.483" v="108" actId="1076"/>
          <pc:sldLayoutMkLst>
            <pc:docMk/>
            <pc:sldMasterMk cId="791954662" sldId="2147483648"/>
            <pc:sldLayoutMk cId="2731625911" sldId="2147483679"/>
          </pc:sldLayoutMkLst>
          <pc:picChg chg="add del mod">
            <ac:chgData name="Naimish Vadodariya" userId="d2e325c0593a319e" providerId="LiveId" clId="{38FCA154-DB2C-48C9-A48C-2DE9F6619FE4}" dt="2022-03-13T06:18:32.206" v="94" actId="478"/>
            <ac:picMkLst>
              <pc:docMk/>
              <pc:sldMasterMk cId="791954662" sldId="2147483648"/>
              <pc:sldLayoutMk cId="2731625911" sldId="2147483679"/>
              <ac:picMk id="5" creationId="{0BEBEE7A-6EEC-45EA-AB69-A6EA0AF1388B}"/>
            </ac:picMkLst>
          </pc:picChg>
          <pc:picChg chg="add del mod">
            <ac:chgData name="Naimish Vadodariya" userId="d2e325c0593a319e" providerId="LiveId" clId="{38FCA154-DB2C-48C9-A48C-2DE9F6619FE4}" dt="2022-03-13T06:42:23.559" v="101" actId="478"/>
            <ac:picMkLst>
              <pc:docMk/>
              <pc:sldMasterMk cId="791954662" sldId="2147483648"/>
              <pc:sldLayoutMk cId="2731625911" sldId="2147483679"/>
              <ac:picMk id="7" creationId="{2F784E9F-E9D5-4333-B920-F500B0BF70E9}"/>
            </ac:picMkLst>
          </pc:picChg>
          <pc:picChg chg="add mod">
            <ac:chgData name="Naimish Vadodariya" userId="d2e325c0593a319e" providerId="LiveId" clId="{38FCA154-DB2C-48C9-A48C-2DE9F6619FE4}" dt="2022-03-13T06:43:07.483" v="108" actId="1076"/>
            <ac:picMkLst>
              <pc:docMk/>
              <pc:sldMasterMk cId="791954662" sldId="2147483648"/>
              <pc:sldLayoutMk cId="2731625911" sldId="2147483679"/>
              <ac:picMk id="9" creationId="{8D3C996A-1855-4D8B-B2D4-3DBBAB9D6B51}"/>
            </ac:picMkLst>
          </pc:picChg>
          <pc:picChg chg="del">
            <ac:chgData name="Naimish Vadodariya" userId="d2e325c0593a319e" providerId="LiveId" clId="{38FCA154-DB2C-48C9-A48C-2DE9F6619FE4}" dt="2022-03-13T06:14:54.497" v="91"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38FCA154-DB2C-48C9-A48C-2DE9F6619FE4}" dt="2022-03-13T06:14:12.797" v="59" actId="20577"/>
          <pc:sldLayoutMkLst>
            <pc:docMk/>
            <pc:sldMasterMk cId="791954662" sldId="2147483648"/>
            <pc:sldLayoutMk cId="4202761244" sldId="2147483687"/>
          </pc:sldLayoutMkLst>
          <pc:spChg chg="mod">
            <ac:chgData name="Naimish Vadodariya" userId="d2e325c0593a319e" providerId="LiveId" clId="{38FCA154-DB2C-48C9-A48C-2DE9F6619FE4}" dt="2022-03-13T06:14:03.033" v="51"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38FCA154-DB2C-48C9-A48C-2DE9F6619FE4}" dt="2022-03-13T06:14:12.797" v="59"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38FCA154-DB2C-48C9-A48C-2DE9F6619FE4}" dt="2022-03-13T06:14:33.876" v="90" actId="20577"/>
          <pc:sldLayoutMkLst>
            <pc:docMk/>
            <pc:sldMasterMk cId="791954662" sldId="2147483648"/>
            <pc:sldLayoutMk cId="346862853" sldId="2147483688"/>
          </pc:sldLayoutMkLst>
          <pc:spChg chg="mod">
            <ac:chgData name="Naimish Vadodariya" userId="d2e325c0593a319e" providerId="LiveId" clId="{38FCA154-DB2C-48C9-A48C-2DE9F6619FE4}" dt="2022-03-13T06:14:24.487" v="82"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38FCA154-DB2C-48C9-A48C-2DE9F6619FE4}" dt="2022-03-13T06:14:33.876" v="90"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Darshan</a:t>
            </a:r>
            <a:r>
              <a:rPr lang="en-US" sz="1600" dirty="0"/>
              <a:t>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9" name="Picture 8">
            <a:extLst>
              <a:ext uri="{FF2B5EF4-FFF2-40B4-BE49-F238E27FC236}">
                <a16:creationId xmlns="" xmlns:a16="http://schemas.microsoft.com/office/drawing/2014/main" id="{8D3C996A-1855-4D8B-B2D4-3DBBAB9D6B5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966678" y="1802621"/>
            <a:ext cx="3066977" cy="2678812"/>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Entity-Relationship Model</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31487" y="967233"/>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a:t>
            </a:r>
            <a:r>
              <a:rPr lang="en-US" sz="1600" dirty="0"/>
              <a:t>,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2101CS101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Entity-Relationship Model</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233317" y="5883794"/>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Entity-Relationship Model</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#21CS05101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Entity-Relationship Model</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119091"/>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#21CS05101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Entity-Relationship Model</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#21CS05101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Entity-Relationship Model</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27302"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2/3/2023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5.jpeg"/><Relationship Id="rId4" Type="http://schemas.openxmlformats.org/officeDocument/2006/relationships/image" Target="../media/image2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dirty="0"/>
              <a:t>Entity-Relationship Model </a:t>
            </a:r>
            <a:r>
              <a:rPr lang="en-US" sz="3600" b="0" dirty="0"/>
              <a:t>(E-R Model)</a:t>
            </a:r>
            <a:endParaRPr lang="en-US" b="0" dirty="0"/>
          </a:p>
        </p:txBody>
      </p:sp>
      <p:sp>
        <p:nvSpPr>
          <p:cNvPr id="10"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p:txBody>
          <a:bodyPr/>
          <a:lstStyle/>
          <a:p>
            <a:r>
              <a:rPr lang="en-US" dirty="0"/>
              <a:t>naimish.vadodariya@darshan.ac.in</a:t>
            </a:r>
          </a:p>
        </p:txBody>
      </p:sp>
      <p:sp>
        <p:nvSpPr>
          <p:cNvPr id="11"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p:txBody>
          <a:bodyPr/>
          <a:lstStyle/>
          <a:p>
            <a:r>
              <a:rPr lang="en-US" dirty="0"/>
              <a:t>8866215253</a:t>
            </a:r>
          </a:p>
        </p:txBody>
      </p:sp>
      <p:sp>
        <p:nvSpPr>
          <p:cNvPr id="12"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p:txBody>
          <a:bodyPr/>
          <a:lstStyle/>
          <a:p>
            <a:r>
              <a:rPr lang="en-US" dirty="0"/>
              <a:t>Prof. Naimish R. Vadodariya</a:t>
            </a:r>
          </a:p>
        </p:txBody>
      </p:sp>
      <p:sp>
        <p:nvSpPr>
          <p:cNvPr id="14"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p:txBody>
          <a:bodyPr/>
          <a:lstStyle/>
          <a:p>
            <a:r>
              <a:rPr lang="en-US" b="1" dirty="0"/>
              <a:t>Database Management </a:t>
            </a:r>
            <a:r>
              <a:rPr lang="en-US" b="1" dirty="0" smtClean="0"/>
              <a:t>System - I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DBMS-I)</a:t>
            </a:r>
            <a:endParaRPr lang="en-US" dirty="0">
              <a:latin typeface="Roboto Condensed Light" panose="02000000000000000000" pitchFamily="2" charset="0"/>
              <a:ea typeface="Roboto Condensed Light" panose="02000000000000000000" pitchFamily="2" charset="0"/>
            </a:endParaRPr>
          </a:p>
          <a:p>
            <a:r>
              <a:rPr lang="en-US" dirty="0"/>
              <a:t>#</a:t>
            </a:r>
            <a:r>
              <a:rPr lang="en-US" dirty="0" smtClean="0"/>
              <a:t>2101CS201</a:t>
            </a:r>
            <a:endParaRPr lang="en-US" dirty="0"/>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Name </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(first name, middle name, last name)</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Address</a:t>
                      </a:r>
                    </a:p>
                    <a:p>
                      <a:pPr marL="0" algn="l" defTabSz="914400" rtl="0" eaLnBrk="1" latinLnBrk="0" hangingPunct="1"/>
                      <a:r>
                        <a:rPr lang="en-GB" sz="2000" b="0" kern="1200" dirty="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Last name</a:t>
            </a: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195123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PhoneNo</a:t>
                      </a:r>
                      <a:endParaRPr lang="en-GB" sz="2400" b="0" kern="1200" dirty="0">
                        <a:solidFill>
                          <a:schemeClr val="dk1"/>
                        </a:solidFill>
                        <a:latin typeface="+mn-lt"/>
                        <a:ea typeface="+mn-ea"/>
                        <a:cs typeface="+mn-cs"/>
                      </a:endParaRP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(person may have multiple phone </a:t>
                      </a:r>
                      <a:r>
                        <a:rPr lang="en-GB" sz="2000" b="0" kern="1200" dirty="0" err="1">
                          <a:solidFill>
                            <a:schemeClr val="dk1"/>
                          </a:solidFill>
                          <a:latin typeface="+mn-lt"/>
                          <a:ea typeface="+mn-ea"/>
                          <a:cs typeface="+mn-cs"/>
                        </a:rPr>
                        <a:t>nos</a:t>
                      </a:r>
                      <a:r>
                        <a:rPr lang="en-GB" sz="2000" b="0" kern="1200" dirty="0">
                          <a:solidFill>
                            <a:schemeClr val="dk1"/>
                          </a:solidFill>
                          <a:latin typeface="+mn-lt"/>
                          <a:ea typeface="+mn-ea"/>
                          <a:cs typeface="+mn-cs"/>
                        </a:rPr>
                        <a:t>)</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t>
                      </a:r>
                      <a:r>
                        <a:rPr lang="en-GB" sz="2400" b="0" kern="1200" dirty="0" err="1">
                          <a:solidFill>
                            <a:schemeClr val="dk1"/>
                          </a:solidFill>
                          <a:latin typeface="+mn-lt"/>
                          <a:ea typeface="+mn-ea"/>
                          <a:cs typeface="+mn-cs"/>
                        </a:rPr>
                        <a:t>EmailID</a:t>
                      </a:r>
                      <a:endParaRPr lang="en-GB" sz="2400" b="0" kern="1200" dirty="0">
                        <a:solidFill>
                          <a:schemeClr val="dk1"/>
                        </a:solidFill>
                        <a:latin typeface="+mn-lt"/>
                        <a:ea typeface="+mn-ea"/>
                        <a:cs typeface="+mn-cs"/>
                      </a:endParaRPr>
                    </a:p>
                    <a:p>
                      <a:pPr marL="0" algn="l" defTabSz="914400" rtl="0" eaLnBrk="1" latinLnBrk="0" hangingPunct="1"/>
                      <a:r>
                        <a:rPr lang="en-GB" sz="2000" b="0" kern="1200" dirty="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55069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Age</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(can be calculated using current date and                   birthdate)</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Birthdate</a:t>
            </a: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Tree>
    <p:extLst>
      <p:ext uri="{BB962C8B-B14F-4D97-AF65-F5344CB8AC3E}">
        <p14:creationId xmlns:p14="http://schemas.microsoft.com/office/powerpoint/2010/main" val="34393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with all types of Attributes</a:t>
            </a:r>
          </a:p>
        </p:txBody>
      </p:sp>
      <p:sp>
        <p:nvSpPr>
          <p:cNvPr id="3" name="Content Placeholder 2"/>
          <p:cNvSpPr>
            <a:spLocks noGrp="1"/>
          </p:cNvSpPr>
          <p:nvPr>
            <p:ph idx="1"/>
          </p:nvPr>
        </p:nvSpPr>
        <p:spPr>
          <a:ln>
            <a:solidFill>
              <a:schemeClr val="accent6"/>
            </a:solidFill>
          </a:ln>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2" name="Oval 11"/>
          <p:cNvSpPr/>
          <p:nvPr/>
        </p:nvSpPr>
        <p:spPr>
          <a:xfrm>
            <a:off x="5485161" y="4487185"/>
            <a:ext cx="1645920" cy="42291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Birth Date</a:t>
            </a: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 Name</a:t>
            </a: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1">
                <a:lumMod val="90000"/>
                <a:lumOff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3" name="Oval 22"/>
          <p:cNvSpPr/>
          <p:nvPr/>
        </p:nvSpPr>
        <p:spPr>
          <a:xfrm>
            <a:off x="3140166" y="4441438"/>
            <a:ext cx="1758029" cy="544899"/>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Apartment</a:t>
            </a: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cxnSp>
        <p:nvCxnSpPr>
          <p:cNvPr id="28" name="Straight Connector 27"/>
          <p:cNvCxnSpPr>
            <a:cxnSpLocks/>
            <a:stCxn id="29" idx="2"/>
            <a:endCxn id="20" idx="6"/>
          </p:cNvCxnSpPr>
          <p:nvPr/>
        </p:nvCxnSpPr>
        <p:spPr>
          <a:xfrm flipH="1" flipV="1">
            <a:off x="8471797" y="3720893"/>
            <a:ext cx="513647" cy="698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985444" y="3488123"/>
            <a:ext cx="1463040" cy="479514"/>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187873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different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symbol containing relationship's name.</a:t>
            </a:r>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Name</a:t>
            </a: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a:t>Symbol</a:t>
            </a:r>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System</a:t>
            </a:r>
          </a:p>
        </p:txBody>
      </p:sp>
      <p:sp>
        <p:nvSpPr>
          <p:cNvPr id="4" name="Content Placeholder 3"/>
          <p:cNvSpPr>
            <a:spLocks noGrp="1"/>
          </p:cNvSpPr>
          <p:nvPr>
            <p:ph idx="1"/>
          </p:nvPr>
        </p:nvSpPr>
        <p:spPr/>
        <p:txBody>
          <a:bodyPr/>
          <a:lstStyle/>
          <a:p>
            <a:endParaRPr lang="en-GB" dirty="0"/>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Entities</a:t>
            </a:r>
            <a:endParaRPr lang="en-US" b="1"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Attributes</a:t>
            </a:r>
            <a:endParaRPr lang="en-US" b="1"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a:t>
            </a: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Technology</a:t>
            </a: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Project Name</a:t>
            </a: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r>
              <a:rPr lang="en-GB" dirty="0" smtClean="0"/>
              <a:t>. (Only with relationship)</a:t>
            </a:r>
            <a:endParaRPr lang="en-GB" dirty="0"/>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 Date</a:t>
            </a: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Attribute</a:t>
            </a: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following pair of entities</a:t>
            </a:r>
          </a:p>
          <a:p>
            <a:pPr lvl="1"/>
            <a:r>
              <a:rPr lang="en-US" dirty="0"/>
              <a:t>Customer &amp; Account</a:t>
            </a:r>
          </a:p>
          <a:p>
            <a:pPr lvl="1"/>
            <a:r>
              <a:rPr lang="en-US" dirty="0"/>
              <a:t>Customer &amp; Loan</a:t>
            </a:r>
          </a:p>
          <a:p>
            <a:pPr lvl="1"/>
            <a:r>
              <a:rPr lang="en-US" dirty="0"/>
              <a:t>Doctor &amp; Patient</a:t>
            </a:r>
          </a:p>
          <a:p>
            <a:pPr lvl="1"/>
            <a:r>
              <a:rPr lang="en-US" dirty="0"/>
              <a:t>Student &amp; Project</a:t>
            </a:r>
          </a:p>
          <a:p>
            <a:pPr lvl="1"/>
            <a:r>
              <a:rPr lang="en-US" dirty="0"/>
              <a:t>Student &amp; Teacher</a:t>
            </a:r>
          </a:p>
          <a:p>
            <a:pPr lvl="2"/>
            <a:r>
              <a:rPr lang="en-US" dirty="0"/>
              <a:t>Note: Take four attributes per entity with one primary key attribute.</a:t>
            </a:r>
            <a:endParaRPr lang="en-GB" dirty="0"/>
          </a:p>
          <a:p>
            <a:pPr marL="457200" lvl="1" indent="0">
              <a:buNone/>
            </a:pPr>
            <a:r>
              <a:rPr lang="en-US" dirty="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r>
              <a:rPr lang="en-US" dirty="0"/>
              <a:t>Draw an E-R diagram of </a:t>
            </a:r>
            <a:r>
              <a:rPr lang="en-US" dirty="0">
                <a:solidFill>
                  <a:schemeClr val="tx2"/>
                </a:solidFill>
              </a:rPr>
              <a:t>Hospital Management System</a:t>
            </a:r>
            <a:r>
              <a:rPr lang="en-US" dirty="0"/>
              <a:t>.</a:t>
            </a:r>
          </a:p>
          <a:p>
            <a:r>
              <a:rPr lang="en-US" dirty="0"/>
              <a:t>Draw an E-R diagram of </a:t>
            </a:r>
            <a:r>
              <a:rPr lang="en-US" dirty="0">
                <a:solidFill>
                  <a:schemeClr val="tx2"/>
                </a:solidFill>
              </a:rPr>
              <a:t>College Management System</a:t>
            </a:r>
            <a:r>
              <a:rPr lang="en-US" dirty="0"/>
              <a:t>.</a:t>
            </a:r>
          </a:p>
          <a:p>
            <a:pPr lvl="1"/>
            <a:r>
              <a:rPr lang="en-US" dirty="0"/>
              <a:t>Take only 2 entities</a:t>
            </a:r>
          </a:p>
          <a:p>
            <a:pPr lvl="1"/>
            <a:r>
              <a:rPr lang="en-US" dirty="0"/>
              <a:t>Keep proper relationship between two entities</a:t>
            </a:r>
          </a:p>
          <a:p>
            <a:pPr lvl="1"/>
            <a:r>
              <a:rPr lang="en-US" dirty="0"/>
              <a:t>Use all types of attributes</a:t>
            </a:r>
          </a:p>
        </p:txBody>
      </p:sp>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2" y="731706"/>
            <a:ext cx="6824426" cy="4154984"/>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Basic concept of E-R diagram</a:t>
            </a:r>
          </a:p>
          <a:p>
            <a:pPr marL="742950" lvl="1" indent="-285750">
              <a:buFont typeface="Arial" panose="020B0604020202020204" pitchFamily="34" charset="0"/>
              <a:buChar char="•"/>
            </a:pPr>
            <a:r>
              <a:rPr lang="en-US" sz="2400" dirty="0">
                <a:solidFill>
                  <a:schemeClr val="bg1">
                    <a:lumMod val="50000"/>
                  </a:schemeClr>
                </a:solidFill>
              </a:rPr>
              <a:t>Types of Attributes</a:t>
            </a:r>
          </a:p>
          <a:p>
            <a:pPr marL="742950" lvl="1" indent="-285750">
              <a:buFont typeface="Arial" panose="020B0604020202020204" pitchFamily="34" charset="0"/>
              <a:buChar char="•"/>
            </a:pPr>
            <a:r>
              <a:rPr lang="en-US" sz="2400" dirty="0">
                <a:solidFill>
                  <a:schemeClr val="bg1">
                    <a:lumMod val="50000"/>
                  </a:schemeClr>
                </a:solidFill>
              </a:rPr>
              <a:t>Mapping Cardinality</a:t>
            </a:r>
          </a:p>
          <a:p>
            <a:pPr marL="742950" lvl="1" indent="-285750">
              <a:buFont typeface="Arial" panose="020B0604020202020204" pitchFamily="34" charset="0"/>
              <a:buChar char="•"/>
            </a:pPr>
            <a:r>
              <a:rPr lang="en-US" sz="2400" dirty="0">
                <a:solidFill>
                  <a:schemeClr val="bg1">
                    <a:lumMod val="50000"/>
                  </a:schemeClr>
                </a:solidFill>
              </a:rPr>
              <a:t>Weak Entity Sets</a:t>
            </a:r>
          </a:p>
          <a:p>
            <a:pPr marL="742950" lvl="1" indent="-285750">
              <a:buFont typeface="Arial" panose="020B0604020202020204" pitchFamily="34" charset="0"/>
              <a:buChar char="•"/>
            </a:pPr>
            <a:r>
              <a:rPr lang="en-US" sz="2400" dirty="0">
                <a:solidFill>
                  <a:schemeClr val="bg1">
                    <a:lumMod val="50000"/>
                  </a:schemeClr>
                </a:solidFill>
              </a:rPr>
              <a:t>Extended E-R features </a:t>
            </a:r>
          </a:p>
          <a:p>
            <a:pPr marL="742950" lvl="1" indent="-285750">
              <a:buFont typeface="Arial" panose="020B0604020202020204" pitchFamily="34" charset="0"/>
              <a:buChar char="•"/>
            </a:pPr>
            <a:r>
              <a:rPr lang="en-US" sz="2400" dirty="0">
                <a:solidFill>
                  <a:schemeClr val="bg1">
                    <a:lumMod val="50000"/>
                  </a:schemeClr>
                </a:solidFill>
              </a:rPr>
              <a:t>Generalization and Specialization</a:t>
            </a:r>
          </a:p>
          <a:p>
            <a:pPr marL="742950" lvl="1" indent="-285750">
              <a:buFont typeface="Arial" panose="020B0604020202020204" pitchFamily="34" charset="0"/>
              <a:buChar char="•"/>
            </a:pPr>
            <a:r>
              <a:rPr lang="en-US" sz="2400" dirty="0">
                <a:solidFill>
                  <a:schemeClr val="bg1">
                    <a:lumMod val="50000"/>
                  </a:schemeClr>
                </a:solidFill>
              </a:rPr>
              <a:t>Constraints on Specialization and Generalization</a:t>
            </a:r>
          </a:p>
          <a:p>
            <a:pPr marL="742950" lvl="1" indent="-285750">
              <a:buFont typeface="Arial" panose="020B0604020202020204" pitchFamily="34" charset="0"/>
              <a:buChar char="•"/>
            </a:pPr>
            <a:r>
              <a:rPr lang="en-US" sz="2400" dirty="0">
                <a:solidFill>
                  <a:schemeClr val="bg1">
                    <a:lumMod val="50000"/>
                  </a:schemeClr>
                </a:solidFill>
              </a:rPr>
              <a:t>Aggregation</a:t>
            </a:r>
          </a:p>
          <a:p>
            <a:pPr marL="742950" lvl="1" indent="-285750">
              <a:buFont typeface="Arial" panose="020B0604020202020204" pitchFamily="34" charset="0"/>
              <a:buChar char="•"/>
            </a:pPr>
            <a:r>
              <a:rPr lang="en-US" sz="2400" dirty="0">
                <a:solidFill>
                  <a:schemeClr val="bg1">
                    <a:lumMod val="50000"/>
                  </a:schemeClr>
                </a:solidFill>
              </a:rPr>
              <a:t>E-R diagram of Hospital Management System</a:t>
            </a:r>
          </a:p>
          <a:p>
            <a:pPr marL="742950" lvl="1" indent="-285750">
              <a:buFont typeface="Arial" panose="020B0604020202020204" pitchFamily="34" charset="0"/>
              <a:buChar char="•"/>
            </a:pPr>
            <a:r>
              <a:rPr lang="en-US" sz="2400" dirty="0">
                <a:solidFill>
                  <a:schemeClr val="bg1">
                    <a:lumMod val="50000"/>
                  </a:schemeClr>
                </a:solidFill>
              </a:rPr>
              <a:t>Reduction to E-R Database Schema</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xEl>
                                              <p:pRg st="10" end="10"/>
                                            </p:txEl>
                                          </p:spTgt>
                                        </p:tgtEl>
                                        <p:attrNameLst>
                                          <p:attrName>style.visibility</p:attrName>
                                        </p:attrNameLst>
                                      </p:cBhvr>
                                      <p:to>
                                        <p:strVal val="visible"/>
                                      </p:to>
                                    </p:set>
                                    <p:animEffect transition="in" filter="fade">
                                      <p:cBhvr>
                                        <p:cTn id="6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a:t>
            </a:r>
          </a:p>
        </p:txBody>
      </p:sp>
      <p:sp>
        <p:nvSpPr>
          <p:cNvPr id="3" name="Content Placeholder 2"/>
          <p:cNvSpPr>
            <a:spLocks noGrp="1"/>
          </p:cNvSpPr>
          <p:nvPr>
            <p:ph idx="1"/>
          </p:nvPr>
        </p:nvSpPr>
        <p:spPr/>
        <p:txBody>
          <a:bodyPr/>
          <a:lstStyle/>
          <a:p>
            <a:r>
              <a:rPr lang="en-GB" dirty="0"/>
              <a:t>Roles are indicated by labelling the </a:t>
            </a:r>
            <a:r>
              <a:rPr lang="en-GB" dirty="0" smtClean="0"/>
              <a:t>double line </a:t>
            </a:r>
            <a:r>
              <a:rPr lang="en-GB" dirty="0"/>
              <a:t>that connect diamonds (relationship) to rectangles (entity).</a:t>
            </a:r>
          </a:p>
          <a:p>
            <a:r>
              <a:rPr lang="en-GB" dirty="0"/>
              <a:t>The labels “Coordinator” and “Head” are called </a:t>
            </a:r>
            <a:r>
              <a:rPr lang="en-GB" b="1" dirty="0"/>
              <a:t>roles</a:t>
            </a:r>
            <a:r>
              <a:rPr lang="en-GB" dirty="0"/>
              <a:t>; they specify Faculty entities interact with whom via </a:t>
            </a:r>
            <a:r>
              <a:rPr lang="en-GB" dirty="0" err="1"/>
              <a:t>Reports_To</a:t>
            </a:r>
            <a:r>
              <a:rPr lang="en-GB" dirty="0"/>
              <a:t> relationship set.</a:t>
            </a:r>
          </a:p>
          <a:p>
            <a:r>
              <a:rPr lang="en-GB" dirty="0"/>
              <a:t>Role labels (Coordinator and Head)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Experience</a:t>
            </a: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a:t>Head</a:t>
            </a:r>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a:t>Coordinator</a:t>
            </a:r>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Recursive Relationship</a:t>
            </a:r>
          </a:p>
          <a:p>
            <a:pPr algn="ctr"/>
            <a:r>
              <a:rPr lang="en-US" dirty="0">
                <a:solidFill>
                  <a:schemeClr val="tx1"/>
                </a:solidFill>
              </a:rPr>
              <a:t>Set</a:t>
            </a: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a:p>
              <a:pPr algn="ctr"/>
              <a:r>
                <a:rPr lang="en-US" dirty="0">
                  <a:solidFill>
                    <a:schemeClr val="tx1"/>
                  </a:solidFill>
                </a:rPr>
                <a:t>HOD</a:t>
              </a: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 xmlns:a16="http://schemas.microsoft.com/office/drawing/2014/main" val="20000"/>
                    </a:ext>
                  </a:extLst>
                </a:gridCol>
                <a:gridCol w="1167130">
                  <a:extLst>
                    <a:ext uri="{9D8B030D-6E8A-4147-A177-3AD203B41FA5}">
                      <a16:colId xmlns="" xmlns:a16="http://schemas.microsoft.com/office/drawing/2014/main" val="20001"/>
                    </a:ext>
                  </a:extLst>
                </a:gridCol>
              </a:tblGrid>
              <a:tr h="411480">
                <a:tc>
                  <a:txBody>
                    <a:bodyPr/>
                    <a:lstStyle/>
                    <a:p>
                      <a:r>
                        <a:rPr lang="en-US" b="1" dirty="0" err="1">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sz="1900"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sz="1900" dirty="0" err="1"/>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sz="1900" dirty="0"/>
                        <a:t>Ramesh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HOD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 xmlns:a16="http://schemas.microsoft.com/office/drawing/2014/main" val="20001"/>
                    </a:ext>
                  </a:extLst>
                </a:gridCol>
              </a:tblGrid>
              <a:tr h="411480">
                <a:tc>
                  <a:txBody>
                    <a:bodyPr/>
                    <a:lstStyle/>
                    <a:p>
                      <a:pPr algn="l"/>
                      <a:r>
                        <a:rPr lang="en-US" sz="1800" kern="1200" dirty="0" err="1">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kern="1200" dirty="0">
                          <a:solidFill>
                            <a:schemeClr val="dk1"/>
                          </a:solidFill>
                          <a:latin typeface="+mn-lt"/>
                          <a:ea typeface="+mn-ea"/>
                          <a:cs typeface="+mn-cs"/>
                        </a:rPr>
                        <a:t>Civil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algn="l"/>
                      <a:r>
                        <a:rPr lang="en-US" sz="1900" kern="1200" dirty="0">
                          <a:solidFill>
                            <a:schemeClr val="dk1"/>
                          </a:solidFill>
                          <a:latin typeface="+mn-lt"/>
                          <a:ea typeface="+mn-ea"/>
                          <a:cs typeface="+mn-cs"/>
                        </a:rPr>
                        <a:t>Mechanical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Mapping Cardinality</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2046017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Cardinality Examples</a:t>
            </a:r>
            <a:endParaRPr lang="en-GB" dirty="0">
              <a:solidFill>
                <a:schemeClr val="tx1">
                  <a:lumMod val="50000"/>
                  <a:lumOff val="50000"/>
                </a:schemeClr>
              </a:solidFill>
            </a:endParaRPr>
          </a:p>
        </p:txBody>
      </p:sp>
      <p:sp>
        <p:nvSpPr>
          <p:cNvPr id="5" name="Content Placeholder 4"/>
          <p:cNvSpPr>
            <a:spLocks noGrp="1"/>
          </p:cNvSpPr>
          <p:nvPr>
            <p:ph idx="1"/>
          </p:nvPr>
        </p:nvSpPr>
        <p:spPr>
          <a:xfrm>
            <a:off x="131180" y="806824"/>
            <a:ext cx="11929641" cy="5836023"/>
          </a:xfrm>
        </p:spPr>
        <p:txBody>
          <a:bodyPr/>
          <a:lstStyle/>
          <a:p>
            <a:r>
              <a:rPr lang="en-US" b="1" dirty="0"/>
              <a:t>One to One </a:t>
            </a:r>
            <a:r>
              <a:rPr lang="en-US" dirty="0"/>
              <a:t>(1:1)</a:t>
            </a:r>
          </a:p>
          <a:p>
            <a:pPr lvl="1"/>
            <a:r>
              <a:rPr lang="en-US" dirty="0"/>
              <a:t>One person has one passport</a:t>
            </a:r>
          </a:p>
          <a:p>
            <a:pPr lvl="1"/>
            <a:r>
              <a:rPr lang="en-US" dirty="0"/>
              <a:t>Each student gets to buy </a:t>
            </a:r>
            <a:r>
              <a:rPr lang="en-US" dirty="0" smtClean="0"/>
              <a:t>only one </a:t>
            </a:r>
            <a:r>
              <a:rPr lang="en-US" dirty="0"/>
              <a:t>lunch coupon</a:t>
            </a:r>
          </a:p>
          <a:p>
            <a:pPr lvl="1"/>
            <a:r>
              <a:rPr lang="en-US" dirty="0"/>
              <a:t>A CEO hires only one personal assistant</a:t>
            </a:r>
          </a:p>
          <a:p>
            <a:pPr marL="255588" indent="-342900"/>
            <a:r>
              <a:rPr lang="en-GB" b="1" dirty="0"/>
              <a:t>One to Many </a:t>
            </a:r>
            <a:r>
              <a:rPr lang="en-GB" dirty="0"/>
              <a:t>(1:N)</a:t>
            </a:r>
          </a:p>
          <a:p>
            <a:pPr marL="800100" lvl="1" indent="-342900"/>
            <a:r>
              <a:rPr lang="en-GB" dirty="0"/>
              <a:t>Customer &amp; Orders</a:t>
            </a:r>
          </a:p>
          <a:p>
            <a:pPr marL="800100" lvl="1" indent="-342900"/>
            <a:r>
              <a:rPr lang="en-GB" dirty="0"/>
              <a:t>Person &amp; Phone numbers, Emails</a:t>
            </a:r>
          </a:p>
          <a:p>
            <a:pPr marL="800100" lvl="1" indent="-342900"/>
            <a:r>
              <a:rPr lang="en-GB" dirty="0"/>
              <a:t>Student &amp; Projects, Subjects</a:t>
            </a:r>
          </a:p>
          <a:p>
            <a:pPr marL="255588" indent="-342900"/>
            <a:r>
              <a:rPr lang="en-GB" b="1" dirty="0"/>
              <a:t>Many to One </a:t>
            </a:r>
            <a:r>
              <a:rPr lang="en-GB" dirty="0"/>
              <a:t>(N:1)</a:t>
            </a:r>
          </a:p>
          <a:p>
            <a:pPr marL="800100" lvl="1" indent="-342900"/>
            <a:r>
              <a:rPr lang="en-GB" dirty="0"/>
              <a:t>Teachers &amp; </a:t>
            </a:r>
            <a:r>
              <a:rPr lang="en-GB" dirty="0" smtClean="0"/>
              <a:t>Subject</a:t>
            </a:r>
            <a:endParaRPr lang="en-GB" dirty="0"/>
          </a:p>
          <a:p>
            <a:pPr marL="800100" lvl="1" indent="-342900"/>
            <a:r>
              <a:rPr lang="en-GB" dirty="0"/>
              <a:t>Students &amp; Class Coordinator</a:t>
            </a:r>
          </a:p>
          <a:p>
            <a:pPr marL="800100" lvl="1" indent="-342900"/>
            <a:r>
              <a:rPr lang="en-GB" dirty="0"/>
              <a:t>Sports &amp; </a:t>
            </a:r>
            <a:r>
              <a:rPr lang="en-GB" dirty="0" smtClean="0"/>
              <a:t>Student/Person</a:t>
            </a:r>
            <a:endParaRPr lang="en-GB" dirty="0"/>
          </a:p>
          <a:p>
            <a:pPr marL="255588" indent="-342900"/>
            <a:r>
              <a:rPr lang="en-GB" b="1" dirty="0"/>
              <a:t>Many to Many </a:t>
            </a:r>
            <a:r>
              <a:rPr lang="en-GB" dirty="0"/>
              <a:t>(N:N)</a:t>
            </a:r>
          </a:p>
          <a:p>
            <a:pPr marL="800100" lvl="1" indent="-342900"/>
            <a:r>
              <a:rPr lang="en-GB" dirty="0"/>
              <a:t>Books &amp; Authors</a:t>
            </a:r>
          </a:p>
          <a:p>
            <a:pPr marL="800100" lvl="1" indent="-342900"/>
            <a:r>
              <a:rPr lang="en-GB" dirty="0"/>
              <a:t>Employees &amp; Work Shifts</a:t>
            </a:r>
          </a:p>
          <a:p>
            <a:pPr marL="800100" lvl="1" indent="-342900"/>
            <a:r>
              <a:rPr lang="en-GB" dirty="0"/>
              <a:t>Products &amp; Customers</a:t>
            </a:r>
          </a:p>
          <a:p>
            <a:pPr marL="800100" lvl="1" indent="-342900"/>
            <a:endParaRPr lang="en-GB" dirty="0"/>
          </a:p>
          <a:p>
            <a:pPr marL="800100" lvl="1" indent="-342900"/>
            <a:endParaRPr lang="en-GB" dirty="0"/>
          </a:p>
          <a:p>
            <a:pPr marL="457200" lvl="1" indent="0">
              <a:buNone/>
            </a:pPr>
            <a:endParaRPr lang="en-US" dirty="0"/>
          </a:p>
        </p:txBody>
      </p:sp>
    </p:spTree>
    <p:extLst>
      <p:ext uri="{BB962C8B-B14F-4D97-AF65-F5344CB8AC3E}">
        <p14:creationId xmlns:p14="http://schemas.microsoft.com/office/powerpoint/2010/main" val="196894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500"/>
                                        <p:tgtEl>
                                          <p:spTgt spid="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fade">
                                      <p:cBhvr>
                                        <p:cTn id="82"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smtClean="0"/>
              <a:t>. (Two entities connected via relationship)</a:t>
            </a:r>
            <a:endParaRPr lang="en-GB" dirty="0"/>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One-to-Many relationship (1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Many-to-One relationship (N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Many-to-Many relationship (N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 </a:t>
            </a:r>
            <a:r>
              <a:rPr lang="en-GB" dirty="0">
                <a:solidFill>
                  <a:schemeClr val="tx1">
                    <a:lumMod val="50000"/>
                    <a:lumOff val="50000"/>
                  </a:schemeClr>
                </a:solidFill>
              </a:rPr>
              <a:t>[Exercise]</a:t>
            </a:r>
          </a:p>
        </p:txBody>
      </p:sp>
      <p:sp>
        <p:nvSpPr>
          <p:cNvPr id="5" name="Content Placeholder 4"/>
          <p:cNvSpPr>
            <a:spLocks noGrp="1"/>
          </p:cNvSpPr>
          <p:nvPr>
            <p:ph idx="1"/>
          </p:nvPr>
        </p:nvSpPr>
        <p:spPr/>
        <p:txBody>
          <a:bodyPr/>
          <a:lstStyle/>
          <a:p>
            <a:r>
              <a:rPr lang="en-GB" dirty="0"/>
              <a:t>Draw an E-R diagram and specify which type of mapping cardinality will be there in the following examples:</a:t>
            </a:r>
          </a:p>
          <a:p>
            <a:pPr lvl="1"/>
            <a:r>
              <a:rPr lang="en-GB" dirty="0"/>
              <a:t>Each customer has only one account in the bank and each account is held by only one customer. [single account]</a:t>
            </a:r>
          </a:p>
          <a:p>
            <a:pPr lvl="1"/>
            <a:r>
              <a:rPr lang="en-GB" dirty="0"/>
              <a:t>Each customer has only one account in the bank but an account can be held by more than one customer. [joint account]</a:t>
            </a:r>
          </a:p>
          <a:p>
            <a:pPr lvl="1"/>
            <a:r>
              <a:rPr lang="en-GB" dirty="0"/>
              <a:t>A customer may have more than one account in the bank but each account is held by only one customer. [multiple accounts]</a:t>
            </a:r>
          </a:p>
          <a:p>
            <a:pPr lvl="1"/>
            <a:r>
              <a:rPr lang="en-GB" dirty="0"/>
              <a:t>A customer may have more than one account in the bank and each account is held by more than one customer. [join account as well as multiple accounts]</a:t>
            </a:r>
          </a:p>
          <a:p>
            <a:pPr lvl="1"/>
            <a:r>
              <a:rPr lang="en-US" dirty="0"/>
              <a:t>A student can work in more than one project and a project can be done by more than one student.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endParaRPr lang="en-GB" dirty="0"/>
          </a:p>
        </p:txBody>
      </p:sp>
    </p:spTree>
    <p:extLst>
      <p:ext uri="{BB962C8B-B14F-4D97-AF65-F5344CB8AC3E}">
        <p14:creationId xmlns:p14="http://schemas.microsoft.com/office/powerpoint/2010/main" val="239353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0E9A5C5-B69A-4CAF-A90F-98E9737F06B0}"/>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611626" y="513517"/>
            <a:ext cx="8968748" cy="6039683"/>
          </a:xfrm>
          <a:prstGeom prst="rect">
            <a:avLst/>
          </a:prstGeom>
        </p:spPr>
      </p:pic>
      <p:sp>
        <p:nvSpPr>
          <p:cNvPr id="6" name="Rectangle 5">
            <a:extLst>
              <a:ext uri="{FF2B5EF4-FFF2-40B4-BE49-F238E27FC236}">
                <a16:creationId xmlns="" xmlns:a16="http://schemas.microsoft.com/office/drawing/2014/main" id="{76AA5886-CCF2-4BB1-9158-C13009B47385}"/>
              </a:ext>
            </a:extLst>
          </p:cNvPr>
          <p:cNvSpPr/>
          <p:nvPr/>
        </p:nvSpPr>
        <p:spPr>
          <a:xfrm>
            <a:off x="4536141" y="6113929"/>
            <a:ext cx="3827930" cy="43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 xmlns:a16="http://schemas.microsoft.com/office/drawing/2014/main" id="{74772948-6992-425A-941D-789355101544}"/>
              </a:ext>
            </a:extLst>
          </p:cNvPr>
          <p:cNvSpPr txBox="1"/>
          <p:nvPr/>
        </p:nvSpPr>
        <p:spPr>
          <a:xfrm>
            <a:off x="4352364" y="120133"/>
            <a:ext cx="3487271" cy="369332"/>
          </a:xfrm>
          <a:prstGeom prst="rect">
            <a:avLst/>
          </a:prstGeom>
          <a:noFill/>
          <a:ln>
            <a:solidFill>
              <a:schemeClr val="tx1"/>
            </a:solidFill>
          </a:ln>
        </p:spPr>
        <p:txBody>
          <a:bodyPr wrap="square" rtlCol="0">
            <a:spAutoFit/>
          </a:bodyPr>
          <a:lstStyle/>
          <a:p>
            <a:pPr algn="ctr"/>
            <a:r>
              <a:rPr lang="en-US" b="1" dirty="0"/>
              <a:t>E-R Diagram: </a:t>
            </a:r>
            <a:r>
              <a:rPr lang="en-US" b="1" dirty="0">
                <a:solidFill>
                  <a:schemeClr val="accent6"/>
                </a:solidFill>
              </a:rPr>
              <a:t>Hospital Management</a:t>
            </a:r>
            <a:endParaRPr lang="en-GB" b="1" dirty="0">
              <a:solidFill>
                <a:schemeClr val="accent6"/>
              </a:solidFill>
            </a:endParaRPr>
          </a:p>
        </p:txBody>
      </p:sp>
    </p:spTree>
    <p:extLst>
      <p:ext uri="{BB962C8B-B14F-4D97-AF65-F5344CB8AC3E}">
        <p14:creationId xmlns:p14="http://schemas.microsoft.com/office/powerpoint/2010/main" val="36178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Participation Constraints</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325638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participate 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participation</a:t>
            </a:r>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Weak Entity Set</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328780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Superclass v/s Subclass</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406099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A superclass is an entity from which </a:t>
                      </a:r>
                      <a:r>
                        <a:rPr lang="en-GB" sz="2400" b="1" kern="1200" dirty="0">
                          <a:solidFill>
                            <a:schemeClr val="accent6"/>
                          </a:solidFill>
                          <a:latin typeface="+mn-lt"/>
                          <a:ea typeface="+mn-ea"/>
                          <a:cs typeface="+mn-cs"/>
                        </a:rPr>
                        <a:t>another entities can be derived</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A subclass is an entity that is </a:t>
                      </a:r>
                      <a:r>
                        <a:rPr lang="en-GB" sz="2400" b="1" kern="1200" dirty="0">
                          <a:solidFill>
                            <a:schemeClr val="accent6"/>
                          </a:solidFill>
                          <a:latin typeface="+mn-lt"/>
                          <a:ea typeface="+mn-ea"/>
                          <a:cs typeface="+mn-cs"/>
                        </a:rPr>
                        <a:t>derived from another entity</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r>
                        <a:rPr lang="en-GB" sz="2400" b="0" kern="1200" dirty="0">
                          <a:solidFill>
                            <a:schemeClr val="dk1"/>
                          </a:solidFill>
                          <a:latin typeface="+mn-lt"/>
                          <a:ea typeface="+mn-ea"/>
                          <a:cs typeface="+mn-cs"/>
                        </a:rPr>
                        <a:t>an entity account has two subsets </a:t>
                      </a:r>
                    </a:p>
                    <a:p>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endParaRPr lang="en-GB" sz="2400" b="0" kern="1200" dirty="0">
                        <a:solidFill>
                          <a:schemeClr val="dk1"/>
                        </a:solidFill>
                        <a:latin typeface="+mn-lt"/>
                        <a:ea typeface="+mn-ea"/>
                        <a:cs typeface="+mn-cs"/>
                      </a:endParaRPr>
                    </a:p>
                    <a:p>
                      <a:r>
                        <a:rPr lang="en-GB" sz="2400" b="0" kern="1200" dirty="0">
                          <a:solidFill>
                            <a:schemeClr val="dk1"/>
                          </a:solidFill>
                          <a:latin typeface="+mn-lt"/>
                          <a:ea typeface="+mn-ea"/>
                          <a:cs typeface="+mn-cs"/>
                        </a:rPr>
                        <a:t>So an </a:t>
                      </a:r>
                      <a:r>
                        <a:rPr lang="en-GB" sz="2400" b="1" kern="1200" dirty="0">
                          <a:solidFill>
                            <a:schemeClr val="accent6"/>
                          </a:solidFill>
                          <a:latin typeface="+mn-lt"/>
                          <a:ea typeface="+mn-ea"/>
                          <a:cs typeface="+mn-cs"/>
                        </a:rPr>
                        <a:t>account is superclass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pPr marL="0" algn="l" defTabSz="914400" rtl="0" eaLnBrk="1" latinLnBrk="0" hangingPunct="1"/>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r>
                        <a:rPr lang="en-GB" sz="2400" b="0" kern="1200" dirty="0">
                          <a:solidFill>
                            <a:schemeClr val="dk1"/>
                          </a:solidFill>
                          <a:latin typeface="+mn-lt"/>
                          <a:ea typeface="+mn-ea"/>
                          <a:cs typeface="+mn-cs"/>
                        </a:rPr>
                        <a:t> entities are derived from entity account. </a:t>
                      </a:r>
                    </a:p>
                    <a:p>
                      <a:pPr marL="0" algn="l" defTabSz="914400" rtl="0" eaLnBrk="1" latinLnBrk="0" hangingPunct="1"/>
                      <a:r>
                        <a:rPr lang="en-GB" sz="2400" b="0" kern="1200" dirty="0">
                          <a:solidFill>
                            <a:schemeClr val="dk1"/>
                          </a:solidFill>
                          <a:latin typeface="+mn-lt"/>
                          <a:ea typeface="+mn-ea"/>
                          <a:cs typeface="+mn-cs"/>
                        </a:rPr>
                        <a:t>So </a:t>
                      </a:r>
                      <a:r>
                        <a:rPr lang="en-GB" sz="2400" b="1" kern="1200" dirty="0" err="1">
                          <a:solidFill>
                            <a:schemeClr val="accent6"/>
                          </a:solidFill>
                          <a:latin typeface="+mn-lt"/>
                          <a:ea typeface="+mn-ea"/>
                          <a:cs typeface="+mn-cs"/>
                        </a:rPr>
                        <a:t>saving_account</a:t>
                      </a:r>
                      <a:r>
                        <a:rPr lang="en-GB" sz="2400" b="1" kern="1200" dirty="0">
                          <a:solidFill>
                            <a:schemeClr val="accent6"/>
                          </a:solidFill>
                          <a:latin typeface="+mn-lt"/>
                          <a:ea typeface="+mn-ea"/>
                          <a:cs typeface="+mn-cs"/>
                        </a:rPr>
                        <a:t> and </a:t>
                      </a:r>
                      <a:r>
                        <a:rPr lang="en-GB" sz="2400" b="1" kern="1200" dirty="0" err="1">
                          <a:solidFill>
                            <a:schemeClr val="accent6"/>
                          </a:solidFill>
                          <a:latin typeface="+mn-lt"/>
                          <a:ea typeface="+mn-ea"/>
                          <a:cs typeface="+mn-cs"/>
                        </a:rPr>
                        <a:t>current_account</a:t>
                      </a:r>
                      <a:r>
                        <a:rPr lang="en-GB" sz="2400" b="1" kern="1200" dirty="0">
                          <a:solidFill>
                            <a:schemeClr val="accent6"/>
                          </a:solidFill>
                          <a:latin typeface="+mn-lt"/>
                          <a:ea typeface="+mn-ea"/>
                          <a:cs typeface="+mn-cs"/>
                        </a:rPr>
                        <a:t> are subclass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a:t>Super Class</a:t>
            </a:r>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a:t>Sub Class</a:t>
            </a:r>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Generalization v/s Specialization</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3078165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extracts the common features </a:t>
                      </a:r>
                      <a:r>
                        <a:rPr lang="en-US" sz="2400" b="0" kern="1200" dirty="0">
                          <a:solidFill>
                            <a:schemeClr val="dk1"/>
                          </a:solidFill>
                          <a:latin typeface="+mn-lt"/>
                          <a:ea typeface="+mn-ea"/>
                          <a:cs typeface="+mn-cs"/>
                        </a:rPr>
                        <a:t>of </a:t>
                      </a:r>
                      <a:r>
                        <a:rPr lang="en-US" sz="2400" b="1" kern="1200" dirty="0">
                          <a:solidFill>
                            <a:schemeClr val="accent6"/>
                          </a:solidFill>
                          <a:latin typeface="+mn-lt"/>
                          <a:ea typeface="+mn-ea"/>
                          <a:cs typeface="+mn-cs"/>
                        </a:rPr>
                        <a:t>multiple entities</a:t>
                      </a:r>
                      <a:r>
                        <a:rPr lang="en-US" sz="2400" b="0" kern="1200" dirty="0">
                          <a:solidFill>
                            <a:schemeClr val="dk1"/>
                          </a:solidFill>
                          <a:latin typeface="+mn-lt"/>
                          <a:ea typeface="+mn-ea"/>
                          <a:cs typeface="+mn-cs"/>
                        </a:rPr>
                        <a:t> to </a:t>
                      </a:r>
                      <a:r>
                        <a:rPr lang="en-US" sz="2400" b="1" kern="1200" dirty="0">
                          <a:solidFill>
                            <a:schemeClr val="accent6"/>
                          </a:solidFill>
                          <a:latin typeface="+mn-lt"/>
                          <a:ea typeface="+mn-ea"/>
                          <a:cs typeface="+mn-cs"/>
                        </a:rPr>
                        <a:t>form a new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splits an entity to form multiple new entities </a:t>
                      </a:r>
                      <a:r>
                        <a:rPr lang="en-US" sz="2400" b="0" kern="1200" dirty="0">
                          <a:solidFill>
                            <a:schemeClr val="dk1"/>
                          </a:solidFill>
                          <a:latin typeface="+mn-lt"/>
                          <a:ea typeface="+mn-ea"/>
                          <a:cs typeface="+mn-cs"/>
                        </a:rPr>
                        <a:t>that </a:t>
                      </a:r>
                      <a:r>
                        <a:rPr lang="en-US" sz="2400" b="1" kern="1200" dirty="0">
                          <a:solidFill>
                            <a:schemeClr val="accent6"/>
                          </a:solidFill>
                          <a:latin typeface="+mn-lt"/>
                          <a:ea typeface="+mn-ea"/>
                          <a:cs typeface="+mn-cs"/>
                        </a:rPr>
                        <a:t>inherit some feature of the splitting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approach</a:t>
            </a: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group from various entities</a:t>
                      </a:r>
                      <a:r>
                        <a:rPr lang="en-US" sz="2400" b="0" kern="1200" dirty="0">
                          <a:solidFill>
                            <a:schemeClr val="dk1"/>
                          </a:solidFill>
                          <a:latin typeface="+mn-lt"/>
                          <a:ea typeface="+mn-ea"/>
                          <a:cs typeface="+mn-cs"/>
                        </a:rPr>
                        <a:t> is called generalization.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sub-groups within an entity</a:t>
                      </a:r>
                      <a:r>
                        <a:rPr lang="en-US" sz="2400" b="0" kern="1200" dirty="0">
                          <a:solidFill>
                            <a:schemeClr val="dk1"/>
                          </a:solidFill>
                          <a:latin typeface="+mn-lt"/>
                          <a:ea typeface="+mn-ea"/>
                          <a:cs typeface="+mn-cs"/>
                        </a:rPr>
                        <a:t> is called specialization.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Bottom-up</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Top-down</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taking the </a:t>
                      </a:r>
                      <a:r>
                        <a:rPr lang="en-US" sz="2400" b="1" kern="1200" dirty="0">
                          <a:solidFill>
                            <a:schemeClr val="accent6"/>
                          </a:solidFill>
                          <a:latin typeface="+mn-lt"/>
                          <a:ea typeface="+mn-ea"/>
                          <a:cs typeface="+mn-cs"/>
                        </a:rPr>
                        <a:t>union of two or more lower level entity </a:t>
                      </a:r>
                      <a:r>
                        <a:rPr lang="en-US" sz="2400" b="0" kern="1200" dirty="0">
                          <a:solidFill>
                            <a:schemeClr val="dk1"/>
                          </a:solidFill>
                          <a:latin typeface="+mn-lt"/>
                          <a:ea typeface="+mn-ea"/>
                          <a:cs typeface="+mn-cs"/>
                        </a:rPr>
                        <a:t>sets to produce a higher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taking a </a:t>
                      </a:r>
                      <a:r>
                        <a:rPr lang="en-US" sz="2400" b="1" kern="1200" dirty="0">
                          <a:solidFill>
                            <a:schemeClr val="accent6"/>
                          </a:solidFill>
                          <a:latin typeface="+mn-lt"/>
                          <a:ea typeface="+mn-ea"/>
                          <a:cs typeface="+mn-cs"/>
                        </a:rPr>
                        <a:t>sub set of higher level entity set</a:t>
                      </a:r>
                      <a:r>
                        <a:rPr lang="en-US" sz="2400" b="0" kern="1200" dirty="0">
                          <a:solidFill>
                            <a:schemeClr val="dk1"/>
                          </a:solidFill>
                          <a:latin typeface="+mn-lt"/>
                          <a:ea typeface="+mn-ea"/>
                          <a:cs typeface="+mn-cs"/>
                        </a:rPr>
                        <a:t> to form a lower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starts from the number of entity sets and creates high level entity set using some common features.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starts from a single entity set and creates different low level entity sets using some different features.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concept of E-R diagram </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Exercise</a:t>
            </a:r>
          </a:p>
        </p:txBody>
      </p:sp>
      <p:sp>
        <p:nvSpPr>
          <p:cNvPr id="5" name="Content Placeholder 4"/>
          <p:cNvSpPr>
            <a:spLocks noGrp="1"/>
          </p:cNvSpPr>
          <p:nvPr>
            <p:ph idx="1"/>
          </p:nvPr>
        </p:nvSpPr>
        <p:spPr/>
        <p:txBody>
          <a:bodyPr/>
          <a:lstStyle/>
          <a:p>
            <a:r>
              <a:rPr lang="en-US" dirty="0"/>
              <a:t>Give the examples of Generalization/Specialization in the following E-R diagram</a:t>
            </a:r>
            <a:r>
              <a:rPr lang="en-GB" dirty="0"/>
              <a:t>:</a:t>
            </a:r>
          </a:p>
          <a:p>
            <a:pPr lvl="1"/>
            <a:r>
              <a:rPr lang="en-US" dirty="0"/>
              <a:t>Hospital Management System.</a:t>
            </a:r>
          </a:p>
          <a:p>
            <a:pPr lvl="1"/>
            <a:r>
              <a:rPr lang="en-US" dirty="0"/>
              <a:t>College Management System.</a:t>
            </a:r>
          </a:p>
          <a:p>
            <a:pPr lvl="1"/>
            <a:r>
              <a:rPr lang="en-US" dirty="0"/>
              <a:t>Bank Management System.</a:t>
            </a:r>
          </a:p>
          <a:p>
            <a:pPr lvl="1"/>
            <a:r>
              <a:rPr lang="en-US" dirty="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Constraints on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Specialization and Generalization</a:t>
            </a:r>
          </a:p>
        </p:txBody>
      </p:sp>
      <p:sp>
        <p:nvSpPr>
          <p:cNvPr id="5" name="Text Placeholder 4"/>
          <p:cNvSpPr>
            <a:spLocks noGrp="1"/>
          </p:cNvSpPr>
          <p:nvPr>
            <p:ph type="body" idx="1"/>
          </p:nvPr>
        </p:nvSpPr>
        <p:spPr/>
        <p:txBody>
          <a:bodyPr/>
          <a:lstStyle/>
          <a:p>
            <a:r>
              <a:rPr lang="en-US" dirty="0"/>
              <a:t>Section - 8</a:t>
            </a:r>
          </a:p>
          <a:p>
            <a:endParaRPr lang="en-US" dirty="0"/>
          </a:p>
        </p:txBody>
      </p:sp>
    </p:spTree>
    <p:extLst>
      <p:ext uri="{BB962C8B-B14F-4D97-AF65-F5344CB8AC3E}">
        <p14:creationId xmlns:p14="http://schemas.microsoft.com/office/powerpoint/2010/main" val="255563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a:t>
            </a:r>
            <a:r>
              <a:rPr lang="en-US" b="1" dirty="0" err="1">
                <a:solidFill>
                  <a:schemeClr val="accent6"/>
                </a:solidFill>
              </a:rPr>
              <a:t>realate</a:t>
            </a:r>
            <a:r>
              <a:rPr lang="en-US" b="1" dirty="0">
                <a:solidFill>
                  <a:schemeClr val="accent6"/>
                </a:solidFill>
              </a:rPr>
              <a:t> to only one lower-level entity set</a:t>
            </a:r>
            <a:r>
              <a:rPr lang="en-US" dirty="0"/>
              <a:t> (sub class).</a:t>
            </a:r>
          </a:p>
          <a:p>
            <a:r>
              <a:rPr lang="en-US" dirty="0"/>
              <a:t>It is specified by ‘</a:t>
            </a:r>
            <a:r>
              <a:rPr lang="en-US" b="1" dirty="0">
                <a:solidFill>
                  <a:schemeClr val="accent6"/>
                </a:solidFill>
              </a:rPr>
              <a:t>d</a:t>
            </a:r>
            <a:r>
              <a:rPr lang="en-US" dirty="0"/>
              <a:t>’ or by writing </a:t>
            </a:r>
            <a:r>
              <a:rPr lang="en-US" b="1" dirty="0">
                <a:solidFill>
                  <a:schemeClr val="accent6"/>
                </a:solidFill>
              </a:rPr>
              <a:t>disjoint</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Full-time</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Part-time</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relate to more than one lower-level entity </a:t>
            </a:r>
            <a:r>
              <a:rPr lang="en-US" dirty="0"/>
              <a:t>set (sub class).</a:t>
            </a:r>
          </a:p>
          <a:p>
            <a:r>
              <a:rPr lang="en-US" dirty="0"/>
              <a:t>Specified by ‘</a:t>
            </a:r>
            <a:r>
              <a:rPr lang="en-US" b="1" dirty="0">
                <a:solidFill>
                  <a:schemeClr val="accent6"/>
                </a:solidFill>
              </a:rPr>
              <a:t>o</a:t>
            </a:r>
            <a:r>
              <a:rPr lang="en-US" dirty="0"/>
              <a:t>’ or by writing </a:t>
            </a:r>
            <a:r>
              <a:rPr lang="en-US" b="1" dirty="0">
                <a:solidFill>
                  <a:schemeClr val="accent6"/>
                </a:solidFill>
              </a:rPr>
              <a:t>overlapping</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612702" y="2959294"/>
            <a:ext cx="822960" cy="253916"/>
          </a:xfrm>
          <a:prstGeom prst="rect">
            <a:avLst/>
          </a:prstGeom>
          <a:noFill/>
        </p:spPr>
        <p:txBody>
          <a:bodyPr wrap="square" rtlCol="0">
            <a:spAutoFit/>
          </a:bodyPr>
          <a:lstStyle/>
          <a:p>
            <a:pPr algn="ctr"/>
            <a:r>
              <a:rPr lang="en-US" sz="1050" dirty="0"/>
              <a:t>Non-disjoint</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p>
          <a:p>
            <a:r>
              <a:rPr lang="en-US" dirty="0"/>
              <a:t>Specified by a </a:t>
            </a:r>
            <a:r>
              <a:rPr lang="en-US" b="1" dirty="0">
                <a:solidFill>
                  <a:schemeClr val="accent6"/>
                </a:solidFill>
              </a:rPr>
              <a:t>double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921677"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concepts</a:t>
            </a:r>
          </a:p>
        </p:txBody>
      </p:sp>
      <p:sp>
        <p:nvSpPr>
          <p:cNvPr id="5" name="Content Placeholder 4"/>
          <p:cNvSpPr>
            <a:spLocks noGrp="1"/>
          </p:cNvSpPr>
          <p:nvPr>
            <p:ph idx="1"/>
          </p:nvPr>
        </p:nvSpPr>
        <p:spPr/>
        <p:txBody>
          <a:bodyPr/>
          <a:lstStyle/>
          <a:p>
            <a:r>
              <a:rPr lang="en-US" dirty="0"/>
              <a:t>What is Database Design? </a:t>
            </a:r>
          </a:p>
          <a:p>
            <a:pPr lvl="1"/>
            <a:r>
              <a:rPr lang="en-US" dirty="0"/>
              <a:t>Database 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any system/application.</a:t>
            </a:r>
          </a:p>
          <a:p>
            <a:r>
              <a:rPr lang="en-US" dirty="0"/>
              <a:t>What is E-R (Entity-Relationship)diagram?</a:t>
            </a:r>
          </a:p>
          <a:p>
            <a:pPr lvl="1"/>
            <a:r>
              <a:rPr lang="en-US" dirty="0"/>
              <a:t>It is </a:t>
            </a:r>
            <a:r>
              <a:rPr lang="en-US" b="1" dirty="0">
                <a:solidFill>
                  <a:schemeClr val="accent6"/>
                </a:solidFill>
              </a:rPr>
              <a:t>graphical (pictorial) representation </a:t>
            </a:r>
            <a:r>
              <a:rPr lang="en-US" dirty="0"/>
              <a:t>of database/database design.</a:t>
            </a:r>
          </a:p>
          <a:p>
            <a:pPr lvl="1"/>
            <a:r>
              <a:rPr lang="en-US" dirty="0"/>
              <a:t>It uses different </a:t>
            </a:r>
            <a:r>
              <a:rPr lang="en-US" b="1" dirty="0">
                <a:solidFill>
                  <a:schemeClr val="accent6"/>
                </a:solidFill>
              </a:rPr>
              <a:t>types of symbols to represent different objects &amp; process of database</a:t>
            </a:r>
            <a:r>
              <a:rPr lang="en-US" dirty="0"/>
              <a:t>.</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p>
          <a:p>
            <a:r>
              <a:rPr lang="en-US" dirty="0"/>
              <a:t>Specified by a </a:t>
            </a:r>
            <a:r>
              <a:rPr lang="en-US" b="1" dirty="0">
                <a:solidFill>
                  <a:schemeClr val="accent6"/>
                </a:solidFill>
              </a:rPr>
              <a:t>single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Aggregation in E-R diagram</a:t>
            </a:r>
          </a:p>
        </p:txBody>
      </p:sp>
      <p:sp>
        <p:nvSpPr>
          <p:cNvPr id="5" name="Text Placeholder 4"/>
          <p:cNvSpPr>
            <a:spLocks noGrp="1"/>
          </p:cNvSpPr>
          <p:nvPr>
            <p:ph type="body" idx="1"/>
          </p:nvPr>
        </p:nvSpPr>
        <p:spPr/>
        <p:txBody>
          <a:bodyPr/>
          <a:lstStyle/>
          <a:p>
            <a:r>
              <a:rPr lang="en-US" dirty="0"/>
              <a:t>Section - 9</a:t>
            </a:r>
          </a:p>
          <a:p>
            <a:endParaRPr lang="en-US" dirty="0"/>
          </a:p>
        </p:txBody>
      </p:sp>
    </p:spTree>
    <p:extLst>
      <p:ext uri="{BB962C8B-B14F-4D97-AF65-F5344CB8AC3E}">
        <p14:creationId xmlns:p14="http://schemas.microsoft.com/office/powerpoint/2010/main" val="4061076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a:t>Can not connect two relationship</a:t>
            </a:r>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a:t>Customer</a:t>
            </a:r>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a:t>
            </a: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a:t>Total</a:t>
            </a:r>
          </a:p>
          <a:p>
            <a:pPr algn="ctr"/>
            <a:r>
              <a:rPr lang="en-US" dirty="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a:t>Discriminating</a:t>
            </a:r>
          </a:p>
          <a:p>
            <a:pPr algn="ctr"/>
            <a:r>
              <a:rPr lang="en-US" dirty="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a:t>
            </a: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a:t>Specialization/</a:t>
            </a:r>
          </a:p>
          <a:p>
            <a:pPr algn="ctr"/>
            <a:r>
              <a:rPr lang="en-US" dirty="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a:t>Role</a:t>
            </a:r>
          </a:p>
          <a:p>
            <a:pPr algn="ctr"/>
            <a:r>
              <a:rPr lang="en-US" dirty="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a:t>Role</a:t>
            </a:r>
          </a:p>
          <a:p>
            <a:pPr algn="ctr"/>
            <a:r>
              <a:rPr lang="en-US" sz="1400" dirty="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88690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a:t>Total</a:t>
            </a:r>
          </a:p>
          <a:p>
            <a:pPr algn="ctr"/>
            <a:r>
              <a:rPr lang="en-US" dirty="0"/>
              <a:t>Specialization/</a:t>
            </a:r>
          </a:p>
          <a:p>
            <a:pPr algn="ctr"/>
            <a:r>
              <a:rPr lang="en-US" dirty="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a:t>Disjoint</a:t>
            </a:r>
          </a:p>
          <a:p>
            <a:pPr algn="ctr"/>
            <a:r>
              <a:rPr lang="en-US" dirty="0"/>
              <a:t>Specialization/</a:t>
            </a:r>
          </a:p>
          <a:p>
            <a:pPr algn="ctr"/>
            <a:r>
              <a:rPr lang="en-US" dirty="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a:t>Overlapping</a:t>
            </a:r>
          </a:p>
          <a:p>
            <a:pPr algn="ctr"/>
            <a:r>
              <a:rPr lang="en-US" dirty="0"/>
              <a:t>Specialization/</a:t>
            </a:r>
          </a:p>
          <a:p>
            <a:pPr algn="ctr"/>
            <a:r>
              <a:rPr lang="en-US" dirty="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a:t>Partial</a:t>
            </a:r>
          </a:p>
          <a:p>
            <a:pPr algn="ctr"/>
            <a:r>
              <a:rPr lang="en-US" dirty="0"/>
              <a:t>Specialization/</a:t>
            </a:r>
          </a:p>
          <a:p>
            <a:pPr algn="ctr"/>
            <a:r>
              <a:rPr lang="en-US" dirty="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2818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Hospital Management System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(E-R diagram)</a:t>
            </a:r>
          </a:p>
        </p:txBody>
      </p:sp>
      <p:sp>
        <p:nvSpPr>
          <p:cNvPr id="5" name="Text Placeholder 4"/>
          <p:cNvSpPr>
            <a:spLocks noGrp="1"/>
          </p:cNvSpPr>
          <p:nvPr>
            <p:ph type="body" idx="1"/>
          </p:nvPr>
        </p:nvSpPr>
        <p:spPr/>
        <p:txBody>
          <a:bodyPr/>
          <a:lstStyle/>
          <a:p>
            <a:r>
              <a:rPr lang="en-US" dirty="0"/>
              <a:t>Section - 10</a:t>
            </a:r>
          </a:p>
          <a:p>
            <a:endParaRPr lang="en-US" dirty="0"/>
          </a:p>
        </p:txBody>
      </p:sp>
    </p:spTree>
    <p:extLst>
      <p:ext uri="{BB962C8B-B14F-4D97-AF65-F5344CB8AC3E}">
        <p14:creationId xmlns:p14="http://schemas.microsoft.com/office/powerpoint/2010/main" val="1500819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 diagram of Hospital Management System</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p:nvPr/>
        </p:nvCxnSpPr>
        <p:spPr>
          <a:xfrm flipV="1">
            <a:off x="6552505" y="2551900"/>
            <a:ext cx="594360"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313357" y="2201250"/>
            <a:ext cx="527" cy="73152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H="1">
            <a:off x="5635289" y="2822308"/>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cxnSp>
        <p:nvCxnSpPr>
          <p:cNvPr id="50" name="Straight Connector 49"/>
          <p:cNvCxnSpPr/>
          <p:nvPr/>
        </p:nvCxnSpPr>
        <p:spPr>
          <a:xfrm rot="5400000" flipV="1">
            <a:off x="2313358" y="2285237"/>
            <a:ext cx="527" cy="73152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p:nvCxnSpPr>
        <p:spPr>
          <a:xfrm flipH="1">
            <a:off x="5754068" y="2821288"/>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V="1">
            <a:off x="6566105" y="2641434"/>
            <a:ext cx="594360"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be ask in Exam</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 </a:t>
            </a:r>
            <a:r>
              <a:rPr lang="en-US" b="1" dirty="0">
                <a:solidFill>
                  <a:schemeClr val="accent6"/>
                </a:solidFill>
              </a:rPr>
              <a:t>OR</a:t>
            </a:r>
            <a:r>
              <a:rPr lang="en-US" dirty="0"/>
              <a:t> Explain specialization and generalization concept in E-R 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p>
          <a:p>
            <a:pPr marL="457200" indent="-457200">
              <a:buFont typeface="+mj-lt"/>
              <a:buAutoNum type="arabicPeriod"/>
            </a:pPr>
            <a:r>
              <a:rPr lang="en-US" dirty="0"/>
              <a:t>Explain total and partial participation with example.</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be ask in Exam </a:t>
            </a:r>
            <a:r>
              <a:rPr lang="en-US" dirty="0">
                <a:solidFill>
                  <a:schemeClr val="tx2"/>
                </a:solidFill>
              </a:rPr>
              <a:t>[E-R diagrams &amp; Database Design]</a:t>
            </a:r>
          </a:p>
        </p:txBody>
      </p:sp>
      <p:sp>
        <p:nvSpPr>
          <p:cNvPr id="3" name="Content Placeholder 2"/>
          <p:cNvSpPr>
            <a:spLocks noGrp="1"/>
          </p:cNvSpPr>
          <p:nvPr>
            <p:ph idx="1"/>
          </p:nvPr>
        </p:nvSpPr>
        <p:spPr/>
        <p:txBody>
          <a:bodyPr/>
          <a:lstStyle/>
          <a:p>
            <a:pPr marL="457200" indent="-457200">
              <a:buFont typeface="+mj-lt"/>
              <a:buAutoNum type="arabicPeriod" startAt="7"/>
            </a:pPr>
            <a:r>
              <a:rPr lang="en-US" sz="2000" dirty="0"/>
              <a:t>Draw E-R diagram for </a:t>
            </a:r>
            <a:r>
              <a:rPr lang="en-US" sz="2000" b="1" dirty="0"/>
              <a:t>Bank Management System</a:t>
            </a:r>
            <a:r>
              <a:rPr lang="en-US" sz="2000" dirty="0"/>
              <a:t>.</a:t>
            </a:r>
          </a:p>
          <a:p>
            <a:pPr marL="457200" indent="-457200">
              <a:buFont typeface="+mj-lt"/>
              <a:buAutoNum type="arabicPeriod" startAt="7"/>
            </a:pPr>
            <a:r>
              <a:rPr lang="en-US" sz="2000" dirty="0"/>
              <a:t>Define E-R diagram. Draw an E-R diagram for </a:t>
            </a:r>
            <a:r>
              <a:rPr lang="en-US" sz="2000" b="1" dirty="0"/>
              <a:t>Library Management System</a:t>
            </a:r>
            <a:r>
              <a:rPr lang="en-US" sz="2000" dirty="0"/>
              <a:t>. Assume relevant entities and attributes for the given system.</a:t>
            </a:r>
          </a:p>
          <a:p>
            <a:pPr marL="457200" indent="-457200">
              <a:buFont typeface="+mj-lt"/>
              <a:buAutoNum type="arabicPeriod" startAt="7"/>
            </a:pPr>
            <a:r>
              <a:rPr lang="en-US" sz="2000" dirty="0"/>
              <a:t>Construct an E-R diagram for a </a:t>
            </a:r>
            <a:r>
              <a:rPr lang="en-US" sz="2000" b="1" dirty="0"/>
              <a:t>Car-Insurance company </a:t>
            </a:r>
            <a:r>
              <a:rPr lang="en-US" sz="2000" dirty="0"/>
              <a:t>whose customers own one or more cars each. Each car has associated with it zero to any number of recorded accidents.</a:t>
            </a:r>
          </a:p>
          <a:p>
            <a:pPr marL="457200" indent="-457200">
              <a:buFont typeface="+mj-lt"/>
              <a:buAutoNum type="arabicPeriod" startAt="7"/>
            </a:pPr>
            <a:r>
              <a:rPr lang="en-US" sz="2000" dirty="0"/>
              <a:t>Design a generalization–specialization hierarchy for a </a:t>
            </a:r>
            <a:r>
              <a:rPr lang="en-US" sz="2000" b="1" dirty="0"/>
              <a:t>Motor-Vehicle Sales Company</a:t>
            </a:r>
            <a:r>
              <a:rPr lang="en-US" sz="2000" dirty="0"/>
              <a:t>. The company sells motorcycles, passenger cars, vans, and buses. Justify your placement of attributes at each level of the hierarchy. Explain why they should not be placed at a higher or lower level.</a:t>
            </a:r>
          </a:p>
          <a:p>
            <a:pPr marL="457200" indent="-457200">
              <a:buFont typeface="+mj-lt"/>
              <a:buAutoNum type="arabicPeriod" startAt="11"/>
            </a:pPr>
            <a:r>
              <a:rPr lang="en-US" sz="2000" b="1" dirty="0"/>
              <a:t>Design a database for an airline</a:t>
            </a:r>
            <a:r>
              <a:rPr lang="en-US" sz="2000" dirty="0"/>
              <a:t>.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p>
          <a:p>
            <a:pPr marL="457200" indent="-457200">
              <a:buFont typeface="+mj-lt"/>
              <a:buAutoNum type="arabicPeriod" startAt="11"/>
            </a:pPr>
            <a:r>
              <a:rPr lang="en-US" sz="2000" b="1" dirty="0"/>
              <a:t>Design a database for a hospital</a:t>
            </a:r>
            <a:r>
              <a:rPr lang="en-US" sz="2000" dirty="0"/>
              <a:t> with a set of patients and a set of medical doctors. Associate with each patient a log of the various tests and examinations conducted. Your design should include an E-R diagram, a set of relational schemas, and a list of constraints, including primary-key and foreign-key constraints.</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a:t>
            </a:r>
          </a:p>
        </p:txBody>
      </p:sp>
      <p:sp>
        <p:nvSpPr>
          <p:cNvPr id="3" name="Content Placeholder 2"/>
          <p:cNvSpPr>
            <a:spLocks noGrp="1"/>
          </p:cNvSpPr>
          <p:nvPr>
            <p:ph idx="1"/>
          </p:nvPr>
        </p:nvSpPr>
        <p:spPr/>
        <p:txBody>
          <a:bodyPr/>
          <a:lstStyle/>
          <a:p>
            <a:r>
              <a:rPr lang="en-US" dirty="0"/>
              <a:t>An entity can be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 (any real world entity)</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a:t>Entities 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Name</a:t>
            </a: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b="1" dirty="0"/>
              <a:t>Symbol</a:t>
            </a:r>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35559213"/>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97187533"/>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#2105CS101</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Set</a:t>
            </a:r>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properties/Characteristic </a:t>
            </a:r>
            <a:r>
              <a:rPr lang="en-GB" dirty="0"/>
              <a:t>or </a:t>
            </a:r>
            <a:r>
              <a:rPr lang="en-GB" b="1" dirty="0">
                <a:solidFill>
                  <a:schemeClr val="accent6"/>
                </a:solidFill>
              </a:rPr>
              <a:t>details</a:t>
            </a:r>
            <a:r>
              <a:rPr lang="en-GB" dirty="0"/>
              <a:t>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a:t>Symbol</a:t>
            </a:r>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Attributes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3230918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3116</Words>
  <Application>Microsoft Office PowerPoint</Application>
  <PresentationFormat>Widescreen</PresentationFormat>
  <Paragraphs>783</Paragraphs>
  <Slides>60</Slides>
  <Notes>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Wingdings 2</vt:lpstr>
      <vt:lpstr>Arial</vt:lpstr>
      <vt:lpstr>Wingdings</vt:lpstr>
      <vt:lpstr>Roboto Condensed Light</vt:lpstr>
      <vt:lpstr>Roboto Condensed</vt:lpstr>
      <vt:lpstr>Wingdings 3</vt:lpstr>
      <vt:lpstr>Calibri</vt:lpstr>
      <vt:lpstr>Segoe UI Black</vt:lpstr>
      <vt:lpstr>Office Theme</vt:lpstr>
      <vt:lpstr>Unit-2  Entity-Relationship Model (E-R Model)</vt:lpstr>
      <vt:lpstr>PowerPoint Presentation</vt:lpstr>
      <vt:lpstr>PowerPoint Presentation</vt:lpstr>
      <vt:lpstr>Basic concept of E-R diagram </vt:lpstr>
      <vt:lpstr>Basic concepts</vt:lpstr>
      <vt:lpstr>Entity</vt:lpstr>
      <vt:lpstr>Entity Set</vt:lpstr>
      <vt:lpstr>Attributes</vt:lpstr>
      <vt:lpstr>Types of Attributes</vt:lpstr>
      <vt:lpstr>Types of Attributes</vt:lpstr>
      <vt:lpstr>Types of Attributes</vt:lpstr>
      <vt:lpstr>Types of Attributes</vt:lpstr>
      <vt:lpstr>Entity with all types of Attributes</vt:lpstr>
      <vt:lpstr>Relationship</vt:lpstr>
      <vt:lpstr>E-R Diagram of a Library System</vt:lpstr>
      <vt:lpstr>Ternary Relationship</vt:lpstr>
      <vt:lpstr>Descriptive Attribute</vt:lpstr>
      <vt:lpstr>Exercise</vt:lpstr>
      <vt:lpstr>Exercise</vt:lpstr>
      <vt:lpstr>Role</vt:lpstr>
      <vt:lpstr>Recursive Relationship Set</vt:lpstr>
      <vt:lpstr>Mapping Cardinality</vt:lpstr>
      <vt:lpstr>Cardinality Examples</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Participation Constraints</vt:lpstr>
      <vt:lpstr>Participation Constraints</vt:lpstr>
      <vt:lpstr>Weak Entity Set</vt:lpstr>
      <vt:lpstr>Weak Entity Set</vt:lpstr>
      <vt:lpstr>Weak Entity Set</vt:lpstr>
      <vt:lpstr>Superclass v/s Subclass</vt:lpstr>
      <vt:lpstr>Superclass v/s Subclass</vt:lpstr>
      <vt:lpstr>Generalization v/s Specialization</vt:lpstr>
      <vt:lpstr>Generalization v/s Specialization</vt:lpstr>
      <vt:lpstr>Generalization v/s Specialization</vt:lpstr>
      <vt:lpstr>Generalization &amp; Specialization example</vt:lpstr>
      <vt:lpstr>Exercise</vt:lpstr>
      <vt:lpstr>Constraints on  Specialization and Generalization</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Aggregation in E-R diagram</vt:lpstr>
      <vt:lpstr>Limitation of E-R diagram</vt:lpstr>
      <vt:lpstr>Limitation of E-R diagram</vt:lpstr>
      <vt:lpstr>Symbols used in E-R diagram</vt:lpstr>
      <vt:lpstr>Symbols used in E-R diagram</vt:lpstr>
      <vt:lpstr> Hospital Management System  (E-R diagram)</vt:lpstr>
      <vt:lpstr>E-R diagram of Hospital Management System</vt:lpstr>
      <vt:lpstr>Questions to be ask in Exam</vt:lpstr>
      <vt:lpstr>Questions to be ask in Exam [E-R diagrams &amp; Database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646</cp:revision>
  <dcterms:created xsi:type="dcterms:W3CDTF">2020-05-01T05:09:15Z</dcterms:created>
  <dcterms:modified xsi:type="dcterms:W3CDTF">2023-02-03T05:05:40Z</dcterms:modified>
</cp:coreProperties>
</file>