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0"/>
  </p:notesMasterIdLst>
  <p:sldIdLst>
    <p:sldId id="309" r:id="rId2"/>
    <p:sldId id="292" r:id="rId3"/>
    <p:sldId id="620" r:id="rId4"/>
    <p:sldId id="621" r:id="rId5"/>
    <p:sldId id="622" r:id="rId6"/>
    <p:sldId id="623" r:id="rId7"/>
    <p:sldId id="624" r:id="rId8"/>
    <p:sldId id="625" r:id="rId9"/>
    <p:sldId id="626" r:id="rId10"/>
    <p:sldId id="627" r:id="rId11"/>
    <p:sldId id="628" r:id="rId12"/>
    <p:sldId id="629" r:id="rId13"/>
    <p:sldId id="630" r:id="rId14"/>
    <p:sldId id="631" r:id="rId15"/>
    <p:sldId id="632" r:id="rId16"/>
    <p:sldId id="633" r:id="rId17"/>
    <p:sldId id="634" r:id="rId18"/>
    <p:sldId id="635" r:id="rId19"/>
    <p:sldId id="636" r:id="rId20"/>
    <p:sldId id="637" r:id="rId21"/>
    <p:sldId id="638" r:id="rId22"/>
    <p:sldId id="639" r:id="rId23"/>
    <p:sldId id="640" r:id="rId24"/>
    <p:sldId id="641" r:id="rId25"/>
    <p:sldId id="649" r:id="rId26"/>
    <p:sldId id="650" r:id="rId27"/>
    <p:sldId id="651" r:id="rId28"/>
    <p:sldId id="653" r:id="rId29"/>
    <p:sldId id="652" r:id="rId30"/>
    <p:sldId id="654" r:id="rId31"/>
    <p:sldId id="537" r:id="rId32"/>
    <p:sldId id="538" r:id="rId33"/>
    <p:sldId id="539" r:id="rId34"/>
    <p:sldId id="540" r:id="rId35"/>
    <p:sldId id="541" r:id="rId36"/>
    <p:sldId id="542" r:id="rId37"/>
    <p:sldId id="642" r:id="rId38"/>
    <p:sldId id="648" r:id="rId39"/>
    <p:sldId id="644" r:id="rId40"/>
    <p:sldId id="643" r:id="rId41"/>
    <p:sldId id="645" r:id="rId42"/>
    <p:sldId id="646" r:id="rId43"/>
    <p:sldId id="647" r:id="rId44"/>
    <p:sldId id="547" r:id="rId45"/>
    <p:sldId id="548" r:id="rId46"/>
    <p:sldId id="655" r:id="rId47"/>
    <p:sldId id="549" r:id="rId48"/>
    <p:sldId id="550" r:id="rId49"/>
    <p:sldId id="551" r:id="rId50"/>
    <p:sldId id="552" r:id="rId51"/>
    <p:sldId id="553" r:id="rId52"/>
    <p:sldId id="657" r:id="rId53"/>
    <p:sldId id="658" r:id="rId54"/>
    <p:sldId id="554" r:id="rId55"/>
    <p:sldId id="557" r:id="rId56"/>
    <p:sldId id="558" r:id="rId57"/>
    <p:sldId id="559" r:id="rId58"/>
    <p:sldId id="560" r:id="rId59"/>
    <p:sldId id="660" r:id="rId60"/>
    <p:sldId id="561" r:id="rId61"/>
    <p:sldId id="564" r:id="rId62"/>
    <p:sldId id="609" r:id="rId63"/>
    <p:sldId id="610" r:id="rId64"/>
    <p:sldId id="611" r:id="rId65"/>
    <p:sldId id="612" r:id="rId66"/>
    <p:sldId id="565" r:id="rId67"/>
    <p:sldId id="568" r:id="rId68"/>
    <p:sldId id="566" r:id="rId69"/>
    <p:sldId id="567" r:id="rId70"/>
    <p:sldId id="569" r:id="rId71"/>
    <p:sldId id="570" r:id="rId72"/>
    <p:sldId id="571" r:id="rId73"/>
    <p:sldId id="580" r:id="rId74"/>
    <p:sldId id="581" r:id="rId75"/>
    <p:sldId id="583" r:id="rId76"/>
    <p:sldId id="582" r:id="rId77"/>
    <p:sldId id="584" r:id="rId78"/>
    <p:sldId id="387" r:id="rId79"/>
  </p:sldIdLst>
  <p:sldSz cx="12192000" cy="6858000"/>
  <p:notesSz cx="6858000" cy="9144000"/>
  <p:embeddedFontLst>
    <p:embeddedFont>
      <p:font typeface="Roboto Condensed" panose="020B0604020202020204" charset="0"/>
      <p:regular r:id="rId81"/>
      <p:bold r:id="rId82"/>
      <p:italic r:id="rId83"/>
      <p:boldItalic r:id="rId84"/>
    </p:embeddedFont>
    <p:embeddedFont>
      <p:font typeface="Roboto Condensed Light" panose="020B0604020202020204" charset="0"/>
      <p:regular r:id="rId85"/>
      <p:italic r:id="rId86"/>
    </p:embeddedFont>
    <p:embeddedFont>
      <p:font typeface="MS LineDraw" panose="020B0604020202020204"/>
      <p:regular r:id="rId87"/>
    </p:embeddedFont>
    <p:embeddedFont>
      <p:font typeface="Segoe UI Black" panose="020B0A02040204020203" pitchFamily="34" charset="0"/>
      <p:bold r:id="rId88"/>
      <p:boldItalic r:id="rId89"/>
    </p:embeddedFont>
    <p:embeddedFont>
      <p:font typeface="Calibri" panose="020F0502020204030204" pitchFamily="34" charset="0"/>
      <p:regular r:id="rId90"/>
      <p:bold r:id="rId91"/>
      <p:italic r:id="rId92"/>
      <p:boldItalic r:id="rId93"/>
    </p:embeddedFont>
    <p:embeddedFont>
      <p:font typeface="Wingdings 2" panose="05020102010507070707" pitchFamily="18" charset="2"/>
      <p:regular r:id="rId94"/>
    </p:embeddedFont>
    <p:embeddedFont>
      <p:font typeface="Wingdings 3" panose="05040102010807070707" pitchFamily="18" charset="2"/>
      <p:regular r:id="rId9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zuZLe35W5vPfpBDnwzvUw==" hashData="/IvIHvk/OxNpEIIZq0eOjVPv3amWpfgQE5P5Roag978RoAyYaUnQ9R+34m75QzCyyWarxWMZ0eZuO190TXdsL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B92"/>
    <a:srgbClr val="673BB7"/>
    <a:srgbClr val="607D8B"/>
    <a:srgbClr val="ED524F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2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font" Target="fonts/font4.fntdata"/><Relationship Id="rId89" Type="http://schemas.openxmlformats.org/officeDocument/2006/relationships/font" Target="fonts/font9.fntdata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2.fntdata"/><Relationship Id="rId90" Type="http://schemas.openxmlformats.org/officeDocument/2006/relationships/font" Target="fonts/font10.fntdata"/><Relationship Id="rId95" Type="http://schemas.openxmlformats.org/officeDocument/2006/relationships/font" Target="fonts/font1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5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font" Target="fonts/font5.fntdata"/><Relationship Id="rId93" Type="http://schemas.openxmlformats.org/officeDocument/2006/relationships/font" Target="fonts/font13.fntdata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3.fntdata"/><Relationship Id="rId88" Type="http://schemas.openxmlformats.org/officeDocument/2006/relationships/font" Target="fonts/font8.fntdata"/><Relationship Id="rId91" Type="http://schemas.openxmlformats.org/officeDocument/2006/relationships/font" Target="fonts/font11.fntdata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1.fntdata"/><Relationship Id="rId86" Type="http://schemas.openxmlformats.org/officeDocument/2006/relationships/font" Target="fonts/font6.fntdata"/><Relationship Id="rId94" Type="http://schemas.openxmlformats.org/officeDocument/2006/relationships/font" Target="fonts/font14.fntdata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imish Vadodariya" userId="d2e325c0593a319e" providerId="LiveId" clId="{8C8CD9B3-18F8-4151-A725-910C6B4319A9}"/>
    <pc:docChg chg="undo custSel modSld sldOrd modMainMaster">
      <pc:chgData name="Naimish Vadodariya" userId="d2e325c0593a319e" providerId="LiveId" clId="{8C8CD9B3-18F8-4151-A725-910C6B4319A9}" dt="2022-04-11T04:45:22.528" v="225" actId="20577"/>
      <pc:docMkLst>
        <pc:docMk/>
      </pc:docMkLst>
      <pc:sldChg chg="modSp mod">
        <pc:chgData name="Naimish Vadodariya" userId="d2e325c0593a319e" providerId="LiveId" clId="{8C8CD9B3-18F8-4151-A725-910C6B4319A9}" dt="2022-04-04T07:51:57.931" v="158" actId="20577"/>
        <pc:sldMkLst>
          <pc:docMk/>
          <pc:sldMk cId="1600834761" sldId="309"/>
        </pc:sldMkLst>
        <pc:spChg chg="mod">
          <ac:chgData name="Naimish Vadodariya" userId="d2e325c0593a319e" providerId="LiveId" clId="{8C8CD9B3-18F8-4151-A725-910C6B4319A9}" dt="2022-04-04T07:44:52.895" v="67" actId="20577"/>
          <ac:spMkLst>
            <pc:docMk/>
            <pc:sldMk cId="1600834761" sldId="309"/>
            <ac:spMk id="10" creationId="{4F27F027-AAC9-4C88-B3AF-3C4A20BDDDA6}"/>
          </ac:spMkLst>
        </pc:spChg>
        <pc:spChg chg="mod">
          <ac:chgData name="Naimish Vadodariya" userId="d2e325c0593a319e" providerId="LiveId" clId="{8C8CD9B3-18F8-4151-A725-910C6B4319A9}" dt="2022-04-04T07:44:58.715" v="77" actId="20577"/>
          <ac:spMkLst>
            <pc:docMk/>
            <pc:sldMk cId="1600834761" sldId="309"/>
            <ac:spMk id="11" creationId="{59B646FF-BD32-4C5A-94AF-AC4347EADA2E}"/>
          </ac:spMkLst>
        </pc:spChg>
        <pc:spChg chg="mod">
          <ac:chgData name="Naimish Vadodariya" userId="d2e325c0593a319e" providerId="LiveId" clId="{8C8CD9B3-18F8-4151-A725-910C6B4319A9}" dt="2022-04-04T07:44:40.526" v="34" actId="20577"/>
          <ac:spMkLst>
            <pc:docMk/>
            <pc:sldMk cId="1600834761" sldId="309"/>
            <ac:spMk id="13" creationId="{89F5B5F8-350F-4941-B9DE-36BF8B014803}"/>
          </ac:spMkLst>
        </pc:spChg>
        <pc:spChg chg="mod">
          <ac:chgData name="Naimish Vadodariya" userId="d2e325c0593a319e" providerId="LiveId" clId="{8C8CD9B3-18F8-4151-A725-910C6B4319A9}" dt="2022-04-04T07:51:57.931" v="158" actId="20577"/>
          <ac:spMkLst>
            <pc:docMk/>
            <pc:sldMk cId="1600834761" sldId="309"/>
            <ac:spMk id="14" creationId="{E2AD8B6E-51EA-4A15-8752-4F221E5E02C5}"/>
          </ac:spMkLst>
        </pc:spChg>
        <pc:picChg chg="mod">
          <ac:chgData name="Naimish Vadodariya" userId="d2e325c0593a319e" providerId="LiveId" clId="{8C8CD9B3-18F8-4151-A725-910C6B4319A9}" dt="2022-04-04T07:51:34.411" v="145" actId="14826"/>
          <ac:picMkLst>
            <pc:docMk/>
            <pc:sldMk cId="1600834761" sldId="309"/>
            <ac:picMk id="2" creationId="{00000000-0000-0000-0000-000000000000}"/>
          </ac:picMkLst>
        </pc:picChg>
      </pc:sldChg>
      <pc:sldChg chg="modSp mod ord">
        <pc:chgData name="Naimish Vadodariya" userId="d2e325c0593a319e" providerId="LiveId" clId="{8C8CD9B3-18F8-4151-A725-910C6B4319A9}" dt="2022-04-04T08:00:41.362" v="160"/>
        <pc:sldMkLst>
          <pc:docMk/>
          <pc:sldMk cId="1693413271" sldId="387"/>
        </pc:sldMkLst>
        <pc:spChg chg="mod">
          <ac:chgData name="Naimish Vadodariya" userId="d2e325c0593a319e" providerId="LiveId" clId="{8C8CD9B3-18F8-4151-A725-910C6B4319A9}" dt="2022-04-04T07:50:55.073" v="144" actId="20577"/>
          <ac:spMkLst>
            <pc:docMk/>
            <pc:sldMk cId="1693413271" sldId="387"/>
            <ac:spMk id="27" creationId="{E2AD8B6E-51EA-4A15-8752-4F221E5E02C5}"/>
          </ac:spMkLst>
        </pc:spChg>
        <pc:spChg chg="mod">
          <ac:chgData name="Naimish Vadodariya" userId="d2e325c0593a319e" providerId="LiveId" clId="{8C8CD9B3-18F8-4151-A725-910C6B4319A9}" dt="2022-04-04T07:50:26.382" v="119" actId="20577"/>
          <ac:spMkLst>
            <pc:docMk/>
            <pc:sldMk cId="1693413271" sldId="387"/>
            <ac:spMk id="28" creationId="{4F27F027-AAC9-4C88-B3AF-3C4A20BDDDA6}"/>
          </ac:spMkLst>
        </pc:spChg>
        <pc:spChg chg="mod">
          <ac:chgData name="Naimish Vadodariya" userId="d2e325c0593a319e" providerId="LiveId" clId="{8C8CD9B3-18F8-4151-A725-910C6B4319A9}" dt="2022-04-04T07:50:31.991" v="129" actId="20577"/>
          <ac:spMkLst>
            <pc:docMk/>
            <pc:sldMk cId="1693413271" sldId="387"/>
            <ac:spMk id="29" creationId="{59B646FF-BD32-4C5A-94AF-AC4347EADA2E}"/>
          </ac:spMkLst>
        </pc:spChg>
        <pc:spChg chg="mod">
          <ac:chgData name="Naimish Vadodariya" userId="d2e325c0593a319e" providerId="LiveId" clId="{8C8CD9B3-18F8-4151-A725-910C6B4319A9}" dt="2022-04-04T07:50:19.457" v="100" actId="20577"/>
          <ac:spMkLst>
            <pc:docMk/>
            <pc:sldMk cId="1693413271" sldId="387"/>
            <ac:spMk id="31" creationId="{89F5B5F8-350F-4941-B9DE-36BF8B014803}"/>
          </ac:spMkLst>
        </pc:spChg>
      </pc:sldChg>
      <pc:sldMasterChg chg="modSldLayout">
        <pc:chgData name="Naimish Vadodariya" userId="d2e325c0593a319e" providerId="LiveId" clId="{8C8CD9B3-18F8-4151-A725-910C6B4319A9}" dt="2022-04-11T04:45:22.528" v="225" actId="20577"/>
        <pc:sldMasterMkLst>
          <pc:docMk/>
          <pc:sldMasterMk cId="791954662" sldId="2147483648"/>
        </pc:sldMasterMkLst>
        <pc:sldLayoutChg chg="delSp">
          <pc:chgData name="Naimish Vadodariya" userId="d2e325c0593a319e" providerId="LiveId" clId="{8C8CD9B3-18F8-4151-A725-910C6B4319A9}" dt="2022-04-04T08:01:19.613" v="161" actId="478"/>
          <pc:sldLayoutMkLst>
            <pc:docMk/>
            <pc:sldMasterMk cId="791954662" sldId="2147483648"/>
            <pc:sldLayoutMk cId="2731625911" sldId="2147483679"/>
          </pc:sldLayoutMkLst>
          <pc:picChg chg="del">
            <ac:chgData name="Naimish Vadodariya" userId="d2e325c0593a319e" providerId="LiveId" clId="{8C8CD9B3-18F8-4151-A725-910C6B4319A9}" dt="2022-04-04T08:01:19.613" v="161" actId="478"/>
            <ac:picMkLst>
              <pc:docMk/>
              <pc:sldMasterMk cId="791954662" sldId="2147483648"/>
              <pc:sldLayoutMk cId="2731625911" sldId="2147483679"/>
              <ac:picMk id="35" creationId="{00000000-0000-0000-0000-000000000000}"/>
            </ac:picMkLst>
          </pc:picChg>
        </pc:sldLayoutChg>
        <pc:sldLayoutChg chg="modSp mod">
          <pc:chgData name="Naimish Vadodariya" userId="d2e325c0593a319e" providerId="LiveId" clId="{8C8CD9B3-18F8-4151-A725-910C6B4319A9}" dt="2022-04-11T04:44:49.493" v="193" actId="20577"/>
          <pc:sldLayoutMkLst>
            <pc:docMk/>
            <pc:sldMasterMk cId="791954662" sldId="2147483648"/>
            <pc:sldLayoutMk cId="4202761244" sldId="2147483687"/>
          </pc:sldLayoutMkLst>
          <pc:spChg chg="mod">
            <ac:chgData name="Naimish Vadodariya" userId="d2e325c0593a319e" providerId="LiveId" clId="{8C8CD9B3-18F8-4151-A725-910C6B4319A9}" dt="2022-04-11T04:44:35.147" v="181" actId="20577"/>
            <ac:spMkLst>
              <pc:docMk/>
              <pc:sldMasterMk cId="791954662" sldId="2147483648"/>
              <pc:sldLayoutMk cId="4202761244" sldId="2147483687"/>
              <ac:spMk id="19" creationId="{CA463A36-7025-4394-9467-8A3EC3425B00}"/>
            </ac:spMkLst>
          </pc:spChg>
          <pc:spChg chg="mod">
            <ac:chgData name="Naimish Vadodariya" userId="d2e325c0593a319e" providerId="LiveId" clId="{8C8CD9B3-18F8-4151-A725-910C6B4319A9}" dt="2022-04-11T04:44:49.493" v="193" actId="20577"/>
            <ac:spMkLst>
              <pc:docMk/>
              <pc:sldMasterMk cId="791954662" sldId="2147483648"/>
              <pc:sldLayoutMk cId="4202761244" sldId="2147483687"/>
              <ac:spMk id="22" creationId="{BF2BE79E-EA17-4AB9-8CB5-714A52A6B2F5}"/>
            </ac:spMkLst>
          </pc:spChg>
        </pc:sldLayoutChg>
        <pc:sldLayoutChg chg="modSp mod">
          <pc:chgData name="Naimish Vadodariya" userId="d2e325c0593a319e" providerId="LiveId" clId="{8C8CD9B3-18F8-4151-A725-910C6B4319A9}" dt="2022-04-11T04:45:22.528" v="225" actId="20577"/>
          <pc:sldLayoutMkLst>
            <pc:docMk/>
            <pc:sldMasterMk cId="791954662" sldId="2147483648"/>
            <pc:sldLayoutMk cId="346862853" sldId="2147483688"/>
          </pc:sldLayoutMkLst>
          <pc:spChg chg="mod">
            <ac:chgData name="Naimish Vadodariya" userId="d2e325c0593a319e" providerId="LiveId" clId="{8C8CD9B3-18F8-4151-A725-910C6B4319A9}" dt="2022-04-11T04:45:05.426" v="213" actId="20577"/>
            <ac:spMkLst>
              <pc:docMk/>
              <pc:sldMasterMk cId="791954662" sldId="2147483648"/>
              <pc:sldLayoutMk cId="346862853" sldId="2147483688"/>
              <ac:spMk id="19" creationId="{CA463A36-7025-4394-9467-8A3EC3425B00}"/>
            </ac:spMkLst>
          </pc:spChg>
          <pc:spChg chg="mod">
            <ac:chgData name="Naimish Vadodariya" userId="d2e325c0593a319e" providerId="LiveId" clId="{8C8CD9B3-18F8-4151-A725-910C6B4319A9}" dt="2022-04-11T04:45:22.528" v="225" actId="20577"/>
            <ac:spMkLst>
              <pc:docMk/>
              <pc:sldMasterMk cId="791954662" sldId="2147483648"/>
              <pc:sldLayoutMk cId="346862853" sldId="2147483688"/>
              <ac:spMk id="22" creationId="{BF2BE79E-EA17-4AB9-8CB5-714A52A6B2F5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9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4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Naimish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R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Vadodariya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21CS01201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DBMS-I)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Relational Database Design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285419" y="983643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/>
              <a:t> University, </a:t>
            </a:r>
            <a:r>
              <a:rPr lang="en-US" sz="1600" dirty="0"/>
              <a:t>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808333" y="87380"/>
            <a:ext cx="2592372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6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Naimish R Vadodariya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2101CS201 (DBMS-I)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Relational Database Design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Naimish R Vadodariya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2101CS201 (DBMS-I)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Relational Database Design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227019" y="5869049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3F305CB-DBE2-45D5-8D0B-92106F27C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992436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Unit-3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Relational Database Design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Naimish.vadodariya@darshan.ac.in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8866215253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780000" cy="290081"/>
          </a:xfrm>
        </p:spPr>
        <p:txBody>
          <a:bodyPr/>
          <a:lstStyle/>
          <a:p>
            <a:r>
              <a:rPr lang="en-US" dirty="0"/>
              <a:t>Computer Science &amp;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Naimish R. Vadodariya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Database Management System - I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 - I)</a:t>
            </a:r>
          </a:p>
          <a:p>
            <a:r>
              <a:rPr lang="en-US" dirty="0"/>
              <a:t>2101CS201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16008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Armstrong's axioms OR 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Armstrong's axioms are a set of rules used to infer (derive) all the functional dependencies on a relational database.</a:t>
            </a:r>
          </a:p>
          <a:p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7360" y="204865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B is a subset of A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97360" y="1616660"/>
            <a:ext cx="118872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Reflexivity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87450" y="204865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AC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BC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587450" y="1616660"/>
            <a:ext cx="146304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Augmentation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97360" y="3719514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and B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97360" y="3287515"/>
            <a:ext cx="118872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Transitivity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87450" y="3719514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and BD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AD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587450" y="3287515"/>
            <a:ext cx="192024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Pseudo Transitivity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677540" y="2048659"/>
            <a:ext cx="2880000" cy="4572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 lnSpcReduction="10000"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A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77540" y="1616660"/>
            <a:ext cx="192024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Self-determination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677540" y="3719514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 fontScale="85000" lnSpcReduction="20000"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and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677540" y="3287515"/>
            <a:ext cx="155448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Decomposition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97360" y="536098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and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BC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7360" y="4928990"/>
            <a:ext cx="73152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Union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587450" y="536098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and C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D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AC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BD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587450" y="4928990"/>
            <a:ext cx="137160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157435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32" grpId="0" animBg="1"/>
      <p:bldP spid="3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Closure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set </a:t>
            </a: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of FDs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7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closure </a:t>
            </a:r>
            <a:r>
              <a:rPr lang="en-US" dirty="0" smtClean="0"/>
              <a:t>set </a:t>
            </a:r>
            <a:r>
              <a:rPr lang="en-US" dirty="0"/>
              <a:t>of FDs?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F set of functional dependencies, there are certain other </a:t>
            </a:r>
            <a:r>
              <a:rPr lang="en-US" b="1" dirty="0">
                <a:solidFill>
                  <a:schemeClr val="accent6"/>
                </a:solidFill>
              </a:rPr>
              <a:t>functional dependencies that are logically implied by F</a:t>
            </a:r>
            <a:r>
              <a:rPr lang="en-US" dirty="0"/>
              <a:t>.</a:t>
            </a:r>
          </a:p>
          <a:p>
            <a:r>
              <a:rPr lang="en-US" dirty="0"/>
              <a:t>E.g.:  F = {A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B and 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C},  then we can infer that 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C (by transitivity rule)</a:t>
            </a:r>
          </a:p>
          <a:p>
            <a:r>
              <a:rPr lang="en-US" dirty="0"/>
              <a:t>The set of </a:t>
            </a:r>
            <a:r>
              <a:rPr lang="en-US" b="1" dirty="0">
                <a:solidFill>
                  <a:schemeClr val="accent6"/>
                </a:solidFill>
              </a:rPr>
              <a:t>functional dependencies (FDs) that is logically implied by F </a:t>
            </a:r>
            <a:r>
              <a:rPr lang="en-US" dirty="0"/>
              <a:t>is called the closure of F.</a:t>
            </a:r>
          </a:p>
          <a:p>
            <a:r>
              <a:rPr lang="en-US" dirty="0"/>
              <a:t>It is denoted by </a:t>
            </a:r>
            <a:r>
              <a:rPr lang="en-US" b="1" dirty="0">
                <a:solidFill>
                  <a:schemeClr val="accent6"/>
                </a:solidFill>
              </a:rPr>
              <a:t>F</a:t>
            </a:r>
            <a:r>
              <a:rPr lang="en-US" b="1" baseline="30000" dirty="0">
                <a:solidFill>
                  <a:schemeClr val="accent6"/>
                </a:solidFill>
              </a:rPr>
              <a:t>+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373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</a:t>
            </a:r>
            <a:r>
              <a:rPr lang="en-US" dirty="0" smtClean="0"/>
              <a:t>set </a:t>
            </a:r>
            <a:r>
              <a:rPr lang="en-US" dirty="0"/>
              <a:t>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Suppose we are given a relation schema </a:t>
            </a:r>
            <a:r>
              <a:rPr lang="en-US" b="1" dirty="0">
                <a:solidFill>
                  <a:schemeClr val="accent6"/>
                </a:solidFill>
              </a:rPr>
              <a:t>R(A,B,C,G,H,I)</a:t>
            </a:r>
            <a:r>
              <a:rPr lang="en-US" dirty="0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B, 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C,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I, 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functional dependency </a:t>
            </a:r>
            <a:r>
              <a:rPr lang="en-US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 </a:t>
            </a:r>
            <a:r>
              <a:rPr lang="en-US" sz="2400" dirty="0"/>
              <a:t>is logical implied.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760598" y="3666063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B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52038" y="3204398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36207" y="3986103"/>
            <a:ext cx="210312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Transitivity rule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951896" y="3940383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223638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39327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58928" y="200639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68978" y="199983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7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Suppose we are given a relation schema </a:t>
            </a:r>
            <a:r>
              <a:rPr lang="en-US" b="1" dirty="0">
                <a:solidFill>
                  <a:schemeClr val="accent6"/>
                </a:solidFill>
              </a:rPr>
              <a:t>R(A,B,C,G,H,I)</a:t>
            </a:r>
            <a:r>
              <a:rPr lang="en-US" dirty="0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</a:t>
            </a:r>
            <a:r>
              <a:rPr lang="pt-BR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B, 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C,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I, 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functional dependency </a:t>
            </a:r>
            <a:r>
              <a:rPr lang="en-US" sz="2400" b="1" dirty="0">
                <a:solidFill>
                  <a:schemeClr val="accent6"/>
                </a:solidFill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HI </a:t>
            </a:r>
            <a:r>
              <a:rPr lang="en-US" sz="2400" dirty="0"/>
              <a:t>is logical implied.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760598" y="3666063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52038" y="3204398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36207" y="3986103"/>
            <a:ext cx="210312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Union rule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951896" y="3940383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HI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223638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39327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52828" y="2006390"/>
            <a:ext cx="9144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23768" y="2006390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3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Suppose we are given a relation schema </a:t>
            </a:r>
            <a:r>
              <a:rPr lang="en-US" b="1" dirty="0">
                <a:solidFill>
                  <a:schemeClr val="accent6"/>
                </a:solidFill>
              </a:rPr>
              <a:t>R(A,B,C,G,H,I)</a:t>
            </a:r>
            <a:r>
              <a:rPr lang="en-US" dirty="0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</a:t>
            </a:r>
            <a:r>
              <a:rPr lang="pt-BR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B, 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C,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I, 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functional dependency </a:t>
            </a:r>
            <a:r>
              <a:rPr lang="en-US" sz="2400" b="1" dirty="0">
                <a:solidFill>
                  <a:schemeClr val="accent6"/>
                </a:solidFill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I </a:t>
            </a:r>
            <a:r>
              <a:rPr lang="en-US" sz="2400" dirty="0"/>
              <a:t>is logical implied.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760598" y="3666063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52038" y="3204398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36207" y="3799205"/>
            <a:ext cx="210312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Pseudo-transitivity rule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951896" y="3940383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223638" y="4214703"/>
            <a:ext cx="812569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39327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36828" y="200639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23768" y="2006390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12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Suppose we are given a relation schema </a:t>
            </a:r>
            <a:r>
              <a:rPr lang="en-US" b="1" dirty="0">
                <a:solidFill>
                  <a:schemeClr val="accent6"/>
                </a:solidFill>
              </a:rPr>
              <a:t>R(A,B,C,G,H,I)</a:t>
            </a:r>
            <a:r>
              <a:rPr lang="en-US" dirty="0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</a:t>
            </a:r>
            <a:r>
              <a:rPr lang="pt-BR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B, 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C,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I, 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functional dependency </a:t>
            </a:r>
            <a:r>
              <a:rPr lang="en-US" sz="2400" b="1" dirty="0">
                <a:solidFill>
                  <a:schemeClr val="accent6"/>
                </a:solidFill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I </a:t>
            </a:r>
            <a:r>
              <a:rPr lang="en-US" sz="2400" dirty="0"/>
              <a:t>is logical implied. 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577716" y="3475562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69156" y="3013897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53325" y="3342004"/>
            <a:ext cx="246888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Augmentation rule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137314" y="3483182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CG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040756" y="3749882"/>
            <a:ext cx="812569" cy="762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324745" y="3757502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2592230" y="4941439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CG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67839" y="5259247"/>
            <a:ext cx="246888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Transitivity rule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146385" y="5215759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cxnSp>
        <p:nvCxnSpPr>
          <p:cNvPr id="25" name="Straight Arrow Connector 24"/>
          <p:cNvCxnSpPr>
            <a:stCxn id="15" idx="3"/>
            <a:endCxn id="16" idx="1"/>
          </p:cNvCxnSpPr>
          <p:nvPr/>
        </p:nvCxnSpPr>
        <p:spPr>
          <a:xfrm>
            <a:off x="4055270" y="5490079"/>
            <a:ext cx="812569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333816" y="5490079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36828" y="200639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723768" y="2006390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11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19" grpId="0" animBg="1"/>
      <p:bldP spid="20" grpId="0" animBg="1"/>
      <p:bldP spid="21" grpId="0" animBg="1"/>
      <p:bldP spid="22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038597" y="3581400"/>
            <a:ext cx="41148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F</a:t>
            </a:r>
            <a:r>
              <a:rPr lang="en-US" sz="2400" b="1" baseline="30000" dirty="0">
                <a:solidFill>
                  <a:schemeClr val="accent6"/>
                </a:solidFill>
              </a:rPr>
              <a:t>+ </a:t>
            </a:r>
            <a:r>
              <a:rPr lang="en-US" sz="2400" b="1" dirty="0">
                <a:solidFill>
                  <a:schemeClr val="accent6"/>
                </a:solidFill>
              </a:rPr>
              <a:t> = (A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H,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b="1" dirty="0">
                <a:solidFill>
                  <a:schemeClr val="accent6"/>
                </a:solidFill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HI, 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I)</a:t>
            </a:r>
            <a:r>
              <a:rPr lang="en-US" sz="2400" b="1" baseline="30000" dirty="0">
                <a:solidFill>
                  <a:srgbClr val="C00000"/>
                </a:solidFill>
              </a:rPr>
              <a:t> 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267197" y="3120530"/>
            <a:ext cx="365760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Several members of </a:t>
            </a:r>
            <a:r>
              <a:rPr lang="en-US" sz="2400" b="1" dirty="0">
                <a:solidFill>
                  <a:schemeClr val="accent6"/>
                </a:solidFill>
              </a:rPr>
              <a:t>F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baseline="300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are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Suppose we are given a relation schema </a:t>
            </a:r>
            <a:r>
              <a:rPr lang="en-US" b="1" dirty="0">
                <a:solidFill>
                  <a:schemeClr val="accent6"/>
                </a:solidFill>
              </a:rPr>
              <a:t>R(A,B,C,G,H,I)</a:t>
            </a:r>
            <a:r>
              <a:rPr lang="en-US" dirty="0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</a:t>
            </a:r>
            <a:r>
              <a:rPr lang="pt-BR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B, 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C,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I, 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Find out the closure of F. </a:t>
            </a:r>
          </a:p>
        </p:txBody>
      </p:sp>
    </p:spTree>
    <p:extLst>
      <p:ext uri="{BB962C8B-B14F-4D97-AF65-F5344CB8AC3E}">
        <p14:creationId xmlns:p14="http://schemas.microsoft.com/office/powerpoint/2010/main" val="247552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 animBg="1"/>
      <p:bldP spid="28" grpId="0" animBg="1"/>
      <p:bldP spid="8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737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Compute the closure of the following set F of functional dependencies FDs for relational schema </a:t>
            </a:r>
            <a:r>
              <a:rPr lang="en-US" b="1" dirty="0">
                <a:solidFill>
                  <a:schemeClr val="accent6"/>
                </a:solidFill>
              </a:rPr>
              <a:t>R = (A,B,C,D,E,F):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B,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C, CD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E, CD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F,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E)</a:t>
            </a:r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Find out the closure of F.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949390" y="5401953"/>
            <a:ext cx="630936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F</a:t>
            </a:r>
            <a:r>
              <a:rPr lang="en-US" sz="2400" b="1" baseline="30000" dirty="0">
                <a:solidFill>
                  <a:schemeClr val="accent6"/>
                </a:solidFill>
              </a:rPr>
              <a:t>+ </a:t>
            </a:r>
            <a:r>
              <a:rPr lang="en-US" sz="2400" b="1" dirty="0">
                <a:solidFill>
                  <a:schemeClr val="accent6"/>
                </a:solidFill>
              </a:rPr>
              <a:t> = (</a:t>
            </a:r>
            <a:r>
              <a:rPr lang="it-IT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it-IT" sz="2400" b="1" dirty="0">
                <a:solidFill>
                  <a:schemeClr val="accent6"/>
                </a:solidFill>
              </a:rPr>
              <a:t>BC, CD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EF,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E, AD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E, AD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F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  <a:r>
              <a:rPr lang="en-US" sz="2400" b="1" baseline="30000" dirty="0">
                <a:solidFill>
                  <a:srgbClr val="C00000"/>
                </a:solidFill>
              </a:rPr>
              <a:t> 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895601" y="2838450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A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BC</a:t>
                      </a:r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895601" y="3240087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F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CD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EF</a:t>
                      </a:r>
                      <a:endParaRPr lang="en-US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895601" y="3641724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B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A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E</a:t>
                      </a:r>
                      <a:endParaRPr lang="en-US" altLang="en-US" sz="2000" dirty="0">
                        <a:solidFill>
                          <a:schemeClr val="accent6"/>
                        </a:solidFill>
                        <a:sym typeface="MS LineDraw" pitchFamily="49" charset="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895601" y="4043361"/>
          <a:ext cx="639165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007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 &amp; 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Pseudo-transitivity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AD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E</a:t>
                      </a:r>
                      <a:endParaRPr lang="en-US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895601" y="4444996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F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Pseudo-transitivity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AD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F</a:t>
                      </a:r>
                      <a:endParaRPr lang="en-US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47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27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737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Compute the closure of the following set F of functional dependencies FDs for relational schema </a:t>
            </a:r>
            <a:r>
              <a:rPr lang="en-US" b="1" dirty="0">
                <a:solidFill>
                  <a:schemeClr val="accent6"/>
                </a:solidFill>
              </a:rPr>
              <a:t>R = (A,B,C,D,E):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</a:t>
            </a:r>
            <a:r>
              <a:rPr lang="de-DE" sz="2400" b="1" dirty="0">
                <a:solidFill>
                  <a:schemeClr val="accent6"/>
                </a:solidFill>
              </a:rPr>
              <a:t>AB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de-DE" sz="2400" b="1" dirty="0">
                <a:solidFill>
                  <a:schemeClr val="accent6"/>
                </a:solidFill>
              </a:rPr>
              <a:t> C, 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de-DE" sz="2400" b="1" dirty="0">
                <a:solidFill>
                  <a:schemeClr val="accent6"/>
                </a:solidFill>
              </a:rPr>
              <a:t> AC, 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de-DE" sz="2400" b="1" dirty="0">
                <a:solidFill>
                  <a:schemeClr val="accent6"/>
                </a:solidFill>
              </a:rPr>
              <a:t> E 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Find out the closure of F.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949390" y="5401953"/>
            <a:ext cx="630936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F</a:t>
            </a:r>
            <a:r>
              <a:rPr lang="en-US" sz="2400" b="1" baseline="30000" dirty="0">
                <a:solidFill>
                  <a:schemeClr val="accent6"/>
                </a:solidFill>
              </a:rPr>
              <a:t>+ </a:t>
            </a:r>
            <a:r>
              <a:rPr lang="en-US" sz="2400" b="1" dirty="0">
                <a:solidFill>
                  <a:schemeClr val="accent6"/>
                </a:solidFill>
              </a:rPr>
              <a:t> = (</a:t>
            </a:r>
            <a:r>
              <a:rPr lang="it-IT" sz="2400" b="1" dirty="0">
                <a:solidFill>
                  <a:schemeClr val="accent6"/>
                </a:solidFill>
              </a:rPr>
              <a:t>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it-IT" sz="2400" b="1" dirty="0">
                <a:solidFill>
                  <a:schemeClr val="accent6"/>
                </a:solidFill>
              </a:rPr>
              <a:t>A, 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C, 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ACE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  <a:r>
              <a:rPr lang="en-US" sz="2400" b="1" baseline="30000" dirty="0">
                <a:solidFill>
                  <a:schemeClr val="accent6"/>
                </a:solidFill>
              </a:rPr>
              <a:t> </a:t>
            </a:r>
            <a:endParaRPr lang="en-US" sz="2400" dirty="0">
              <a:solidFill>
                <a:schemeClr val="accent6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882154" y="2838450"/>
          <a:ext cx="64282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C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Decomposition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A &amp; 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C</a:t>
                      </a:r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882154" y="3240087"/>
          <a:ext cx="64282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D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AC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ACE</a:t>
                      </a:r>
                      <a:endParaRPr lang="en-US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82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27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682442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Functional Dependency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Definition and types of FD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Armstrong's axioms (inference rules)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Closure of FD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Closure of attribute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</a:rPr>
              <a:t>Decomposition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and its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Anomaly in database design and its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Normalization and normal forms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1NF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2NF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3NF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BCNF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4NF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5NF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Closure of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Attribute </a:t>
            </a: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ets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6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closure of attribute sets?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of attributes α, the closure of α under F is the </a:t>
            </a:r>
            <a:r>
              <a:rPr lang="en-US" b="1" dirty="0">
                <a:solidFill>
                  <a:schemeClr val="accent6"/>
                </a:solidFill>
              </a:rPr>
              <a:t>set of attributes that are functionally determined by α under F</a:t>
            </a:r>
            <a:r>
              <a:rPr lang="en-US" dirty="0"/>
              <a:t>.</a:t>
            </a:r>
          </a:p>
          <a:p>
            <a:r>
              <a:rPr lang="en-US" dirty="0"/>
              <a:t>It is denoted by </a:t>
            </a:r>
            <a:r>
              <a:rPr lang="en-US" b="1" dirty="0">
                <a:solidFill>
                  <a:schemeClr val="accent6"/>
                </a:solidFill>
              </a:rPr>
              <a:t>α</a:t>
            </a:r>
            <a:r>
              <a:rPr lang="en-US" b="1" baseline="30000" dirty="0">
                <a:solidFill>
                  <a:schemeClr val="accent6"/>
                </a:solidFill>
              </a:rPr>
              <a:t>+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481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closure of attribute sets?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of attributes α, the closure of α under F is the </a:t>
            </a:r>
            <a:r>
              <a:rPr lang="en-US" b="1" dirty="0">
                <a:solidFill>
                  <a:schemeClr val="accent6"/>
                </a:solidFill>
              </a:rPr>
              <a:t>set of attributes that are functionally determined by α under F</a:t>
            </a:r>
            <a:r>
              <a:rPr lang="en-US" dirty="0"/>
              <a:t>.</a:t>
            </a:r>
          </a:p>
          <a:p>
            <a:r>
              <a:rPr lang="en-US" dirty="0"/>
              <a:t>It is denoted by </a:t>
            </a:r>
            <a:r>
              <a:rPr lang="en-US" b="1" dirty="0">
                <a:solidFill>
                  <a:schemeClr val="accent6"/>
                </a:solidFill>
              </a:rPr>
              <a:t>α</a:t>
            </a:r>
            <a:r>
              <a:rPr lang="en-US" b="1" baseline="30000" dirty="0">
                <a:solidFill>
                  <a:schemeClr val="accent6"/>
                </a:solidFill>
              </a:rPr>
              <a:t>+</a:t>
            </a:r>
            <a:r>
              <a:rPr lang="en-US" dirty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5888" y="2704776"/>
            <a:ext cx="7955280" cy="32004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Algorithm to compute α</a:t>
            </a:r>
            <a:r>
              <a:rPr lang="en-US" sz="2000" baseline="30000" dirty="0"/>
              <a:t>+</a:t>
            </a:r>
            <a:r>
              <a:rPr lang="en-US" sz="2000" dirty="0"/>
              <a:t>, the closure of α under F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Steps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result = α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2000" i="1" dirty="0"/>
              <a:t>while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accent6"/>
                </a:solidFill>
              </a:rPr>
              <a:t>changes to result</a:t>
            </a:r>
            <a:r>
              <a:rPr lang="en-US" sz="2000" dirty="0"/>
              <a:t>) </a:t>
            </a:r>
            <a:r>
              <a:rPr lang="en-US" sz="2000" i="1" dirty="0"/>
              <a:t>do</a:t>
            </a:r>
          </a:p>
          <a:p>
            <a:pPr lvl="4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for each </a:t>
            </a:r>
            <a:r>
              <a:rPr lang="en-US" sz="2000" dirty="0">
                <a:solidFill>
                  <a:schemeClr val="accent6"/>
                </a:solidFill>
              </a:rPr>
              <a:t>β </a:t>
            </a:r>
            <a:r>
              <a:rPr lang="en-US" sz="2000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000" dirty="0">
                <a:solidFill>
                  <a:schemeClr val="accent6"/>
                </a:solidFill>
              </a:rPr>
              <a:t> γ</a:t>
            </a:r>
            <a:r>
              <a:rPr lang="en-US" sz="2000" dirty="0"/>
              <a:t> in F do</a:t>
            </a: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begin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dirty="0">
                <a:solidFill>
                  <a:schemeClr val="accent6"/>
                </a:solidFill>
              </a:rPr>
              <a:t>β ⊆ result </a:t>
            </a:r>
            <a:r>
              <a:rPr lang="en-US" sz="2000" dirty="0"/>
              <a:t>then </a:t>
            </a:r>
            <a:r>
              <a:rPr lang="en-US" sz="2000" dirty="0">
                <a:solidFill>
                  <a:schemeClr val="accent6"/>
                </a:solidFill>
              </a:rPr>
              <a:t>result = result U γ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else </a:t>
            </a:r>
            <a:r>
              <a:rPr lang="en-US" sz="2000" dirty="0">
                <a:solidFill>
                  <a:schemeClr val="accent6"/>
                </a:solidFill>
              </a:rPr>
              <a:t>result = result</a:t>
            </a: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end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5888" y="2272777"/>
            <a:ext cx="109728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4752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Closure of attribute sets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relation schema R = (A, B, C, G, H, I).</a:t>
            </a:r>
          </a:p>
          <a:p>
            <a:r>
              <a:rPr lang="en-US" dirty="0"/>
              <a:t>For this relation, a set of functional dependencies F can be given as </a:t>
            </a:r>
          </a:p>
          <a:p>
            <a:pPr marL="0" indent="0">
              <a:buNone/>
            </a:pPr>
            <a:r>
              <a:rPr lang="en-US" dirty="0"/>
              <a:t>	F = {A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B, 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C, CG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H, CG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I,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H}</a:t>
            </a:r>
          </a:p>
          <a:p>
            <a:r>
              <a:rPr lang="en-US" dirty="0"/>
              <a:t>Find out the closure of (AG)</a:t>
            </a:r>
            <a:r>
              <a:rPr lang="en-US" baseline="30000" dirty="0"/>
              <a:t>+</a:t>
            </a:r>
            <a:r>
              <a:rPr lang="en-US" dirty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5888" y="3066726"/>
            <a:ext cx="6492240" cy="32004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Algorithm to compute α</a:t>
            </a:r>
            <a:r>
              <a:rPr lang="en-US" sz="2000" baseline="30000" dirty="0"/>
              <a:t>+</a:t>
            </a:r>
            <a:r>
              <a:rPr lang="en-US" sz="2000" dirty="0"/>
              <a:t>, the closure of α under F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Steps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result = α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2000" i="1" dirty="0"/>
              <a:t>while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accent6"/>
                </a:solidFill>
              </a:rPr>
              <a:t>changes to result</a:t>
            </a:r>
            <a:r>
              <a:rPr lang="en-US" sz="2000" dirty="0"/>
              <a:t>) </a:t>
            </a:r>
            <a:r>
              <a:rPr lang="en-US" sz="2000" i="1" dirty="0"/>
              <a:t>do</a:t>
            </a:r>
          </a:p>
          <a:p>
            <a:pPr lvl="4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for each </a:t>
            </a:r>
            <a:r>
              <a:rPr lang="en-US" sz="2000" dirty="0">
                <a:solidFill>
                  <a:schemeClr val="accent6"/>
                </a:solidFill>
              </a:rPr>
              <a:t>β </a:t>
            </a:r>
            <a:r>
              <a:rPr lang="en-US" sz="2000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000" dirty="0">
                <a:solidFill>
                  <a:schemeClr val="accent6"/>
                </a:solidFill>
              </a:rPr>
              <a:t> γ</a:t>
            </a:r>
            <a:r>
              <a:rPr lang="en-US" sz="2000" dirty="0"/>
              <a:t> in F do</a:t>
            </a: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begin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dirty="0">
                <a:solidFill>
                  <a:schemeClr val="accent6"/>
                </a:solidFill>
              </a:rPr>
              <a:t>β ⊆ result </a:t>
            </a:r>
            <a:r>
              <a:rPr lang="en-US" sz="2000" dirty="0"/>
              <a:t>then </a:t>
            </a:r>
            <a:r>
              <a:rPr lang="en-US" sz="2000" dirty="0">
                <a:solidFill>
                  <a:schemeClr val="accent6"/>
                </a:solidFill>
              </a:rPr>
              <a:t>result = result U γ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else </a:t>
            </a:r>
            <a:r>
              <a:rPr lang="en-US" sz="2000" dirty="0">
                <a:solidFill>
                  <a:schemeClr val="accent6"/>
                </a:solidFill>
              </a:rPr>
              <a:t>result = result</a:t>
            </a: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end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5888" y="2634727"/>
            <a:ext cx="109728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Algorithm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258536" y="2227878"/>
            <a:ext cx="4663440" cy="800424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Autofit/>
          </a:bodyPr>
          <a:lstStyle/>
          <a:p>
            <a:pPr marL="342900" lvl="2" indent="-3429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Step 1.</a:t>
            </a:r>
          </a:p>
          <a:p>
            <a:pPr marL="342900" lvl="3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US" sz="2000" dirty="0">
                <a:solidFill>
                  <a:schemeClr val="accent6"/>
                </a:solidFill>
              </a:rPr>
              <a:t>	</a:t>
            </a:r>
            <a:r>
              <a:rPr lang="en-US" sz="2000" dirty="0"/>
              <a:t>result = α    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</a:rPr>
              <a:t>=&gt;</a:t>
            </a:r>
            <a:r>
              <a:rPr lang="en-US" sz="2000" dirty="0">
                <a:solidFill>
                  <a:schemeClr val="accent6"/>
                </a:solidFill>
                <a:latin typeface="Calibri" panose="020F0502020204030204" pitchFamily="34" charset="0"/>
              </a:rPr>
              <a:t>    </a:t>
            </a:r>
            <a:r>
              <a:rPr lang="en-US" sz="2000" dirty="0">
                <a:solidFill>
                  <a:schemeClr val="accent6"/>
                </a:solidFill>
              </a:rPr>
              <a:t>result = AG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258536" y="3200400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⊆ AG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result = ABG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258536" y="3602037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⊆ ABG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result = ABCG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7258536" y="4003674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CG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H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CG ⊆ ABCG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result = ABCGH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258536" y="4405311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CG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I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CG ⊆ ABCGH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result = ABCGHI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7258536" y="4806946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B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H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 ⊆ ABCGHI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result = ABCGHI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7258536" y="5581326"/>
            <a:ext cx="466344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AG</a:t>
            </a:r>
            <a:r>
              <a:rPr lang="en-US" sz="2400" b="1" baseline="30000" dirty="0">
                <a:solidFill>
                  <a:schemeClr val="accent6"/>
                </a:solidFill>
              </a:rPr>
              <a:t>+ </a:t>
            </a:r>
            <a:r>
              <a:rPr lang="en-US" sz="2400" b="1" dirty="0">
                <a:solidFill>
                  <a:schemeClr val="accent6"/>
                </a:solidFill>
              </a:rPr>
              <a:t> = ABCGHI</a:t>
            </a:r>
            <a:r>
              <a:rPr lang="en-US" sz="2400" b="1" baseline="30000" dirty="0">
                <a:solidFill>
                  <a:schemeClr val="accent6"/>
                </a:solidFill>
              </a:rPr>
              <a:t> 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9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Closure of attribute sets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functional dependencies (FDs) for relational schema R = (A,B,C,D,E):</a:t>
            </a:r>
          </a:p>
          <a:p>
            <a:r>
              <a:rPr lang="en-US" dirty="0"/>
              <a:t>F = {A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BC,  CD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E, 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D, E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A}</a:t>
            </a:r>
          </a:p>
          <a:p>
            <a:pPr lvl="1"/>
            <a:r>
              <a:rPr lang="en-US" dirty="0"/>
              <a:t>Find Closure for A</a:t>
            </a:r>
          </a:p>
          <a:p>
            <a:pPr lvl="1"/>
            <a:r>
              <a:rPr lang="en-US" dirty="0"/>
              <a:t>Find Closure for CD</a:t>
            </a:r>
          </a:p>
          <a:p>
            <a:pPr lvl="1"/>
            <a:r>
              <a:rPr lang="en-US" dirty="0"/>
              <a:t>Find Closure for B</a:t>
            </a:r>
          </a:p>
          <a:p>
            <a:pPr lvl="1"/>
            <a:r>
              <a:rPr lang="en-US" dirty="0"/>
              <a:t>Find Closure for BC</a:t>
            </a:r>
          </a:p>
          <a:p>
            <a:pPr lvl="1"/>
            <a:r>
              <a:rPr lang="en-US" dirty="0"/>
              <a:t>Find Closure for 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52986" y="3965755"/>
            <a:ext cx="2286000" cy="2468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ABCDE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CD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ABCDE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B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BD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BC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ABCDE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E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ABCDE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52986" y="3533755"/>
            <a:ext cx="884867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416479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Anomaly and its 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</a:t>
            </a:r>
            <a:r>
              <a:rPr lang="en-US" dirty="0" smtClean="0"/>
              <a:t>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anomaly in database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Anomalies are </a:t>
            </a:r>
            <a:r>
              <a:rPr lang="en-US" b="1" dirty="0">
                <a:solidFill>
                  <a:schemeClr val="accent6"/>
                </a:solidFill>
              </a:rPr>
              <a:t>problems that can occur in poorly planned, un-normalized database</a:t>
            </a:r>
            <a:r>
              <a:rPr lang="en-US" dirty="0"/>
              <a:t> where all the data are stored in one table.</a:t>
            </a:r>
          </a:p>
          <a:p>
            <a:r>
              <a:rPr lang="en-US" dirty="0"/>
              <a:t>There are three types of anomalies that can arise in the database because of redundancy are</a:t>
            </a:r>
          </a:p>
          <a:p>
            <a:pPr lvl="1"/>
            <a:r>
              <a:rPr lang="en-US" dirty="0"/>
              <a:t>Insert anomaly</a:t>
            </a:r>
          </a:p>
          <a:p>
            <a:pPr lvl="1"/>
            <a:r>
              <a:rPr lang="en-US" dirty="0"/>
              <a:t>Delete anomaly</a:t>
            </a:r>
          </a:p>
          <a:p>
            <a:pPr lvl="1"/>
            <a:r>
              <a:rPr lang="en-US" dirty="0"/>
              <a:t>Update / Modification anomaly</a:t>
            </a:r>
          </a:p>
        </p:txBody>
      </p:sp>
    </p:spTree>
    <p:extLst>
      <p:ext uri="{BB962C8B-B14F-4D97-AF65-F5344CB8AC3E}">
        <p14:creationId xmlns:p14="http://schemas.microsoft.com/office/powerpoint/2010/main" val="376064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anomaly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relation </a:t>
            </a:r>
            <a:r>
              <a:rPr lang="en-US" dirty="0" err="1"/>
              <a:t>Emp_Dept</a:t>
            </a:r>
            <a:r>
              <a:rPr lang="en-US" dirty="0"/>
              <a:t>(</a:t>
            </a:r>
            <a:r>
              <a:rPr lang="en-US" u="sng" dirty="0"/>
              <a:t>EID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City, DID, </a:t>
            </a:r>
            <a:r>
              <a:rPr lang="en-US" dirty="0" err="1"/>
              <a:t>Dname</a:t>
            </a:r>
            <a:r>
              <a:rPr lang="en-US" dirty="0"/>
              <a:t>, Manager) EID as a primary key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Suppose a </a:t>
            </a:r>
            <a:r>
              <a:rPr lang="en-US" b="1" dirty="0">
                <a:solidFill>
                  <a:schemeClr val="accent6"/>
                </a:solidFill>
              </a:rPr>
              <a:t>new department (IT) has been started </a:t>
            </a:r>
            <a:r>
              <a:rPr lang="en-US" dirty="0"/>
              <a:t>by the organization but </a:t>
            </a:r>
            <a:r>
              <a:rPr lang="en-US" b="1" dirty="0">
                <a:solidFill>
                  <a:schemeClr val="accent6"/>
                </a:solidFill>
              </a:rPr>
              <a:t>initially there is no employee appointed</a:t>
            </a:r>
            <a:r>
              <a:rPr lang="en-US" dirty="0"/>
              <a:t> for that department.</a:t>
            </a:r>
          </a:p>
          <a:p>
            <a:r>
              <a:rPr lang="en-US" dirty="0"/>
              <a:t>We </a:t>
            </a:r>
            <a:r>
              <a:rPr lang="en-US" b="1" dirty="0">
                <a:solidFill>
                  <a:schemeClr val="accent6"/>
                </a:solidFill>
              </a:rPr>
              <a:t>want to insert that department detail </a:t>
            </a:r>
            <a:r>
              <a:rPr lang="en-US" dirty="0"/>
              <a:t>in </a:t>
            </a:r>
            <a:r>
              <a:rPr lang="en-US" dirty="0" err="1"/>
              <a:t>Emp_Dept</a:t>
            </a:r>
            <a:r>
              <a:rPr lang="en-US" dirty="0"/>
              <a:t> table.</a:t>
            </a:r>
          </a:p>
          <a:p>
            <a:r>
              <a:rPr lang="en-US" dirty="0"/>
              <a:t>But the </a:t>
            </a:r>
            <a:r>
              <a:rPr lang="en-US" b="1" dirty="0">
                <a:solidFill>
                  <a:schemeClr val="accent6"/>
                </a:solidFill>
              </a:rPr>
              <a:t>tuple for this department cannot be inserted </a:t>
            </a:r>
            <a:r>
              <a:rPr lang="en-US" dirty="0"/>
              <a:t>into this table as the </a:t>
            </a:r>
            <a:r>
              <a:rPr lang="en-US" b="1" dirty="0">
                <a:solidFill>
                  <a:schemeClr val="accent6"/>
                </a:solidFill>
              </a:rPr>
              <a:t>EID will have NULL value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/>
                </a:solidFill>
              </a:rPr>
              <a:t>which is not allowed because EID is primary key</a:t>
            </a:r>
            <a:r>
              <a:rPr lang="en-US" dirty="0"/>
              <a:t>.</a:t>
            </a:r>
          </a:p>
          <a:p>
            <a:r>
              <a:rPr lang="en-US" dirty="0"/>
              <a:t>This kind of problem in the relation where some tuple cannot be inserted is known as insert anomaly.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60994" y="1720726"/>
          <a:ext cx="497660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60994" y="135711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536497" y="1725792"/>
            <a:ext cx="6400800" cy="1371600"/>
          </a:xfrm>
          <a:prstGeom prst="roundRect">
            <a:avLst>
              <a:gd name="adj" fmla="val 380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 insert anomaly occurs when </a:t>
            </a:r>
            <a:r>
              <a:rPr lang="en-US" sz="2400" dirty="0">
                <a:solidFill>
                  <a:schemeClr val="accent6"/>
                </a:solidFill>
              </a:rPr>
              <a:t>certain attributes cannot be inserted</a:t>
            </a:r>
            <a:r>
              <a:rPr lang="en-US" sz="2400" dirty="0">
                <a:solidFill>
                  <a:schemeClr val="tx1"/>
                </a:solidFill>
              </a:rPr>
              <a:t> into the database </a:t>
            </a:r>
            <a:r>
              <a:rPr lang="en-US" sz="2400" dirty="0">
                <a:solidFill>
                  <a:schemeClr val="accent6"/>
                </a:solidFill>
              </a:rPr>
              <a:t>without the presence of another attribute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60994" y="2961999"/>
          <a:ext cx="4976601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Rounded Rectangular Callout 8"/>
          <p:cNvSpPr/>
          <p:nvPr/>
        </p:nvSpPr>
        <p:spPr>
          <a:xfrm>
            <a:off x="5807976" y="3167739"/>
            <a:ext cx="3960000" cy="468000"/>
          </a:xfrm>
          <a:prstGeom prst="wedgeRoundRectCallout">
            <a:avLst>
              <a:gd name="adj1" fmla="val -63173"/>
              <a:gd name="adj2" fmla="val -2805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Want to insert new department detail (IT)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437193" y="2753658"/>
            <a:ext cx="536473" cy="821148"/>
          </a:xfrm>
          <a:prstGeom prst="mathMultiply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360993" y="2950911"/>
            <a:ext cx="4976602" cy="418494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360994" y="2954985"/>
            <a:ext cx="688873" cy="4184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52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 animBg="1"/>
      <p:bldP spid="12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anomaly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relation </a:t>
            </a:r>
            <a:r>
              <a:rPr lang="en-US" dirty="0" err="1"/>
              <a:t>Emp_Dept</a:t>
            </a:r>
            <a:r>
              <a:rPr lang="en-US" dirty="0"/>
              <a:t>(</a:t>
            </a:r>
            <a:r>
              <a:rPr lang="en-US" u="sng" dirty="0"/>
              <a:t>EID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City, </a:t>
            </a:r>
            <a:r>
              <a:rPr lang="en-US" dirty="0" err="1"/>
              <a:t>Dname</a:t>
            </a:r>
            <a:r>
              <a:rPr lang="en-US" dirty="0"/>
              <a:t>, Manager) EID as a primary key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dirty="0"/>
              <a:t>Suppose the </a:t>
            </a:r>
            <a:r>
              <a:rPr lang="en-GB" b="1" dirty="0">
                <a:solidFill>
                  <a:schemeClr val="accent6"/>
                </a:solidFill>
              </a:rPr>
              <a:t>manager of a (CE) department has changed</a:t>
            </a:r>
            <a:r>
              <a:rPr lang="en-GB" dirty="0"/>
              <a:t>, this requires that the </a:t>
            </a:r>
            <a:r>
              <a:rPr lang="en-GB" b="1" dirty="0">
                <a:solidFill>
                  <a:schemeClr val="accent6"/>
                </a:solidFill>
              </a:rPr>
              <a:t>Manager in all the tuples corresponding to that department must be changed </a:t>
            </a:r>
            <a:r>
              <a:rPr lang="en-GB" dirty="0"/>
              <a:t>to reflect the new status.</a:t>
            </a:r>
          </a:p>
          <a:p>
            <a:r>
              <a:rPr lang="en-GB" dirty="0"/>
              <a:t>If we </a:t>
            </a:r>
            <a:r>
              <a:rPr lang="en-GB" b="1" dirty="0">
                <a:solidFill>
                  <a:schemeClr val="accent6"/>
                </a:solidFill>
              </a:rPr>
              <a:t>fail to update all the tuples of given department</a:t>
            </a:r>
            <a:r>
              <a:rPr lang="en-GB" dirty="0"/>
              <a:t>, then </a:t>
            </a:r>
            <a:r>
              <a:rPr lang="en-GB" b="1" dirty="0">
                <a:solidFill>
                  <a:schemeClr val="accent6"/>
                </a:solidFill>
              </a:rPr>
              <a:t>two different records of employee working in the same department might show different Manager lead to inconsistency </a:t>
            </a:r>
            <a:r>
              <a:rPr lang="en-GB" dirty="0"/>
              <a:t>in the database.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43874" y="1720726"/>
          <a:ext cx="458628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Baroda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Shaah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Hari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43874" y="135711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536497" y="1725792"/>
            <a:ext cx="6444000" cy="1224000"/>
          </a:xfrm>
          <a:prstGeom prst="roundRect">
            <a:avLst>
              <a:gd name="adj" fmla="val 380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An update anomaly exists </a:t>
            </a:r>
            <a:r>
              <a:rPr lang="en-GB" sz="2400" b="1" dirty="0">
                <a:solidFill>
                  <a:schemeClr val="accent6"/>
                </a:solidFill>
              </a:rPr>
              <a:t>when one or more records (instance) of duplicated data is updated, but not all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536497" y="3150917"/>
            <a:ext cx="2514600" cy="609600"/>
          </a:xfrm>
          <a:prstGeom prst="wedgeRoundRectCallout">
            <a:avLst>
              <a:gd name="adj1" fmla="val -72167"/>
              <a:gd name="adj2" fmla="val -4137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Want to update manager of CE department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3875" y="2130009"/>
            <a:ext cx="4586288" cy="123250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91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Delete anomaly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relation </a:t>
            </a:r>
            <a:r>
              <a:rPr lang="en-US" dirty="0" err="1"/>
              <a:t>Emp_Dept</a:t>
            </a:r>
            <a:r>
              <a:rPr lang="en-US" dirty="0"/>
              <a:t>(</a:t>
            </a:r>
            <a:r>
              <a:rPr lang="en-US" u="sng" dirty="0"/>
              <a:t>EID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City, DID, </a:t>
            </a:r>
            <a:r>
              <a:rPr lang="en-US" dirty="0" err="1"/>
              <a:t>Dname</a:t>
            </a:r>
            <a:r>
              <a:rPr lang="en-US" dirty="0"/>
              <a:t>, Manager) EID as a primary key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dirty="0"/>
              <a:t>Now consider </a:t>
            </a:r>
            <a:r>
              <a:rPr lang="en-GB" b="1" dirty="0">
                <a:solidFill>
                  <a:schemeClr val="accent6"/>
                </a:solidFill>
              </a:rPr>
              <a:t>there is only one employee in some department (IT) </a:t>
            </a:r>
            <a:r>
              <a:rPr lang="en-GB" dirty="0"/>
              <a:t>and that </a:t>
            </a:r>
            <a:r>
              <a:rPr lang="en-GB" b="1" dirty="0">
                <a:solidFill>
                  <a:schemeClr val="accent6"/>
                </a:solidFill>
              </a:rPr>
              <a:t>employee leaves the organization</a:t>
            </a:r>
            <a:r>
              <a:rPr lang="en-GB" dirty="0"/>
              <a:t>.</a:t>
            </a:r>
          </a:p>
          <a:p>
            <a:r>
              <a:rPr lang="en-GB" dirty="0"/>
              <a:t>So we </a:t>
            </a:r>
            <a:r>
              <a:rPr lang="en-GB" b="1" dirty="0">
                <a:solidFill>
                  <a:schemeClr val="accent6"/>
                </a:solidFill>
              </a:rPr>
              <a:t>need to delete tuple of that employee (Jay).</a:t>
            </a:r>
          </a:p>
          <a:p>
            <a:r>
              <a:rPr lang="en-GB" dirty="0"/>
              <a:t>But in addition to that </a:t>
            </a:r>
            <a:r>
              <a:rPr lang="en-GB" b="1" dirty="0">
                <a:solidFill>
                  <a:schemeClr val="accent6"/>
                </a:solidFill>
              </a:rPr>
              <a:t>information about the department also deleted</a:t>
            </a:r>
            <a:r>
              <a:rPr lang="en-GB" dirty="0"/>
              <a:t>.</a:t>
            </a:r>
          </a:p>
          <a:p>
            <a:r>
              <a:rPr lang="en-GB" dirty="0"/>
              <a:t>This kind of problem in the relation where deletion of some tuples can lead to loss of some other data not intended to be removed is known as delete anomaly.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43874" y="1720726"/>
          <a:ext cx="488505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43874" y="135711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536497" y="1725792"/>
            <a:ext cx="6444000" cy="936000"/>
          </a:xfrm>
          <a:prstGeom prst="roundRect">
            <a:avLst>
              <a:gd name="adj" fmla="val 380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 delete anomaly exists when </a:t>
            </a:r>
            <a:r>
              <a:rPr lang="en-GB" sz="2400" b="1" dirty="0">
                <a:solidFill>
                  <a:schemeClr val="accent6"/>
                </a:solidFill>
              </a:rPr>
              <a:t>certain attributes are lost because of the deletion of another attribute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43873" y="2959364"/>
          <a:ext cx="488505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Jay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Baroda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Rounded Rectangular Callout 8"/>
          <p:cNvSpPr/>
          <p:nvPr/>
        </p:nvSpPr>
        <p:spPr>
          <a:xfrm>
            <a:off x="5648791" y="2814035"/>
            <a:ext cx="2514600" cy="609600"/>
          </a:xfrm>
          <a:prstGeom prst="wedgeRoundRectCallout">
            <a:avLst>
              <a:gd name="adj1" fmla="val -63698"/>
              <a:gd name="adj2" fmla="val 2750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Want to delete (Jay)   employee's detail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2929" y="2955857"/>
            <a:ext cx="4896000" cy="4184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2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9" grpId="1" animBg="1"/>
      <p:bldP spid="7" grpId="0" animBg="1"/>
      <p:bldP spid="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Functional Dependency (FD) and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its 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28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deal with insert, delete and update anomaly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70453" y="1227057"/>
          <a:ext cx="501364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70453" y="8634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70453" y="2878024"/>
          <a:ext cx="5013644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EC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14205" y="1227057"/>
          <a:ext cx="281749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66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14205" y="863444"/>
          <a:ext cx="6305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384198" y="1227057"/>
          <a:ext cx="2455228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385271" y="863444"/>
          <a:ext cx="6559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559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rot="10800000" flipV="1">
            <a:off x="5806765" y="721145"/>
            <a:ext cx="0" cy="266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384198" y="2464576"/>
          <a:ext cx="245522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EC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70453" y="2461497"/>
          <a:ext cx="5013644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Baroda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384198" y="2052205"/>
          <a:ext cx="245522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7" name="Multiply 26"/>
          <p:cNvSpPr/>
          <p:nvPr/>
        </p:nvSpPr>
        <p:spPr>
          <a:xfrm>
            <a:off x="517403" y="2670316"/>
            <a:ext cx="536473" cy="821148"/>
          </a:xfrm>
          <a:prstGeom prst="mathMultiply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/>
          <p:cNvSpPr/>
          <p:nvPr/>
        </p:nvSpPr>
        <p:spPr>
          <a:xfrm>
            <a:off x="370453" y="2459612"/>
            <a:ext cx="5013644" cy="4184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14205" y="2459612"/>
          <a:ext cx="281749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66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Baroda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9384198" y="1634088"/>
            <a:ext cx="2455228" cy="4184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/>
          <p:cNvSpPr/>
          <p:nvPr/>
        </p:nvSpPr>
        <p:spPr>
          <a:xfrm>
            <a:off x="361514" y="3682195"/>
            <a:ext cx="11468973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600" dirty="0"/>
              <a:t>Such type of anomalies in the database design can be solved by using </a:t>
            </a:r>
            <a:r>
              <a:rPr lang="en-GB" sz="2600" b="1" dirty="0">
                <a:solidFill>
                  <a:schemeClr val="accent6"/>
                </a:solidFill>
              </a:rPr>
              <a:t>normalization.</a:t>
            </a:r>
            <a:endParaRPr lang="en-US" sz="2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87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32" grpId="0" animBg="1"/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Normalization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&amp; </a:t>
            </a:r>
            <a:b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</a:t>
            </a: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F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orms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6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Normalization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Normalization is the </a:t>
            </a:r>
            <a:r>
              <a:rPr lang="en-GB" b="1" dirty="0">
                <a:solidFill>
                  <a:schemeClr val="accent6"/>
                </a:solidFill>
              </a:rPr>
              <a:t>process of removing redundant data</a:t>
            </a:r>
            <a:r>
              <a:rPr lang="en-GB" dirty="0"/>
              <a:t> from tables </a:t>
            </a:r>
            <a:r>
              <a:rPr lang="en-GB" b="1" dirty="0">
                <a:solidFill>
                  <a:schemeClr val="accent6"/>
                </a:solidFill>
              </a:rPr>
              <a:t>to improve data integrity, scalability and storage efficiency</a:t>
            </a:r>
            <a:r>
              <a:rPr lang="en-GB" dirty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also helps to organize the </a:t>
            </a:r>
            <a:r>
              <a:rPr lang="en-US" dirty="0" smtClean="0"/>
              <a:t>proper data </a:t>
            </a:r>
            <a:r>
              <a:rPr lang="en-US" dirty="0"/>
              <a:t>in the database.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multi-step process that sets the data into tabular form and removes the duplicated data from the relational tables.</a:t>
            </a:r>
          </a:p>
          <a:p>
            <a:r>
              <a:rPr lang="en-US" dirty="0"/>
              <a:t>Normalization </a:t>
            </a:r>
            <a:r>
              <a:rPr lang="en-US" b="1" dirty="0">
                <a:solidFill>
                  <a:schemeClr val="accent6"/>
                </a:solidFill>
              </a:rPr>
              <a:t>organizes the columns and tables of a database to ensure that database integrity constraints properly execute their dependencies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systematic technique of decomposing tables to eliminate data redundancy (repetition) and undesirable characteristics like Insertion, Update, and Deletion anomalies.</a:t>
            </a:r>
          </a:p>
          <a:p>
            <a:r>
              <a:rPr lang="en-GB" dirty="0" smtClean="0"/>
              <a:t>We can achieve…</a:t>
            </a:r>
          </a:p>
          <a:p>
            <a:pPr lvl="1"/>
            <a:r>
              <a:rPr lang="en-GB" dirty="0" smtClean="0"/>
              <a:t>data </a:t>
            </a:r>
            <a:r>
              <a:rPr lang="en-GB" dirty="0"/>
              <a:t>integrity (completeness, accuracy and consistency of data)</a:t>
            </a:r>
          </a:p>
          <a:p>
            <a:pPr lvl="1"/>
            <a:r>
              <a:rPr lang="en-GB" dirty="0"/>
              <a:t>scalability (ability of a system to continue to function well in a growing amount of work)</a:t>
            </a:r>
          </a:p>
          <a:p>
            <a:pPr lvl="1"/>
            <a:r>
              <a:rPr lang="en-GB" dirty="0"/>
              <a:t>storage efficiency (ability to store and manage data that consumes the least amount of space)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88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normal forms are </a:t>
            </a:r>
            <a:r>
              <a:rPr lang="en-GB" dirty="0" smtClean="0"/>
              <a:t>there in Normalization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Normal forms:</a:t>
            </a:r>
          </a:p>
          <a:p>
            <a:pPr lvl="1"/>
            <a:r>
              <a:rPr lang="en-GB" dirty="0"/>
              <a:t>1NF (First normal form)</a:t>
            </a:r>
          </a:p>
          <a:p>
            <a:pPr lvl="1"/>
            <a:r>
              <a:rPr lang="en-GB" dirty="0"/>
              <a:t>2NF (Second normal form)</a:t>
            </a:r>
          </a:p>
          <a:p>
            <a:pPr lvl="1"/>
            <a:r>
              <a:rPr lang="en-GB" dirty="0"/>
              <a:t>3NF (Third normal form)</a:t>
            </a:r>
          </a:p>
          <a:p>
            <a:pPr lvl="1"/>
            <a:r>
              <a:rPr lang="en-GB" dirty="0"/>
              <a:t>BCNF (Boyce–</a:t>
            </a:r>
            <a:r>
              <a:rPr lang="en-GB" dirty="0" err="1"/>
              <a:t>Codd</a:t>
            </a:r>
            <a:r>
              <a:rPr lang="en-GB" dirty="0"/>
              <a:t> normal form)</a:t>
            </a:r>
          </a:p>
          <a:p>
            <a:pPr lvl="1"/>
            <a:r>
              <a:rPr lang="en-GB" dirty="0"/>
              <a:t>4NF (Forth normal form)</a:t>
            </a:r>
          </a:p>
          <a:p>
            <a:pPr lvl="1"/>
            <a:r>
              <a:rPr lang="en-GB" dirty="0"/>
              <a:t>5NF (Fifth normal form)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89945" y="3658726"/>
            <a:ext cx="10412110" cy="817377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600" dirty="0"/>
              <a:t>As we move from 1NF to 5NF </a:t>
            </a:r>
            <a:r>
              <a:rPr lang="en-GB" sz="2600" b="1" dirty="0">
                <a:solidFill>
                  <a:schemeClr val="accent6"/>
                </a:solidFill>
              </a:rPr>
              <a:t>number of tables </a:t>
            </a:r>
            <a:r>
              <a:rPr lang="en-GB" sz="2600" dirty="0"/>
              <a:t>and</a:t>
            </a:r>
            <a:r>
              <a:rPr lang="en-GB" sz="2600" b="1" dirty="0">
                <a:solidFill>
                  <a:schemeClr val="accent6"/>
                </a:solidFill>
              </a:rPr>
              <a:t> complexity increases </a:t>
            </a:r>
            <a:r>
              <a:rPr lang="en-GB" sz="2600" dirty="0"/>
              <a:t>but </a:t>
            </a:r>
            <a:r>
              <a:rPr lang="en-GB" sz="2600" b="1" dirty="0">
                <a:solidFill>
                  <a:schemeClr val="accent6"/>
                </a:solidFill>
              </a:rPr>
              <a:t>redundancy decreases</a:t>
            </a:r>
            <a:r>
              <a:rPr lang="en-GB" sz="26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36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Forms </a:t>
            </a: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/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1NF (First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5</a:t>
            </a:r>
            <a:r>
              <a:rPr lang="en-US" dirty="0" smtClean="0"/>
              <a:t>.1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1NF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US" dirty="0"/>
              <a:t>A table is referred to as being in its First Normal Form if </a:t>
            </a:r>
            <a:r>
              <a:rPr lang="en-US" b="1" dirty="0"/>
              <a:t>A</a:t>
            </a:r>
            <a:r>
              <a:rPr lang="en-US" b="1" dirty="0" smtClean="0"/>
              <a:t>tomicity </a:t>
            </a:r>
            <a:r>
              <a:rPr lang="en-US" b="1" dirty="0"/>
              <a:t>of the table is 1</a:t>
            </a:r>
            <a:r>
              <a:rPr lang="en-US" dirty="0"/>
              <a:t>.</a:t>
            </a:r>
          </a:p>
          <a:p>
            <a:r>
              <a:rPr lang="en-US" dirty="0"/>
              <a:t>Here, </a:t>
            </a:r>
            <a:r>
              <a:rPr lang="en-US" dirty="0" smtClean="0"/>
              <a:t>Atomicity </a:t>
            </a:r>
            <a:r>
              <a:rPr lang="en-US" dirty="0"/>
              <a:t>states that a </a:t>
            </a:r>
            <a:r>
              <a:rPr lang="en-US" b="1" dirty="0"/>
              <a:t>single cell cannot hold multiple values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b="1" dirty="0"/>
              <a:t>must hold only a</a:t>
            </a:r>
            <a:r>
              <a:rPr lang="en-US" dirty="0"/>
              <a:t> </a:t>
            </a:r>
            <a:r>
              <a:rPr lang="en-US" b="1" dirty="0"/>
              <a:t>single-valued attribute</a:t>
            </a:r>
            <a:r>
              <a:rPr lang="en-US" dirty="0"/>
              <a:t>.</a:t>
            </a:r>
          </a:p>
          <a:p>
            <a:r>
              <a:rPr lang="en-US" dirty="0"/>
              <a:t>The First normal form disallows the multi-valued attribute, composite attribute, and their combinations</a:t>
            </a:r>
            <a:r>
              <a:rPr lang="en-US" dirty="0" smtClean="0"/>
              <a:t>.</a:t>
            </a:r>
          </a:p>
          <a:p>
            <a:r>
              <a:rPr lang="en-GB" dirty="0" smtClean="0"/>
              <a:t>A </a:t>
            </a:r>
            <a:r>
              <a:rPr lang="en-GB" dirty="0"/>
              <a:t>relation R is in first normal form (1NF) if and only if it </a:t>
            </a:r>
            <a:r>
              <a:rPr lang="en-GB" b="1" dirty="0">
                <a:solidFill>
                  <a:schemeClr val="accent6"/>
                </a:solidFill>
              </a:rPr>
              <a:t>does not contain any composite attribute or multi-valued attributes or their combinations</a:t>
            </a:r>
            <a:r>
              <a:rPr lang="en-GB" dirty="0"/>
              <a:t>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3405" y="1342665"/>
            <a:ext cx="7852944" cy="458975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600" dirty="0"/>
              <a:t>Each </a:t>
            </a:r>
            <a:r>
              <a:rPr lang="en-GB" sz="2600" b="1" dirty="0">
                <a:solidFill>
                  <a:schemeClr val="accent6"/>
                </a:solidFill>
              </a:rPr>
              <a:t>cells of a table should </a:t>
            </a:r>
            <a:r>
              <a:rPr lang="en-GB" sz="2600" b="1" dirty="0" smtClean="0">
                <a:solidFill>
                  <a:schemeClr val="accent6"/>
                </a:solidFill>
              </a:rPr>
              <a:t>contain (hold) </a:t>
            </a:r>
            <a:r>
              <a:rPr lang="en-GB" sz="2600" b="1" dirty="0">
                <a:solidFill>
                  <a:schemeClr val="accent6"/>
                </a:solidFill>
              </a:rPr>
              <a:t>a single value</a:t>
            </a:r>
            <a:r>
              <a:rPr lang="en-GB" sz="26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V="1">
            <a:off x="6096380" y="-4011317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34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Composite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b="1" dirty="0"/>
              <a:t>Problem</a:t>
            </a:r>
            <a:r>
              <a:rPr lang="en-GB" dirty="0"/>
              <a:t>: It is </a:t>
            </a:r>
            <a:r>
              <a:rPr lang="en-GB" b="1" dirty="0">
                <a:solidFill>
                  <a:schemeClr val="accent6"/>
                </a:solidFill>
              </a:rPr>
              <a:t>difficult to retrieve the list of customers living in ’Jamnagar’ city </a:t>
            </a:r>
            <a:r>
              <a:rPr lang="en-GB" dirty="0"/>
              <a:t>from customer table.</a:t>
            </a:r>
          </a:p>
          <a:p>
            <a:r>
              <a:rPr lang="en-GB" dirty="0"/>
              <a:t>The reason is that </a:t>
            </a:r>
            <a:r>
              <a:rPr lang="en-GB" b="1" dirty="0">
                <a:solidFill>
                  <a:schemeClr val="accent6"/>
                </a:solidFill>
              </a:rPr>
              <a:t>address attribute is composite attribute</a:t>
            </a:r>
            <a:r>
              <a:rPr lang="en-GB" dirty="0"/>
              <a:t> which </a:t>
            </a:r>
            <a:r>
              <a:rPr lang="en-GB" b="1" dirty="0">
                <a:solidFill>
                  <a:schemeClr val="accent6"/>
                </a:solidFill>
              </a:rPr>
              <a:t>contains road name as well as city name in single cell</a:t>
            </a:r>
            <a:r>
              <a:rPr lang="en-GB" dirty="0"/>
              <a:t>.</a:t>
            </a:r>
          </a:p>
          <a:p>
            <a:r>
              <a:rPr lang="en-GB" dirty="0"/>
              <a:t>It is possible that </a:t>
            </a:r>
            <a:r>
              <a:rPr lang="en-GB" b="1" dirty="0">
                <a:solidFill>
                  <a:schemeClr val="accent6"/>
                </a:solidFill>
              </a:rPr>
              <a:t>city name word is also there in road name</a:t>
            </a:r>
            <a:r>
              <a:rPr lang="en-GB" dirty="0"/>
              <a:t>.</a:t>
            </a:r>
          </a:p>
          <a:p>
            <a:r>
              <a:rPr lang="en-GB" dirty="0"/>
              <a:t>In our example, ’Jamnagar’ word occurs in both records, in first record it is a part of road name and in second one it is the name of city.</a:t>
            </a:r>
            <a:endParaRPr lang="en-US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280156"/>
              </p:ext>
            </p:extLst>
          </p:nvPr>
        </p:nvGraphicFramePr>
        <p:xfrm>
          <a:off x="544302" y="1338739"/>
          <a:ext cx="37617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 Road, 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Nehru Road, Jamnagar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C.G Road,</a:t>
                      </a:r>
                      <a:r>
                        <a:rPr lang="en-IN" baseline="0" dirty="0"/>
                        <a:t> Ahmedabad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413708"/>
              </p:ext>
            </p:extLst>
          </p:nvPr>
        </p:nvGraphicFramePr>
        <p:xfrm>
          <a:off x="543123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4528375" y="919747"/>
            <a:ext cx="0" cy="234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528375" y="1544659"/>
            <a:ext cx="7532445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In customer relation </a:t>
            </a:r>
            <a:r>
              <a:rPr lang="en-GB" sz="2400" b="1" dirty="0">
                <a:solidFill>
                  <a:schemeClr val="accent6"/>
                </a:solidFill>
              </a:rPr>
              <a:t>address is composite attribute </a:t>
            </a:r>
            <a:r>
              <a:rPr lang="en-GB" sz="2400" dirty="0"/>
              <a:t>which is further divided into sub-attributes as “Road” and “City”.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So customer relation is not in 1NF.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6092417" y="-2699216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44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Composite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505553"/>
              </p:ext>
            </p:extLst>
          </p:nvPr>
        </p:nvGraphicFramePr>
        <p:xfrm>
          <a:off x="544302" y="1338739"/>
          <a:ext cx="37617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Course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C/Java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C++/Java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902374"/>
              </p:ext>
            </p:extLst>
          </p:nvPr>
        </p:nvGraphicFramePr>
        <p:xfrm>
          <a:off x="543124" y="971910"/>
          <a:ext cx="94663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6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4528375" y="919747"/>
            <a:ext cx="0" cy="234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528375" y="1544658"/>
            <a:ext cx="7532445" cy="1568411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Here </a:t>
            </a:r>
            <a:r>
              <a:rPr lang="en-US" sz="2000" dirty="0"/>
              <a:t>students’ record table that has information about student roll number, student </a:t>
            </a:r>
            <a:r>
              <a:rPr lang="en-US" sz="2000" dirty="0" smtClean="0"/>
              <a:t>name and </a:t>
            </a:r>
            <a:r>
              <a:rPr lang="en-US" sz="2000" dirty="0"/>
              <a:t>student </a:t>
            </a:r>
            <a:r>
              <a:rPr lang="en-US" sz="2000" dirty="0" smtClean="0"/>
              <a:t>course.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In the </a:t>
            </a:r>
            <a:r>
              <a:rPr lang="en-US" sz="2000" dirty="0" smtClean="0"/>
              <a:t>students record </a:t>
            </a:r>
            <a:r>
              <a:rPr lang="en-US" sz="2000" dirty="0"/>
              <a:t>table, you can see that the course column has two values. Thus it does not follow the First Normal Form.</a:t>
            </a:r>
            <a:endParaRPr lang="en-GB" sz="2000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6092417" y="-2781408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1217725"/>
              </p:ext>
            </p:extLst>
          </p:nvPr>
        </p:nvGraphicFramePr>
        <p:xfrm>
          <a:off x="522042" y="3700086"/>
          <a:ext cx="3761741" cy="2772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Course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IN" dirty="0" smtClean="0"/>
                        <a:t>R1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C++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Java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IN" dirty="0" smtClean="0"/>
                        <a:t>R3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C++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IN" dirty="0" smtClean="0"/>
                        <a:t>R3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Java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6087331"/>
              </p:ext>
            </p:extLst>
          </p:nvPr>
        </p:nvGraphicFramePr>
        <p:xfrm>
          <a:off x="520864" y="3333257"/>
          <a:ext cx="94663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6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4528375" y="3259747"/>
            <a:ext cx="0" cy="31942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532339" y="3519462"/>
            <a:ext cx="7532445" cy="1568411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By applying the First Normal Form, you achieve atomicity, and also every column has unique values</a:t>
            </a:r>
            <a:r>
              <a:rPr lang="en-US" sz="2000" b="1" dirty="0" smtClean="0">
                <a:solidFill>
                  <a:schemeClr val="accent6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/>
                </a:solidFill>
              </a:rPr>
              <a:t>There is a still problem with data we can not retrieve appropriate data when required.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/>
                </a:solidFill>
              </a:rPr>
              <a:t>Data remains duplicate in columns.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487" y="3380198"/>
            <a:ext cx="780836" cy="278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1NF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995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Keys in RDBMS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16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super key is a set of one or more </a:t>
            </a:r>
            <a:r>
              <a:rPr lang="en-US" b="1" dirty="0">
                <a:solidFill>
                  <a:schemeClr val="accent6"/>
                </a:solidFill>
              </a:rPr>
              <a:t>attributes whose values uniquely identifies each record</a:t>
            </a:r>
            <a:r>
              <a:rPr lang="en-US" dirty="0"/>
              <a:t> within a relation (table</a:t>
            </a:r>
            <a:r>
              <a:rPr lang="en-US" dirty="0" smtClean="0"/>
              <a:t>).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663819" y="2977039"/>
          <a:ext cx="5821620" cy="3291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/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8493"/>
                <a:gridCol w="551180"/>
                <a:gridCol w="857568"/>
                <a:gridCol w="463488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190540107001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180540107001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Tarun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Suresh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674185" y="2958206"/>
            <a:ext cx="1584961" cy="3310128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2521787" y="1874737"/>
            <a:ext cx="173736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Super Key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EnrollNo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59146" y="2962971"/>
            <a:ext cx="2363327" cy="3320166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4531330" y="1874737"/>
            <a:ext cx="256032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Super</a:t>
            </a:r>
            <a:r>
              <a:rPr lang="en-US" sz="2000" dirty="0" smtClean="0">
                <a:solidFill>
                  <a:schemeClr val="tx1"/>
                </a:solidFill>
              </a:rPr>
              <a:t> Key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RollNo</a:t>
            </a:r>
            <a:r>
              <a:rPr lang="en-US" sz="2000" dirty="0">
                <a:solidFill>
                  <a:schemeClr val="tx1"/>
                </a:solidFill>
              </a:rPr>
              <a:t>, Branch, </a:t>
            </a:r>
            <a:r>
              <a:rPr lang="en-US" sz="2000" dirty="0" err="1">
                <a:solidFill>
                  <a:schemeClr val="tx1"/>
                </a:solidFill>
              </a:rPr>
              <a:t>Sem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7363832" y="1873201"/>
            <a:ext cx="183600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Super Key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(SPI, Name, BL)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Multiply 15"/>
          <p:cNvSpPr/>
          <p:nvPr/>
        </p:nvSpPr>
        <p:spPr>
          <a:xfrm>
            <a:off x="7870669" y="1679787"/>
            <a:ext cx="822325" cy="1118347"/>
          </a:xfrm>
          <a:prstGeom prst="mathMultiply">
            <a:avLst>
              <a:gd name="adj1" fmla="val 5659"/>
            </a:avLst>
          </a:prstGeom>
          <a:solidFill>
            <a:srgbClr val="B84742"/>
          </a:solidFill>
          <a:ln w="25400" cap="flat" cmpd="sng" algn="ctr">
            <a:solidFill>
              <a:srgbClr val="B8474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75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Functional Dependency (FD)?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R be a relation schema having n attributes A1, A2, A3,…, An.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 attributes X and Y are two subsets of attributes of relation R.</a:t>
            </a:r>
          </a:p>
          <a:p>
            <a:r>
              <a:rPr lang="en-US" dirty="0"/>
              <a:t>If the </a:t>
            </a:r>
            <a:r>
              <a:rPr lang="en-US" b="1" dirty="0">
                <a:solidFill>
                  <a:schemeClr val="accent6"/>
                </a:solidFill>
              </a:rPr>
              <a:t>values of the X component of a tuple uniquely </a:t>
            </a:r>
            <a:r>
              <a:rPr lang="en-US" dirty="0"/>
              <a:t>(or functionally) </a:t>
            </a:r>
            <a:r>
              <a:rPr lang="en-US" b="1" dirty="0">
                <a:solidFill>
                  <a:schemeClr val="accent6"/>
                </a:solidFill>
              </a:rPr>
              <a:t>determine the values of the Y component</a:t>
            </a:r>
            <a:r>
              <a:rPr lang="en-US" dirty="0"/>
              <a:t>, then there is a </a:t>
            </a:r>
            <a:r>
              <a:rPr lang="en-US" b="1" dirty="0">
                <a:solidFill>
                  <a:schemeClr val="accent6"/>
                </a:solidFill>
              </a:rPr>
              <a:t>functional dependency from X to Y</a:t>
            </a:r>
            <a:r>
              <a:rPr lang="en-US" dirty="0"/>
              <a:t>.</a:t>
            </a:r>
          </a:p>
          <a:p>
            <a:r>
              <a:rPr lang="en-US" dirty="0"/>
              <a:t>This is denoted by </a:t>
            </a:r>
            <a:r>
              <a:rPr lang="en-US" b="1" dirty="0">
                <a:solidFill>
                  <a:schemeClr val="accent6"/>
                </a:solidFill>
              </a:rPr>
              <a:t>X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Y </a:t>
            </a:r>
            <a:r>
              <a:rPr lang="en-US" dirty="0"/>
              <a:t>(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/>
              <a:t>RollNo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Name, SPI, BL).</a:t>
            </a:r>
          </a:p>
          <a:p>
            <a:r>
              <a:rPr lang="en-US" dirty="0"/>
              <a:t>It is referred as: </a:t>
            </a:r>
            <a:r>
              <a:rPr lang="en-US" b="1" dirty="0">
                <a:solidFill>
                  <a:schemeClr val="accent6"/>
                </a:solidFill>
              </a:rPr>
              <a:t>Y is functionally dependent on the X </a:t>
            </a:r>
            <a:r>
              <a:rPr lang="en-US" dirty="0"/>
              <a:t>or </a:t>
            </a:r>
            <a:r>
              <a:rPr lang="en-US" b="1" dirty="0">
                <a:solidFill>
                  <a:schemeClr val="accent6"/>
                </a:solidFill>
              </a:rPr>
              <a:t>X functionally determines Y</a:t>
            </a:r>
            <a:r>
              <a:rPr lang="en-US" dirty="0"/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91600" y="1748641"/>
          <a:ext cx="2727009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90421" y="1381812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18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candidate key is a set of one or more columns that can identify a record uniquely in a table, and </a:t>
            </a:r>
            <a:r>
              <a:rPr lang="en-US" dirty="0" smtClean="0"/>
              <a:t>you can </a:t>
            </a:r>
            <a:r>
              <a:rPr lang="en-US" dirty="0"/>
              <a:t>use each candidate key as a </a:t>
            </a:r>
            <a:r>
              <a:rPr lang="en-US" b="1" dirty="0">
                <a:solidFill>
                  <a:schemeClr val="accent6"/>
                </a:solidFill>
              </a:rPr>
              <a:t>Primary Key</a:t>
            </a:r>
            <a:r>
              <a:rPr lang="en-US" dirty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candidate key is a single attribute or the </a:t>
            </a:r>
            <a:r>
              <a:rPr lang="en-US" dirty="0" smtClean="0"/>
              <a:t>least (Minimal) </a:t>
            </a:r>
            <a:r>
              <a:rPr lang="en-US" dirty="0"/>
              <a:t>combination of attributes that uniquely identifies each record in the table. </a:t>
            </a:r>
          </a:p>
          <a:p>
            <a:r>
              <a:rPr lang="en-US" dirty="0"/>
              <a:t>A candidate key is a </a:t>
            </a:r>
            <a:r>
              <a:rPr lang="en-US" b="1" dirty="0">
                <a:solidFill>
                  <a:schemeClr val="accent6"/>
                </a:solidFill>
              </a:rPr>
              <a:t>super key for which no proper subset is a super key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Every candidate key is a super key </a:t>
            </a:r>
            <a:r>
              <a:rPr lang="en-US" dirty="0"/>
              <a:t>but </a:t>
            </a:r>
            <a:r>
              <a:rPr lang="en-US" b="1" dirty="0">
                <a:solidFill>
                  <a:schemeClr val="accent6"/>
                </a:solidFill>
              </a:rPr>
              <a:t>every super key is not a candidate key</a:t>
            </a:r>
            <a:r>
              <a:rPr lang="en-US" dirty="0"/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663819" y="4334785"/>
          <a:ext cx="582162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/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8493"/>
                <a:gridCol w="551180"/>
                <a:gridCol w="857568"/>
                <a:gridCol w="463488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190540107001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674185" y="4315952"/>
            <a:ext cx="1584961" cy="2059982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2521787" y="3232483"/>
            <a:ext cx="173736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EnrollNo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59146" y="4320717"/>
            <a:ext cx="2363327" cy="2066229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4531330" y="3232483"/>
            <a:ext cx="256032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RollNo</a:t>
            </a:r>
            <a:r>
              <a:rPr lang="en-US" sz="2000" dirty="0">
                <a:solidFill>
                  <a:schemeClr val="tx1"/>
                </a:solidFill>
              </a:rPr>
              <a:t>, Branch, </a:t>
            </a:r>
            <a:r>
              <a:rPr lang="en-US" sz="2000" dirty="0" err="1">
                <a:solidFill>
                  <a:schemeClr val="tx1"/>
                </a:solidFill>
              </a:rPr>
              <a:t>Sem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786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primary key is a </a:t>
            </a:r>
            <a:r>
              <a:rPr lang="en-US" b="1" dirty="0">
                <a:solidFill>
                  <a:schemeClr val="accent6"/>
                </a:solidFill>
              </a:rPr>
              <a:t>candidate key that is chosen by database designer </a:t>
            </a:r>
            <a:r>
              <a:rPr lang="en-US" dirty="0"/>
              <a:t>to identify tuples uniquely in a relation (table).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663819" y="4334785"/>
          <a:ext cx="582162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/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8493"/>
                <a:gridCol w="551180"/>
                <a:gridCol w="857568"/>
                <a:gridCol w="463488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190540107001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674185" y="4315952"/>
            <a:ext cx="1584961" cy="2059982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2521787" y="3232483"/>
            <a:ext cx="173736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EnrollNo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59146" y="4320717"/>
            <a:ext cx="2363327" cy="2066229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4531330" y="3232483"/>
            <a:ext cx="256032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RollNo</a:t>
            </a:r>
            <a:r>
              <a:rPr lang="en-US" sz="2000" dirty="0">
                <a:solidFill>
                  <a:schemeClr val="tx1"/>
                </a:solidFill>
              </a:rPr>
              <a:t>, Branch, </a:t>
            </a:r>
            <a:r>
              <a:rPr lang="en-US" sz="2000" dirty="0" err="1">
                <a:solidFill>
                  <a:schemeClr val="tx1"/>
                </a:solidFill>
              </a:rPr>
              <a:t>Sem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67" y="2373156"/>
            <a:ext cx="1188000" cy="783206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863336" y="2688362"/>
            <a:ext cx="1512000" cy="468000"/>
          </a:xfrm>
          <a:prstGeom prst="wedgeRoundRectCallout">
            <a:avLst>
              <a:gd name="adj1" fmla="val 60473"/>
              <a:gd name="adj2" fmla="val 125703"/>
              <a:gd name="adj3" fmla="val 16667"/>
            </a:avLst>
          </a:prstGeom>
          <a:solidFill>
            <a:srgbClr val="F0F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Primary Key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9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alternate key is a </a:t>
            </a:r>
            <a:r>
              <a:rPr lang="en-US" b="1" dirty="0">
                <a:solidFill>
                  <a:schemeClr val="accent6"/>
                </a:solidFill>
              </a:rPr>
              <a:t>candidate key that is not chosen by database designer </a:t>
            </a:r>
            <a:r>
              <a:rPr lang="en-US" dirty="0"/>
              <a:t>to identify tuples uniquely in a relation.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663819" y="4334785"/>
          <a:ext cx="582162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/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8493"/>
                <a:gridCol w="551180"/>
                <a:gridCol w="857568"/>
                <a:gridCol w="463488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190540107001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674185" y="4315952"/>
            <a:ext cx="1584961" cy="2059982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2521787" y="3232483"/>
            <a:ext cx="173736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EnrollNo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59146" y="4320717"/>
            <a:ext cx="2363327" cy="2066229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4531330" y="3232483"/>
            <a:ext cx="256032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RollNo</a:t>
            </a:r>
            <a:r>
              <a:rPr lang="en-US" sz="2000" dirty="0">
                <a:solidFill>
                  <a:schemeClr val="tx1"/>
                </a:solidFill>
              </a:rPr>
              <a:t>, Branch, </a:t>
            </a:r>
            <a:r>
              <a:rPr lang="en-US" sz="2000" dirty="0" err="1">
                <a:solidFill>
                  <a:schemeClr val="tx1"/>
                </a:solidFill>
              </a:rPr>
              <a:t>Sem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67" y="2373156"/>
            <a:ext cx="1188000" cy="783206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863336" y="2688362"/>
            <a:ext cx="1512000" cy="468000"/>
          </a:xfrm>
          <a:prstGeom prst="wedgeRoundRectCallout">
            <a:avLst>
              <a:gd name="adj1" fmla="val 60473"/>
              <a:gd name="adj2" fmla="val 125703"/>
              <a:gd name="adj3" fmla="val 16667"/>
            </a:avLst>
          </a:prstGeom>
          <a:solidFill>
            <a:srgbClr val="F0F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Primary Key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7362748" y="2688362"/>
            <a:ext cx="1645920" cy="468000"/>
          </a:xfrm>
          <a:prstGeom prst="wedgeRoundRectCallout">
            <a:avLst>
              <a:gd name="adj1" fmla="val -68526"/>
              <a:gd name="adj2" fmla="val 117083"/>
              <a:gd name="adj3" fmla="val 16667"/>
            </a:avLst>
          </a:prstGeom>
          <a:solidFill>
            <a:srgbClr val="F0F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Alternate Key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29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foreign key is </a:t>
            </a:r>
            <a:r>
              <a:rPr lang="en-US" b="1" dirty="0">
                <a:solidFill>
                  <a:schemeClr val="accent6"/>
                </a:solidFill>
              </a:rPr>
              <a:t>used to link two relations </a:t>
            </a:r>
            <a:r>
              <a:rPr lang="en-US" dirty="0"/>
              <a:t>(tables).</a:t>
            </a:r>
          </a:p>
          <a:p>
            <a:r>
              <a:rPr lang="en-US" dirty="0"/>
              <a:t>A foreign key is an </a:t>
            </a:r>
            <a:r>
              <a:rPr lang="en-US" b="1" dirty="0">
                <a:solidFill>
                  <a:schemeClr val="accent6"/>
                </a:solidFill>
              </a:rPr>
              <a:t>attribute</a:t>
            </a:r>
            <a:r>
              <a:rPr lang="en-US" dirty="0"/>
              <a:t> or collection of attributes in one table that </a:t>
            </a:r>
            <a:r>
              <a:rPr lang="en-US" b="1" dirty="0">
                <a:solidFill>
                  <a:schemeClr val="accent6"/>
                </a:solidFill>
              </a:rPr>
              <a:t>refers to the primary key in another table</a:t>
            </a:r>
            <a:r>
              <a:rPr lang="en-US" dirty="0"/>
              <a:t>.</a:t>
            </a:r>
          </a:p>
          <a:p>
            <a:r>
              <a:rPr lang="en-US" dirty="0"/>
              <a:t>A table containing the foreign key is called the child table, and the table containing the primary key is called the parent table.</a:t>
            </a:r>
          </a:p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2903263"/>
              </p:ext>
            </p:extLst>
          </p:nvPr>
        </p:nvGraphicFramePr>
        <p:xfrm>
          <a:off x="5035691" y="4487144"/>
          <a:ext cx="5239992" cy="20347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11002"/>
                <a:gridCol w="970865"/>
                <a:gridCol w="7560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2796"/>
                <a:gridCol w="1059256"/>
              </a:tblGrid>
              <a:tr h="571701">
                <a:tc>
                  <a:txBody>
                    <a:bodyPr/>
                    <a:lstStyle/>
                    <a:p>
                      <a:pPr algn="l"/>
                      <a:r>
                        <a:rPr lang="en-US" sz="1600" b="1" u="sng" dirty="0" err="1" smtClean="0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sz="16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1075">
                <a:tc>
                  <a:txBody>
                    <a:bodyPr/>
                    <a:lstStyle/>
                    <a:p>
                      <a:r>
                        <a:rPr lang="en-IN" dirty="0" smtClean="0"/>
                        <a:t>190540107001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1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1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190540107003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1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190540107004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5960348"/>
              </p:ext>
            </p:extLst>
          </p:nvPr>
        </p:nvGraphicFramePr>
        <p:xfrm>
          <a:off x="763298" y="4442329"/>
          <a:ext cx="2508886" cy="2011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86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271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 smtClean="0">
                          <a:solidFill>
                            <a:schemeClr val="tx1"/>
                          </a:solidFill>
                        </a:rPr>
                        <a:t>ProjectID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College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School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Hospital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762708"/>
              </p:ext>
            </p:extLst>
          </p:nvPr>
        </p:nvGraphicFramePr>
        <p:xfrm>
          <a:off x="5036771" y="412353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8840370"/>
              </p:ext>
            </p:extLst>
          </p:nvPr>
        </p:nvGraphicFramePr>
        <p:xfrm>
          <a:off x="762000" y="40780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Rounded Rectangular Callout 10"/>
          <p:cNvSpPr/>
          <p:nvPr/>
        </p:nvSpPr>
        <p:spPr>
          <a:xfrm>
            <a:off x="762000" y="2991725"/>
            <a:ext cx="126000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Parent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Table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1783533" y="2915217"/>
            <a:ext cx="7976102" cy="1484767"/>
          </a:xfrm>
          <a:prstGeom prst="curvedDownArrow">
            <a:avLst>
              <a:gd name="adj1" fmla="val 0"/>
              <a:gd name="adj2" fmla="val 17484"/>
              <a:gd name="adj3" fmla="val 17216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290041" y="3005793"/>
            <a:ext cx="126000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Child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Table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22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Forms </a:t>
            </a: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/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2NF (Second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5</a:t>
            </a:r>
            <a:r>
              <a:rPr lang="en-US" dirty="0" smtClean="0"/>
              <a:t>.2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(Second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</a:t>
            </a:r>
            <a:r>
              <a:rPr lang="en-GB" dirty="0" smtClean="0"/>
              <a:t>2NF (Full </a:t>
            </a:r>
            <a:r>
              <a:rPr lang="en-US" dirty="0" smtClean="0"/>
              <a:t>Functional </a:t>
            </a:r>
            <a:r>
              <a:rPr lang="en-US" dirty="0"/>
              <a:t>D</a:t>
            </a:r>
            <a:r>
              <a:rPr lang="en-US" dirty="0" smtClean="0"/>
              <a:t>ependency</a:t>
            </a:r>
            <a:r>
              <a:rPr lang="en-GB" dirty="0" smtClean="0"/>
              <a:t>)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US" dirty="0"/>
              <a:t>The first condition for the table to be in Second Normal Form is that the table has to be in First Normal Form.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table should not possess partial dependency.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partial dependency here means the proper subset of the candidate key should give a non-prime attribute</a:t>
            </a:r>
            <a:r>
              <a:rPr lang="en-US" dirty="0" smtClean="0"/>
              <a:t>.</a:t>
            </a:r>
          </a:p>
          <a:p>
            <a:r>
              <a:rPr lang="en-GB" dirty="0" smtClean="0"/>
              <a:t>A </a:t>
            </a:r>
            <a:r>
              <a:rPr lang="en-GB" dirty="0"/>
              <a:t>relation R is in second normal form (2NF) 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and only if it is in </a:t>
            </a:r>
            <a:r>
              <a:rPr lang="en-GB" b="1" dirty="0">
                <a:solidFill>
                  <a:schemeClr val="accent6"/>
                </a:solidFill>
              </a:rPr>
              <a:t>1NF</a:t>
            </a:r>
            <a:r>
              <a:rPr lang="en-GB" dirty="0"/>
              <a:t> and </a:t>
            </a:r>
            <a:endParaRPr lang="en-GB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relation must be in first normal form and </a:t>
            </a:r>
            <a:r>
              <a:rPr lang="en-US" b="1" dirty="0">
                <a:solidFill>
                  <a:schemeClr val="accent6"/>
                </a:solidFill>
              </a:rPr>
              <a:t>relation must not contain any partial dependency</a:t>
            </a:r>
            <a:endParaRPr lang="en-GB" b="1" dirty="0">
              <a:solidFill>
                <a:schemeClr val="accent6"/>
              </a:solidFill>
            </a:endParaRPr>
          </a:p>
          <a:p>
            <a:pPr lvl="1"/>
            <a:r>
              <a:rPr lang="en-GB" b="1" dirty="0" smtClean="0">
                <a:solidFill>
                  <a:schemeClr val="accent6"/>
                </a:solidFill>
              </a:rPr>
              <a:t>Every </a:t>
            </a:r>
            <a:r>
              <a:rPr lang="en-GB" b="1" dirty="0">
                <a:solidFill>
                  <a:schemeClr val="accent6"/>
                </a:solidFill>
              </a:rPr>
              <a:t>non-primary key attribute is fully dependent on the primary key</a:t>
            </a:r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503405" y="1342665"/>
            <a:ext cx="9180000" cy="465587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US" sz="2800" dirty="0"/>
              <a:t>It is </a:t>
            </a:r>
            <a:r>
              <a:rPr lang="en-US" sz="2800" b="1" dirty="0">
                <a:solidFill>
                  <a:schemeClr val="accent6"/>
                </a:solidFill>
              </a:rPr>
              <a:t>in 1NF </a:t>
            </a:r>
            <a:r>
              <a:rPr lang="en-US" sz="2800" dirty="0"/>
              <a:t>and each </a:t>
            </a:r>
            <a:r>
              <a:rPr lang="en-US" sz="2800" b="1" dirty="0">
                <a:solidFill>
                  <a:schemeClr val="accent6"/>
                </a:solidFill>
              </a:rPr>
              <a:t>table should contain a single primary key</a:t>
            </a:r>
            <a:r>
              <a:rPr lang="en-GB" sz="26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V="1">
            <a:off x="6096380" y="-3909038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79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FD (functional dependency) </a:t>
            </a:r>
            <a:r>
              <a:rPr lang="en-US" dirty="0" smtClean="0"/>
              <a:t>A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B </a:t>
            </a:r>
            <a:r>
              <a:rPr lang="en-US" dirty="0"/>
              <a:t>happens to be a partial dependency if B is functionally dependent on A, and also </a:t>
            </a:r>
            <a:r>
              <a:rPr lang="en-US" b="1" dirty="0"/>
              <a:t>B can be determined by any other proper subset of A</a:t>
            </a:r>
            <a:r>
              <a:rPr lang="en-US" dirty="0" smtClean="0"/>
              <a:t>.</a:t>
            </a:r>
          </a:p>
          <a:p>
            <a:r>
              <a:rPr lang="en-US" dirty="0"/>
              <a:t>For </a:t>
            </a:r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have a relationship like </a:t>
            </a:r>
            <a:r>
              <a:rPr lang="en-US" dirty="0" smtClean="0"/>
              <a:t>MO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N</a:t>
            </a:r>
            <a:r>
              <a:rPr lang="en-US" dirty="0"/>
              <a:t>, </a:t>
            </a:r>
            <a:r>
              <a:rPr lang="en-US" dirty="0" smtClean="0"/>
              <a:t>M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P</a:t>
            </a:r>
            <a:r>
              <a:rPr lang="en-US" dirty="0"/>
              <a:t>, and </a:t>
            </a:r>
            <a:r>
              <a:rPr lang="en-US" dirty="0" smtClean="0"/>
              <a:t>P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N</a:t>
            </a:r>
            <a:r>
              <a:rPr lang="en-US" dirty="0"/>
              <a:t>. </a:t>
            </a:r>
            <a:r>
              <a:rPr lang="en-US" dirty="0" smtClean="0"/>
              <a:t>(FD’s)</a:t>
            </a:r>
          </a:p>
          <a:p>
            <a:pPr lvl="1"/>
            <a:r>
              <a:rPr lang="en-US" dirty="0"/>
              <a:t>With the help of </a:t>
            </a:r>
            <a:r>
              <a:rPr lang="en-US" dirty="0" smtClean="0"/>
              <a:t>Transitivity Rule we can write </a:t>
            </a:r>
            <a:r>
              <a:rPr lang="en-US" b="1" dirty="0" smtClean="0"/>
              <a:t>M</a:t>
            </a:r>
            <a:r>
              <a:rPr lang="en-US" b="1" dirty="0" smtClean="0">
                <a:sym typeface="Wingdings" panose="05000000000000000000" pitchFamily="2" charset="2"/>
              </a:rPr>
              <a:t>N</a:t>
            </a:r>
            <a:endParaRPr lang="en-US" b="1" dirty="0"/>
          </a:p>
          <a:p>
            <a:pPr lvl="1"/>
            <a:r>
              <a:rPr lang="en-US" dirty="0" smtClean="0"/>
              <a:t>In </a:t>
            </a:r>
            <a:r>
              <a:rPr lang="en-US" dirty="0"/>
              <a:t>this case, M is alone capable of determining N.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means that </a:t>
            </a:r>
            <a:r>
              <a:rPr lang="en-US" dirty="0">
                <a:solidFill>
                  <a:schemeClr val="accent6"/>
                </a:solidFill>
              </a:rPr>
              <a:t>N is dependent partially on MO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(Second Normal Form)</a:t>
            </a:r>
          </a:p>
        </p:txBody>
      </p:sp>
    </p:spTree>
    <p:extLst>
      <p:ext uri="{BB962C8B-B14F-4D97-AF65-F5344CB8AC3E}">
        <p14:creationId xmlns:p14="http://schemas.microsoft.com/office/powerpoint/2010/main" val="34998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(Second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FD1</a:t>
            </a:r>
            <a:r>
              <a:rPr lang="en-GB" dirty="0"/>
              <a:t>: {CID, ANO}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{</a:t>
            </a:r>
            <a:r>
              <a:rPr lang="en-GB" dirty="0" err="1"/>
              <a:t>AccesssDate</a:t>
            </a:r>
            <a:r>
              <a:rPr lang="en-GB" dirty="0"/>
              <a:t>, Balance, </a:t>
            </a:r>
            <a:r>
              <a:rPr lang="en-GB" dirty="0" err="1"/>
              <a:t>BranchName</a:t>
            </a:r>
            <a:r>
              <a:rPr lang="en-GB" dirty="0"/>
              <a:t>}</a:t>
            </a:r>
          </a:p>
          <a:p>
            <a:r>
              <a:rPr lang="en-GB" b="1" dirty="0"/>
              <a:t>FD2</a:t>
            </a:r>
            <a:r>
              <a:rPr lang="en-GB" dirty="0"/>
              <a:t>: ANO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{Balance, </a:t>
            </a:r>
            <a:r>
              <a:rPr lang="en-GB" dirty="0" err="1"/>
              <a:t>BranchName</a:t>
            </a:r>
            <a:r>
              <a:rPr lang="en-GB" dirty="0" smtClean="0"/>
              <a:t>}</a:t>
            </a:r>
          </a:p>
          <a:p>
            <a:r>
              <a:rPr lang="en-GB" dirty="0" smtClean="0"/>
              <a:t>Here only ANO can </a:t>
            </a:r>
            <a:r>
              <a:rPr lang="en-US" dirty="0" smtClean="0"/>
              <a:t>determines the value of Balance &amp; Branch Name.</a:t>
            </a:r>
            <a:endParaRPr lang="en-GB" dirty="0"/>
          </a:p>
          <a:p>
            <a:r>
              <a:rPr lang="en-GB" b="1" dirty="0">
                <a:solidFill>
                  <a:schemeClr val="accent6"/>
                </a:solidFill>
              </a:rPr>
              <a:t>Balance and </a:t>
            </a:r>
            <a:r>
              <a:rPr lang="en-GB" b="1" dirty="0" err="1">
                <a:solidFill>
                  <a:schemeClr val="accent6"/>
                </a:solidFill>
              </a:rPr>
              <a:t>BranchName</a:t>
            </a:r>
            <a:r>
              <a:rPr lang="en-GB" b="1" dirty="0">
                <a:solidFill>
                  <a:schemeClr val="accent6"/>
                </a:solidFill>
              </a:rPr>
              <a:t> are partial dependent on primary key (CID + ANO)</a:t>
            </a:r>
            <a:r>
              <a:rPr lang="en-GB" dirty="0"/>
              <a:t>. So customer relation is not in 2NF.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8855383"/>
              </p:ext>
            </p:extLst>
          </p:nvPr>
        </p:nvGraphicFramePr>
        <p:xfrm>
          <a:off x="280527" y="1338739"/>
          <a:ext cx="52324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899466"/>
              </p:ext>
            </p:extLst>
          </p:nvPr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5683553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53716" y="1933873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0836" y="1933873"/>
            <a:ext cx="1764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AccesssDate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074966" y="1933873"/>
            <a:ext cx="1152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Balance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931716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19283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65096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86754" y="2752308"/>
            <a:ext cx="493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25986" y="1933873"/>
            <a:ext cx="1764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BranchName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836010" y="1933873"/>
            <a:ext cx="720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CID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19601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10798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931716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65096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21178" y="1569573"/>
            <a:ext cx="417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10798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82666" y="278527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54039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28383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8" grpId="0" animBg="1"/>
      <p:bldP spid="19" grpId="0" animBg="1"/>
      <p:bldP spid="4" grpId="0"/>
      <p:bldP spid="2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(Second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Problem: </a:t>
            </a:r>
            <a:r>
              <a:rPr lang="en-GB" dirty="0"/>
              <a:t>For example, in case of a joint account multiple (more than one) customers have common (one) accounts.</a:t>
            </a:r>
          </a:p>
          <a:p>
            <a:r>
              <a:rPr lang="en-GB" dirty="0"/>
              <a:t>If an account </a:t>
            </a:r>
            <a:r>
              <a:rPr lang="en-GB" b="1" dirty="0">
                <a:solidFill>
                  <a:schemeClr val="accent6"/>
                </a:solidFill>
              </a:rPr>
              <a:t>’A01’ is operated jointly by two customers </a:t>
            </a:r>
            <a:r>
              <a:rPr lang="en-GB" dirty="0"/>
              <a:t>says </a:t>
            </a:r>
            <a:r>
              <a:rPr lang="en-GB" b="1" dirty="0">
                <a:solidFill>
                  <a:schemeClr val="accent6"/>
                </a:solidFill>
              </a:rPr>
              <a:t>’C01’ and ’C02’</a:t>
            </a:r>
            <a:r>
              <a:rPr lang="en-GB" dirty="0"/>
              <a:t> then </a:t>
            </a:r>
            <a:r>
              <a:rPr lang="en-GB" b="1" dirty="0">
                <a:solidFill>
                  <a:schemeClr val="accent6"/>
                </a:solidFill>
              </a:rPr>
              <a:t>data</a:t>
            </a:r>
            <a:r>
              <a:rPr lang="en-GB" dirty="0"/>
              <a:t> values for attributes </a:t>
            </a:r>
            <a:r>
              <a:rPr lang="en-GB" b="1" dirty="0">
                <a:solidFill>
                  <a:schemeClr val="accent6"/>
                </a:solidFill>
              </a:rPr>
              <a:t>Balance and </a:t>
            </a:r>
            <a:r>
              <a:rPr lang="en-GB" b="1" dirty="0" err="1">
                <a:solidFill>
                  <a:schemeClr val="accent6"/>
                </a:solidFill>
              </a:rPr>
              <a:t>BranchName</a:t>
            </a:r>
            <a:r>
              <a:rPr lang="en-GB" b="1" dirty="0">
                <a:solidFill>
                  <a:schemeClr val="accent6"/>
                </a:solidFill>
              </a:rPr>
              <a:t> </a:t>
            </a:r>
            <a:r>
              <a:rPr lang="en-GB" dirty="0"/>
              <a:t>will be </a:t>
            </a:r>
            <a:r>
              <a:rPr lang="en-GB" b="1" dirty="0">
                <a:solidFill>
                  <a:schemeClr val="accent6"/>
                </a:solidFill>
              </a:rPr>
              <a:t>duplicated in two different tuples</a:t>
            </a:r>
            <a:r>
              <a:rPr lang="en-GB" dirty="0"/>
              <a:t> of customers ’C01’ and ’C02’.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9090250"/>
              </p:ext>
            </p:extLst>
          </p:nvPr>
        </p:nvGraphicFramePr>
        <p:xfrm>
          <a:off x="280527" y="1338739"/>
          <a:ext cx="52324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67397"/>
              </p:ext>
            </p:extLst>
          </p:nvPr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5683553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53716" y="1933873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0836" y="1933873"/>
            <a:ext cx="1764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AccesssDate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074966" y="1933873"/>
            <a:ext cx="1152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Balance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931716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19283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65096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86754" y="2752308"/>
            <a:ext cx="493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25986" y="1933873"/>
            <a:ext cx="1764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BranchName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836010" y="1933873"/>
            <a:ext cx="720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CID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19601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10798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931716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65096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21178" y="1569573"/>
            <a:ext cx="417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10798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82666" y="278527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54039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10141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2NF (Second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[CID&amp;ANO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Primary Key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Solution: </a:t>
            </a:r>
            <a:r>
              <a:rPr lang="en-GB" b="1" dirty="0">
                <a:solidFill>
                  <a:schemeClr val="accent6"/>
                </a:solidFill>
              </a:rPr>
              <a:t>Decompose relation </a:t>
            </a:r>
            <a:r>
              <a:rPr lang="en-GB" dirty="0"/>
              <a:t>in such a way that </a:t>
            </a:r>
            <a:r>
              <a:rPr lang="en-GB" b="1" dirty="0">
                <a:solidFill>
                  <a:schemeClr val="accent6"/>
                </a:solidFill>
              </a:rPr>
              <a:t>resultant relations do not have any partial FD</a:t>
            </a:r>
            <a:r>
              <a:rPr lang="en-GB" dirty="0"/>
              <a:t>.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Remove partial dependent attributes </a:t>
            </a:r>
            <a:r>
              <a:rPr lang="en-GB" dirty="0"/>
              <a:t>from the relation that violets 2NF.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Place them in separate relation </a:t>
            </a:r>
            <a:r>
              <a:rPr lang="en-GB" dirty="0"/>
              <a:t>along with the </a:t>
            </a:r>
            <a:r>
              <a:rPr lang="en-GB" b="1" dirty="0">
                <a:solidFill>
                  <a:schemeClr val="accent6"/>
                </a:solidFill>
              </a:rPr>
              <a:t>prime attribute on which they are fully dependent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primary key of new relation </a:t>
            </a:r>
            <a:r>
              <a:rPr lang="en-GB" dirty="0"/>
              <a:t>will be the </a:t>
            </a:r>
            <a:r>
              <a:rPr lang="en-GB" b="1" dirty="0">
                <a:solidFill>
                  <a:schemeClr val="accent6"/>
                </a:solidFill>
              </a:rPr>
              <a:t>attribute on which it is fully dependent</a:t>
            </a:r>
            <a:r>
              <a:rPr lang="en-GB" dirty="0"/>
              <a:t>.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Keep other attributes same </a:t>
            </a:r>
            <a:r>
              <a:rPr lang="en-GB" dirty="0"/>
              <a:t>as in that table with the </a:t>
            </a:r>
            <a:r>
              <a:rPr lang="en-GB" b="1" dirty="0">
                <a:solidFill>
                  <a:schemeClr val="accent6"/>
                </a:solidFill>
              </a:rPr>
              <a:t>same primary key</a:t>
            </a:r>
            <a:r>
              <a:rPr lang="en-GB" dirty="0"/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714653"/>
              </p:ext>
            </p:extLst>
          </p:nvPr>
        </p:nvGraphicFramePr>
        <p:xfrm>
          <a:off x="280527" y="1338739"/>
          <a:ext cx="52324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67397"/>
              </p:ext>
            </p:extLst>
          </p:nvPr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666835"/>
              </p:ext>
            </p:extLst>
          </p:nvPr>
        </p:nvGraphicFramePr>
        <p:xfrm>
          <a:off x="5855358" y="1343826"/>
          <a:ext cx="33283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12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5863932"/>
              </p:ext>
            </p:extLst>
          </p:nvPr>
        </p:nvGraphicFramePr>
        <p:xfrm>
          <a:off x="5854179" y="97699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6685987"/>
              </p:ext>
            </p:extLst>
          </p:nvPr>
        </p:nvGraphicFramePr>
        <p:xfrm>
          <a:off x="9302351" y="1341946"/>
          <a:ext cx="275526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149703"/>
              </p:ext>
            </p:extLst>
          </p:nvPr>
        </p:nvGraphicFramePr>
        <p:xfrm>
          <a:off x="9301172" y="97511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Right Arrow 32"/>
          <p:cNvSpPr/>
          <p:nvPr/>
        </p:nvSpPr>
        <p:spPr>
          <a:xfrm>
            <a:off x="5198061" y="2577101"/>
            <a:ext cx="753979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11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Diagrammatic representation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Consider the relation Account(</a:t>
            </a:r>
            <a:r>
              <a:rPr lang="en-US" dirty="0" err="1"/>
              <a:t>account_no</a:t>
            </a:r>
            <a:r>
              <a:rPr lang="en-US" dirty="0"/>
              <a:t>, balance, branch). </a:t>
            </a:r>
          </a:p>
          <a:p>
            <a:r>
              <a:rPr lang="en-US" dirty="0" err="1">
                <a:solidFill>
                  <a:schemeClr val="tx2"/>
                </a:solidFill>
              </a:rPr>
              <a:t>account_no</a:t>
            </a:r>
            <a:r>
              <a:rPr lang="en-US" dirty="0"/>
              <a:t> can </a:t>
            </a:r>
            <a:r>
              <a:rPr lang="en-US" dirty="0">
                <a:solidFill>
                  <a:schemeClr val="tx2"/>
                </a:solidFill>
              </a:rPr>
              <a:t>determine balance and branch</a:t>
            </a:r>
            <a:r>
              <a:rPr lang="en-US" dirty="0"/>
              <a:t>. </a:t>
            </a:r>
          </a:p>
          <a:p>
            <a:r>
              <a:rPr lang="en-US" dirty="0"/>
              <a:t>So, there is a functional dependency from </a:t>
            </a:r>
            <a:r>
              <a:rPr lang="en-US" dirty="0" err="1">
                <a:solidFill>
                  <a:schemeClr val="tx2"/>
                </a:solidFill>
              </a:rPr>
              <a:t>account_no</a:t>
            </a:r>
            <a:r>
              <a:rPr lang="en-US" dirty="0">
                <a:solidFill>
                  <a:schemeClr val="tx2"/>
                </a:solidFill>
              </a:rPr>
              <a:t> to balance and branch</a:t>
            </a:r>
            <a:r>
              <a:rPr lang="en-US" dirty="0"/>
              <a:t>.</a:t>
            </a:r>
          </a:p>
          <a:p>
            <a:r>
              <a:rPr lang="en-US" dirty="0"/>
              <a:t>This can be denoted by </a:t>
            </a:r>
            <a:r>
              <a:rPr lang="en-US" dirty="0" err="1">
                <a:solidFill>
                  <a:schemeClr val="tx2"/>
                </a:solidFill>
              </a:rPr>
              <a:t>account_no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→</a:t>
            </a:r>
            <a:r>
              <a:rPr lang="en-US" dirty="0">
                <a:solidFill>
                  <a:schemeClr val="tx2"/>
                </a:solidFill>
              </a:rPr>
              <a:t> {balance, branch}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435388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19200" y="2012951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9200" y="2329270"/>
            <a:ext cx="76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81200" y="2012950"/>
            <a:ext cx="0" cy="329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24200" y="1435388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X1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6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X2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505200" y="2032575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505200" y="2349787"/>
            <a:ext cx="762000" cy="4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8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029200" y="2032576"/>
            <a:ext cx="0" cy="6263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67200" y="2032575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2200" y="1435388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34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Y1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400800" y="2015490"/>
            <a:ext cx="0" cy="64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698457" y="2342575"/>
            <a:ext cx="630936" cy="72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96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Y2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077200" y="2015491"/>
            <a:ext cx="0" cy="640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315200" y="2020162"/>
            <a:ext cx="0" cy="329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96139" y="978872"/>
            <a:ext cx="937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X </a:t>
            </a: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000" b="1" dirty="0">
                <a:solidFill>
                  <a:schemeClr val="accent6"/>
                </a:solidFill>
              </a:rPr>
              <a:t> Y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54400" y="975042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{X1, X2} </a:t>
            </a: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en-US" sz="2000" b="1" dirty="0">
                <a:solidFill>
                  <a:schemeClr val="accent6"/>
                </a:solidFill>
              </a:rPr>
              <a:t>Y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78599" y="976914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X </a:t>
            </a: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en-US" sz="2000" b="1" dirty="0">
                <a:solidFill>
                  <a:schemeClr val="accent6"/>
                </a:solidFill>
              </a:rPr>
              <a:t>{Y1, Y2}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886200" y="2341175"/>
            <a:ext cx="0" cy="320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874295" y="2652798"/>
            <a:ext cx="1161288" cy="3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705600" y="2032575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00800" y="2641368"/>
            <a:ext cx="1676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43000" y="5160135"/>
            <a:ext cx="265176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err="1"/>
              <a:t>account_no</a:t>
            </a:r>
            <a:endParaRPr lang="en-US" sz="3200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3794760" y="5160135"/>
            <a:ext cx="1524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balance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18760" y="5160135"/>
            <a:ext cx="192024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branch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590800" y="5749290"/>
            <a:ext cx="3483381" cy="374904"/>
            <a:chOff x="2590800" y="5882640"/>
            <a:chExt cx="3483381" cy="374904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590800" y="5882640"/>
              <a:ext cx="0" cy="374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542989" y="5882640"/>
              <a:ext cx="0" cy="36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062399" y="5882640"/>
              <a:ext cx="0" cy="36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590800" y="6248400"/>
              <a:ext cx="34833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16" grpId="0" animBg="1"/>
      <p:bldP spid="20" grpId="0" animBg="1"/>
      <p:bldP spid="21" grpId="0" animBg="1"/>
      <p:bldP spid="24" grpId="0" animBg="1"/>
      <p:bldP spid="27" grpId="0"/>
      <p:bldP spid="28" grpId="0"/>
      <p:bldP spid="29" grpId="0"/>
      <p:bldP spid="34" grpId="0" animBg="1"/>
      <p:bldP spid="35" grpId="0" animBg="1"/>
      <p:bldP spid="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3NF (Third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</a:t>
            </a:r>
            <a:r>
              <a:rPr lang="en-US" dirty="0" smtClean="0"/>
              <a:t>5.3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2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3NF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US" dirty="0"/>
              <a:t>The second condition is that there should be </a:t>
            </a:r>
            <a:r>
              <a:rPr lang="en-US" b="1" dirty="0"/>
              <a:t>no transitive dependency for non-prime </a:t>
            </a:r>
            <a:r>
              <a:rPr lang="en-US" b="1" dirty="0" smtClean="0"/>
              <a:t>attributes</a:t>
            </a:r>
            <a:endParaRPr lang="en-GB" dirty="0"/>
          </a:p>
          <a:p>
            <a:r>
              <a:rPr lang="en-US" dirty="0"/>
              <a:t>The third Normal Form ensures the reduction of data duplication. It is also used to achieve data integrity</a:t>
            </a:r>
            <a:r>
              <a:rPr lang="en-US" dirty="0" smtClean="0"/>
              <a:t>.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table design is said to be in 3NF if both the following conditions hold:</a:t>
            </a:r>
          </a:p>
          <a:p>
            <a:pPr lvl="1"/>
            <a:r>
              <a:rPr lang="en-US" sz="1600" dirty="0"/>
              <a:t>T</a:t>
            </a:r>
            <a:r>
              <a:rPr lang="en-US" sz="1600" dirty="0" smtClean="0"/>
              <a:t>able </a:t>
            </a:r>
            <a:r>
              <a:rPr lang="en-US" sz="1600" dirty="0"/>
              <a:t>must be in 2NF</a:t>
            </a:r>
          </a:p>
          <a:p>
            <a:pPr lvl="1"/>
            <a:r>
              <a:rPr lang="en-US" sz="1600" dirty="0"/>
              <a:t>Transitive functional dependency of non-prime attribute on any super key should be removed</a:t>
            </a:r>
            <a:r>
              <a:rPr lang="en-US" sz="1600" dirty="0" smtClean="0"/>
              <a:t>.</a:t>
            </a:r>
          </a:p>
          <a:p>
            <a:r>
              <a:rPr lang="en-US" sz="2000" dirty="0"/>
              <a:t>An attribute that is not part of any candidate key is known as non-prime attribute.</a:t>
            </a:r>
            <a:endParaRPr lang="en-GB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503405" y="1342665"/>
            <a:ext cx="7200000" cy="486135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800" dirty="0"/>
              <a:t>It is in </a:t>
            </a:r>
            <a:r>
              <a:rPr lang="en-GB" sz="2800" dirty="0">
                <a:solidFill>
                  <a:schemeClr val="accent6"/>
                </a:solidFill>
              </a:rPr>
              <a:t>2NF</a:t>
            </a:r>
            <a:r>
              <a:rPr lang="en-GB" sz="2800" dirty="0"/>
              <a:t> and there is </a:t>
            </a:r>
            <a:r>
              <a:rPr lang="en-GB" sz="2800" dirty="0">
                <a:solidFill>
                  <a:schemeClr val="accent6"/>
                </a:solidFill>
              </a:rPr>
              <a:t>no transitive dependency</a:t>
            </a:r>
            <a:r>
              <a:rPr lang="en-GB" sz="28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V="1">
            <a:off x="6096380" y="-2520585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03405" y="1898726"/>
            <a:ext cx="8100000" cy="474864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800" dirty="0"/>
              <a:t>(Transitive dependency???) </a:t>
            </a:r>
            <a:r>
              <a:rPr lang="en-GB" sz="2800" dirty="0">
                <a:solidFill>
                  <a:schemeClr val="accent6"/>
                </a:solidFill>
              </a:rPr>
              <a:t>A </a:t>
            </a: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GB" sz="2800" dirty="0">
                <a:solidFill>
                  <a:schemeClr val="accent6"/>
                </a:solidFill>
              </a:rPr>
              <a:t> B &amp; B </a:t>
            </a: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GB" sz="2800" dirty="0">
                <a:solidFill>
                  <a:schemeClr val="accent6"/>
                </a:solidFill>
              </a:rPr>
              <a:t> C </a:t>
            </a:r>
            <a:r>
              <a:rPr lang="en-GB" sz="2800" dirty="0"/>
              <a:t>then</a:t>
            </a:r>
            <a:r>
              <a:rPr lang="en-GB" sz="2800" dirty="0">
                <a:solidFill>
                  <a:schemeClr val="accent6"/>
                </a:solidFill>
              </a:rPr>
              <a:t> A </a:t>
            </a: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GB" sz="2800" dirty="0">
                <a:solidFill>
                  <a:schemeClr val="accent6"/>
                </a:solidFill>
              </a:rPr>
              <a:t> C</a:t>
            </a:r>
            <a:endParaRPr lang="en-US" sz="2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55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u="sng" dirty="0"/>
              <a:t>Example: </a:t>
            </a:r>
            <a:endParaRPr lang="en-US" sz="2000" u="sng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Let’s </a:t>
            </a:r>
            <a:r>
              <a:rPr lang="en-US" sz="2000" dirty="0"/>
              <a:t>say a company wants to store the </a:t>
            </a:r>
            <a:r>
              <a:rPr lang="en-US" sz="2000" dirty="0" smtClean="0"/>
              <a:t>city of </a:t>
            </a:r>
            <a:r>
              <a:rPr lang="en-US" sz="2000" dirty="0"/>
              <a:t>each employee, they create a table named </a:t>
            </a:r>
            <a:r>
              <a:rPr lang="en-US" sz="2000" dirty="0" err="1"/>
              <a:t>Employee_Details</a:t>
            </a:r>
            <a:r>
              <a:rPr lang="en-US" sz="2000" dirty="0"/>
              <a:t> that looks like this</a:t>
            </a:r>
            <a:r>
              <a:rPr lang="en-US" sz="2000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3NF (Third Normal </a:t>
            </a:r>
            <a:r>
              <a:rPr lang="en-US" dirty="0"/>
              <a:t>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8650326"/>
              </p:ext>
            </p:extLst>
          </p:nvPr>
        </p:nvGraphicFramePr>
        <p:xfrm>
          <a:off x="496285" y="2294236"/>
          <a:ext cx="4401662" cy="2468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0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2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87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9925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Emp_Id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Emp_Name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tx1"/>
                          </a:solidFill>
                          <a:effectLst/>
                        </a:rPr>
                        <a:t>CityID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City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1001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John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6"/>
                          </a:solidFill>
                          <a:effectLst/>
                        </a:rPr>
                        <a:t>101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Agra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1002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Ajeet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6"/>
                          </a:solidFill>
                          <a:effectLst/>
                        </a:rPr>
                        <a:t>102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Chennai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1006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Lora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6"/>
                          </a:solidFill>
                          <a:effectLst/>
                        </a:rPr>
                        <a:t>103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Chennai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Lilly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6"/>
                          </a:solidFill>
                          <a:effectLst/>
                        </a:rPr>
                        <a:t>104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2"/>
                          </a:solidFill>
                          <a:effectLst/>
                        </a:rPr>
                        <a:t>Pauri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1201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Steve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6"/>
                          </a:solidFill>
                          <a:effectLst/>
                        </a:rPr>
                        <a:t>105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Gwalior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2102090"/>
              </p:ext>
            </p:extLst>
          </p:nvPr>
        </p:nvGraphicFramePr>
        <p:xfrm>
          <a:off x="495107" y="1927407"/>
          <a:ext cx="1826854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6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Employee_Details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13789" y="2283239"/>
            <a:ext cx="7047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Super keys: </a:t>
            </a:r>
            <a:r>
              <a:rPr lang="en-US" b="1" dirty="0"/>
              <a:t>{</a:t>
            </a:r>
            <a:r>
              <a:rPr lang="en-US" b="1" dirty="0" err="1"/>
              <a:t>Emp_Id</a:t>
            </a:r>
            <a:r>
              <a:rPr lang="en-US" b="1" dirty="0"/>
              <a:t>}, {</a:t>
            </a:r>
            <a:r>
              <a:rPr lang="en-US" b="1" dirty="0" err="1"/>
              <a:t>Emp_Id</a:t>
            </a:r>
            <a:r>
              <a:rPr lang="en-US" b="1" dirty="0"/>
              <a:t>, </a:t>
            </a:r>
            <a:r>
              <a:rPr lang="en-US" b="1" dirty="0" err="1"/>
              <a:t>Emp_Name</a:t>
            </a:r>
            <a:r>
              <a:rPr lang="en-US" b="1" dirty="0"/>
              <a:t>}, {</a:t>
            </a:r>
            <a:r>
              <a:rPr lang="en-US" b="1" dirty="0" err="1"/>
              <a:t>Emp_Id</a:t>
            </a:r>
            <a:r>
              <a:rPr lang="en-US" b="1" dirty="0"/>
              <a:t>, </a:t>
            </a:r>
            <a:r>
              <a:rPr lang="en-US" b="1" dirty="0" err="1"/>
              <a:t>Emp_Name</a:t>
            </a:r>
            <a:r>
              <a:rPr lang="en-US" b="1" dirty="0"/>
              <a:t>, </a:t>
            </a:r>
            <a:r>
              <a:rPr lang="en-US" b="1" dirty="0" smtClean="0"/>
              <a:t>City}…</a:t>
            </a:r>
            <a:r>
              <a:rPr lang="en-US" b="1" dirty="0"/>
              <a:t>so on</a:t>
            </a:r>
          </a:p>
          <a:p>
            <a:pPr marL="285750" indent="-285750">
              <a:spcBef>
                <a:spcPts val="0"/>
              </a:spcBef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Candidate Keys: </a:t>
            </a:r>
            <a:r>
              <a:rPr lang="en-US" b="1" dirty="0"/>
              <a:t>{</a:t>
            </a:r>
            <a:r>
              <a:rPr lang="en-US" b="1" dirty="0" err="1"/>
              <a:t>Emp_Id</a:t>
            </a:r>
            <a:r>
              <a:rPr lang="en-US" b="1" dirty="0"/>
              <a:t>}</a:t>
            </a:r>
          </a:p>
          <a:p>
            <a:pPr marL="285750" indent="-285750">
              <a:spcBef>
                <a:spcPts val="0"/>
              </a:spcBef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Non-prime attributes: </a:t>
            </a:r>
            <a:r>
              <a:rPr lang="en-US" dirty="0">
                <a:solidFill>
                  <a:schemeClr val="accent6"/>
                </a:solidFill>
              </a:rPr>
              <a:t>All attributes except </a:t>
            </a:r>
            <a:r>
              <a:rPr lang="en-US" b="1" dirty="0" err="1"/>
              <a:t>Emp_Id</a:t>
            </a:r>
            <a:r>
              <a:rPr lang="en-US" dirty="0">
                <a:solidFill>
                  <a:schemeClr val="accent6"/>
                </a:solidFill>
              </a:rPr>
              <a:t> are non-prime as they are not part of any candidate keys</a:t>
            </a:r>
            <a:r>
              <a:rPr lang="en-US" dirty="0" smtClean="0">
                <a:solidFill>
                  <a:schemeClr val="accent6"/>
                </a:solidFill>
              </a:rPr>
              <a:t>.</a:t>
            </a:r>
          </a:p>
          <a:p>
            <a:pPr marL="285750" indent="-285750">
              <a:spcBef>
                <a:spcPts val="0"/>
              </a:spcBef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FD1 = {</a:t>
            </a:r>
            <a:r>
              <a:rPr lang="en-US" dirty="0" err="1"/>
              <a:t>Emp_Id</a:t>
            </a:r>
            <a:r>
              <a:rPr lang="en-US" dirty="0"/>
              <a:t>} </a:t>
            </a:r>
            <a:r>
              <a:rPr lang="en-US" dirty="0">
                <a:sym typeface="Wingdings" panose="05000000000000000000" pitchFamily="2" charset="2"/>
              </a:rPr>
              <a:t> {</a:t>
            </a:r>
            <a:r>
              <a:rPr lang="en-US" dirty="0" err="1">
                <a:sym typeface="Wingdings" panose="05000000000000000000" pitchFamily="2" charset="2"/>
              </a:rPr>
              <a:t>CityID</a:t>
            </a:r>
            <a:r>
              <a:rPr lang="en-US" dirty="0">
                <a:sym typeface="Wingdings" panose="05000000000000000000" pitchFamily="2" charset="2"/>
              </a:rPr>
              <a:t>}, FD2 = {</a:t>
            </a:r>
            <a:r>
              <a:rPr lang="en-US" dirty="0" err="1">
                <a:sym typeface="Wingdings" panose="05000000000000000000" pitchFamily="2" charset="2"/>
              </a:rPr>
              <a:t>CityID</a:t>
            </a:r>
            <a:r>
              <a:rPr lang="en-US" dirty="0">
                <a:sym typeface="Wingdings" panose="05000000000000000000" pitchFamily="2" charset="2"/>
              </a:rPr>
              <a:t>}  {City}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So, </a:t>
            </a:r>
            <a:r>
              <a:rPr lang="en-GB" dirty="0"/>
              <a:t>Transitive dependency </a:t>
            </a:r>
            <a:r>
              <a:rPr lang="en-US" dirty="0"/>
              <a:t>{</a:t>
            </a:r>
            <a:r>
              <a:rPr lang="en-US" dirty="0" err="1"/>
              <a:t>Emp_Id</a:t>
            </a:r>
            <a:r>
              <a:rPr lang="en-US" dirty="0"/>
              <a:t>} </a:t>
            </a:r>
            <a:r>
              <a:rPr lang="en-US" dirty="0">
                <a:sym typeface="Wingdings" panose="05000000000000000000" pitchFamily="2" charset="2"/>
              </a:rPr>
              <a:t> {City}, above relation </a:t>
            </a:r>
            <a:r>
              <a:rPr lang="en-US" dirty="0" err="1">
                <a:sym typeface="Wingdings" panose="05000000000000000000" pitchFamily="2" charset="2"/>
              </a:rPr>
              <a:t>Employee_Details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not in 3NF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Here, City dependent on </a:t>
            </a:r>
            <a:r>
              <a:rPr lang="en-US" dirty="0" err="1"/>
              <a:t>CityID</a:t>
            </a:r>
            <a:r>
              <a:rPr lang="en-US" dirty="0"/>
              <a:t>.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Further </a:t>
            </a:r>
            <a:r>
              <a:rPr lang="en-US" dirty="0" err="1"/>
              <a:t>CityID</a:t>
            </a:r>
            <a:r>
              <a:rPr lang="en-US" dirty="0"/>
              <a:t> is dependent on </a:t>
            </a:r>
            <a:r>
              <a:rPr lang="en-US" dirty="0" err="1"/>
              <a:t>Emp_Id</a:t>
            </a:r>
            <a:r>
              <a:rPr lang="en-US" dirty="0"/>
              <a:t> that makes non-prime attributes (City) transitively dependent on super key (</a:t>
            </a:r>
            <a:r>
              <a:rPr lang="en-US" dirty="0" err="1"/>
              <a:t>Emp_Id</a:t>
            </a:r>
            <a:r>
              <a:rPr lang="en-US" dirty="0"/>
              <a:t>). 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This violates the rule of 3NF</a:t>
            </a:r>
            <a:r>
              <a:rPr lang="en-US" dirty="0" smtClean="0"/>
              <a:t>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31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Solution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3NF (Third Normal </a:t>
            </a:r>
            <a:r>
              <a:rPr lang="en-US" dirty="0"/>
              <a:t>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Example-1]</a:t>
            </a: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3076243"/>
              </p:ext>
            </p:extLst>
          </p:nvPr>
        </p:nvGraphicFramePr>
        <p:xfrm>
          <a:off x="496285" y="1708614"/>
          <a:ext cx="3202412" cy="2468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0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2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87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Emp_Id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Emp_Name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tx1"/>
                          </a:solidFill>
                          <a:effectLst/>
                        </a:rPr>
                        <a:t>CityID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1001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John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6"/>
                          </a:solidFill>
                          <a:effectLst/>
                        </a:rPr>
                        <a:t>101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1002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Ajeet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6"/>
                          </a:solidFill>
                          <a:effectLst/>
                        </a:rPr>
                        <a:t>102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1006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Lora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6"/>
                          </a:solidFill>
                          <a:effectLst/>
                        </a:rPr>
                        <a:t>103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Lilly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6"/>
                          </a:solidFill>
                          <a:effectLst/>
                        </a:rPr>
                        <a:t>104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1201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Steve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6"/>
                          </a:solidFill>
                          <a:effectLst/>
                        </a:rPr>
                        <a:t>105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950265"/>
              </p:ext>
            </p:extLst>
          </p:nvPr>
        </p:nvGraphicFramePr>
        <p:xfrm>
          <a:off x="495107" y="1341785"/>
          <a:ext cx="1826854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6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Employee_Details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529172"/>
              </p:ext>
            </p:extLst>
          </p:nvPr>
        </p:nvGraphicFramePr>
        <p:xfrm>
          <a:off x="5107669" y="1727450"/>
          <a:ext cx="2278037" cy="2468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787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9925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tx1"/>
                          </a:solidFill>
                          <a:effectLst/>
                        </a:rPr>
                        <a:t>CityID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City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6"/>
                          </a:solidFill>
                          <a:effectLst/>
                        </a:rPr>
                        <a:t>101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Agra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6"/>
                          </a:solidFill>
                          <a:effectLst/>
                        </a:rPr>
                        <a:t>102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Chennai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6"/>
                          </a:solidFill>
                          <a:effectLst/>
                        </a:rPr>
                        <a:t>103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Chennai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6"/>
                          </a:solidFill>
                          <a:effectLst/>
                        </a:rPr>
                        <a:t>104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2"/>
                          </a:solidFill>
                          <a:effectLst/>
                        </a:rPr>
                        <a:t>Pauri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6"/>
                          </a:solidFill>
                          <a:effectLst/>
                        </a:rPr>
                        <a:t>105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Gwalior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261558"/>
              </p:ext>
            </p:extLst>
          </p:nvPr>
        </p:nvGraphicFramePr>
        <p:xfrm>
          <a:off x="5106491" y="1350346"/>
          <a:ext cx="6778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778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26915" y="4403177"/>
            <a:ext cx="80199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FD1 = {</a:t>
            </a:r>
            <a:r>
              <a:rPr lang="en-US" dirty="0" err="1"/>
              <a:t>Emp_Id</a:t>
            </a:r>
            <a:r>
              <a:rPr lang="en-US" dirty="0"/>
              <a:t>} </a:t>
            </a:r>
            <a:r>
              <a:rPr lang="en-US" dirty="0">
                <a:sym typeface="Wingdings" panose="05000000000000000000" pitchFamily="2" charset="2"/>
              </a:rPr>
              <a:t> {</a:t>
            </a:r>
            <a:r>
              <a:rPr lang="en-US" dirty="0" err="1" smtClean="0">
                <a:sym typeface="Wingdings" panose="05000000000000000000" pitchFamily="2" charset="2"/>
              </a:rPr>
              <a:t>CityID</a:t>
            </a:r>
            <a:r>
              <a:rPr lang="en-US" dirty="0" smtClean="0">
                <a:sym typeface="Wingdings" panose="05000000000000000000" pitchFamily="2" charset="2"/>
              </a:rPr>
              <a:t>}</a:t>
            </a:r>
          </a:p>
          <a:p>
            <a:pPr marL="285750" indent="-285750">
              <a:spcBef>
                <a:spcPts val="0"/>
              </a:spcBef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Now in above two relation there is no transitive dependency.</a:t>
            </a:r>
          </a:p>
          <a:p>
            <a:pPr marL="285750" indent="-285750">
              <a:spcBef>
                <a:spcPts val="0"/>
              </a:spcBef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We can find </a:t>
            </a:r>
            <a:r>
              <a:rPr lang="en-US" dirty="0" err="1" smtClean="0">
                <a:sym typeface="Wingdings" panose="05000000000000000000" pitchFamily="2" charset="2"/>
              </a:rPr>
              <a:t>CityID</a:t>
            </a:r>
            <a:r>
              <a:rPr lang="en-US" dirty="0" smtClean="0">
                <a:sym typeface="Wingdings" panose="05000000000000000000" pitchFamily="2" charset="2"/>
              </a:rPr>
              <a:t> based on </a:t>
            </a:r>
            <a:r>
              <a:rPr lang="en-US" dirty="0" err="1" smtClean="0">
                <a:sym typeface="Wingdings" panose="05000000000000000000" pitchFamily="2" charset="2"/>
              </a:rPr>
              <a:t>Emp_Id</a:t>
            </a:r>
            <a:r>
              <a:rPr lang="en-US" dirty="0" smtClean="0">
                <a:sym typeface="Wingdings" panose="05000000000000000000" pitchFamily="2" charset="2"/>
              </a:rPr>
              <a:t>, and in City table </a:t>
            </a:r>
            <a:r>
              <a:rPr lang="en-US" dirty="0" err="1" smtClean="0">
                <a:sym typeface="Wingdings" panose="05000000000000000000" pitchFamily="2" charset="2"/>
              </a:rPr>
              <a:t>CityName</a:t>
            </a:r>
            <a:r>
              <a:rPr lang="en-US" dirty="0" smtClean="0">
                <a:sym typeface="Wingdings" panose="05000000000000000000" pitchFamily="2" charset="2"/>
              </a:rPr>
              <a:t> depends on </a:t>
            </a:r>
            <a:r>
              <a:rPr lang="en-US" dirty="0" err="1" smtClean="0">
                <a:sym typeface="Wingdings" panose="05000000000000000000" pitchFamily="2" charset="2"/>
              </a:rPr>
              <a:t>CityID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846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Example-2]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FD1</a:t>
            </a:r>
            <a:r>
              <a:rPr lang="en-GB" dirty="0"/>
              <a:t>: ANO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</a:t>
            </a:r>
            <a:r>
              <a:rPr lang="en-GB" dirty="0" err="1" smtClean="0"/>
              <a:t>BranchName</a:t>
            </a:r>
            <a:endParaRPr lang="en-GB" dirty="0"/>
          </a:p>
          <a:p>
            <a:r>
              <a:rPr lang="en-GB" b="1" dirty="0"/>
              <a:t>FD2</a:t>
            </a:r>
            <a:r>
              <a:rPr lang="en-GB" dirty="0"/>
              <a:t>: </a:t>
            </a:r>
            <a:r>
              <a:rPr lang="en-GB" dirty="0" err="1"/>
              <a:t>BranchName</a:t>
            </a:r>
            <a:r>
              <a:rPr lang="en-GB" dirty="0"/>
              <a:t>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</a:t>
            </a:r>
            <a:r>
              <a:rPr lang="en-GB" dirty="0" err="1"/>
              <a:t>BranchAddress</a:t>
            </a:r>
            <a:endParaRPr lang="en-GB" dirty="0"/>
          </a:p>
          <a:p>
            <a:r>
              <a:rPr lang="en-GB" dirty="0" smtClean="0"/>
              <a:t>So, ANO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GB" dirty="0" err="1"/>
              <a:t>BranchAddress</a:t>
            </a:r>
            <a:r>
              <a:rPr lang="en-GB" dirty="0"/>
              <a:t> (Using </a:t>
            </a:r>
            <a:r>
              <a:rPr lang="en-GB" dirty="0">
                <a:solidFill>
                  <a:schemeClr val="tx2"/>
                </a:solidFill>
              </a:rPr>
              <a:t>Transitivity rule</a:t>
            </a:r>
            <a:r>
              <a:rPr lang="en-GB" dirty="0"/>
              <a:t>)</a:t>
            </a:r>
          </a:p>
          <a:p>
            <a:r>
              <a:rPr lang="en-GB" b="1" dirty="0" err="1">
                <a:solidFill>
                  <a:schemeClr val="accent6"/>
                </a:solidFill>
              </a:rPr>
              <a:t>BranchAddress</a:t>
            </a:r>
            <a:r>
              <a:rPr lang="en-GB" b="1" dirty="0">
                <a:solidFill>
                  <a:schemeClr val="accent6"/>
                </a:solidFill>
              </a:rPr>
              <a:t> is transitive depend on primary key (ANO)</a:t>
            </a:r>
            <a:r>
              <a:rPr lang="en-GB" dirty="0"/>
              <a:t>. So customer relation is not in 3NF.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167362"/>
              </p:ext>
            </p:extLst>
          </p:nvPr>
        </p:nvGraphicFramePr>
        <p:xfrm>
          <a:off x="280527" y="1338739"/>
          <a:ext cx="465105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dirty="0"/>
                        <a:t>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baseline="0" dirty="0"/>
                        <a:t> Road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899466"/>
              </p:ext>
            </p:extLst>
          </p:nvPr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5587301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81420" y="1933873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8540" y="1933873"/>
            <a:ext cx="1152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Balance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87807" y="1933873"/>
            <a:ext cx="1764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BranchName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55942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1454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969807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44916" y="2752308"/>
            <a:ext cx="433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53690" y="1933873"/>
            <a:ext cx="201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BranchAddress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086169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969807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962305" y="1569573"/>
            <a:ext cx="190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861690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580386" y="2769230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55972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236038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8" grpId="0" animBg="1"/>
      <p:bldP spid="4" grpId="0"/>
      <p:bldP spid="2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[Example-2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Problem: </a:t>
            </a:r>
            <a:r>
              <a:rPr lang="en-GB" dirty="0"/>
              <a:t>In this relation, </a:t>
            </a:r>
            <a:r>
              <a:rPr lang="en-GB" dirty="0" smtClean="0"/>
              <a:t>for </a:t>
            </a:r>
            <a:r>
              <a:rPr lang="en-GB" dirty="0"/>
              <a:t>each account of the same branch which </a:t>
            </a:r>
            <a:r>
              <a:rPr lang="en-GB" b="1" dirty="0">
                <a:solidFill>
                  <a:schemeClr val="accent6"/>
                </a:solidFill>
              </a:rPr>
              <a:t>occupies more space</a:t>
            </a:r>
            <a:r>
              <a:rPr lang="en-GB" dirty="0" smtClean="0"/>
              <a:t>.</a:t>
            </a:r>
            <a:r>
              <a:rPr lang="en-GB" b="1" dirty="0">
                <a:solidFill>
                  <a:schemeClr val="accent6"/>
                </a:solidFill>
              </a:rPr>
              <a:t> branch address will be stored repeatedly</a:t>
            </a:r>
            <a:r>
              <a:rPr lang="en-GB" dirty="0"/>
              <a:t> 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2672721"/>
              </p:ext>
            </p:extLst>
          </p:nvPr>
        </p:nvGraphicFramePr>
        <p:xfrm>
          <a:off x="280527" y="1338739"/>
          <a:ext cx="465105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dirty="0"/>
                        <a:t>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baseline="0" dirty="0"/>
                        <a:t> Road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899466"/>
              </p:ext>
            </p:extLst>
          </p:nvPr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5587301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81420" y="1933873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8540" y="1933873"/>
            <a:ext cx="1152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Balance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87807" y="1933873"/>
            <a:ext cx="1764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BranchName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55942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1454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969807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44916" y="2752308"/>
            <a:ext cx="433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53690" y="1933873"/>
            <a:ext cx="201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BranchAddress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086169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969807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962305" y="1569573"/>
            <a:ext cx="190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861690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580386" y="2769230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55972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281594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[Example-2]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b="1" dirty="0"/>
              <a:t>Solution: </a:t>
            </a:r>
            <a:r>
              <a:rPr lang="en-GB" b="1" dirty="0">
                <a:solidFill>
                  <a:schemeClr val="accent6"/>
                </a:solidFill>
              </a:rPr>
              <a:t>Decompose relation in </a:t>
            </a:r>
            <a:r>
              <a:rPr lang="en-GB" dirty="0"/>
              <a:t>such a way that </a:t>
            </a:r>
            <a:r>
              <a:rPr lang="en-GB" b="1" dirty="0">
                <a:solidFill>
                  <a:schemeClr val="accent6"/>
                </a:solidFill>
              </a:rPr>
              <a:t>resultant relations do not have any transitive FD.</a:t>
            </a:r>
            <a:endParaRPr lang="en-GB" dirty="0"/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Remove transitive dependent attributes </a:t>
            </a:r>
            <a:r>
              <a:rPr lang="en-GB" dirty="0"/>
              <a:t>from the relation that violets 3NF.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Place them in a new relation along </a:t>
            </a:r>
            <a:r>
              <a:rPr lang="en-GB" dirty="0"/>
              <a:t>with the </a:t>
            </a:r>
            <a:r>
              <a:rPr lang="en-GB" b="1" dirty="0">
                <a:solidFill>
                  <a:schemeClr val="accent6"/>
                </a:solidFill>
              </a:rPr>
              <a:t>non-prime attributes due to which transitive dependency occurred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primary key of the new relation</a:t>
            </a:r>
            <a:r>
              <a:rPr lang="en-GB" dirty="0"/>
              <a:t> will be </a:t>
            </a:r>
            <a:r>
              <a:rPr lang="en-GB" b="1" dirty="0">
                <a:solidFill>
                  <a:schemeClr val="accent6"/>
                </a:solidFill>
              </a:rPr>
              <a:t>non-prime attributes due to which transitive dependency occurred</a:t>
            </a:r>
            <a:r>
              <a:rPr lang="en-GB" dirty="0"/>
              <a:t>.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Keep other attributes same as in the table </a:t>
            </a:r>
            <a:r>
              <a:rPr lang="en-GB" dirty="0"/>
              <a:t>with </a:t>
            </a:r>
            <a:r>
              <a:rPr lang="en-GB" b="1" dirty="0">
                <a:solidFill>
                  <a:schemeClr val="accent6"/>
                </a:solidFill>
              </a:rPr>
              <a:t>same primary key</a:t>
            </a:r>
            <a:r>
              <a:rPr lang="en-GB" dirty="0"/>
              <a:t> and </a:t>
            </a:r>
            <a:r>
              <a:rPr lang="en-GB" b="1" dirty="0">
                <a:solidFill>
                  <a:schemeClr val="accent6"/>
                </a:solidFill>
              </a:rPr>
              <a:t>add prime attributes of other relation into it as a foreign key</a:t>
            </a:r>
            <a:r>
              <a:rPr lang="en-GB" dirty="0"/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3363172"/>
              </p:ext>
            </p:extLst>
          </p:nvPr>
        </p:nvGraphicFramePr>
        <p:xfrm>
          <a:off x="280527" y="1338739"/>
          <a:ext cx="465105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dirty="0"/>
                        <a:t>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baseline="0" dirty="0"/>
                        <a:t> Road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899466"/>
              </p:ext>
            </p:extLst>
          </p:nvPr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V="1">
            <a:off x="6092417" y="-2451486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5076588" y="2148878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8891684"/>
              </p:ext>
            </p:extLst>
          </p:nvPr>
        </p:nvGraphicFramePr>
        <p:xfrm>
          <a:off x="5855358" y="1343826"/>
          <a:ext cx="303752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052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Kalawad</a:t>
                      </a:r>
                      <a:r>
                        <a:rPr lang="en-GB" dirty="0"/>
                        <a:t>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43000"/>
              </p:ext>
            </p:extLst>
          </p:nvPr>
        </p:nvGraphicFramePr>
        <p:xfrm>
          <a:off x="5854179" y="97699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065327"/>
              </p:ext>
            </p:extLst>
          </p:nvPr>
        </p:nvGraphicFramePr>
        <p:xfrm>
          <a:off x="9013595" y="1341946"/>
          <a:ext cx="301879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397945"/>
              </p:ext>
            </p:extLst>
          </p:nvPr>
        </p:nvGraphicFramePr>
        <p:xfrm>
          <a:off x="9012416" y="97511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66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BCNF (Boyce-</a:t>
            </a:r>
            <a:r>
              <a:rPr lang="en-US" dirty="0" err="1">
                <a:solidFill>
                  <a:schemeClr val="tx2"/>
                </a:solidFill>
              </a:rPr>
              <a:t>Codd</a:t>
            </a:r>
            <a:r>
              <a:rPr lang="en-US" dirty="0">
                <a:solidFill>
                  <a:schemeClr val="tx2"/>
                </a:solidFill>
              </a:rPr>
              <a:t>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</a:t>
            </a:r>
            <a:r>
              <a:rPr lang="en-US" dirty="0" smtClean="0"/>
              <a:t>5.4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(Boyce-</a:t>
            </a:r>
            <a:r>
              <a:rPr lang="en-US" dirty="0" err="1"/>
              <a:t>Codd</a:t>
            </a:r>
            <a:r>
              <a:rPr lang="en-US" dirty="0"/>
              <a:t>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</a:t>
            </a:r>
            <a:r>
              <a:rPr lang="en-GB" dirty="0" smtClean="0"/>
              <a:t>BCNF [3.5 NF] (</a:t>
            </a:r>
            <a:r>
              <a:rPr lang="en-US" dirty="0" smtClean="0"/>
              <a:t>Advancement of 3NF</a:t>
            </a:r>
            <a:r>
              <a:rPr lang="en-GB" dirty="0" smtClean="0"/>
              <a:t>)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A </a:t>
            </a:r>
            <a:r>
              <a:rPr lang="en-GB" dirty="0"/>
              <a:t>relation R is in Boyce-</a:t>
            </a:r>
            <a:r>
              <a:rPr lang="en-GB" dirty="0" err="1"/>
              <a:t>Codd</a:t>
            </a:r>
            <a:r>
              <a:rPr lang="en-GB" dirty="0"/>
              <a:t> normal form (BCNF) </a:t>
            </a:r>
          </a:p>
          <a:p>
            <a:pPr lvl="1"/>
            <a:r>
              <a:rPr lang="en-GB" dirty="0" smtClean="0"/>
              <a:t>If </a:t>
            </a:r>
            <a:r>
              <a:rPr lang="en-GB" dirty="0"/>
              <a:t>and only if it is in 3NF and 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or </a:t>
            </a:r>
            <a:r>
              <a:rPr lang="en-GB" dirty="0"/>
              <a:t>every functional dependency X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Y, X should be the primary key of the table.		</a:t>
            </a:r>
            <a:r>
              <a:rPr lang="en-GB" b="1" dirty="0"/>
              <a:t>OR</a:t>
            </a:r>
          </a:p>
          <a:p>
            <a:r>
              <a:rPr lang="en-GB" dirty="0"/>
              <a:t>A relation R is in Boyce-</a:t>
            </a:r>
            <a:r>
              <a:rPr lang="en-GB" dirty="0" err="1"/>
              <a:t>Codd</a:t>
            </a:r>
            <a:r>
              <a:rPr lang="en-GB" dirty="0"/>
              <a:t> normal form (BCNF) 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and only if it is in 3NF and </a:t>
            </a:r>
          </a:p>
          <a:p>
            <a:pPr lvl="1"/>
            <a:r>
              <a:rPr lang="en-GB" dirty="0"/>
              <a:t>E</a:t>
            </a:r>
            <a:r>
              <a:rPr lang="en-GB" dirty="0" smtClean="0"/>
              <a:t>very </a:t>
            </a:r>
            <a:r>
              <a:rPr lang="en-GB" dirty="0"/>
              <a:t>prime </a:t>
            </a:r>
            <a:r>
              <a:rPr lang="en-GB" dirty="0" smtClean="0"/>
              <a:t>attribute </a:t>
            </a:r>
            <a:r>
              <a:rPr lang="en-GB" dirty="0"/>
              <a:t>is non-transitively dependent on the primary key			</a:t>
            </a:r>
            <a:r>
              <a:rPr lang="en-GB" b="1" dirty="0"/>
              <a:t>OR</a:t>
            </a:r>
          </a:p>
          <a:p>
            <a:pPr marL="255588" indent="-342900"/>
            <a:r>
              <a:rPr lang="en-GB" dirty="0"/>
              <a:t>A relation R is in Boyce-</a:t>
            </a:r>
            <a:r>
              <a:rPr lang="en-GB" dirty="0" err="1"/>
              <a:t>Codd</a:t>
            </a:r>
            <a:r>
              <a:rPr lang="en-GB" dirty="0"/>
              <a:t> normal form (BCNF) 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and only if it is in 3NF and </a:t>
            </a:r>
          </a:p>
          <a:p>
            <a:pPr lvl="1"/>
            <a:r>
              <a:rPr lang="en-GB" dirty="0"/>
              <a:t>N</a:t>
            </a:r>
            <a:r>
              <a:rPr lang="en-GB" sz="2000" dirty="0" smtClean="0"/>
              <a:t>o </a:t>
            </a:r>
            <a:r>
              <a:rPr lang="en-GB" sz="2000" dirty="0"/>
              <a:t>any prime </a:t>
            </a:r>
            <a:r>
              <a:rPr lang="en-GB" sz="2000" dirty="0" smtClean="0"/>
              <a:t>attribute </a:t>
            </a:r>
            <a:r>
              <a:rPr lang="en-GB" sz="2000" dirty="0"/>
              <a:t>is transitively dependent on the primary key</a:t>
            </a:r>
          </a:p>
          <a:p>
            <a:pPr marL="255588" indent="-342900"/>
            <a:endParaRPr lang="en-GB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503405" y="1342665"/>
            <a:ext cx="6120000" cy="468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400" dirty="0"/>
              <a:t>BCNF is </a:t>
            </a:r>
            <a:r>
              <a:rPr lang="en-GB" sz="2400" b="1" dirty="0">
                <a:solidFill>
                  <a:schemeClr val="accent6"/>
                </a:solidFill>
              </a:rPr>
              <a:t>based on the concept of a determinant</a:t>
            </a:r>
            <a:r>
              <a:rPr lang="en-GB" sz="2400" dirty="0"/>
              <a:t>.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V="1">
            <a:off x="6092417" y="-3464394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03405" y="1921927"/>
            <a:ext cx="9441980" cy="465615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800" dirty="0"/>
              <a:t>It is in </a:t>
            </a:r>
            <a:r>
              <a:rPr lang="en-GB" sz="2800" b="1" dirty="0">
                <a:solidFill>
                  <a:schemeClr val="accent6"/>
                </a:solidFill>
              </a:rPr>
              <a:t>3NF</a:t>
            </a:r>
            <a:r>
              <a:rPr lang="en-GB" sz="2800" dirty="0"/>
              <a:t> and </a:t>
            </a:r>
            <a:r>
              <a:rPr lang="en-GB" sz="2800" b="1" dirty="0">
                <a:solidFill>
                  <a:schemeClr val="accent6"/>
                </a:solidFill>
              </a:rPr>
              <a:t>every determinant should be </a:t>
            </a:r>
            <a:r>
              <a:rPr lang="en-GB" sz="2800" b="1" dirty="0" smtClean="0">
                <a:solidFill>
                  <a:schemeClr val="accent6"/>
                </a:solidFill>
              </a:rPr>
              <a:t>from primary key</a:t>
            </a:r>
            <a:r>
              <a:rPr lang="en-GB" sz="28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84944" y="1326315"/>
            <a:ext cx="4104000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6"/>
                </a:solidFill>
              </a:rPr>
              <a:t>AccountNO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→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{Balance, Branch}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35898" y="799723"/>
            <a:ext cx="1476000" cy="442674"/>
          </a:xfrm>
          <a:prstGeom prst="wedgeRoundRectCallout">
            <a:avLst>
              <a:gd name="adj1" fmla="val -20833"/>
              <a:gd name="adj2" fmla="val 10312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Determinant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59305" y="816049"/>
            <a:ext cx="1476000" cy="442674"/>
          </a:xfrm>
          <a:prstGeom prst="wedgeRoundRectCallout">
            <a:avLst>
              <a:gd name="adj1" fmla="val -20833"/>
              <a:gd name="adj2" fmla="val 10312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Dependent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5230" y="816049"/>
            <a:ext cx="1476000" cy="442674"/>
          </a:xfrm>
          <a:prstGeom prst="wedgeRoundRectCallout">
            <a:avLst>
              <a:gd name="adj1" fmla="val 20995"/>
              <a:gd name="adj2" fmla="val 4990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Primary Key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 flipV="1">
            <a:off x="7427256" y="1259983"/>
            <a:ext cx="651970" cy="461611"/>
          </a:xfrm>
          <a:prstGeom prst="bentArrow">
            <a:avLst>
              <a:gd name="adj1" fmla="val 13664"/>
              <a:gd name="adj2" fmla="val 25000"/>
              <a:gd name="adj3" fmla="val 26541"/>
              <a:gd name="adj4" fmla="val 4143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1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(Boyce-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  <a:r>
              <a:rPr lang="en-US" dirty="0" smtClean="0"/>
              <a:t>)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[Example-1]</a:t>
            </a: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880065"/>
              </p:ext>
            </p:extLst>
          </p:nvPr>
        </p:nvGraphicFramePr>
        <p:xfrm>
          <a:off x="351431" y="1426447"/>
          <a:ext cx="4132250" cy="2448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626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76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2019"/>
              </a:tblGrid>
              <a:tr h="40800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tx2"/>
                          </a:solidFill>
                          <a:effectLst/>
                        </a:rPr>
                        <a:t>Con_Id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tx1"/>
                          </a:solidFill>
                          <a:effectLst/>
                        </a:rPr>
                        <a:t>Con_Name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tx1"/>
                          </a:solidFill>
                          <a:effectLst/>
                        </a:rPr>
                        <a:t>Con_No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80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1001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John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8899556677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80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1002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Ajeet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9898989898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80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1006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Lora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8877446655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80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1101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Lilly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9724356789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80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1201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Steve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9510234567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310664"/>
              </p:ext>
            </p:extLst>
          </p:nvPr>
        </p:nvGraphicFramePr>
        <p:xfrm>
          <a:off x="350254" y="1050565"/>
          <a:ext cx="1826854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6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Contact_Details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460155"/>
              </p:ext>
            </p:extLst>
          </p:nvPr>
        </p:nvGraphicFramePr>
        <p:xfrm>
          <a:off x="4754587" y="1426447"/>
          <a:ext cx="3185305" cy="2448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81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7162"/>
              </a:tblGrid>
              <a:tr h="40800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accent6"/>
                          </a:solidFill>
                          <a:effectLst/>
                        </a:rPr>
                        <a:t>CategoryID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tx1"/>
                          </a:solidFill>
                          <a:effectLst/>
                        </a:rPr>
                        <a:t>Cat_Name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80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6"/>
                          </a:solidFill>
                          <a:effectLst/>
                        </a:rPr>
                        <a:t>101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Family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80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6"/>
                          </a:solidFill>
                          <a:effectLst/>
                        </a:rPr>
                        <a:t>102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Friends 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80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6"/>
                          </a:solidFill>
                          <a:effectLst/>
                        </a:rPr>
                        <a:t>103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Business 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80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6"/>
                          </a:solidFill>
                          <a:effectLst/>
                        </a:rPr>
                        <a:t>104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Neighbors 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80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6"/>
                          </a:solidFill>
                          <a:effectLst/>
                        </a:rPr>
                        <a:t>105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tx1"/>
                          </a:solidFill>
                          <a:effectLst/>
                        </a:rPr>
                        <a:t>Bestie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059036"/>
              </p:ext>
            </p:extLst>
          </p:nvPr>
        </p:nvGraphicFramePr>
        <p:xfrm>
          <a:off x="4753408" y="1050565"/>
          <a:ext cx="109513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5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000882"/>
              </p:ext>
            </p:extLst>
          </p:nvPr>
        </p:nvGraphicFramePr>
        <p:xfrm>
          <a:off x="8217381" y="1426447"/>
          <a:ext cx="3470643" cy="2468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76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77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3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25909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tx1"/>
                          </a:solidFill>
                          <a:effectLst/>
                        </a:rPr>
                        <a:t>CWC_Id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 (PK)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tx2"/>
                          </a:solidFill>
                          <a:effectLst/>
                        </a:rPr>
                        <a:t>Con_Id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(FK)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accent6"/>
                          </a:solidFill>
                          <a:effectLst/>
                        </a:rPr>
                        <a:t>CategoryID</a:t>
                      </a:r>
                      <a:endParaRPr lang="en-US" dirty="0" smtClean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(FK)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/>
                          </a:solidFill>
                          <a:effectLst/>
                        </a:rPr>
                        <a:t>1001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6"/>
                          </a:solidFill>
                          <a:effectLst/>
                        </a:rPr>
                        <a:t>101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/>
                          </a:solidFill>
                          <a:effectLst/>
                        </a:rPr>
                        <a:t>1001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6"/>
                          </a:solidFill>
                          <a:effectLst/>
                        </a:rPr>
                        <a:t>102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/>
                          </a:solidFill>
                          <a:effectLst/>
                        </a:rPr>
                        <a:t>1002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6"/>
                          </a:solidFill>
                          <a:effectLst/>
                        </a:rPr>
                        <a:t>103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4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/>
                          </a:solidFill>
                          <a:effectLst/>
                        </a:rPr>
                        <a:t>1002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6"/>
                          </a:solidFill>
                          <a:effectLst/>
                        </a:rPr>
                        <a:t>104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41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  <a:effectLst/>
                        </a:rPr>
                        <a:t>1006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6"/>
                          </a:solidFill>
                          <a:effectLst/>
                        </a:rPr>
                        <a:t>101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2193872"/>
              </p:ext>
            </p:extLst>
          </p:nvPr>
        </p:nvGraphicFramePr>
        <p:xfrm>
          <a:off x="8216204" y="1050565"/>
          <a:ext cx="25302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302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ContactWiseCategory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2267727" y="4072465"/>
            <a:ext cx="8252400" cy="794640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In </a:t>
            </a:r>
            <a:r>
              <a:rPr lang="en-IN" sz="2000" dirty="0" err="1" smtClean="0">
                <a:solidFill>
                  <a:schemeClr val="tx1"/>
                </a:solidFill>
              </a:rPr>
              <a:t>Contact_Details</a:t>
            </a:r>
            <a:r>
              <a:rPr lang="en-IN" sz="2000" dirty="0" smtClean="0">
                <a:solidFill>
                  <a:schemeClr val="tx1"/>
                </a:solidFill>
              </a:rPr>
              <a:t>, we can give </a:t>
            </a:r>
            <a:r>
              <a:rPr lang="en-IN" sz="2000" dirty="0" err="1" smtClean="0">
                <a:solidFill>
                  <a:schemeClr val="tx1"/>
                </a:solidFill>
              </a:rPr>
              <a:t>CategoryID</a:t>
            </a:r>
            <a:r>
              <a:rPr lang="en-IN" sz="2000" dirty="0" smtClean="0">
                <a:solidFill>
                  <a:schemeClr val="tx1"/>
                </a:solidFill>
              </a:rPr>
              <a:t> Foreign Key, 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if only one </a:t>
            </a:r>
            <a:r>
              <a:rPr lang="en-US" sz="2000" dirty="0" smtClean="0">
                <a:solidFill>
                  <a:schemeClr val="tx1"/>
                </a:solidFill>
              </a:rPr>
              <a:t>category belongs to contact.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67727" y="5019348"/>
            <a:ext cx="8252400" cy="802030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But for mapping one contact to many category, we must have to create new table as per above (</a:t>
            </a:r>
            <a:r>
              <a:rPr lang="en-US" sz="2000" dirty="0" err="1" smtClean="0">
                <a:solidFill>
                  <a:schemeClr val="tx1"/>
                </a:solidFill>
              </a:rPr>
              <a:t>ContactWiseCategory</a:t>
            </a:r>
            <a:r>
              <a:rPr lang="en-US" sz="2000" dirty="0" smtClean="0">
                <a:solidFill>
                  <a:schemeClr val="tx1"/>
                </a:solidFill>
              </a:rPr>
              <a:t>) 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32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Full Functional Dependency</a:t>
            </a:r>
          </a:p>
          <a:p>
            <a:pPr lvl="1"/>
            <a:r>
              <a:rPr lang="en-US" dirty="0"/>
              <a:t>In a relation, the attribute B is fully functional dependent on A if </a:t>
            </a:r>
            <a:r>
              <a:rPr lang="en-US" b="1" dirty="0">
                <a:solidFill>
                  <a:schemeClr val="accent6"/>
                </a:solidFill>
              </a:rPr>
              <a:t>B is functionally dependent on A, but not on any proper subset of 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{</a:t>
            </a:r>
            <a:r>
              <a:rPr lang="en-US" dirty="0" err="1"/>
              <a:t>Roll_No</a:t>
            </a:r>
            <a:r>
              <a:rPr lang="en-US" dirty="0"/>
              <a:t>, Semester, </a:t>
            </a:r>
            <a:r>
              <a:rPr lang="en-US" dirty="0" err="1"/>
              <a:t>Department_Name</a:t>
            </a:r>
            <a:r>
              <a:rPr lang="en-US" dirty="0"/>
              <a:t>}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SPI</a:t>
            </a:r>
          </a:p>
          <a:p>
            <a:pPr lvl="1"/>
            <a:r>
              <a:rPr lang="en-US" dirty="0"/>
              <a:t>We </a:t>
            </a:r>
            <a:r>
              <a:rPr lang="en-US" b="1" dirty="0">
                <a:solidFill>
                  <a:schemeClr val="accent6"/>
                </a:solidFill>
              </a:rPr>
              <a:t>need all three {</a:t>
            </a:r>
            <a:r>
              <a:rPr lang="en-US" b="1" dirty="0" err="1">
                <a:solidFill>
                  <a:schemeClr val="accent6"/>
                </a:solidFill>
              </a:rPr>
              <a:t>Roll_No</a:t>
            </a:r>
            <a:r>
              <a:rPr lang="en-US" b="1" dirty="0">
                <a:solidFill>
                  <a:schemeClr val="accent6"/>
                </a:solidFill>
              </a:rPr>
              <a:t>, Semester, </a:t>
            </a:r>
            <a:r>
              <a:rPr lang="en-US" b="1" dirty="0" err="1">
                <a:solidFill>
                  <a:schemeClr val="accent6"/>
                </a:solidFill>
              </a:rPr>
              <a:t>Department_Name</a:t>
            </a:r>
            <a:r>
              <a:rPr lang="en-US" b="1" dirty="0">
                <a:solidFill>
                  <a:schemeClr val="accent6"/>
                </a:solidFill>
              </a:rPr>
              <a:t>} to find SPI</a:t>
            </a:r>
            <a:r>
              <a:rPr lang="en-US" dirty="0"/>
              <a:t>.</a:t>
            </a:r>
          </a:p>
          <a:p>
            <a:r>
              <a:rPr lang="en-US" b="1" dirty="0"/>
              <a:t>Partial Functional Dependency</a:t>
            </a:r>
          </a:p>
          <a:p>
            <a:pPr lvl="1"/>
            <a:r>
              <a:rPr lang="en-US" dirty="0"/>
              <a:t>In a relation, the attribute B is partial functional dependent on A if </a:t>
            </a:r>
            <a:r>
              <a:rPr lang="en-US" b="1" dirty="0">
                <a:solidFill>
                  <a:schemeClr val="accent6"/>
                </a:solidFill>
              </a:rPr>
              <a:t>B is functionally dependent on A as well as on any proper subset of 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there is some attribute that can be removed from A and the still dependency holds then it is partial functional </a:t>
            </a:r>
            <a:r>
              <a:rPr lang="en-US" dirty="0" err="1"/>
              <a:t>dependancy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{</a:t>
            </a:r>
            <a:r>
              <a:rPr lang="en-US" dirty="0" err="1"/>
              <a:t>Enrollment_No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 dirty="0"/>
              <a:t>}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SPI</a:t>
            </a:r>
          </a:p>
          <a:p>
            <a:pPr lvl="1"/>
            <a:r>
              <a:rPr lang="en-US" b="1" dirty="0" err="1">
                <a:solidFill>
                  <a:schemeClr val="accent6"/>
                </a:solidFill>
              </a:rPr>
              <a:t>Enrollment_No</a:t>
            </a:r>
            <a:r>
              <a:rPr lang="en-US" b="1" dirty="0">
                <a:solidFill>
                  <a:schemeClr val="accent6"/>
                </a:solidFill>
              </a:rPr>
              <a:t> is sufficient to find SPI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 dirty="0"/>
              <a:t> is not required to find SPI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So, SPI is partially dependent on Department &amp; Enrollment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2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(Boyce-</a:t>
            </a:r>
            <a:r>
              <a:rPr lang="en-US" dirty="0" err="1"/>
              <a:t>Codd</a:t>
            </a:r>
            <a:r>
              <a:rPr lang="en-US" dirty="0"/>
              <a:t>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Example-2]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487805"/>
              </p:ext>
            </p:extLst>
          </p:nvPr>
        </p:nvGraphicFramePr>
        <p:xfrm>
          <a:off x="280527" y="1338739"/>
          <a:ext cx="2510790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512037"/>
              </p:ext>
            </p:extLst>
          </p:nvPr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2925743" y="919747"/>
            <a:ext cx="0" cy="424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6325" y="1688938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RNO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3445" y="1688938"/>
            <a:ext cx="1152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Subject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2712" y="1688938"/>
            <a:ext cx="1080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Faculty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492712" y="2149738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379445" y="2141613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56888" y="2507373"/>
            <a:ext cx="111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424325" y="1312594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10572" y="1324638"/>
            <a:ext cx="208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92712" y="1312594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35245" y="2524295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36900" y="864157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379445" y="1312594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266765" y="1184299"/>
            <a:ext cx="5794056" cy="144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b="1" dirty="0"/>
              <a:t>FD1</a:t>
            </a:r>
            <a:r>
              <a:rPr lang="en-GB" sz="2400" dirty="0"/>
              <a:t>: RNO, Subject</a:t>
            </a:r>
            <a:r>
              <a:rPr lang="en-US" sz="2400" dirty="0">
                <a:latin typeface="Calibri" panose="020F0502020204030204" pitchFamily="34" charset="0"/>
              </a:rPr>
              <a:t> → </a:t>
            </a:r>
            <a:r>
              <a:rPr lang="en-GB" sz="2400" dirty="0"/>
              <a:t>Faculty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b="1" dirty="0"/>
              <a:t>FD2</a:t>
            </a:r>
            <a:r>
              <a:rPr lang="en-GB" sz="2400" dirty="0"/>
              <a:t>: Faculty </a:t>
            </a:r>
            <a:r>
              <a:rPr lang="en-US" sz="2400" dirty="0">
                <a:latin typeface="Calibri" panose="020F0502020204030204" pitchFamily="34" charset="0"/>
              </a:rPr>
              <a:t>→ </a:t>
            </a:r>
            <a:r>
              <a:rPr lang="en-GB" sz="2400" dirty="0"/>
              <a:t>Subject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So {RNO, Subject} </a:t>
            </a:r>
            <a:r>
              <a:rPr lang="en-US" sz="2400" dirty="0">
                <a:latin typeface="Calibri" panose="020F0502020204030204" pitchFamily="34" charset="0"/>
              </a:rPr>
              <a:t>→ </a:t>
            </a:r>
            <a:r>
              <a:rPr lang="en-GB" sz="2400" dirty="0"/>
              <a:t>Subject</a:t>
            </a:r>
            <a:r>
              <a:rPr lang="en-GB" sz="2000" dirty="0"/>
              <a:t>  (Transitivity rule)</a:t>
            </a:r>
            <a:endParaRPr lang="en-GB" sz="2400" dirty="0"/>
          </a:p>
        </p:txBody>
      </p:sp>
      <p:sp>
        <p:nvSpPr>
          <p:cNvPr id="32" name="Rounded Rectangle 31"/>
          <p:cNvSpPr/>
          <p:nvPr/>
        </p:nvSpPr>
        <p:spPr>
          <a:xfrm>
            <a:off x="279348" y="5050856"/>
            <a:ext cx="9120158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dk1"/>
                </a:solidFill>
              </a:rPr>
              <a:t>Here, one faculty teaches only one subject, but a subject may be taught by more than one faculty.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dk1"/>
                </a:solidFill>
              </a:rPr>
              <a:t>A student can learn a subject from only one </a:t>
            </a:r>
            <a:r>
              <a:rPr lang="en-IN" sz="2400" dirty="0" smtClean="0">
                <a:solidFill>
                  <a:schemeClr val="dk1"/>
                </a:solidFill>
              </a:rPr>
              <a:t>faculty also.</a:t>
            </a:r>
            <a:endParaRPr lang="en-IN" sz="2400" dirty="0">
              <a:solidFill>
                <a:schemeClr val="dk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046325" y="2992882"/>
            <a:ext cx="9014496" cy="863144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In FD2, </a:t>
            </a:r>
            <a:r>
              <a:rPr lang="en-IN" sz="2000" b="1" dirty="0">
                <a:solidFill>
                  <a:schemeClr val="accent6"/>
                </a:solidFill>
              </a:rPr>
              <a:t>determinant is Faculty which is not a primary key</a:t>
            </a:r>
            <a:r>
              <a:rPr lang="en-IN" sz="2000" dirty="0">
                <a:solidFill>
                  <a:schemeClr val="tx1"/>
                </a:solidFill>
              </a:rPr>
              <a:t>. So student table is not in BCNF.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051308" y="3979166"/>
            <a:ext cx="9014496" cy="1224000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just"/>
            <a:r>
              <a:rPr lang="en-GB" sz="2000" b="1" dirty="0"/>
              <a:t>Problem</a:t>
            </a:r>
            <a:r>
              <a:rPr lang="en-GB" sz="2000" dirty="0"/>
              <a:t>: In this relation </a:t>
            </a:r>
            <a:r>
              <a:rPr lang="en-GB" sz="2000" b="1" dirty="0">
                <a:solidFill>
                  <a:schemeClr val="accent6"/>
                </a:solidFill>
              </a:rPr>
              <a:t>one student can learn more than one subject with different faculty</a:t>
            </a:r>
            <a:r>
              <a:rPr lang="en-GB" sz="2000" dirty="0"/>
              <a:t> then</a:t>
            </a:r>
            <a:r>
              <a:rPr lang="en-GB" sz="2000" b="1" dirty="0">
                <a:solidFill>
                  <a:schemeClr val="accent6"/>
                </a:solidFill>
              </a:rPr>
              <a:t> records will be stored repeatedly for each student, </a:t>
            </a:r>
            <a:r>
              <a:rPr lang="en-GB" sz="2000" b="1" dirty="0" smtClean="0">
                <a:solidFill>
                  <a:schemeClr val="accent6"/>
                </a:solidFill>
              </a:rPr>
              <a:t>subject and </a:t>
            </a:r>
            <a:r>
              <a:rPr lang="en-GB" sz="2000" b="1" dirty="0">
                <a:solidFill>
                  <a:schemeClr val="accent6"/>
                </a:solidFill>
              </a:rPr>
              <a:t>faculty combination </a:t>
            </a:r>
            <a:r>
              <a:rPr lang="en-GB" sz="2000" dirty="0"/>
              <a:t>which </a:t>
            </a:r>
            <a:r>
              <a:rPr lang="en-GB" sz="2000" b="1" dirty="0">
                <a:solidFill>
                  <a:schemeClr val="accent6"/>
                </a:solidFill>
              </a:rPr>
              <a:t>occupies more space</a:t>
            </a:r>
            <a:r>
              <a:rPr lang="en-GB" sz="2000" dirty="0"/>
              <a:t>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13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4" grpId="0"/>
      <p:bldP spid="27" grpId="0"/>
      <p:bldP spid="31" grpId="0" animBg="1"/>
      <p:bldP spid="33" grpId="0" animBg="1"/>
      <p:bldP spid="3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(Boyce-</a:t>
            </a:r>
            <a:r>
              <a:rPr lang="en-US" dirty="0" err="1"/>
              <a:t>Codd</a:t>
            </a:r>
            <a:r>
              <a:rPr lang="en-US" dirty="0"/>
              <a:t>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[Example-2]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487805"/>
              </p:ext>
            </p:extLst>
          </p:nvPr>
        </p:nvGraphicFramePr>
        <p:xfrm>
          <a:off x="280527" y="1338739"/>
          <a:ext cx="2510790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512037"/>
              </p:ext>
            </p:extLst>
          </p:nvPr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7126256" y="913313"/>
            <a:ext cx="5006255" cy="5540695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dk1"/>
                </a:solidFill>
              </a:rPr>
              <a:t>Solution</a:t>
            </a:r>
            <a:r>
              <a:rPr lang="en-GB" sz="2400" dirty="0">
                <a:solidFill>
                  <a:schemeClr val="dk1"/>
                </a:solidFill>
              </a:rPr>
              <a:t>: Decompose relation in such a way that resultant relations do not have any transitive FD.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Remove transitive dependent prime attribute</a:t>
            </a:r>
            <a:r>
              <a:rPr lang="en-GB" sz="2000" dirty="0">
                <a:solidFill>
                  <a:schemeClr val="dk1"/>
                </a:solidFill>
              </a:rPr>
              <a:t> from relation that </a:t>
            </a:r>
            <a:r>
              <a:rPr lang="en-GB" sz="2000" dirty="0">
                <a:solidFill>
                  <a:schemeClr val="accent6"/>
                </a:solidFill>
              </a:rPr>
              <a:t>violets BCNF</a:t>
            </a:r>
            <a:r>
              <a:rPr lang="en-GB" sz="2000" dirty="0">
                <a:solidFill>
                  <a:schemeClr val="dk1"/>
                </a:solidFill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Place them in separate new relation along </a:t>
            </a:r>
            <a:r>
              <a:rPr lang="en-GB" sz="2000" dirty="0">
                <a:solidFill>
                  <a:schemeClr val="dk1"/>
                </a:solidFill>
              </a:rPr>
              <a:t>with the </a:t>
            </a:r>
            <a:r>
              <a:rPr lang="en-GB" sz="2000" dirty="0">
                <a:solidFill>
                  <a:schemeClr val="accent6"/>
                </a:solidFill>
              </a:rPr>
              <a:t>non-prime attribute due to which transitive dependency occurred</a:t>
            </a:r>
            <a:r>
              <a:rPr lang="en-GB" sz="2000" dirty="0">
                <a:solidFill>
                  <a:schemeClr val="dk1"/>
                </a:solidFill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</a:rPr>
              <a:t>The </a:t>
            </a:r>
            <a:r>
              <a:rPr lang="en-GB" sz="2000" dirty="0">
                <a:solidFill>
                  <a:schemeClr val="accent6"/>
                </a:solidFill>
              </a:rPr>
              <a:t>primary key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>
                <a:solidFill>
                  <a:schemeClr val="accent6"/>
                </a:solidFill>
              </a:rPr>
              <a:t>of new relation </a:t>
            </a:r>
            <a:r>
              <a:rPr lang="en-GB" sz="2000" dirty="0">
                <a:solidFill>
                  <a:schemeClr val="dk1"/>
                </a:solidFill>
              </a:rPr>
              <a:t>will be this </a:t>
            </a:r>
            <a:r>
              <a:rPr lang="en-GB" sz="2000" dirty="0">
                <a:solidFill>
                  <a:schemeClr val="accent6"/>
                </a:solidFill>
              </a:rPr>
              <a:t>non-prime attribute due to which transitive dependency occurred</a:t>
            </a:r>
            <a:r>
              <a:rPr lang="en-GB" sz="2000" dirty="0">
                <a:solidFill>
                  <a:schemeClr val="dk1"/>
                </a:solidFill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Keep other attributes same as in that table </a:t>
            </a:r>
            <a:r>
              <a:rPr lang="en-GB" sz="2000" dirty="0">
                <a:solidFill>
                  <a:schemeClr val="dk1"/>
                </a:solidFill>
              </a:rPr>
              <a:t>with</a:t>
            </a:r>
            <a:r>
              <a:rPr lang="en-GB" sz="2000" dirty="0">
                <a:solidFill>
                  <a:schemeClr val="accent6"/>
                </a:solidFill>
              </a:rPr>
              <a:t> same primary key </a:t>
            </a:r>
            <a:r>
              <a:rPr lang="en-GB" sz="2000" dirty="0">
                <a:solidFill>
                  <a:schemeClr val="dk1"/>
                </a:solidFill>
              </a:rPr>
              <a:t>and</a:t>
            </a:r>
            <a:r>
              <a:rPr lang="en-GB" sz="2000" dirty="0">
                <a:solidFill>
                  <a:schemeClr val="accent6"/>
                </a:solidFill>
              </a:rPr>
              <a:t> add a prime attribute of other relation into it as a foreign key</a:t>
            </a:r>
            <a:r>
              <a:rPr lang="en-GB" sz="2000" dirty="0">
                <a:solidFill>
                  <a:schemeClr val="dk1"/>
                </a:solidFill>
              </a:rPr>
              <a:t>.</a:t>
            </a:r>
            <a:endParaRPr lang="en-IN" sz="2000" dirty="0">
              <a:solidFill>
                <a:schemeClr val="dk1"/>
              </a:solidFill>
            </a:endParaRPr>
          </a:p>
        </p:txBody>
      </p:sp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4878137"/>
              </p:ext>
            </p:extLst>
          </p:nvPr>
        </p:nvGraphicFramePr>
        <p:xfrm>
          <a:off x="3545562" y="1338183"/>
          <a:ext cx="182149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734684"/>
              </p:ext>
            </p:extLst>
          </p:nvPr>
        </p:nvGraphicFramePr>
        <p:xfrm>
          <a:off x="3544383" y="97135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Faculty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53001"/>
              </p:ext>
            </p:extLst>
          </p:nvPr>
        </p:nvGraphicFramePr>
        <p:xfrm>
          <a:off x="5499186" y="1336374"/>
          <a:ext cx="1546860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7746297"/>
              </p:ext>
            </p:extLst>
          </p:nvPr>
        </p:nvGraphicFramePr>
        <p:xfrm>
          <a:off x="5498007" y="96954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Student_2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7" name="Right Arrow 36"/>
          <p:cNvSpPr/>
          <p:nvPr/>
        </p:nvSpPr>
        <p:spPr>
          <a:xfrm>
            <a:off x="2858086" y="3110704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23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Decomposition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decomposition?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Decomposition is the </a:t>
            </a:r>
            <a:r>
              <a:rPr lang="en-US" b="1" dirty="0">
                <a:solidFill>
                  <a:schemeClr val="accent6"/>
                </a:solidFill>
              </a:rPr>
              <a:t>process of breaking down given relation </a:t>
            </a:r>
            <a:r>
              <a:rPr lang="en-US" dirty="0"/>
              <a:t>into </a:t>
            </a:r>
            <a:r>
              <a:rPr lang="en-US" b="1" dirty="0">
                <a:solidFill>
                  <a:schemeClr val="accent6"/>
                </a:solidFill>
              </a:rPr>
              <a:t>two or more relations</a:t>
            </a:r>
            <a:r>
              <a:rPr lang="en-US" dirty="0"/>
              <a:t>.</a:t>
            </a:r>
          </a:p>
          <a:p>
            <a:r>
              <a:rPr lang="en-US" dirty="0"/>
              <a:t>Relation R is replaced by two or more relations in such a way that:</a:t>
            </a:r>
          </a:p>
          <a:p>
            <a:pPr lvl="1"/>
            <a:r>
              <a:rPr lang="en-US" dirty="0"/>
              <a:t>Each new relation contains a </a:t>
            </a:r>
            <a:r>
              <a:rPr lang="en-US" b="1" dirty="0">
                <a:solidFill>
                  <a:schemeClr val="accent6"/>
                </a:solidFill>
              </a:rPr>
              <a:t>subset</a:t>
            </a:r>
            <a:r>
              <a:rPr lang="en-US" dirty="0"/>
              <a:t> of the </a:t>
            </a:r>
            <a:r>
              <a:rPr lang="en-US" b="1" dirty="0">
                <a:solidFill>
                  <a:schemeClr val="accent6"/>
                </a:solidFill>
              </a:rPr>
              <a:t>attributes of R</a:t>
            </a:r>
          </a:p>
          <a:p>
            <a:pPr lvl="1"/>
            <a:r>
              <a:rPr lang="en-US" dirty="0"/>
              <a:t>Together, they all </a:t>
            </a:r>
            <a:r>
              <a:rPr lang="en-US" b="1" dirty="0">
                <a:solidFill>
                  <a:schemeClr val="accent6"/>
                </a:solidFill>
              </a:rPr>
              <a:t>include all tuples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/>
                </a:solidFill>
              </a:rPr>
              <a:t>attributes of R</a:t>
            </a:r>
          </a:p>
          <a:p>
            <a:r>
              <a:rPr lang="en-US" dirty="0"/>
              <a:t>Types of decomposition</a:t>
            </a:r>
          </a:p>
          <a:p>
            <a:pPr lvl="1"/>
            <a:r>
              <a:rPr lang="en-US" dirty="0" err="1"/>
              <a:t>Lossy</a:t>
            </a:r>
            <a:r>
              <a:rPr lang="en-US" dirty="0"/>
              <a:t> decomposition</a:t>
            </a:r>
          </a:p>
          <a:p>
            <a:pPr lvl="1"/>
            <a:r>
              <a:rPr lang="en-US" dirty="0"/>
              <a:t>Lossless decomposition (non-loss decomposition)</a:t>
            </a:r>
          </a:p>
        </p:txBody>
      </p:sp>
    </p:spTree>
    <p:extLst>
      <p:ext uri="{BB962C8B-B14F-4D97-AF65-F5344CB8AC3E}">
        <p14:creationId xmlns:p14="http://schemas.microsoft.com/office/powerpoint/2010/main" val="254754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Lossy</a:t>
            </a:r>
            <a:r>
              <a:rPr lang="en-US" dirty="0"/>
              <a:t> decomposition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1179" y="863444"/>
            <a:ext cx="6400800" cy="5590565"/>
          </a:xfrm>
        </p:spPr>
        <p:txBody>
          <a:bodyPr/>
          <a:lstStyle/>
          <a:p>
            <a:r>
              <a:rPr lang="en-US" dirty="0"/>
              <a:t>The decomposition of relation R into R1 and R2 is </a:t>
            </a:r>
            <a:r>
              <a:rPr lang="en-US" dirty="0" err="1"/>
              <a:t>lossy</a:t>
            </a:r>
            <a:r>
              <a:rPr lang="en-US" dirty="0"/>
              <a:t> when the </a:t>
            </a:r>
            <a:r>
              <a:rPr lang="en-US" dirty="0">
                <a:solidFill>
                  <a:schemeClr val="accent6"/>
                </a:solidFill>
              </a:rPr>
              <a:t>join of R1 and R2 does not yield the same relation as in R</a:t>
            </a:r>
            <a:r>
              <a:rPr lang="en-US" dirty="0"/>
              <a:t>.</a:t>
            </a:r>
          </a:p>
          <a:p>
            <a:r>
              <a:rPr lang="en-US" dirty="0"/>
              <a:t>This is also referred as </a:t>
            </a:r>
            <a:r>
              <a:rPr lang="en-US" dirty="0" err="1">
                <a:solidFill>
                  <a:schemeClr val="accent6"/>
                </a:solidFill>
              </a:rPr>
              <a:t>lossy</a:t>
            </a:r>
            <a:r>
              <a:rPr lang="en-US" dirty="0">
                <a:solidFill>
                  <a:schemeClr val="accent6"/>
                </a:solidFill>
              </a:rPr>
              <a:t>-join decomposition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disadvantage</a:t>
            </a:r>
            <a:r>
              <a:rPr lang="en-US" dirty="0"/>
              <a:t> of such kind of decomposition is that </a:t>
            </a:r>
            <a:r>
              <a:rPr lang="en-US" dirty="0">
                <a:solidFill>
                  <a:schemeClr val="accent6"/>
                </a:solidFill>
              </a:rPr>
              <a:t>some information is lost during retrieval of original relation</a:t>
            </a:r>
            <a:r>
              <a:rPr lang="en-US" dirty="0"/>
              <a:t>.</a:t>
            </a:r>
          </a:p>
          <a:p>
            <a:r>
              <a:rPr lang="en-US" dirty="0"/>
              <a:t>From practical point of view, </a:t>
            </a:r>
            <a:r>
              <a:rPr lang="en-US" dirty="0">
                <a:solidFill>
                  <a:schemeClr val="accent6"/>
                </a:solidFill>
              </a:rPr>
              <a:t>decomposition should not be </a:t>
            </a:r>
            <a:r>
              <a:rPr lang="en-US" dirty="0" err="1">
                <a:solidFill>
                  <a:schemeClr val="accent6"/>
                </a:solidFill>
              </a:rPr>
              <a:t>lossy</a:t>
            </a:r>
            <a:r>
              <a:rPr lang="en-US" dirty="0">
                <a:solidFill>
                  <a:schemeClr val="accent6"/>
                </a:solidFill>
              </a:rPr>
              <a:t> decomposition</a:t>
            </a:r>
            <a:r>
              <a:rPr lang="en-US" dirty="0"/>
              <a:t>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62620" y="863444"/>
            <a:ext cx="5512175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016509" y="1150857"/>
          <a:ext cx="24266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016509" y="7872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013243" y="4496924"/>
          <a:ext cx="2426653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013243" y="413331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181542" y="2812906"/>
          <a:ext cx="18278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181542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718570" y="2812906"/>
          <a:ext cx="15627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718570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rot="10800000" flipV="1">
            <a:off x="6531979" y="863444"/>
            <a:ext cx="0" cy="55905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Left Arrow 25"/>
          <p:cNvSpPr/>
          <p:nvPr/>
        </p:nvSpPr>
        <p:spPr>
          <a:xfrm rot="19445381">
            <a:off x="10740242" y="1323849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 rot="2154619" flipH="1">
            <a:off x="6987393" y="1291188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 rot="1680047">
            <a:off x="10582734" y="4148320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Left Arrow 29"/>
          <p:cNvSpPr/>
          <p:nvPr/>
        </p:nvSpPr>
        <p:spPr>
          <a:xfrm rot="19919953" flipH="1">
            <a:off x="7249135" y="4148319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20861" y="5338626"/>
            <a:ext cx="2441448" cy="82296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538129" y="3094085"/>
            <a:ext cx="14372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 Same</a:t>
            </a:r>
            <a:endParaRPr lang="en-IN" sz="2400" dirty="0"/>
          </a:p>
        </p:txBody>
      </p:sp>
      <p:sp>
        <p:nvSpPr>
          <p:cNvPr id="33" name="Right Arrow 32"/>
          <p:cNvSpPr/>
          <p:nvPr/>
        </p:nvSpPr>
        <p:spPr>
          <a:xfrm rot="5400000">
            <a:off x="8913840" y="3758290"/>
            <a:ext cx="685800" cy="28640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ight Arrow 33"/>
          <p:cNvSpPr/>
          <p:nvPr/>
        </p:nvSpPr>
        <p:spPr>
          <a:xfrm rot="16200000">
            <a:off x="8913840" y="2590564"/>
            <a:ext cx="685800" cy="28640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31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0" grpId="0" animBg="1"/>
      <p:bldP spid="31" grpId="0" animBg="1"/>
      <p:bldP spid="32" grpId="0"/>
      <p:bldP spid="33" grpId="0" animBg="1"/>
      <p:bldP spid="3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 decomposition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1179" y="863444"/>
            <a:ext cx="6400800" cy="5590565"/>
          </a:xfrm>
        </p:spPr>
        <p:txBody>
          <a:bodyPr/>
          <a:lstStyle/>
          <a:p>
            <a:r>
              <a:rPr lang="en-US" dirty="0"/>
              <a:t>The decomposition of relation R into R1 and R2 is lossless when the </a:t>
            </a:r>
            <a:r>
              <a:rPr lang="en-US" dirty="0">
                <a:solidFill>
                  <a:schemeClr val="accent6"/>
                </a:solidFill>
              </a:rPr>
              <a:t>join of R1 and R2 produces the same relation as in R</a:t>
            </a:r>
            <a:r>
              <a:rPr lang="en-US" dirty="0"/>
              <a:t>.</a:t>
            </a:r>
          </a:p>
          <a:p>
            <a:r>
              <a:rPr lang="en-US" dirty="0"/>
              <a:t>This is also referred as a </a:t>
            </a:r>
            <a:r>
              <a:rPr lang="en-US" dirty="0">
                <a:solidFill>
                  <a:schemeClr val="accent6"/>
                </a:solidFill>
              </a:rPr>
              <a:t>non-additive (non-loss) decomposition</a:t>
            </a:r>
            <a:r>
              <a:rPr lang="en-US" dirty="0"/>
              <a:t>.</a:t>
            </a:r>
          </a:p>
          <a:p>
            <a:r>
              <a:rPr lang="en-US" dirty="0"/>
              <a:t>All </a:t>
            </a:r>
            <a:r>
              <a:rPr lang="en-US" dirty="0">
                <a:solidFill>
                  <a:schemeClr val="accent6"/>
                </a:solidFill>
              </a:rPr>
              <a:t>decompositions must be lossless</a:t>
            </a:r>
            <a:r>
              <a:rPr lang="en-US" dirty="0"/>
              <a:t>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62620" y="863444"/>
            <a:ext cx="5512175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016509" y="1150857"/>
          <a:ext cx="24266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016509" y="7872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013243" y="4496924"/>
          <a:ext cx="24266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013243" y="413331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181542" y="2812906"/>
          <a:ext cx="146272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181542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718570" y="2812906"/>
          <a:ext cx="15627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718570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rot="10800000" flipV="1">
            <a:off x="6531979" y="859536"/>
            <a:ext cx="0" cy="5120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Left Arrow 25"/>
          <p:cNvSpPr/>
          <p:nvPr/>
        </p:nvSpPr>
        <p:spPr>
          <a:xfrm rot="19445381">
            <a:off x="10740242" y="1323849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 rot="2154619" flipH="1">
            <a:off x="6987393" y="1291188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 rot="1680047">
            <a:off x="10582734" y="4148320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Left Arrow 29"/>
          <p:cNvSpPr/>
          <p:nvPr/>
        </p:nvSpPr>
        <p:spPr>
          <a:xfrm rot="19919953" flipH="1">
            <a:off x="7249135" y="4148319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38129" y="3094085"/>
            <a:ext cx="14372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Same</a:t>
            </a:r>
            <a:endParaRPr lang="en-IN" sz="2400" dirty="0"/>
          </a:p>
        </p:txBody>
      </p:sp>
      <p:sp>
        <p:nvSpPr>
          <p:cNvPr id="33" name="Right Arrow 32"/>
          <p:cNvSpPr/>
          <p:nvPr/>
        </p:nvSpPr>
        <p:spPr>
          <a:xfrm rot="5400000">
            <a:off x="8913840" y="3758290"/>
            <a:ext cx="685800" cy="28640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ight Arrow 33"/>
          <p:cNvSpPr/>
          <p:nvPr/>
        </p:nvSpPr>
        <p:spPr>
          <a:xfrm rot="16200000">
            <a:off x="8913840" y="2590564"/>
            <a:ext cx="685800" cy="28640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73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0" grpId="0" animBg="1"/>
      <p:bldP spid="32" grpId="0"/>
      <p:bldP spid="33" grpId="0" animBg="1"/>
      <p:bldP spid="3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Multivalued </a:t>
            </a:r>
            <a:r>
              <a:rPr lang="en-GB" dirty="0" smtClean="0"/>
              <a:t>Dependency </a:t>
            </a:r>
            <a:r>
              <a:rPr lang="en-GB" dirty="0"/>
              <a:t>(MVD)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a dependency X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GB" dirty="0"/>
              <a:t>Y, if </a:t>
            </a:r>
            <a:r>
              <a:rPr lang="en-GB" b="1" dirty="0">
                <a:solidFill>
                  <a:schemeClr val="accent6"/>
                </a:solidFill>
              </a:rPr>
              <a:t>for a single value of X, multiple values of Y exists</a:t>
            </a:r>
            <a:r>
              <a:rPr lang="en-GB" dirty="0"/>
              <a:t>, then the </a:t>
            </a:r>
            <a:r>
              <a:rPr lang="en-GB" b="1" dirty="0">
                <a:solidFill>
                  <a:schemeClr val="accent6"/>
                </a:solidFill>
              </a:rPr>
              <a:t>table may have multi-valued dependency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Multivalued dependency (MVD)  is denoted by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→→</a:t>
            </a:r>
            <a:endParaRPr lang="en-GB" b="1" dirty="0">
              <a:solidFill>
                <a:schemeClr val="accent6"/>
              </a:solidFill>
            </a:endParaRPr>
          </a:p>
          <a:p>
            <a:r>
              <a:rPr lang="en-GB" dirty="0"/>
              <a:t>Multivalued dependency (MVD)  is represented as </a:t>
            </a:r>
            <a:r>
              <a:rPr lang="en-GB" b="1" dirty="0">
                <a:solidFill>
                  <a:schemeClr val="accent6"/>
                </a:solidFill>
              </a:rPr>
              <a:t>X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→→</a:t>
            </a:r>
            <a:r>
              <a:rPr lang="en-GB" b="1" dirty="0">
                <a:solidFill>
                  <a:schemeClr val="accent6"/>
                </a:solidFill>
              </a:rPr>
              <a:t> </a:t>
            </a:r>
            <a:r>
              <a:rPr lang="en-GB" b="1" dirty="0" smtClean="0">
                <a:solidFill>
                  <a:schemeClr val="accent6"/>
                </a:solidFill>
              </a:rPr>
              <a:t>Y</a:t>
            </a:r>
          </a:p>
          <a:p>
            <a:r>
              <a:rPr lang="en-GB" b="1" dirty="0" smtClean="0">
                <a:solidFill>
                  <a:schemeClr val="accent6"/>
                </a:solidFill>
              </a:rPr>
              <a:t>Here in Above example RNO</a:t>
            </a:r>
            <a:r>
              <a:rPr lang="en-US" b="1" dirty="0" smtClean="0">
                <a:solidFill>
                  <a:schemeClr val="accent6"/>
                </a:solidFill>
                <a:latin typeface="Calibri" panose="020F0502020204030204" pitchFamily="34" charset="0"/>
              </a:rPr>
              <a:t>→→Subject &amp; RNO→→Faculty </a:t>
            </a:r>
            <a:endParaRPr lang="en-GB" b="1" dirty="0">
              <a:solidFill>
                <a:schemeClr val="accent6"/>
              </a:solidFill>
            </a:endParaRPr>
          </a:p>
          <a:p>
            <a:endParaRPr lang="en-GB" b="1" dirty="0">
              <a:solidFill>
                <a:schemeClr val="accent6"/>
              </a:solidFill>
            </a:endParaRPr>
          </a:p>
          <a:p>
            <a:endParaRPr lang="en-GB" b="1" dirty="0">
              <a:solidFill>
                <a:schemeClr val="accent6"/>
              </a:solidFill>
            </a:endParaRP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513583"/>
              </p:ext>
            </p:extLst>
          </p:nvPr>
        </p:nvGraphicFramePr>
        <p:xfrm>
          <a:off x="548538" y="2095489"/>
          <a:ext cx="251079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13644"/>
              </p:ext>
            </p:extLst>
          </p:nvPr>
        </p:nvGraphicFramePr>
        <p:xfrm>
          <a:off x="547359" y="172866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34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Multivalued Dependency </a:t>
            </a:r>
            <a:r>
              <a:rPr lang="en-GB" dirty="0"/>
              <a:t>(MVD)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table can have both functional dependency as well as multi-valued dependency together.</a:t>
            </a:r>
          </a:p>
          <a:p>
            <a:pPr lvl="1"/>
            <a:r>
              <a:rPr lang="en-GB" dirty="0"/>
              <a:t>RNO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</a:t>
            </a:r>
            <a:r>
              <a:rPr lang="en-GB" dirty="0" smtClean="0"/>
              <a:t>Address (Single)</a:t>
            </a:r>
            <a:endParaRPr lang="en-GB" dirty="0"/>
          </a:p>
          <a:p>
            <a:pPr lvl="1"/>
            <a:r>
              <a:rPr lang="en-GB" dirty="0"/>
              <a:t>RNO </a:t>
            </a:r>
            <a:r>
              <a:rPr lang="en-US" dirty="0">
                <a:latin typeface="Calibri" panose="020F0502020204030204" pitchFamily="34" charset="0"/>
              </a:rPr>
              <a:t>→→ </a:t>
            </a:r>
            <a:r>
              <a:rPr lang="en-GB" dirty="0" smtClean="0"/>
              <a:t>Subject (Multiple)</a:t>
            </a:r>
            <a:endParaRPr lang="en-GB" dirty="0"/>
          </a:p>
          <a:p>
            <a:pPr lvl="1"/>
            <a:r>
              <a:rPr lang="en-GB" dirty="0"/>
              <a:t>RNO </a:t>
            </a:r>
            <a:r>
              <a:rPr lang="en-US" dirty="0">
                <a:latin typeface="Calibri" panose="020F0502020204030204" pitchFamily="34" charset="0"/>
              </a:rPr>
              <a:t>→→ </a:t>
            </a:r>
            <a:r>
              <a:rPr lang="en-GB" dirty="0" smtClean="0"/>
              <a:t>Faculty (Multiple)</a:t>
            </a:r>
            <a:endParaRPr lang="en-GB" b="1" dirty="0">
              <a:solidFill>
                <a:schemeClr val="accent6"/>
              </a:solidFill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293795"/>
              </p:ext>
            </p:extLst>
          </p:nvPr>
        </p:nvGraphicFramePr>
        <p:xfrm>
          <a:off x="501244" y="2946830"/>
          <a:ext cx="426243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8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124040"/>
              </p:ext>
            </p:extLst>
          </p:nvPr>
        </p:nvGraphicFramePr>
        <p:xfrm>
          <a:off x="500065" y="258000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4954912" y="3773517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800699"/>
              </p:ext>
            </p:extLst>
          </p:nvPr>
        </p:nvGraphicFramePr>
        <p:xfrm>
          <a:off x="5760987" y="2946830"/>
          <a:ext cx="16135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292332"/>
              </p:ext>
            </p:extLst>
          </p:nvPr>
        </p:nvGraphicFramePr>
        <p:xfrm>
          <a:off x="5759808" y="258000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735325"/>
              </p:ext>
            </p:extLst>
          </p:nvPr>
        </p:nvGraphicFramePr>
        <p:xfrm>
          <a:off x="7679080" y="2942539"/>
          <a:ext cx="154686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03995"/>
              </p:ext>
            </p:extLst>
          </p:nvPr>
        </p:nvGraphicFramePr>
        <p:xfrm>
          <a:off x="7677901" y="25757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6760659"/>
              </p:ext>
            </p:extLst>
          </p:nvPr>
        </p:nvGraphicFramePr>
        <p:xfrm>
          <a:off x="9530856" y="2945761"/>
          <a:ext cx="2450465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8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7482751"/>
              </p:ext>
            </p:extLst>
          </p:nvPr>
        </p:nvGraphicFramePr>
        <p:xfrm>
          <a:off x="9529677" y="257893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63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4NF (Forth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</a:t>
            </a:r>
            <a:r>
              <a:rPr lang="en-US" dirty="0" smtClean="0"/>
              <a:t>5.5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4NF (Forth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4NF</a:t>
            </a:r>
          </a:p>
          <a:p>
            <a:r>
              <a:rPr lang="en-GB" dirty="0"/>
              <a:t>A relation R is in fourth normal form (4NF)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chemeClr val="accent6"/>
                </a:solidFill>
              </a:rPr>
              <a:t>BCNF</a:t>
            </a:r>
            <a:r>
              <a:rPr lang="en-GB" dirty="0"/>
              <a:t> and </a:t>
            </a:r>
          </a:p>
          <a:p>
            <a:pPr lvl="1"/>
            <a:r>
              <a:rPr lang="en-GB" b="1" dirty="0" smtClean="0">
                <a:solidFill>
                  <a:schemeClr val="accent6"/>
                </a:solidFill>
              </a:rPr>
              <a:t>Relation has </a:t>
            </a:r>
            <a:r>
              <a:rPr lang="en-GB" b="1" dirty="0">
                <a:solidFill>
                  <a:schemeClr val="accent6"/>
                </a:solidFill>
              </a:rPr>
              <a:t>no </a:t>
            </a:r>
            <a:r>
              <a:rPr lang="en-GB" b="1" dirty="0" smtClean="0">
                <a:solidFill>
                  <a:schemeClr val="accent6"/>
                </a:solidFill>
              </a:rPr>
              <a:t>non trivial multivalued dependencies (</a:t>
            </a:r>
            <a:r>
              <a:rPr lang="en-US" dirty="0"/>
              <a:t>it must not contain more than one multivalued </a:t>
            </a:r>
            <a:r>
              <a:rPr lang="en-US" dirty="0" smtClean="0"/>
              <a:t>dependency</a:t>
            </a:r>
            <a:r>
              <a:rPr lang="en-GB" b="1" dirty="0" smtClean="0">
                <a:solidFill>
                  <a:schemeClr val="accent6"/>
                </a:solidFill>
              </a:rPr>
              <a:t>)</a:t>
            </a:r>
            <a:endParaRPr lang="en-GB" b="1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endParaRPr lang="en-GB" b="1" dirty="0">
              <a:solidFill>
                <a:schemeClr val="accent6"/>
              </a:solidFill>
            </a:endParaRPr>
          </a:p>
          <a:p>
            <a:pPr lvl="1"/>
            <a:endParaRPr lang="en-GB" b="1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endParaRPr lang="en-GB" b="1" dirty="0">
              <a:solidFill>
                <a:schemeClr val="accent6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Above </a:t>
            </a:r>
            <a:r>
              <a:rPr lang="en-GB" dirty="0"/>
              <a:t>student table </a:t>
            </a:r>
            <a:r>
              <a:rPr lang="en-GB" b="1" dirty="0">
                <a:solidFill>
                  <a:schemeClr val="accent6"/>
                </a:solidFill>
              </a:rPr>
              <a:t>has multivalued dependency</a:t>
            </a:r>
            <a:r>
              <a:rPr lang="en-GB" dirty="0"/>
              <a:t>. So student table is </a:t>
            </a:r>
            <a:r>
              <a:rPr lang="en-GB" b="1" dirty="0">
                <a:solidFill>
                  <a:schemeClr val="accent6"/>
                </a:solidFill>
              </a:rPr>
              <a:t>not in 4NF</a:t>
            </a:r>
            <a:r>
              <a:rPr lang="en-GB" dirty="0"/>
              <a:t>.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779136"/>
              </p:ext>
            </p:extLst>
          </p:nvPr>
        </p:nvGraphicFramePr>
        <p:xfrm>
          <a:off x="706198" y="3009899"/>
          <a:ext cx="251079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510204"/>
              </p:ext>
            </p:extLst>
          </p:nvPr>
        </p:nvGraphicFramePr>
        <p:xfrm>
          <a:off x="705019" y="264307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3646374" y="3836586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578808"/>
              </p:ext>
            </p:extLst>
          </p:nvPr>
        </p:nvGraphicFramePr>
        <p:xfrm>
          <a:off x="4688939" y="3009899"/>
          <a:ext cx="16135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3168178"/>
              </p:ext>
            </p:extLst>
          </p:nvPr>
        </p:nvGraphicFramePr>
        <p:xfrm>
          <a:off x="4687760" y="264307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551872"/>
              </p:ext>
            </p:extLst>
          </p:nvPr>
        </p:nvGraphicFramePr>
        <p:xfrm>
          <a:off x="6685862" y="3037140"/>
          <a:ext cx="154686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4158498"/>
              </p:ext>
            </p:extLst>
          </p:nvPr>
        </p:nvGraphicFramePr>
        <p:xfrm>
          <a:off x="6684683" y="267031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94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Transitive Functional Dependency</a:t>
            </a:r>
          </a:p>
          <a:p>
            <a:pPr lvl="1"/>
            <a:r>
              <a:rPr lang="en-US" dirty="0"/>
              <a:t>In a relation, if attribute(s) </a:t>
            </a:r>
            <a:r>
              <a:rPr lang="en-US" b="1" dirty="0">
                <a:solidFill>
                  <a:schemeClr val="accent6"/>
                </a:solidFill>
              </a:rPr>
              <a:t>A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B and B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C, then A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C (means C is transitively depends on A </a:t>
            </a:r>
            <a:r>
              <a:rPr lang="en-US" dirty="0"/>
              <a:t>via B).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Eg</a:t>
            </a:r>
            <a:r>
              <a:rPr lang="en-US" dirty="0"/>
              <a:t>. Subject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Faculty   &amp;   Faculty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Age     then     Subject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Age</a:t>
            </a:r>
          </a:p>
          <a:p>
            <a:pPr lvl="1"/>
            <a:r>
              <a:rPr lang="en-US" dirty="0"/>
              <a:t>Therefore as per the rule of transitive dependency: Subject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Age should hold, that makes sense because if we know the subject name we can know the faculty’s age.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27027" y="2082467"/>
          <a:ext cx="233299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Faculty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25848" y="1715638"/>
          <a:ext cx="9972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97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Sub_Fac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27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5NF (Fifth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</a:t>
            </a:r>
            <a:r>
              <a:rPr lang="en-US" dirty="0" smtClean="0"/>
              <a:t>5.6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9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5NF (Fifth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5NF</a:t>
            </a:r>
          </a:p>
          <a:p>
            <a:r>
              <a:rPr lang="en-GB" dirty="0"/>
              <a:t>A relation R is in fifth normal form (5NF)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chemeClr val="accent6"/>
                </a:solidFill>
              </a:rPr>
              <a:t>4NF</a:t>
            </a:r>
            <a:r>
              <a:rPr lang="en-GB" dirty="0"/>
              <a:t> and </a:t>
            </a:r>
          </a:p>
          <a:p>
            <a:pPr lvl="1"/>
            <a:r>
              <a:rPr lang="en-GB" dirty="0"/>
              <a:t>it </a:t>
            </a:r>
            <a:r>
              <a:rPr lang="en-GB" b="1" dirty="0">
                <a:solidFill>
                  <a:schemeClr val="accent6"/>
                </a:solidFill>
              </a:rPr>
              <a:t>cannot have a lossless decomposition in to any number of smaller tables </a:t>
            </a:r>
            <a:r>
              <a:rPr lang="en-GB" dirty="0"/>
              <a:t>(relations).</a:t>
            </a:r>
            <a:endParaRPr lang="en-GB" b="1" dirty="0">
              <a:solidFill>
                <a:schemeClr val="accent6"/>
              </a:solidFill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280444"/>
              </p:ext>
            </p:extLst>
          </p:nvPr>
        </p:nvGraphicFramePr>
        <p:xfrm>
          <a:off x="706198" y="2804942"/>
          <a:ext cx="3789364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DBMS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DS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3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DF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4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DBMS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5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DS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099906"/>
              </p:ext>
            </p:extLst>
          </p:nvPr>
        </p:nvGraphicFramePr>
        <p:xfrm>
          <a:off x="705019" y="2438113"/>
          <a:ext cx="16179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179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Student_Result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4761187" y="2923456"/>
            <a:ext cx="7031420" cy="1112516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ctr"/>
            <a:r>
              <a:rPr lang="en-GB" sz="2400" dirty="0"/>
              <a:t>Student_Result relation is </a:t>
            </a:r>
            <a:r>
              <a:rPr lang="en-GB" sz="2400" b="1" dirty="0">
                <a:solidFill>
                  <a:schemeClr val="accent6"/>
                </a:solidFill>
              </a:rPr>
              <a:t>further decomposed </a:t>
            </a:r>
            <a:r>
              <a:rPr lang="en-GB" sz="2400" dirty="0"/>
              <a:t>into sub-relations. So the above relation is </a:t>
            </a:r>
            <a:r>
              <a:rPr lang="en-GB" sz="2400" b="1" dirty="0">
                <a:solidFill>
                  <a:schemeClr val="accent6"/>
                </a:solidFill>
              </a:rPr>
              <a:t>not in 5NF</a:t>
            </a:r>
            <a:r>
              <a:rPr lang="en-GB" sz="2400" dirty="0"/>
              <a:t>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49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5NF (Fifth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5NF</a:t>
            </a:r>
          </a:p>
          <a:p>
            <a:r>
              <a:rPr lang="en-GB" dirty="0"/>
              <a:t>A relation R is in fifth normal form (5NF)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chemeClr val="accent6"/>
                </a:solidFill>
              </a:rPr>
              <a:t>4NF</a:t>
            </a:r>
            <a:r>
              <a:rPr lang="en-GB" dirty="0"/>
              <a:t> and </a:t>
            </a:r>
          </a:p>
          <a:p>
            <a:pPr lvl="1"/>
            <a:r>
              <a:rPr lang="en-GB" dirty="0"/>
              <a:t>it </a:t>
            </a:r>
            <a:r>
              <a:rPr lang="en-GB" b="1" dirty="0">
                <a:solidFill>
                  <a:schemeClr val="accent6"/>
                </a:solidFill>
              </a:rPr>
              <a:t>cannot have a lossless decomposition in to any number of smaller tables </a:t>
            </a:r>
            <a:r>
              <a:rPr lang="en-GB" dirty="0"/>
              <a:t>(relations).</a:t>
            </a:r>
            <a:endParaRPr lang="en-GB" b="1" dirty="0">
              <a:solidFill>
                <a:schemeClr val="accent6"/>
              </a:solidFill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280444"/>
              </p:ext>
            </p:extLst>
          </p:nvPr>
        </p:nvGraphicFramePr>
        <p:xfrm>
          <a:off x="706198" y="2804942"/>
          <a:ext cx="3789364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DBMS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DS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3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DF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4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DBMS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5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DS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099906"/>
              </p:ext>
            </p:extLst>
          </p:nvPr>
        </p:nvGraphicFramePr>
        <p:xfrm>
          <a:off x="705019" y="2438113"/>
          <a:ext cx="16179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179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Student_Result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4624497" y="4796644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472936"/>
              </p:ext>
            </p:extLst>
          </p:nvPr>
        </p:nvGraphicFramePr>
        <p:xfrm>
          <a:off x="5382629" y="2820707"/>
          <a:ext cx="1613535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Meet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Suresh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421915"/>
              </p:ext>
            </p:extLst>
          </p:nvPr>
        </p:nvGraphicFramePr>
        <p:xfrm>
          <a:off x="5381450" y="245387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85231"/>
              </p:ext>
            </p:extLst>
          </p:nvPr>
        </p:nvGraphicFramePr>
        <p:xfrm>
          <a:off x="7379552" y="2847948"/>
          <a:ext cx="154686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346036"/>
              </p:ext>
            </p:extLst>
          </p:nvPr>
        </p:nvGraphicFramePr>
        <p:xfrm>
          <a:off x="7378373" y="2481119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772978"/>
              </p:ext>
            </p:extLst>
          </p:nvPr>
        </p:nvGraphicFramePr>
        <p:xfrm>
          <a:off x="9309800" y="2820707"/>
          <a:ext cx="2654301" cy="34253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83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1810">
                <a:tc>
                  <a:txBody>
                    <a:bodyPr/>
                    <a:lstStyle/>
                    <a:p>
                      <a:pPr algn="l"/>
                      <a:r>
                        <a:rPr lang="en-US" sz="1200" u="sng" kern="1200" dirty="0">
                          <a:solidFill>
                            <a:schemeClr val="tx1"/>
                          </a:solidFill>
                        </a:rPr>
                        <a:t>RID</a:t>
                      </a:r>
                      <a:endParaRPr lang="en-US" sz="12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RNO (FK)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SID (FK)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974336"/>
              </p:ext>
            </p:extLst>
          </p:nvPr>
        </p:nvGraphicFramePr>
        <p:xfrm>
          <a:off x="9308621" y="245387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4624497" y="5342028"/>
            <a:ext cx="4588583" cy="1112516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ctr"/>
            <a:r>
              <a:rPr lang="en-GB" sz="2000" dirty="0"/>
              <a:t>None of the above relations can be further decomposed into sub-relations. So the above </a:t>
            </a:r>
            <a:r>
              <a:rPr lang="en-GB" sz="2000" dirty="0" smtClean="0"/>
              <a:t>table is </a:t>
            </a:r>
            <a:r>
              <a:rPr lang="en-GB" sz="2000" dirty="0"/>
              <a:t>in 5NF.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49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normalize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software contract and consultancy firm maintains details of all the various projects in which its employees are currently involved. These details comprise: Employee Number, Employee Name, Date of Birth, Department Code, Department Name, Project Code, Project Description, Project Supervisor.</a:t>
            </a:r>
          </a:p>
          <a:p>
            <a:r>
              <a:rPr lang="en-GB" dirty="0"/>
              <a:t>Assume the following:</a:t>
            </a:r>
          </a:p>
          <a:p>
            <a:pPr lvl="1"/>
            <a:r>
              <a:rPr lang="en-GB" dirty="0"/>
              <a:t>Each employee number is unique.</a:t>
            </a:r>
          </a:p>
          <a:p>
            <a:pPr lvl="1"/>
            <a:r>
              <a:rPr lang="en-GB" dirty="0"/>
              <a:t>Each department has a single department code.</a:t>
            </a:r>
          </a:p>
          <a:p>
            <a:pPr lvl="1"/>
            <a:r>
              <a:rPr lang="en-GB" dirty="0"/>
              <a:t>Each project has a single code and supervisor.</a:t>
            </a:r>
          </a:p>
          <a:p>
            <a:pPr lvl="1"/>
            <a:r>
              <a:rPr lang="en-GB" dirty="0"/>
              <a:t>Each employee may work on one or more projects.</a:t>
            </a:r>
          </a:p>
          <a:p>
            <a:pPr lvl="1"/>
            <a:r>
              <a:rPr lang="en-GB" dirty="0"/>
              <a:t>Employee names need not necessarily be unique.</a:t>
            </a:r>
          </a:p>
          <a:p>
            <a:pPr lvl="1"/>
            <a:r>
              <a:rPr lang="en-GB" dirty="0"/>
              <a:t>Project Code, Project Description and Project Supervisor are repeating fields.</a:t>
            </a:r>
          </a:p>
          <a:p>
            <a:pPr lvl="1"/>
            <a:r>
              <a:rPr lang="en-GB" dirty="0"/>
              <a:t>Normalize this data to Third Normal Form.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53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normalize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GB" dirty="0"/>
              <a:t>A software contract and consultancy firm maintains details of all the various projects in which its employees are currently involved. These details comprise: </a:t>
            </a:r>
            <a:r>
              <a:rPr lang="en-GB" dirty="0">
                <a:solidFill>
                  <a:schemeClr val="tx2"/>
                </a:solidFill>
              </a:rPr>
              <a:t>Employee Number, Employee Name, Date of Birth</a:t>
            </a:r>
            <a:r>
              <a:rPr lang="en-GB" dirty="0"/>
              <a:t>, </a:t>
            </a:r>
            <a:r>
              <a:rPr lang="en-GB" dirty="0">
                <a:solidFill>
                  <a:schemeClr val="accent6"/>
                </a:solidFill>
              </a:rPr>
              <a:t>Department Code, Department Name</a:t>
            </a:r>
            <a:r>
              <a:rPr lang="en-GB" dirty="0"/>
              <a:t>, </a:t>
            </a:r>
            <a:r>
              <a:rPr lang="en-GB" dirty="0">
                <a:solidFill>
                  <a:schemeClr val="accent4"/>
                </a:solidFill>
              </a:rPr>
              <a:t>Project Code, Project Description, Project Supervisor</a:t>
            </a:r>
            <a:r>
              <a:rPr lang="en-GB" dirty="0"/>
              <a:t>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420360"/>
              </p:ext>
            </p:extLst>
          </p:nvPr>
        </p:nvGraphicFramePr>
        <p:xfrm>
          <a:off x="493395" y="2680910"/>
          <a:ext cx="9457691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832513"/>
              </p:ext>
            </p:extLst>
          </p:nvPr>
        </p:nvGraphicFramePr>
        <p:xfrm>
          <a:off x="4661694" y="229831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76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normalize database?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270911"/>
              </p:ext>
            </p:extLst>
          </p:nvPr>
        </p:nvGraphicFramePr>
        <p:xfrm>
          <a:off x="168275" y="1321574"/>
          <a:ext cx="9457691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646572"/>
              </p:ext>
            </p:extLst>
          </p:nvPr>
        </p:nvGraphicFramePr>
        <p:xfrm>
          <a:off x="4336574" y="87591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1191897"/>
              </p:ext>
            </p:extLst>
          </p:nvPr>
        </p:nvGraphicFramePr>
        <p:xfrm>
          <a:off x="178435" y="4189850"/>
          <a:ext cx="6003926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974313"/>
              </p:ext>
            </p:extLst>
          </p:nvPr>
        </p:nvGraphicFramePr>
        <p:xfrm>
          <a:off x="4346734" y="374419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194986"/>
              </p:ext>
            </p:extLst>
          </p:nvPr>
        </p:nvGraphicFramePr>
        <p:xfrm>
          <a:off x="6449907" y="4173015"/>
          <a:ext cx="4628833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89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normalize database?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763435"/>
              </p:ext>
            </p:extLst>
          </p:nvPr>
        </p:nvGraphicFramePr>
        <p:xfrm>
          <a:off x="178435" y="1527930"/>
          <a:ext cx="6003926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713933"/>
              </p:ext>
            </p:extLst>
          </p:nvPr>
        </p:nvGraphicFramePr>
        <p:xfrm>
          <a:off x="4346734" y="108227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7504736"/>
              </p:ext>
            </p:extLst>
          </p:nvPr>
        </p:nvGraphicFramePr>
        <p:xfrm>
          <a:off x="6449907" y="1511095"/>
          <a:ext cx="4628833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073770"/>
              </p:ext>
            </p:extLst>
          </p:nvPr>
        </p:nvGraphicFramePr>
        <p:xfrm>
          <a:off x="178435" y="4151528"/>
          <a:ext cx="6003926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332863"/>
              </p:ext>
            </p:extLst>
          </p:nvPr>
        </p:nvGraphicFramePr>
        <p:xfrm>
          <a:off x="4346734" y="3705869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176867"/>
              </p:ext>
            </p:extLst>
          </p:nvPr>
        </p:nvGraphicFramePr>
        <p:xfrm>
          <a:off x="6356774" y="4151528"/>
          <a:ext cx="3453765" cy="1463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80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510296"/>
              </p:ext>
            </p:extLst>
          </p:nvPr>
        </p:nvGraphicFramePr>
        <p:xfrm>
          <a:off x="9984953" y="4168009"/>
          <a:ext cx="2123123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42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/>
                </a:solidFill>
              </a:rPr>
              <a:t>Normalized Database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6646950"/>
              </p:ext>
            </p:extLst>
          </p:nvPr>
        </p:nvGraphicFramePr>
        <p:xfrm>
          <a:off x="10962605" y="183680"/>
          <a:ext cx="861222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612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4323127"/>
              </p:ext>
            </p:extLst>
          </p:nvPr>
        </p:nvGraphicFramePr>
        <p:xfrm>
          <a:off x="131180" y="1710021"/>
          <a:ext cx="7219352" cy="145301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45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45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671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030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55731">
                <a:tc>
                  <a:txBody>
                    <a:bodyPr/>
                    <a:lstStyle/>
                    <a:p>
                      <a:pPr algn="l"/>
                      <a:r>
                        <a:rPr lang="en-US" sz="1700" u="sng" kern="1200" dirty="0">
                          <a:solidFill>
                            <a:schemeClr val="accent6"/>
                          </a:solidFill>
                        </a:rPr>
                        <a:t>Employee </a:t>
                      </a:r>
                      <a:r>
                        <a:rPr lang="en-US" sz="1700" u="sng" kern="1200" dirty="0" smtClean="0">
                          <a:solidFill>
                            <a:schemeClr val="accent6"/>
                          </a:solidFill>
                        </a:rPr>
                        <a:t>Number</a:t>
                      </a:r>
                      <a:endParaRPr lang="en-US" sz="1700" b="1" u="sng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  <a:endParaRPr lang="en-US" sz="1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  <a:r>
                        <a:rPr lang="en-US" sz="17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lang="en-US" sz="17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142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1423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1423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4072183"/>
              </p:ext>
            </p:extLst>
          </p:nvPr>
        </p:nvGraphicFramePr>
        <p:xfrm>
          <a:off x="131180" y="3893117"/>
          <a:ext cx="5508249" cy="120190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120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436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525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0384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  <a:r>
                        <a:rPr lang="en-US" sz="1800" b="1" u="sng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lang="en-US" sz="1800" b="1" u="sng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880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880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946052"/>
              </p:ext>
            </p:extLst>
          </p:nvPr>
        </p:nvGraphicFramePr>
        <p:xfrm>
          <a:off x="6885568" y="3893116"/>
          <a:ext cx="4766242" cy="19039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6631"/>
                <a:gridCol w="19495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0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0933">
                <a:tc>
                  <a:txBody>
                    <a:bodyPr/>
                    <a:lstStyle/>
                    <a:p>
                      <a:pPr algn="l"/>
                      <a:r>
                        <a:rPr lang="en-US" sz="1700" b="1" u="sng" kern="1200" dirty="0" err="1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EmpPrjID</a:t>
                      </a:r>
                      <a:endParaRPr lang="en-US" sz="1700" b="1" u="sng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u="none" kern="1200" dirty="0">
                          <a:solidFill>
                            <a:schemeClr val="tx2"/>
                          </a:solidFill>
                        </a:rPr>
                        <a:t>Employee </a:t>
                      </a:r>
                      <a:r>
                        <a:rPr lang="en-US" sz="1700" u="none" kern="1200" dirty="0" smtClean="0">
                          <a:solidFill>
                            <a:schemeClr val="tx2"/>
                          </a:solidFill>
                        </a:rPr>
                        <a:t>Number</a:t>
                      </a:r>
                      <a:endParaRPr lang="en-US" sz="1700" b="1" u="none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u="none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Project Code</a:t>
                      </a:r>
                      <a:endParaRPr lang="en-US" sz="1700" b="1" u="none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7767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7767"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7767"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7767">
                <a:tc>
                  <a:txBody>
                    <a:bodyPr/>
                    <a:lstStyle/>
                    <a:p>
                      <a:r>
                        <a:rPr lang="en-IN" dirty="0" smtClean="0"/>
                        <a:t>104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618608"/>
              </p:ext>
            </p:extLst>
          </p:nvPr>
        </p:nvGraphicFramePr>
        <p:xfrm>
          <a:off x="7790913" y="1710021"/>
          <a:ext cx="3860896" cy="1097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304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304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  <a:r>
                        <a:rPr lang="en-US" sz="1800" b="1" u="sng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lang="en-US" sz="1800" b="1" u="sng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4056593"/>
              </p:ext>
            </p:extLst>
          </p:nvPr>
        </p:nvGraphicFramePr>
        <p:xfrm>
          <a:off x="131180" y="134482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868734"/>
              </p:ext>
            </p:extLst>
          </p:nvPr>
        </p:nvGraphicFramePr>
        <p:xfrm>
          <a:off x="7788903" y="1338829"/>
          <a:ext cx="1499952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999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Department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0860465"/>
              </p:ext>
            </p:extLst>
          </p:nvPr>
        </p:nvGraphicFramePr>
        <p:xfrm>
          <a:off x="131180" y="3523688"/>
          <a:ext cx="12358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58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7168368"/>
              </p:ext>
            </p:extLst>
          </p:nvPr>
        </p:nvGraphicFramePr>
        <p:xfrm>
          <a:off x="6883555" y="3522178"/>
          <a:ext cx="2350979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509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ProjectWiseEmployee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42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3">
            <a:extLst>
              <a:ext uri="{FF2B5EF4-FFF2-40B4-BE49-F238E27FC236}">
                <a16:creationId xmlns:a16="http://schemas.microsoft.com/office/drawing/2014/main" xmlns="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81756" y="20384"/>
            <a:ext cx="4646358" cy="734653"/>
          </a:xfrm>
        </p:spPr>
        <p:txBody>
          <a:bodyPr/>
          <a:lstStyle/>
          <a:p>
            <a:r>
              <a:rPr lang="en-US" b="1" dirty="0"/>
              <a:t>Database Management System - I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(DBMS-I)</a:t>
            </a:r>
          </a:p>
          <a:p>
            <a:r>
              <a:rPr lang="en-US" dirty="0"/>
              <a:t>2101CS201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xmlns="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0943" y="6175935"/>
            <a:ext cx="3735998" cy="290081"/>
          </a:xfrm>
        </p:spPr>
        <p:txBody>
          <a:bodyPr/>
          <a:lstStyle/>
          <a:p>
            <a:r>
              <a:rPr lang="en-US" dirty="0"/>
              <a:t>Naimish.vadodariya@darshan.ac.in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xmlns="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3874" y="6460218"/>
            <a:ext cx="3735998" cy="290081"/>
          </a:xfrm>
        </p:spPr>
        <p:txBody>
          <a:bodyPr/>
          <a:lstStyle/>
          <a:p>
            <a:r>
              <a:rPr lang="en-US" dirty="0"/>
              <a:t>8866215253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xmlns="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816000" cy="290081"/>
          </a:xfrm>
        </p:spPr>
        <p:txBody>
          <a:bodyPr/>
          <a:lstStyle/>
          <a:p>
            <a:r>
              <a:rPr lang="en-US" dirty="0"/>
              <a:t>Computer Science &amp; Engineering Department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xmlns="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/>
          <a:lstStyle/>
          <a:p>
            <a:r>
              <a:rPr lang="en-US" dirty="0"/>
              <a:t>Prof. Naimish R. Vadodariya</a:t>
            </a:r>
          </a:p>
        </p:txBody>
      </p:sp>
      <p:pic>
        <p:nvPicPr>
          <p:cNvPr id="7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16934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Trivial Functional Dependency</a:t>
            </a:r>
          </a:p>
          <a:p>
            <a:pPr lvl="1"/>
            <a:r>
              <a:rPr lang="en-US" dirty="0"/>
              <a:t>X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Y is trivial FD if </a:t>
            </a:r>
            <a:r>
              <a:rPr lang="en-US" b="1" dirty="0">
                <a:solidFill>
                  <a:schemeClr val="accent6"/>
                </a:solidFill>
              </a:rPr>
              <a:t>Y is a subset of X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{</a:t>
            </a:r>
            <a:r>
              <a:rPr lang="en-US" dirty="0" err="1"/>
              <a:t>Roll_No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 dirty="0"/>
              <a:t>, Semester}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</a:t>
            </a:r>
            <a:r>
              <a:rPr lang="en-US" dirty="0" err="1"/>
              <a:t>Roll_No</a:t>
            </a:r>
            <a:endParaRPr lang="en-US" dirty="0"/>
          </a:p>
          <a:p>
            <a:r>
              <a:rPr lang="en-US" dirty="0"/>
              <a:t>Nontrivial Functional Dependency</a:t>
            </a:r>
          </a:p>
          <a:p>
            <a:pPr lvl="1"/>
            <a:r>
              <a:rPr lang="en-US" dirty="0"/>
              <a:t>X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Y is nontrivial FD if </a:t>
            </a:r>
            <a:r>
              <a:rPr lang="en-US" b="1" dirty="0">
                <a:solidFill>
                  <a:schemeClr val="accent6"/>
                </a:solidFill>
              </a:rPr>
              <a:t>Y is not a subset of X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{</a:t>
            </a:r>
            <a:r>
              <a:rPr lang="en-US" dirty="0" err="1"/>
              <a:t>Roll_No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/>
              <a:t>, Semester}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</a:t>
            </a:r>
            <a:r>
              <a:rPr lang="en-US" dirty="0" err="1"/>
              <a:t>Student_Name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Armstrong's axioms OR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Inference rules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5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6664</TotalTime>
  <Words>6582</Words>
  <Application>Microsoft Office PowerPoint</Application>
  <PresentationFormat>Widescreen</PresentationFormat>
  <Paragraphs>2131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92" baseType="lpstr">
      <vt:lpstr>Roboto Condensed</vt:lpstr>
      <vt:lpstr>Roboto Condensed Light</vt:lpstr>
      <vt:lpstr>Wingdings</vt:lpstr>
      <vt:lpstr>MS LineDraw</vt:lpstr>
      <vt:lpstr>Symbol</vt:lpstr>
      <vt:lpstr>Segoe UI Black</vt:lpstr>
      <vt:lpstr>Calibri</vt:lpstr>
      <vt:lpstr>Times New Roman</vt:lpstr>
      <vt:lpstr>Iconic Symbols Ext</vt:lpstr>
      <vt:lpstr>Arial</vt:lpstr>
      <vt:lpstr>Wingdings 2</vt:lpstr>
      <vt:lpstr>Wingdings 3</vt:lpstr>
      <vt:lpstr>Monotype Sorts</vt:lpstr>
      <vt:lpstr>Office Theme</vt:lpstr>
      <vt:lpstr>Unit-3  Relational Database Design</vt:lpstr>
      <vt:lpstr>PowerPoint Presentation</vt:lpstr>
      <vt:lpstr>Functional Dependency (FD) and  its types</vt:lpstr>
      <vt:lpstr>What is Functional Dependency (FD)?</vt:lpstr>
      <vt:lpstr>Diagrammatic representation of Functional Dependency (FD)</vt:lpstr>
      <vt:lpstr>Types of Functional Dependency (FD)</vt:lpstr>
      <vt:lpstr>Types of Functional Dependency (FD)</vt:lpstr>
      <vt:lpstr>Types of Functional Dependency (FD)</vt:lpstr>
      <vt:lpstr>Armstrong's axioms OR Inference rules</vt:lpstr>
      <vt:lpstr>Armstrong's axioms OR Inference rules</vt:lpstr>
      <vt:lpstr>Closure set of FDs</vt:lpstr>
      <vt:lpstr>What is closure set of FDs?</vt:lpstr>
      <vt:lpstr>Closure set of FDs [Example]</vt:lpstr>
      <vt:lpstr>Closure set of FDs [Example]</vt:lpstr>
      <vt:lpstr>Closure set of FDs [Example]</vt:lpstr>
      <vt:lpstr>Closure set of FDs [Example]</vt:lpstr>
      <vt:lpstr>Closure set of FDs [Example]</vt:lpstr>
      <vt:lpstr>Closure set of FDs [Example]</vt:lpstr>
      <vt:lpstr>Closure set of FDs [Example]</vt:lpstr>
      <vt:lpstr>Closure of Attribute Sets</vt:lpstr>
      <vt:lpstr>What is a closure of attribute sets?</vt:lpstr>
      <vt:lpstr>What is a closure of attribute sets?</vt:lpstr>
      <vt:lpstr>Closure of attribute sets with [Example]</vt:lpstr>
      <vt:lpstr>Closure of attribute sets [Exercise]</vt:lpstr>
      <vt:lpstr>Anomaly and its types</vt:lpstr>
      <vt:lpstr>What is an anomaly in database design?</vt:lpstr>
      <vt:lpstr>Insert anomaly</vt:lpstr>
      <vt:lpstr>Update anomaly</vt:lpstr>
      <vt:lpstr>Delete anomaly</vt:lpstr>
      <vt:lpstr>How to deal with insert, delete and update anomaly</vt:lpstr>
      <vt:lpstr>Normalization &amp;  Normal Forms</vt:lpstr>
      <vt:lpstr>What is Normalization?</vt:lpstr>
      <vt:lpstr>How many normal forms are there in Normalization?</vt:lpstr>
      <vt:lpstr>Normal Forms  1NF (First Normal Form)</vt:lpstr>
      <vt:lpstr>1NF (First Normal Form)</vt:lpstr>
      <vt:lpstr>1NF (First Normal Form) [Example - Composite attribute]</vt:lpstr>
      <vt:lpstr>1NF (First Normal Form) [Example - Composite attribute]</vt:lpstr>
      <vt:lpstr>Keys in RDBMS</vt:lpstr>
      <vt:lpstr>Super Key</vt:lpstr>
      <vt:lpstr>Candidate Key</vt:lpstr>
      <vt:lpstr>Primary Key</vt:lpstr>
      <vt:lpstr>Alternate Key</vt:lpstr>
      <vt:lpstr>Foreign Key</vt:lpstr>
      <vt:lpstr>Normal Forms  2NF (Second Normal Form)</vt:lpstr>
      <vt:lpstr>2NF (Second Normal Form)</vt:lpstr>
      <vt:lpstr>2NF (Second Normal Form)</vt:lpstr>
      <vt:lpstr>2NF (Second Normal Form) [Example]</vt:lpstr>
      <vt:lpstr>2NF (Second Normal Form) [Example]</vt:lpstr>
      <vt:lpstr>2NF (Second Normal Form) [Example]       [CID&amp;ANO  Primary Key]</vt:lpstr>
      <vt:lpstr>Normal forms  3NF (Third Normal Form)</vt:lpstr>
      <vt:lpstr>3NF (Third Normal Form)</vt:lpstr>
      <vt:lpstr>3NF (Third Normal Form) [Example]</vt:lpstr>
      <vt:lpstr>3NF (Third Normal Form) [Example-1]</vt:lpstr>
      <vt:lpstr>3NF (Third Normal Form) [Example-2]</vt:lpstr>
      <vt:lpstr>3NF (Third Normal Form) [Example-2]</vt:lpstr>
      <vt:lpstr>3NF (Third Normal Form) [Example-2]</vt:lpstr>
      <vt:lpstr>Normal forms  BCNF (Boyce-Codd Normal Form)</vt:lpstr>
      <vt:lpstr>BCNF (Boyce-Codd Normal Form)</vt:lpstr>
      <vt:lpstr>BCNF (Boyce-Codd Normal Form) [Example-1]</vt:lpstr>
      <vt:lpstr>BCNF (Boyce-Codd Normal Form) [Example-2]</vt:lpstr>
      <vt:lpstr>BCNF (Boyce-Codd Normal Form) [Example-2]</vt:lpstr>
      <vt:lpstr>Decomposition</vt:lpstr>
      <vt:lpstr>What is decomposition?</vt:lpstr>
      <vt:lpstr>Lossy decomposition</vt:lpstr>
      <vt:lpstr>Lossless decomposition</vt:lpstr>
      <vt:lpstr>Multivalued Dependency (MVD)</vt:lpstr>
      <vt:lpstr>Multivalued Dependency (MVD)</vt:lpstr>
      <vt:lpstr>Normal forms  4NF (Forth Normal Form)</vt:lpstr>
      <vt:lpstr>4NF (Forth Normal Form)</vt:lpstr>
      <vt:lpstr>Normal forms  5NF (Fifth Normal Form)</vt:lpstr>
      <vt:lpstr>5NF (Fifth Normal Form)</vt:lpstr>
      <vt:lpstr>5NF (Fifth Normal Form)</vt:lpstr>
      <vt:lpstr>How to normalize database?</vt:lpstr>
      <vt:lpstr>How to normalize database?</vt:lpstr>
      <vt:lpstr>How to normalize database?</vt:lpstr>
      <vt:lpstr>How to normalize database?</vt:lpstr>
      <vt:lpstr>Normalized Database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Shree</cp:lastModifiedBy>
  <cp:revision>1459</cp:revision>
  <dcterms:created xsi:type="dcterms:W3CDTF">2020-05-01T05:09:15Z</dcterms:created>
  <dcterms:modified xsi:type="dcterms:W3CDTF">2023-04-09T04:12:44Z</dcterms:modified>
</cp:coreProperties>
</file>