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09" r:id="rId2"/>
    <p:sldId id="292" r:id="rId3"/>
    <p:sldId id="310" r:id="rId4"/>
    <p:sldId id="312" r:id="rId5"/>
    <p:sldId id="589" r:id="rId6"/>
    <p:sldId id="590" r:id="rId7"/>
    <p:sldId id="591" r:id="rId8"/>
    <p:sldId id="592" r:id="rId9"/>
    <p:sldId id="595" r:id="rId10"/>
    <p:sldId id="598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9" r:id="rId20"/>
    <p:sldId id="610" r:id="rId21"/>
    <p:sldId id="611" r:id="rId22"/>
    <p:sldId id="387" r:id="rId23"/>
  </p:sldIdLst>
  <p:sldSz cx="12192000" cy="6858000"/>
  <p:notesSz cx="6858000" cy="9144000"/>
  <p:embeddedFontLst>
    <p:embeddedFont>
      <p:font typeface="Segoe UI Black" panose="020B0A02040204020203" pitchFamily="34" charset="0"/>
      <p:bold r:id="rId25"/>
      <p:boldItalic r:id="rId26"/>
    </p:embeddedFont>
    <p:embeddedFont>
      <p:font typeface="Roboto Condensed Light" panose="020B0604020202020204" charset="0"/>
      <p:regular r:id="rId27"/>
      <p: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ＭＳ Ｐゴシック" panose="020B0600070205080204" pitchFamily="34" charset="-128"/>
      <p:regular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iNjYcyERi0nubw21oVbYg==" hashData="9P6ClqvRnEYj7y5uZ+7dY6/McxuhDVWfZjmMqaMcUl2/OyevJ/XX1VvkNcvo3BfLp+hupBlDnz9TPMkJPubM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 smtClean="0"/>
              <a:t>Darshan</a:t>
            </a:r>
            <a:r>
              <a:rPr lang="en-US" sz="1600" dirty="0" smtClean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Naimish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Vadodariya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17711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2101CS201 (DBMS-I)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964714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dirty="0" smtClean="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Naimish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Vadodariya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2101CS201(DBMS - 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Query Processing and Optimization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naimish.vadodariya@darshan.ac.in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8866215253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Naimish</a:t>
            </a:r>
            <a:r>
              <a:rPr lang="en-US" dirty="0" smtClean="0"/>
              <a:t> R. </a:t>
            </a:r>
            <a:r>
              <a:rPr lang="en-US" dirty="0" err="1" smtClean="0"/>
              <a:t>Vadodariya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</a:t>
            </a:r>
            <a:r>
              <a:rPr lang="en-US" b="1" dirty="0" smtClean="0"/>
              <a:t>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DBMS-I)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/>
              <a:t>DU # </a:t>
            </a:r>
            <a:r>
              <a:rPr lang="en-US" dirty="0" smtClean="0"/>
              <a:t>2101CS201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</a:t>
            </a:r>
            <a:r>
              <a:rPr lang="en-GB" b="1" dirty="0">
                <a:solidFill>
                  <a:schemeClr val="accent6"/>
                </a:solidFill>
              </a:rPr>
              <a:t>process of selecting the most efficient query evaluation plan from the available possible plans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95885"/>
              </p:ext>
            </p:extLst>
          </p:nvPr>
        </p:nvGraphicFramePr>
        <p:xfrm>
          <a:off x="577160" y="174311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558341" y="195922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9775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92375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072032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291771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097484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records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Efficient plan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Search Optimization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Generates all possible query plans </a:t>
            </a:r>
            <a:r>
              <a:rPr lang="en-GB" dirty="0"/>
              <a:t>and then the </a:t>
            </a:r>
            <a:r>
              <a:rPr lang="en-GB" b="1" dirty="0">
                <a:solidFill>
                  <a:schemeClr val="accent6"/>
                </a:solidFill>
              </a:rPr>
              <a:t>best plan is selected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provides best solution</a:t>
            </a:r>
            <a:r>
              <a:rPr lang="en-GB" dirty="0"/>
              <a:t>.</a:t>
            </a:r>
          </a:p>
          <a:p>
            <a:r>
              <a:rPr lang="en-GB" dirty="0"/>
              <a:t>Heuristic Based Optimization</a:t>
            </a:r>
          </a:p>
          <a:p>
            <a:pPr lvl="1"/>
            <a:r>
              <a:rPr lang="en-GB" dirty="0"/>
              <a:t>Heuristic </a:t>
            </a:r>
            <a:r>
              <a:rPr lang="en-GB" b="1" dirty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/>
              <a:t>for query optimization.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/>
              <a:t>. This is done by moving the select and project operations down the query tree. This reduces the number of tuples available for join.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Avoid cross-product operation </a:t>
            </a:r>
            <a:r>
              <a:rPr lang="en-GB" dirty="0"/>
              <a:t>because they result in very large-sized intermediate tables.</a:t>
            </a:r>
          </a:p>
          <a:p>
            <a:pPr lvl="1"/>
            <a:r>
              <a:rPr lang="en-GB" dirty="0"/>
              <a:t>This </a:t>
            </a:r>
            <a:r>
              <a:rPr lang="en-GB" b="1" dirty="0">
                <a:solidFill>
                  <a:schemeClr val="accent6"/>
                </a:solidFill>
              </a:rPr>
              <a:t>algorithms do not necessarily produce the best query plan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Transformation of relational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relational algebra expressions are said to be </a:t>
            </a:r>
            <a:r>
              <a:rPr lang="en-GB" b="1" dirty="0">
                <a:solidFill>
                  <a:schemeClr val="accent6"/>
                </a:solidFill>
              </a:rPr>
              <a:t>equivalent if the two expressions generate the same set of tuples</a:t>
            </a:r>
            <a:r>
              <a:rPr lang="en-GB" dirty="0" smtClean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791603"/>
              </p:ext>
            </p:extLst>
          </p:nvPr>
        </p:nvGraphicFramePr>
        <p:xfrm>
          <a:off x="333320" y="4198395"/>
          <a:ext cx="53486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48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872164" y="438972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59626"/>
              </p:ext>
            </p:extLst>
          </p:nvPr>
        </p:nvGraphicFramePr>
        <p:xfrm>
          <a:off x="6300821" y="4198395"/>
          <a:ext cx="51882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9758748" y="438525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40255"/>
              </p:ext>
            </p:extLst>
          </p:nvPr>
        </p:nvGraphicFramePr>
        <p:xfrm>
          <a:off x="1859210" y="2059621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70060"/>
              </p:ext>
            </p:extLst>
          </p:nvPr>
        </p:nvGraphicFramePr>
        <p:xfrm>
          <a:off x="1859210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71340"/>
              </p:ext>
            </p:extLst>
          </p:nvPr>
        </p:nvGraphicFramePr>
        <p:xfrm>
          <a:off x="4719968" y="2059621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8464"/>
              </p:ext>
            </p:extLst>
          </p:nvPr>
        </p:nvGraphicFramePr>
        <p:xfrm>
          <a:off x="4719968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02651"/>
              </p:ext>
            </p:extLst>
          </p:nvPr>
        </p:nvGraphicFramePr>
        <p:xfrm>
          <a:off x="5463948" y="5223225"/>
          <a:ext cx="126410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3174"/>
              </p:ext>
            </p:extLst>
          </p:nvPr>
        </p:nvGraphicFramePr>
        <p:xfrm>
          <a:off x="5463948" y="48596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811373" y="436600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Combined selection operation can be divided </a:t>
            </a:r>
            <a:r>
              <a:rPr lang="en-GB" dirty="0"/>
              <a:t>into sequence of individual selections. This transformation is called </a:t>
            </a:r>
            <a:r>
              <a:rPr lang="en-GB" b="1" dirty="0">
                <a:solidFill>
                  <a:schemeClr val="accent6"/>
                </a:solidFill>
              </a:rPr>
              <a:t>cascade of σ</a:t>
            </a:r>
            <a:r>
              <a:rPr lang="en-GB" dirty="0" smtClean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85034"/>
              </p:ext>
            </p:extLst>
          </p:nvPr>
        </p:nvGraphicFramePr>
        <p:xfrm>
          <a:off x="3698469" y="2639281"/>
          <a:ext cx="3744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ANO&lt;3 </a:t>
                      </a:r>
                      <a:r>
                        <a:rPr lang="el-GR" sz="2400" b="0" baseline="-25000" dirty="0" smtClean="0">
                          <a:solidFill>
                            <a:schemeClr val="tx1"/>
                          </a:solidFill>
                        </a:rPr>
                        <a:t>Λ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80778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operations are commutative.</a:t>
            </a:r>
            <a:endParaRPr lang="en-GB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9957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θ2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dirty="0" smtClean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36457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>
                <a:solidFill>
                  <a:schemeClr val="accent6"/>
                </a:solidFill>
              </a:rPr>
              <a:t>more than one projection operation </a:t>
            </a:r>
            <a:r>
              <a:rPr lang="en-GB" dirty="0"/>
              <a:t>is used in expression then </a:t>
            </a:r>
            <a:r>
              <a:rPr lang="en-GB" b="1" dirty="0">
                <a:solidFill>
                  <a:schemeClr val="accent6"/>
                </a:solidFill>
              </a:rPr>
              <a:t>only the outer projection operation is required</a:t>
            </a:r>
            <a:r>
              <a:rPr lang="en-GB" dirty="0"/>
              <a:t>. So </a:t>
            </a:r>
            <a:r>
              <a:rPr lang="en-GB" b="1" dirty="0">
                <a:solidFill>
                  <a:schemeClr val="accent6"/>
                </a:solidFill>
              </a:rPr>
              <a:t>skip</a:t>
            </a:r>
            <a:r>
              <a:rPr lang="en-GB" dirty="0"/>
              <a:t> all the other </a:t>
            </a:r>
            <a:r>
              <a:rPr lang="en-GB" b="1" dirty="0">
                <a:solidFill>
                  <a:schemeClr val="accent6"/>
                </a:solidFill>
              </a:rPr>
              <a:t>inner projection operation</a:t>
            </a:r>
            <a:r>
              <a:rPr lang="en-GB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77236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496000" y="5092432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n-GB" sz="2800" dirty="0" smtClean="0">
                <a:solidFill>
                  <a:schemeClr val="lt1"/>
                </a:solidFill>
              </a:rPr>
              <a:t>…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2800" baseline="-25000" dirty="0" smtClean="0">
                <a:solidFill>
                  <a:schemeClr val="lt1"/>
                </a:solidFill>
              </a:rPr>
              <a:t>Ln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E))…))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L1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</a:t>
            </a:r>
            <a:r>
              <a:rPr lang="en-GB" sz="2800" dirty="0" smtClean="0">
                <a:solidFill>
                  <a:schemeClr val="lt1"/>
                </a:solidFill>
              </a:rPr>
              <a:t>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210834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ANO, Name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875622"/>
              </p:ext>
            </p:extLst>
          </p:nvPr>
        </p:nvGraphicFramePr>
        <p:xfrm>
          <a:off x="9005913" y="2639281"/>
          <a:ext cx="11880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48902"/>
              </p:ext>
            </p:extLst>
          </p:nvPr>
        </p:nvGraphicFramePr>
        <p:xfrm>
          <a:off x="9005913" y="22756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can be joined with </a:t>
            </a:r>
            <a:r>
              <a:rPr lang="en-GB" b="1" dirty="0" smtClean="0">
                <a:solidFill>
                  <a:schemeClr val="accent6"/>
                </a:solidFill>
              </a:rPr>
              <a:t>Cartesian </a:t>
            </a:r>
            <a:r>
              <a:rPr lang="en-GB" b="1" dirty="0">
                <a:solidFill>
                  <a:schemeClr val="accent6"/>
                </a:solidFill>
              </a:rPr>
              <a:t>product and theta join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(E1    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864567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     Account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5870302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659012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695065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2897278" y="5541534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dirty="0" smtClean="0">
                <a:solidFill>
                  <a:schemeClr val="lt1"/>
                </a:solidFill>
              </a:rPr>
              <a:t>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Λ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4241920" y="5851922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 rot="5400000">
            <a:off x="6614855" y="583588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0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Theta operations are commutative.</a:t>
            </a:r>
            <a:endParaRPr lang="en-GB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33130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(Account)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4987991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081500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406309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25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commutative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690526"/>
              </p:ext>
            </p:extLst>
          </p:nvPr>
        </p:nvGraphicFramePr>
        <p:xfrm>
          <a:off x="535720" y="1773406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6961"/>
              </p:ext>
            </p:extLst>
          </p:nvPr>
        </p:nvGraphicFramePr>
        <p:xfrm>
          <a:off x="535720" y="14097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105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70029"/>
              </p:ext>
            </p:extLst>
          </p:nvPr>
        </p:nvGraphicFramePr>
        <p:xfrm>
          <a:off x="8394104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839026"/>
              </p:ext>
            </p:extLst>
          </p:nvPr>
        </p:nvGraphicFramePr>
        <p:xfrm>
          <a:off x="8394104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6539"/>
              </p:ext>
            </p:extLst>
          </p:nvPr>
        </p:nvGraphicFramePr>
        <p:xfrm>
          <a:off x="4001058" y="2809776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U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469524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3880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695396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395748"/>
              </p:ext>
            </p:extLst>
          </p:nvPr>
        </p:nvGraphicFramePr>
        <p:xfrm>
          <a:off x="4001058" y="1335464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879388"/>
              </p:ext>
            </p:extLst>
          </p:nvPr>
        </p:nvGraphicFramePr>
        <p:xfrm>
          <a:off x="2336379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085371"/>
              </p:ext>
            </p:extLst>
          </p:nvPr>
        </p:nvGraphicFramePr>
        <p:xfrm>
          <a:off x="2336379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3" y="5872780"/>
            <a:ext cx="6952981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E1 U E2  =   E2 U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E1 </a:t>
            </a:r>
            <a:r>
              <a:rPr lang="en-US" sz="2800" dirty="0">
                <a:solidFill>
                  <a:schemeClr val="lt1"/>
                </a:solidFill>
              </a:rPr>
              <a:t>∩ E2  =   E2 ∩ </a:t>
            </a:r>
            <a:r>
              <a:rPr lang="en-US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85328" y="5944780"/>
            <a:ext cx="4716000" cy="504000"/>
          </a:xfrm>
          <a:prstGeom prst="roundRect">
            <a:avLst>
              <a:gd name="adj" fmla="val 83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6"/>
                </a:solidFill>
              </a:rPr>
              <a:t>Set </a:t>
            </a:r>
            <a:r>
              <a:rPr lang="en-US" sz="2600" b="1" dirty="0">
                <a:solidFill>
                  <a:schemeClr val="accent6"/>
                </a:solidFill>
              </a:rPr>
              <a:t>difference is not commutative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5042"/>
              </p:ext>
            </p:extLst>
          </p:nvPr>
        </p:nvGraphicFramePr>
        <p:xfrm>
          <a:off x="535720" y="4090641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300563"/>
              </p:ext>
            </p:extLst>
          </p:nvPr>
        </p:nvGraphicFramePr>
        <p:xfrm>
          <a:off x="535720" y="37270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26105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939315"/>
              </p:ext>
            </p:extLst>
          </p:nvPr>
        </p:nvGraphicFramePr>
        <p:xfrm>
          <a:off x="8394104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357520"/>
              </p:ext>
            </p:extLst>
          </p:nvPr>
        </p:nvGraphicFramePr>
        <p:xfrm>
          <a:off x="8394104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855712"/>
              </p:ext>
            </p:extLst>
          </p:nvPr>
        </p:nvGraphicFramePr>
        <p:xfrm>
          <a:off x="4001058" y="5127011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469524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93880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695396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581796"/>
              </p:ext>
            </p:extLst>
          </p:nvPr>
        </p:nvGraphicFramePr>
        <p:xfrm>
          <a:off x="4001058" y="3652699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799141"/>
              </p:ext>
            </p:extLst>
          </p:nvPr>
        </p:nvGraphicFramePr>
        <p:xfrm>
          <a:off x="2336379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04415"/>
              </p:ext>
            </p:extLst>
          </p:nvPr>
        </p:nvGraphicFramePr>
        <p:xfrm>
          <a:off x="2336379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0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Steps in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uery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Evaluation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of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Query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Transformation of relational 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Linear v/s Binary Search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associative.</a:t>
            </a:r>
            <a:endParaRPr lang="en-GB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674952"/>
              </p:ext>
            </p:extLst>
          </p:nvPr>
        </p:nvGraphicFramePr>
        <p:xfrm>
          <a:off x="1400298" y="1776206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52243"/>
              </p:ext>
            </p:extLst>
          </p:nvPr>
        </p:nvGraphicFramePr>
        <p:xfrm>
          <a:off x="1400298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3139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79873"/>
              </p:ext>
            </p:extLst>
          </p:nvPr>
        </p:nvGraphicFramePr>
        <p:xfrm>
          <a:off x="8587539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46038"/>
              </p:ext>
            </p:extLst>
          </p:nvPr>
        </p:nvGraphicFramePr>
        <p:xfrm>
          <a:off x="8587539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06791"/>
              </p:ext>
            </p:extLst>
          </p:nvPr>
        </p:nvGraphicFramePr>
        <p:xfrm>
          <a:off x="4071398" y="2809776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(Employee  U  Student)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662959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315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888831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470672"/>
              </p:ext>
            </p:extLst>
          </p:nvPr>
        </p:nvGraphicFramePr>
        <p:xfrm>
          <a:off x="4071398" y="1335464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U  Employee)  U  Student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79029"/>
              </p:ext>
            </p:extLst>
          </p:nvPr>
        </p:nvGraphicFramePr>
        <p:xfrm>
          <a:off x="2688076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90683"/>
              </p:ext>
            </p:extLst>
          </p:nvPr>
        </p:nvGraphicFramePr>
        <p:xfrm>
          <a:off x="2688076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2" y="5872780"/>
            <a:ext cx="10800000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 smtClean="0">
                <a:solidFill>
                  <a:schemeClr val="lt1"/>
                </a:solidFill>
              </a:rPr>
              <a:t>(E1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E3)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(E1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US" sz="2800" dirty="0" smtClean="0">
                <a:solidFill>
                  <a:schemeClr val="lt1"/>
                </a:solidFill>
              </a:rPr>
              <a:t> 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E3)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62609"/>
              </p:ext>
            </p:extLst>
          </p:nvPr>
        </p:nvGraphicFramePr>
        <p:xfrm>
          <a:off x="1400298" y="4093441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56269"/>
              </p:ext>
            </p:extLst>
          </p:nvPr>
        </p:nvGraphicFramePr>
        <p:xfrm>
          <a:off x="1400298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33139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28966"/>
              </p:ext>
            </p:extLst>
          </p:nvPr>
        </p:nvGraphicFramePr>
        <p:xfrm>
          <a:off x="8587539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62080"/>
              </p:ext>
            </p:extLst>
          </p:nvPr>
        </p:nvGraphicFramePr>
        <p:xfrm>
          <a:off x="8587539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74422"/>
              </p:ext>
            </p:extLst>
          </p:nvPr>
        </p:nvGraphicFramePr>
        <p:xfrm>
          <a:off x="4071398" y="5127011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662959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87315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888831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44791"/>
              </p:ext>
            </p:extLst>
          </p:nvPr>
        </p:nvGraphicFramePr>
        <p:xfrm>
          <a:off x="4071398" y="3652699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Employee)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13016"/>
              </p:ext>
            </p:extLst>
          </p:nvPr>
        </p:nvGraphicFramePr>
        <p:xfrm>
          <a:off x="2688076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79887"/>
              </p:ext>
            </p:extLst>
          </p:nvPr>
        </p:nvGraphicFramePr>
        <p:xfrm>
          <a:off x="2688076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3211"/>
              </p:ext>
            </p:extLst>
          </p:nvPr>
        </p:nvGraphicFramePr>
        <p:xfrm>
          <a:off x="130106" y="1778139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27791"/>
              </p:ext>
            </p:extLst>
          </p:nvPr>
        </p:nvGraphicFramePr>
        <p:xfrm>
          <a:off x="130106" y="141452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67354"/>
              </p:ext>
            </p:extLst>
          </p:nvPr>
        </p:nvGraphicFramePr>
        <p:xfrm>
          <a:off x="146567" y="4070138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16313"/>
              </p:ext>
            </p:extLst>
          </p:nvPr>
        </p:nvGraphicFramePr>
        <p:xfrm>
          <a:off x="146567" y="37065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49059"/>
              </p:ext>
            </p:extLst>
          </p:nvPr>
        </p:nvGraphicFramePr>
        <p:xfrm>
          <a:off x="131763" y="863600"/>
          <a:ext cx="11928476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8"/>
                <a:gridCol w="5964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Search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 Search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In linear search input data need not to be in sorted.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In binary search input data need to be in sorted order.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It is also called sequential search.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It is also called half-interval search.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The time complexity of linear search </a:t>
                      </a:r>
                      <a:r>
                        <a:rPr lang="en-US" sz="2000" b="1">
                          <a:effectLst/>
                        </a:rPr>
                        <a:t>O(n)</a:t>
                      </a:r>
                      <a:r>
                        <a:rPr lang="en-US" sz="2000" b="0">
                          <a:effectLst/>
                        </a:rPr>
                        <a:t>. 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The time complexity of binary search</a:t>
                      </a:r>
                      <a:r>
                        <a:rPr lang="en-US" sz="2000" b="1" dirty="0">
                          <a:effectLst/>
                        </a:rPr>
                        <a:t> O(log n)</a:t>
                      </a:r>
                      <a:r>
                        <a:rPr lang="en-US" sz="2000" b="0" dirty="0">
                          <a:effectLst/>
                        </a:rPr>
                        <a:t>.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Multidimensional array can be used.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Only single dimensional array is used.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Linear search performs equality comparisons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Binary search performs ordering comparisons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It is less complex.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It is more complex.</a:t>
                      </a:r>
                    </a:p>
                  </a:txBody>
                  <a:tcPr marL="63500" marR="63500" marT="88900" marB="889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effectLst/>
                        </a:rPr>
                        <a:t>It is very slow process.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effectLst/>
                        </a:rPr>
                        <a:t>It is very fast process.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v/s Binary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3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</a:t>
            </a:r>
            <a:r>
              <a:rPr lang="en-US" b="1" dirty="0" smtClean="0"/>
              <a:t>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DBMS-I)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/>
              <a:t>DU </a:t>
            </a:r>
            <a:r>
              <a:rPr lang="en-US" dirty="0" smtClean="0"/>
              <a:t>#2101CS201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Naimish.vadodariya@darshan.ac.in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8866215253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Naimish</a:t>
            </a:r>
            <a:r>
              <a:rPr lang="en-US" dirty="0" smtClean="0"/>
              <a:t> R. </a:t>
            </a:r>
            <a:r>
              <a:rPr lang="en-US" dirty="0" err="1" smtClean="0"/>
              <a:t>Vadodariya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Q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uery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P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rocessing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Catalog </a:t>
            </a:r>
            <a:r>
              <a:rPr lang="en-US" dirty="0" smtClean="0"/>
              <a:t>Statistics about Data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</a:t>
            </a:r>
            <a:r>
              <a:rPr lang="en-US" dirty="0" smtClean="0">
                <a:solidFill>
                  <a:schemeClr val="accent6"/>
                </a:solidFill>
              </a:rPr>
              <a:t>query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Expressions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26804" cy="5590565"/>
          </a:xfrm>
        </p:spPr>
        <p:txBody>
          <a:bodyPr/>
          <a:lstStyle/>
          <a:p>
            <a:r>
              <a:rPr lang="en-GB" dirty="0"/>
              <a:t>Expression may contain more than one operations, solving expression will be difficult if it contains more than one </a:t>
            </a:r>
            <a:r>
              <a:rPr lang="en-GB" dirty="0" smtClean="0"/>
              <a:t>operations.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To evaluate such expression we need to </a:t>
            </a:r>
            <a:r>
              <a:rPr lang="en-GB" b="1" dirty="0">
                <a:solidFill>
                  <a:schemeClr val="accent6"/>
                </a:solidFill>
              </a:rPr>
              <a:t>evaluate each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one by one </a:t>
            </a:r>
            <a:r>
              <a:rPr lang="en-GB" dirty="0"/>
              <a:t>in appropriate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Two </a:t>
            </a:r>
            <a:r>
              <a:rPr lang="en-GB" b="1" dirty="0">
                <a:solidFill>
                  <a:schemeClr val="accent6"/>
                </a:solidFill>
              </a:rPr>
              <a:t>methods for evaluating an expression carrying multiple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are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Materialization</a:t>
            </a:r>
            <a:endParaRPr lang="en-GB" dirty="0"/>
          </a:p>
          <a:p>
            <a:pPr lvl="1"/>
            <a:r>
              <a:rPr lang="en-GB" dirty="0"/>
              <a:t>Pipelining</a:t>
            </a:r>
            <a:endParaRPr lang="en-GB" dirty="0" smtClean="0"/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10843"/>
              </p:ext>
            </p:extLst>
          </p:nvPr>
        </p:nvGraphicFramePr>
        <p:xfrm>
          <a:off x="434920" y="206823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4323727" y="2267733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01504"/>
              </p:ext>
            </p:extLst>
          </p:nvPr>
        </p:nvGraphicFramePr>
        <p:xfrm>
          <a:off x="7848957" y="3551422"/>
          <a:ext cx="1548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94160"/>
              </p:ext>
            </p:extLst>
          </p:nvPr>
        </p:nvGraphicFramePr>
        <p:xfrm>
          <a:off x="7496557" y="4857665"/>
          <a:ext cx="115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145167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690760"/>
              </p:ext>
            </p:extLst>
          </p:nvPr>
        </p:nvGraphicFramePr>
        <p:xfrm>
          <a:off x="10330496" y="3703946"/>
          <a:ext cx="1296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Bottom to top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Materialization </a:t>
            </a:r>
            <a:r>
              <a:rPr lang="en-GB" b="1" dirty="0">
                <a:solidFill>
                  <a:schemeClr val="accent6"/>
                </a:solidFill>
              </a:rPr>
              <a:t>evaluates the expression tree </a:t>
            </a:r>
            <a:r>
              <a:rPr lang="en-GB" dirty="0"/>
              <a:t>of the relational algebra operation </a:t>
            </a:r>
            <a:r>
              <a:rPr lang="en-GB" b="1" dirty="0">
                <a:solidFill>
                  <a:schemeClr val="accent6"/>
                </a:solidFill>
              </a:rPr>
              <a:t>from the bottom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intermediate result of each operation is materialized (store in temporary relation)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becomes input for subsequent (next) operations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cost of materialization </a:t>
            </a:r>
            <a:r>
              <a:rPr lang="en-GB" dirty="0"/>
              <a:t>is the </a:t>
            </a:r>
            <a:r>
              <a:rPr lang="en-GB" b="1" dirty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dirty="0"/>
              <a:t>.</a:t>
            </a:r>
          </a:p>
          <a:p>
            <a:r>
              <a:rPr lang="en-GB" dirty="0"/>
              <a:t>The problem with materialization is that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creates lots of temporary relations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performs lots of 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pipelining, </a:t>
            </a:r>
            <a:r>
              <a:rPr lang="en-GB" b="1" dirty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dirty="0"/>
              <a:t>as they are calculated.</a:t>
            </a:r>
          </a:p>
          <a:p>
            <a:r>
              <a:rPr lang="en-GB" b="1" dirty="0">
                <a:solidFill>
                  <a:schemeClr val="accent6"/>
                </a:solidFill>
              </a:rPr>
              <a:t>To reduce number of intermediate temporary relations, we pass results of one operation to the next operation in the pipelines</a:t>
            </a:r>
            <a:r>
              <a:rPr lang="en-GB" dirty="0"/>
              <a:t>.</a:t>
            </a:r>
          </a:p>
          <a:p>
            <a:r>
              <a:rPr lang="en-GB" dirty="0"/>
              <a:t>Combining operations into a pipeline </a:t>
            </a:r>
            <a:r>
              <a:rPr lang="en-GB" b="1" dirty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dirty="0"/>
              <a:t>.</a:t>
            </a:r>
          </a:p>
          <a:p>
            <a:r>
              <a:rPr lang="en-GB" dirty="0"/>
              <a:t>Pipelines can be executed in two ways: 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Demand driven </a:t>
            </a:r>
            <a:r>
              <a:rPr lang="en-GB" dirty="0"/>
              <a:t>(System makes repeated requests for tuples from the operation at the top of pipeline)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Producer driven </a:t>
            </a:r>
            <a:r>
              <a:rPr lang="en-GB" dirty="0"/>
              <a:t>(Operations do not wait for request to produce tuples, but generate the tuples eagerly.)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Optimization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1382</Words>
  <Application>Microsoft Office PowerPoint</Application>
  <PresentationFormat>Widescreen</PresentationFormat>
  <Paragraphs>450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Wingdings</vt:lpstr>
      <vt:lpstr>Segoe UI Black</vt:lpstr>
      <vt:lpstr>Roboto Condensed Light</vt:lpstr>
      <vt:lpstr>Roboto Condensed</vt:lpstr>
      <vt:lpstr>Calibri</vt:lpstr>
      <vt:lpstr>Wingdings 2</vt:lpstr>
      <vt:lpstr>Arial</vt:lpstr>
      <vt:lpstr>Helvetica</vt:lpstr>
      <vt:lpstr>ＭＳ Ｐゴシック</vt:lpstr>
      <vt:lpstr>Wingdings 3</vt:lpstr>
      <vt:lpstr>Office Theme</vt:lpstr>
      <vt:lpstr>Unit-4  Query Processing and Optimization</vt:lpstr>
      <vt:lpstr>PowerPoint Presentation</vt:lpstr>
      <vt:lpstr>Steps in Query Processing</vt:lpstr>
      <vt:lpstr>Steps in Query Processing</vt:lpstr>
      <vt:lpstr>Evaluation of Expressions</vt:lpstr>
      <vt:lpstr>Evaluation of Expressions</vt:lpstr>
      <vt:lpstr>Materialization</vt:lpstr>
      <vt:lpstr>Pipelining</vt:lpstr>
      <vt:lpstr>Query Optimization</vt:lpstr>
      <vt:lpstr>Query optimization</vt:lpstr>
      <vt:lpstr>Approaches to Query Optimization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Linear v/s Binary Search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Shree</cp:lastModifiedBy>
  <cp:revision>1524</cp:revision>
  <dcterms:created xsi:type="dcterms:W3CDTF">2020-05-01T05:09:15Z</dcterms:created>
  <dcterms:modified xsi:type="dcterms:W3CDTF">2023-04-29T03:50:23Z</dcterms:modified>
</cp:coreProperties>
</file>