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4"/>
  </p:notesMasterIdLst>
  <p:sldIdLst>
    <p:sldId id="309" r:id="rId2"/>
    <p:sldId id="292" r:id="rId3"/>
    <p:sldId id="310" r:id="rId4"/>
    <p:sldId id="708" r:id="rId5"/>
    <p:sldId id="709" r:id="rId6"/>
    <p:sldId id="312" r:id="rId7"/>
    <p:sldId id="646" r:id="rId8"/>
    <p:sldId id="594" r:id="rId9"/>
    <p:sldId id="498" r:id="rId10"/>
    <p:sldId id="647" r:id="rId11"/>
    <p:sldId id="648" r:id="rId12"/>
    <p:sldId id="650" r:id="rId13"/>
    <p:sldId id="651" r:id="rId14"/>
    <p:sldId id="653" r:id="rId15"/>
    <p:sldId id="652" r:id="rId16"/>
    <p:sldId id="654" r:id="rId17"/>
    <p:sldId id="655" r:id="rId18"/>
    <p:sldId id="656" r:id="rId19"/>
    <p:sldId id="657" r:id="rId20"/>
    <p:sldId id="658" r:id="rId21"/>
    <p:sldId id="659" r:id="rId22"/>
    <p:sldId id="660" r:id="rId23"/>
    <p:sldId id="661" r:id="rId24"/>
    <p:sldId id="662" r:id="rId25"/>
    <p:sldId id="663" r:id="rId26"/>
    <p:sldId id="664" r:id="rId27"/>
    <p:sldId id="665" r:id="rId28"/>
    <p:sldId id="666" r:id="rId29"/>
    <p:sldId id="667" r:id="rId30"/>
    <p:sldId id="668" r:id="rId31"/>
    <p:sldId id="669" r:id="rId32"/>
    <p:sldId id="670" r:id="rId33"/>
    <p:sldId id="671" r:id="rId34"/>
    <p:sldId id="672" r:id="rId35"/>
    <p:sldId id="678" r:id="rId36"/>
    <p:sldId id="679" r:id="rId37"/>
    <p:sldId id="680" r:id="rId38"/>
    <p:sldId id="681" r:id="rId39"/>
    <p:sldId id="682" r:id="rId40"/>
    <p:sldId id="683" r:id="rId41"/>
    <p:sldId id="684" r:id="rId42"/>
    <p:sldId id="685" r:id="rId43"/>
    <p:sldId id="686" r:id="rId44"/>
    <p:sldId id="688" r:id="rId45"/>
    <p:sldId id="689" r:id="rId46"/>
    <p:sldId id="687" r:id="rId47"/>
    <p:sldId id="690" r:id="rId48"/>
    <p:sldId id="691" r:id="rId49"/>
    <p:sldId id="692" r:id="rId50"/>
    <p:sldId id="696" r:id="rId51"/>
    <p:sldId id="697" r:id="rId52"/>
    <p:sldId id="698" r:id="rId53"/>
    <p:sldId id="699" r:id="rId54"/>
    <p:sldId id="700" r:id="rId55"/>
    <p:sldId id="701" r:id="rId56"/>
    <p:sldId id="702" r:id="rId57"/>
    <p:sldId id="703" r:id="rId58"/>
    <p:sldId id="704" r:id="rId59"/>
    <p:sldId id="705" r:id="rId60"/>
    <p:sldId id="706" r:id="rId61"/>
    <p:sldId id="707" r:id="rId62"/>
    <p:sldId id="387" r:id="rId63"/>
  </p:sldIdLst>
  <p:sldSz cx="12192000" cy="6858000"/>
  <p:notesSz cx="6858000" cy="9144000"/>
  <p:embeddedFontLst>
    <p:embeddedFont>
      <p:font typeface="Segoe UI Black" panose="020B0A02040204020203" pitchFamily="34" charset="0"/>
      <p:bold r:id="rId65"/>
      <p:boldItalic r:id="rId66"/>
    </p:embeddedFont>
    <p:embeddedFont>
      <p:font typeface="Roboto Condensed" panose="020B0604020202020204" charset="0"/>
      <p:regular r:id="rId67"/>
      <p:bold r:id="rId68"/>
      <p:italic r:id="rId69"/>
      <p:boldItalic r:id="rId70"/>
    </p:embeddedFont>
    <p:embeddedFont>
      <p:font typeface="Roboto Condensed Light" panose="020B0604020202020204" charset="0"/>
      <p:regular r:id="rId71"/>
      <p:italic r:id="rId72"/>
    </p:embeddedFont>
    <p:embeddedFont>
      <p:font typeface="Calibri" panose="020F0502020204030204" pitchFamily="34" charset="0"/>
      <p:regular r:id="rId73"/>
      <p:bold r:id="rId74"/>
      <p:italic r:id="rId75"/>
      <p:boldItalic r:id="rId76"/>
    </p:embeddedFont>
    <p:embeddedFont>
      <p:font typeface="Wingdings 2" panose="05020102010507070707" pitchFamily="18" charset="2"/>
      <p:regular r:id="rId77"/>
    </p:embeddedFont>
    <p:embeddedFont>
      <p:font typeface="Wingdings 3" panose="05040102010807070707" pitchFamily="18" charset="2"/>
      <p:regular r:id="rId7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P5FfD/nozFC6WLi4LAtCg==" hashData="iGn1wPesz1u0uRiyUmxhCFLiCe9iLHtN5iE8zePtzQfe3lNrGCj4x/28TQZ8IpJZVokJXEjuCO5T3BXCTri5h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7" autoAdjust="0"/>
    <p:restoredTop sz="94660"/>
  </p:normalViewPr>
  <p:slideViewPr>
    <p:cSldViewPr snapToGrid="0">
      <p:cViewPr varScale="1">
        <p:scale>
          <a:sx n="64" d="100"/>
          <a:sy n="64" d="100"/>
        </p:scale>
        <p:origin x="3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4.fntdata"/><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B8FEFFE4-5A32-4D5D-8BBB-85E3A21C2667}"/>
    <pc:docChg chg="custSel modSld modMainMaster">
      <pc:chgData name="Naimish Vadodariya" userId="d2e325c0593a319e" providerId="LiveId" clId="{B8FEFFE4-5A32-4D5D-8BBB-85E3A21C2667}" dt="2022-04-25T03:59:30.740" v="242" actId="478"/>
      <pc:docMkLst>
        <pc:docMk/>
      </pc:docMkLst>
      <pc:sldChg chg="modSp mod">
        <pc:chgData name="Naimish Vadodariya" userId="d2e325c0593a319e" providerId="LiveId" clId="{B8FEFFE4-5A32-4D5D-8BBB-85E3A21C2667}" dt="2022-04-25T03:47:19.824" v="72" actId="14826"/>
        <pc:sldMkLst>
          <pc:docMk/>
          <pc:sldMk cId="1600834761" sldId="309"/>
        </pc:sldMkLst>
        <pc:spChg chg="mod">
          <ac:chgData name="Naimish Vadodariya" userId="d2e325c0593a319e" providerId="LiveId" clId="{B8FEFFE4-5A32-4D5D-8BBB-85E3A21C2667}" dt="2022-04-25T03:45:41.260" v="61" actId="20577"/>
          <ac:spMkLst>
            <pc:docMk/>
            <pc:sldMk cId="1600834761" sldId="309"/>
            <ac:spMk id="10" creationId="{4F27F027-AAC9-4C88-B3AF-3C4A20BDDDA6}"/>
          </ac:spMkLst>
        </pc:spChg>
        <pc:spChg chg="mod">
          <ac:chgData name="Naimish Vadodariya" userId="d2e325c0593a319e" providerId="LiveId" clId="{B8FEFFE4-5A32-4D5D-8BBB-85E3A21C2667}" dt="2022-04-25T03:45:48.557" v="71" actId="20577"/>
          <ac:spMkLst>
            <pc:docMk/>
            <pc:sldMk cId="1600834761" sldId="309"/>
            <ac:spMk id="11" creationId="{59B646FF-BD32-4C5A-94AF-AC4347EADA2E}"/>
          </ac:spMkLst>
        </pc:spChg>
        <pc:spChg chg="mod">
          <ac:chgData name="Naimish Vadodariya" userId="d2e325c0593a319e" providerId="LiveId" clId="{B8FEFFE4-5A32-4D5D-8BBB-85E3A21C2667}" dt="2022-04-25T03:45:12.102" v="24" actId="20577"/>
          <ac:spMkLst>
            <pc:docMk/>
            <pc:sldMk cId="1600834761" sldId="309"/>
            <ac:spMk id="13" creationId="{89F5B5F8-350F-4941-B9DE-36BF8B014803}"/>
          </ac:spMkLst>
        </pc:spChg>
        <pc:spChg chg="mod">
          <ac:chgData name="Naimish Vadodariya" userId="d2e325c0593a319e" providerId="LiveId" clId="{B8FEFFE4-5A32-4D5D-8BBB-85E3A21C2667}" dt="2022-04-25T03:45:31.613" v="42" actId="20577"/>
          <ac:spMkLst>
            <pc:docMk/>
            <pc:sldMk cId="1600834761" sldId="309"/>
            <ac:spMk id="14" creationId="{E2AD8B6E-51EA-4A15-8752-4F221E5E02C5}"/>
          </ac:spMkLst>
        </pc:spChg>
        <pc:picChg chg="mod">
          <ac:chgData name="Naimish Vadodariya" userId="d2e325c0593a319e" providerId="LiveId" clId="{B8FEFFE4-5A32-4D5D-8BBB-85E3A21C2667}" dt="2022-04-25T03:47:19.824" v="72" actId="14826"/>
          <ac:picMkLst>
            <pc:docMk/>
            <pc:sldMk cId="1600834761" sldId="309"/>
            <ac:picMk id="2" creationId="{00000000-0000-0000-0000-000000000000}"/>
          </ac:picMkLst>
        </pc:picChg>
      </pc:sldChg>
      <pc:sldChg chg="modSp mod">
        <pc:chgData name="Naimish Vadodariya" userId="d2e325c0593a319e" providerId="LiveId" clId="{B8FEFFE4-5A32-4D5D-8BBB-85E3A21C2667}" dt="2022-04-25T03:58:42.662" v="213" actId="20577"/>
        <pc:sldMkLst>
          <pc:docMk/>
          <pc:sldMk cId="1693413271" sldId="387"/>
        </pc:sldMkLst>
        <pc:spChg chg="mod">
          <ac:chgData name="Naimish Vadodariya" userId="d2e325c0593a319e" providerId="LiveId" clId="{B8FEFFE4-5A32-4D5D-8BBB-85E3A21C2667}" dt="2022-04-25T03:57:29.055" v="148" actId="20577"/>
          <ac:spMkLst>
            <pc:docMk/>
            <pc:sldMk cId="1693413271" sldId="387"/>
            <ac:spMk id="27" creationId="{E2AD8B6E-51EA-4A15-8752-4F221E5E02C5}"/>
          </ac:spMkLst>
        </pc:spChg>
        <pc:spChg chg="mod">
          <ac:chgData name="Naimish Vadodariya" userId="d2e325c0593a319e" providerId="LiveId" clId="{B8FEFFE4-5A32-4D5D-8BBB-85E3A21C2667}" dt="2022-04-25T03:58:38.850" v="203" actId="20577"/>
          <ac:spMkLst>
            <pc:docMk/>
            <pc:sldMk cId="1693413271" sldId="387"/>
            <ac:spMk id="28" creationId="{4F27F027-AAC9-4C88-B3AF-3C4A20BDDDA6}"/>
          </ac:spMkLst>
        </pc:spChg>
        <pc:spChg chg="mod">
          <ac:chgData name="Naimish Vadodariya" userId="d2e325c0593a319e" providerId="LiveId" clId="{B8FEFFE4-5A32-4D5D-8BBB-85E3A21C2667}" dt="2022-04-25T03:58:42.662" v="213" actId="20577"/>
          <ac:spMkLst>
            <pc:docMk/>
            <pc:sldMk cId="1693413271" sldId="387"/>
            <ac:spMk id="29" creationId="{59B646FF-BD32-4C5A-94AF-AC4347EADA2E}"/>
          </ac:spMkLst>
        </pc:spChg>
        <pc:spChg chg="mod">
          <ac:chgData name="Naimish Vadodariya" userId="d2e325c0593a319e" providerId="LiveId" clId="{B8FEFFE4-5A32-4D5D-8BBB-85E3A21C2667}" dt="2022-04-25T03:57:58.304" v="183" actId="20577"/>
          <ac:spMkLst>
            <pc:docMk/>
            <pc:sldMk cId="1693413271" sldId="387"/>
            <ac:spMk id="31" creationId="{89F5B5F8-350F-4941-B9DE-36BF8B014803}"/>
          </ac:spMkLst>
        </pc:spChg>
        <pc:picChg chg="mod">
          <ac:chgData name="Naimish Vadodariya" userId="d2e325c0593a319e" providerId="LiveId" clId="{B8FEFFE4-5A32-4D5D-8BBB-85E3A21C2667}" dt="2022-04-25T03:58:32.029" v="184" actId="14826"/>
          <ac:picMkLst>
            <pc:docMk/>
            <pc:sldMk cId="1693413271" sldId="387"/>
            <ac:picMk id="32" creationId="{00000000-0000-0000-0000-000000000000}"/>
          </ac:picMkLst>
        </pc:picChg>
      </pc:sldChg>
      <pc:sldMasterChg chg="modSldLayout">
        <pc:chgData name="Naimish Vadodariya" userId="d2e325c0593a319e" providerId="LiveId" clId="{B8FEFFE4-5A32-4D5D-8BBB-85E3A21C2667}" dt="2022-04-25T03:59:30.740" v="242" actId="478"/>
        <pc:sldMasterMkLst>
          <pc:docMk/>
          <pc:sldMasterMk cId="791954662" sldId="2147483648"/>
        </pc:sldMasterMkLst>
        <pc:sldLayoutChg chg="modSp mod">
          <pc:chgData name="Naimish Vadodariya" userId="d2e325c0593a319e" providerId="LiveId" clId="{B8FEFFE4-5A32-4D5D-8BBB-85E3A21C2667}" dt="2022-04-25T03:48:34.302" v="132" actId="20577"/>
          <pc:sldLayoutMkLst>
            <pc:docMk/>
            <pc:sldMasterMk cId="791954662" sldId="2147483648"/>
            <pc:sldLayoutMk cId="3466633316" sldId="2147483670"/>
          </pc:sldLayoutMkLst>
          <pc:spChg chg="mod">
            <ac:chgData name="Naimish Vadodariya" userId="d2e325c0593a319e" providerId="LiveId" clId="{B8FEFFE4-5A32-4D5D-8BBB-85E3A21C2667}" dt="2022-04-25T03:48:22.631" v="122" actId="20577"/>
            <ac:spMkLst>
              <pc:docMk/>
              <pc:sldMasterMk cId="791954662" sldId="2147483648"/>
              <pc:sldLayoutMk cId="3466633316" sldId="2147483670"/>
              <ac:spMk id="19" creationId="{CA463A36-7025-4394-9467-8A3EC3425B00}"/>
            </ac:spMkLst>
          </pc:spChg>
          <pc:spChg chg="mod">
            <ac:chgData name="Naimish Vadodariya" userId="d2e325c0593a319e" providerId="LiveId" clId="{B8FEFFE4-5A32-4D5D-8BBB-85E3A21C2667}" dt="2022-04-25T03:48:34.302" v="132" actId="20577"/>
            <ac:spMkLst>
              <pc:docMk/>
              <pc:sldMasterMk cId="791954662" sldId="2147483648"/>
              <pc:sldLayoutMk cId="3466633316" sldId="2147483670"/>
              <ac:spMk id="22" creationId="{BF2BE79E-EA17-4AB9-8CB5-714A52A6B2F5}"/>
            </ac:spMkLst>
          </pc:spChg>
        </pc:sldLayoutChg>
        <pc:sldLayoutChg chg="delSp">
          <pc:chgData name="Naimish Vadodariya" userId="d2e325c0593a319e" providerId="LiveId" clId="{B8FEFFE4-5A32-4D5D-8BBB-85E3A21C2667}" dt="2022-04-25T03:59:30.740" v="242" actId="478"/>
          <pc:sldLayoutMkLst>
            <pc:docMk/>
            <pc:sldMasterMk cId="791954662" sldId="2147483648"/>
            <pc:sldLayoutMk cId="2731625911" sldId="2147483679"/>
          </pc:sldLayoutMkLst>
          <pc:picChg chg="del">
            <ac:chgData name="Naimish Vadodariya" userId="d2e325c0593a319e" providerId="LiveId" clId="{B8FEFFE4-5A32-4D5D-8BBB-85E3A21C2667}" dt="2022-04-25T03:59:30.740" v="242" actId="478"/>
            <ac:picMkLst>
              <pc:docMk/>
              <pc:sldMasterMk cId="791954662" sldId="2147483648"/>
              <pc:sldLayoutMk cId="2731625911" sldId="2147483679"/>
              <ac:picMk id="35" creationId="{00000000-0000-0000-0000-000000000000}"/>
            </ac:picMkLst>
          </pc:picChg>
        </pc:sldLayoutChg>
        <pc:sldLayoutChg chg="modSp mod">
          <pc:chgData name="Naimish Vadodariya" userId="d2e325c0593a319e" providerId="LiveId" clId="{B8FEFFE4-5A32-4D5D-8BBB-85E3A21C2667}" dt="2022-04-25T03:59:06.730" v="241" actId="20577"/>
          <pc:sldLayoutMkLst>
            <pc:docMk/>
            <pc:sldMasterMk cId="791954662" sldId="2147483648"/>
            <pc:sldLayoutMk cId="4202761244" sldId="2147483687"/>
          </pc:sldLayoutMkLst>
          <pc:spChg chg="mod">
            <ac:chgData name="Naimish Vadodariya" userId="d2e325c0593a319e" providerId="LiveId" clId="{B8FEFFE4-5A32-4D5D-8BBB-85E3A21C2667}" dt="2022-04-25T03:58:58.746" v="233" actId="20577"/>
            <ac:spMkLst>
              <pc:docMk/>
              <pc:sldMasterMk cId="791954662" sldId="2147483648"/>
              <pc:sldLayoutMk cId="4202761244" sldId="2147483687"/>
              <ac:spMk id="19" creationId="{CA463A36-7025-4394-9467-8A3EC3425B00}"/>
            </ac:spMkLst>
          </pc:spChg>
          <pc:spChg chg="mod">
            <ac:chgData name="Naimish Vadodariya" userId="d2e325c0593a319e" providerId="LiveId" clId="{B8FEFFE4-5A32-4D5D-8BBB-85E3A21C2667}" dt="2022-04-25T03:59:06.730" v="241" actId="20577"/>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B8FEFFE4-5A32-4D5D-8BBB-85E3A21C2667}" dt="2022-04-25T03:47:49.659" v="102" actId="20577"/>
          <pc:sldLayoutMkLst>
            <pc:docMk/>
            <pc:sldMasterMk cId="791954662" sldId="2147483648"/>
            <pc:sldLayoutMk cId="346862853" sldId="2147483688"/>
          </pc:sldLayoutMkLst>
          <pc:spChg chg="mod">
            <ac:chgData name="Naimish Vadodariya" userId="d2e325c0593a319e" providerId="LiveId" clId="{B8FEFFE4-5A32-4D5D-8BBB-85E3A21C2667}" dt="2022-04-25T03:47:39.065" v="94" actId="20577"/>
            <ac:spMkLst>
              <pc:docMk/>
              <pc:sldMasterMk cId="791954662" sldId="2147483648"/>
              <pc:sldLayoutMk cId="346862853" sldId="2147483688"/>
              <ac:spMk id="19" creationId="{CA463A36-7025-4394-9467-8A3EC3425B00}"/>
            </ac:spMkLst>
          </pc:spChg>
          <pc:spChg chg="mod">
            <ac:chgData name="Naimish Vadodariya" userId="d2e325c0593a319e" providerId="LiveId" clId="{B8FEFFE4-5A32-4D5D-8BBB-85E3A21C2667}" dt="2022-04-25T03:47:49.659" v="102" actId="20577"/>
            <ac:spMkLst>
              <pc:docMk/>
              <pc:sldMasterMk cId="791954662" sldId="2147483648"/>
              <pc:sldLayoutMk cId="346862853" sldId="2147483688"/>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3" name="Picture 32">
            <a:extLst>
              <a:ext uri="{FF2B5EF4-FFF2-40B4-BE49-F238E27FC236}">
                <a16:creationId xmlns=""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2101CS201(DBMS-I)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6 – Transaction Management</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57991" y="953140"/>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7858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2101CS201(DBMS-I)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5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Transaction Management</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2101CS201(DBMS-I)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5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Transaction Management</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218558" y="5976558"/>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5" name="Group 14">
            <a:extLst>
              <a:ext uri="{FF2B5EF4-FFF2-40B4-BE49-F238E27FC236}">
                <a16:creationId xmlns=""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6" name="Picture 15">
              <a:extLst>
                <a:ext uri="{FF2B5EF4-FFF2-40B4-BE49-F238E27FC236}">
                  <a16:creationId xmlns=""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4/12/2023</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3F305CB-DBE2-45D5-8D0B-92106F27C4BB}"/>
              </a:ext>
            </a:extLst>
          </p:cNvPr>
          <p:cNvSpPr>
            <a:spLocks noGrp="1"/>
          </p:cNvSpPr>
          <p:nvPr>
            <p:ph type="ctrTitle"/>
          </p:nvPr>
        </p:nvSpPr>
        <p:spPr>
          <a:xfrm>
            <a:off x="559490" y="1122364"/>
            <a:ext cx="7035300" cy="2992436"/>
          </a:xfrm>
        </p:spPr>
        <p:txBody>
          <a:bodyPr/>
          <a:lstStyle/>
          <a:p>
            <a:r>
              <a:rPr lang="en-US" sz="4800" b="0" dirty="0" smtClean="0">
                <a:latin typeface="Roboto Condensed Light" panose="02000000000000000000" pitchFamily="2" charset="0"/>
                <a:ea typeface="Roboto Condensed Light" panose="02000000000000000000" pitchFamily="2" charset="0"/>
              </a:rPr>
              <a:t>Unit-5</a:t>
            </a:r>
            <a:r>
              <a:rPr lang="en-US" dirty="0"/>
              <a:t/>
            </a:r>
            <a:br>
              <a:rPr lang="en-US" dirty="0"/>
            </a:br>
            <a:r>
              <a:rPr lang="en-US" dirty="0"/>
              <a:t>Transaction Management</a:t>
            </a:r>
          </a:p>
        </p:txBody>
      </p:sp>
      <p:sp>
        <p:nvSpPr>
          <p:cNvPr id="10"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p:txBody>
          <a:bodyPr/>
          <a:lstStyle/>
          <a:p>
            <a:r>
              <a:rPr lang="en-US" dirty="0"/>
              <a:t>Naimish.vadodariya@darshan.ac.in</a:t>
            </a:r>
          </a:p>
        </p:txBody>
      </p:sp>
      <p:sp>
        <p:nvSpPr>
          <p:cNvPr id="11"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p:txBody>
          <a:bodyPr/>
          <a:lstStyle/>
          <a:p>
            <a:r>
              <a:rPr lang="en-US" dirty="0"/>
              <a:t>8866215253</a:t>
            </a:r>
          </a:p>
        </p:txBody>
      </p:sp>
      <p:sp>
        <p:nvSpPr>
          <p:cNvPr id="12"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13"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p:txBody>
          <a:bodyPr/>
          <a:lstStyle/>
          <a:p>
            <a:r>
              <a:rPr lang="en-US" dirty="0"/>
              <a:t>Prof. Naimish R. Vadodariya</a:t>
            </a:r>
          </a:p>
        </p:txBody>
      </p:sp>
      <p:sp>
        <p:nvSpPr>
          <p:cNvPr id="14"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 - I </a:t>
            </a:r>
            <a:r>
              <a:rPr lang="en-US" dirty="0">
                <a:latin typeface="Roboto Condensed Light" panose="02000000000000000000" pitchFamily="2" charset="0"/>
                <a:ea typeface="Roboto Condensed Light" panose="02000000000000000000" pitchFamily="2" charset="0"/>
              </a:rPr>
              <a:t>(DBMS-I)</a:t>
            </a:r>
          </a:p>
          <a:p>
            <a:r>
              <a:rPr lang="en-US" dirty="0"/>
              <a:t>2101CS201</a:t>
            </a:r>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a:t>
            </a:r>
            <a:r>
              <a:rPr lang="en-US" dirty="0">
                <a:solidFill>
                  <a:schemeClr val="accent6"/>
                </a:solidFill>
              </a:rPr>
              <a:t>C</a:t>
            </a:r>
            <a:r>
              <a:rPr lang="en-US" dirty="0"/>
              <a:t>ID properties of transaction (</a:t>
            </a:r>
            <a:r>
              <a:rPr lang="en-US" dirty="0">
                <a:solidFill>
                  <a:schemeClr val="accent6"/>
                </a:solidFill>
              </a:rPr>
              <a:t>Consistency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The </a:t>
            </a:r>
            <a:r>
              <a:rPr lang="en-US" b="1" dirty="0">
                <a:solidFill>
                  <a:schemeClr val="accent6"/>
                </a:solidFill>
              </a:rPr>
              <a:t>database must remain in a consistent state </a:t>
            </a:r>
            <a:r>
              <a:rPr lang="en-US" dirty="0"/>
              <a:t>after any transaction.</a:t>
            </a:r>
          </a:p>
          <a:p>
            <a:r>
              <a:rPr lang="en-US" dirty="0"/>
              <a:t>If the database was in a consistent state before the execution of a transaction, it must remain consistent after the execution of the transaction as well.</a:t>
            </a:r>
          </a:p>
          <a:p>
            <a:r>
              <a:rPr lang="en-US" dirty="0"/>
              <a:t>In our example, total of A and B must remain same before and after the execution of transaction.</a:t>
            </a:r>
            <a:endParaRPr lang="en-GB" dirty="0"/>
          </a:p>
        </p:txBody>
      </p:sp>
      <p:sp>
        <p:nvSpPr>
          <p:cNvPr id="4" name="TextBox 3"/>
          <p:cNvSpPr txBox="1"/>
          <p:nvPr/>
        </p:nvSpPr>
        <p:spPr>
          <a:xfrm>
            <a:off x="9466729" y="867367"/>
            <a:ext cx="1828800" cy="4524315"/>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r>
              <a:rPr lang="en-US" sz="2000" dirty="0">
                <a:solidFill>
                  <a:schemeClr val="tx2"/>
                </a:solidFill>
              </a:rPr>
              <a:t>A+B=1000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a:p>
            <a:pPr algn="ctr"/>
            <a:r>
              <a:rPr lang="en-US" sz="2000" dirty="0">
                <a:solidFill>
                  <a:schemeClr val="tx2"/>
                </a:solidFill>
              </a:rPr>
              <a:t>A+B=1000</a:t>
            </a:r>
          </a:p>
        </p:txBody>
      </p:sp>
      <p:cxnSp>
        <p:nvCxnSpPr>
          <p:cNvPr id="14" name="Straight Connector 13"/>
          <p:cNvCxnSpPr/>
          <p:nvPr/>
        </p:nvCxnSpPr>
        <p:spPr>
          <a:xfrm flipH="1">
            <a:off x="8948033" y="863444"/>
            <a:ext cx="13447"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a:t>
            </a:r>
            <a:r>
              <a:rPr lang="en-US" dirty="0">
                <a:solidFill>
                  <a:schemeClr val="accent6"/>
                </a:solidFill>
              </a:rPr>
              <a:t>I</a:t>
            </a:r>
            <a:r>
              <a:rPr lang="en-US" dirty="0"/>
              <a:t>D properties of transaction (</a:t>
            </a:r>
            <a:r>
              <a:rPr lang="en-US" dirty="0">
                <a:solidFill>
                  <a:schemeClr val="accent6"/>
                </a:solidFill>
              </a:rPr>
              <a:t>Isolation</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b="1" dirty="0">
                <a:solidFill>
                  <a:schemeClr val="accent6"/>
                </a:solidFill>
              </a:rPr>
              <a:t>Changes occurring in a particular transaction will not be visible to any other transaction until it has been committed</a:t>
            </a:r>
            <a:r>
              <a:rPr lang="en-US" dirty="0"/>
              <a:t>.</a:t>
            </a:r>
          </a:p>
          <a:p>
            <a:r>
              <a:rPr lang="en-US" b="1" dirty="0">
                <a:solidFill>
                  <a:schemeClr val="accent6"/>
                </a:solidFill>
              </a:rPr>
              <a:t>Intermediate transaction results must be hidden </a:t>
            </a:r>
            <a:r>
              <a:rPr lang="en-US" dirty="0"/>
              <a:t>from other concurrently executed transactions.  </a:t>
            </a:r>
          </a:p>
          <a:p>
            <a:r>
              <a:rPr lang="en-US" dirty="0"/>
              <a:t>In our example once our transaction starts from first step (step 1) its result should not be access by any other transaction until last step (step 6) is completed.</a:t>
            </a:r>
            <a:endParaRPr lang="en-GB" dirty="0"/>
          </a:p>
        </p:txBody>
      </p:sp>
      <p:sp>
        <p:nvSpPr>
          <p:cNvPr id="4" name="TextBox 3"/>
          <p:cNvSpPr txBox="1"/>
          <p:nvPr/>
        </p:nvSpPr>
        <p:spPr>
          <a:xfrm>
            <a:off x="9516259" y="1539717"/>
            <a:ext cx="1828800" cy="2677656"/>
          </a:xfrm>
          <a:prstGeom prst="rect">
            <a:avLst/>
          </a:prstGeom>
          <a:noFill/>
          <a:ln w="28575">
            <a:solidFill>
              <a:schemeClr val="tx2"/>
            </a:solidFill>
          </a:ln>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cxnSp>
        <p:nvCxnSpPr>
          <p:cNvPr id="14" name="Straight Connector 13"/>
          <p:cNvCxnSpPr/>
          <p:nvPr/>
        </p:nvCxnSpPr>
        <p:spPr>
          <a:xfrm flipH="1">
            <a:off x="8948033" y="893859"/>
            <a:ext cx="13447" cy="34747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2484386"/>
            <a:ext cx="640080" cy="6400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8033" y="1169035"/>
            <a:ext cx="640080" cy="640080"/>
          </a:xfrm>
          <a:prstGeom prst="rect">
            <a:avLst/>
          </a:prstGeom>
        </p:spPr>
      </p:pic>
      <p:cxnSp>
        <p:nvCxnSpPr>
          <p:cNvPr id="8" name="Straight Arrow Connector 7"/>
          <p:cNvCxnSpPr/>
          <p:nvPr/>
        </p:nvCxnSpPr>
        <p:spPr>
          <a:xfrm flipH="1">
            <a:off x="10717406" y="2880360"/>
            <a:ext cx="655318" cy="266"/>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9451490" y="1485900"/>
            <a:ext cx="339089" cy="4967"/>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1" name="Multiply 10"/>
          <p:cNvSpPr/>
          <p:nvPr/>
        </p:nvSpPr>
        <p:spPr>
          <a:xfrm>
            <a:off x="10948855" y="2641475"/>
            <a:ext cx="346674" cy="478301"/>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3815346"/>
            <a:ext cx="640080" cy="640080"/>
          </a:xfrm>
          <a:prstGeom prst="rect">
            <a:avLst/>
          </a:prstGeom>
        </p:spPr>
      </p:pic>
      <p:cxnSp>
        <p:nvCxnSpPr>
          <p:cNvPr id="16" name="Straight Arrow Connector 15"/>
          <p:cNvCxnSpPr/>
          <p:nvPr/>
        </p:nvCxnSpPr>
        <p:spPr>
          <a:xfrm flipH="1">
            <a:off x="10717405" y="4203966"/>
            <a:ext cx="655319" cy="762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769" y="4017449"/>
            <a:ext cx="365760" cy="365760"/>
          </a:xfrm>
          <a:prstGeom prst="rect">
            <a:avLst/>
          </a:prstGeom>
        </p:spPr>
      </p:pic>
      <p:sp>
        <p:nvSpPr>
          <p:cNvPr id="20" name="TextBox 19"/>
          <p:cNvSpPr txBox="1"/>
          <p:nvPr/>
        </p:nvSpPr>
        <p:spPr>
          <a:xfrm>
            <a:off x="9790579" y="893859"/>
            <a:ext cx="1280160" cy="64633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Start </a:t>
            </a:r>
          </a:p>
          <a:p>
            <a:pPr algn="ctr"/>
            <a:r>
              <a:rPr lang="en-US" dirty="0"/>
              <a:t>Transaction</a:t>
            </a:r>
            <a:endParaRPr lang="en-IN" dirty="0"/>
          </a:p>
        </p:txBody>
      </p:sp>
    </p:spTree>
    <p:extLst>
      <p:ext uri="{BB962C8B-B14F-4D97-AF65-F5344CB8AC3E}">
        <p14:creationId xmlns:p14="http://schemas.microsoft.com/office/powerpoint/2010/main" val="346844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bg/>
                                          </p:spTgt>
                                        </p:tgtEl>
                                        <p:attrNameLst>
                                          <p:attrName>style.visibility</p:attrName>
                                        </p:attrNameLst>
                                      </p:cBhvr>
                                      <p:to>
                                        <p:strVal val="visible"/>
                                      </p:to>
                                    </p:set>
                                    <p:animEffect transition="in" filter="fade">
                                      <p:cBhvr>
                                        <p:cTn id="83" dur="500"/>
                                        <p:tgtEl>
                                          <p:spTgt spid="4">
                                            <p:bg/>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Effect transition="in" filter="fade">
                                      <p:cBhvr>
                                        <p:cTn id="86" dur="500"/>
                                        <p:tgtEl>
                                          <p:spTgt spid="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500"/>
                                        <p:tgtEl>
                                          <p:spTgt spid="4">
                                            <p:txEl>
                                              <p:pRg st="2" end="2"/>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fade">
                                      <p:cBhvr>
                                        <p:cTn id="95" dur="500"/>
                                        <p:tgtEl>
                                          <p:spTgt spid="4">
                                            <p:txEl>
                                              <p:pRg st="3" end="3"/>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1"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ACI</a:t>
            </a:r>
            <a:r>
              <a:rPr lang="en-US" dirty="0">
                <a:solidFill>
                  <a:schemeClr val="accent6"/>
                </a:solidFill>
              </a:rPr>
              <a:t>D</a:t>
            </a:r>
            <a:r>
              <a:rPr lang="en-US" dirty="0"/>
              <a:t> properties of transaction (</a:t>
            </a:r>
            <a:r>
              <a:rPr lang="en-US" dirty="0">
                <a:solidFill>
                  <a:schemeClr val="accent6"/>
                </a:solidFill>
              </a:rPr>
              <a:t>Durability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After a transaction completes successfully, the </a:t>
            </a:r>
            <a:r>
              <a:rPr lang="en-US" b="1" dirty="0">
                <a:solidFill>
                  <a:schemeClr val="accent6"/>
                </a:solidFill>
              </a:rPr>
              <a:t>changes it has made to the database persist (permanent)</a:t>
            </a:r>
            <a:r>
              <a:rPr lang="en-US" dirty="0"/>
              <a:t>, even if there are system failures.</a:t>
            </a:r>
          </a:p>
          <a:p>
            <a:r>
              <a:rPr lang="en-US" dirty="0"/>
              <a:t>Once our transaction completed up to last step (step 6) its result must be stored permanently. It should not be removed if system fails.</a:t>
            </a:r>
            <a:endParaRPr lang="en-GB" dirty="0"/>
          </a:p>
        </p:txBody>
      </p:sp>
      <p:sp>
        <p:nvSpPr>
          <p:cNvPr id="4" name="TextBox 3"/>
          <p:cNvSpPr txBox="1"/>
          <p:nvPr/>
        </p:nvSpPr>
        <p:spPr>
          <a:xfrm>
            <a:off x="9466729" y="867367"/>
            <a:ext cx="1828800" cy="3908762"/>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p:txBody>
      </p:sp>
      <p:cxnSp>
        <p:nvCxnSpPr>
          <p:cNvPr id="14" name="Straight Connector 13"/>
          <p:cNvCxnSpPr/>
          <p:nvPr/>
        </p:nvCxnSpPr>
        <p:spPr>
          <a:xfrm flipH="1">
            <a:off x="8948033" y="863444"/>
            <a:ext cx="13447" cy="393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467557" y="4290061"/>
            <a:ext cx="1828800" cy="50530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7550433" y="4928372"/>
            <a:ext cx="3832592" cy="914400"/>
          </a:xfrm>
          <a:prstGeom prst="wedgeRoundRectCallout">
            <a:avLst>
              <a:gd name="adj1" fmla="val 23351"/>
              <a:gd name="adj2" fmla="val -76093"/>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These values must be stored permanently in the database</a:t>
            </a:r>
            <a:endParaRPr lang="en-IN" sz="2400" dirty="0">
              <a:solidFill>
                <a:schemeClr val="tx1"/>
              </a:solidFill>
            </a:endParaRPr>
          </a:p>
        </p:txBody>
      </p:sp>
    </p:spTree>
    <p:extLst>
      <p:ext uri="{BB962C8B-B14F-4D97-AF65-F5344CB8AC3E}">
        <p14:creationId xmlns:p14="http://schemas.microsoft.com/office/powerpoint/2010/main" val="41691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Transaction State Diagram \ State Transition Diagram</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317725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Transaction State Diagram \ State Transition Diagram</a:t>
            </a:r>
            <a:endParaRPr lang="en-US" dirty="0"/>
          </a:p>
        </p:txBody>
      </p:sp>
      <p:sp>
        <p:nvSpPr>
          <p:cNvPr id="29" name="Content Placeholder 28"/>
          <p:cNvSpPr>
            <a:spLocks noGrp="1"/>
          </p:cNvSpPr>
          <p:nvPr>
            <p:ph idx="1"/>
          </p:nvPr>
        </p:nvSpPr>
        <p:spPr>
          <a:xfrm>
            <a:off x="54980" y="832964"/>
            <a:ext cx="11929641" cy="5590565"/>
          </a:xfrm>
        </p:spPr>
        <p:txBody>
          <a:bodyPr/>
          <a:lstStyle/>
          <a:p>
            <a:endParaRPr lang="en-US" dirty="0"/>
          </a:p>
        </p:txBody>
      </p:sp>
      <p:cxnSp>
        <p:nvCxnSpPr>
          <p:cNvPr id="14" name="Straight Connector 13"/>
          <p:cNvCxnSpPr/>
          <p:nvPr/>
        </p:nvCxnSpPr>
        <p:spPr>
          <a:xfrm flipH="1">
            <a:off x="7028023" y="863444"/>
            <a:ext cx="13447" cy="4389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16259" y="961496"/>
            <a:ext cx="1828800" cy="3539430"/>
          </a:xfrm>
          <a:prstGeom prst="rect">
            <a:avLst/>
          </a:prstGeom>
          <a:noFill/>
          <a:ln w="28575">
            <a:solidFill>
              <a:schemeClr val="tx2"/>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r>
              <a:rPr lang="en-US" sz="2800" b="1" dirty="0"/>
              <a:t>Commit</a:t>
            </a:r>
          </a:p>
        </p:txBody>
      </p:sp>
      <p:sp>
        <p:nvSpPr>
          <p:cNvPr id="9" name="Oval 8"/>
          <p:cNvSpPr/>
          <p:nvPr/>
        </p:nvSpPr>
        <p:spPr>
          <a:xfrm>
            <a:off x="381000"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10" name="Oval 9"/>
          <p:cNvSpPr/>
          <p:nvPr/>
        </p:nvSpPr>
        <p:spPr>
          <a:xfrm>
            <a:off x="1967556" y="20403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a:t>
            </a:r>
          </a:p>
          <a:p>
            <a:pPr algn="ctr"/>
            <a:r>
              <a:rPr lang="en-US" sz="1600" dirty="0">
                <a:solidFill>
                  <a:schemeClr val="bg1"/>
                </a:solidFill>
              </a:rPr>
              <a:t>Committed</a:t>
            </a:r>
            <a:endParaRPr lang="en-IN" sz="1600" dirty="0">
              <a:solidFill>
                <a:schemeClr val="bg1"/>
              </a:solidFill>
            </a:endParaRPr>
          </a:p>
        </p:txBody>
      </p:sp>
      <p:sp>
        <p:nvSpPr>
          <p:cNvPr id="11" name="Oval 10"/>
          <p:cNvSpPr/>
          <p:nvPr/>
        </p:nvSpPr>
        <p:spPr>
          <a:xfrm>
            <a:off x="1927413"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12" name="Oval 11"/>
          <p:cNvSpPr/>
          <p:nvPr/>
        </p:nvSpPr>
        <p:spPr>
          <a:xfrm>
            <a:off x="4495607" y="20784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1600" dirty="0">
              <a:solidFill>
                <a:schemeClr val="bg1"/>
              </a:solidFill>
            </a:endParaRPr>
          </a:p>
        </p:txBody>
      </p:sp>
      <p:sp>
        <p:nvSpPr>
          <p:cNvPr id="13" name="Oval 12"/>
          <p:cNvSpPr/>
          <p:nvPr/>
        </p:nvSpPr>
        <p:spPr>
          <a:xfrm>
            <a:off x="4455464"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1600" dirty="0">
              <a:solidFill>
                <a:schemeClr val="bg1"/>
              </a:solidFill>
            </a:endParaRPr>
          </a:p>
        </p:txBody>
      </p:sp>
      <p:cxnSp>
        <p:nvCxnSpPr>
          <p:cNvPr id="15" name="Straight Arrow Connector 14"/>
          <p:cNvCxnSpPr>
            <a:stCxn id="9" idx="0"/>
            <a:endCxn id="10" idx="3"/>
          </p:cNvCxnSpPr>
          <p:nvPr/>
        </p:nvCxnSpPr>
        <p:spPr>
          <a:xfrm flipV="1">
            <a:off x="1173000" y="2654858"/>
            <a:ext cx="1026527" cy="5836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1" idx="1"/>
          </p:cNvCxnSpPr>
          <p:nvPr/>
        </p:nvCxnSpPr>
        <p:spPr>
          <a:xfrm>
            <a:off x="1173000" y="3958500"/>
            <a:ext cx="986384" cy="5455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2"/>
          </p:cNvCxnSpPr>
          <p:nvPr/>
        </p:nvCxnSpPr>
        <p:spPr>
          <a:xfrm>
            <a:off x="3551556" y="2400300"/>
            <a:ext cx="944051" cy="38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a:endCxn id="13" idx="2"/>
          </p:cNvCxnSpPr>
          <p:nvPr/>
        </p:nvCxnSpPr>
        <p:spPr>
          <a:xfrm>
            <a:off x="3511413" y="4758600"/>
            <a:ext cx="944051"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845866" y="5252588"/>
            <a:ext cx="5347116" cy="914400"/>
          </a:xfrm>
          <a:prstGeom prst="wedgeRoundRectCallout">
            <a:avLst>
              <a:gd name="adj1" fmla="val -46639"/>
              <a:gd name="adj2" fmla="val -20157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This is the initial state. </a:t>
            </a:r>
          </a:p>
          <a:p>
            <a:r>
              <a:rPr lang="en-IN" dirty="0">
                <a:solidFill>
                  <a:schemeClr val="tx1"/>
                </a:solidFill>
              </a:rPr>
              <a:t>The transaction stays in this state while it is executing.</a:t>
            </a:r>
          </a:p>
        </p:txBody>
      </p:sp>
      <p:cxnSp>
        <p:nvCxnSpPr>
          <p:cNvPr id="20" name="Straight Arrow Connector 19"/>
          <p:cNvCxnSpPr>
            <a:stCxn id="10" idx="4"/>
          </p:cNvCxnSpPr>
          <p:nvPr/>
        </p:nvCxnSpPr>
        <p:spPr>
          <a:xfrm flipH="1">
            <a:off x="2743200" y="2760300"/>
            <a:ext cx="16356" cy="1635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1139"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End</a:t>
            </a:r>
            <a:endParaRPr lang="en-IN" sz="1600" dirty="0">
              <a:solidFill>
                <a:schemeClr val="bg1"/>
              </a:solidFill>
            </a:endParaRPr>
          </a:p>
        </p:txBody>
      </p:sp>
      <p:cxnSp>
        <p:nvCxnSpPr>
          <p:cNvPr id="22" name="Straight Arrow Connector 21"/>
          <p:cNvCxnSpPr>
            <a:stCxn id="13" idx="0"/>
            <a:endCxn id="21" idx="4"/>
          </p:cNvCxnSpPr>
          <p:nvPr/>
        </p:nvCxnSpPr>
        <p:spPr>
          <a:xfrm flipV="1">
            <a:off x="5247464" y="3958500"/>
            <a:ext cx="585675"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4"/>
            <a:endCxn id="21" idx="0"/>
          </p:cNvCxnSpPr>
          <p:nvPr/>
        </p:nvCxnSpPr>
        <p:spPr>
          <a:xfrm>
            <a:off x="5287607" y="2798400"/>
            <a:ext cx="545532"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572368" y="1007725"/>
            <a:ext cx="5878090" cy="710375"/>
          </a:xfrm>
          <a:prstGeom prst="wedgeRoundRectCallout">
            <a:avLst>
              <a:gd name="adj1" fmla="val -16497"/>
              <a:gd name="adj2" fmla="val 9826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When a transaction executes its final operation, it is said to be in a partially committed state.</a:t>
            </a:r>
          </a:p>
        </p:txBody>
      </p:sp>
      <p:sp>
        <p:nvSpPr>
          <p:cNvPr id="25" name="Rounded Rectangular Callout 24"/>
          <p:cNvSpPr/>
          <p:nvPr/>
        </p:nvSpPr>
        <p:spPr>
          <a:xfrm>
            <a:off x="572368" y="5287470"/>
            <a:ext cx="5878090" cy="1144312"/>
          </a:xfrm>
          <a:prstGeom prst="wedgeRoundRectCallout">
            <a:avLst>
              <a:gd name="adj1" fmla="val -14453"/>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Discover that normal execution can no longer proceed.</a:t>
            </a:r>
          </a:p>
          <a:p>
            <a:r>
              <a:rPr lang="en-IN" dirty="0">
                <a:solidFill>
                  <a:schemeClr val="tx1"/>
                </a:solidFill>
              </a:rPr>
              <a:t>Once a transaction cannot be completed, any changes that it made must be undone rolling it back.</a:t>
            </a:r>
          </a:p>
        </p:txBody>
      </p:sp>
      <p:sp>
        <p:nvSpPr>
          <p:cNvPr id="26" name="Rounded Rectangular Callout 25"/>
          <p:cNvSpPr/>
          <p:nvPr/>
        </p:nvSpPr>
        <p:spPr>
          <a:xfrm>
            <a:off x="572368" y="5294990"/>
            <a:ext cx="5878090" cy="1144312"/>
          </a:xfrm>
          <a:prstGeom prst="wedgeRoundRectCallout">
            <a:avLst>
              <a:gd name="adj1" fmla="val 27869"/>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state after the transaction has been rolled back and the database has been restored to its state prior to the start of the transaction.</a:t>
            </a:r>
          </a:p>
        </p:txBody>
      </p:sp>
      <p:sp>
        <p:nvSpPr>
          <p:cNvPr id="27" name="Rounded Rectangular Callout 26"/>
          <p:cNvSpPr/>
          <p:nvPr/>
        </p:nvSpPr>
        <p:spPr>
          <a:xfrm>
            <a:off x="557654" y="1026455"/>
            <a:ext cx="5878090" cy="860515"/>
          </a:xfrm>
          <a:prstGeom prst="wedgeRoundRectCallout">
            <a:avLst>
              <a:gd name="adj1" fmla="val 32230"/>
              <a:gd name="adj2" fmla="val 8708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transaction enters in this state after successful completion of the transaction.</a:t>
            </a:r>
          </a:p>
          <a:p>
            <a:r>
              <a:rPr lang="en-IN" dirty="0">
                <a:solidFill>
                  <a:schemeClr val="tx1"/>
                </a:solidFill>
              </a:rPr>
              <a:t>We cannot abort or rollback a committed transaction.</a:t>
            </a:r>
          </a:p>
        </p:txBody>
      </p:sp>
      <p:sp>
        <p:nvSpPr>
          <p:cNvPr id="30" name="Oval Callout 29"/>
          <p:cNvSpPr/>
          <p:nvPr/>
        </p:nvSpPr>
        <p:spPr>
          <a:xfrm>
            <a:off x="7751409" y="1096712"/>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1" name="Oval Callout 30"/>
          <p:cNvSpPr/>
          <p:nvPr/>
        </p:nvSpPr>
        <p:spPr>
          <a:xfrm>
            <a:off x="7751409" y="2388055"/>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2" name="Oval Callout 31"/>
          <p:cNvSpPr/>
          <p:nvPr/>
        </p:nvSpPr>
        <p:spPr>
          <a:xfrm>
            <a:off x="7751409" y="367593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Committed</a:t>
            </a:r>
            <a:endParaRPr lang="en-IN" sz="2400" dirty="0">
              <a:solidFill>
                <a:schemeClr val="bg1"/>
              </a:solidFill>
            </a:endParaRPr>
          </a:p>
        </p:txBody>
      </p:sp>
      <p:sp>
        <p:nvSpPr>
          <p:cNvPr id="36" name="TextBox 35"/>
          <p:cNvSpPr txBox="1"/>
          <p:nvPr/>
        </p:nvSpPr>
        <p:spPr>
          <a:xfrm>
            <a:off x="11268859" y="2545154"/>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37" name="Straight Connector 36"/>
          <p:cNvCxnSpPr/>
          <p:nvPr/>
        </p:nvCxnSpPr>
        <p:spPr>
          <a:xfrm flipH="1">
            <a:off x="9574029" y="2725102"/>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8" name="Elbow Connector 37"/>
          <p:cNvCxnSpPr/>
          <p:nvPr/>
        </p:nvCxnSpPr>
        <p:spPr>
          <a:xfrm rot="5400000" flipH="1" flipV="1">
            <a:off x="9351650" y="1548260"/>
            <a:ext cx="1406661" cy="961902"/>
          </a:xfrm>
          <a:prstGeom prst="bentConnector3">
            <a:avLst>
              <a:gd name="adj1" fmla="val 99837"/>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flipV="1">
            <a:off x="10844614" y="2727935"/>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47" name="Oval Callout 46"/>
          <p:cNvSpPr/>
          <p:nvPr/>
        </p:nvSpPr>
        <p:spPr>
          <a:xfrm>
            <a:off x="7782770" y="2400300"/>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48" name="Oval Callout 47"/>
          <p:cNvSpPr/>
          <p:nvPr/>
        </p:nvSpPr>
        <p:spPr>
          <a:xfrm>
            <a:off x="7782770" y="407536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2400" dirty="0">
              <a:solidFill>
                <a:schemeClr val="bg1"/>
              </a:solidFill>
            </a:endParaRPr>
          </a:p>
        </p:txBody>
      </p:sp>
      <p:sp>
        <p:nvSpPr>
          <p:cNvPr id="49" name="Oval Callout 48"/>
          <p:cNvSpPr/>
          <p:nvPr/>
        </p:nvSpPr>
        <p:spPr>
          <a:xfrm>
            <a:off x="7751409" y="1085236"/>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2400" dirty="0">
              <a:solidFill>
                <a:schemeClr val="bg1"/>
              </a:solidFill>
            </a:endParaRPr>
          </a:p>
        </p:txBody>
      </p:sp>
    </p:spTree>
    <p:extLst>
      <p:ext uri="{BB962C8B-B14F-4D97-AF65-F5344CB8AC3E}">
        <p14:creationId xmlns:p14="http://schemas.microsoft.com/office/powerpoint/2010/main" val="109342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down)">
                                      <p:cBhvr>
                                        <p:cTn id="155" dur="500"/>
                                        <p:tgtEl>
                                          <p:spTgt spid="38"/>
                                        </p:tgtEl>
                                      </p:cBhvr>
                                    </p:animEffect>
                                  </p:childTnLst>
                                </p:cTn>
                              </p:par>
                              <p:par>
                                <p:cTn id="156" presetID="22" presetClass="entr" presetSubtype="4" fill="hold"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down)">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9" grpId="0" animBg="1"/>
      <p:bldP spid="10" grpId="0" animBg="1"/>
      <p:bldP spid="11" grpId="0" animBg="1"/>
      <p:bldP spid="12" grpId="0" animBg="1"/>
      <p:bldP spid="13" grpId="0" animBg="1"/>
      <p:bldP spid="19" grpId="0" animBg="1"/>
      <p:bldP spid="19" grpId="1" animBg="1"/>
      <p:bldP spid="21" grpId="0"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6" grpId="0" animBg="1"/>
      <p:bldP spid="47" grpId="0" animBg="1"/>
      <p:bldP spid="47" grpId="1" animBg="1"/>
      <p:bldP spid="48" grpId="0" animBg="1"/>
      <p:bldP spid="48" grpId="1" animBg="1"/>
      <p:bldP spid="49" grpId="0" animBg="1"/>
      <p:bldP spid="4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State Diagram \ State Transition Diagram</a:t>
            </a:r>
          </a:p>
        </p:txBody>
      </p:sp>
      <p:sp>
        <p:nvSpPr>
          <p:cNvPr id="3" name="Content Placeholder 2"/>
          <p:cNvSpPr>
            <a:spLocks noGrp="1"/>
          </p:cNvSpPr>
          <p:nvPr>
            <p:ph idx="1"/>
          </p:nvPr>
        </p:nvSpPr>
        <p:spPr/>
        <p:txBody>
          <a:bodyPr/>
          <a:lstStyle/>
          <a:p>
            <a:r>
              <a:rPr lang="en-US" dirty="0"/>
              <a:t>Active</a:t>
            </a:r>
          </a:p>
          <a:p>
            <a:pPr lvl="1"/>
            <a:r>
              <a:rPr lang="en-US" dirty="0"/>
              <a:t>This is the </a:t>
            </a:r>
            <a:r>
              <a:rPr lang="en-US" b="1" dirty="0">
                <a:solidFill>
                  <a:schemeClr val="accent6"/>
                </a:solidFill>
              </a:rPr>
              <a:t>initial state</a:t>
            </a:r>
            <a:r>
              <a:rPr lang="en-US" dirty="0"/>
              <a:t>. </a:t>
            </a:r>
          </a:p>
          <a:p>
            <a:pPr lvl="1"/>
            <a:r>
              <a:rPr lang="en-US" dirty="0"/>
              <a:t>The transaction </a:t>
            </a:r>
            <a:r>
              <a:rPr lang="en-US" b="1" dirty="0">
                <a:solidFill>
                  <a:schemeClr val="accent6"/>
                </a:solidFill>
              </a:rPr>
              <a:t>stays in this state while it is executing</a:t>
            </a:r>
            <a:r>
              <a:rPr lang="en-US" dirty="0"/>
              <a:t>.</a:t>
            </a:r>
          </a:p>
          <a:p>
            <a:r>
              <a:rPr lang="en-US" dirty="0"/>
              <a:t>Partial Committed</a:t>
            </a:r>
          </a:p>
          <a:p>
            <a:pPr lvl="1"/>
            <a:r>
              <a:rPr lang="en-US" dirty="0"/>
              <a:t>When a transaction </a:t>
            </a:r>
            <a:r>
              <a:rPr lang="en-US" b="1" dirty="0">
                <a:solidFill>
                  <a:schemeClr val="accent6"/>
                </a:solidFill>
              </a:rPr>
              <a:t>executes its final operation/ instruction</a:t>
            </a:r>
            <a:r>
              <a:rPr lang="en-US" dirty="0"/>
              <a:t>, it is said to be in a partially committed state.</a:t>
            </a:r>
          </a:p>
          <a:p>
            <a:r>
              <a:rPr lang="en-US" dirty="0"/>
              <a:t>Failed</a:t>
            </a:r>
          </a:p>
          <a:p>
            <a:pPr lvl="1"/>
            <a:r>
              <a:rPr lang="en-US" dirty="0"/>
              <a:t>Discover that </a:t>
            </a:r>
            <a:r>
              <a:rPr lang="en-US" b="1" dirty="0">
                <a:solidFill>
                  <a:schemeClr val="accent6"/>
                </a:solidFill>
              </a:rPr>
              <a:t>normal execution can no longer proceed</a:t>
            </a:r>
            <a:r>
              <a:rPr lang="en-US" dirty="0"/>
              <a:t>.</a:t>
            </a:r>
          </a:p>
          <a:p>
            <a:pPr lvl="1"/>
            <a:r>
              <a:rPr lang="en-US" dirty="0"/>
              <a:t>Once a transaction </a:t>
            </a:r>
            <a:r>
              <a:rPr lang="en-US" b="1" dirty="0">
                <a:solidFill>
                  <a:schemeClr val="accent6"/>
                </a:solidFill>
              </a:rPr>
              <a:t>cannot be completed</a:t>
            </a:r>
            <a:r>
              <a:rPr lang="en-US" dirty="0"/>
              <a:t>, any </a:t>
            </a:r>
            <a:r>
              <a:rPr lang="en-US" b="1" dirty="0">
                <a:solidFill>
                  <a:schemeClr val="accent6"/>
                </a:solidFill>
              </a:rPr>
              <a:t>changes that it made must be undone rolling it back</a:t>
            </a:r>
            <a:r>
              <a:rPr lang="en-US" dirty="0"/>
              <a:t>.</a:t>
            </a:r>
          </a:p>
          <a:p>
            <a:r>
              <a:rPr lang="en-US" dirty="0"/>
              <a:t>Committed</a:t>
            </a:r>
          </a:p>
          <a:p>
            <a:pPr lvl="1"/>
            <a:r>
              <a:rPr lang="en-US" dirty="0"/>
              <a:t>The transaction enters in this state </a:t>
            </a:r>
            <a:r>
              <a:rPr lang="en-US" b="1" dirty="0">
                <a:solidFill>
                  <a:schemeClr val="accent6"/>
                </a:solidFill>
              </a:rPr>
              <a:t>after successful completion of the transaction </a:t>
            </a:r>
            <a:r>
              <a:rPr lang="en-US" dirty="0"/>
              <a:t>(after committing transaction).</a:t>
            </a:r>
          </a:p>
          <a:p>
            <a:pPr lvl="1"/>
            <a:r>
              <a:rPr lang="en-US" dirty="0"/>
              <a:t>We </a:t>
            </a:r>
            <a:r>
              <a:rPr lang="en-US" b="1" dirty="0">
                <a:solidFill>
                  <a:schemeClr val="accent6"/>
                </a:solidFill>
              </a:rPr>
              <a:t>cannot abort or rollback a committed transaction</a:t>
            </a:r>
            <a:r>
              <a:rPr lang="en-US" dirty="0"/>
              <a:t>.</a:t>
            </a:r>
          </a:p>
          <a:p>
            <a:r>
              <a:rPr lang="en-US" dirty="0"/>
              <a:t>Aborted</a:t>
            </a:r>
          </a:p>
          <a:p>
            <a:pPr lvl="1"/>
            <a:r>
              <a:rPr lang="en-US" dirty="0"/>
              <a:t>The state after the </a:t>
            </a:r>
            <a:r>
              <a:rPr lang="en-US" b="1" dirty="0">
                <a:solidFill>
                  <a:schemeClr val="accent6"/>
                </a:solidFill>
              </a:rPr>
              <a:t>transaction has been rolled back </a:t>
            </a:r>
            <a:r>
              <a:rPr lang="en-US" dirty="0"/>
              <a:t>and the </a:t>
            </a:r>
            <a:r>
              <a:rPr lang="en-US" b="1" dirty="0">
                <a:solidFill>
                  <a:schemeClr val="accent6"/>
                </a:solidFill>
              </a:rPr>
              <a:t>database has been restored to its state prior to the start of the transaction</a:t>
            </a:r>
            <a:r>
              <a:rPr lang="en-US" dirty="0"/>
              <a:t>.</a:t>
            </a:r>
          </a:p>
        </p:txBody>
      </p:sp>
    </p:spTree>
    <p:extLst>
      <p:ext uri="{BB962C8B-B14F-4D97-AF65-F5344CB8AC3E}">
        <p14:creationId xmlns:p14="http://schemas.microsoft.com/office/powerpoint/2010/main" val="223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Schedule</a:t>
            </a: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2765639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schedule?</a:t>
            </a:r>
          </a:p>
        </p:txBody>
      </p:sp>
      <p:sp>
        <p:nvSpPr>
          <p:cNvPr id="3" name="Content Placeholder 2"/>
          <p:cNvSpPr>
            <a:spLocks noGrp="1"/>
          </p:cNvSpPr>
          <p:nvPr>
            <p:ph idx="1"/>
          </p:nvPr>
        </p:nvSpPr>
        <p:spPr/>
        <p:txBody>
          <a:bodyPr/>
          <a:lstStyle/>
          <a:p>
            <a:r>
              <a:rPr lang="en-US" dirty="0"/>
              <a:t>A schedule is a </a:t>
            </a:r>
            <a:r>
              <a:rPr lang="en-US" b="1" dirty="0">
                <a:solidFill>
                  <a:schemeClr val="accent6"/>
                </a:solidFill>
              </a:rPr>
              <a:t>process of grouping the transactions</a:t>
            </a:r>
            <a:r>
              <a:rPr lang="en-US" dirty="0"/>
              <a:t> into one and </a:t>
            </a:r>
            <a:r>
              <a:rPr lang="en-US" b="1" dirty="0">
                <a:solidFill>
                  <a:schemeClr val="accent6"/>
                </a:solidFill>
              </a:rPr>
              <a:t>executing them in a predefined order</a:t>
            </a:r>
            <a:r>
              <a:rPr lang="en-US" dirty="0"/>
              <a:t>. </a:t>
            </a:r>
          </a:p>
          <a:p>
            <a:r>
              <a:rPr lang="en-US" dirty="0"/>
              <a:t>A schedule is the </a:t>
            </a:r>
            <a:r>
              <a:rPr lang="en-US" b="1" dirty="0">
                <a:solidFill>
                  <a:schemeClr val="accent6"/>
                </a:solidFill>
              </a:rPr>
              <a:t>chronological (sequential) order in which instructions are executed </a:t>
            </a:r>
            <a:r>
              <a:rPr lang="en-US" dirty="0"/>
              <a:t>in a system.</a:t>
            </a:r>
          </a:p>
          <a:p>
            <a:r>
              <a:rPr lang="en-US" dirty="0"/>
              <a:t>A schedule is required in a database because when some transactions execute in parallel, they may affect the result of the transaction.</a:t>
            </a:r>
          </a:p>
          <a:p>
            <a:r>
              <a:rPr lang="en-US" dirty="0"/>
              <a:t>Means if one transaction is updating the values which the other transaction is accessing, then the order of these two transactions will change the result of another transaction. </a:t>
            </a:r>
          </a:p>
          <a:p>
            <a:r>
              <a:rPr lang="en-US" dirty="0"/>
              <a:t>Hence a schedule is created to execute the transactions.</a:t>
            </a:r>
          </a:p>
        </p:txBody>
      </p:sp>
    </p:spTree>
    <p:extLst>
      <p:ext uri="{BB962C8B-B14F-4D97-AF65-F5344CB8AC3E}">
        <p14:creationId xmlns:p14="http://schemas.microsoft.com/office/powerpoint/2010/main" val="66673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1777274416"/>
              </p:ext>
            </p:extLst>
          </p:nvPr>
        </p:nvGraphicFramePr>
        <p:xfrm>
          <a:off x="381000" y="866150"/>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accent6"/>
                          </a:solidFill>
                          <a:effectLst/>
                          <a:latin typeface="+mn-lt"/>
                          <a:ea typeface="+mn-ea"/>
                          <a:cs typeface="+mn-cs"/>
                        </a:rPr>
                        <a:t>Read (A)</a:t>
                      </a:r>
                      <a:endParaRPr lang="en-IN" sz="1800" kern="1200" dirty="0">
                        <a:solidFill>
                          <a:schemeClr val="accent6"/>
                        </a:solidFill>
                        <a:effectLst/>
                        <a:latin typeface="+mn-lt"/>
                        <a:ea typeface="+mn-ea"/>
                        <a:cs typeface="+mn-cs"/>
                      </a:endParaRPr>
                    </a:p>
                    <a:p>
                      <a:pPr marL="457200" indent="-457200" algn="ctr">
                        <a:lnSpc>
                          <a:spcPct val="115000"/>
                        </a:lnSpc>
                        <a:spcAft>
                          <a:spcPts val="0"/>
                        </a:spcAft>
                      </a:pPr>
                      <a:r>
                        <a:rPr lang="en-US" sz="1800" dirty="0">
                          <a:solidFill>
                            <a:schemeClr val="accent6"/>
                          </a:solidFill>
                          <a:effectLst/>
                        </a:rPr>
                        <a:t>A = A - 50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Write (A)</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Read (B)</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B</a:t>
                      </a:r>
                      <a:r>
                        <a:rPr lang="en-US" sz="1800" baseline="0" dirty="0">
                          <a:solidFill>
                            <a:schemeClr val="accent6"/>
                          </a:solidFill>
                          <a:effectLst/>
                        </a:rPr>
                        <a:t> </a:t>
                      </a:r>
                      <a:r>
                        <a:rPr lang="en-US" sz="1800" dirty="0">
                          <a:solidFill>
                            <a:schemeClr val="accent6"/>
                          </a:solidFill>
                          <a:effectLst/>
                        </a:rPr>
                        <a:t>= B + 50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Write (B)</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solidFill>
                            <a:schemeClr val="tx2"/>
                          </a:solidFill>
                          <a:effectLst/>
                        </a:rPr>
                        <a:t>          Read (A)</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temp = A * 0.1</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A</a:t>
                      </a:r>
                      <a:r>
                        <a:rPr lang="en-US" sz="1800" baseline="0" dirty="0">
                          <a:solidFill>
                            <a:schemeClr val="tx2"/>
                          </a:solidFill>
                          <a:effectLst/>
                        </a:rPr>
                        <a:t> =</a:t>
                      </a:r>
                      <a:r>
                        <a:rPr lang="en-US" sz="1800" dirty="0">
                          <a:solidFill>
                            <a:schemeClr val="tx2"/>
                          </a:solidFill>
                          <a:effectLst/>
                        </a:rPr>
                        <a:t> A - temp</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Write (A)</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Read (B)</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B</a:t>
                      </a:r>
                      <a:r>
                        <a:rPr lang="en-US" sz="1800" baseline="0" dirty="0">
                          <a:solidFill>
                            <a:schemeClr val="tx2"/>
                          </a:solidFill>
                          <a:effectLst/>
                        </a:rPr>
                        <a:t> </a:t>
                      </a:r>
                      <a:r>
                        <a:rPr lang="en-US" sz="1800" dirty="0">
                          <a:solidFill>
                            <a:schemeClr val="tx2"/>
                          </a:solidFill>
                          <a:effectLst/>
                        </a:rPr>
                        <a:t>= B + temp</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Write (B)</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714239191"/>
              </p:ext>
            </p:extLst>
          </p:nvPr>
        </p:nvGraphicFramePr>
        <p:xfrm>
          <a:off x="6162303" y="866152"/>
          <a:ext cx="2791197" cy="5639391"/>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tblGrid>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endParaRPr lang="en-IN" sz="1800" kern="1200" dirty="0">
                        <a:solidFill>
                          <a:schemeClr val="accent6"/>
                        </a:solidFill>
                        <a:effectLst/>
                        <a:latin typeface="+mn-lt"/>
                        <a:ea typeface="+mn-ea"/>
                        <a:cs typeface="+mn-cs"/>
                      </a:endParaRPr>
                    </a:p>
                    <a:p>
                      <a:pPr marL="457200" indent="-457200" algn="ctr">
                        <a:lnSpc>
                          <a:spcPct val="115000"/>
                        </a:lnSpc>
                        <a:spcAft>
                          <a:spcPts val="0"/>
                        </a:spcAft>
                      </a:pPr>
                      <a:r>
                        <a:rPr lang="en-US" sz="1800" dirty="0">
                          <a:solidFill>
                            <a:schemeClr val="accent6"/>
                          </a:solidFill>
                          <a:effectLst/>
                        </a:rPr>
                        <a:t>A = 1000 - 50</a:t>
                      </a:r>
                      <a:endParaRPr lang="en-IN" sz="1800" dirty="0">
                        <a:solidFill>
                          <a:schemeClr val="accent6"/>
                        </a:solidFill>
                        <a:effectLst/>
                      </a:endParaRPr>
                    </a:p>
                    <a:p>
                      <a:pPr marL="457200" indent="-457200" algn="ctr">
                        <a:lnSpc>
                          <a:spcPct val="115000"/>
                        </a:lnSpc>
                        <a:spcAft>
                          <a:spcPts val="0"/>
                        </a:spcAft>
                      </a:pPr>
                      <a:r>
                        <a:rPr lang="en-US" sz="1800" b="1" dirty="0">
                          <a:solidFill>
                            <a:schemeClr val="accent6"/>
                          </a:solidFill>
                          <a:effectLst/>
                        </a:rPr>
                        <a:t>Write (950)</a:t>
                      </a:r>
                      <a:endParaRPr lang="en-IN" sz="1800" b="1" dirty="0">
                        <a:solidFill>
                          <a:schemeClr val="accent6"/>
                        </a:solidFill>
                        <a:effectLst/>
                      </a:endParaRPr>
                    </a:p>
                    <a:p>
                      <a:pPr marL="457200" indent="-457200" algn="ctr">
                        <a:lnSpc>
                          <a:spcPct val="115000"/>
                        </a:lnSpc>
                        <a:spcAft>
                          <a:spcPts val="0"/>
                        </a:spcAft>
                      </a:pPr>
                      <a:r>
                        <a:rPr lang="en-US" sz="1800" dirty="0">
                          <a:solidFill>
                            <a:schemeClr val="accent6"/>
                          </a:solidFill>
                          <a:effectLst/>
                        </a:rPr>
                        <a:t>Read (1000)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B</a:t>
                      </a:r>
                      <a:r>
                        <a:rPr lang="en-US" sz="1800" baseline="0" dirty="0">
                          <a:solidFill>
                            <a:schemeClr val="accent6"/>
                          </a:solidFill>
                          <a:effectLst/>
                        </a:rPr>
                        <a:t> </a:t>
                      </a:r>
                      <a:r>
                        <a:rPr lang="en-US" sz="1800" dirty="0">
                          <a:solidFill>
                            <a:schemeClr val="accent6"/>
                          </a:solidFill>
                          <a:effectLst/>
                        </a:rPr>
                        <a:t>= 1000 + 50</a:t>
                      </a:r>
                      <a:endParaRPr lang="en-IN" sz="1800" dirty="0">
                        <a:solidFill>
                          <a:schemeClr val="accent6"/>
                        </a:solidFill>
                        <a:effectLst/>
                      </a:endParaRPr>
                    </a:p>
                    <a:p>
                      <a:pPr marL="457200" indent="-457200" algn="ctr">
                        <a:lnSpc>
                          <a:spcPct val="115000"/>
                        </a:lnSpc>
                        <a:spcAft>
                          <a:spcPts val="0"/>
                        </a:spcAft>
                      </a:pPr>
                      <a:r>
                        <a:rPr lang="en-US" sz="1800" b="1" dirty="0">
                          <a:solidFill>
                            <a:schemeClr val="accent6"/>
                          </a:solidFill>
                          <a:effectLst/>
                        </a:rPr>
                        <a:t>Write (1050)</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588343">
                <a:tc>
                  <a:txBody>
                    <a:bodyPr/>
                    <a:lstStyle/>
                    <a:p>
                      <a:pPr marL="457200" indent="-457200" algn="ctr">
                        <a:lnSpc>
                          <a:spcPct val="115000"/>
                        </a:lnSpc>
                        <a:spcAft>
                          <a:spcPts val="0"/>
                        </a:spcAft>
                      </a:pPr>
                      <a:r>
                        <a:rPr lang="en-US" sz="1800" b="1" kern="1200" dirty="0">
                          <a:solidFill>
                            <a:schemeClr val="tx2"/>
                          </a:solidFill>
                          <a:effectLst/>
                          <a:latin typeface="+mn-lt"/>
                          <a:ea typeface="+mn-ea"/>
                          <a:cs typeface="+mn-cs"/>
                        </a:rPr>
                        <a:t>Read (950)</a:t>
                      </a:r>
                      <a:endParaRPr lang="en-IN" sz="1800" b="1"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temp = 950 * 0.1</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A = 950 - 95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Write (855)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b="1" kern="1200" dirty="0">
                          <a:solidFill>
                            <a:schemeClr val="tx2"/>
                          </a:solidFill>
                          <a:effectLst/>
                          <a:latin typeface="+mn-lt"/>
                          <a:ea typeface="+mn-ea"/>
                          <a:cs typeface="+mn-cs"/>
                        </a:rPr>
                        <a:t>Read (1050)</a:t>
                      </a:r>
                      <a:endParaRPr lang="en-IN" sz="1800" b="1"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B = 1050 + 95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Write (1145)</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5661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smtClean="0"/>
              <a:t>schedule [Swapping of T1 &amp; T2]</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3256494617"/>
              </p:ext>
            </p:extLst>
          </p:nvPr>
        </p:nvGraphicFramePr>
        <p:xfrm>
          <a:off x="381000" y="866151"/>
          <a:ext cx="5562600" cy="5629553"/>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0903">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090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435527">
                <a:tc>
                  <a:txBody>
                    <a:bodyPr/>
                    <a:lstStyle/>
                    <a:p>
                      <a:pPr marL="457200" indent="-457200" algn="ctr">
                        <a:lnSpc>
                          <a:spcPct val="115000"/>
                        </a:lnSpc>
                        <a:spcAft>
                          <a:spcPts val="0"/>
                        </a:spcAft>
                      </a:pPr>
                      <a:r>
                        <a:rPr lang="en-US" sz="1800" kern="1200" dirty="0">
                          <a:solidFill>
                            <a:schemeClr val="accent6"/>
                          </a:solidFill>
                          <a:effectLst/>
                          <a:latin typeface="+mn-lt"/>
                          <a:ea typeface="+mn-ea"/>
                          <a:cs typeface="+mn-cs"/>
                        </a:rPr>
                        <a:t>Read (A)</a:t>
                      </a:r>
                    </a:p>
                    <a:p>
                      <a:pPr marL="457200" indent="-457200" algn="ctr">
                        <a:lnSpc>
                          <a:spcPct val="115000"/>
                        </a:lnSpc>
                        <a:spcAft>
                          <a:spcPts val="0"/>
                        </a:spcAft>
                      </a:pPr>
                      <a:r>
                        <a:rPr lang="en-US" sz="1800" kern="1200" dirty="0">
                          <a:solidFill>
                            <a:schemeClr val="accent6"/>
                          </a:solidFill>
                          <a:effectLst/>
                          <a:latin typeface="+mn-lt"/>
                          <a:ea typeface="+mn-ea"/>
                          <a:cs typeface="+mn-cs"/>
                        </a:rPr>
                        <a:t>Temp = A * 0.1</a:t>
                      </a:r>
                    </a:p>
                    <a:p>
                      <a:pPr marL="457200" indent="-457200" algn="ctr">
                        <a:lnSpc>
                          <a:spcPct val="115000"/>
                        </a:lnSpc>
                        <a:spcAft>
                          <a:spcPts val="0"/>
                        </a:spcAft>
                      </a:pPr>
                      <a:r>
                        <a:rPr lang="en-US" sz="1800" kern="1200" dirty="0">
                          <a:solidFill>
                            <a:schemeClr val="accent6"/>
                          </a:solidFill>
                          <a:effectLst/>
                          <a:latin typeface="+mn-lt"/>
                          <a:ea typeface="+mn-ea"/>
                          <a:cs typeface="+mn-cs"/>
                        </a:rPr>
                        <a:t>A = A - temp</a:t>
                      </a:r>
                    </a:p>
                    <a:p>
                      <a:pPr marL="457200" indent="-457200" algn="ctr">
                        <a:lnSpc>
                          <a:spcPct val="115000"/>
                        </a:lnSpc>
                        <a:spcAft>
                          <a:spcPts val="0"/>
                        </a:spcAft>
                      </a:pPr>
                      <a:r>
                        <a:rPr lang="en-US" sz="1800" kern="1200" dirty="0">
                          <a:solidFill>
                            <a:schemeClr val="accent6"/>
                          </a:solidFill>
                          <a:effectLst/>
                          <a:latin typeface="+mn-lt"/>
                          <a:ea typeface="+mn-ea"/>
                          <a:cs typeface="+mn-cs"/>
                        </a:rPr>
                        <a:t>Write (A)</a:t>
                      </a:r>
                    </a:p>
                    <a:p>
                      <a:pPr marL="457200" indent="-457200" algn="ctr">
                        <a:lnSpc>
                          <a:spcPct val="115000"/>
                        </a:lnSpc>
                        <a:spcAft>
                          <a:spcPts val="0"/>
                        </a:spcAft>
                      </a:pPr>
                      <a:r>
                        <a:rPr lang="en-US" sz="1800" kern="1200" dirty="0">
                          <a:solidFill>
                            <a:schemeClr val="accent6"/>
                          </a:solidFill>
                          <a:effectLst/>
                          <a:latin typeface="+mn-lt"/>
                          <a:ea typeface="+mn-ea"/>
                          <a:cs typeface="+mn-cs"/>
                        </a:rPr>
                        <a:t>Read (B)</a:t>
                      </a:r>
                    </a:p>
                    <a:p>
                      <a:pPr marL="457200" indent="-457200" algn="ctr">
                        <a:lnSpc>
                          <a:spcPct val="115000"/>
                        </a:lnSpc>
                        <a:spcAft>
                          <a:spcPts val="0"/>
                        </a:spcAft>
                      </a:pPr>
                      <a:r>
                        <a:rPr lang="en-US" sz="1800" kern="1200" dirty="0">
                          <a:solidFill>
                            <a:schemeClr val="accent6"/>
                          </a:solidFill>
                          <a:effectLst/>
                          <a:latin typeface="+mn-lt"/>
                          <a:ea typeface="+mn-ea"/>
                          <a:cs typeface="+mn-cs"/>
                        </a:rPr>
                        <a:t>B = B + temp</a:t>
                      </a:r>
                    </a:p>
                    <a:p>
                      <a:pPr marL="457200" indent="-457200" algn="ctr">
                        <a:lnSpc>
                          <a:spcPct val="115000"/>
                        </a:lnSpc>
                        <a:spcAft>
                          <a:spcPts val="0"/>
                        </a:spcAft>
                      </a:pPr>
                      <a:r>
                        <a:rPr lang="en-US" sz="1800" kern="1200" dirty="0">
                          <a:solidFill>
                            <a:schemeClr val="accent6"/>
                          </a:solidFill>
                          <a:effectLst/>
                          <a:latin typeface="+mn-lt"/>
                          <a:ea typeface="+mn-ea"/>
                          <a:cs typeface="+mn-cs"/>
                        </a:rPr>
                        <a:t>Write (B)</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264561">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dirty="0">
                          <a:solidFill>
                            <a:schemeClr val="tx2"/>
                          </a:solidFill>
                          <a:effectLst/>
                        </a:rPr>
                        <a:t>Read (A)</a:t>
                      </a:r>
                    </a:p>
                    <a:p>
                      <a:pPr marL="457200" indent="-457200" algn="ctr">
                        <a:lnSpc>
                          <a:spcPct val="115000"/>
                        </a:lnSpc>
                        <a:spcAft>
                          <a:spcPts val="0"/>
                        </a:spcAft>
                      </a:pPr>
                      <a:r>
                        <a:rPr lang="en-US" sz="1800" dirty="0">
                          <a:solidFill>
                            <a:schemeClr val="tx2"/>
                          </a:solidFill>
                          <a:effectLst/>
                        </a:rPr>
                        <a:t>A = A - 50</a:t>
                      </a:r>
                    </a:p>
                    <a:p>
                      <a:pPr marL="457200" indent="-457200" algn="ctr">
                        <a:lnSpc>
                          <a:spcPct val="115000"/>
                        </a:lnSpc>
                        <a:spcAft>
                          <a:spcPts val="0"/>
                        </a:spcAft>
                      </a:pPr>
                      <a:r>
                        <a:rPr lang="en-US" sz="1800" dirty="0">
                          <a:solidFill>
                            <a:schemeClr val="tx2"/>
                          </a:solidFill>
                          <a:effectLst/>
                        </a:rPr>
                        <a:t>Write (A)</a:t>
                      </a:r>
                    </a:p>
                    <a:p>
                      <a:pPr marL="457200" indent="-457200" algn="ctr">
                        <a:lnSpc>
                          <a:spcPct val="115000"/>
                        </a:lnSpc>
                        <a:spcAft>
                          <a:spcPts val="0"/>
                        </a:spcAft>
                      </a:pPr>
                      <a:r>
                        <a:rPr lang="en-US" sz="1800" dirty="0">
                          <a:solidFill>
                            <a:schemeClr val="tx2"/>
                          </a:solidFill>
                          <a:effectLst/>
                        </a:rPr>
                        <a:t>Read (B)</a:t>
                      </a:r>
                    </a:p>
                    <a:p>
                      <a:pPr marL="457200" indent="-457200" algn="ctr">
                        <a:lnSpc>
                          <a:spcPct val="115000"/>
                        </a:lnSpc>
                        <a:spcAft>
                          <a:spcPts val="0"/>
                        </a:spcAft>
                      </a:pPr>
                      <a:r>
                        <a:rPr lang="en-US" sz="1800" dirty="0">
                          <a:solidFill>
                            <a:schemeClr val="tx2"/>
                          </a:solidFill>
                          <a:effectLst/>
                        </a:rPr>
                        <a:t>B = B + 50</a:t>
                      </a:r>
                    </a:p>
                    <a:p>
                      <a:pPr marL="457200" indent="-457200" algn="ctr">
                        <a:lnSpc>
                          <a:spcPct val="115000"/>
                        </a:lnSpc>
                        <a:spcAft>
                          <a:spcPts val="0"/>
                        </a:spcAft>
                      </a:pPr>
                      <a:r>
                        <a:rPr lang="en-US" sz="1800" dirty="0">
                          <a:solidFill>
                            <a:schemeClr val="tx2"/>
                          </a:solidFill>
                          <a:effectLst/>
                        </a:rPr>
                        <a:t>Write (B)</a:t>
                      </a:r>
                    </a:p>
                    <a:p>
                      <a:pPr marL="457200" indent="-457200" algn="ctr">
                        <a:lnSpc>
                          <a:spcPct val="115000"/>
                        </a:lnSpc>
                        <a:spcAft>
                          <a:spcPts val="0"/>
                        </a:spcAft>
                      </a:pPr>
                      <a:r>
                        <a:rPr lang="en-US" sz="1800" dirty="0">
                          <a:solidFill>
                            <a:schemeClr val="tx2"/>
                          </a:solidFill>
                          <a:effectLst/>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713401633"/>
              </p:ext>
            </p:extLst>
          </p:nvPr>
        </p:nvGraphicFramePr>
        <p:xfrm>
          <a:off x="6162303" y="866152"/>
          <a:ext cx="2791197" cy="5656055"/>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tblGrid>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03"/>
                  </a:ext>
                </a:extLst>
              </a:tr>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00"/>
                  </a:ext>
                </a:extLst>
              </a:tr>
              <a:tr h="2484238">
                <a:tc>
                  <a:txBody>
                    <a:bodyPr/>
                    <a:lstStyle/>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Temp = 1000 * 0.1</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A = 1000 - 100</a:t>
                      </a:r>
                    </a:p>
                    <a:p>
                      <a:pPr marL="457200" indent="-457200" algn="ctr" defTabSz="914400" rtl="0" eaLnBrk="1" latinLnBrk="0" hangingPunct="1">
                        <a:lnSpc>
                          <a:spcPct val="115000"/>
                        </a:lnSpc>
                        <a:spcAft>
                          <a:spcPts val="0"/>
                        </a:spcAft>
                      </a:pPr>
                      <a:r>
                        <a:rPr lang="en-US" sz="1800" b="1" kern="1200" dirty="0">
                          <a:solidFill>
                            <a:schemeClr val="accent6"/>
                          </a:solidFill>
                          <a:effectLst/>
                          <a:latin typeface="+mn-lt"/>
                          <a:ea typeface="+mn-ea"/>
                          <a:cs typeface="+mn-cs"/>
                        </a:rPr>
                        <a:t>Write (900)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B = 1000 + 100</a:t>
                      </a:r>
                    </a:p>
                    <a:p>
                      <a:pPr marL="457200" indent="-457200" algn="ctr" defTabSz="914400" rtl="0" eaLnBrk="1" latinLnBrk="0" hangingPunct="1">
                        <a:lnSpc>
                          <a:spcPct val="115000"/>
                        </a:lnSpc>
                        <a:spcAft>
                          <a:spcPts val="0"/>
                        </a:spcAft>
                      </a:pPr>
                      <a:r>
                        <a:rPr lang="en-US" sz="1800" b="1" kern="1200" dirty="0">
                          <a:solidFill>
                            <a:schemeClr val="accent6"/>
                          </a:solidFill>
                          <a:effectLst/>
                          <a:latin typeface="+mn-lt"/>
                          <a:ea typeface="+mn-ea"/>
                          <a:cs typeface="+mn-cs"/>
                        </a:rPr>
                        <a:t>Write (1100)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291063">
                <a:tc>
                  <a:txBody>
                    <a:bodyPr/>
                    <a:lstStyle/>
                    <a:p>
                      <a:pPr marL="457200" indent="-457200" algn="ctr">
                        <a:lnSpc>
                          <a:spcPct val="115000"/>
                        </a:lnSpc>
                        <a:spcAft>
                          <a:spcPts val="0"/>
                        </a:spcAft>
                      </a:pPr>
                      <a:r>
                        <a:rPr lang="en-US" sz="1800" b="1" kern="1200" dirty="0">
                          <a:solidFill>
                            <a:schemeClr val="tx2"/>
                          </a:solidFill>
                          <a:effectLst/>
                          <a:latin typeface="+mn-lt"/>
                          <a:ea typeface="+mn-ea"/>
                          <a:cs typeface="+mn-cs"/>
                        </a:rPr>
                        <a:t>Read (900)</a:t>
                      </a:r>
                    </a:p>
                    <a:p>
                      <a:pPr marL="457200" indent="-457200" algn="ctr">
                        <a:lnSpc>
                          <a:spcPct val="115000"/>
                        </a:lnSpc>
                        <a:spcAft>
                          <a:spcPts val="0"/>
                        </a:spcAft>
                      </a:pPr>
                      <a:r>
                        <a:rPr lang="en-US" sz="1800" kern="1200" dirty="0">
                          <a:solidFill>
                            <a:schemeClr val="tx2"/>
                          </a:solidFill>
                          <a:effectLst/>
                          <a:latin typeface="+mn-lt"/>
                          <a:ea typeface="+mn-ea"/>
                          <a:cs typeface="+mn-cs"/>
                        </a:rPr>
                        <a:t>A = 900 - 50</a:t>
                      </a:r>
                    </a:p>
                    <a:p>
                      <a:pPr marL="457200" indent="-457200" algn="ctr">
                        <a:lnSpc>
                          <a:spcPct val="115000"/>
                        </a:lnSpc>
                        <a:spcAft>
                          <a:spcPts val="0"/>
                        </a:spcAft>
                      </a:pPr>
                      <a:r>
                        <a:rPr lang="en-US" sz="1800" kern="1200" dirty="0">
                          <a:solidFill>
                            <a:schemeClr val="tx2"/>
                          </a:solidFill>
                          <a:effectLst/>
                          <a:latin typeface="+mn-lt"/>
                          <a:ea typeface="+mn-ea"/>
                          <a:cs typeface="+mn-cs"/>
                        </a:rPr>
                        <a:t>Write (850)</a:t>
                      </a:r>
                    </a:p>
                    <a:p>
                      <a:pPr marL="457200" indent="-457200" algn="ctr">
                        <a:lnSpc>
                          <a:spcPct val="115000"/>
                        </a:lnSpc>
                        <a:spcAft>
                          <a:spcPts val="0"/>
                        </a:spcAft>
                      </a:pPr>
                      <a:r>
                        <a:rPr lang="en-US" sz="1800" b="1" kern="1200" dirty="0">
                          <a:solidFill>
                            <a:schemeClr val="tx2"/>
                          </a:solidFill>
                          <a:effectLst/>
                          <a:latin typeface="+mn-lt"/>
                          <a:ea typeface="+mn-ea"/>
                          <a:cs typeface="+mn-cs"/>
                        </a:rPr>
                        <a:t>Read (1100)</a:t>
                      </a:r>
                    </a:p>
                    <a:p>
                      <a:pPr marL="457200" indent="-457200" algn="ctr">
                        <a:lnSpc>
                          <a:spcPct val="115000"/>
                        </a:lnSpc>
                        <a:spcAft>
                          <a:spcPts val="0"/>
                        </a:spcAft>
                      </a:pPr>
                      <a:r>
                        <a:rPr lang="en-US" sz="1800" kern="1200" dirty="0">
                          <a:solidFill>
                            <a:schemeClr val="tx2"/>
                          </a:solidFill>
                          <a:effectLst/>
                          <a:latin typeface="+mn-lt"/>
                          <a:ea typeface="+mn-ea"/>
                          <a:cs typeface="+mn-cs"/>
                        </a:rPr>
                        <a:t>B = 1100 + 50</a:t>
                      </a:r>
                    </a:p>
                    <a:p>
                      <a:pPr marL="457200" indent="-457200" algn="ctr">
                        <a:lnSpc>
                          <a:spcPct val="115000"/>
                        </a:lnSpc>
                        <a:spcAft>
                          <a:spcPts val="0"/>
                        </a:spcAft>
                      </a:pPr>
                      <a:r>
                        <a:rPr lang="en-US" sz="1800" kern="1200" dirty="0">
                          <a:solidFill>
                            <a:schemeClr val="tx2"/>
                          </a:solidFill>
                          <a:effectLst/>
                          <a:latin typeface="+mn-lt"/>
                          <a:ea typeface="+mn-ea"/>
                          <a:cs typeface="+mn-cs"/>
                        </a:rPr>
                        <a:t>Write (1150)</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24619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2" y="731706"/>
            <a:ext cx="7429544" cy="341632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What is transaction?</a:t>
            </a:r>
          </a:p>
          <a:p>
            <a:pPr marL="742950" lvl="1" indent="-285750">
              <a:buFont typeface="Arial" panose="020B0604020202020204" pitchFamily="34" charset="0"/>
              <a:buChar char="•"/>
            </a:pPr>
            <a:r>
              <a:rPr lang="en-US" sz="2400" dirty="0">
                <a:solidFill>
                  <a:schemeClr val="bg1">
                    <a:lumMod val="50000"/>
                  </a:schemeClr>
                </a:solidFill>
              </a:rPr>
              <a:t>ACID properties of transaction</a:t>
            </a:r>
          </a:p>
          <a:p>
            <a:pPr marL="742950" lvl="1" indent="-285750">
              <a:buFont typeface="Arial" panose="020B0604020202020204" pitchFamily="34" charset="0"/>
              <a:buChar char="•"/>
            </a:pPr>
            <a:r>
              <a:rPr lang="en-US" sz="2400" dirty="0">
                <a:solidFill>
                  <a:schemeClr val="bg1">
                    <a:lumMod val="50000"/>
                  </a:schemeClr>
                </a:solidFill>
              </a:rPr>
              <a:t>Transaction State Diagram \ State Transition Diagram</a:t>
            </a:r>
          </a:p>
          <a:p>
            <a:pPr marL="742950" lvl="1" indent="-285750">
              <a:buFont typeface="Arial" panose="020B0604020202020204" pitchFamily="34" charset="0"/>
              <a:buChar char="•"/>
            </a:pPr>
            <a:r>
              <a:rPr lang="en-US" sz="2400" dirty="0" smtClean="0">
                <a:solidFill>
                  <a:schemeClr val="bg1">
                    <a:lumMod val="50000"/>
                  </a:schemeClr>
                </a:solidFill>
              </a:rPr>
              <a:t>Schedule</a:t>
            </a:r>
          </a:p>
          <a:p>
            <a:pPr marL="742950" lvl="1" indent="-285750">
              <a:buFont typeface="Arial" panose="020B0604020202020204" pitchFamily="34" charset="0"/>
              <a:buChar char="•"/>
            </a:pPr>
            <a:r>
              <a:rPr lang="en-US" sz="2400" dirty="0">
                <a:solidFill>
                  <a:schemeClr val="bg1">
                    <a:lumMod val="50000"/>
                  </a:schemeClr>
                </a:solidFill>
              </a:rPr>
              <a:t>Serializability</a:t>
            </a:r>
          </a:p>
          <a:p>
            <a:pPr marL="742950" lvl="1" indent="-285750">
              <a:buFont typeface="Arial" panose="020B0604020202020204" pitchFamily="34" charset="0"/>
              <a:buChar char="•"/>
            </a:pPr>
            <a:r>
              <a:rPr lang="en-US" sz="2400" dirty="0">
                <a:solidFill>
                  <a:schemeClr val="bg1">
                    <a:lumMod val="50000"/>
                  </a:schemeClr>
                </a:solidFill>
              </a:rPr>
              <a:t>Two phase commit protocol</a:t>
            </a:r>
          </a:p>
          <a:p>
            <a:pPr marL="742950" lvl="1" indent="-285750">
              <a:buFont typeface="Arial" panose="020B0604020202020204" pitchFamily="34" charset="0"/>
              <a:buChar char="•"/>
            </a:pPr>
            <a:r>
              <a:rPr lang="en-US" sz="2400" dirty="0">
                <a:solidFill>
                  <a:schemeClr val="bg1">
                    <a:lumMod val="50000"/>
                  </a:schemeClr>
                </a:solidFill>
              </a:rPr>
              <a:t>Database </a:t>
            </a:r>
            <a:r>
              <a:rPr lang="en-US" sz="2400" dirty="0" smtClean="0">
                <a:solidFill>
                  <a:schemeClr val="bg1">
                    <a:lumMod val="50000"/>
                  </a:schemeClr>
                </a:solidFill>
              </a:rPr>
              <a:t>recovery</a:t>
            </a:r>
          </a:p>
          <a:p>
            <a:pPr marL="742950" lvl="1" indent="-285750">
              <a:buFont typeface="Arial" panose="020B0604020202020204" pitchFamily="34" charset="0"/>
              <a:buChar char="•"/>
            </a:pPr>
            <a:r>
              <a:rPr lang="en-US" sz="2400" dirty="0" smtClean="0">
                <a:solidFill>
                  <a:schemeClr val="bg1">
                    <a:lumMod val="50000"/>
                  </a:schemeClr>
                </a:solidFill>
              </a:rPr>
              <a:t>Two phase Locking Protocol</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500"/>
                                        <p:tgtEl>
                                          <p:spTgt spid="9">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Effect transition="in" filter="fade">
                                      <p:cBhvr>
                                        <p:cTn id="41" dur="500"/>
                                        <p:tgtEl>
                                          <p:spTgt spid="9">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fade">
                                      <p:cBhvr>
                                        <p:cTn id="44" dur="500"/>
                                        <p:tgtEl>
                                          <p:spTgt spid="9">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fade">
                                      <p:cBhvr>
                                        <p:cTn id="47" dur="500"/>
                                        <p:tgtEl>
                                          <p:spTgt spid="9">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6" end="6"/>
                                            </p:txEl>
                                          </p:spTgt>
                                        </p:tgtEl>
                                        <p:attrNameLst>
                                          <p:attrName>style.visibility</p:attrName>
                                        </p:attrNameLst>
                                      </p:cBhvr>
                                      <p:to>
                                        <p:strVal val="visible"/>
                                      </p:to>
                                    </p:set>
                                    <p:animEffect transition="in" filter="fade">
                                      <p:cBhvr>
                                        <p:cTn id="50" dur="500"/>
                                        <p:tgtEl>
                                          <p:spTgt spid="9">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animEffect transition="in" filter="fade">
                                      <p:cBhvr>
                                        <p:cTn id="53" dur="500"/>
                                        <p:tgtEl>
                                          <p:spTgt spid="9">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8" end="8"/>
                                            </p:txEl>
                                          </p:spTgt>
                                        </p:tgtEl>
                                        <p:attrNameLst>
                                          <p:attrName>style.visibility</p:attrName>
                                        </p:attrNameLst>
                                      </p:cBhvr>
                                      <p:to>
                                        <p:strVal val="visible"/>
                                      </p:to>
                                    </p:set>
                                    <p:animEffect transition="in" filter="fade">
                                      <p:cBhvr>
                                        <p:cTn id="56"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a:t>
            </a:r>
            <a:r>
              <a:rPr lang="en-US" dirty="0" smtClean="0"/>
              <a:t>Schedule</a:t>
            </a:r>
            <a:endParaRPr lang="en-US" dirty="0"/>
          </a:p>
        </p:txBody>
      </p:sp>
      <p:sp>
        <p:nvSpPr>
          <p:cNvPr id="3" name="Content Placeholder 2"/>
          <p:cNvSpPr>
            <a:spLocks noGrp="1"/>
          </p:cNvSpPr>
          <p:nvPr>
            <p:ph idx="1"/>
          </p:nvPr>
        </p:nvSpPr>
        <p:spPr/>
        <p:txBody>
          <a:bodyPr/>
          <a:lstStyle/>
          <a:p>
            <a:r>
              <a:rPr lang="en-US" dirty="0"/>
              <a:t>A serial schedule is a schedule in which </a:t>
            </a:r>
            <a:r>
              <a:rPr lang="en-US" b="1" dirty="0">
                <a:solidFill>
                  <a:schemeClr val="accent6"/>
                </a:solidFill>
              </a:rPr>
              <a:t>no transaction starts until a running transaction has ended</a:t>
            </a:r>
            <a:r>
              <a:rPr lang="en-US" dirty="0"/>
              <a:t>.</a:t>
            </a:r>
          </a:p>
          <a:p>
            <a:r>
              <a:rPr lang="en-US" dirty="0"/>
              <a:t>A serial schedule is a schedule in which </a:t>
            </a:r>
            <a:r>
              <a:rPr lang="en-US" b="1" dirty="0">
                <a:solidFill>
                  <a:schemeClr val="accent6"/>
                </a:solidFill>
              </a:rPr>
              <a:t>one transaction is executed completely before starting another transaction</a:t>
            </a:r>
            <a:r>
              <a:rPr lang="en-US" dirty="0"/>
              <a:t>.</a:t>
            </a:r>
          </a:p>
          <a:p>
            <a:r>
              <a:rPr lang="en-US" dirty="0"/>
              <a:t>Transactions are executed one after the other. </a:t>
            </a:r>
          </a:p>
          <a:p>
            <a:r>
              <a:rPr lang="en-US" dirty="0"/>
              <a:t>This type of schedule is called a serial schedule, as transactions are executed in a serial manner.</a:t>
            </a:r>
          </a:p>
        </p:txBody>
      </p:sp>
    </p:spTree>
    <p:extLst>
      <p:ext uri="{BB962C8B-B14F-4D97-AF65-F5344CB8AC3E}">
        <p14:creationId xmlns:p14="http://schemas.microsoft.com/office/powerpoint/2010/main" val="2105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Serial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191889781"/>
              </p:ext>
            </p:extLst>
          </p:nvPr>
        </p:nvGraphicFramePr>
        <p:xfrm>
          <a:off x="381000"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+ 50</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Read (A)</a:t>
                      </a:r>
                      <a:endParaRPr lang="en-IN" sz="1800" dirty="0">
                        <a:effectLst/>
                      </a:endParaRPr>
                    </a:p>
                    <a:p>
                      <a:pPr marL="457200" indent="-457200" algn="ctr">
                        <a:lnSpc>
                          <a:spcPct val="115000"/>
                        </a:lnSpc>
                        <a:spcAft>
                          <a:spcPts val="0"/>
                        </a:spcAft>
                      </a:pPr>
                      <a:r>
                        <a:rPr lang="en-US" sz="1800" dirty="0">
                          <a:effectLst/>
                        </a:rPr>
                        <a:t>temp = A * 0.1</a:t>
                      </a:r>
                      <a:endParaRPr lang="en-IN" sz="1800" dirty="0">
                        <a:effectLst/>
                      </a:endParaRPr>
                    </a:p>
                    <a:p>
                      <a:pPr marL="457200" indent="-457200" algn="ctr">
                        <a:lnSpc>
                          <a:spcPct val="115000"/>
                        </a:lnSpc>
                        <a:spcAft>
                          <a:spcPts val="0"/>
                        </a:spcAft>
                      </a:pPr>
                      <a:r>
                        <a:rPr lang="en-US" sz="1800" dirty="0">
                          <a:effectLst/>
                        </a:rPr>
                        <a:t>A</a:t>
                      </a:r>
                      <a:r>
                        <a:rPr lang="en-US" sz="1800" baseline="0" dirty="0">
                          <a:effectLst/>
                        </a:rPr>
                        <a:t> =</a:t>
                      </a:r>
                      <a:r>
                        <a:rPr lang="en-US" sz="1800" dirty="0">
                          <a:effectLst/>
                        </a:rPr>
                        <a:t> A - temp</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2413159154"/>
              </p:ext>
            </p:extLst>
          </p:nvPr>
        </p:nvGraphicFramePr>
        <p:xfrm>
          <a:off x="621086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7105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Non-serial Schedule (Interleaved Schedule)</a:t>
            </a:r>
          </a:p>
        </p:txBody>
      </p:sp>
      <p:sp>
        <p:nvSpPr>
          <p:cNvPr id="3" name="Content Placeholder 2"/>
          <p:cNvSpPr>
            <a:spLocks noGrp="1"/>
          </p:cNvSpPr>
          <p:nvPr>
            <p:ph idx="1"/>
          </p:nvPr>
        </p:nvSpPr>
        <p:spPr/>
        <p:txBody>
          <a:bodyPr/>
          <a:lstStyle/>
          <a:p>
            <a:r>
              <a:rPr lang="en-US" dirty="0"/>
              <a:t>Schedule that </a:t>
            </a:r>
            <a:r>
              <a:rPr lang="en-US" b="1" dirty="0">
                <a:solidFill>
                  <a:schemeClr val="accent6"/>
                </a:solidFill>
              </a:rPr>
              <a:t>interleave the execution of different transactions</a:t>
            </a:r>
            <a:r>
              <a:rPr lang="en-US" dirty="0"/>
              <a:t>.</a:t>
            </a:r>
          </a:p>
          <a:p>
            <a:r>
              <a:rPr lang="en-US" dirty="0"/>
              <a:t>Means </a:t>
            </a:r>
            <a:r>
              <a:rPr lang="en-US" b="1" dirty="0">
                <a:solidFill>
                  <a:schemeClr val="accent6"/>
                </a:solidFill>
              </a:rPr>
              <a:t>second transaction is started before the first one could end </a:t>
            </a:r>
            <a:r>
              <a:rPr lang="en-US" dirty="0"/>
              <a:t>and execution can switch between the transactions back and forth.</a:t>
            </a:r>
          </a:p>
          <a:p>
            <a:r>
              <a:rPr lang="en-US" dirty="0"/>
              <a:t>It contains many possible orders in which the system can execute the individual operations of the transactions.</a:t>
            </a:r>
          </a:p>
        </p:txBody>
      </p:sp>
    </p:spTree>
    <p:extLst>
      <p:ext uri="{BB962C8B-B14F-4D97-AF65-F5344CB8AC3E}">
        <p14:creationId xmlns:p14="http://schemas.microsoft.com/office/powerpoint/2010/main" val="6146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Non-serial Schedule (Interleaved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162367322"/>
              </p:ext>
            </p:extLst>
          </p:nvPr>
        </p:nvGraphicFramePr>
        <p:xfrm>
          <a:off x="381000"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031102080"/>
              </p:ext>
            </p:extLst>
          </p:nvPr>
        </p:nvGraphicFramePr>
        <p:xfrm>
          <a:off x="621086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1907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3" name="Content Placeholder 2"/>
          <p:cNvSpPr>
            <a:spLocks noGrp="1"/>
          </p:cNvSpPr>
          <p:nvPr>
            <p:ph idx="1"/>
          </p:nvPr>
        </p:nvSpPr>
        <p:spPr/>
        <p:txBody>
          <a:bodyPr/>
          <a:lstStyle/>
          <a:p>
            <a:r>
              <a:rPr lang="en-US" dirty="0"/>
              <a:t>If two schedules </a:t>
            </a:r>
            <a:r>
              <a:rPr lang="en-US" b="1" dirty="0">
                <a:solidFill>
                  <a:schemeClr val="accent6"/>
                </a:solidFill>
              </a:rPr>
              <a:t>produce the same result after execution</a:t>
            </a:r>
            <a:r>
              <a:rPr lang="en-US" dirty="0"/>
              <a:t>, they are said to be equivalent schedule. </a:t>
            </a:r>
          </a:p>
          <a:p>
            <a:r>
              <a:rPr lang="en-US" dirty="0"/>
              <a:t>They may yield the same result for some value and different results for another set of values. </a:t>
            </a:r>
          </a:p>
          <a:p>
            <a:r>
              <a:rPr lang="en-US" dirty="0"/>
              <a:t>That's why this equivalence is not generally considered significant.</a:t>
            </a:r>
          </a:p>
        </p:txBody>
      </p:sp>
    </p:spTree>
    <p:extLst>
      <p:ext uri="{BB962C8B-B14F-4D97-AF65-F5344CB8AC3E}">
        <p14:creationId xmlns:p14="http://schemas.microsoft.com/office/powerpoint/2010/main" val="8203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1478852487"/>
              </p:ext>
            </p:extLst>
          </p:nvPr>
        </p:nvGraphicFramePr>
        <p:xfrm>
          <a:off x="12168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Schedule-1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42670588"/>
              </p:ext>
            </p:extLst>
          </p:nvPr>
        </p:nvGraphicFramePr>
        <p:xfrm>
          <a:off x="653841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 xmlns:a16="http://schemas.microsoft.com/office/drawing/2014/main" val="20000"/>
                    </a:ext>
                  </a:extLst>
                </a:gridCol>
                <a:gridCol w="2771403">
                  <a:extLst>
                    <a:ext uri="{9D8B030D-6E8A-4147-A177-3AD203B41FA5}">
                      <a16:colId xmlns=""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Schedule-2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8" name="TextBox 7"/>
          <p:cNvSpPr txBox="1"/>
          <p:nvPr/>
        </p:nvSpPr>
        <p:spPr>
          <a:xfrm>
            <a:off x="5697650" y="1856992"/>
            <a:ext cx="822960" cy="4480560"/>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vert="vert270" wrap="square" rtlCol="0">
            <a:spAutoFit/>
          </a:bodyPr>
          <a:lstStyle/>
          <a:p>
            <a:r>
              <a:rPr lang="en-US" sz="2800" dirty="0"/>
              <a:t>Both schedules are equivalent</a:t>
            </a:r>
          </a:p>
          <a:p>
            <a:r>
              <a:rPr kumimoji="1" lang="en-US" altLang="en-US" dirty="0"/>
              <a:t>In </a:t>
            </a:r>
            <a:r>
              <a:rPr lang="en-US" altLang="en-US" dirty="0">
                <a:solidFill>
                  <a:schemeClr val="tx1"/>
                </a:solidFill>
              </a:rPr>
              <a:t>both</a:t>
            </a:r>
            <a:r>
              <a:rPr kumimoji="1" lang="en-US" altLang="en-US" dirty="0"/>
              <a:t> schedules the sum “A + B” is preserved</a:t>
            </a:r>
            <a:r>
              <a:rPr kumimoji="1" lang="en-US" altLang="en-US" sz="2000" dirty="0"/>
              <a:t>.</a:t>
            </a:r>
            <a:endParaRPr kumimoji="1" lang="en-US" altLang="en-US" sz="3600" dirty="0"/>
          </a:p>
        </p:txBody>
      </p:sp>
    </p:spTree>
    <p:extLst>
      <p:ext uri="{BB962C8B-B14F-4D97-AF65-F5344CB8AC3E}">
        <p14:creationId xmlns:p14="http://schemas.microsoft.com/office/powerpoint/2010/main" val="578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Serializability</a:t>
            </a:r>
          </a:p>
        </p:txBody>
      </p:sp>
      <p:sp>
        <p:nvSpPr>
          <p:cNvPr id="3" name="Content Placeholder 2"/>
          <p:cNvSpPr>
            <a:spLocks noGrp="1"/>
          </p:cNvSpPr>
          <p:nvPr>
            <p:ph idx="1"/>
          </p:nvPr>
        </p:nvSpPr>
        <p:spPr/>
        <p:txBody>
          <a:bodyPr/>
          <a:lstStyle/>
          <a:p>
            <a:r>
              <a:rPr lang="en-US" dirty="0"/>
              <a:t>A schedule is serializable if it is </a:t>
            </a:r>
            <a:r>
              <a:rPr lang="en-US" b="1" dirty="0">
                <a:solidFill>
                  <a:schemeClr val="accent6"/>
                </a:solidFill>
              </a:rPr>
              <a:t>equivalent to a serial schedule</a:t>
            </a:r>
            <a:r>
              <a:rPr lang="en-US" dirty="0"/>
              <a:t>.</a:t>
            </a:r>
          </a:p>
          <a:p>
            <a:r>
              <a:rPr lang="en-US" dirty="0"/>
              <a:t>In </a:t>
            </a:r>
            <a:r>
              <a:rPr lang="en-US" b="1" dirty="0">
                <a:solidFill>
                  <a:schemeClr val="accent6"/>
                </a:solidFill>
              </a:rPr>
              <a:t>serial schedules</a:t>
            </a:r>
            <a:r>
              <a:rPr lang="en-US" dirty="0"/>
              <a:t>, only </a:t>
            </a:r>
            <a:r>
              <a:rPr lang="en-US" b="1" dirty="0">
                <a:solidFill>
                  <a:schemeClr val="accent6"/>
                </a:solidFill>
              </a:rPr>
              <a:t>one transaction is allowed to execute at a time </a:t>
            </a:r>
            <a:r>
              <a:rPr lang="en-US" dirty="0"/>
              <a:t>i.e. </a:t>
            </a:r>
            <a:r>
              <a:rPr lang="en-US" b="1" dirty="0">
                <a:solidFill>
                  <a:schemeClr val="accent6"/>
                </a:solidFill>
              </a:rPr>
              <a:t>no concurrency is allowed</a:t>
            </a:r>
            <a:r>
              <a:rPr lang="en-US" dirty="0"/>
              <a:t>. </a:t>
            </a:r>
          </a:p>
          <a:p>
            <a:r>
              <a:rPr lang="en-US" dirty="0"/>
              <a:t>Whereas in </a:t>
            </a:r>
            <a:r>
              <a:rPr lang="en-US" b="1" dirty="0">
                <a:solidFill>
                  <a:schemeClr val="accent6"/>
                </a:solidFill>
              </a:rPr>
              <a:t>serializable schedules</a:t>
            </a:r>
            <a:r>
              <a:rPr lang="en-US" dirty="0"/>
              <a:t>, </a:t>
            </a:r>
            <a:r>
              <a:rPr lang="en-US" b="1" dirty="0">
                <a:solidFill>
                  <a:schemeClr val="accent6"/>
                </a:solidFill>
              </a:rPr>
              <a:t>multiple transactions can execute simultaneously </a:t>
            </a:r>
            <a:r>
              <a:rPr lang="en-US" dirty="0"/>
              <a:t>i.e. </a:t>
            </a:r>
            <a:r>
              <a:rPr lang="en-US" b="1" dirty="0">
                <a:solidFill>
                  <a:schemeClr val="accent6"/>
                </a:solidFill>
              </a:rPr>
              <a:t>concurrency is allowed</a:t>
            </a:r>
            <a:r>
              <a:rPr lang="en-US" dirty="0"/>
              <a:t>.</a:t>
            </a:r>
          </a:p>
          <a:p>
            <a:r>
              <a:rPr lang="en-US" dirty="0"/>
              <a:t>Types (forms) of </a:t>
            </a:r>
            <a:r>
              <a:rPr lang="en-US" dirty="0" err="1"/>
              <a:t>serializability</a:t>
            </a:r>
            <a:endParaRPr lang="en-US" dirty="0"/>
          </a:p>
          <a:p>
            <a:pPr lvl="1"/>
            <a:r>
              <a:rPr lang="en-US" dirty="0"/>
              <a:t>Conflict </a:t>
            </a:r>
            <a:r>
              <a:rPr lang="en-US" dirty="0" err="1"/>
              <a:t>serializability</a:t>
            </a:r>
            <a:endParaRPr lang="en-US" dirty="0"/>
          </a:p>
          <a:p>
            <a:pPr lvl="1"/>
            <a:r>
              <a:rPr lang="en-US" dirty="0"/>
              <a:t>View </a:t>
            </a:r>
            <a:r>
              <a:rPr lang="en-US" dirty="0" err="1"/>
              <a:t>serializability</a:t>
            </a:r>
            <a:endParaRPr lang="en-US" dirty="0"/>
          </a:p>
        </p:txBody>
      </p:sp>
    </p:spTree>
    <p:extLst>
      <p:ext uri="{BB962C8B-B14F-4D97-AF65-F5344CB8AC3E}">
        <p14:creationId xmlns:p14="http://schemas.microsoft.com/office/powerpoint/2010/main" val="107773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Conflicting instructions</a:t>
            </a:r>
          </a:p>
        </p:txBody>
      </p:sp>
      <p:sp>
        <p:nvSpPr>
          <p:cNvPr id="3" name="Content Placeholder 2"/>
          <p:cNvSpPr>
            <a:spLocks noGrp="1"/>
          </p:cNvSpPr>
          <p:nvPr>
            <p:ph idx="1"/>
          </p:nvPr>
        </p:nvSpPr>
        <p:spPr/>
        <p:txBody>
          <a:bodyPr/>
          <a:lstStyle/>
          <a:p>
            <a:r>
              <a:rPr lang="en-US" dirty="0"/>
              <a:t>Let l</a:t>
            </a:r>
            <a:r>
              <a:rPr lang="en-US" baseline="-25000" dirty="0"/>
              <a:t>i</a:t>
            </a:r>
            <a:r>
              <a:rPr lang="en-US" dirty="0"/>
              <a:t> and </a:t>
            </a:r>
            <a:r>
              <a:rPr lang="en-US" dirty="0" err="1"/>
              <a:t>l</a:t>
            </a:r>
            <a:r>
              <a:rPr lang="en-US" baseline="-25000" dirty="0" err="1"/>
              <a:t>j</a:t>
            </a:r>
            <a:r>
              <a:rPr lang="en-US" dirty="0"/>
              <a:t>  be two instructions of transactions T</a:t>
            </a:r>
            <a:r>
              <a:rPr lang="en-US" baseline="-25000" dirty="0"/>
              <a:t>i</a:t>
            </a:r>
            <a:r>
              <a:rPr lang="en-US" dirty="0"/>
              <a:t> and </a:t>
            </a:r>
            <a:r>
              <a:rPr lang="en-US" dirty="0" err="1"/>
              <a:t>T</a:t>
            </a:r>
            <a:r>
              <a:rPr lang="en-US" baseline="-25000" dirty="0" err="1"/>
              <a:t>j</a:t>
            </a:r>
            <a:r>
              <a:rPr lang="en-US" dirty="0"/>
              <a:t> respectively.  </a:t>
            </a:r>
          </a:p>
          <a:p>
            <a:pPr marL="914400" lvl="1" indent="-457200">
              <a:buFont typeface="+mj-lt"/>
              <a:buAutoNum type="arabicPeriod"/>
            </a:pPr>
            <a:endParaRPr lang="en-US" sz="2400" dirty="0"/>
          </a:p>
          <a:p>
            <a:pPr marL="914400" lvl="1" indent="-457200">
              <a:buFont typeface="+mj-lt"/>
              <a:buAutoNum type="arabicPeriod"/>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don’t conflict</a:t>
            </a:r>
          </a:p>
          <a:p>
            <a:pPr marL="914400" lvl="1" indent="-457200">
              <a:buFont typeface="+mj-lt"/>
              <a:buAutoNum type="arabicPeriod"/>
            </a:pPr>
            <a:endParaRPr lang="en-US" sz="2400" dirty="0"/>
          </a:p>
          <a:p>
            <a:pPr marL="914400" lvl="1" indent="-457200">
              <a:buFont typeface="+mj-lt"/>
              <a:buAutoNum type="arabicPeriod" startAt="2"/>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3"/>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4"/>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endParaRPr lang="en-US" dirty="0">
              <a:solidFill>
                <a:schemeClr val="tx2"/>
              </a:solidFill>
            </a:endParaRPr>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3846287279"/>
              </p:ext>
            </p:extLst>
          </p:nvPr>
        </p:nvGraphicFramePr>
        <p:xfrm>
          <a:off x="7158313" y="1492624"/>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863263460"/>
              </p:ext>
            </p:extLst>
          </p:nvPr>
        </p:nvGraphicFramePr>
        <p:xfrm>
          <a:off x="7158313" y="2720502"/>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14099779"/>
              </p:ext>
            </p:extLst>
          </p:nvPr>
        </p:nvGraphicFramePr>
        <p:xfrm>
          <a:off x="7158313" y="394838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2300945552"/>
              </p:ext>
            </p:extLst>
          </p:nvPr>
        </p:nvGraphicFramePr>
        <p:xfrm>
          <a:off x="7158313" y="5176258"/>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8" name="Content Placeholder 1"/>
          <p:cNvGraphicFramePr>
            <a:graphicFrameLocks/>
          </p:cNvGraphicFramePr>
          <p:nvPr>
            <p:extLst>
              <p:ext uri="{D42A27DB-BD31-4B8C-83A1-F6EECF244321}">
                <p14:modId xmlns:p14="http://schemas.microsoft.com/office/powerpoint/2010/main" val="3686882170"/>
              </p:ext>
            </p:extLst>
          </p:nvPr>
        </p:nvGraphicFramePr>
        <p:xfrm>
          <a:off x="9672913" y="1492624"/>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9" name="Content Placeholder 1"/>
          <p:cNvGraphicFramePr>
            <a:graphicFrameLocks/>
          </p:cNvGraphicFramePr>
          <p:nvPr>
            <p:extLst>
              <p:ext uri="{D42A27DB-BD31-4B8C-83A1-F6EECF244321}">
                <p14:modId xmlns:p14="http://schemas.microsoft.com/office/powerpoint/2010/main" val="2422425961"/>
              </p:ext>
            </p:extLst>
          </p:nvPr>
        </p:nvGraphicFramePr>
        <p:xfrm>
          <a:off x="9672913" y="2720502"/>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10" name="Content Placeholder 1"/>
          <p:cNvGraphicFramePr>
            <a:graphicFrameLocks/>
          </p:cNvGraphicFramePr>
          <p:nvPr>
            <p:extLst>
              <p:ext uri="{D42A27DB-BD31-4B8C-83A1-F6EECF244321}">
                <p14:modId xmlns:p14="http://schemas.microsoft.com/office/powerpoint/2010/main" val="2732933790"/>
              </p:ext>
            </p:extLst>
          </p:nvPr>
        </p:nvGraphicFramePr>
        <p:xfrm>
          <a:off x="9672913" y="394838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11" name="Content Placeholder 1"/>
          <p:cNvGraphicFramePr>
            <a:graphicFrameLocks/>
          </p:cNvGraphicFramePr>
          <p:nvPr>
            <p:extLst>
              <p:ext uri="{D42A27DB-BD31-4B8C-83A1-F6EECF244321}">
                <p14:modId xmlns:p14="http://schemas.microsoft.com/office/powerpoint/2010/main" val="3351517584"/>
              </p:ext>
            </p:extLst>
          </p:nvPr>
        </p:nvGraphicFramePr>
        <p:xfrm>
          <a:off x="9672913" y="5176258"/>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174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a:t>
            </a:r>
            <a:r>
              <a:rPr lang="en-US" dirty="0" err="1"/>
              <a:t>serializability</a:t>
            </a:r>
            <a:endParaRPr lang="en-US" dirty="0"/>
          </a:p>
        </p:txBody>
      </p:sp>
      <p:sp>
        <p:nvSpPr>
          <p:cNvPr id="3" name="Content Placeholder 2"/>
          <p:cNvSpPr>
            <a:spLocks noGrp="1"/>
          </p:cNvSpPr>
          <p:nvPr>
            <p:ph idx="1"/>
          </p:nvPr>
        </p:nvSpPr>
        <p:spPr/>
        <p:txBody>
          <a:bodyPr/>
          <a:lstStyle/>
          <a:p>
            <a:r>
              <a:rPr lang="en-US" dirty="0"/>
              <a:t>If a given schedule can be </a:t>
            </a:r>
            <a:r>
              <a:rPr lang="en-US" b="1" dirty="0">
                <a:solidFill>
                  <a:schemeClr val="accent6"/>
                </a:solidFill>
              </a:rPr>
              <a:t>converted into a serial schedule by swapping its non-conflicting operations</a:t>
            </a:r>
            <a:r>
              <a:rPr lang="en-US" dirty="0"/>
              <a:t>, then it is called as a conflict serializable schedule.</a:t>
            </a:r>
          </a:p>
        </p:txBody>
      </p:sp>
    </p:spTree>
    <p:extLst>
      <p:ext uri="{BB962C8B-B14F-4D97-AF65-F5344CB8AC3E}">
        <p14:creationId xmlns:p14="http://schemas.microsoft.com/office/powerpoint/2010/main" val="48587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623" y="2359105"/>
            <a:ext cx="1440000" cy="129849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ounded Rectangle 8"/>
          <p:cNvSpPr/>
          <p:nvPr/>
        </p:nvSpPr>
        <p:spPr>
          <a:xfrm>
            <a:off x="443936" y="3837247"/>
            <a:ext cx="1440000" cy="108234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p:txBody>
          <a:bodyPr/>
          <a:lstStyle/>
          <a:p>
            <a:r>
              <a:rPr lang="en-US" dirty="0"/>
              <a:t>Conflict </a:t>
            </a:r>
            <a:r>
              <a:rPr lang="en-US" dirty="0" err="1"/>
              <a:t>serializability</a:t>
            </a:r>
            <a:r>
              <a:rPr lang="en-US" dirty="0"/>
              <a:t> (Example)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2112237197"/>
              </p:ext>
            </p:extLst>
          </p:nvPr>
        </p:nvGraphicFramePr>
        <p:xfrm>
          <a:off x="304800" y="990600"/>
          <a:ext cx="3505200" cy="5185457"/>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4384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3018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796418480"/>
              </p:ext>
            </p:extLst>
          </p:nvPr>
        </p:nvGraphicFramePr>
        <p:xfrm>
          <a:off x="5334000" y="1002632"/>
          <a:ext cx="3505200" cy="5177188"/>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1336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 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301889">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7" name="Curved Down Arrow 6"/>
          <p:cNvSpPr/>
          <p:nvPr/>
        </p:nvSpPr>
        <p:spPr>
          <a:xfrm rot="8602906">
            <a:off x="1906306" y="3938598"/>
            <a:ext cx="1081692"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urved Down Arrow 7"/>
          <p:cNvSpPr/>
          <p:nvPr/>
        </p:nvSpPr>
        <p:spPr>
          <a:xfrm rot="18015043">
            <a:off x="986417" y="2747851"/>
            <a:ext cx="1302158"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27512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What is transaction?</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a:t>
            </a:r>
            <a:r>
              <a:rPr lang="en-US" dirty="0" err="1"/>
              <a:t>serializability</a:t>
            </a:r>
            <a:r>
              <a:rPr lang="en-US" dirty="0"/>
              <a:t> (Example)</a:t>
            </a:r>
          </a:p>
        </p:txBody>
      </p:sp>
      <p:sp>
        <p:nvSpPr>
          <p:cNvPr id="3" name="Content Placeholder 2"/>
          <p:cNvSpPr>
            <a:spLocks noGrp="1"/>
          </p:cNvSpPr>
          <p:nvPr>
            <p:ph idx="1"/>
          </p:nvPr>
        </p:nvSpPr>
        <p:spPr/>
        <p:txBody>
          <a:bodyPr/>
          <a:lstStyle/>
          <a:p>
            <a:r>
              <a:rPr lang="en-IN" dirty="0"/>
              <a:t>Example of a </a:t>
            </a:r>
            <a:r>
              <a:rPr lang="en-IN" b="1" dirty="0">
                <a:solidFill>
                  <a:schemeClr val="accent6"/>
                </a:solidFill>
              </a:rPr>
              <a:t>schedule that is not conflict </a:t>
            </a:r>
            <a:r>
              <a:rPr lang="en-IN" b="1" dirty="0" err="1">
                <a:solidFill>
                  <a:schemeClr val="accent6"/>
                </a:solidFill>
              </a:rPr>
              <a:t>serializable</a:t>
            </a:r>
            <a:r>
              <a:rPr lang="en-IN" dirty="0"/>
              <a:t>:</a:t>
            </a:r>
          </a:p>
          <a:p>
            <a:endParaRPr lang="en-IN" dirty="0"/>
          </a:p>
          <a:p>
            <a:endParaRPr lang="en-IN" dirty="0"/>
          </a:p>
          <a:p>
            <a:endParaRPr lang="en-IN" dirty="0"/>
          </a:p>
          <a:p>
            <a:endParaRPr lang="en-IN" dirty="0"/>
          </a:p>
          <a:p>
            <a:r>
              <a:rPr lang="en-US" dirty="0"/>
              <a:t>We are </a:t>
            </a:r>
            <a:r>
              <a:rPr lang="en-US" b="1" dirty="0">
                <a:solidFill>
                  <a:schemeClr val="accent6"/>
                </a:solidFill>
              </a:rPr>
              <a:t>unable to swap instructions </a:t>
            </a:r>
            <a:r>
              <a:rPr lang="en-US" dirty="0"/>
              <a:t>in the above schedule to obtain either the serial schedule &lt;T1, T2&gt;, or the serial schedule &lt;T2, T1&gt;.</a:t>
            </a:r>
            <a:endParaRPr lang="en-IN" dirty="0"/>
          </a:p>
          <a:p>
            <a:pPr marL="0" indent="0">
              <a:buNone/>
            </a:pPr>
            <a:endParaRPr lang="en-IN" dirty="0"/>
          </a:p>
          <a:p>
            <a:endParaRPr lang="en-US" dirty="0"/>
          </a:p>
        </p:txBody>
      </p:sp>
      <p:graphicFrame>
        <p:nvGraphicFramePr>
          <p:cNvPr id="10" name="Content Placeholder 1"/>
          <p:cNvGraphicFramePr>
            <a:graphicFrameLocks/>
          </p:cNvGraphicFramePr>
          <p:nvPr>
            <p:extLst>
              <p:ext uri="{D42A27DB-BD31-4B8C-83A1-F6EECF244321}">
                <p14:modId xmlns:p14="http://schemas.microsoft.com/office/powerpoint/2010/main" val="1031784819"/>
              </p:ext>
            </p:extLst>
          </p:nvPr>
        </p:nvGraphicFramePr>
        <p:xfrm>
          <a:off x="536917" y="1523137"/>
          <a:ext cx="3505200" cy="1454607"/>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33483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51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718515">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IN"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37963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err="1"/>
              <a:t>serializability</a:t>
            </a:r>
            <a:endParaRPr lang="en-US" dirty="0"/>
          </a:p>
        </p:txBody>
      </p:sp>
      <p:sp>
        <p:nvSpPr>
          <p:cNvPr id="3" name="Content Placeholder 2"/>
          <p:cNvSpPr>
            <a:spLocks noGrp="1"/>
          </p:cNvSpPr>
          <p:nvPr>
            <p:ph idx="1"/>
          </p:nvPr>
        </p:nvSpPr>
        <p:spPr/>
        <p:txBody>
          <a:bodyPr/>
          <a:lstStyle/>
          <a:p>
            <a:r>
              <a:rPr lang="en-US" dirty="0"/>
              <a:t>Let S1 and S2  be two schedules with the same set of transactions.  S1 and S2 are view equivalent if the following three conditions are satisfied, for each data item Q</a:t>
            </a:r>
          </a:p>
          <a:p>
            <a:pPr lvl="1"/>
            <a:r>
              <a:rPr lang="en-US" dirty="0"/>
              <a:t>Initial Read</a:t>
            </a:r>
          </a:p>
          <a:p>
            <a:pPr lvl="1"/>
            <a:r>
              <a:rPr lang="en-US" dirty="0"/>
              <a:t>Updated Read</a:t>
            </a:r>
          </a:p>
          <a:p>
            <a:pPr lvl="1"/>
            <a:r>
              <a:rPr lang="en-US" dirty="0"/>
              <a:t>Final Write</a:t>
            </a:r>
            <a:endParaRPr lang="en-IN" dirty="0"/>
          </a:p>
          <a:p>
            <a:r>
              <a:rPr lang="en-US" dirty="0"/>
              <a:t>If a schedule is view equivalent to its serial schedule then the given schedule is said to be view serializable.</a:t>
            </a:r>
            <a:endParaRPr lang="en-IN" dirty="0"/>
          </a:p>
          <a:p>
            <a:endParaRPr lang="en-US" dirty="0"/>
          </a:p>
        </p:txBody>
      </p:sp>
    </p:spTree>
    <p:extLst>
      <p:ext uri="{BB962C8B-B14F-4D97-AF65-F5344CB8AC3E}">
        <p14:creationId xmlns:p14="http://schemas.microsoft.com/office/powerpoint/2010/main" val="239370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reads the initial value of Q</a:t>
            </a:r>
            <a:r>
              <a:rPr lang="en-US" dirty="0"/>
              <a:t>, then in </a:t>
            </a:r>
            <a:r>
              <a:rPr lang="en-US" b="1" dirty="0">
                <a:solidFill>
                  <a:schemeClr val="accent6"/>
                </a:solidFill>
              </a:rPr>
              <a:t>schedule S2 also transaction Ti  must read the initial value of Q</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equivalent</a:t>
            </a:r>
            <a:r>
              <a:rPr lang="en-US" dirty="0"/>
              <a:t> because </a:t>
            </a:r>
            <a:r>
              <a:rPr lang="en-US" b="1" dirty="0">
                <a:solidFill>
                  <a:schemeClr val="accent6"/>
                </a:solidFill>
              </a:rPr>
              <a:t>initial read operation in S1 is done by T1 and in S3 it is done by T2</a:t>
            </a:r>
            <a:r>
              <a:rPr lang="en-US" dirty="0"/>
              <a:t>.</a:t>
            </a:r>
          </a:p>
          <a:p>
            <a:r>
              <a:rPr lang="en-US" dirty="0"/>
              <a:t>Above two schedules </a:t>
            </a:r>
            <a:r>
              <a:rPr lang="en-US" b="1" dirty="0">
                <a:solidFill>
                  <a:schemeClr val="accent6"/>
                </a:solidFill>
              </a:rPr>
              <a:t>S1 and S2 are view equivalent </a:t>
            </a:r>
            <a:r>
              <a:rPr lang="en-US" dirty="0"/>
              <a:t>because </a:t>
            </a:r>
            <a:r>
              <a:rPr lang="en-US" b="1" dirty="0">
                <a:solidFill>
                  <a:schemeClr val="accent6"/>
                </a:solidFill>
              </a:rPr>
              <a:t>initial read operation in S1 is done by T1 and in S2 it is also done by T1</a:t>
            </a:r>
            <a:r>
              <a:rPr lang="en-US" dirty="0"/>
              <a:t>.</a:t>
            </a:r>
            <a:endParaRPr lang="en-IN" dirty="0"/>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802415220"/>
              </p:ext>
            </p:extLst>
          </p:nvPr>
        </p:nvGraphicFramePr>
        <p:xfrm>
          <a:off x="628199" y="1781904"/>
          <a:ext cx="2007426" cy="1529842"/>
        </p:xfrm>
        <a:graphic>
          <a:graphicData uri="http://schemas.openxmlformats.org/drawingml/2006/table">
            <a:tbl>
              <a:tblPr firstRow="1" firstCol="1" bandRow="1">
                <a:tableStyleId>{2D5ABB26-0587-4C30-8999-92F81FD0307C}</a:tableStyleId>
              </a:tblPr>
              <a:tblGrid>
                <a:gridCol w="977710">
                  <a:extLst>
                    <a:ext uri="{9D8B030D-6E8A-4147-A177-3AD203B41FA5}">
                      <a16:colId xmlns="" xmlns:a16="http://schemas.microsoft.com/office/drawing/2014/main" val="20000"/>
                    </a:ext>
                  </a:extLst>
                </a:gridCol>
                <a:gridCol w="1029716">
                  <a:extLst>
                    <a:ext uri="{9D8B030D-6E8A-4147-A177-3AD203B41FA5}">
                      <a16:colId xmlns=""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701751731"/>
              </p:ext>
            </p:extLst>
          </p:nvPr>
        </p:nvGraphicFramePr>
        <p:xfrm>
          <a:off x="3269196" y="1781904"/>
          <a:ext cx="2059432" cy="1529842"/>
        </p:xfrm>
        <a:graphic>
          <a:graphicData uri="http://schemas.openxmlformats.org/drawingml/2006/table">
            <a:tbl>
              <a:tblPr firstRow="1" firstCol="1" bandRow="1">
                <a:tableStyleId>{2D5ABB26-0587-4C30-8999-92F81FD0307C}</a:tableStyleId>
              </a:tblPr>
              <a:tblGrid>
                <a:gridCol w="1029716">
                  <a:extLst>
                    <a:ext uri="{9D8B030D-6E8A-4147-A177-3AD203B41FA5}">
                      <a16:colId xmlns="" xmlns:a16="http://schemas.microsoft.com/office/drawing/2014/main" val="20000"/>
                    </a:ext>
                  </a:extLst>
                </a:gridCol>
                <a:gridCol w="1029716">
                  <a:extLst>
                    <a:ext uri="{9D8B030D-6E8A-4147-A177-3AD203B41FA5}">
                      <a16:colId xmlns=""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542117925"/>
              </p:ext>
            </p:extLst>
          </p:nvPr>
        </p:nvGraphicFramePr>
        <p:xfrm>
          <a:off x="5962199" y="1781904"/>
          <a:ext cx="2007426" cy="1529842"/>
        </p:xfrm>
        <a:graphic>
          <a:graphicData uri="http://schemas.openxmlformats.org/drawingml/2006/table">
            <a:tbl>
              <a:tblPr firstRow="1" firstCol="1" bandRow="1">
                <a:tableStyleId>{2D5ABB26-0587-4C30-8999-92F81FD0307C}</a:tableStyleId>
              </a:tblPr>
              <a:tblGrid>
                <a:gridCol w="977710">
                  <a:extLst>
                    <a:ext uri="{9D8B030D-6E8A-4147-A177-3AD203B41FA5}">
                      <a16:colId xmlns="" xmlns:a16="http://schemas.microsoft.com/office/drawing/2014/main" val="20000"/>
                    </a:ext>
                  </a:extLst>
                </a:gridCol>
                <a:gridCol w="1029716">
                  <a:extLst>
                    <a:ext uri="{9D8B030D-6E8A-4147-A177-3AD203B41FA5}">
                      <a16:colId xmlns=""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1927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executes read(Q), and that value was produced by transaction </a:t>
            </a:r>
            <a:r>
              <a:rPr lang="en-US" b="1" dirty="0" err="1">
                <a:solidFill>
                  <a:schemeClr val="accent6"/>
                </a:solidFill>
              </a:rPr>
              <a:t>Tj</a:t>
            </a:r>
            <a:r>
              <a:rPr lang="en-US" dirty="0"/>
              <a:t>  (if any), then in </a:t>
            </a:r>
            <a:r>
              <a:rPr lang="en-US" b="1" dirty="0">
                <a:solidFill>
                  <a:schemeClr val="accent6"/>
                </a:solidFill>
              </a:rPr>
              <a:t>schedule S2 also transaction Ti must read the value of Q that was produced by transaction </a:t>
            </a:r>
            <a:r>
              <a:rPr lang="en-US" b="1" dirty="0" err="1">
                <a:solidFill>
                  <a:schemeClr val="accent6"/>
                </a:solidFill>
              </a:rPr>
              <a:t>Tj</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equal </a:t>
            </a:r>
            <a:r>
              <a:rPr lang="en-US" dirty="0"/>
              <a:t>because</a:t>
            </a:r>
            <a:r>
              <a:rPr lang="en-US" b="1" dirty="0">
                <a:solidFill>
                  <a:schemeClr val="accent6"/>
                </a:solidFill>
              </a:rPr>
              <a:t>, in S1, T3 is reading A that is updated by T2 and in S3, T3 is reading A which is updated by T1</a:t>
            </a:r>
            <a:r>
              <a:rPr lang="en-US" dirty="0"/>
              <a:t>.</a:t>
            </a:r>
          </a:p>
          <a:p>
            <a:r>
              <a:rPr lang="en-IN" dirty="0"/>
              <a:t>Above two schedules </a:t>
            </a:r>
            <a:r>
              <a:rPr lang="en-US" b="1" dirty="0">
                <a:solidFill>
                  <a:schemeClr val="accent6"/>
                </a:solidFill>
              </a:rPr>
              <a:t>S1 and S2 are </a:t>
            </a:r>
            <a:r>
              <a:rPr lang="en-IN" b="1" dirty="0">
                <a:solidFill>
                  <a:schemeClr val="accent6"/>
                </a:solidFill>
              </a:rPr>
              <a:t>view equal </a:t>
            </a:r>
            <a:r>
              <a:rPr lang="en-IN" dirty="0"/>
              <a:t>because, </a:t>
            </a:r>
            <a:r>
              <a:rPr lang="en-IN" b="1" dirty="0">
                <a:solidFill>
                  <a:schemeClr val="accent6"/>
                </a:solidFill>
              </a:rPr>
              <a:t>in S1, T3 is reading A that is updated by T2 and in S2 also, T3 is reading A which is updated by T2</a:t>
            </a:r>
            <a:r>
              <a:rPr lang="en-IN" dirty="0"/>
              <a:t>.</a:t>
            </a:r>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41654920"/>
              </p:ext>
            </p:extLst>
          </p:nvPr>
        </p:nvGraphicFramePr>
        <p:xfrm>
          <a:off x="628199" y="1958441"/>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614849089"/>
              </p:ext>
            </p:extLst>
          </p:nvPr>
        </p:nvGraphicFramePr>
        <p:xfrm>
          <a:off x="4364683" y="1965680"/>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1664882903"/>
              </p:ext>
            </p:extLst>
          </p:nvPr>
        </p:nvGraphicFramePr>
        <p:xfrm>
          <a:off x="8101167" y="1980158"/>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1379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Write</a:t>
            </a:r>
          </a:p>
        </p:txBody>
      </p:sp>
      <p:sp>
        <p:nvSpPr>
          <p:cNvPr id="3" name="Content Placeholder 2"/>
          <p:cNvSpPr>
            <a:spLocks noGrp="1"/>
          </p:cNvSpPr>
          <p:nvPr>
            <p:ph idx="1"/>
          </p:nvPr>
        </p:nvSpPr>
        <p:spPr/>
        <p:txBody>
          <a:bodyPr/>
          <a:lstStyle/>
          <a:p>
            <a:r>
              <a:rPr lang="en-US" dirty="0"/>
              <a:t>If </a:t>
            </a:r>
            <a:r>
              <a:rPr lang="en-US" b="1" dirty="0">
                <a:solidFill>
                  <a:schemeClr val="accent6"/>
                </a:solidFill>
              </a:rPr>
              <a:t>Ti performs the final write on the data value in S1, then it also performs the final write on the data value in S2</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equal </a:t>
            </a:r>
            <a:r>
              <a:rPr lang="en-US" dirty="0"/>
              <a:t>because </a:t>
            </a:r>
            <a:r>
              <a:rPr lang="en-US" b="1" dirty="0">
                <a:solidFill>
                  <a:schemeClr val="accent6"/>
                </a:solidFill>
              </a:rPr>
              <a:t>final write operation in S1 is done by T3 and in S3 final write operation is also done by T1</a:t>
            </a:r>
            <a:r>
              <a:rPr lang="en-US" dirty="0"/>
              <a:t>.</a:t>
            </a:r>
          </a:p>
          <a:p>
            <a:r>
              <a:rPr lang="en-US" dirty="0"/>
              <a:t>Above two schedules </a:t>
            </a:r>
            <a:r>
              <a:rPr lang="en-US" b="1" dirty="0">
                <a:solidFill>
                  <a:schemeClr val="accent6"/>
                </a:solidFill>
              </a:rPr>
              <a:t>S1 and S2 are view equal </a:t>
            </a:r>
            <a:r>
              <a:rPr lang="en-US" dirty="0"/>
              <a:t>because</a:t>
            </a:r>
            <a:r>
              <a:rPr lang="en-US" b="1" dirty="0">
                <a:solidFill>
                  <a:schemeClr val="accent6"/>
                </a:solidFill>
              </a:rPr>
              <a:t> final write operation in S1 is done by T3 and in S2 also the final write operation is also done by T3</a:t>
            </a:r>
            <a:r>
              <a:rPr lang="en-US" dirty="0"/>
              <a:t>.</a:t>
            </a:r>
            <a:endParaRPr lang="en-IN" dirty="0"/>
          </a:p>
          <a:p>
            <a:pPr marL="0" indent="0">
              <a:buNone/>
            </a:pPr>
            <a:endParaRPr lang="en-IN" dirty="0"/>
          </a:p>
          <a:p>
            <a:endParaRPr lang="en-US" dirty="0"/>
          </a:p>
        </p:txBody>
      </p:sp>
      <p:graphicFrame>
        <p:nvGraphicFramePr>
          <p:cNvPr id="11" name="Content Placeholder 1"/>
          <p:cNvGraphicFramePr>
            <a:graphicFrameLocks/>
          </p:cNvGraphicFramePr>
          <p:nvPr>
            <p:extLst>
              <p:ext uri="{D42A27DB-BD31-4B8C-83A1-F6EECF244321}">
                <p14:modId xmlns:p14="http://schemas.microsoft.com/office/powerpoint/2010/main" val="3203833171"/>
              </p:ext>
            </p:extLst>
          </p:nvPr>
        </p:nvGraphicFramePr>
        <p:xfrm>
          <a:off x="628199" y="1635713"/>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12" name="Content Placeholder 1"/>
          <p:cNvGraphicFramePr>
            <a:graphicFrameLocks/>
          </p:cNvGraphicFramePr>
          <p:nvPr>
            <p:extLst>
              <p:ext uri="{D42A27DB-BD31-4B8C-83A1-F6EECF244321}">
                <p14:modId xmlns:p14="http://schemas.microsoft.com/office/powerpoint/2010/main" val="1586810056"/>
              </p:ext>
            </p:extLst>
          </p:nvPr>
        </p:nvGraphicFramePr>
        <p:xfrm>
          <a:off x="4364683" y="1642952"/>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13" name="Content Placeholder 1"/>
          <p:cNvGraphicFramePr>
            <a:graphicFrameLocks/>
          </p:cNvGraphicFramePr>
          <p:nvPr>
            <p:extLst>
              <p:ext uri="{D42A27DB-BD31-4B8C-83A1-F6EECF244321}">
                <p14:modId xmlns:p14="http://schemas.microsoft.com/office/powerpoint/2010/main" val="52398515"/>
              </p:ext>
            </p:extLst>
          </p:nvPr>
        </p:nvGraphicFramePr>
        <p:xfrm>
          <a:off x="8101167" y="1657430"/>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extLst>
                    <a:ext uri="{9D8B030D-6E8A-4147-A177-3AD203B41FA5}">
                      <a16:colId xmlns=""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237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Two phase commit protocol</a:t>
            </a:r>
          </a:p>
        </p:txBody>
      </p:sp>
      <p:sp>
        <p:nvSpPr>
          <p:cNvPr id="5" name="Text Placeholder 4"/>
          <p:cNvSpPr>
            <a:spLocks noGrp="1"/>
          </p:cNvSpPr>
          <p:nvPr>
            <p:ph type="body" idx="1"/>
          </p:nvPr>
        </p:nvSpPr>
        <p:spPr/>
        <p:txBody>
          <a:bodyPr/>
          <a:lstStyle/>
          <a:p>
            <a:r>
              <a:rPr lang="en-US" dirty="0"/>
              <a:t>Section – 5</a:t>
            </a:r>
          </a:p>
          <a:p>
            <a:endParaRPr lang="en-US" dirty="0"/>
          </a:p>
        </p:txBody>
      </p:sp>
    </p:spTree>
    <p:extLst>
      <p:ext uri="{BB962C8B-B14F-4D97-AF65-F5344CB8AC3E}">
        <p14:creationId xmlns:p14="http://schemas.microsoft.com/office/powerpoint/2010/main" val="234959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r>
              <a:rPr lang="en-US" dirty="0"/>
              <a:t>Two phase commit protocol </a:t>
            </a:r>
            <a:r>
              <a:rPr lang="en-US" b="1" dirty="0">
                <a:solidFill>
                  <a:schemeClr val="accent6"/>
                </a:solidFill>
              </a:rPr>
              <a:t>ensures that all participants perform the same action (either to commit or to rollback a transaction)</a:t>
            </a:r>
            <a:r>
              <a:rPr lang="en-US" dirty="0"/>
              <a:t>.</a:t>
            </a:r>
          </a:p>
          <a:p>
            <a:r>
              <a:rPr lang="en-US" dirty="0"/>
              <a:t>It is designed to </a:t>
            </a:r>
            <a:r>
              <a:rPr lang="en-US" b="1" dirty="0">
                <a:solidFill>
                  <a:schemeClr val="accent6"/>
                </a:solidFill>
              </a:rPr>
              <a:t>ensure that either all the databases are updated or none </a:t>
            </a:r>
            <a:r>
              <a:rPr lang="en-US" dirty="0"/>
              <a:t>of them, so that the databases remain synchronized.</a:t>
            </a:r>
          </a:p>
          <a:p>
            <a:r>
              <a:rPr lang="en-US" dirty="0"/>
              <a:t>In two phase commit protocol there is one node which is act as a coordinator or controlling site and all other participating node are known as cohorts or participant or slave.</a:t>
            </a:r>
          </a:p>
          <a:p>
            <a:r>
              <a:rPr lang="en-US" b="1" dirty="0">
                <a:solidFill>
                  <a:schemeClr val="accent6"/>
                </a:solidFill>
              </a:rPr>
              <a:t>Coordinator</a:t>
            </a:r>
            <a:r>
              <a:rPr lang="en-US" dirty="0"/>
              <a:t> (controlling site) – the component that coordinates with all the participants.</a:t>
            </a:r>
          </a:p>
          <a:p>
            <a:r>
              <a:rPr lang="en-US" b="1" dirty="0">
                <a:solidFill>
                  <a:schemeClr val="accent6"/>
                </a:solidFill>
              </a:rPr>
              <a:t>Cohorts</a:t>
            </a:r>
            <a:r>
              <a:rPr lang="en-US" dirty="0"/>
              <a:t> (Participants/Slaves) – each individual node except coordinator are participant.</a:t>
            </a:r>
          </a:p>
          <a:p>
            <a:r>
              <a:rPr lang="en-US" dirty="0"/>
              <a:t>As the name suggests, the two phase commit protocol involves two phases. </a:t>
            </a:r>
          </a:p>
          <a:p>
            <a:pPr lvl="1"/>
            <a:r>
              <a:rPr lang="en-US" dirty="0"/>
              <a:t>Commit request phase OR Prepare phase</a:t>
            </a:r>
          </a:p>
          <a:p>
            <a:pPr lvl="1"/>
            <a:r>
              <a:rPr lang="en-US" dirty="0"/>
              <a:t>Commit/Abort phase</a:t>
            </a:r>
          </a:p>
        </p:txBody>
      </p:sp>
    </p:spTree>
    <p:extLst>
      <p:ext uri="{BB962C8B-B14F-4D97-AF65-F5344CB8AC3E}">
        <p14:creationId xmlns:p14="http://schemas.microsoft.com/office/powerpoint/2010/main" val="244006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endParaRPr lang="en-US" dirty="0"/>
          </a:p>
        </p:txBody>
      </p:sp>
      <p:cxnSp>
        <p:nvCxnSpPr>
          <p:cNvPr id="4" name="Straight Connector 3"/>
          <p:cNvCxnSpPr/>
          <p:nvPr/>
        </p:nvCxnSpPr>
        <p:spPr>
          <a:xfrm>
            <a:off x="7069573"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a:off x="10424404"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pic>
        <p:nvPicPr>
          <p:cNvPr id="6" name="Picture 2" descr="Image result for person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166" r="19567"/>
          <a:stretch/>
        </p:blipFill>
        <p:spPr bwMode="auto">
          <a:xfrm>
            <a:off x="1724537" y="2576820"/>
            <a:ext cx="10668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1085518"/>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1188004"/>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erson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166" r="19567"/>
          <a:stretch/>
        </p:blipFill>
        <p:spPr bwMode="auto">
          <a:xfrm>
            <a:off x="6612226" y="1380612"/>
            <a:ext cx="905030" cy="15270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10034503" y="1380576"/>
            <a:ext cx="762000" cy="152712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069573" y="3064226"/>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a:off x="7069573" y="3747248"/>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7070354" y="4509248"/>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7070354" y="5192270"/>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684265">
            <a:off x="7646764" y="2996017"/>
            <a:ext cx="2353771" cy="400110"/>
          </a:xfrm>
          <a:prstGeom prst="rect">
            <a:avLst/>
          </a:prstGeom>
          <a:noFill/>
        </p:spPr>
        <p:txBody>
          <a:bodyPr wrap="square" rtlCol="0">
            <a:spAutoFit/>
          </a:bodyPr>
          <a:lstStyle/>
          <a:p>
            <a:pPr algn="ctr"/>
            <a:r>
              <a:rPr lang="en-US" sz="2000" dirty="0"/>
              <a:t>Request to prepare</a:t>
            </a:r>
            <a:endParaRPr lang="en-IN" sz="2000" dirty="0"/>
          </a:p>
        </p:txBody>
      </p:sp>
      <p:sp>
        <p:nvSpPr>
          <p:cNvPr id="18" name="TextBox 17"/>
          <p:cNvSpPr txBox="1"/>
          <p:nvPr/>
        </p:nvSpPr>
        <p:spPr>
          <a:xfrm rot="684265">
            <a:off x="7862803" y="4465698"/>
            <a:ext cx="1981200" cy="400110"/>
          </a:xfrm>
          <a:prstGeom prst="rect">
            <a:avLst/>
          </a:prstGeom>
          <a:noFill/>
        </p:spPr>
        <p:txBody>
          <a:bodyPr wrap="square" rtlCol="0">
            <a:spAutoFit/>
          </a:bodyPr>
          <a:lstStyle/>
          <a:p>
            <a:pPr algn="ctr"/>
            <a:r>
              <a:rPr lang="en-US" sz="2000" dirty="0"/>
              <a:t>Commit/Abort</a:t>
            </a:r>
            <a:endParaRPr lang="en-IN" sz="2000" dirty="0"/>
          </a:p>
        </p:txBody>
      </p:sp>
      <p:sp>
        <p:nvSpPr>
          <p:cNvPr id="19" name="TextBox 18"/>
          <p:cNvSpPr txBox="1"/>
          <p:nvPr/>
        </p:nvSpPr>
        <p:spPr>
          <a:xfrm rot="21060000">
            <a:off x="7558558" y="3566954"/>
            <a:ext cx="2353771" cy="400110"/>
          </a:xfrm>
          <a:prstGeom prst="rect">
            <a:avLst/>
          </a:prstGeom>
          <a:noFill/>
        </p:spPr>
        <p:txBody>
          <a:bodyPr wrap="square" rtlCol="0">
            <a:spAutoFit/>
          </a:bodyPr>
          <a:lstStyle/>
          <a:p>
            <a:pPr algn="ctr"/>
            <a:r>
              <a:rPr lang="en-US" sz="2000" dirty="0"/>
              <a:t>Prepared</a:t>
            </a:r>
            <a:endParaRPr lang="en-IN" sz="2000" dirty="0"/>
          </a:p>
        </p:txBody>
      </p:sp>
      <p:sp>
        <p:nvSpPr>
          <p:cNvPr id="20" name="TextBox 19"/>
          <p:cNvSpPr txBox="1"/>
          <p:nvPr/>
        </p:nvSpPr>
        <p:spPr>
          <a:xfrm rot="21060000">
            <a:off x="7710958" y="4994295"/>
            <a:ext cx="2353771" cy="400110"/>
          </a:xfrm>
          <a:prstGeom prst="rect">
            <a:avLst/>
          </a:prstGeom>
          <a:noFill/>
        </p:spPr>
        <p:txBody>
          <a:bodyPr wrap="square" rtlCol="0">
            <a:spAutoFit/>
          </a:bodyPr>
          <a:lstStyle/>
          <a:p>
            <a:pPr algn="ctr"/>
            <a:r>
              <a:rPr lang="en-US" sz="2000" dirty="0"/>
              <a:t>Done</a:t>
            </a:r>
            <a:endParaRPr lang="en-IN" sz="2000" dirty="0"/>
          </a:p>
        </p:txBody>
      </p:sp>
      <p:sp>
        <p:nvSpPr>
          <p:cNvPr id="21" name="Left Brace 20"/>
          <p:cNvSpPr/>
          <p:nvPr/>
        </p:nvSpPr>
        <p:spPr>
          <a:xfrm>
            <a:off x="6781794" y="3064226"/>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2" name="Left Brace 21"/>
          <p:cNvSpPr/>
          <p:nvPr/>
        </p:nvSpPr>
        <p:spPr>
          <a:xfrm>
            <a:off x="6781794" y="4518901"/>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3" name="TextBox 22"/>
          <p:cNvSpPr txBox="1"/>
          <p:nvPr/>
        </p:nvSpPr>
        <p:spPr>
          <a:xfrm>
            <a:off x="6039176" y="3331701"/>
            <a:ext cx="914400" cy="646331"/>
          </a:xfrm>
          <a:prstGeom prst="rect">
            <a:avLst/>
          </a:prstGeom>
          <a:noFill/>
        </p:spPr>
        <p:txBody>
          <a:bodyPr wrap="square" rtlCol="0">
            <a:spAutoFit/>
          </a:bodyPr>
          <a:lstStyle/>
          <a:p>
            <a:pPr algn="ctr"/>
            <a:r>
              <a:rPr lang="en-US" dirty="0"/>
              <a:t>Prepare</a:t>
            </a:r>
          </a:p>
          <a:p>
            <a:pPr algn="ctr"/>
            <a:r>
              <a:rPr lang="en-US" dirty="0"/>
              <a:t>Phase</a:t>
            </a:r>
            <a:endParaRPr lang="en-IN" dirty="0"/>
          </a:p>
        </p:txBody>
      </p:sp>
      <p:sp>
        <p:nvSpPr>
          <p:cNvPr id="24" name="TextBox 23"/>
          <p:cNvSpPr txBox="1"/>
          <p:nvPr/>
        </p:nvSpPr>
        <p:spPr>
          <a:xfrm>
            <a:off x="6002303" y="4812798"/>
            <a:ext cx="1030419" cy="646331"/>
          </a:xfrm>
          <a:prstGeom prst="rect">
            <a:avLst/>
          </a:prstGeom>
          <a:noFill/>
        </p:spPr>
        <p:txBody>
          <a:bodyPr wrap="square" rtlCol="0">
            <a:spAutoFit/>
          </a:bodyPr>
          <a:lstStyle/>
          <a:p>
            <a:pPr algn="ctr"/>
            <a:r>
              <a:rPr lang="en-US" dirty="0"/>
              <a:t>Commit</a:t>
            </a:r>
          </a:p>
          <a:p>
            <a:pPr algn="ctr"/>
            <a:r>
              <a:rPr lang="en-US" dirty="0"/>
              <a:t>Phase</a:t>
            </a:r>
            <a:endParaRPr lang="en-IN" dirty="0"/>
          </a:p>
        </p:txBody>
      </p:sp>
      <p:cxnSp>
        <p:nvCxnSpPr>
          <p:cNvPr id="25" name="Straight Arrow Connector 24"/>
          <p:cNvCxnSpPr>
            <a:endCxn id="7" idx="3"/>
          </p:cNvCxnSpPr>
          <p:nvPr/>
        </p:nvCxnSpPr>
        <p:spPr>
          <a:xfrm flipH="1" flipV="1">
            <a:off x="1140078" y="1849078"/>
            <a:ext cx="605840" cy="1298196"/>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endCxn id="9" idx="1"/>
          </p:cNvCxnSpPr>
          <p:nvPr/>
        </p:nvCxnSpPr>
        <p:spPr>
          <a:xfrm flipV="1">
            <a:off x="2791337" y="1951564"/>
            <a:ext cx="584460" cy="10226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10" idx="1"/>
          </p:cNvCxnSpPr>
          <p:nvPr/>
        </p:nvCxnSpPr>
        <p:spPr>
          <a:xfrm>
            <a:off x="2772723" y="3767009"/>
            <a:ext cx="603074"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endCxn id="8" idx="3"/>
          </p:cNvCxnSpPr>
          <p:nvPr/>
        </p:nvCxnSpPr>
        <p:spPr>
          <a:xfrm flipH="1">
            <a:off x="1140078" y="3767009"/>
            <a:ext cx="742597"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951607" y="5192270"/>
            <a:ext cx="2628000" cy="1021556"/>
          </a:xfrm>
          <a:prstGeom prst="wedgeRoundRectCallout">
            <a:avLst>
              <a:gd name="adj1" fmla="val -5270"/>
              <a:gd name="adj2" fmla="val -144401"/>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send request </a:t>
            </a:r>
            <a:r>
              <a:rPr lang="en-IN" dirty="0"/>
              <a:t>asking for ready to commit</a:t>
            </a:r>
          </a:p>
        </p:txBody>
      </p:sp>
      <p:cxnSp>
        <p:nvCxnSpPr>
          <p:cNvPr id="30" name="Straight Arrow Connector 29"/>
          <p:cNvCxnSpPr/>
          <p:nvPr/>
        </p:nvCxnSpPr>
        <p:spPr>
          <a:xfrm flipH="1" flipV="1">
            <a:off x="2766554" y="3596840"/>
            <a:ext cx="654726" cy="1155910"/>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flipH="1">
            <a:off x="2863777" y="2084790"/>
            <a:ext cx="563672" cy="1005801"/>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1062317" y="1951564"/>
            <a:ext cx="610869" cy="128394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flipV="1">
            <a:off x="1107164" y="3670950"/>
            <a:ext cx="706410" cy="10362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948917" y="5195048"/>
            <a:ext cx="2628000" cy="1021556"/>
          </a:xfrm>
          <a:prstGeom prst="wedgeRoundRectCallout">
            <a:avLst>
              <a:gd name="adj1" fmla="val -48620"/>
              <a:gd name="adj2" fmla="val -88640"/>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Participant send reply whether </a:t>
            </a:r>
            <a:r>
              <a:rPr lang="en-IN" dirty="0"/>
              <a:t>ready to commit or not</a:t>
            </a:r>
          </a:p>
        </p:txBody>
      </p:sp>
      <p:sp>
        <p:nvSpPr>
          <p:cNvPr id="35" name="TextBox 34"/>
          <p:cNvSpPr txBox="1"/>
          <p:nvPr/>
        </p:nvSpPr>
        <p:spPr>
          <a:xfrm>
            <a:off x="939897" y="5195048"/>
            <a:ext cx="2628000" cy="715089"/>
          </a:xfrm>
          <a:prstGeom prst="wedgeRoundRectCallout">
            <a:avLst>
              <a:gd name="adj1" fmla="val -5270"/>
              <a:gd name="adj2" fmla="val -182134"/>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inform to do commit</a:t>
            </a:r>
            <a:endParaRPr lang="en-IN" dirty="0"/>
          </a:p>
        </p:txBody>
      </p:sp>
      <p:sp>
        <p:nvSpPr>
          <p:cNvPr id="36" name="TextBox 35"/>
          <p:cNvSpPr txBox="1"/>
          <p:nvPr/>
        </p:nvSpPr>
        <p:spPr>
          <a:xfrm>
            <a:off x="948917" y="5197548"/>
            <a:ext cx="2628000" cy="1021556"/>
          </a:xfrm>
          <a:prstGeom prst="wedgeRoundRectCallout">
            <a:avLst>
              <a:gd name="adj1" fmla="val -48050"/>
              <a:gd name="adj2" fmla="val -102476"/>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Send “</a:t>
            </a:r>
            <a:r>
              <a:rPr lang="en-US" dirty="0" err="1"/>
              <a:t>ack</a:t>
            </a:r>
            <a:r>
              <a:rPr lang="en-US" dirty="0"/>
              <a:t>” to inform whether commit done or not</a:t>
            </a:r>
            <a:endParaRPr lang="en-IN" dirty="0"/>
          </a:p>
        </p:txBody>
      </p:sp>
    </p:spTree>
    <p:extLst>
      <p:ext uri="{BB962C8B-B14F-4D97-AF65-F5344CB8AC3E}">
        <p14:creationId xmlns:p14="http://schemas.microsoft.com/office/powerpoint/2010/main" val="25999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1"/>
                                        </p:tgtEl>
                                      </p:cBhvr>
                                    </p:animEffect>
                                    <p:set>
                                      <p:cBhvr>
                                        <p:cTn id="101" dur="1" fill="hold">
                                          <p:stCondLst>
                                            <p:cond delay="499"/>
                                          </p:stCondLst>
                                        </p:cTn>
                                        <p:tgtEl>
                                          <p:spTgt spid="31"/>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32"/>
                                        </p:tgtEl>
                                      </p:cBhvr>
                                    </p:animEffect>
                                    <p:set>
                                      <p:cBhvr>
                                        <p:cTn id="104" dur="1" fill="hold">
                                          <p:stCondLst>
                                            <p:cond delay="499"/>
                                          </p:stCondLst>
                                        </p:cTn>
                                        <p:tgtEl>
                                          <p:spTgt spid="3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3"/>
                                        </p:tgtEl>
                                      </p:cBhvr>
                                    </p:animEffect>
                                    <p:set>
                                      <p:cBhvr>
                                        <p:cTn id="107" dur="1" fill="hold">
                                          <p:stCondLst>
                                            <p:cond delay="499"/>
                                          </p:stCondLst>
                                        </p:cTn>
                                        <p:tgtEl>
                                          <p:spTgt spid="3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5"/>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6"/>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7"/>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nodeType="clickEffect">
                                  <p:stCondLst>
                                    <p:cond delay="0"/>
                                  </p:stCondLst>
                                  <p:childTnLst>
                                    <p:animEffect transition="out" filter="fade">
                                      <p:cBhvr>
                                        <p:cTn id="131" dur="500"/>
                                        <p:tgtEl>
                                          <p:spTgt spid="25"/>
                                        </p:tgtEl>
                                      </p:cBhvr>
                                    </p:animEffect>
                                    <p:set>
                                      <p:cBhvr>
                                        <p:cTn id="132" dur="1" fill="hold">
                                          <p:stCondLst>
                                            <p:cond delay="499"/>
                                          </p:stCondLst>
                                        </p:cTn>
                                        <p:tgtEl>
                                          <p:spTgt spid="25"/>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27"/>
                                        </p:tgtEl>
                                      </p:cBhvr>
                                    </p:animEffect>
                                    <p:set>
                                      <p:cBhvr>
                                        <p:cTn id="138" dur="1" fill="hold">
                                          <p:stCondLst>
                                            <p:cond delay="499"/>
                                          </p:stCondLst>
                                        </p:cTn>
                                        <p:tgtEl>
                                          <p:spTgt spid="2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8"/>
                                        </p:tgtEl>
                                      </p:cBhvr>
                                    </p:animEffect>
                                    <p:set>
                                      <p:cBhvr>
                                        <p:cTn id="141" dur="1" fill="hold">
                                          <p:stCondLst>
                                            <p:cond delay="499"/>
                                          </p:stCondLst>
                                        </p:cTn>
                                        <p:tgtEl>
                                          <p:spTgt spid="28"/>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nodeType="clickEffect">
                                  <p:stCondLst>
                                    <p:cond delay="0"/>
                                  </p:stCondLst>
                                  <p:childTnLst>
                                    <p:animEffect transition="out" filter="fade">
                                      <p:cBhvr>
                                        <p:cTn id="168" dur="500"/>
                                        <p:tgtEl>
                                          <p:spTgt spid="30"/>
                                        </p:tgtEl>
                                      </p:cBhvr>
                                    </p:animEffect>
                                    <p:set>
                                      <p:cBhvr>
                                        <p:cTn id="169" dur="1" fill="hold">
                                          <p:stCondLst>
                                            <p:cond delay="499"/>
                                          </p:stCondLst>
                                        </p:cTn>
                                        <p:tgtEl>
                                          <p:spTgt spid="30"/>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32"/>
                                        </p:tgtEl>
                                      </p:cBhvr>
                                    </p:animEffect>
                                    <p:set>
                                      <p:cBhvr>
                                        <p:cTn id="175" dur="1" fill="hold">
                                          <p:stCondLst>
                                            <p:cond delay="499"/>
                                          </p:stCondLst>
                                        </p:cTn>
                                        <p:tgtEl>
                                          <p:spTgt spid="32"/>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33"/>
                                        </p:tgtEl>
                                      </p:cBhvr>
                                    </p:animEffect>
                                    <p:set>
                                      <p:cBhvr>
                                        <p:cTn id="178" dur="1" fill="hold">
                                          <p:stCondLst>
                                            <p:cond delay="499"/>
                                          </p:stCondLst>
                                        </p:cTn>
                                        <p:tgtEl>
                                          <p:spTgt spid="33"/>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36"/>
                                        </p:tgtEl>
                                      </p:cBhvr>
                                    </p:animEffect>
                                    <p:set>
                                      <p:cBhvr>
                                        <p:cTn id="181" dur="1" fill="hold">
                                          <p:stCondLst>
                                            <p:cond delay="499"/>
                                          </p:stCondLst>
                                        </p:cTn>
                                        <p:tgtEl>
                                          <p:spTgt spid="36"/>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2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2"/>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3" grpId="0"/>
      <p:bldP spid="24" grpId="0"/>
      <p:bldP spid="29" grpId="0" animBg="1"/>
      <p:bldP spid="29" grpId="1" animBg="1"/>
      <p:bldP spid="34" grpId="0" animBg="1"/>
      <p:bldP spid="34" grpId="1" animBg="1"/>
      <p:bldP spid="35" grpId="0" animBg="1"/>
      <p:bldP spid="35" grpId="1" animBg="1"/>
      <p:bldP spid="36" grpId="0" animBg="1"/>
      <p:bldP spid="3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phase commit protocol </a:t>
            </a:r>
            <a:r>
              <a:rPr lang="en-US" dirty="0">
                <a:solidFill>
                  <a:schemeClr val="tx2"/>
                </a:solidFill>
              </a:rPr>
              <a:t>Commit Request Phase (Obtaining Decision)</a:t>
            </a:r>
          </a:p>
        </p:txBody>
      </p:sp>
      <p:sp>
        <p:nvSpPr>
          <p:cNvPr id="3" name="Content Placeholder 2"/>
          <p:cNvSpPr>
            <a:spLocks noGrp="1"/>
          </p:cNvSpPr>
          <p:nvPr>
            <p:ph idx="1"/>
          </p:nvPr>
        </p:nvSpPr>
        <p:spPr/>
        <p:txBody>
          <a:bodyPr/>
          <a:lstStyle/>
          <a:p>
            <a:r>
              <a:rPr lang="en-US" dirty="0"/>
              <a:t>Commit Request Phase (Obtaining Decision)</a:t>
            </a:r>
          </a:p>
          <a:p>
            <a:pPr lvl="1"/>
            <a:r>
              <a:rPr lang="en-US" b="1" dirty="0">
                <a:solidFill>
                  <a:schemeClr val="accent6"/>
                </a:solidFill>
              </a:rPr>
              <a:t>After each slave has locally completed its transaction</a:t>
            </a:r>
            <a:r>
              <a:rPr lang="en-US" dirty="0"/>
              <a:t>, it </a:t>
            </a:r>
            <a:r>
              <a:rPr lang="en-US" b="1" dirty="0">
                <a:solidFill>
                  <a:schemeClr val="accent6"/>
                </a:solidFill>
              </a:rPr>
              <a:t>sends a “DONE” </a:t>
            </a:r>
            <a:r>
              <a:rPr lang="en-US" dirty="0"/>
              <a:t>message to the controlling site. </a:t>
            </a:r>
          </a:p>
          <a:p>
            <a:pPr lvl="1"/>
            <a:r>
              <a:rPr lang="en-US" dirty="0"/>
              <a:t>When the </a:t>
            </a:r>
            <a:r>
              <a:rPr lang="en-US" b="1" dirty="0">
                <a:solidFill>
                  <a:schemeClr val="accent6"/>
                </a:solidFill>
              </a:rPr>
              <a:t>controlling site has received “DONE” message from all slaves</a:t>
            </a:r>
            <a:r>
              <a:rPr lang="en-US" dirty="0"/>
              <a:t>, it </a:t>
            </a:r>
            <a:r>
              <a:rPr lang="en-US" b="1" dirty="0">
                <a:solidFill>
                  <a:schemeClr val="accent6"/>
                </a:solidFill>
              </a:rPr>
              <a:t>sends a “Prepare” </a:t>
            </a:r>
            <a:r>
              <a:rPr lang="en-US" dirty="0"/>
              <a:t>(prepare to commit) message to the slaves.</a:t>
            </a:r>
          </a:p>
          <a:p>
            <a:pPr lvl="1"/>
            <a:r>
              <a:rPr lang="en-US" dirty="0"/>
              <a:t>The </a:t>
            </a:r>
            <a:r>
              <a:rPr lang="en-US" b="1" dirty="0">
                <a:solidFill>
                  <a:schemeClr val="accent6"/>
                </a:solidFill>
              </a:rPr>
              <a:t>slaves vote </a:t>
            </a:r>
            <a:r>
              <a:rPr lang="en-US" dirty="0"/>
              <a:t>on whether they </a:t>
            </a:r>
            <a:r>
              <a:rPr lang="en-US" b="1" dirty="0">
                <a:solidFill>
                  <a:schemeClr val="accent6"/>
                </a:solidFill>
              </a:rPr>
              <a:t>still want to commit or not</a:t>
            </a:r>
            <a:r>
              <a:rPr lang="en-US" dirty="0"/>
              <a:t>. </a:t>
            </a:r>
          </a:p>
          <a:p>
            <a:pPr lvl="1"/>
            <a:r>
              <a:rPr lang="en-US" dirty="0"/>
              <a:t>If a </a:t>
            </a:r>
            <a:r>
              <a:rPr lang="en-US" b="1" dirty="0">
                <a:solidFill>
                  <a:schemeClr val="accent6"/>
                </a:solidFill>
              </a:rPr>
              <a:t>slave wants to commit</a:t>
            </a:r>
            <a:r>
              <a:rPr lang="en-US" dirty="0"/>
              <a:t>, it </a:t>
            </a:r>
            <a:r>
              <a:rPr lang="en-US" b="1" dirty="0">
                <a:solidFill>
                  <a:schemeClr val="accent6"/>
                </a:solidFill>
              </a:rPr>
              <a:t>sends a “Ready” message</a:t>
            </a:r>
            <a:r>
              <a:rPr lang="en-US" dirty="0"/>
              <a:t>.</a:t>
            </a:r>
          </a:p>
          <a:p>
            <a:pPr lvl="1"/>
            <a:r>
              <a:rPr lang="en-US" dirty="0"/>
              <a:t>A </a:t>
            </a:r>
            <a:r>
              <a:rPr lang="en-US" b="1" dirty="0">
                <a:solidFill>
                  <a:schemeClr val="accent6"/>
                </a:solidFill>
              </a:rPr>
              <a:t>slave that does not want to commit sends a “Not Ready” message</a:t>
            </a:r>
            <a:r>
              <a:rPr lang="en-US" dirty="0"/>
              <a:t>. </a:t>
            </a:r>
          </a:p>
          <a:p>
            <a:pPr lvl="1"/>
            <a:r>
              <a:rPr lang="en-US" dirty="0"/>
              <a:t>This may happen when the slave has conflicting concurrent transactions or there is a timeout.</a:t>
            </a:r>
          </a:p>
        </p:txBody>
      </p:sp>
    </p:spTree>
    <p:extLst>
      <p:ext uri="{BB962C8B-B14F-4D97-AF65-F5344CB8AC3E}">
        <p14:creationId xmlns:p14="http://schemas.microsoft.com/office/powerpoint/2010/main" val="40832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 </a:t>
            </a:r>
            <a:r>
              <a:rPr lang="en-US" dirty="0">
                <a:solidFill>
                  <a:schemeClr val="tx2"/>
                </a:solidFill>
              </a:rPr>
              <a:t>Commit Phase (Performing Decision)</a:t>
            </a:r>
          </a:p>
        </p:txBody>
      </p:sp>
      <p:sp>
        <p:nvSpPr>
          <p:cNvPr id="3" name="Content Placeholder 2"/>
          <p:cNvSpPr>
            <a:spLocks noGrp="1"/>
          </p:cNvSpPr>
          <p:nvPr>
            <p:ph idx="1"/>
          </p:nvPr>
        </p:nvSpPr>
        <p:spPr/>
        <p:txBody>
          <a:bodyPr/>
          <a:lstStyle/>
          <a:p>
            <a:r>
              <a:rPr lang="en-US" dirty="0"/>
              <a:t>Commit Phase (Performing Decision)</a:t>
            </a:r>
          </a:p>
          <a:p>
            <a:pPr lvl="1"/>
            <a:r>
              <a:rPr lang="en-US" dirty="0"/>
              <a:t>After the controlling site has </a:t>
            </a:r>
            <a:r>
              <a:rPr lang="en-US" b="1" dirty="0">
                <a:solidFill>
                  <a:schemeClr val="accent6"/>
                </a:solidFill>
              </a:rPr>
              <a:t>received “Ready” message from all the slaves</a:t>
            </a:r>
            <a:r>
              <a:rPr lang="en-US" dirty="0"/>
              <a:t>:</a:t>
            </a:r>
          </a:p>
          <a:p>
            <a:pPr lvl="1"/>
            <a:r>
              <a:rPr lang="en-US" dirty="0"/>
              <a:t>The </a:t>
            </a:r>
            <a:r>
              <a:rPr lang="en-US" b="1" dirty="0">
                <a:solidFill>
                  <a:schemeClr val="accent6"/>
                </a:solidFill>
              </a:rPr>
              <a:t>controlling site sends a “Global Commit” </a:t>
            </a:r>
            <a:r>
              <a:rPr lang="en-US" dirty="0"/>
              <a:t>message to the slaves.</a:t>
            </a:r>
          </a:p>
          <a:p>
            <a:pPr lvl="1"/>
            <a:r>
              <a:rPr lang="en-US" dirty="0"/>
              <a:t>The </a:t>
            </a:r>
            <a:r>
              <a:rPr lang="en-US" b="1" dirty="0">
                <a:solidFill>
                  <a:schemeClr val="accent6"/>
                </a:solidFill>
              </a:rPr>
              <a:t>slaves commit </a:t>
            </a:r>
            <a:r>
              <a:rPr lang="en-US" dirty="0"/>
              <a:t>the transaction and </a:t>
            </a:r>
            <a:r>
              <a:rPr lang="en-US" b="1" dirty="0">
                <a:solidFill>
                  <a:schemeClr val="accent6"/>
                </a:solidFill>
              </a:rPr>
              <a:t>send a “Commit ACK” </a:t>
            </a:r>
            <a:r>
              <a:rPr lang="en-US" dirty="0"/>
              <a:t>message to the controlling site.</a:t>
            </a:r>
          </a:p>
          <a:p>
            <a:pPr lvl="1"/>
            <a:r>
              <a:rPr lang="en-US" dirty="0"/>
              <a:t>When the </a:t>
            </a:r>
            <a:r>
              <a:rPr lang="en-US" b="1" dirty="0">
                <a:solidFill>
                  <a:schemeClr val="accent6"/>
                </a:solidFill>
              </a:rPr>
              <a:t>controlling site receives “Commit ACK” </a:t>
            </a:r>
            <a:r>
              <a:rPr lang="en-US" dirty="0"/>
              <a:t>message from all the slaves, it </a:t>
            </a:r>
            <a:r>
              <a:rPr lang="en-US" b="1" dirty="0">
                <a:solidFill>
                  <a:schemeClr val="accent6"/>
                </a:solidFill>
              </a:rPr>
              <a:t>considers the transaction as committed</a:t>
            </a:r>
            <a:r>
              <a:rPr lang="en-US" dirty="0"/>
              <a:t>.</a:t>
            </a:r>
          </a:p>
          <a:p>
            <a:r>
              <a:rPr lang="en-US" dirty="0"/>
              <a:t>Commit Phase (Performing Decision)</a:t>
            </a:r>
          </a:p>
          <a:p>
            <a:pPr lvl="1"/>
            <a:r>
              <a:rPr lang="en-US" dirty="0"/>
              <a:t>After the controlling site </a:t>
            </a:r>
            <a:r>
              <a:rPr lang="en-US" b="1" dirty="0">
                <a:solidFill>
                  <a:schemeClr val="accent6"/>
                </a:solidFill>
              </a:rPr>
              <a:t>has received the first “Not Ready” message from any slave</a:t>
            </a:r>
            <a:r>
              <a:rPr lang="en-US" dirty="0"/>
              <a:t>:</a:t>
            </a:r>
          </a:p>
          <a:p>
            <a:pPr lvl="1"/>
            <a:r>
              <a:rPr lang="en-US" dirty="0"/>
              <a:t>The </a:t>
            </a:r>
            <a:r>
              <a:rPr lang="en-US" b="1" dirty="0">
                <a:solidFill>
                  <a:schemeClr val="accent6"/>
                </a:solidFill>
              </a:rPr>
              <a:t>controlling site sends a “Global Abort” </a:t>
            </a:r>
            <a:r>
              <a:rPr lang="en-US" dirty="0"/>
              <a:t>message to the slaves.</a:t>
            </a:r>
          </a:p>
          <a:p>
            <a:pPr lvl="1"/>
            <a:r>
              <a:rPr lang="en-US" dirty="0"/>
              <a:t>The </a:t>
            </a:r>
            <a:r>
              <a:rPr lang="en-US" b="1" dirty="0">
                <a:solidFill>
                  <a:schemeClr val="accent6"/>
                </a:solidFill>
              </a:rPr>
              <a:t>slaves abort</a:t>
            </a:r>
            <a:r>
              <a:rPr lang="en-US" dirty="0"/>
              <a:t> the transaction and </a:t>
            </a:r>
            <a:r>
              <a:rPr lang="en-US" b="1" dirty="0">
                <a:solidFill>
                  <a:schemeClr val="accent6"/>
                </a:solidFill>
              </a:rPr>
              <a:t>send a “Abort ACK” </a:t>
            </a:r>
            <a:r>
              <a:rPr lang="en-US" dirty="0"/>
              <a:t>message to the controlling site.</a:t>
            </a:r>
          </a:p>
          <a:p>
            <a:pPr lvl="1"/>
            <a:r>
              <a:rPr lang="en-US" dirty="0"/>
              <a:t>When the </a:t>
            </a:r>
            <a:r>
              <a:rPr lang="en-US" b="1" dirty="0">
                <a:solidFill>
                  <a:schemeClr val="accent6"/>
                </a:solidFill>
              </a:rPr>
              <a:t>controlling site receives “Abort ACK” </a:t>
            </a:r>
            <a:r>
              <a:rPr lang="en-US" dirty="0"/>
              <a:t>message from all the slaves, it </a:t>
            </a:r>
            <a:r>
              <a:rPr lang="en-US" b="1" dirty="0">
                <a:solidFill>
                  <a:schemeClr val="accent6"/>
                </a:solidFill>
              </a:rPr>
              <a:t>considers the transaction as aborted</a:t>
            </a:r>
            <a:r>
              <a:rPr lang="en-US" dirty="0"/>
              <a:t>.</a:t>
            </a:r>
          </a:p>
          <a:p>
            <a:endParaRPr lang="en-US" dirty="0"/>
          </a:p>
        </p:txBody>
      </p:sp>
    </p:spTree>
    <p:extLst>
      <p:ext uri="{BB962C8B-B14F-4D97-AF65-F5344CB8AC3E}">
        <p14:creationId xmlns:p14="http://schemas.microsoft.com/office/powerpoint/2010/main" val="221797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fontAlgn="base"/>
            <a:r>
              <a:rPr lang="en-US" dirty="0" smtClean="0"/>
              <a:t>Consider </a:t>
            </a:r>
            <a:r>
              <a:rPr lang="en-US" dirty="0"/>
              <a:t>the following example of transaction operations to be performed to withdraw cash from an </a:t>
            </a:r>
            <a:r>
              <a:rPr lang="en-US" dirty="0" smtClean="0"/>
              <a:t>ATM.</a:t>
            </a:r>
            <a:endParaRPr lang="en-US" dirty="0"/>
          </a:p>
          <a:p>
            <a:pPr fontAlgn="base"/>
            <a:r>
              <a:rPr lang="en-US" b="1" dirty="0"/>
              <a:t> Steps for ATM Transaction </a:t>
            </a:r>
          </a:p>
          <a:p>
            <a:pPr lvl="1" fontAlgn="base"/>
            <a:r>
              <a:rPr lang="en-US" dirty="0"/>
              <a:t> </a:t>
            </a:r>
            <a:r>
              <a:rPr lang="en-US" dirty="0" smtClean="0"/>
              <a:t>Transaction</a:t>
            </a:r>
            <a:r>
              <a:rPr lang="en-US" dirty="0"/>
              <a:t> Start.</a:t>
            </a:r>
          </a:p>
          <a:p>
            <a:pPr lvl="1" fontAlgn="base"/>
            <a:r>
              <a:rPr lang="en-US" dirty="0"/>
              <a:t> </a:t>
            </a:r>
            <a:r>
              <a:rPr lang="en-US" dirty="0" smtClean="0"/>
              <a:t>Insert </a:t>
            </a:r>
            <a:r>
              <a:rPr lang="en-US" dirty="0"/>
              <a:t>your ATM card.</a:t>
            </a:r>
          </a:p>
          <a:p>
            <a:pPr lvl="1" fontAlgn="base"/>
            <a:r>
              <a:rPr lang="en-US" dirty="0"/>
              <a:t> Select a language for your transaction.</a:t>
            </a:r>
          </a:p>
          <a:p>
            <a:pPr lvl="1" fontAlgn="base"/>
            <a:r>
              <a:rPr lang="en-US" dirty="0"/>
              <a:t> Select the Savings Account option. </a:t>
            </a:r>
          </a:p>
          <a:p>
            <a:pPr lvl="1" fontAlgn="base"/>
            <a:r>
              <a:rPr lang="en-US" dirty="0"/>
              <a:t> Enter the amount you want to withdraw. </a:t>
            </a:r>
          </a:p>
          <a:p>
            <a:pPr lvl="1" fontAlgn="base"/>
            <a:r>
              <a:rPr lang="en-US" dirty="0"/>
              <a:t> Enter your secret pin.</a:t>
            </a:r>
          </a:p>
          <a:p>
            <a:pPr lvl="1" fontAlgn="base"/>
            <a:r>
              <a:rPr lang="en-US" dirty="0"/>
              <a:t> Wait for some time for processing.</a:t>
            </a:r>
          </a:p>
          <a:p>
            <a:pPr lvl="1" fontAlgn="base"/>
            <a:r>
              <a:rPr lang="en-US" dirty="0"/>
              <a:t> Collect your Cash.</a:t>
            </a:r>
          </a:p>
          <a:p>
            <a:pPr lvl="1" fontAlgn="base"/>
            <a:r>
              <a:rPr lang="en-US" dirty="0"/>
              <a:t> Transaction </a:t>
            </a:r>
            <a:r>
              <a:rPr lang="en-US" dirty="0" smtClean="0"/>
              <a:t>Completed</a:t>
            </a:r>
            <a:endParaRPr lang="en-US" dirty="0"/>
          </a:p>
        </p:txBody>
      </p:sp>
    </p:spTree>
    <p:extLst>
      <p:ext uri="{BB962C8B-B14F-4D97-AF65-F5344CB8AC3E}">
        <p14:creationId xmlns:p14="http://schemas.microsoft.com/office/powerpoint/2010/main" val="4768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recovery</a:t>
            </a:r>
          </a:p>
        </p:txBody>
      </p:sp>
      <p:sp>
        <p:nvSpPr>
          <p:cNvPr id="5" name="Text Placeholder 4"/>
          <p:cNvSpPr>
            <a:spLocks noGrp="1"/>
          </p:cNvSpPr>
          <p:nvPr>
            <p:ph type="body" idx="1"/>
          </p:nvPr>
        </p:nvSpPr>
        <p:spPr/>
        <p:txBody>
          <a:bodyPr/>
          <a:lstStyle/>
          <a:p>
            <a:r>
              <a:rPr lang="en-US" dirty="0"/>
              <a:t>Section – 6</a:t>
            </a:r>
          </a:p>
          <a:p>
            <a:endParaRPr lang="en-US" dirty="0"/>
          </a:p>
        </p:txBody>
      </p:sp>
    </p:spTree>
    <p:extLst>
      <p:ext uri="{BB962C8B-B14F-4D97-AF65-F5344CB8AC3E}">
        <p14:creationId xmlns:p14="http://schemas.microsoft.com/office/powerpoint/2010/main" val="2440559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recovery</a:t>
            </a:r>
          </a:p>
        </p:txBody>
      </p:sp>
      <p:sp>
        <p:nvSpPr>
          <p:cNvPr id="3" name="Content Placeholder 2"/>
          <p:cNvSpPr>
            <a:spLocks noGrp="1"/>
          </p:cNvSpPr>
          <p:nvPr>
            <p:ph idx="1"/>
          </p:nvPr>
        </p:nvSpPr>
        <p:spPr/>
        <p:txBody>
          <a:bodyPr/>
          <a:lstStyle/>
          <a:p>
            <a:r>
              <a:rPr lang="en-US" dirty="0"/>
              <a:t>There are many situations in which a transaction may not reach a commit or abort point.</a:t>
            </a:r>
          </a:p>
          <a:p>
            <a:pPr lvl="1"/>
            <a:r>
              <a:rPr lang="en-US" dirty="0"/>
              <a:t>Operating system crash</a:t>
            </a:r>
          </a:p>
          <a:p>
            <a:pPr lvl="1"/>
            <a:r>
              <a:rPr lang="en-US" dirty="0"/>
              <a:t>DBMS crash</a:t>
            </a:r>
          </a:p>
          <a:p>
            <a:pPr lvl="1"/>
            <a:r>
              <a:rPr lang="en-US" dirty="0"/>
              <a:t>System might lose power (power failure)</a:t>
            </a:r>
          </a:p>
          <a:p>
            <a:pPr lvl="1"/>
            <a:r>
              <a:rPr lang="en-US" dirty="0"/>
              <a:t>Disk may fail or other hardware may fail (disk/hardware failure)</a:t>
            </a:r>
          </a:p>
          <a:p>
            <a:pPr lvl="1"/>
            <a:r>
              <a:rPr lang="en-US" dirty="0"/>
              <a:t>Human error</a:t>
            </a:r>
          </a:p>
          <a:p>
            <a:r>
              <a:rPr lang="en-US" dirty="0"/>
              <a:t>In any of above situations, data in the database may become inconsistent or lost.</a:t>
            </a:r>
          </a:p>
          <a:p>
            <a:r>
              <a:rPr lang="en-US" dirty="0"/>
              <a:t>For example, if a transaction has completed 30 out of 40 write instructions to the database when the DBMS crashes, then the database may be in an inconsistent state as only part of the transaction’s work was completed.</a:t>
            </a:r>
          </a:p>
          <a:p>
            <a:r>
              <a:rPr lang="en-US" dirty="0"/>
              <a:t>Database recovery is the </a:t>
            </a:r>
            <a:r>
              <a:rPr lang="en-US" b="1" dirty="0">
                <a:solidFill>
                  <a:schemeClr val="accent6"/>
                </a:solidFill>
              </a:rPr>
              <a:t>process of restoring the database and the data to a consistent state</a:t>
            </a:r>
            <a:r>
              <a:rPr lang="en-US" dirty="0"/>
              <a:t>. </a:t>
            </a:r>
          </a:p>
          <a:p>
            <a:r>
              <a:rPr lang="en-US" dirty="0"/>
              <a:t>This may include </a:t>
            </a:r>
            <a:r>
              <a:rPr lang="en-US" b="1" dirty="0">
                <a:solidFill>
                  <a:schemeClr val="accent6"/>
                </a:solidFill>
              </a:rPr>
              <a:t>restoring lost data up to the point of the event</a:t>
            </a:r>
            <a:r>
              <a:rPr lang="en-US" dirty="0"/>
              <a:t> (e.g. system crash).</a:t>
            </a:r>
          </a:p>
        </p:txBody>
      </p:sp>
    </p:spTree>
    <p:extLst>
      <p:ext uri="{BB962C8B-B14F-4D97-AF65-F5344CB8AC3E}">
        <p14:creationId xmlns:p14="http://schemas.microsoft.com/office/powerpoint/2010/main" val="33497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The log is a </a:t>
            </a:r>
            <a:r>
              <a:rPr lang="en-US" b="1" dirty="0">
                <a:solidFill>
                  <a:schemeClr val="accent6"/>
                </a:solidFill>
              </a:rPr>
              <a:t>sequence of log records, which maintains information about update activities on the database</a:t>
            </a:r>
            <a:r>
              <a:rPr lang="en-US" dirty="0"/>
              <a:t>.</a:t>
            </a:r>
          </a:p>
          <a:p>
            <a:r>
              <a:rPr lang="en-US" dirty="0"/>
              <a:t>A  log is </a:t>
            </a:r>
            <a:r>
              <a:rPr lang="en-US" b="1" dirty="0">
                <a:solidFill>
                  <a:schemeClr val="accent6"/>
                </a:solidFill>
              </a:rPr>
              <a:t>kept on stable storage (</a:t>
            </a:r>
            <a:r>
              <a:rPr lang="en-US" b="1" dirty="0" err="1">
                <a:solidFill>
                  <a:schemeClr val="accent6"/>
                </a:solidFill>
              </a:rPr>
              <a:t>i.e</a:t>
            </a:r>
            <a:r>
              <a:rPr lang="en-US" b="1" dirty="0">
                <a:solidFill>
                  <a:schemeClr val="accent6"/>
                </a:solidFill>
              </a:rPr>
              <a:t> HDD)</a:t>
            </a:r>
            <a:r>
              <a:rPr lang="en-US" dirty="0"/>
              <a:t>. </a:t>
            </a:r>
          </a:p>
          <a:p>
            <a:r>
              <a:rPr lang="en-US" dirty="0"/>
              <a:t>Log contains </a:t>
            </a:r>
          </a:p>
          <a:p>
            <a:pPr lvl="1"/>
            <a:r>
              <a:rPr lang="en-US" dirty="0"/>
              <a:t>Start of transaction </a:t>
            </a:r>
          </a:p>
          <a:p>
            <a:pPr lvl="1"/>
            <a:r>
              <a:rPr lang="en-US" dirty="0"/>
              <a:t>Transaction-id</a:t>
            </a:r>
          </a:p>
          <a:p>
            <a:pPr lvl="1"/>
            <a:r>
              <a:rPr lang="en-US" dirty="0"/>
              <a:t>Record-id </a:t>
            </a:r>
          </a:p>
          <a:p>
            <a:pPr lvl="1"/>
            <a:r>
              <a:rPr lang="en-US" dirty="0"/>
              <a:t>Type of operation (insert, update, delete) </a:t>
            </a:r>
          </a:p>
          <a:p>
            <a:pPr lvl="1"/>
            <a:r>
              <a:rPr lang="en-US" dirty="0"/>
              <a:t>Old value, new value </a:t>
            </a:r>
          </a:p>
          <a:p>
            <a:pPr lvl="1"/>
            <a:r>
              <a:rPr lang="en-US" dirty="0"/>
              <a:t>End of transaction that is committed or aborted.</a:t>
            </a:r>
          </a:p>
        </p:txBody>
      </p:sp>
    </p:spTree>
    <p:extLst>
      <p:ext uri="{BB962C8B-B14F-4D97-AF65-F5344CB8AC3E}">
        <p14:creationId xmlns:p14="http://schemas.microsoft.com/office/powerpoint/2010/main" val="228613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When transaction </a:t>
            </a:r>
            <a:r>
              <a:rPr lang="en-US" b="1" dirty="0">
                <a:solidFill>
                  <a:schemeClr val="accent6"/>
                </a:solidFill>
              </a:rPr>
              <a:t>Ti starts</a:t>
            </a:r>
            <a:r>
              <a:rPr lang="en-US" dirty="0"/>
              <a:t>, it registers itself by writing a record </a:t>
            </a:r>
            <a:r>
              <a:rPr lang="en-US" b="1" dirty="0">
                <a:solidFill>
                  <a:schemeClr val="accent6"/>
                </a:solidFill>
              </a:rPr>
              <a:t>&lt;Ti  start&gt; </a:t>
            </a:r>
            <a:r>
              <a:rPr lang="en-US" dirty="0"/>
              <a:t>to the log.</a:t>
            </a:r>
          </a:p>
          <a:p>
            <a:r>
              <a:rPr lang="en-US" dirty="0"/>
              <a:t>Before </a:t>
            </a:r>
            <a:r>
              <a:rPr lang="en-US" b="1" dirty="0">
                <a:solidFill>
                  <a:schemeClr val="accent6"/>
                </a:solidFill>
              </a:rPr>
              <a:t>Ti executes write(X)</a:t>
            </a:r>
            <a:r>
              <a:rPr lang="en-US" dirty="0"/>
              <a:t>, a log record </a:t>
            </a:r>
            <a:r>
              <a:rPr lang="en-US" b="1" dirty="0">
                <a:solidFill>
                  <a:schemeClr val="accent6"/>
                </a:solidFill>
              </a:rPr>
              <a:t>&lt;Ti, X,  V1,  V2&gt; </a:t>
            </a:r>
            <a:r>
              <a:rPr lang="en-US" dirty="0"/>
              <a:t>is written, where V1 is the value of X  before the write (the old value), and V2 is the value to be written to X (the new value). </a:t>
            </a:r>
          </a:p>
          <a:p>
            <a:r>
              <a:rPr lang="en-US" dirty="0"/>
              <a:t>When </a:t>
            </a:r>
            <a:r>
              <a:rPr lang="en-US" b="1" dirty="0">
                <a:solidFill>
                  <a:schemeClr val="accent6"/>
                </a:solidFill>
              </a:rPr>
              <a:t>Ti finishes it last statement</a:t>
            </a:r>
            <a:r>
              <a:rPr lang="en-US" dirty="0"/>
              <a:t>, the log record </a:t>
            </a:r>
            <a:r>
              <a:rPr lang="en-US" b="1" dirty="0">
                <a:solidFill>
                  <a:schemeClr val="accent6"/>
                </a:solidFill>
              </a:rPr>
              <a:t>&lt;Ti  commit&gt;</a:t>
            </a:r>
            <a:r>
              <a:rPr lang="en-US" dirty="0"/>
              <a:t> is written.</a:t>
            </a:r>
          </a:p>
          <a:p>
            <a:r>
              <a:rPr lang="en-US" b="1" dirty="0">
                <a:solidFill>
                  <a:schemeClr val="accent6"/>
                </a:solidFill>
              </a:rPr>
              <a:t>Undo</a:t>
            </a:r>
            <a:r>
              <a:rPr lang="en-US" dirty="0"/>
              <a:t> of a log record </a:t>
            </a:r>
            <a:r>
              <a:rPr lang="en-US" b="1" dirty="0">
                <a:solidFill>
                  <a:schemeClr val="accent6"/>
                </a:solidFill>
              </a:rPr>
              <a:t>&lt;Ti, X,  V1,  V2&gt; </a:t>
            </a:r>
            <a:r>
              <a:rPr lang="en-US" dirty="0"/>
              <a:t>writes the old value V1 to X</a:t>
            </a:r>
          </a:p>
          <a:p>
            <a:r>
              <a:rPr lang="en-US" b="1" dirty="0">
                <a:solidFill>
                  <a:schemeClr val="accent6"/>
                </a:solidFill>
              </a:rPr>
              <a:t>Redo</a:t>
            </a:r>
            <a:r>
              <a:rPr lang="en-US" dirty="0"/>
              <a:t> of a log record </a:t>
            </a:r>
            <a:r>
              <a:rPr lang="en-US" b="1" dirty="0">
                <a:solidFill>
                  <a:schemeClr val="accent6"/>
                </a:solidFill>
              </a:rPr>
              <a:t>&lt;Ti, X,  V1,  V2&gt; </a:t>
            </a:r>
            <a:r>
              <a:rPr lang="en-US" dirty="0"/>
              <a:t>writes the new value V2 to X</a:t>
            </a:r>
          </a:p>
          <a:p>
            <a:r>
              <a:rPr lang="en-US" dirty="0"/>
              <a:t>Types of log based recovery method</a:t>
            </a:r>
          </a:p>
          <a:p>
            <a:pPr lvl="1"/>
            <a:r>
              <a:rPr lang="en-US" dirty="0"/>
              <a:t>Immediate database modification</a:t>
            </a:r>
          </a:p>
          <a:p>
            <a:pPr lvl="1"/>
            <a:r>
              <a:rPr lang="en-US" dirty="0"/>
              <a:t>Deferred database modification</a:t>
            </a:r>
          </a:p>
        </p:txBody>
      </p:sp>
    </p:spTree>
    <p:extLst>
      <p:ext uri="{BB962C8B-B14F-4D97-AF65-F5344CB8AC3E}">
        <p14:creationId xmlns:p14="http://schemas.microsoft.com/office/powerpoint/2010/main" val="8598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48408349"/>
              </p:ext>
            </p:extLst>
          </p:nvPr>
        </p:nvGraphicFramePr>
        <p:xfrm>
          <a:off x="131178"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7046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371992723"/>
              </p:ext>
            </p:extLst>
          </p:nvPr>
        </p:nvGraphicFramePr>
        <p:xfrm>
          <a:off x="4352364" y="1568030"/>
          <a:ext cx="3505200" cy="3915316"/>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193127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1430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(C)</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 = C - 200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(C)</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7" name="Flowchart: Process 6"/>
          <p:cNvSpPr/>
          <p:nvPr/>
        </p:nvSpPr>
        <p:spPr>
          <a:xfrm>
            <a:off x="173970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8" name="Flowchart: Process 7"/>
          <p:cNvSpPr/>
          <p:nvPr/>
        </p:nvSpPr>
        <p:spPr>
          <a:xfrm>
            <a:off x="808616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10" name="Rounded Rectangular Callout 9"/>
          <p:cNvSpPr/>
          <p:nvPr/>
        </p:nvSpPr>
        <p:spPr>
          <a:xfrm>
            <a:off x="1777682" y="2903571"/>
            <a:ext cx="2400300" cy="1224000"/>
          </a:xfrm>
          <a:prstGeom prst="wedgeRoundRectCallout">
            <a:avLst>
              <a:gd name="adj1" fmla="val 70289"/>
              <a:gd name="adj2" fmla="val 3450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 </a:t>
            </a:r>
          </a:p>
          <a:p>
            <a:pPr algn="ctr"/>
            <a:r>
              <a:rPr lang="en-IN" dirty="0">
                <a:solidFill>
                  <a:schemeClr val="tx1"/>
                </a:solidFill>
              </a:rPr>
              <a:t>A=400,B=700,C=700</a:t>
            </a:r>
          </a:p>
        </p:txBody>
      </p:sp>
      <p:sp>
        <p:nvSpPr>
          <p:cNvPr id="11" name="Rounded Rectangular Callout 10"/>
          <p:cNvSpPr/>
          <p:nvPr/>
        </p:nvSpPr>
        <p:spPr>
          <a:xfrm>
            <a:off x="8107853" y="2885571"/>
            <a:ext cx="2340000" cy="1224000"/>
          </a:xfrm>
          <a:prstGeom prst="wedgeRoundRectCallout">
            <a:avLst>
              <a:gd name="adj1" fmla="val -151490"/>
              <a:gd name="adj2" fmla="val 35928"/>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dirty="0">
                <a:solidFill>
                  <a:schemeClr val="tx1"/>
                </a:solidFill>
              </a:rPr>
              <a:t>A=500,B=600,C=700</a:t>
            </a:r>
            <a:endParaRPr lang="en-IN" sz="2000" dirty="0">
              <a:solidFill>
                <a:schemeClr val="tx1"/>
              </a:solidFill>
            </a:endParaRPr>
          </a:p>
        </p:txBody>
      </p:sp>
      <p:sp>
        <p:nvSpPr>
          <p:cNvPr id="12" name="Rounded Rectangular Callout 11"/>
          <p:cNvSpPr/>
          <p:nvPr/>
        </p:nvSpPr>
        <p:spPr>
          <a:xfrm>
            <a:off x="8105633" y="3384671"/>
            <a:ext cx="2340000" cy="2160000"/>
          </a:xfrm>
          <a:prstGeom prst="wedgeRoundRectCallout">
            <a:avLst>
              <a:gd name="adj1" fmla="val -76677"/>
              <a:gd name="adj2" fmla="val 3299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IN" dirty="0">
                <a:solidFill>
                  <a:schemeClr val="tx1"/>
                </a:solidFill>
              </a:rPr>
              <a:t>A=400,B=700,C=700</a:t>
            </a:r>
          </a:p>
        </p:txBody>
      </p:sp>
      <p:sp>
        <p:nvSpPr>
          <p:cNvPr id="13" name="Rounded Rectangular Callout 12"/>
          <p:cNvSpPr/>
          <p:nvPr/>
        </p:nvSpPr>
        <p:spPr>
          <a:xfrm>
            <a:off x="8108364" y="3018925"/>
            <a:ext cx="2340000" cy="2606400"/>
          </a:xfrm>
          <a:prstGeom prst="wedgeRoundRectCallout">
            <a:avLst>
              <a:gd name="adj1" fmla="val -77837"/>
              <a:gd name="adj2" fmla="val 4444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cxnSp>
        <p:nvCxnSpPr>
          <p:cNvPr id="14" name="Straight Connector 13"/>
          <p:cNvCxnSpPr/>
          <p:nvPr/>
        </p:nvCxnSpPr>
        <p:spPr>
          <a:xfrm>
            <a:off x="6409764" y="52017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6409764" y="547609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657164" y="39444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sp>
        <p:nvSpPr>
          <p:cNvPr id="17" name="Rounded Rectangular Callout 16"/>
          <p:cNvSpPr/>
          <p:nvPr/>
        </p:nvSpPr>
        <p:spPr>
          <a:xfrm>
            <a:off x="1761564" y="3359601"/>
            <a:ext cx="2402798" cy="2160000"/>
          </a:xfrm>
          <a:prstGeom prst="wedgeRoundRectCallout">
            <a:avLst>
              <a:gd name="adj1" fmla="val 143479"/>
              <a:gd name="adj2" fmla="val 3468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IN" dirty="0">
                <a:solidFill>
                  <a:schemeClr val="tx1"/>
                </a:solidFill>
              </a:rPr>
              <a:t>A=400,B=700,C=500</a:t>
            </a:r>
            <a:endParaRPr lang="en-IN" sz="2000" dirty="0">
              <a:solidFill>
                <a:schemeClr val="tx1"/>
              </a:solidFill>
            </a:endParaRPr>
          </a:p>
        </p:txBody>
      </p:sp>
      <p:sp>
        <p:nvSpPr>
          <p:cNvPr id="18" name="Rounded Rectangular Callout 17"/>
          <p:cNvSpPr/>
          <p:nvPr/>
        </p:nvSpPr>
        <p:spPr>
          <a:xfrm>
            <a:off x="1773935" y="3019589"/>
            <a:ext cx="2402798" cy="2605072"/>
          </a:xfrm>
          <a:prstGeom prst="wedgeRoundRectCallout">
            <a:avLst>
              <a:gd name="adj1" fmla="val 143087"/>
              <a:gd name="adj2" fmla="val 444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spTree>
    <p:extLst>
      <p:ext uri="{BB962C8B-B14F-4D97-AF65-F5344CB8AC3E}">
        <p14:creationId xmlns:p14="http://schemas.microsoft.com/office/powerpoint/2010/main" val="40419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3"/>
                                        </p:tgtEl>
                                      </p:cBhvr>
                                    </p:animEffect>
                                    <p:set>
                                      <p:cBhvr>
                                        <p:cTn id="78" dur="1" fill="hold">
                                          <p:stCondLst>
                                            <p:cond delay="499"/>
                                          </p:stCondLst>
                                        </p:cTn>
                                        <p:tgtEl>
                                          <p:spTgt spid="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P spid="12" grpId="0" animBg="1"/>
      <p:bldP spid="12" grpId="1" animBg="1"/>
      <p:bldP spid="13" grpId="0" animBg="1"/>
      <p:bldP spid="13" grpId="1" animBg="1"/>
      <p:bldP spid="17" grpId="0" animBg="1"/>
      <p:bldP spid="17" grpId="1" animBg="1"/>
      <p:bldP spid="18" grpId="0" animBg="1"/>
      <p:bldP spid="1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5715249"/>
              </p:ext>
            </p:extLst>
          </p:nvPr>
        </p:nvGraphicFramePr>
        <p:xfrm>
          <a:off x="131179"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080256947"/>
              </p:ext>
            </p:extLst>
          </p:nvPr>
        </p:nvGraphicFramePr>
        <p:xfrm>
          <a:off x="131179" y="2696395"/>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undo</a:t>
                      </a:r>
                      <a:r>
                        <a:rPr lang="en-US" sz="2400" b="0" kern="1200" dirty="0">
                          <a:solidFill>
                            <a:schemeClr val="dk1"/>
                          </a:solidFill>
                          <a:latin typeface="+mn-lt"/>
                          <a:ea typeface="+mn-ea"/>
                          <a:cs typeface="+mn-cs"/>
                        </a:rPr>
                        <a:t> operation and </a:t>
                      </a:r>
                      <a:r>
                        <a:rPr lang="en-US" sz="2400" b="1" kern="1200" dirty="0">
                          <a:solidFill>
                            <a:schemeClr val="accent6"/>
                          </a:solidFill>
                          <a:latin typeface="+mn-lt"/>
                          <a:ea typeface="+mn-ea"/>
                          <a:cs typeface="+mn-cs"/>
                        </a:rPr>
                        <a:t>restart the transaction </a:t>
                      </a:r>
                      <a:r>
                        <a:rPr lang="en-US" sz="2400" b="0" kern="1200" dirty="0">
                          <a:solidFill>
                            <a:schemeClr val="dk1"/>
                          </a:solidFill>
                          <a:latin typeface="+mn-lt"/>
                          <a:ea typeface="+mn-ea"/>
                          <a:cs typeface="+mn-cs"/>
                        </a:rPr>
                        <a:t>again.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any undo</a:t>
                      </a:r>
                      <a:r>
                        <a:rPr lang="en-US" sz="2400" b="0" kern="1200" dirty="0">
                          <a:solidFill>
                            <a:schemeClr val="dk1"/>
                          </a:solidFill>
                          <a:latin typeface="+mn-lt"/>
                          <a:ea typeface="+mn-ea"/>
                          <a:cs typeface="+mn-cs"/>
                        </a:rPr>
                        <a:t> operations. Just </a:t>
                      </a:r>
                      <a:r>
                        <a:rPr lang="en-US" sz="2400" b="1" kern="1200" dirty="0">
                          <a:solidFill>
                            <a:schemeClr val="accent6"/>
                          </a:solidFill>
                          <a:latin typeface="+mn-lt"/>
                          <a:ea typeface="+mn-ea"/>
                          <a:cs typeface="+mn-cs"/>
                        </a:rPr>
                        <a:t>restart the transaction</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9"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82676698"/>
              </p:ext>
            </p:extLst>
          </p:nvPr>
        </p:nvGraphicFramePr>
        <p:xfrm>
          <a:off x="131179" y="3889597"/>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redo</a:t>
                      </a:r>
                      <a:r>
                        <a:rPr lang="en-US" sz="2400" b="0" kern="1200" dirty="0">
                          <a:solidFill>
                            <a:schemeClr val="dk1"/>
                          </a:solidFill>
                          <a:latin typeface="+mn-lt"/>
                          <a:ea typeface="+mn-ea"/>
                          <a:cs typeface="+mn-cs"/>
                        </a:rPr>
                        <a:t> the updates of the transaction.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redo</a:t>
                      </a:r>
                      <a:r>
                        <a:rPr lang="en-US" sz="2400" b="0" kern="1200" dirty="0">
                          <a:solidFill>
                            <a:schemeClr val="dk1"/>
                          </a:solidFill>
                          <a:latin typeface="+mn-lt"/>
                          <a:ea typeface="+mn-ea"/>
                          <a:cs typeface="+mn-cs"/>
                        </a:rPr>
                        <a:t> the updates of the transaction.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0"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88836013"/>
              </p:ext>
            </p:extLst>
          </p:nvPr>
        </p:nvGraphicFramePr>
        <p:xfrm>
          <a:off x="131179" y="4717039"/>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 xmlns:a16="http://schemas.microsoft.com/office/drawing/2014/main" val="20000"/>
                    </a:ext>
                  </a:extLst>
                </a:gridCol>
                <a:gridCol w="5964821">
                  <a:extLst>
                    <a:ext uri="{9D8B030D-6E8A-4147-A177-3AD203B41FA5}">
                      <a16:colId xmlns=""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Undo and Redo both operations are performed</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Only Redo operation is performed</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5707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Deferred &amp; Immediate Updates </a:t>
            </a:r>
            <a:r>
              <a:rPr lang="en-US" dirty="0">
                <a:solidFill>
                  <a:schemeClr val="tx2"/>
                </a:solidFill>
              </a:rPr>
              <a:t>(Checkpoint)</a:t>
            </a:r>
          </a:p>
        </p:txBody>
      </p:sp>
      <p:sp>
        <p:nvSpPr>
          <p:cNvPr id="3" name="Content Placeholder 2"/>
          <p:cNvSpPr>
            <a:spLocks noGrp="1"/>
          </p:cNvSpPr>
          <p:nvPr>
            <p:ph idx="1"/>
          </p:nvPr>
        </p:nvSpPr>
        <p:spPr/>
        <p:txBody>
          <a:bodyPr/>
          <a:lstStyle/>
          <a:p>
            <a:r>
              <a:rPr lang="en-US" dirty="0"/>
              <a:t>Searching the entire log is time consuming. </a:t>
            </a:r>
          </a:p>
          <a:p>
            <a:pPr lvl="1"/>
            <a:r>
              <a:rPr lang="en-US" dirty="0"/>
              <a:t>Immediate database modification</a:t>
            </a:r>
          </a:p>
          <a:p>
            <a:pPr lvl="2"/>
            <a:r>
              <a:rPr lang="en-US" dirty="0"/>
              <a:t>When transaction fail log file is used to undo the updates of transaction. </a:t>
            </a:r>
          </a:p>
          <a:p>
            <a:pPr lvl="1"/>
            <a:r>
              <a:rPr lang="en-US" dirty="0"/>
              <a:t>Deferred database modification</a:t>
            </a:r>
          </a:p>
          <a:p>
            <a:pPr lvl="2"/>
            <a:r>
              <a:rPr lang="en-US" dirty="0"/>
              <a:t>When transaction commits log file is used to redo the updates of transaction.</a:t>
            </a:r>
          </a:p>
          <a:p>
            <a:r>
              <a:rPr lang="en-US" b="1" dirty="0">
                <a:solidFill>
                  <a:schemeClr val="accent6"/>
                </a:solidFill>
              </a:rPr>
              <a:t>To reduce the searching time </a:t>
            </a:r>
            <a:r>
              <a:rPr lang="en-US" dirty="0"/>
              <a:t>of entire log we can use </a:t>
            </a:r>
            <a:r>
              <a:rPr lang="en-US" b="1" dirty="0">
                <a:solidFill>
                  <a:schemeClr val="accent6"/>
                </a:solidFill>
              </a:rPr>
              <a:t>check point</a:t>
            </a:r>
            <a:r>
              <a:rPr lang="en-US" dirty="0"/>
              <a:t>.</a:t>
            </a:r>
          </a:p>
          <a:p>
            <a:r>
              <a:rPr lang="en-US" dirty="0"/>
              <a:t>It is a </a:t>
            </a:r>
            <a:r>
              <a:rPr lang="en-US" b="1" dirty="0">
                <a:solidFill>
                  <a:schemeClr val="accent6"/>
                </a:solidFill>
              </a:rPr>
              <a:t>point</a:t>
            </a:r>
            <a:r>
              <a:rPr lang="en-US" dirty="0"/>
              <a:t> which specifies that </a:t>
            </a:r>
            <a:r>
              <a:rPr lang="en-US" b="1" dirty="0">
                <a:solidFill>
                  <a:schemeClr val="accent6"/>
                </a:solidFill>
              </a:rPr>
              <a:t>any operations executed before it are done correctly and stored safely</a:t>
            </a:r>
            <a:r>
              <a:rPr lang="en-US" dirty="0"/>
              <a:t> (updated safely in database). </a:t>
            </a:r>
          </a:p>
          <a:p>
            <a:r>
              <a:rPr lang="en-US" dirty="0"/>
              <a:t>At this point, all the </a:t>
            </a:r>
            <a:r>
              <a:rPr lang="en-US" b="1" dirty="0">
                <a:solidFill>
                  <a:schemeClr val="accent6"/>
                </a:solidFill>
              </a:rPr>
              <a:t>buffers are force-fully written to the secondary storage</a:t>
            </a:r>
            <a:r>
              <a:rPr lang="en-US" dirty="0"/>
              <a:t> (database). </a:t>
            </a:r>
          </a:p>
          <a:p>
            <a:r>
              <a:rPr lang="en-US" dirty="0"/>
              <a:t>Checkpoints are scheduled at predetermined time intervals.</a:t>
            </a:r>
          </a:p>
          <a:p>
            <a:r>
              <a:rPr lang="en-US" dirty="0"/>
              <a:t>It is used to limit: </a:t>
            </a:r>
          </a:p>
          <a:p>
            <a:pPr lvl="1"/>
            <a:r>
              <a:rPr lang="en-US" dirty="0"/>
              <a:t>Size of transaction log file </a:t>
            </a:r>
          </a:p>
          <a:p>
            <a:pPr lvl="1"/>
            <a:r>
              <a:rPr lang="en-US" dirty="0"/>
              <a:t>Amount of searching </a:t>
            </a:r>
          </a:p>
        </p:txBody>
      </p:sp>
    </p:spTree>
    <p:extLst>
      <p:ext uri="{BB962C8B-B14F-4D97-AF65-F5344CB8AC3E}">
        <p14:creationId xmlns:p14="http://schemas.microsoft.com/office/powerpoint/2010/main" val="4468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checkpoint works when failure 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failure time: </a:t>
            </a:r>
          </a:p>
          <a:p>
            <a:pPr lvl="1"/>
            <a:r>
              <a:rPr lang="en-US" b="1" dirty="0">
                <a:solidFill>
                  <a:schemeClr val="accent6"/>
                </a:solidFill>
              </a:rPr>
              <a:t>Ignore the transaction T1 </a:t>
            </a:r>
            <a:r>
              <a:rPr lang="en-US" dirty="0"/>
              <a:t>as it has already been committed before checkpoint. </a:t>
            </a:r>
          </a:p>
          <a:p>
            <a:pPr lvl="1"/>
            <a:r>
              <a:rPr lang="en-US" b="1" dirty="0">
                <a:solidFill>
                  <a:schemeClr val="accent6"/>
                </a:solidFill>
              </a:rPr>
              <a:t>Redo transaction T2 and T3 </a:t>
            </a:r>
            <a:r>
              <a:rPr lang="en-US" dirty="0"/>
              <a:t>as they are active after checkpoint and are committed before failure. </a:t>
            </a:r>
          </a:p>
          <a:p>
            <a:pPr lvl="1"/>
            <a:r>
              <a:rPr lang="en-US" b="1" dirty="0">
                <a:solidFill>
                  <a:schemeClr val="accent6"/>
                </a:solidFill>
              </a:rPr>
              <a:t>Undo transaction T4 </a:t>
            </a:r>
            <a:r>
              <a:rPr lang="en-US" dirty="0"/>
              <a:t>as it is active after checkpoint and has not committed.</a:t>
            </a:r>
          </a:p>
        </p:txBody>
      </p:sp>
      <p:cxnSp>
        <p:nvCxnSpPr>
          <p:cNvPr id="5" name="Straight Arrow Connector 4"/>
          <p:cNvCxnSpPr/>
          <p:nvPr/>
        </p:nvCxnSpPr>
        <p:spPr>
          <a:xfrm>
            <a:off x="1600200" y="1524000"/>
            <a:ext cx="51054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3352800" y="107555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5428625" y="1075551"/>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36576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7912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028950" y="22098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212861"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257801" y="2965277"/>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3248806" y="207278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29" name="TextBox 28"/>
          <p:cNvSpPr txBox="1"/>
          <p:nvPr/>
        </p:nvSpPr>
        <p:spPr>
          <a:xfrm>
            <a:off x="4432717" y="242980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30" name="TextBox 29"/>
          <p:cNvSpPr txBox="1"/>
          <p:nvPr/>
        </p:nvSpPr>
        <p:spPr>
          <a:xfrm>
            <a:off x="5350241" y="2812878"/>
            <a:ext cx="474688" cy="400110"/>
          </a:xfrm>
          <a:prstGeom prst="rect">
            <a:avLst/>
          </a:prstGeom>
          <a:noFill/>
        </p:spPr>
        <p:txBody>
          <a:bodyPr wrap="square" rtlCol="0">
            <a:spAutoFit/>
          </a:bodyPr>
          <a:lstStyle/>
          <a:p>
            <a:pPr algn="ctr"/>
            <a:r>
              <a:rPr lang="en-US" sz="2000" dirty="0"/>
              <a:t>T4</a:t>
            </a:r>
            <a:endParaRPr lang="en-IN" baseline="-25000" dirty="0"/>
          </a:p>
        </p:txBody>
      </p:sp>
      <p:sp>
        <p:nvSpPr>
          <p:cNvPr id="31" name="TextBox 30"/>
          <p:cNvSpPr txBox="1"/>
          <p:nvPr/>
        </p:nvSpPr>
        <p:spPr>
          <a:xfrm>
            <a:off x="2679490"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5319479" y="3684000"/>
            <a:ext cx="950939" cy="400110"/>
          </a:xfrm>
          <a:prstGeom prst="rect">
            <a:avLst/>
          </a:prstGeom>
          <a:noFill/>
        </p:spPr>
        <p:txBody>
          <a:bodyPr wrap="square" rtlCol="0">
            <a:spAutoFit/>
          </a:bodyPr>
          <a:lstStyle/>
          <a:p>
            <a:pPr algn="ctr"/>
            <a:r>
              <a:rPr lang="en-US" sz="2000" dirty="0"/>
              <a:t>Failure</a:t>
            </a:r>
            <a:endParaRPr lang="en-IN" baseline="-25000" dirty="0"/>
          </a:p>
        </p:txBody>
      </p:sp>
    </p:spTree>
    <p:extLst>
      <p:ext uri="{BB962C8B-B14F-4D97-AF65-F5344CB8AC3E}">
        <p14:creationId xmlns:p14="http://schemas.microsoft.com/office/powerpoint/2010/main" val="169941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checkpoint works when failure 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cxnSp>
        <p:nvCxnSpPr>
          <p:cNvPr id="5" name="Straight Arrow Connector 4"/>
          <p:cNvCxnSpPr/>
          <p:nvPr/>
        </p:nvCxnSpPr>
        <p:spPr>
          <a:xfrm>
            <a:off x="1600200" y="1524000"/>
            <a:ext cx="91440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7068456" y="107555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9507135" y="1075551"/>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7373256"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986971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35009" y="23876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928517"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336311" y="2781299"/>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6354865" y="2250588"/>
            <a:ext cx="474688" cy="400110"/>
          </a:xfrm>
          <a:prstGeom prst="rect">
            <a:avLst/>
          </a:prstGeom>
          <a:noFill/>
        </p:spPr>
        <p:txBody>
          <a:bodyPr wrap="square" rtlCol="0">
            <a:spAutoFit/>
          </a:bodyPr>
          <a:lstStyle/>
          <a:p>
            <a:pPr algn="ctr"/>
            <a:r>
              <a:rPr lang="en-US" sz="2000" dirty="0"/>
              <a:t>T4</a:t>
            </a:r>
            <a:endParaRPr lang="en-IN" baseline="-25000" dirty="0"/>
          </a:p>
        </p:txBody>
      </p:sp>
      <p:sp>
        <p:nvSpPr>
          <p:cNvPr id="29" name="TextBox 28"/>
          <p:cNvSpPr txBox="1"/>
          <p:nvPr/>
        </p:nvSpPr>
        <p:spPr>
          <a:xfrm>
            <a:off x="8148373" y="2429801"/>
            <a:ext cx="474688" cy="400110"/>
          </a:xfrm>
          <a:prstGeom prst="rect">
            <a:avLst/>
          </a:prstGeom>
          <a:noFill/>
        </p:spPr>
        <p:txBody>
          <a:bodyPr wrap="square" rtlCol="0">
            <a:spAutoFit/>
          </a:bodyPr>
          <a:lstStyle/>
          <a:p>
            <a:pPr algn="ctr"/>
            <a:r>
              <a:rPr lang="en-US" sz="2000" dirty="0"/>
              <a:t>T5</a:t>
            </a:r>
            <a:endParaRPr lang="en-IN" baseline="-25000" dirty="0"/>
          </a:p>
        </p:txBody>
      </p:sp>
      <p:sp>
        <p:nvSpPr>
          <p:cNvPr id="30" name="TextBox 29"/>
          <p:cNvSpPr txBox="1"/>
          <p:nvPr/>
        </p:nvSpPr>
        <p:spPr>
          <a:xfrm>
            <a:off x="9428751" y="2628900"/>
            <a:ext cx="474688" cy="400110"/>
          </a:xfrm>
          <a:prstGeom prst="rect">
            <a:avLst/>
          </a:prstGeom>
          <a:noFill/>
        </p:spPr>
        <p:txBody>
          <a:bodyPr wrap="square" rtlCol="0">
            <a:spAutoFit/>
          </a:bodyPr>
          <a:lstStyle/>
          <a:p>
            <a:pPr algn="ctr"/>
            <a:r>
              <a:rPr lang="en-US" sz="2000" dirty="0"/>
              <a:t>T6</a:t>
            </a:r>
            <a:endParaRPr lang="en-IN" baseline="-25000" dirty="0"/>
          </a:p>
        </p:txBody>
      </p:sp>
      <p:sp>
        <p:nvSpPr>
          <p:cNvPr id="31" name="TextBox 30"/>
          <p:cNvSpPr txBox="1"/>
          <p:nvPr/>
        </p:nvSpPr>
        <p:spPr>
          <a:xfrm>
            <a:off x="6395146"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9397989" y="3684000"/>
            <a:ext cx="950939" cy="400110"/>
          </a:xfrm>
          <a:prstGeom prst="rect">
            <a:avLst/>
          </a:prstGeom>
          <a:noFill/>
        </p:spPr>
        <p:txBody>
          <a:bodyPr wrap="square" rtlCol="0">
            <a:spAutoFit/>
          </a:bodyPr>
          <a:lstStyle/>
          <a:p>
            <a:pPr algn="ctr"/>
            <a:r>
              <a:rPr lang="en-US" sz="2000" dirty="0"/>
              <a:t>Failure</a:t>
            </a:r>
            <a:endParaRPr lang="en-IN" baseline="-25000" dirty="0"/>
          </a:p>
        </p:txBody>
      </p:sp>
      <p:cxnSp>
        <p:nvCxnSpPr>
          <p:cNvPr id="33" name="Straight Connector 32"/>
          <p:cNvCxnSpPr/>
          <p:nvPr/>
        </p:nvCxnSpPr>
        <p:spPr>
          <a:xfrm>
            <a:off x="688878" y="4976324"/>
            <a:ext cx="96012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17022091"/>
              </p:ext>
            </p:extLst>
          </p:nvPr>
        </p:nvGraphicFramePr>
        <p:xfrm>
          <a:off x="688878" y="458833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3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53801074"/>
              </p:ext>
            </p:extLst>
          </p:nvPr>
        </p:nvGraphicFramePr>
        <p:xfrm>
          <a:off x="1787807" y="4579451"/>
          <a:ext cx="8686800" cy="396240"/>
        </p:xfrm>
        <a:graphic>
          <a:graphicData uri="http://schemas.openxmlformats.org/drawingml/2006/table">
            <a:tbl>
              <a:tblPr firstRow="1" bandRow="1">
                <a:tableStyleId>{8EC20E35-A176-4012-BC5E-935CFFF8708E}</a:tableStyleId>
              </a:tblPr>
              <a:tblGrid>
                <a:gridCol w="8686800">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has already been committed before checkpoint</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39" name="Straight Connector 38"/>
          <p:cNvCxnSpPr/>
          <p:nvPr/>
        </p:nvCxnSpPr>
        <p:spPr>
          <a:xfrm>
            <a:off x="688878" y="5607695"/>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33995116"/>
              </p:ext>
            </p:extLst>
          </p:nvPr>
        </p:nvGraphicFramePr>
        <p:xfrm>
          <a:off x="688878" y="5219710"/>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4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17138054"/>
              </p:ext>
            </p:extLst>
          </p:nvPr>
        </p:nvGraphicFramePr>
        <p:xfrm>
          <a:off x="1787807" y="5210822"/>
          <a:ext cx="6766560" cy="396240"/>
        </p:xfrm>
        <a:graphic>
          <a:graphicData uri="http://schemas.openxmlformats.org/drawingml/2006/table">
            <a:tbl>
              <a:tblPr firstRow="1" bandRow="1">
                <a:tableStyleId>{8EC20E35-A176-4012-BC5E-935CFFF8708E}</a:tableStyleId>
              </a:tblPr>
              <a:tblGrid>
                <a:gridCol w="6766560">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Redo operation</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42" name="Straight Connector 41"/>
          <p:cNvCxnSpPr/>
          <p:nvPr/>
        </p:nvCxnSpPr>
        <p:spPr>
          <a:xfrm>
            <a:off x="672096" y="6239066"/>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67709939"/>
              </p:ext>
            </p:extLst>
          </p:nvPr>
        </p:nvGraphicFramePr>
        <p:xfrm>
          <a:off x="672096" y="585108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4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76770970"/>
              </p:ext>
            </p:extLst>
          </p:nvPr>
        </p:nvGraphicFramePr>
        <p:xfrm>
          <a:off x="1771025" y="5842193"/>
          <a:ext cx="6766560" cy="396240"/>
        </p:xfrm>
        <a:graphic>
          <a:graphicData uri="http://schemas.openxmlformats.org/drawingml/2006/table">
            <a:tbl>
              <a:tblPr firstRow="1" bandRow="1">
                <a:tableStyleId>{8EC20E35-A176-4012-BC5E-935CFFF8708E}</a:tableStyleId>
              </a:tblPr>
              <a:tblGrid>
                <a:gridCol w="6766560">
                  <a:extLst>
                    <a:ext uri="{9D8B030D-6E8A-4147-A177-3AD203B41FA5}">
                      <a16:colId xmlns=""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Undo operation</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
        <p:nvSpPr>
          <p:cNvPr id="45" name="TextBox 44"/>
          <p:cNvSpPr txBox="1"/>
          <p:nvPr/>
        </p:nvSpPr>
        <p:spPr>
          <a:xfrm>
            <a:off x="3839029" y="108281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cxnSp>
        <p:nvCxnSpPr>
          <p:cNvPr id="46" name="Straight Connector 45"/>
          <p:cNvCxnSpPr/>
          <p:nvPr/>
        </p:nvCxnSpPr>
        <p:spPr>
          <a:xfrm>
            <a:off x="4143829" y="153126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47" name="Group 46"/>
          <p:cNvGrpSpPr/>
          <p:nvPr/>
        </p:nvGrpSpPr>
        <p:grpSpPr>
          <a:xfrm>
            <a:off x="3515179" y="2001160"/>
            <a:ext cx="914400" cy="381000"/>
            <a:chOff x="1447800" y="1828800"/>
            <a:chExt cx="914400" cy="381000"/>
          </a:xfrm>
        </p:grpSpPr>
        <p:cxnSp>
          <p:nvCxnSpPr>
            <p:cNvPr id="48" name="Straight Connector 47"/>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699090" y="2191660"/>
            <a:ext cx="914400" cy="381000"/>
            <a:chOff x="1447800" y="1828800"/>
            <a:chExt cx="914400" cy="381000"/>
          </a:xfrm>
        </p:grpSpPr>
        <p:cxnSp>
          <p:nvCxnSpPr>
            <p:cNvPr id="52" name="Straight Connector 5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3735035" y="186414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56" name="TextBox 55"/>
          <p:cNvSpPr txBox="1"/>
          <p:nvPr/>
        </p:nvSpPr>
        <p:spPr>
          <a:xfrm>
            <a:off x="4918946" y="203066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57" name="TextBox 56"/>
          <p:cNvSpPr txBox="1"/>
          <p:nvPr/>
        </p:nvSpPr>
        <p:spPr>
          <a:xfrm>
            <a:off x="3165719" y="3733657"/>
            <a:ext cx="1929203" cy="400110"/>
          </a:xfrm>
          <a:prstGeom prst="rect">
            <a:avLst/>
          </a:prstGeom>
          <a:noFill/>
        </p:spPr>
        <p:txBody>
          <a:bodyPr wrap="square" rtlCol="0">
            <a:spAutoFit/>
          </a:bodyPr>
          <a:lstStyle/>
          <a:p>
            <a:pPr algn="ctr"/>
            <a:r>
              <a:rPr lang="en-US" sz="2000" dirty="0"/>
              <a:t>Checkpoint time</a:t>
            </a:r>
            <a:endParaRPr lang="en-IN" baseline="-25000" dirty="0"/>
          </a:p>
        </p:txBody>
      </p:sp>
    </p:spTree>
    <p:extLst>
      <p:ext uri="{BB962C8B-B14F-4D97-AF65-F5344CB8AC3E}">
        <p14:creationId xmlns:p14="http://schemas.microsoft.com/office/powerpoint/2010/main" val="219469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par>
                                <p:cTn id="82" presetID="22" presetClass="entr" presetSubtype="8"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par>
                                <p:cTn id="93" presetID="22" presetClass="entr" presetSubtype="8"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left)">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left)">
                                      <p:cBhvr>
                                        <p:cTn id="100" dur="500"/>
                                        <p:tgtEl>
                                          <p:spTgt spid="42"/>
                                        </p:tgtEl>
                                      </p:cBhvr>
                                    </p:animEffect>
                                  </p:childTnLst>
                                </p:cTn>
                              </p:par>
                              <p:par>
                                <p:cTn id="101" presetID="22" presetClass="entr" presetSubtype="8"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left)">
                                      <p:cBhvr>
                                        <p:cTn id="103" dur="500"/>
                                        <p:tgtEl>
                                          <p:spTgt spid="43"/>
                                        </p:tgtEl>
                                      </p:cBhvr>
                                    </p:animEffect>
                                  </p:childTnLst>
                                </p:cTn>
                              </p:par>
                              <p:par>
                                <p:cTn id="104" presetID="22" presetClass="entr" presetSubtype="8"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P spid="45"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fontAlgn="base"/>
            <a:r>
              <a:rPr lang="en-US" dirty="0"/>
              <a:t>Transfer of 50₹ from Account A to Account B. Initially </a:t>
            </a:r>
            <a:r>
              <a:rPr lang="en-US" b="1" dirty="0">
                <a:solidFill>
                  <a:srgbClr val="FF0000"/>
                </a:solidFill>
              </a:rPr>
              <a:t>A= 500₹, B= 800₹. </a:t>
            </a:r>
            <a:endParaRPr lang="en-US" b="1" dirty="0" smtClean="0">
              <a:solidFill>
                <a:srgbClr val="FF0000"/>
              </a:solidFill>
            </a:endParaRPr>
          </a:p>
          <a:p>
            <a:pPr fontAlgn="base"/>
            <a:r>
              <a:rPr lang="en-US" dirty="0" smtClean="0"/>
              <a:t>This </a:t>
            </a:r>
            <a:r>
              <a:rPr lang="en-US" dirty="0"/>
              <a:t>data is </a:t>
            </a:r>
            <a:r>
              <a:rPr lang="en-US" dirty="0" smtClean="0"/>
              <a:t>brought </a:t>
            </a:r>
            <a:r>
              <a:rPr lang="en-US" dirty="0"/>
              <a:t>to RAM from Hard Disk. </a:t>
            </a:r>
            <a:endParaRPr lang="en-US" dirty="0" smtClean="0"/>
          </a:p>
          <a:p>
            <a:pPr marL="544512" lvl="1" indent="0" fontAlgn="base">
              <a:buNone/>
            </a:pPr>
            <a:r>
              <a:rPr lang="en-US" sz="2800" dirty="0"/>
              <a:t>R(A) </a:t>
            </a:r>
            <a:r>
              <a:rPr lang="en-US" sz="2800" dirty="0" smtClean="0"/>
              <a:t>		-- </a:t>
            </a:r>
            <a:r>
              <a:rPr lang="en-US" sz="2800" dirty="0"/>
              <a:t>500       // Accessed from RAM.</a:t>
            </a:r>
          </a:p>
          <a:p>
            <a:pPr marL="544512" lvl="1" indent="0" fontAlgn="base">
              <a:buNone/>
            </a:pPr>
            <a:r>
              <a:rPr lang="en-US" sz="2800" dirty="0"/>
              <a:t>A = A-50          </a:t>
            </a:r>
            <a:r>
              <a:rPr lang="en-US" sz="2800" dirty="0" smtClean="0"/>
              <a:t>		     // </a:t>
            </a:r>
            <a:r>
              <a:rPr lang="en-US" sz="2800" dirty="0"/>
              <a:t>Deducting 50₹ from A.</a:t>
            </a:r>
          </a:p>
          <a:p>
            <a:pPr marL="544512" lvl="1" indent="0" fontAlgn="base">
              <a:buNone/>
            </a:pPr>
            <a:r>
              <a:rPr lang="en-US" sz="2800" dirty="0"/>
              <a:t>W(A</a:t>
            </a:r>
            <a:r>
              <a:rPr lang="en-US" sz="2800" dirty="0" smtClean="0"/>
              <a:t>)		--</a:t>
            </a:r>
            <a:r>
              <a:rPr lang="en-US" sz="2800" dirty="0"/>
              <a:t>450       </a:t>
            </a:r>
            <a:r>
              <a:rPr lang="en-US" sz="2800" dirty="0" smtClean="0"/>
              <a:t>// </a:t>
            </a:r>
            <a:r>
              <a:rPr lang="en-US" sz="2800" dirty="0"/>
              <a:t>Updated in RAM.</a:t>
            </a:r>
          </a:p>
          <a:p>
            <a:pPr marL="544512" lvl="1" indent="0" fontAlgn="base">
              <a:buNone/>
            </a:pPr>
            <a:r>
              <a:rPr lang="en-US" sz="2800" dirty="0"/>
              <a:t>R(B) </a:t>
            </a:r>
            <a:r>
              <a:rPr lang="en-US" sz="2800" dirty="0" smtClean="0"/>
              <a:t>		-- </a:t>
            </a:r>
            <a:r>
              <a:rPr lang="en-US" sz="2800" dirty="0"/>
              <a:t>800       </a:t>
            </a:r>
            <a:r>
              <a:rPr lang="en-US" sz="2800" dirty="0" smtClean="0"/>
              <a:t>// </a:t>
            </a:r>
            <a:r>
              <a:rPr lang="en-US" sz="2800" dirty="0"/>
              <a:t>Accessed from RAM.</a:t>
            </a:r>
          </a:p>
          <a:p>
            <a:pPr marL="544512" lvl="1" indent="0" fontAlgn="base">
              <a:buNone/>
            </a:pPr>
            <a:r>
              <a:rPr lang="en-US" sz="2800" dirty="0" smtClean="0"/>
              <a:t>B = B+50            	    // </a:t>
            </a:r>
            <a:r>
              <a:rPr lang="en-US" sz="2800" dirty="0"/>
              <a:t>50₹ is added to B's Account.</a:t>
            </a:r>
          </a:p>
          <a:p>
            <a:pPr marL="544512" lvl="1" indent="0" fontAlgn="base">
              <a:buNone/>
            </a:pPr>
            <a:r>
              <a:rPr lang="en-US" sz="2800" dirty="0"/>
              <a:t>W(B) </a:t>
            </a:r>
            <a:r>
              <a:rPr lang="en-US" sz="2800" dirty="0" smtClean="0"/>
              <a:t>		--</a:t>
            </a:r>
            <a:r>
              <a:rPr lang="en-US" sz="2800" dirty="0"/>
              <a:t>850        </a:t>
            </a:r>
            <a:r>
              <a:rPr lang="en-US" sz="2800" dirty="0" smtClean="0"/>
              <a:t>// </a:t>
            </a:r>
            <a:r>
              <a:rPr lang="en-US" sz="2800" dirty="0"/>
              <a:t>Updated in RAM.</a:t>
            </a:r>
          </a:p>
          <a:p>
            <a:pPr marL="544512" lvl="1" indent="0" fontAlgn="base">
              <a:buNone/>
            </a:pPr>
            <a:r>
              <a:rPr lang="en-US" sz="2800" dirty="0" smtClean="0"/>
              <a:t>Commit            		    // </a:t>
            </a:r>
            <a:r>
              <a:rPr lang="en-US" sz="2800" dirty="0"/>
              <a:t>The data in RAM is taken back to Hard Disk.</a:t>
            </a:r>
            <a:endParaRPr lang="en-US" sz="2800" dirty="0"/>
          </a:p>
        </p:txBody>
      </p:sp>
    </p:spTree>
    <p:extLst>
      <p:ext uri="{BB962C8B-B14F-4D97-AF65-F5344CB8AC3E}">
        <p14:creationId xmlns:p14="http://schemas.microsoft.com/office/powerpoint/2010/main" val="394867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Shadow paging is an alternative to log-based recovery.</a:t>
            </a:r>
          </a:p>
          <a:p>
            <a:r>
              <a:rPr lang="en-US" dirty="0"/>
              <a:t>This scheme is </a:t>
            </a:r>
            <a:r>
              <a:rPr lang="en-US" b="1" dirty="0">
                <a:solidFill>
                  <a:schemeClr val="accent6"/>
                </a:solidFill>
              </a:rPr>
              <a:t>useful if  transactions execute serially</a:t>
            </a:r>
            <a:r>
              <a:rPr lang="en-US" dirty="0"/>
              <a:t>.</a:t>
            </a:r>
          </a:p>
          <a:p>
            <a:r>
              <a:rPr lang="en-US" dirty="0"/>
              <a:t>It </a:t>
            </a:r>
            <a:r>
              <a:rPr lang="en-US" b="1" dirty="0">
                <a:solidFill>
                  <a:schemeClr val="accent6"/>
                </a:solidFill>
              </a:rPr>
              <a:t>maintain two page </a:t>
            </a:r>
            <a:r>
              <a:rPr lang="en-US" dirty="0"/>
              <a:t>tables during the lifetime of a transaction </a:t>
            </a:r>
          </a:p>
          <a:p>
            <a:pPr lvl="1"/>
            <a:r>
              <a:rPr lang="en-US" dirty="0"/>
              <a:t>current page table</a:t>
            </a:r>
          </a:p>
          <a:p>
            <a:pPr lvl="1"/>
            <a:r>
              <a:rPr lang="en-US" dirty="0"/>
              <a:t>shadow page table</a:t>
            </a:r>
          </a:p>
          <a:p>
            <a:r>
              <a:rPr lang="en-US" b="1" dirty="0">
                <a:solidFill>
                  <a:schemeClr val="accent6"/>
                </a:solidFill>
              </a:rPr>
              <a:t>Shadow page table </a:t>
            </a:r>
            <a:r>
              <a:rPr lang="en-US" dirty="0"/>
              <a:t>is </a:t>
            </a:r>
            <a:r>
              <a:rPr lang="en-US" b="1" dirty="0">
                <a:solidFill>
                  <a:schemeClr val="accent6"/>
                </a:solidFill>
              </a:rPr>
              <a:t>stored on non-volatile storage</a:t>
            </a:r>
            <a:r>
              <a:rPr lang="en-US" dirty="0"/>
              <a:t>. </a:t>
            </a:r>
          </a:p>
          <a:p>
            <a:r>
              <a:rPr lang="en-US" dirty="0"/>
              <a:t>When a </a:t>
            </a:r>
            <a:r>
              <a:rPr lang="en-US" b="1" dirty="0">
                <a:solidFill>
                  <a:schemeClr val="accent6"/>
                </a:solidFill>
              </a:rPr>
              <a:t>transaction starts</a:t>
            </a:r>
            <a:r>
              <a:rPr lang="en-US" dirty="0"/>
              <a:t>, </a:t>
            </a:r>
            <a:r>
              <a:rPr lang="en-US" b="1" dirty="0">
                <a:solidFill>
                  <a:schemeClr val="accent6"/>
                </a:solidFill>
              </a:rPr>
              <a:t>both the page tables are identical</a:t>
            </a:r>
            <a:r>
              <a:rPr lang="en-US" dirty="0"/>
              <a:t>. Only </a:t>
            </a:r>
            <a:r>
              <a:rPr lang="en-US" b="1" dirty="0">
                <a:solidFill>
                  <a:schemeClr val="accent6"/>
                </a:solidFill>
              </a:rPr>
              <a:t>current page table is updated for data item accesses (changed) during execution of the transaction</a:t>
            </a:r>
            <a:r>
              <a:rPr lang="en-US" dirty="0"/>
              <a:t>.</a:t>
            </a:r>
          </a:p>
          <a:p>
            <a:r>
              <a:rPr lang="en-US" b="1" dirty="0">
                <a:solidFill>
                  <a:schemeClr val="accent6"/>
                </a:solidFill>
              </a:rPr>
              <a:t>Shadow page table is never modified</a:t>
            </a:r>
            <a:r>
              <a:rPr lang="en-US" dirty="0"/>
              <a:t> during execution of transaction.</a:t>
            </a:r>
          </a:p>
        </p:txBody>
      </p:sp>
    </p:spTree>
    <p:extLst>
      <p:ext uri="{BB962C8B-B14F-4D97-AF65-F5344CB8AC3E}">
        <p14:creationId xmlns:p14="http://schemas.microsoft.com/office/powerpoint/2010/main" val="18371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a:xfrm>
            <a:off x="131180" y="858681"/>
            <a:ext cx="11929641" cy="5590565"/>
          </a:xfrm>
          <a:ln>
            <a:noFill/>
          </a:ln>
        </p:spPr>
        <p:txBody>
          <a:bodyPr/>
          <a:lstStyle/>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t>Two pages - </a:t>
            </a:r>
            <a:r>
              <a:rPr lang="en-US" b="1" dirty="0">
                <a:solidFill>
                  <a:schemeClr val="accent6"/>
                </a:solidFill>
              </a:rPr>
              <a:t>page 2 &amp; 5 - are affected by a transaction and copied to new physical pages</a:t>
            </a:r>
            <a:r>
              <a:rPr lang="en-US" dirty="0"/>
              <a:t>. The </a:t>
            </a:r>
            <a:r>
              <a:rPr lang="en-US" b="1" dirty="0">
                <a:solidFill>
                  <a:schemeClr val="accent6"/>
                </a:solidFill>
              </a:rPr>
              <a:t>current page table points to these pages</a:t>
            </a:r>
            <a:r>
              <a:rPr lang="en-US" dirty="0"/>
              <a:t>. </a:t>
            </a:r>
          </a:p>
          <a:p>
            <a:r>
              <a:rPr lang="en-US" dirty="0"/>
              <a:t>The </a:t>
            </a:r>
            <a:r>
              <a:rPr lang="en-US" b="1" dirty="0">
                <a:solidFill>
                  <a:schemeClr val="accent6"/>
                </a:solidFill>
              </a:rPr>
              <a:t>shadow page table continues to point to old pages which are not changed by the transaction</a:t>
            </a:r>
            <a:r>
              <a:rPr lang="en-US" dirty="0"/>
              <a:t>. So, this table and pages are used for undoing the transaction.</a:t>
            </a:r>
          </a:p>
        </p:txBody>
      </p:sp>
      <p:graphicFrame>
        <p:nvGraphicFramePr>
          <p:cNvPr id="4" name="Content Placeholder 3"/>
          <p:cNvGraphicFramePr>
            <a:graphicFrameLocks/>
          </p:cNvGraphicFramePr>
          <p:nvPr>
            <p:extLst>
              <p:ext uri="{D42A27DB-BD31-4B8C-83A1-F6EECF244321}">
                <p14:modId xmlns:p14="http://schemas.microsoft.com/office/powerpoint/2010/main" val="2429795316"/>
              </p:ext>
            </p:extLst>
          </p:nvPr>
        </p:nvGraphicFramePr>
        <p:xfrm>
          <a:off x="327212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 xmlns:a16="http://schemas.microsoft.com/office/drawing/2014/main"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47372985"/>
              </p:ext>
            </p:extLst>
          </p:nvPr>
        </p:nvGraphicFramePr>
        <p:xfrm>
          <a:off x="83372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 xmlns:a16="http://schemas.microsoft.com/office/drawing/2014/main" val="10006"/>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130836804"/>
              </p:ext>
            </p:extLst>
          </p:nvPr>
        </p:nvGraphicFramePr>
        <p:xfrm>
          <a:off x="614001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 xmlns:a16="http://schemas.microsoft.com/office/drawing/2014/main" val="10006"/>
                  </a:ext>
                </a:extLst>
              </a:tr>
            </a:tbl>
          </a:graphicData>
        </a:graphic>
      </p:graphicFrame>
      <p:sp>
        <p:nvSpPr>
          <p:cNvPr id="7" name="TextBox 6"/>
          <p:cNvSpPr txBox="1"/>
          <p:nvPr/>
        </p:nvSpPr>
        <p:spPr>
          <a:xfrm>
            <a:off x="3595073" y="3612627"/>
            <a:ext cx="758095"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sp>
        <p:nvSpPr>
          <p:cNvPr id="8" name="TextBox 7"/>
          <p:cNvSpPr txBox="1"/>
          <p:nvPr/>
        </p:nvSpPr>
        <p:spPr>
          <a:xfrm>
            <a:off x="348921" y="3612627"/>
            <a:ext cx="1922097"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Current page table</a:t>
            </a:r>
            <a:endParaRPr lang="en-IN" dirty="0"/>
          </a:p>
        </p:txBody>
      </p:sp>
      <p:sp>
        <p:nvSpPr>
          <p:cNvPr id="9" name="TextBox 8"/>
          <p:cNvSpPr txBox="1"/>
          <p:nvPr/>
        </p:nvSpPr>
        <p:spPr>
          <a:xfrm>
            <a:off x="5611860" y="3612627"/>
            <a:ext cx="2008799"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Shadow page table</a:t>
            </a:r>
            <a:endParaRPr lang="en-IN" dirty="0"/>
          </a:p>
        </p:txBody>
      </p:sp>
      <p:cxnSp>
        <p:nvCxnSpPr>
          <p:cNvPr id="10" name="Straight Arrow Connector 9"/>
          <p:cNvCxnSpPr/>
          <p:nvPr/>
        </p:nvCxnSpPr>
        <p:spPr>
          <a:xfrm>
            <a:off x="1786220" y="11938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776695" y="1571625"/>
            <a:ext cx="1495425"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1781457"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1781457" y="229806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4665115" y="2288540"/>
            <a:ext cx="146389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4654110"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H="1">
            <a:off x="4654110" y="157162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4654110" y="1205139"/>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4654110"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1781457"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sp>
        <p:nvSpPr>
          <p:cNvPr id="20" name="Rounded Rectangle 19"/>
          <p:cNvSpPr/>
          <p:nvPr/>
        </p:nvSpPr>
        <p:spPr>
          <a:xfrm>
            <a:off x="3291194" y="2478402"/>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1" name="Rounded Rectangle 20"/>
          <p:cNvSpPr/>
          <p:nvPr/>
        </p:nvSpPr>
        <p:spPr>
          <a:xfrm>
            <a:off x="3291194" y="1366837"/>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Rounded Rectangle 21"/>
          <p:cNvSpPr/>
          <p:nvPr/>
        </p:nvSpPr>
        <p:spPr>
          <a:xfrm>
            <a:off x="7819208" y="980797"/>
            <a:ext cx="4241613" cy="3017520"/>
          </a:xfrm>
          <a:prstGeom prst="roundRect">
            <a:avLst>
              <a:gd name="adj" fmla="val 41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solidFill>
                  <a:schemeClr val="tx1"/>
                </a:solidFill>
              </a:rPr>
              <a:t>Whenever any page is updated first time</a:t>
            </a:r>
          </a:p>
          <a:p>
            <a:pPr marL="800100" lvl="1" indent="-342900">
              <a:buFont typeface="+mj-lt"/>
              <a:buAutoNum type="arabicPeriod"/>
            </a:pPr>
            <a:r>
              <a:rPr lang="en-US" dirty="0">
                <a:solidFill>
                  <a:schemeClr val="tx1"/>
                </a:solidFill>
              </a:rPr>
              <a:t>A </a:t>
            </a:r>
            <a:r>
              <a:rPr lang="en-US" dirty="0">
                <a:solidFill>
                  <a:schemeClr val="accent6"/>
                </a:solidFill>
              </a:rPr>
              <a:t>copy of this page is made onto an unused page</a:t>
            </a:r>
            <a:r>
              <a:rPr lang="en-US" dirty="0">
                <a:solidFill>
                  <a:schemeClr val="tx1"/>
                </a:solidFill>
              </a:rPr>
              <a:t> </a:t>
            </a:r>
          </a:p>
          <a:p>
            <a:pPr marL="800100" lvl="1" indent="-342900">
              <a:buFont typeface="+mj-lt"/>
              <a:buAutoNum type="arabicPeriod"/>
            </a:pPr>
            <a:r>
              <a:rPr lang="en-US" dirty="0">
                <a:solidFill>
                  <a:schemeClr val="tx1"/>
                </a:solidFill>
              </a:rPr>
              <a:t>The </a:t>
            </a:r>
            <a:r>
              <a:rPr lang="en-US" dirty="0">
                <a:solidFill>
                  <a:schemeClr val="accent6"/>
                </a:solidFill>
              </a:rPr>
              <a:t>current page table is then made to point to the copy</a:t>
            </a:r>
          </a:p>
          <a:p>
            <a:pPr marL="800100" lvl="1" indent="-342900">
              <a:buFont typeface="+mj-lt"/>
              <a:buAutoNum type="arabicPeriod"/>
            </a:pPr>
            <a:r>
              <a:rPr lang="en-US" dirty="0">
                <a:solidFill>
                  <a:schemeClr val="tx1"/>
                </a:solidFill>
              </a:rPr>
              <a:t>The </a:t>
            </a:r>
            <a:r>
              <a:rPr lang="en-US" dirty="0">
                <a:solidFill>
                  <a:schemeClr val="accent6"/>
                </a:solidFill>
              </a:rPr>
              <a:t>update is performed on the copy</a:t>
            </a:r>
          </a:p>
        </p:txBody>
      </p:sp>
      <p:sp>
        <p:nvSpPr>
          <p:cNvPr id="23" name="Rounded Rectangle 22"/>
          <p:cNvSpPr/>
          <p:nvPr/>
        </p:nvSpPr>
        <p:spPr>
          <a:xfrm>
            <a:off x="3275831" y="1366680"/>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2</a:t>
            </a:r>
            <a:r>
              <a:rPr lang="en-IN" dirty="0"/>
              <a:t>(old)</a:t>
            </a:r>
            <a:endParaRPr lang="en-US" dirty="0"/>
          </a:p>
        </p:txBody>
      </p:sp>
      <p:sp>
        <p:nvSpPr>
          <p:cNvPr id="24" name="Rounded Rectangle 23"/>
          <p:cNvSpPr/>
          <p:nvPr/>
        </p:nvSpPr>
        <p:spPr>
          <a:xfrm>
            <a:off x="3279165" y="2478402"/>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5</a:t>
            </a:r>
            <a:r>
              <a:rPr lang="en-IN" dirty="0"/>
              <a:t>(old)</a:t>
            </a:r>
            <a:endParaRPr lang="en-US" dirty="0"/>
          </a:p>
        </p:txBody>
      </p:sp>
      <p:sp>
        <p:nvSpPr>
          <p:cNvPr id="25" name="Rounded Rectangle 24"/>
          <p:cNvSpPr/>
          <p:nvPr/>
        </p:nvSpPr>
        <p:spPr>
          <a:xfrm>
            <a:off x="3278063" y="286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2</a:t>
            </a:r>
            <a:r>
              <a:rPr lang="en-IN" dirty="0">
                <a:solidFill>
                  <a:schemeClr val="tx2"/>
                </a:solidFill>
              </a:rPr>
              <a:t>(new)</a:t>
            </a:r>
            <a:endParaRPr lang="en-US" dirty="0">
              <a:solidFill>
                <a:schemeClr val="tx2"/>
              </a:solidFill>
            </a:endParaRPr>
          </a:p>
        </p:txBody>
      </p:sp>
      <p:sp>
        <p:nvSpPr>
          <p:cNvPr id="26" name="Rounded Rectangle 25"/>
          <p:cNvSpPr/>
          <p:nvPr/>
        </p:nvSpPr>
        <p:spPr>
          <a:xfrm>
            <a:off x="3282826" y="322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5</a:t>
            </a:r>
            <a:r>
              <a:rPr lang="en-IN" dirty="0">
                <a:solidFill>
                  <a:schemeClr val="tx2"/>
                </a:solidFill>
              </a:rPr>
              <a:t>(new)</a:t>
            </a:r>
            <a:endParaRPr lang="en-US" dirty="0">
              <a:solidFill>
                <a:schemeClr val="tx2"/>
              </a:solidFill>
            </a:endParaRPr>
          </a:p>
        </p:txBody>
      </p:sp>
      <p:cxnSp>
        <p:nvCxnSpPr>
          <p:cNvPr id="27" name="Straight Arrow Connector 26"/>
          <p:cNvCxnSpPr/>
          <p:nvPr/>
        </p:nvCxnSpPr>
        <p:spPr>
          <a:xfrm>
            <a:off x="1773060" y="1571624"/>
            <a:ext cx="1527687" cy="1473835"/>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1786220" y="2667000"/>
            <a:ext cx="1501369" cy="738460"/>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23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animEffect transition="in" filter="fade">
                                      <p:cBhvr>
                                        <p:cTn id="9" dur="500"/>
                                        <p:tgtEl>
                                          <p:spTgt spid="2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500"/>
                                        <p:tgtEl>
                                          <p:spTgt spid="2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fade">
                                      <p:cBhvr>
                                        <p:cTn id="19" dur="500"/>
                                        <p:tgtEl>
                                          <p:spTgt spid="2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3" end="3"/>
                                            </p:txEl>
                                          </p:spTgt>
                                        </p:tgtEl>
                                        <p:attrNameLst>
                                          <p:attrName>style.visibility</p:attrName>
                                        </p:attrNameLst>
                                      </p:cBhvr>
                                      <p:to>
                                        <p:strVal val="visible"/>
                                      </p:to>
                                    </p:set>
                                    <p:animEffect transition="in" filter="fade">
                                      <p:cBhvr>
                                        <p:cTn id="24" dur="500"/>
                                        <p:tgtEl>
                                          <p:spTgt spid="2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When </a:t>
            </a:r>
            <a:r>
              <a:rPr lang="en-US" b="1" dirty="0">
                <a:solidFill>
                  <a:schemeClr val="accent6"/>
                </a:solidFill>
              </a:rPr>
              <a:t>transaction start, both the page tables are identical</a:t>
            </a:r>
            <a:r>
              <a:rPr lang="en-US" dirty="0"/>
              <a:t>. </a:t>
            </a:r>
          </a:p>
          <a:p>
            <a:r>
              <a:rPr lang="en-US" dirty="0"/>
              <a:t>The </a:t>
            </a:r>
            <a:r>
              <a:rPr lang="en-US" b="1" dirty="0">
                <a:solidFill>
                  <a:schemeClr val="accent6"/>
                </a:solidFill>
              </a:rPr>
              <a:t>shadow page table is never changed </a:t>
            </a:r>
            <a:r>
              <a:rPr lang="en-US" dirty="0"/>
              <a:t>over the duration of the transaction.</a:t>
            </a:r>
          </a:p>
          <a:p>
            <a:r>
              <a:rPr lang="en-US" dirty="0"/>
              <a:t>The </a:t>
            </a:r>
            <a:r>
              <a:rPr lang="en-US" b="1" dirty="0">
                <a:solidFill>
                  <a:schemeClr val="accent6"/>
                </a:solidFill>
              </a:rPr>
              <a:t>current page table will be changed when a transaction performs a write operation</a:t>
            </a:r>
            <a:r>
              <a:rPr lang="en-US" dirty="0"/>
              <a:t>.</a:t>
            </a:r>
          </a:p>
          <a:p>
            <a:r>
              <a:rPr lang="en-US" dirty="0"/>
              <a:t>All </a:t>
            </a:r>
            <a:r>
              <a:rPr lang="en-US" b="1" dirty="0">
                <a:solidFill>
                  <a:schemeClr val="accent6"/>
                </a:solidFill>
              </a:rPr>
              <a:t>input and output operations use the current page table</a:t>
            </a:r>
            <a:r>
              <a:rPr lang="en-US" dirty="0"/>
              <a:t>.</a:t>
            </a:r>
          </a:p>
          <a:p>
            <a:r>
              <a:rPr lang="en-US" dirty="0"/>
              <a:t>Whenever any page is about to be written for the first time</a:t>
            </a:r>
          </a:p>
          <a:p>
            <a:pPr lvl="1"/>
            <a:r>
              <a:rPr lang="en-US" dirty="0"/>
              <a:t>A copy of this page is made onto an unused page</a:t>
            </a:r>
          </a:p>
          <a:p>
            <a:pPr lvl="1"/>
            <a:r>
              <a:rPr lang="en-US" dirty="0"/>
              <a:t>The current page table is then made to point to the copy</a:t>
            </a:r>
          </a:p>
          <a:p>
            <a:pPr lvl="1"/>
            <a:r>
              <a:rPr lang="en-US" dirty="0"/>
              <a:t>The update is performed on the copy</a:t>
            </a:r>
          </a:p>
          <a:p>
            <a:r>
              <a:rPr lang="en-US" dirty="0"/>
              <a:t>When the </a:t>
            </a:r>
            <a:r>
              <a:rPr lang="en-US" b="1" dirty="0">
                <a:solidFill>
                  <a:schemeClr val="accent6"/>
                </a:solidFill>
              </a:rPr>
              <a:t>transaction completes, </a:t>
            </a:r>
            <a:r>
              <a:rPr lang="en-US" dirty="0"/>
              <a:t>all the </a:t>
            </a:r>
            <a:r>
              <a:rPr lang="en-US" b="1" dirty="0">
                <a:solidFill>
                  <a:schemeClr val="accent6"/>
                </a:solidFill>
              </a:rPr>
              <a:t>modifications which are done by transaction which are present in current page table are transferred to shadow page table</a:t>
            </a:r>
            <a:r>
              <a:rPr lang="en-US" dirty="0"/>
              <a:t>.</a:t>
            </a:r>
          </a:p>
          <a:p>
            <a:r>
              <a:rPr lang="en-US" dirty="0"/>
              <a:t>When the </a:t>
            </a:r>
            <a:r>
              <a:rPr lang="en-US" b="1" dirty="0">
                <a:solidFill>
                  <a:schemeClr val="accent6"/>
                </a:solidFill>
              </a:rPr>
              <a:t>transaction fails, </a:t>
            </a:r>
            <a:r>
              <a:rPr lang="en-US" dirty="0"/>
              <a:t>the </a:t>
            </a:r>
            <a:r>
              <a:rPr lang="en-US" b="1" dirty="0">
                <a:solidFill>
                  <a:schemeClr val="accent6"/>
                </a:solidFill>
              </a:rPr>
              <a:t>shadow page table are transferred to current page table</a:t>
            </a:r>
            <a:r>
              <a:rPr lang="en-US" dirty="0"/>
              <a:t>.</a:t>
            </a:r>
          </a:p>
        </p:txBody>
      </p:sp>
    </p:spTree>
    <p:extLst>
      <p:ext uri="{BB962C8B-B14F-4D97-AF65-F5344CB8AC3E}">
        <p14:creationId xmlns:p14="http://schemas.microsoft.com/office/powerpoint/2010/main" val="212856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Concurrency</a:t>
            </a:r>
          </a:p>
        </p:txBody>
      </p:sp>
      <p:sp>
        <p:nvSpPr>
          <p:cNvPr id="5" name="Text Placeholder 4"/>
          <p:cNvSpPr>
            <a:spLocks noGrp="1"/>
          </p:cNvSpPr>
          <p:nvPr>
            <p:ph type="body" idx="1"/>
          </p:nvPr>
        </p:nvSpPr>
        <p:spPr/>
        <p:txBody>
          <a:bodyPr/>
          <a:lstStyle/>
          <a:p>
            <a:r>
              <a:rPr lang="en-US" dirty="0"/>
              <a:t>Section – 7</a:t>
            </a:r>
          </a:p>
          <a:p>
            <a:endParaRPr lang="en-US" dirty="0"/>
          </a:p>
        </p:txBody>
      </p:sp>
    </p:spTree>
    <p:extLst>
      <p:ext uri="{BB962C8B-B14F-4D97-AF65-F5344CB8AC3E}">
        <p14:creationId xmlns:p14="http://schemas.microsoft.com/office/powerpoint/2010/main" val="3486986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concurrency?</a:t>
            </a:r>
            <a:endParaRPr lang="en-US" dirty="0"/>
          </a:p>
        </p:txBody>
      </p:sp>
      <p:sp>
        <p:nvSpPr>
          <p:cNvPr id="3" name="Content Placeholder 2"/>
          <p:cNvSpPr>
            <a:spLocks noGrp="1"/>
          </p:cNvSpPr>
          <p:nvPr>
            <p:ph idx="1"/>
          </p:nvPr>
        </p:nvSpPr>
        <p:spPr/>
        <p:txBody>
          <a:bodyPr/>
          <a:lstStyle/>
          <a:p>
            <a:r>
              <a:rPr lang="en-US" dirty="0"/>
              <a:t>Concurrency is the </a:t>
            </a:r>
            <a:r>
              <a:rPr lang="en-US" b="1" dirty="0">
                <a:solidFill>
                  <a:schemeClr val="accent6"/>
                </a:solidFill>
              </a:rPr>
              <a:t>ability of a database to allow multiple (more than one) users to access data at the same time</a:t>
            </a:r>
            <a:r>
              <a:rPr lang="en-US" dirty="0"/>
              <a:t>.</a:t>
            </a:r>
          </a:p>
          <a:p>
            <a:r>
              <a:rPr lang="en-US" dirty="0"/>
              <a:t>Three problems due to concurrency</a:t>
            </a:r>
          </a:p>
          <a:p>
            <a:pPr lvl="1"/>
            <a:r>
              <a:rPr lang="en-US" dirty="0"/>
              <a:t>Lost update problem</a:t>
            </a:r>
          </a:p>
          <a:p>
            <a:pPr lvl="1"/>
            <a:r>
              <a:rPr lang="en-US" dirty="0"/>
              <a:t>Dirty read problem</a:t>
            </a:r>
          </a:p>
          <a:p>
            <a:pPr lvl="1"/>
            <a:r>
              <a:rPr lang="en-US" dirty="0"/>
              <a:t>Incorrect retrieval problem</a:t>
            </a:r>
          </a:p>
        </p:txBody>
      </p:sp>
    </p:spTree>
    <p:extLst>
      <p:ext uri="{BB962C8B-B14F-4D97-AF65-F5344CB8AC3E}">
        <p14:creationId xmlns:p14="http://schemas.microsoft.com/office/powerpoint/2010/main" val="326359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Lost </a:t>
            </a:r>
            <a:r>
              <a:rPr lang="en-IN" dirty="0" smtClean="0"/>
              <a:t>Update </a:t>
            </a:r>
            <a:r>
              <a:rPr lang="en-IN" dirty="0"/>
              <a:t>P</a:t>
            </a:r>
            <a:r>
              <a:rPr lang="en-IN" dirty="0" smtClean="0"/>
              <a:t>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This problem indicate that if </a:t>
            </a:r>
            <a:r>
              <a:rPr lang="en-US" b="1" dirty="0">
                <a:solidFill>
                  <a:schemeClr val="accent6"/>
                </a:solidFill>
              </a:rPr>
              <a:t>two transactions T1 and T2 both read the same data and update it then effect of first update will be overwritten by the second update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T2 must not update the data item (X) until the transaction T1 can commit</a:t>
            </a:r>
            <a:r>
              <a:rPr lang="en-US" dirty="0"/>
              <a:t> data item (X).</a:t>
            </a:r>
          </a:p>
        </p:txBody>
      </p:sp>
      <p:graphicFrame>
        <p:nvGraphicFramePr>
          <p:cNvPr id="4" name="Content Placeholder 3"/>
          <p:cNvGraphicFramePr>
            <a:graphicFrameLocks/>
          </p:cNvGraphicFramePr>
          <p:nvPr>
            <p:extLst>
              <p:ext uri="{D42A27DB-BD31-4B8C-83A1-F6EECF244321}">
                <p14:modId xmlns:p14="http://schemas.microsoft.com/office/powerpoint/2010/main" val="1923873250"/>
              </p:ext>
            </p:extLst>
          </p:nvPr>
        </p:nvGraphicFramePr>
        <p:xfrm>
          <a:off x="8368553" y="1352821"/>
          <a:ext cx="3470376" cy="3607980"/>
        </p:xfrm>
        <a:graphic>
          <a:graphicData uri="http://schemas.openxmlformats.org/drawingml/2006/table">
            <a:tbl>
              <a:tblPr firstRow="1" firstCol="1" bandRow="1">
                <a:tableStyleId>{5202B0CA-FC54-4496-8BCA-5EF66A818D29}</a:tableStyleId>
              </a:tblPr>
              <a:tblGrid>
                <a:gridCol w="1201729">
                  <a:extLst>
                    <a:ext uri="{9D8B030D-6E8A-4147-A177-3AD203B41FA5}">
                      <a16:colId xmlns="" xmlns:a16="http://schemas.microsoft.com/office/drawing/2014/main" val="20000"/>
                    </a:ext>
                  </a:extLst>
                </a:gridCol>
                <a:gridCol w="1066918">
                  <a:extLst>
                    <a:ext uri="{9D8B030D-6E8A-4147-A177-3AD203B41FA5}">
                      <a16:colId xmlns="" xmlns:a16="http://schemas.microsoft.com/office/drawing/2014/main" val="20001"/>
                    </a:ext>
                  </a:extLst>
                </a:gridCol>
                <a:gridCol w="1201729">
                  <a:extLst>
                    <a:ext uri="{9D8B030D-6E8A-4147-A177-3AD203B41FA5}">
                      <a16:colId xmlns=""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Time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1"/>
                  </a:ext>
                </a:extLst>
              </a:tr>
              <a:tr h="441180">
                <a:tc>
                  <a:txBody>
                    <a:bodyPr/>
                    <a:lstStyle/>
                    <a:p>
                      <a:pPr algn="ctr">
                        <a:lnSpc>
                          <a:spcPct val="115000"/>
                        </a:lnSpc>
                        <a:spcAft>
                          <a:spcPts val="0"/>
                        </a:spcAft>
                      </a:pPr>
                      <a:r>
                        <a:rPr lang="en-US" sz="2000" b="0" dirty="0">
                          <a:effectLst/>
                        </a:rPr>
                        <a:t>Read X</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2"/>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Read 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3"/>
                  </a:ext>
                </a:extLst>
              </a:tr>
              <a:tr h="441180">
                <a:tc>
                  <a:txBody>
                    <a:bodyPr/>
                    <a:lstStyle/>
                    <a:p>
                      <a:pPr algn="ctr">
                        <a:lnSpc>
                          <a:spcPct val="115000"/>
                        </a:lnSpc>
                        <a:spcAft>
                          <a:spcPts val="0"/>
                        </a:spcAft>
                      </a:pPr>
                      <a:r>
                        <a:rPr lang="en-US" sz="2000" b="0" dirty="0">
                          <a:effectLst/>
                        </a:rPr>
                        <a:t>Update X</a:t>
                      </a:r>
                    </a:p>
                    <a:p>
                      <a:pPr algn="ctr">
                        <a:lnSpc>
                          <a:spcPct val="115000"/>
                        </a:lnSpc>
                        <a:spcAft>
                          <a:spcPts val="0"/>
                        </a:spcAft>
                      </a:pPr>
                      <a:r>
                        <a:rPr lang="en-US" sz="2000" b="0" dirty="0">
                          <a:effectLst/>
                        </a:rPr>
                        <a:t>X=75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4"/>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5"/>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6"/>
                  </a:ext>
                </a:extLst>
              </a:tr>
            </a:tbl>
          </a:graphicData>
        </a:graphic>
      </p:graphicFrame>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spTree>
    <p:extLst>
      <p:ext uri="{BB962C8B-B14F-4D97-AF65-F5344CB8AC3E}">
        <p14:creationId xmlns:p14="http://schemas.microsoft.com/office/powerpoint/2010/main" val="47974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Dirty </a:t>
            </a:r>
            <a:r>
              <a:rPr lang="en-IN" dirty="0" smtClean="0"/>
              <a:t>Read </a:t>
            </a:r>
            <a:r>
              <a:rPr lang="en-IN" dirty="0"/>
              <a:t>P</a:t>
            </a:r>
            <a:r>
              <a:rPr lang="en-IN" dirty="0" smtClean="0"/>
              <a:t>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The dirty read arises when </a:t>
            </a:r>
            <a:r>
              <a:rPr lang="en-US" b="1" dirty="0">
                <a:solidFill>
                  <a:schemeClr val="accent6"/>
                </a:solidFill>
              </a:rPr>
              <a:t>one transaction update some item and then fails</a:t>
            </a:r>
            <a:r>
              <a:rPr lang="en-US" dirty="0"/>
              <a:t> due to some reason. </a:t>
            </a:r>
            <a:endParaRPr lang="en-US" dirty="0" smtClean="0"/>
          </a:p>
          <a:p>
            <a:r>
              <a:rPr lang="en-US" dirty="0" smtClean="0"/>
              <a:t>This </a:t>
            </a:r>
            <a:r>
              <a:rPr lang="en-US" b="1" dirty="0">
                <a:solidFill>
                  <a:schemeClr val="accent6"/>
                </a:solidFill>
              </a:rPr>
              <a:t>updated item is retrieved by another transaction before it is changed back to the original value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T1 must not read the data item (X) until the transaction T2 can commit </a:t>
            </a:r>
            <a:r>
              <a:rPr lang="en-US" dirty="0"/>
              <a:t>data item (X).</a:t>
            </a:r>
          </a:p>
        </p:txBody>
      </p:sp>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graphicFrame>
        <p:nvGraphicFramePr>
          <p:cNvPr id="6" name="Content Placeholder 3"/>
          <p:cNvGraphicFramePr>
            <a:graphicFrameLocks/>
          </p:cNvGraphicFramePr>
          <p:nvPr>
            <p:extLst>
              <p:ext uri="{D42A27DB-BD31-4B8C-83A1-F6EECF244321}">
                <p14:modId xmlns:p14="http://schemas.microsoft.com/office/powerpoint/2010/main" val="2869527087"/>
              </p:ext>
            </p:extLst>
          </p:nvPr>
        </p:nvGraphicFramePr>
        <p:xfrm>
          <a:off x="8366760" y="1353312"/>
          <a:ext cx="3470376" cy="2906940"/>
        </p:xfrm>
        <a:graphic>
          <a:graphicData uri="http://schemas.openxmlformats.org/drawingml/2006/table">
            <a:tbl>
              <a:tblPr firstRow="1" firstCol="1" bandRow="1">
                <a:tableStyleId>{5202B0CA-FC54-4496-8BCA-5EF66A818D29}</a:tableStyleId>
              </a:tblPr>
              <a:tblGrid>
                <a:gridCol w="1201729">
                  <a:extLst>
                    <a:ext uri="{9D8B030D-6E8A-4147-A177-3AD203B41FA5}">
                      <a16:colId xmlns="" xmlns:a16="http://schemas.microsoft.com/office/drawing/2014/main" val="20000"/>
                    </a:ext>
                  </a:extLst>
                </a:gridCol>
                <a:gridCol w="1066918">
                  <a:extLst>
                    <a:ext uri="{9D8B030D-6E8A-4147-A177-3AD203B41FA5}">
                      <a16:colId xmlns="" xmlns:a16="http://schemas.microsoft.com/office/drawing/2014/main" val="20001"/>
                    </a:ext>
                  </a:extLst>
                </a:gridCol>
                <a:gridCol w="1201729">
                  <a:extLst>
                    <a:ext uri="{9D8B030D-6E8A-4147-A177-3AD203B41FA5}">
                      <a16:colId xmlns=""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1"/>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2"/>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Read X</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3"/>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Rollback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4"/>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38640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Incorrect </a:t>
            </a:r>
            <a:r>
              <a:rPr lang="en-IN" dirty="0" smtClean="0"/>
              <a:t>Retrieval </a:t>
            </a:r>
            <a:r>
              <a:rPr lang="en-IN" dirty="0"/>
              <a:t>P</a:t>
            </a:r>
            <a:r>
              <a:rPr lang="en-IN" dirty="0" smtClean="0"/>
              <a:t>roblem</a:t>
            </a:r>
            <a:endParaRPr lang="en-US" dirty="0"/>
          </a:p>
        </p:txBody>
      </p:sp>
      <p:sp>
        <p:nvSpPr>
          <p:cNvPr id="3" name="Content Placeholder 2"/>
          <p:cNvSpPr>
            <a:spLocks noGrp="1"/>
          </p:cNvSpPr>
          <p:nvPr>
            <p:ph idx="1"/>
          </p:nvPr>
        </p:nvSpPr>
        <p:spPr>
          <a:xfrm>
            <a:off x="131180" y="863444"/>
            <a:ext cx="5705949" cy="5590565"/>
          </a:xfrm>
        </p:spPr>
        <p:txBody>
          <a:bodyPr/>
          <a:lstStyle/>
          <a:p>
            <a:r>
              <a:rPr lang="en-US" dirty="0"/>
              <a:t>The inconsistent retrieval problem arises when </a:t>
            </a:r>
            <a:r>
              <a:rPr lang="en-US" b="1" dirty="0">
                <a:solidFill>
                  <a:schemeClr val="accent6"/>
                </a:solidFill>
              </a:rPr>
              <a:t>one transaction retrieves data to use in some operation but before it can use this data another transaction updates that data and commits</a:t>
            </a:r>
            <a:r>
              <a:rPr lang="en-US" dirty="0"/>
              <a:t>. </a:t>
            </a:r>
          </a:p>
          <a:p>
            <a:r>
              <a:rPr lang="en-US" dirty="0"/>
              <a:t>Through this change will be hidden from first transaction and it will continue to use previous retrieved data. This problem is also known as inconsistent analysis problem.</a:t>
            </a:r>
          </a:p>
          <a:p>
            <a:r>
              <a:rPr lang="en-US" dirty="0"/>
              <a:t>How to </a:t>
            </a:r>
            <a:r>
              <a:rPr lang="en-US" b="1" dirty="0">
                <a:solidFill>
                  <a:schemeClr val="tx2"/>
                </a:solidFill>
              </a:rPr>
              <a:t>avoid</a:t>
            </a:r>
            <a:r>
              <a:rPr lang="en-US" dirty="0"/>
              <a:t>: A </a:t>
            </a:r>
            <a:r>
              <a:rPr lang="en-US" b="1" dirty="0">
                <a:solidFill>
                  <a:schemeClr val="accent6"/>
                </a:solidFill>
              </a:rPr>
              <a:t>transaction T2 must not read or update data item (X) until the transaction T1 can commit </a:t>
            </a:r>
            <a:r>
              <a:rPr lang="en-US" dirty="0"/>
              <a:t>data item (X). </a:t>
            </a:r>
          </a:p>
        </p:txBody>
      </p:sp>
      <p:graphicFrame>
        <p:nvGraphicFramePr>
          <p:cNvPr id="7" name="Content Placeholder 5"/>
          <p:cNvGraphicFramePr>
            <a:graphicFrameLocks/>
          </p:cNvGraphicFramePr>
          <p:nvPr>
            <p:extLst>
              <p:ext uri="{D42A27DB-BD31-4B8C-83A1-F6EECF244321}">
                <p14:modId xmlns:p14="http://schemas.microsoft.com/office/powerpoint/2010/main" val="1996694790"/>
              </p:ext>
            </p:extLst>
          </p:nvPr>
        </p:nvGraphicFramePr>
        <p:xfrm>
          <a:off x="5892440" y="1331512"/>
          <a:ext cx="6148732" cy="4907280"/>
        </p:xfrm>
        <a:graphic>
          <a:graphicData uri="http://schemas.openxmlformats.org/drawingml/2006/table">
            <a:tbl>
              <a:tblPr firstRow="1" firstCol="1" bandRow="1">
                <a:tableStyleId>{5202B0CA-FC54-4496-8BCA-5EF66A818D29}</a:tableStyleId>
              </a:tblPr>
              <a:tblGrid>
                <a:gridCol w="2806286">
                  <a:extLst>
                    <a:ext uri="{9D8B030D-6E8A-4147-A177-3AD203B41FA5}">
                      <a16:colId xmlns="" xmlns:a16="http://schemas.microsoft.com/office/drawing/2014/main" val="20000"/>
                    </a:ext>
                  </a:extLst>
                </a:gridCol>
                <a:gridCol w="801273">
                  <a:extLst>
                    <a:ext uri="{9D8B030D-6E8A-4147-A177-3AD203B41FA5}">
                      <a16:colId xmlns="" xmlns:a16="http://schemas.microsoft.com/office/drawing/2014/main" val="20001"/>
                    </a:ext>
                  </a:extLst>
                </a:gridCol>
                <a:gridCol w="2541173">
                  <a:extLst>
                    <a:ext uri="{9D8B030D-6E8A-4147-A177-3AD203B41FA5}">
                      <a16:colId xmlns="" xmlns:a16="http://schemas.microsoft.com/office/drawing/2014/main" val="20002"/>
                    </a:ext>
                  </a:extLst>
                </a:gridCol>
              </a:tblGrid>
              <a:tr h="0">
                <a:tc>
                  <a:txBody>
                    <a:bodyPr/>
                    <a:lstStyle/>
                    <a:p>
                      <a:pPr marL="0" algn="ctr" defTabSz="914400" rtl="0" eaLnBrk="1" latinLnBrk="0" hangingPunct="1">
                        <a:lnSpc>
                          <a:spcPct val="115000"/>
                        </a:lnSpc>
                        <a:spcAft>
                          <a:spcPts val="0"/>
                        </a:spcAft>
                      </a:pPr>
                      <a:r>
                        <a:rPr lang="en-US" sz="2000" kern="1200" dirty="0">
                          <a:effectLst/>
                        </a:rPr>
                        <a:t>T1</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Time</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T2</a:t>
                      </a:r>
                      <a:endParaRPr lang="en-IN" sz="2000" b="1" kern="1200" dirty="0">
                        <a:solidFill>
                          <a:schemeClr val="lt1"/>
                        </a:solidFill>
                        <a:effectLst/>
                        <a:latin typeface="+mn-lt"/>
                        <a:ea typeface="+mn-ea"/>
                        <a:cs typeface="+mn-cs"/>
                      </a:endParaRPr>
                    </a:p>
                  </a:txBody>
                  <a:tcPr marL="110918" marR="110918" marT="0" marB="0" anchor="ctr"/>
                </a:tc>
                <a:extLst>
                  <a:ext uri="{0D108BD9-81ED-4DB2-BD59-A6C34878D82A}">
                    <a16:rowId xmlns="" xmlns:a16="http://schemas.microsoft.com/office/drawing/2014/main" val="10000"/>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200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T1</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1"/>
                  </a:ext>
                </a:extLst>
              </a:tr>
              <a:tr h="0">
                <a:tc>
                  <a:txBody>
                    <a:bodyPr/>
                    <a:lstStyle/>
                    <a:p>
                      <a:pPr marL="0" algn="ctr" defTabSz="914400" rtl="0" eaLnBrk="1" latinLnBrk="0" hangingPunct="1">
                        <a:lnSpc>
                          <a:spcPct val="115000"/>
                        </a:lnSpc>
                        <a:spcAft>
                          <a:spcPts val="0"/>
                        </a:spcAft>
                      </a:pPr>
                      <a:r>
                        <a:rPr lang="en-US" sz="2000" kern="1200" dirty="0">
                          <a:effectLst/>
                        </a:rPr>
                        <a:t>Read (B)</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Sum + 250 = 450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T2</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2"/>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T3</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(C)</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3"/>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T4</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Update (C)</a:t>
                      </a:r>
                      <a:endParaRPr lang="en-IN" sz="2000" kern="1200">
                        <a:effectLst/>
                      </a:endParaRPr>
                    </a:p>
                    <a:p>
                      <a:pPr marL="0" algn="ctr" defTabSz="914400" rtl="0" eaLnBrk="1" latinLnBrk="0" hangingPunct="1">
                        <a:lnSpc>
                          <a:spcPct val="115000"/>
                        </a:lnSpc>
                        <a:spcAft>
                          <a:spcPts val="0"/>
                        </a:spcAft>
                      </a:pPr>
                      <a:r>
                        <a:rPr lang="en-US" sz="2000" kern="1200">
                          <a:effectLst/>
                        </a:rPr>
                        <a:t>150 </a:t>
                      </a:r>
                      <a:r>
                        <a:rPr lang="en-US" sz="2000" kern="1200">
                          <a:effectLst/>
                          <a:sym typeface="Symbol" panose="05050102010706020507" pitchFamily="18" charset="2"/>
                        </a:rPr>
                        <a:t></a:t>
                      </a:r>
                      <a:r>
                        <a:rPr lang="en-US" sz="2000" kern="1200">
                          <a:effectLst/>
                        </a:rPr>
                        <a:t> 150 – 50 = 100</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4"/>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T5</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(A)</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5"/>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T6</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Update (A)</a:t>
                      </a:r>
                      <a:endParaRPr lang="en-IN" sz="2000" kern="1200" dirty="0">
                        <a:effectLst/>
                      </a:endParaRPr>
                    </a:p>
                    <a:p>
                      <a:pPr marL="0" algn="ctr" defTabSz="914400" rtl="0" eaLnBrk="1" latinLnBrk="0" hangingPunct="1">
                        <a:lnSpc>
                          <a:spcPct val="115000"/>
                        </a:lnSpc>
                        <a:spcAft>
                          <a:spcPts val="0"/>
                        </a:spcAft>
                      </a:pPr>
                      <a:r>
                        <a:rPr lang="en-US" sz="2000" kern="1200" dirty="0">
                          <a:effectLst/>
                        </a:rPr>
                        <a:t>200 </a:t>
                      </a:r>
                      <a:r>
                        <a:rPr lang="en-US" sz="2000" kern="1200" dirty="0">
                          <a:effectLst/>
                          <a:sym typeface="Symbol" panose="05050102010706020507" pitchFamily="18" charset="2"/>
                        </a:rPr>
                        <a:t></a:t>
                      </a:r>
                      <a:r>
                        <a:rPr lang="en-US" sz="2000" kern="1200" dirty="0">
                          <a:effectLst/>
                        </a:rPr>
                        <a:t> 200 + 50 = 250</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6"/>
                  </a:ext>
                </a:extLst>
              </a:tr>
              <a:tr h="0">
                <a:tc>
                  <a:txBody>
                    <a:bodyPr/>
                    <a:lstStyle/>
                    <a:p>
                      <a:pPr marL="0" algn="ctr" defTabSz="914400" rtl="0" eaLnBrk="1" latinLnBrk="0" hangingPunct="1">
                        <a:lnSpc>
                          <a:spcPct val="115000"/>
                        </a:lnSpc>
                        <a:spcAft>
                          <a:spcPts val="0"/>
                        </a:spcAft>
                      </a:pPr>
                      <a:r>
                        <a:rPr lang="en-US" sz="2000" kern="1200">
                          <a:effectLst/>
                        </a:rPr>
                        <a:t>---</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T7</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COMMIT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7"/>
                  </a:ext>
                </a:extLst>
              </a:tr>
              <a:tr h="0">
                <a:tc>
                  <a:txBody>
                    <a:bodyPr/>
                    <a:lstStyle/>
                    <a:p>
                      <a:pPr marL="0" algn="ctr" defTabSz="914400" rtl="0" eaLnBrk="1" latinLnBrk="0" hangingPunct="1">
                        <a:lnSpc>
                          <a:spcPct val="115000"/>
                        </a:lnSpc>
                        <a:spcAft>
                          <a:spcPts val="0"/>
                        </a:spcAft>
                      </a:pPr>
                      <a:r>
                        <a:rPr lang="en-US" sz="2000" kern="1200">
                          <a:effectLst/>
                        </a:rPr>
                        <a:t>Read (C)</a:t>
                      </a:r>
                      <a:endParaRPr lang="en-IN" sz="2000" kern="1200">
                        <a:effectLst/>
                      </a:endParaRPr>
                    </a:p>
                    <a:p>
                      <a:pPr marL="0" algn="ctr" defTabSz="914400" rtl="0" eaLnBrk="1" latinLnBrk="0" hangingPunct="1">
                        <a:lnSpc>
                          <a:spcPct val="115000"/>
                        </a:lnSpc>
                        <a:spcAft>
                          <a:spcPts val="0"/>
                        </a:spcAft>
                      </a:pPr>
                      <a:r>
                        <a:rPr lang="en-US" sz="2000" kern="1200">
                          <a:effectLst/>
                        </a:rPr>
                        <a:t>Sum </a:t>
                      </a:r>
                      <a:r>
                        <a:rPr lang="en-US" sz="2000" kern="1200">
                          <a:effectLst/>
                          <a:sym typeface="Symbol" panose="05050102010706020507" pitchFamily="18" charset="2"/>
                        </a:rPr>
                        <a:t></a:t>
                      </a:r>
                      <a:r>
                        <a:rPr lang="en-US" sz="2000" kern="1200">
                          <a:effectLst/>
                        </a:rPr>
                        <a:t>Sum + 100 = 550</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T8</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8"/>
                  </a:ext>
                </a:extLst>
              </a:tr>
            </a:tbl>
          </a:graphicData>
        </a:graphic>
      </p:graphicFrame>
      <p:sp>
        <p:nvSpPr>
          <p:cNvPr id="8" name="TextBox 7"/>
          <p:cNvSpPr txBox="1"/>
          <p:nvPr/>
        </p:nvSpPr>
        <p:spPr>
          <a:xfrm>
            <a:off x="6909406" y="849842"/>
            <a:ext cx="4114800" cy="466344"/>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lvl1pPr>
          </a:lstStyle>
          <a:p>
            <a:r>
              <a:rPr lang="en-US" dirty="0"/>
              <a:t>Balance (A=200, B=250, C=150)</a:t>
            </a:r>
            <a:endParaRPr lang="en-IN" dirty="0"/>
          </a:p>
        </p:txBody>
      </p:sp>
    </p:spTree>
    <p:extLst>
      <p:ext uri="{BB962C8B-B14F-4D97-AF65-F5344CB8AC3E}">
        <p14:creationId xmlns:p14="http://schemas.microsoft.com/office/powerpoint/2010/main" val="377115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lock?</a:t>
            </a:r>
            <a:endParaRPr lang="en-US" dirty="0"/>
          </a:p>
        </p:txBody>
      </p:sp>
      <p:sp>
        <p:nvSpPr>
          <p:cNvPr id="3" name="Content Placeholder 2"/>
          <p:cNvSpPr>
            <a:spLocks noGrp="1"/>
          </p:cNvSpPr>
          <p:nvPr>
            <p:ph idx="1"/>
          </p:nvPr>
        </p:nvSpPr>
        <p:spPr/>
        <p:txBody>
          <a:bodyPr/>
          <a:lstStyle/>
          <a:p>
            <a:r>
              <a:rPr lang="en-US" dirty="0"/>
              <a:t>A lock is a </a:t>
            </a:r>
            <a:r>
              <a:rPr lang="en-US" b="1" dirty="0">
                <a:solidFill>
                  <a:schemeClr val="accent6"/>
                </a:solidFill>
              </a:rPr>
              <a:t>variable associated with data item to control concurrent access to that data item</a:t>
            </a:r>
            <a:r>
              <a:rPr lang="en-US" dirty="0"/>
              <a:t>.</a:t>
            </a:r>
          </a:p>
        </p:txBody>
      </p:sp>
      <p:sp>
        <p:nvSpPr>
          <p:cNvPr id="4" name="Flowchart: Magnetic Disk 3"/>
          <p:cNvSpPr/>
          <p:nvPr/>
        </p:nvSpPr>
        <p:spPr>
          <a:xfrm>
            <a:off x="3213010" y="3406990"/>
            <a:ext cx="2700000" cy="1764000"/>
          </a:xfrm>
          <a:prstGeom prst="flowChartMagneticDisk">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Database</a:t>
            </a:r>
            <a:endParaRPr lang="en-IN" sz="4400" dirty="0"/>
          </a:p>
        </p:txBody>
      </p:sp>
      <p:pic>
        <p:nvPicPr>
          <p:cNvPr id="5"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7710" y="3425122"/>
            <a:ext cx="990600" cy="539912"/>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0</a:t>
            </a:r>
            <a:endParaRPr lang="en-IN" sz="2800" dirty="0"/>
          </a:p>
        </p:txBody>
      </p:sp>
      <p:sp>
        <p:nvSpPr>
          <p:cNvPr id="10" name="Rectangle 9"/>
          <p:cNvSpPr/>
          <p:nvPr/>
        </p:nvSpPr>
        <p:spPr>
          <a:xfrm>
            <a:off x="3487778" y="2885210"/>
            <a:ext cx="2095500" cy="539912"/>
          </a:xfrm>
          <a:prstGeom prst="rect">
            <a:avLst/>
          </a:prstGeom>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Lock variable</a:t>
            </a:r>
            <a:endParaRPr lang="en-IN" sz="2800" dirty="0"/>
          </a:p>
        </p:txBody>
      </p:sp>
      <p:cxnSp>
        <p:nvCxnSpPr>
          <p:cNvPr id="11" name="Straight Arrow Connector 10"/>
          <p:cNvCxnSpPr>
            <a:stCxn id="5" idx="3"/>
            <a:endCxn id="9" idx="0"/>
          </p:cNvCxnSpPr>
          <p:nvPr/>
        </p:nvCxnSpPr>
        <p:spPr>
          <a:xfrm>
            <a:off x="2396413" y="2867078"/>
            <a:ext cx="2166597"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4563010" y="2867078"/>
            <a:ext cx="2166598"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3" name="Multiply 12"/>
          <p:cNvSpPr/>
          <p:nvPr/>
        </p:nvSpPr>
        <p:spPr>
          <a:xfrm>
            <a:off x="6043808" y="2587468"/>
            <a:ext cx="533400" cy="761454"/>
          </a:xfrm>
          <a:prstGeom prst="mathMultiply">
            <a:avLst>
              <a:gd name="adj1" fmla="val 6401"/>
            </a:avLst>
          </a:prstGeom>
          <a:solidFill>
            <a:srgbClr val="C00000"/>
          </a:solid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ounded Rectangular Callout 13"/>
          <p:cNvSpPr/>
          <p:nvPr/>
        </p:nvSpPr>
        <p:spPr>
          <a:xfrm>
            <a:off x="2767208" y="1717589"/>
            <a:ext cx="4114800" cy="816168"/>
          </a:xfrm>
          <a:prstGeom prst="wedgeRoundRectCallout">
            <a:avLst>
              <a:gd name="adj1" fmla="val 32530"/>
              <a:gd name="adj2" fmla="val 78893"/>
              <a:gd name="adj3" fmla="val 1666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Locking is a strategy that is used to prevent such concurrent access of data.</a:t>
            </a:r>
          </a:p>
        </p:txBody>
      </p:sp>
      <p:cxnSp>
        <p:nvCxnSpPr>
          <p:cNvPr id="15" name="Straight Arrow Connector 14"/>
          <p:cNvCxnSpPr/>
          <p:nvPr/>
        </p:nvCxnSpPr>
        <p:spPr>
          <a:xfrm>
            <a:off x="2396413" y="2867078"/>
            <a:ext cx="2123395" cy="1472990"/>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6" name="Rectangle 15"/>
          <p:cNvSpPr/>
          <p:nvPr/>
        </p:nvSpPr>
        <p:spPr>
          <a:xfrm>
            <a:off x="4077235" y="3424199"/>
            <a:ext cx="990600" cy="539912"/>
          </a:xfrm>
          <a:prstGeom prst="rect">
            <a:avLst/>
          </a:prstGeom>
          <a:solidFill>
            <a:schemeClr val="accent6"/>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solidFill>
                  <a:schemeClr val="bg1"/>
                </a:solidFill>
              </a:rPr>
              <a:t>1</a:t>
            </a:r>
          </a:p>
        </p:txBody>
      </p:sp>
    </p:spTree>
    <p:extLst>
      <p:ext uri="{BB962C8B-B14F-4D97-AF65-F5344CB8AC3E}">
        <p14:creationId xmlns:p14="http://schemas.microsoft.com/office/powerpoint/2010/main" val="100637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3" grpId="0" animBg="1"/>
      <p:bldP spid="14" grpId="0" animBg="1"/>
      <p:bldP spid="1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Data items can be locked in two modes :</a:t>
            </a:r>
          </a:p>
          <a:p>
            <a:pPr lvl="1"/>
            <a:r>
              <a:rPr lang="en-US" b="1" dirty="0">
                <a:solidFill>
                  <a:schemeClr val="tx2"/>
                </a:solidFill>
              </a:rPr>
              <a:t>Shared (S) mode</a:t>
            </a:r>
            <a:r>
              <a:rPr lang="en-US" dirty="0"/>
              <a:t>: When we take this lock </a:t>
            </a:r>
            <a:r>
              <a:rPr lang="en-US" b="1" dirty="0">
                <a:solidFill>
                  <a:schemeClr val="accent6"/>
                </a:solidFill>
              </a:rPr>
              <a:t>we can just read the item but cannot write</a:t>
            </a:r>
            <a:r>
              <a:rPr lang="en-US" dirty="0"/>
              <a:t>.</a:t>
            </a:r>
          </a:p>
          <a:p>
            <a:pPr lvl="1"/>
            <a:r>
              <a:rPr lang="en-US" b="1" dirty="0">
                <a:solidFill>
                  <a:schemeClr val="tx2"/>
                </a:solidFill>
              </a:rPr>
              <a:t>Exclusive (X) mode</a:t>
            </a:r>
            <a:r>
              <a:rPr lang="en-US" dirty="0"/>
              <a:t>: When we take this lock </a:t>
            </a:r>
            <a:r>
              <a:rPr lang="en-US" b="1" dirty="0">
                <a:solidFill>
                  <a:schemeClr val="accent6"/>
                </a:solidFill>
              </a:rPr>
              <a:t>we can read as well as write the item</a:t>
            </a:r>
            <a:r>
              <a:rPr lang="en-US" dirty="0"/>
              <a:t>.</a:t>
            </a:r>
          </a:p>
          <a:p>
            <a:r>
              <a:rPr lang="en-US" dirty="0"/>
              <a:t>Lock-compatibility matrix</a:t>
            </a:r>
          </a:p>
          <a:p>
            <a:endParaRPr lang="en-US" dirty="0"/>
          </a:p>
          <a:p>
            <a:endParaRPr lang="en-US" dirty="0"/>
          </a:p>
          <a:p>
            <a:endParaRPr lang="en-US" dirty="0"/>
          </a:p>
          <a:p>
            <a:endParaRPr lang="en-US" dirty="0"/>
          </a:p>
          <a:p>
            <a:r>
              <a:rPr lang="en-US" dirty="0"/>
              <a:t>A </a:t>
            </a:r>
            <a:r>
              <a:rPr lang="en-US" b="1" dirty="0">
                <a:solidFill>
                  <a:schemeClr val="accent6"/>
                </a:solidFill>
              </a:rPr>
              <a:t>transaction may be granted a lock </a:t>
            </a:r>
            <a:r>
              <a:rPr lang="en-US" dirty="0"/>
              <a:t>on an item if the </a:t>
            </a:r>
            <a:r>
              <a:rPr lang="en-US" b="1" dirty="0">
                <a:solidFill>
                  <a:schemeClr val="accent6"/>
                </a:solidFill>
              </a:rPr>
              <a:t>requested lock is compatible with locks already held</a:t>
            </a:r>
            <a:r>
              <a:rPr lang="en-US" dirty="0"/>
              <a:t> on the item </a:t>
            </a:r>
            <a:r>
              <a:rPr lang="en-US" b="1" dirty="0">
                <a:solidFill>
                  <a:schemeClr val="accent6"/>
                </a:solidFill>
              </a:rPr>
              <a:t>by other transactions</a:t>
            </a:r>
            <a:r>
              <a:rPr lang="en-US" dirty="0"/>
              <a:t>.</a:t>
            </a:r>
          </a:p>
          <a:p>
            <a:r>
              <a:rPr lang="en-US" dirty="0"/>
              <a:t>If a lock cannot be granted, the requesting transaction is made to wait till all incompatible locks held by other transactions have been released. The lock is then granted.</a:t>
            </a:r>
          </a:p>
          <a:p>
            <a:r>
              <a:rPr lang="en-US" b="1" dirty="0">
                <a:solidFill>
                  <a:schemeClr val="accent6"/>
                </a:solidFill>
              </a:rPr>
              <a:t>Any number of transactions can hold shared locks</a:t>
            </a:r>
            <a:r>
              <a:rPr lang="en-US" dirty="0"/>
              <a:t> on an item, but </a:t>
            </a:r>
            <a:r>
              <a:rPr lang="en-US" b="1" dirty="0">
                <a:solidFill>
                  <a:schemeClr val="accent6"/>
                </a:solidFill>
              </a:rPr>
              <a:t>if any transaction holds an exclusive on the item no other transaction can hold any lock </a:t>
            </a:r>
            <a:r>
              <a:rPr lang="en-US" dirty="0"/>
              <a:t>on the item.</a:t>
            </a:r>
          </a:p>
        </p:txBody>
      </p:sp>
      <p:graphicFrame>
        <p:nvGraphicFramePr>
          <p:cNvPr id="17" name="Table 16"/>
          <p:cNvGraphicFramePr>
            <a:graphicFrameLocks noGrp="1"/>
          </p:cNvGraphicFramePr>
          <p:nvPr>
            <p:extLst>
              <p:ext uri="{D42A27DB-BD31-4B8C-83A1-F6EECF244321}">
                <p14:modId xmlns:p14="http://schemas.microsoft.com/office/powerpoint/2010/main" val="1338691086"/>
              </p:ext>
            </p:extLst>
          </p:nvPr>
        </p:nvGraphicFramePr>
        <p:xfrm>
          <a:off x="4508770" y="2392680"/>
          <a:ext cx="5051362" cy="1798320"/>
        </p:xfrm>
        <a:graphic>
          <a:graphicData uri="http://schemas.openxmlformats.org/drawingml/2006/table">
            <a:tbl>
              <a:tblPr firstRow="1" bandRow="1">
                <a:tableStyleId>{073A0DAA-6AF3-43AB-8588-CEC1D06C72B9}</a:tableStyleId>
              </a:tblPr>
              <a:tblGrid>
                <a:gridCol w="1674876">
                  <a:extLst>
                    <a:ext uri="{9D8B030D-6E8A-4147-A177-3AD203B41FA5}">
                      <a16:colId xmlns="" xmlns:a16="http://schemas.microsoft.com/office/drawing/2014/main" val="20000"/>
                    </a:ext>
                  </a:extLst>
                </a:gridCol>
                <a:gridCol w="1701610">
                  <a:extLst>
                    <a:ext uri="{9D8B030D-6E8A-4147-A177-3AD203B41FA5}">
                      <a16:colId xmlns="" xmlns:a16="http://schemas.microsoft.com/office/drawing/2014/main" val="20001"/>
                    </a:ext>
                  </a:extLst>
                </a:gridCol>
                <a:gridCol w="1674876">
                  <a:extLst>
                    <a:ext uri="{9D8B030D-6E8A-4147-A177-3AD203B41FA5}">
                      <a16:colId xmlns="" xmlns:a16="http://schemas.microsoft.com/office/drawing/2014/main" val="20002"/>
                    </a:ext>
                  </a:extLst>
                </a:gridCol>
              </a:tblGrid>
              <a:tr h="45720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Shared</a:t>
                      </a:r>
                      <a:r>
                        <a:rPr lang="en-US" sz="2000" baseline="0" dirty="0"/>
                        <a:t> lock</a:t>
                      </a:r>
                      <a:endParaRPr lang="en-IN" sz="2000" b="1" dirty="0"/>
                    </a:p>
                  </a:txBody>
                  <a:tcPr anchor="ctr"/>
                </a:tc>
                <a:tc>
                  <a:txBody>
                    <a:bodyPr/>
                    <a:lstStyle/>
                    <a:p>
                      <a:pPr algn="ctr"/>
                      <a:r>
                        <a:rPr lang="en-US" sz="2000" dirty="0"/>
                        <a:t>Exclusive lock</a:t>
                      </a:r>
                      <a:endParaRPr lang="en-IN" sz="2000" b="1" dirty="0"/>
                    </a:p>
                  </a:txBody>
                  <a:tcPr anchor="ct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Shared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Yes</a:t>
                      </a:r>
                    </a:p>
                    <a:p>
                      <a:pPr algn="ctr"/>
                      <a:r>
                        <a:rPr lang="en-US" sz="1800" dirty="0"/>
                        <a:t>Compatible</a:t>
                      </a:r>
                      <a:endParaRPr lang="en-IN" sz="2000" dirty="0"/>
                    </a:p>
                  </a:txBody>
                  <a:tcPr/>
                </a:tc>
                <a:tc>
                  <a:txBody>
                    <a:bodyPr/>
                    <a:lstStyle/>
                    <a:p>
                      <a:pPr algn="ctr"/>
                      <a:r>
                        <a:rPr lang="en-US" sz="2000" b="1" dirty="0">
                          <a:solidFill>
                            <a:schemeClr val="accent6"/>
                          </a:solidFill>
                        </a:rPr>
                        <a:t>No</a:t>
                      </a:r>
                    </a:p>
                    <a:p>
                      <a:pPr algn="ctr"/>
                      <a:r>
                        <a:rPr lang="en-US" sz="1800" dirty="0"/>
                        <a:t>Not Compatible</a:t>
                      </a:r>
                      <a:endParaRPr lang="en-IN" sz="2000"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Exclusive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No</a:t>
                      </a:r>
                    </a:p>
                    <a:p>
                      <a:pPr algn="ctr"/>
                      <a:r>
                        <a:rPr lang="en-US" sz="1800" dirty="0"/>
                        <a:t>Not Compatible</a:t>
                      </a:r>
                      <a:endParaRPr lang="en-IN" sz="1800" dirty="0"/>
                    </a:p>
                  </a:txBody>
                  <a:tcPr/>
                </a:tc>
                <a:tc>
                  <a:txBody>
                    <a:bodyPr/>
                    <a:lstStyle/>
                    <a:p>
                      <a:pPr algn="ctr"/>
                      <a:r>
                        <a:rPr lang="en-US" sz="2000" b="1" kern="1200" dirty="0">
                          <a:solidFill>
                            <a:schemeClr val="accent6"/>
                          </a:solidFill>
                          <a:latin typeface="+mn-lt"/>
                          <a:ea typeface="+mn-ea"/>
                          <a:cs typeface="+mn-cs"/>
                        </a:rPr>
                        <a:t>No</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Not Compatible</a:t>
                      </a:r>
                      <a:endParaRPr lang="en-IN" sz="2400" dirty="0"/>
                    </a:p>
                  </a:txBody>
                  <a:tcPr/>
                </a:tc>
                <a:extLst>
                  <a:ext uri="{0D108BD9-81ED-4DB2-BD59-A6C34878D82A}">
                    <a16:rowId xmlns="" xmlns:a16="http://schemas.microsoft.com/office/drawing/2014/main" val="10002"/>
                  </a:ext>
                </a:extLst>
              </a:tr>
            </a:tbl>
          </a:graphicData>
        </a:graphic>
      </p:graphicFrame>
      <p:sp>
        <p:nvSpPr>
          <p:cNvPr id="18" name="TextBox 17"/>
          <p:cNvSpPr txBox="1"/>
          <p:nvPr/>
        </p:nvSpPr>
        <p:spPr>
          <a:xfrm>
            <a:off x="4551219" y="1916668"/>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T1</a:t>
            </a:r>
          </a:p>
        </p:txBody>
      </p:sp>
      <p:sp>
        <p:nvSpPr>
          <p:cNvPr id="19" name="TextBox 18"/>
          <p:cNvSpPr txBox="1"/>
          <p:nvPr/>
        </p:nvSpPr>
        <p:spPr>
          <a:xfrm>
            <a:off x="3914187" y="2438400"/>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T2</a:t>
            </a:r>
          </a:p>
        </p:txBody>
      </p:sp>
      <p:cxnSp>
        <p:nvCxnSpPr>
          <p:cNvPr id="20" name="Straight Arrow Connector 19"/>
          <p:cNvCxnSpPr/>
          <p:nvPr/>
        </p:nvCxnSpPr>
        <p:spPr>
          <a:xfrm>
            <a:off x="4983219" y="2101334"/>
            <a:ext cx="4389120" cy="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130187" y="2807732"/>
            <a:ext cx="0" cy="128016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1350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transaction?</a:t>
            </a:r>
          </a:p>
        </p:txBody>
      </p:sp>
      <p:sp>
        <p:nvSpPr>
          <p:cNvPr id="3" name="Content Placeholder 2"/>
          <p:cNvSpPr>
            <a:spLocks noGrp="1"/>
          </p:cNvSpPr>
          <p:nvPr>
            <p:ph idx="1"/>
          </p:nvPr>
        </p:nvSpPr>
        <p:spPr/>
        <p:txBody>
          <a:bodyPr/>
          <a:lstStyle/>
          <a:p>
            <a:r>
              <a:rPr lang="en-US" dirty="0"/>
              <a:t>A transaction is a </a:t>
            </a:r>
            <a:r>
              <a:rPr lang="en-US" b="1" dirty="0">
                <a:solidFill>
                  <a:schemeClr val="accent6"/>
                </a:solidFill>
              </a:rPr>
              <a:t>sequence of operations performed as a single logical unit of work</a:t>
            </a:r>
            <a:r>
              <a:rPr lang="en-US" dirty="0"/>
              <a:t>.</a:t>
            </a:r>
          </a:p>
          <a:p>
            <a:r>
              <a:rPr lang="en-US" dirty="0"/>
              <a:t>A transaction is a </a:t>
            </a:r>
            <a:r>
              <a:rPr lang="en-US" b="1" dirty="0">
                <a:solidFill>
                  <a:schemeClr val="accent6"/>
                </a:solidFill>
              </a:rPr>
              <a:t>logical unit of work that contains one or more SQL statements</a:t>
            </a:r>
            <a:r>
              <a:rPr lang="en-US" dirty="0"/>
              <a:t>. </a:t>
            </a:r>
          </a:p>
          <a:p>
            <a:r>
              <a:rPr lang="en-US" dirty="0"/>
              <a:t>Example of transaction:</a:t>
            </a:r>
          </a:p>
        </p:txBody>
      </p:sp>
      <p:sp>
        <p:nvSpPr>
          <p:cNvPr id="4" name="Right Brace 3"/>
          <p:cNvSpPr/>
          <p:nvPr/>
        </p:nvSpPr>
        <p:spPr>
          <a:xfrm>
            <a:off x="5257800" y="3509615"/>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Right Brace 4"/>
          <p:cNvSpPr/>
          <p:nvPr/>
        </p:nvSpPr>
        <p:spPr>
          <a:xfrm>
            <a:off x="5257800" y="4855147"/>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6" name="Left Brace 5"/>
          <p:cNvSpPr/>
          <p:nvPr/>
        </p:nvSpPr>
        <p:spPr>
          <a:xfrm>
            <a:off x="3124200" y="3509615"/>
            <a:ext cx="304800" cy="2640932"/>
          </a:xfrm>
          <a:prstGeom prst="leftBrace">
            <a:avLst>
              <a:gd name="adj1" fmla="val 8333"/>
              <a:gd name="adj2" fmla="val 50289"/>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ounded Rectangular Callout 6"/>
          <p:cNvSpPr/>
          <p:nvPr/>
        </p:nvSpPr>
        <p:spPr>
          <a:xfrm>
            <a:off x="990600" y="4297684"/>
            <a:ext cx="1717508" cy="557463"/>
          </a:xfrm>
          <a:prstGeom prst="wedgeRoundRectCallout">
            <a:avLst>
              <a:gd name="adj1" fmla="val 69467"/>
              <a:gd name="adj2" fmla="val 48316"/>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8" name="Rounded Rectangle 7"/>
          <p:cNvSpPr/>
          <p:nvPr/>
        </p:nvSpPr>
        <p:spPr>
          <a:xfrm>
            <a:off x="6366711" y="4525281"/>
            <a:ext cx="1752600" cy="609600"/>
          </a:xfrm>
          <a:prstGeom prst="round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endParaRPr lang="en-IN" dirty="0"/>
          </a:p>
        </p:txBody>
      </p:sp>
      <p:cxnSp>
        <p:nvCxnSpPr>
          <p:cNvPr id="9" name="Straight Arrow Connector 8"/>
          <p:cNvCxnSpPr>
            <a:stCxn id="8" idx="1"/>
          </p:cNvCxnSpPr>
          <p:nvPr/>
        </p:nvCxnSpPr>
        <p:spPr>
          <a:xfrm flipH="1" flipV="1">
            <a:off x="5486400" y="4150798"/>
            <a:ext cx="880311" cy="679283"/>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8" idx="1"/>
          </p:cNvCxnSpPr>
          <p:nvPr/>
        </p:nvCxnSpPr>
        <p:spPr>
          <a:xfrm flipH="1">
            <a:off x="5486400" y="4830081"/>
            <a:ext cx="880311" cy="672766"/>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2936708" y="3307084"/>
            <a:ext cx="2677378"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2" name="Rounded Rectangular Callout 11"/>
          <p:cNvSpPr/>
          <p:nvPr/>
        </p:nvSpPr>
        <p:spPr>
          <a:xfrm>
            <a:off x="6172200" y="2545085"/>
            <a:ext cx="2438400" cy="879808"/>
          </a:xfrm>
          <a:prstGeom prst="wedgeRoundRectCallout">
            <a:avLst>
              <a:gd name="adj1" fmla="val -85465"/>
              <a:gd name="adj2" fmla="val 46911"/>
              <a:gd name="adj3" fmla="val 16667"/>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Works as a single logical unit</a:t>
            </a:r>
            <a:endParaRPr lang="en-IN" dirty="0">
              <a:solidFill>
                <a:schemeClr val="tx1"/>
              </a:solidFill>
            </a:endParaRPr>
          </a:p>
        </p:txBody>
      </p:sp>
      <p:sp>
        <p:nvSpPr>
          <p:cNvPr id="13" name="TextBox 12"/>
          <p:cNvSpPr txBox="1"/>
          <p:nvPr/>
        </p:nvSpPr>
        <p:spPr>
          <a:xfrm>
            <a:off x="3429000" y="3509615"/>
            <a:ext cx="1828800" cy="2677656"/>
          </a:xfrm>
          <a:prstGeom prst="rect">
            <a:avLst/>
          </a:prstGeom>
          <a:noFill/>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sp>
        <p:nvSpPr>
          <p:cNvPr id="14" name="Rounded Rectangle 13"/>
          <p:cNvSpPr/>
          <p:nvPr/>
        </p:nvSpPr>
        <p:spPr>
          <a:xfrm>
            <a:off x="3429000" y="1737062"/>
            <a:ext cx="6784145" cy="457200"/>
          </a:xfrm>
          <a:prstGeom prst="roundRect">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Want to transfer </a:t>
            </a:r>
            <a:r>
              <a:rPr lang="en-US" sz="2400" dirty="0" err="1">
                <a:solidFill>
                  <a:schemeClr val="tx1"/>
                </a:solidFill>
              </a:rPr>
              <a:t>Rs</a:t>
            </a:r>
            <a:r>
              <a:rPr lang="en-US" sz="2400" dirty="0">
                <a:solidFill>
                  <a:schemeClr val="tx1"/>
                </a:solidFill>
              </a:rPr>
              <a:t>. 50 from Account-A to Account-B</a:t>
            </a:r>
            <a:endParaRPr lang="en-IN" sz="2400" dirty="0">
              <a:solidFill>
                <a:schemeClr val="tx1"/>
              </a:solidFill>
            </a:endParaRPr>
          </a:p>
        </p:txBody>
      </p:sp>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Effect transition="in" filter="fade">
                                      <p:cBhvr>
                                        <p:cTn id="31" dur="500"/>
                                        <p:tgtEl>
                                          <p:spTgt spid="1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animEffect transition="in" filter="fade">
                                      <p:cBhvr>
                                        <p:cTn id="36" dur="500"/>
                                        <p:tgtEl>
                                          <p:spTgt spid="1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Effect transition="in" filter="fade">
                                      <p:cBhvr>
                                        <p:cTn id="41" dur="500"/>
                                        <p:tgtEl>
                                          <p:spTgt spid="1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4" end="4"/>
                                            </p:txEl>
                                          </p:spTgt>
                                        </p:tgtEl>
                                        <p:attrNameLst>
                                          <p:attrName>style.visibility</p:attrName>
                                        </p:attrNameLst>
                                      </p:cBhvr>
                                      <p:to>
                                        <p:strVal val="visible"/>
                                      </p:to>
                                    </p:set>
                                    <p:animEffect transition="in" filter="fade">
                                      <p:cBhvr>
                                        <p:cTn id="46" dur="500"/>
                                        <p:tgtEl>
                                          <p:spTgt spid="1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5" end="5"/>
                                            </p:txEl>
                                          </p:spTgt>
                                        </p:tgtEl>
                                        <p:attrNameLst>
                                          <p:attrName>style.visibility</p:attrName>
                                        </p:attrNameLst>
                                      </p:cBhvr>
                                      <p:to>
                                        <p:strVal val="visible"/>
                                      </p:to>
                                    </p:set>
                                    <p:animEffect transition="in" filter="fade">
                                      <p:cBhvr>
                                        <p:cTn id="51" dur="500"/>
                                        <p:tgtEl>
                                          <p:spTgt spid="1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This locking protocol divides transaction execution phase into three parts:</a:t>
            </a:r>
          </a:p>
          <a:p>
            <a:pPr marL="914400" lvl="1" indent="-457200">
              <a:buFont typeface="+mj-lt"/>
              <a:buAutoNum type="arabicPeriod"/>
            </a:pPr>
            <a:r>
              <a:rPr lang="en-US" dirty="0"/>
              <a:t>When transaction starts executing, </a:t>
            </a:r>
            <a:r>
              <a:rPr lang="en-US" b="1" dirty="0">
                <a:solidFill>
                  <a:schemeClr val="accent6"/>
                </a:solidFill>
              </a:rPr>
              <a:t>create a list of data items on which they need locks </a:t>
            </a:r>
            <a:r>
              <a:rPr lang="en-US" dirty="0"/>
              <a:t>and </a:t>
            </a:r>
            <a:r>
              <a:rPr lang="en-US" b="1" dirty="0">
                <a:solidFill>
                  <a:schemeClr val="accent6"/>
                </a:solidFill>
              </a:rPr>
              <a:t>requests the system for all the locks it needs</a:t>
            </a:r>
            <a:r>
              <a:rPr lang="en-US" dirty="0"/>
              <a:t>. </a:t>
            </a:r>
          </a:p>
          <a:p>
            <a:pPr marL="914400" lvl="1" indent="-457200">
              <a:buFont typeface="+mj-lt"/>
              <a:buAutoNum type="arabicPeriod"/>
            </a:pPr>
            <a:r>
              <a:rPr lang="en-US" dirty="0"/>
              <a:t>Where the </a:t>
            </a:r>
            <a:r>
              <a:rPr lang="en-US" b="1" dirty="0">
                <a:solidFill>
                  <a:schemeClr val="accent6"/>
                </a:solidFill>
              </a:rPr>
              <a:t>transaction acquires all locks </a:t>
            </a:r>
            <a:r>
              <a:rPr lang="en-US" dirty="0"/>
              <a:t>and </a:t>
            </a:r>
            <a:r>
              <a:rPr lang="en-US" b="1" dirty="0">
                <a:solidFill>
                  <a:schemeClr val="accent6"/>
                </a:solidFill>
              </a:rPr>
              <a:t>no other lock is required</a:t>
            </a:r>
            <a:r>
              <a:rPr lang="en-US" dirty="0"/>
              <a:t>. </a:t>
            </a:r>
            <a:r>
              <a:rPr lang="en-US" b="1" dirty="0">
                <a:solidFill>
                  <a:schemeClr val="accent6"/>
                </a:solidFill>
              </a:rPr>
              <a:t>Transaction keeps executing its operation</a:t>
            </a:r>
            <a:r>
              <a:rPr lang="en-US" dirty="0"/>
              <a:t>. </a:t>
            </a:r>
          </a:p>
          <a:p>
            <a:pPr marL="914400" lvl="1" indent="-457200">
              <a:buFont typeface="+mj-lt"/>
              <a:buAutoNum type="arabicPeriod"/>
            </a:pPr>
            <a:r>
              <a:rPr lang="en-US" dirty="0"/>
              <a:t>As soon as the </a:t>
            </a:r>
            <a:r>
              <a:rPr lang="en-US" b="1" dirty="0">
                <a:solidFill>
                  <a:schemeClr val="accent6"/>
                </a:solidFill>
              </a:rPr>
              <a:t>transaction releases its first lock, the third phase starts</a:t>
            </a:r>
            <a:r>
              <a:rPr lang="en-US" dirty="0"/>
              <a:t>. In this phase a </a:t>
            </a:r>
            <a:r>
              <a:rPr lang="en-US" b="1" dirty="0">
                <a:solidFill>
                  <a:schemeClr val="accent6"/>
                </a:solidFill>
              </a:rPr>
              <a:t>transaction cannot demand for any lock but only releases the acquired locks</a:t>
            </a:r>
            <a:r>
              <a:rPr lang="en-US" dirty="0"/>
              <a:t>.</a:t>
            </a:r>
          </a:p>
        </p:txBody>
      </p:sp>
      <p:cxnSp>
        <p:nvCxnSpPr>
          <p:cNvPr id="9" name="Straight Arrow Connector 8"/>
          <p:cNvCxnSpPr/>
          <p:nvPr/>
        </p:nvCxnSpPr>
        <p:spPr>
          <a:xfrm>
            <a:off x="2209800" y="5023058"/>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318169"/>
            <a:ext cx="2514600" cy="72000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055631"/>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055631"/>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050728"/>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acquisition phase</a:t>
            </a:r>
            <a:endParaRPr lang="en-IN" sz="2000" dirty="0"/>
          </a:p>
        </p:txBody>
      </p:sp>
      <p:sp>
        <p:nvSpPr>
          <p:cNvPr id="15" name="TextBox 14"/>
          <p:cNvSpPr txBox="1"/>
          <p:nvPr/>
        </p:nvSpPr>
        <p:spPr>
          <a:xfrm>
            <a:off x="6418050"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releasing phase</a:t>
            </a:r>
            <a:endParaRPr lang="en-IN" sz="2000" dirty="0"/>
          </a:p>
        </p:txBody>
      </p:sp>
      <p:cxnSp>
        <p:nvCxnSpPr>
          <p:cNvPr id="16" name="Straight Arrow Connector 15"/>
          <p:cNvCxnSpPr>
            <a:stCxn id="14" idx="3"/>
          </p:cNvCxnSpPr>
          <p:nvPr/>
        </p:nvCxnSpPr>
        <p:spPr>
          <a:xfrm>
            <a:off x="3380133" y="4074626"/>
            <a:ext cx="277467" cy="264003"/>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074626"/>
            <a:ext cx="236170" cy="274189"/>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23" name="Right Brace 22"/>
          <p:cNvSpPr/>
          <p:nvPr/>
        </p:nvSpPr>
        <p:spPr>
          <a:xfrm rot="16200000">
            <a:off x="4801947" y="2939959"/>
            <a:ext cx="245266" cy="2514600"/>
          </a:xfrm>
          <a:prstGeom prst="rightBrace">
            <a:avLst/>
          </a:prstGeom>
          <a:ln w="38100">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4" name="TextBox 23"/>
          <p:cNvSpPr txBox="1"/>
          <p:nvPr/>
        </p:nvSpPr>
        <p:spPr>
          <a:xfrm>
            <a:off x="3870381" y="332526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Transaction</a:t>
            </a:r>
          </a:p>
          <a:p>
            <a:pPr algn="ctr"/>
            <a:r>
              <a:rPr lang="en-US" sz="2000" dirty="0"/>
              <a:t>execution</a:t>
            </a:r>
            <a:endParaRPr lang="en-IN" sz="2000" dirty="0"/>
          </a:p>
        </p:txBody>
      </p:sp>
    </p:spTree>
    <p:extLst>
      <p:ext uri="{BB962C8B-B14F-4D97-AF65-F5344CB8AC3E}">
        <p14:creationId xmlns:p14="http://schemas.microsoft.com/office/powerpoint/2010/main" val="311725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fade">
                                      <p:cBhvr>
                                        <p:cTn id="55" dur="500"/>
                                        <p:tgtEl>
                                          <p:spTgt spid="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P spid="23" grpId="0" animBg="1"/>
      <p:bldP spid="2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140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System-I </a:t>
            </a:r>
            <a:r>
              <a:rPr lang="en-US" dirty="0">
                <a:latin typeface="Roboto Condensed Light" panose="02000000000000000000" pitchFamily="2" charset="0"/>
                <a:ea typeface="Roboto Condensed Light" panose="02000000000000000000" pitchFamily="2" charset="0"/>
              </a:rPr>
              <a:t>(DBMS-I)</a:t>
            </a:r>
          </a:p>
          <a:p>
            <a:r>
              <a:rPr lang="en-US" dirty="0"/>
              <a:t>2101CS201</a:t>
            </a:r>
          </a:p>
        </p:txBody>
      </p:sp>
      <p:sp>
        <p:nvSpPr>
          <p:cNvPr id="28"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Naimish.vadodariya@darshan.ac.in</a:t>
            </a:r>
          </a:p>
        </p:txBody>
      </p:sp>
      <p:sp>
        <p:nvSpPr>
          <p:cNvPr id="29"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8866215253</a:t>
            </a:r>
          </a:p>
        </p:txBody>
      </p:sp>
      <p:sp>
        <p:nvSpPr>
          <p:cNvPr id="30"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31"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Naimish R Vadodariya</a:t>
            </a:r>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69341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ACID properties of transaction</a:t>
            </a:r>
          </a:p>
        </p:txBody>
      </p:sp>
      <p:sp>
        <p:nvSpPr>
          <p:cNvPr id="5" name="Text Placeholder 4"/>
          <p:cNvSpPr>
            <a:spLocks noGrp="1"/>
          </p:cNvSpPr>
          <p:nvPr>
            <p:ph type="body" idx="1"/>
          </p:nvPr>
        </p:nvSpPr>
        <p:spPr/>
        <p:txBody>
          <a:bodyPr/>
          <a:lstStyle/>
          <a:p>
            <a:r>
              <a:rPr lang="en-US" dirty="0"/>
              <a:t>Section </a:t>
            </a:r>
            <a:r>
              <a:rPr lang="en-US"/>
              <a:t>– 2</a:t>
            </a:r>
            <a:endParaRPr lang="en-US" dirty="0"/>
          </a:p>
          <a:p>
            <a:endParaRPr lang="en-US" dirty="0"/>
          </a:p>
        </p:txBody>
      </p:sp>
    </p:spTree>
    <p:extLst>
      <p:ext uri="{BB962C8B-B14F-4D97-AF65-F5344CB8AC3E}">
        <p14:creationId xmlns:p14="http://schemas.microsoft.com/office/powerpoint/2010/main" val="739012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ACID properties of transaction</a:t>
            </a:r>
          </a:p>
        </p:txBody>
      </p:sp>
      <p:sp>
        <p:nvSpPr>
          <p:cNvPr id="5" name="Content Placeholder 4"/>
          <p:cNvSpPr>
            <a:spLocks noGrp="1"/>
          </p:cNvSpPr>
          <p:nvPr>
            <p:ph idx="1"/>
          </p:nvPr>
        </p:nvSpPr>
        <p:spPr/>
        <p:txBody>
          <a:bodyPr/>
          <a:lstStyle/>
          <a:p>
            <a:r>
              <a:rPr lang="en-US" b="1" dirty="0">
                <a:solidFill>
                  <a:schemeClr val="tx2"/>
                </a:solidFill>
              </a:rPr>
              <a:t>A</a:t>
            </a:r>
            <a:r>
              <a:rPr lang="en-US" dirty="0"/>
              <a:t>tomicity  (</a:t>
            </a:r>
            <a:r>
              <a:rPr lang="en-US" b="1" dirty="0">
                <a:solidFill>
                  <a:schemeClr val="accent6"/>
                </a:solidFill>
              </a:rPr>
              <a:t>Either transaction execute 0% or 100%</a:t>
            </a:r>
            <a:r>
              <a:rPr lang="en-US" dirty="0"/>
              <a:t>)</a:t>
            </a:r>
          </a:p>
          <a:p>
            <a:r>
              <a:rPr lang="en-US" b="1" dirty="0">
                <a:solidFill>
                  <a:schemeClr val="tx2"/>
                </a:solidFill>
              </a:rPr>
              <a:t>C</a:t>
            </a:r>
            <a:r>
              <a:rPr lang="en-US" dirty="0"/>
              <a:t>onsistency (</a:t>
            </a:r>
            <a:r>
              <a:rPr lang="en-US" b="1" dirty="0">
                <a:solidFill>
                  <a:schemeClr val="accent6"/>
                </a:solidFill>
              </a:rPr>
              <a:t>Database must remain in a consistent state after any transaction</a:t>
            </a:r>
            <a:r>
              <a:rPr lang="en-US" dirty="0"/>
              <a:t>)</a:t>
            </a:r>
          </a:p>
          <a:p>
            <a:r>
              <a:rPr lang="en-US" b="1" dirty="0">
                <a:solidFill>
                  <a:schemeClr val="tx2"/>
                </a:solidFill>
              </a:rPr>
              <a:t>I</a:t>
            </a:r>
            <a:r>
              <a:rPr lang="en-US" dirty="0"/>
              <a:t>solation (</a:t>
            </a:r>
            <a:r>
              <a:rPr lang="en-US" b="1" dirty="0">
                <a:solidFill>
                  <a:schemeClr val="accent6"/>
                </a:solidFill>
              </a:rPr>
              <a:t>Intermediate transaction results must be hidden from other concurrently executed transactions</a:t>
            </a:r>
            <a:r>
              <a:rPr lang="en-US" dirty="0"/>
              <a:t>)</a:t>
            </a:r>
          </a:p>
          <a:p>
            <a:r>
              <a:rPr lang="en-US" b="1" dirty="0">
                <a:solidFill>
                  <a:schemeClr val="tx2"/>
                </a:solidFill>
              </a:rPr>
              <a:t>D</a:t>
            </a:r>
            <a:r>
              <a:rPr lang="en-US" dirty="0"/>
              <a:t>urability (</a:t>
            </a:r>
            <a:r>
              <a:rPr lang="en-US" b="1" dirty="0">
                <a:solidFill>
                  <a:schemeClr val="accent6"/>
                </a:solidFill>
              </a:rPr>
              <a:t>Once a transaction completed successfully, the changes it has made into the database should be permanent</a:t>
            </a:r>
            <a:r>
              <a:rPr lang="en-US" dirty="0"/>
              <a:t>)</a:t>
            </a:r>
            <a:endParaRPr lang="en-GB" dirty="0"/>
          </a:p>
        </p:txBody>
      </p:sp>
    </p:spTree>
    <p:extLst>
      <p:ext uri="{BB962C8B-B14F-4D97-AF65-F5344CB8AC3E}">
        <p14:creationId xmlns:p14="http://schemas.microsoft.com/office/powerpoint/2010/main" val="18587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A</a:t>
            </a:r>
            <a:r>
              <a:rPr lang="en-US" dirty="0"/>
              <a:t>CID properties of transaction (</a:t>
            </a:r>
            <a:r>
              <a:rPr lang="en-US" dirty="0">
                <a:solidFill>
                  <a:schemeClr val="accent6"/>
                </a:solidFill>
              </a:rPr>
              <a:t>Atomicity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This property states that a </a:t>
            </a:r>
            <a:r>
              <a:rPr lang="en-US" b="1" dirty="0">
                <a:solidFill>
                  <a:schemeClr val="accent6"/>
                </a:solidFill>
              </a:rPr>
              <a:t>transaction must be treated as an atomic unit</a:t>
            </a:r>
            <a:r>
              <a:rPr lang="en-US" dirty="0"/>
              <a:t>, that is, </a:t>
            </a:r>
            <a:r>
              <a:rPr lang="en-US" b="1" dirty="0">
                <a:solidFill>
                  <a:schemeClr val="accent6"/>
                </a:solidFill>
              </a:rPr>
              <a:t>either all of its operations are executed or none</a:t>
            </a:r>
            <a:r>
              <a:rPr lang="en-US" dirty="0"/>
              <a:t>. </a:t>
            </a:r>
          </a:p>
          <a:p>
            <a:r>
              <a:rPr lang="en-US" b="1" dirty="0">
                <a:solidFill>
                  <a:schemeClr val="accent6"/>
                </a:solidFill>
              </a:rPr>
              <a:t>Either transaction execute 0% or 100%</a:t>
            </a:r>
            <a:r>
              <a:rPr lang="en-US" dirty="0"/>
              <a:t>.</a:t>
            </a:r>
          </a:p>
          <a:p>
            <a:r>
              <a:rPr lang="en-US" dirty="0"/>
              <a:t>For example, consider a transaction to transfer </a:t>
            </a:r>
            <a:r>
              <a:rPr lang="en-US" dirty="0" err="1"/>
              <a:t>Rs</a:t>
            </a:r>
            <a:r>
              <a:rPr lang="en-US" dirty="0"/>
              <a:t>. 50 from account A to account B.</a:t>
            </a:r>
          </a:p>
          <a:p>
            <a:r>
              <a:rPr lang="en-US" dirty="0"/>
              <a:t>In this transaction, if </a:t>
            </a:r>
            <a:r>
              <a:rPr lang="en-US" dirty="0" err="1"/>
              <a:t>Rs</a:t>
            </a:r>
            <a:r>
              <a:rPr lang="en-US" dirty="0"/>
              <a:t>. 50 is deducted from account A then it must be added to account B.</a:t>
            </a:r>
            <a:endParaRPr lang="en-GB" dirty="0"/>
          </a:p>
        </p:txBody>
      </p:sp>
      <p:sp>
        <p:nvSpPr>
          <p:cNvPr id="4" name="TextBox 3"/>
          <p:cNvSpPr txBox="1"/>
          <p:nvPr/>
        </p:nvSpPr>
        <p:spPr>
          <a:xfrm>
            <a:off x="9466729" y="1444143"/>
            <a:ext cx="1828800" cy="3539430"/>
          </a:xfrm>
          <a:prstGeom prst="rect">
            <a:avLst/>
          </a:prstGeom>
          <a:noFill/>
          <a:ln>
            <a:solidFill>
              <a:schemeClr val="bg1"/>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800" dirty="0"/>
          </a:p>
        </p:txBody>
      </p:sp>
      <p:sp>
        <p:nvSpPr>
          <p:cNvPr id="5" name="TextBox 4"/>
          <p:cNvSpPr txBox="1"/>
          <p:nvPr/>
        </p:nvSpPr>
        <p:spPr>
          <a:xfrm>
            <a:off x="10114429" y="1444143"/>
            <a:ext cx="5334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0%</a:t>
            </a:r>
            <a:endParaRPr lang="en-IN" dirty="0"/>
          </a:p>
        </p:txBody>
      </p:sp>
      <p:sp>
        <p:nvSpPr>
          <p:cNvPr id="6" name="TextBox 5"/>
          <p:cNvSpPr txBox="1"/>
          <p:nvPr/>
        </p:nvSpPr>
        <p:spPr>
          <a:xfrm>
            <a:off x="9990604" y="4605276"/>
            <a:ext cx="78105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100%</a:t>
            </a:r>
            <a:endParaRPr lang="en-IN" dirty="0"/>
          </a:p>
        </p:txBody>
      </p:sp>
      <p:sp>
        <p:nvSpPr>
          <p:cNvPr id="7" name="TextBox 6"/>
          <p:cNvSpPr txBox="1"/>
          <p:nvPr/>
        </p:nvSpPr>
        <p:spPr>
          <a:xfrm>
            <a:off x="11182003" y="3032479"/>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8" name="Straight Connector 7"/>
          <p:cNvCxnSpPr/>
          <p:nvPr/>
        </p:nvCxnSpPr>
        <p:spPr>
          <a:xfrm flipH="1">
            <a:off x="9410973" y="3212427"/>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9" name="Elbow Connector 8"/>
          <p:cNvCxnSpPr/>
          <p:nvPr/>
        </p:nvCxnSpPr>
        <p:spPr>
          <a:xfrm rot="5400000" flipH="1" flipV="1">
            <a:off x="8967173" y="2072610"/>
            <a:ext cx="1591056" cy="703455"/>
          </a:xfrm>
          <a:prstGeom prst="bentConnector3">
            <a:avLst>
              <a:gd name="adj1" fmla="val 100122"/>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10757758" y="3215260"/>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948033" y="863444"/>
            <a:ext cx="13447" cy="42976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10378</TotalTime>
  <Words>5448</Words>
  <Application>Microsoft Office PowerPoint</Application>
  <PresentationFormat>Widescreen</PresentationFormat>
  <Paragraphs>1043</Paragraphs>
  <Slides>62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Segoe UI Black</vt:lpstr>
      <vt:lpstr>Wingdings</vt:lpstr>
      <vt:lpstr>Symbol</vt:lpstr>
      <vt:lpstr>Roboto Condensed</vt:lpstr>
      <vt:lpstr>Roboto Condensed Light</vt:lpstr>
      <vt:lpstr>Calibri</vt:lpstr>
      <vt:lpstr>Arial</vt:lpstr>
      <vt:lpstr>Wingdings 2</vt:lpstr>
      <vt:lpstr>Times New Roman</vt:lpstr>
      <vt:lpstr>Wingdings 3</vt:lpstr>
      <vt:lpstr>Office Theme</vt:lpstr>
      <vt:lpstr>Unit-5 Transaction Management</vt:lpstr>
      <vt:lpstr>PowerPoint Presentation</vt:lpstr>
      <vt:lpstr>What is transaction?</vt:lpstr>
      <vt:lpstr>Example</vt:lpstr>
      <vt:lpstr>Example</vt:lpstr>
      <vt:lpstr>What is transaction?</vt:lpstr>
      <vt:lpstr>ACID properties of transaction</vt:lpstr>
      <vt:lpstr>ACID properties of transaction</vt:lpstr>
      <vt:lpstr>ACID properties of transaction (Atomicity)</vt:lpstr>
      <vt:lpstr>ACID properties of transaction (Consistency)</vt:lpstr>
      <vt:lpstr>ACID properties of transaction (Isolation)</vt:lpstr>
      <vt:lpstr>ACID properties of transaction (Durability)</vt:lpstr>
      <vt:lpstr>Transaction State Diagram \ State Transition Diagram</vt:lpstr>
      <vt:lpstr>Transaction State Diagram \ State Transition Diagram</vt:lpstr>
      <vt:lpstr>Transaction State Diagram \ State Transition Diagram</vt:lpstr>
      <vt:lpstr>Schedule</vt:lpstr>
      <vt:lpstr>What is schedule?</vt:lpstr>
      <vt:lpstr>Example of schedule</vt:lpstr>
      <vt:lpstr>Example of schedule [Swapping of T1 &amp; T2]</vt:lpstr>
      <vt:lpstr>Serial Schedule</vt:lpstr>
      <vt:lpstr>Example of Serial Schedule</vt:lpstr>
      <vt:lpstr>Non-serial Schedule (Interleaved Schedule)</vt:lpstr>
      <vt:lpstr>Example of Non-serial Schedule (Interleaved Schedule)</vt:lpstr>
      <vt:lpstr>Equivalent Schedule</vt:lpstr>
      <vt:lpstr>Equivalent Schedule</vt:lpstr>
      <vt:lpstr>Serializability</vt:lpstr>
      <vt:lpstr>Conflicting instructions</vt:lpstr>
      <vt:lpstr>Conflict serializability</vt:lpstr>
      <vt:lpstr>Conflict serializability (Example)</vt:lpstr>
      <vt:lpstr>Conflict serializability (Example)</vt:lpstr>
      <vt:lpstr>View serializability</vt:lpstr>
      <vt:lpstr>Initial Read</vt:lpstr>
      <vt:lpstr>Updated Read</vt:lpstr>
      <vt:lpstr>Final Write</vt:lpstr>
      <vt:lpstr>Two phase commit protocol</vt:lpstr>
      <vt:lpstr>Two phase commit protocol</vt:lpstr>
      <vt:lpstr>Two phase commit protocol</vt:lpstr>
      <vt:lpstr>Two phase commit protocol Commit Request Phase (Obtaining Decision)</vt:lpstr>
      <vt:lpstr>Two phase commit protocol Commit Phase (Performing Decision)</vt:lpstr>
      <vt:lpstr>Database recovery</vt:lpstr>
      <vt:lpstr>Database recovery</vt:lpstr>
      <vt:lpstr>Log based recovery method</vt:lpstr>
      <vt:lpstr>Log based recovery method</vt:lpstr>
      <vt:lpstr>Immediate v/s Deferred database modification</vt:lpstr>
      <vt:lpstr>Immediate v/s Deferred database modification</vt:lpstr>
      <vt:lpstr>Immediate v/s Deferred database modification</vt:lpstr>
      <vt:lpstr>Problems with Deferred &amp; Immediate Updates (Checkpoint)</vt:lpstr>
      <vt:lpstr>How the checkpoint works when failure occurs</vt:lpstr>
      <vt:lpstr>How the checkpoint works when failure occurs</vt:lpstr>
      <vt:lpstr>Shadow paging technique</vt:lpstr>
      <vt:lpstr>Shadow paging technique</vt:lpstr>
      <vt:lpstr>Shadow paging technique</vt:lpstr>
      <vt:lpstr>Concurrency</vt:lpstr>
      <vt:lpstr>What is concurrency?</vt:lpstr>
      <vt:lpstr>Lost Update Problem</vt:lpstr>
      <vt:lpstr>Dirty Read Problem</vt:lpstr>
      <vt:lpstr>Incorrect Retrieval Problem</vt:lpstr>
      <vt:lpstr>What is lock?</vt:lpstr>
      <vt:lpstr>Lock based protocol</vt:lpstr>
      <vt:lpstr>Lock based protocol</vt:lpstr>
      <vt:lpstr>Two phase locking protocol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Shree</cp:lastModifiedBy>
  <cp:revision>1785</cp:revision>
  <dcterms:created xsi:type="dcterms:W3CDTF">2020-05-01T05:09:15Z</dcterms:created>
  <dcterms:modified xsi:type="dcterms:W3CDTF">2023-04-12T05:03:31Z</dcterms:modified>
</cp:coreProperties>
</file>