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9"/>
  </p:notesMasterIdLst>
  <p:handoutMasterIdLst>
    <p:handoutMasterId r:id="rId50"/>
  </p:handoutMasterIdLst>
  <p:sldIdLst>
    <p:sldId id="310" r:id="rId2"/>
    <p:sldId id="324" r:id="rId3"/>
    <p:sldId id="346" r:id="rId4"/>
    <p:sldId id="408" r:id="rId5"/>
    <p:sldId id="409" r:id="rId6"/>
    <p:sldId id="410" r:id="rId7"/>
    <p:sldId id="411" r:id="rId8"/>
    <p:sldId id="347" r:id="rId9"/>
    <p:sldId id="339" r:id="rId10"/>
    <p:sldId id="341" r:id="rId11"/>
    <p:sldId id="342" r:id="rId12"/>
    <p:sldId id="343" r:id="rId13"/>
    <p:sldId id="344" r:id="rId14"/>
    <p:sldId id="345" r:id="rId15"/>
    <p:sldId id="412" r:id="rId16"/>
    <p:sldId id="348" r:id="rId17"/>
    <p:sldId id="382" r:id="rId18"/>
    <p:sldId id="413" r:id="rId19"/>
    <p:sldId id="414" r:id="rId20"/>
    <p:sldId id="415" r:id="rId21"/>
    <p:sldId id="349" r:id="rId22"/>
    <p:sldId id="416" r:id="rId23"/>
    <p:sldId id="417" r:id="rId24"/>
    <p:sldId id="418" r:id="rId25"/>
    <p:sldId id="419" r:id="rId26"/>
    <p:sldId id="350" r:id="rId27"/>
    <p:sldId id="420" r:id="rId28"/>
    <p:sldId id="421" r:id="rId29"/>
    <p:sldId id="351" r:id="rId30"/>
    <p:sldId id="422" r:id="rId31"/>
    <p:sldId id="423" r:id="rId32"/>
    <p:sldId id="424" r:id="rId33"/>
    <p:sldId id="425" r:id="rId34"/>
    <p:sldId id="352" r:id="rId35"/>
    <p:sldId id="426" r:id="rId36"/>
    <p:sldId id="427" r:id="rId37"/>
    <p:sldId id="428" r:id="rId38"/>
    <p:sldId id="429" r:id="rId39"/>
    <p:sldId id="430" r:id="rId40"/>
    <p:sldId id="431" r:id="rId41"/>
    <p:sldId id="432" r:id="rId42"/>
    <p:sldId id="353" r:id="rId43"/>
    <p:sldId id="433" r:id="rId44"/>
    <p:sldId id="434" r:id="rId45"/>
    <p:sldId id="435" r:id="rId46"/>
    <p:sldId id="436" r:id="rId47"/>
    <p:sldId id="437" r:id="rId48"/>
  </p:sldIdLst>
  <p:sldSz cx="12192000" cy="6858000"/>
  <p:notesSz cx="6858000" cy="9144000"/>
  <p:embeddedFontLst>
    <p:embeddedFont>
      <p:font typeface="Roboto Condensed Light" panose="02000000000000000000" pitchFamily="2" charset="0"/>
      <p:regular r:id="rId51"/>
      <p:italic r:id="rId52"/>
    </p:embeddedFont>
    <p:embeddedFont>
      <p:font typeface="Roboto Condensed" panose="02000000000000000000" pitchFamily="2" charset="0"/>
      <p:regular r:id="rId53"/>
      <p:bold r:id="rId54"/>
      <p:italic r:id="rId55"/>
      <p:boldItalic r:id="rId56"/>
    </p:embeddedFont>
    <p:embeddedFont>
      <p:font typeface="Segoe UI Black" panose="020B0A02040204020203" pitchFamily="34" charset="0"/>
      <p:bold r:id="rId57"/>
      <p:boldItalic r:id="rId58"/>
    </p:embeddedFont>
    <p:embeddedFont>
      <p:font typeface="Calibri" panose="020F0502020204030204" pitchFamily="34" charset="0"/>
      <p:regular r:id="rId59"/>
      <p:bold r:id="rId60"/>
      <p:italic r:id="rId61"/>
      <p:boldItalic r:id="rId62"/>
    </p:embeddedFont>
    <p:embeddedFont>
      <p:font typeface="Wingdings 3" panose="05040102010807070707" pitchFamily="18" charset="2"/>
      <p:regular r:id="rId63"/>
    </p:embeddedFont>
    <p:embeddedFont>
      <p:font typeface="Cambria Math" panose="02040503050406030204" pitchFamily="18" charset="0"/>
      <p:regular r:id="rId64"/>
    </p:embeddedFont>
    <p:embeddedFont>
      <p:font typeface="Wingdings 2" panose="05020102010507070707" pitchFamily="18" charset="2"/>
      <p:regular r:id="rId6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KefNTEzsGxGpXw7WIzEY5w==" hashData="0p3XO91fgQ41IFF0k39AAFlwbfl2q/0yyXtgIcr39Sf9z8FitoZMjCFnbniOFEfQTvw2cO7nRqvja41Gi9n3fw=="/>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10233"/>
    <a:srgbClr val="301B92"/>
    <a:srgbClr val="673BB7"/>
    <a:srgbClr val="607D8B"/>
    <a:srgbClr val="ED524F"/>
    <a:srgbClr val="B71B1C"/>
    <a:srgbClr val="F54337"/>
    <a:srgbClr val="D81A60"/>
    <a:srgbClr val="890E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notesViewPr>
    <p:cSldViewPr snapToGrid="0">
      <p:cViewPr varScale="1">
        <p:scale>
          <a:sx n="49" d="100"/>
          <a:sy n="49" d="100"/>
        </p:scale>
        <p:origin x="2668" y="3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3.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handoutMaster" Target="handoutMasters/handoutMaster1.xml"/><Relationship Id="rId55" Type="http://schemas.openxmlformats.org/officeDocument/2006/relationships/font" Target="fonts/font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804D292-FDE6-4740-BD23-5814F0C155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57C032C9-2C1E-4CF6-A3C4-7502E137E7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24BD4E-4D0D-4F77-A68F-4CFFD6043445}" type="datetimeFigureOut">
              <a:rPr lang="en-IN" smtClean="0"/>
              <a:t>13-07-2022</a:t>
            </a:fld>
            <a:endParaRPr lang="en-IN"/>
          </a:p>
        </p:txBody>
      </p:sp>
      <p:sp>
        <p:nvSpPr>
          <p:cNvPr id="4" name="Footer Placeholder 3">
            <a:extLst>
              <a:ext uri="{FF2B5EF4-FFF2-40B4-BE49-F238E27FC236}">
                <a16:creationId xmlns:a16="http://schemas.microsoft.com/office/drawing/2014/main" xmlns="" id="{97836138-E6E7-4427-BBC1-56A11A8630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FD98D7DF-AB7A-4F3A-AA22-63A597EA76F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650123-96C4-4DE2-B998-709FDEF2C59D}" type="slidenum">
              <a:rPr lang="en-IN" smtClean="0"/>
              <a:t>‹#›</a:t>
            </a:fld>
            <a:endParaRPr lang="en-IN"/>
          </a:p>
        </p:txBody>
      </p:sp>
    </p:spTree>
    <p:extLst>
      <p:ext uri="{BB962C8B-B14F-4D97-AF65-F5344CB8AC3E}">
        <p14:creationId xmlns:p14="http://schemas.microsoft.com/office/powerpoint/2010/main" val="2767022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7/13/2022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t>2</a:t>
            </a:fld>
            <a:endParaRPr lang="en-US"/>
          </a:p>
        </p:txBody>
      </p:sp>
    </p:spTree>
    <p:extLst>
      <p:ext uri="{BB962C8B-B14F-4D97-AF65-F5344CB8AC3E}">
        <p14:creationId xmlns:p14="http://schemas.microsoft.com/office/powerpoint/2010/main" val="3552517526"/>
      </p:ext>
    </p:extLst>
  </p:cSld>
  <p:clrMapOvr>
    <a:masterClrMapping/>
  </p:clrMapOvr>
</p:notes>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14.jpeg"/></Relationships>
</file>

<file path=ppt/slideLayouts/_rels/slideLayout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9.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xmlns="" id="{E75253BA-841C-4898-BAAF-3A16D7F9433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xmlns="" id="{65C24A8B-C009-4A74-9481-67BB67CA49B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1" name="Picture 20">
            <a:extLst>
              <a:ext uri="{FF2B5EF4-FFF2-40B4-BE49-F238E27FC236}">
                <a16:creationId xmlns:a16="http://schemas.microsoft.com/office/drawing/2014/main" xmlns="" id="{8DCFBA18-DBB7-4232-9BDC-C0D95AE93AF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5E75AD4F-9BB9-4005-AB78-4A6D388A4CD6}"/>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4964C355-848F-46E4-BB2A-EA2EE69FEBA2}"/>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036D56FE-CA91-4481-9096-27448303AC2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A561853C-B15A-4153-A982-7E7EB1213BC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pic>
        <p:nvPicPr>
          <p:cNvPr id="33" name="Picture 32" descr="output-onlinepngtools.png">
            <a:extLst>
              <a:ext uri="{FF2B5EF4-FFF2-40B4-BE49-F238E27FC236}">
                <a16:creationId xmlns:a16="http://schemas.microsoft.com/office/drawing/2014/main" xmlns="" id="{A0549EC1-0B4B-5649-849C-0B48C67255FE}"/>
              </a:ext>
            </a:extLst>
          </p:cNvPr>
          <p:cNvPicPr>
            <a:picLocks noChangeAspect="1"/>
          </p:cNvPicPr>
          <p:nvPr userDrawn="1"/>
        </p:nvPicPr>
        <p:blipFill>
          <a:blip r:embed="rId10"/>
          <a:stretch>
            <a:fillRect/>
          </a:stretch>
        </p:blipFill>
        <p:spPr>
          <a:xfrm>
            <a:off x="7170612" y="1525182"/>
            <a:ext cx="5824348" cy="2865949"/>
          </a:xfrm>
          <a:prstGeom prst="rect">
            <a:avLst/>
          </a:prstGeom>
        </p:spPr>
      </p:pic>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B976521A-C815-4A64-A047-CE405ED0E59A}"/>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631765DD-2E04-4EE4-AFB7-43E328823E6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1018DFAF-9B15-4199-9C36-C730A2CE6C5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xmlns=""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xmlns=""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#2101CS303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Simplification of Logic function</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5" name="Picture 34">
            <a:extLst>
              <a:ext uri="{FF2B5EF4-FFF2-40B4-BE49-F238E27FC236}">
                <a16:creationId xmlns:a16="http://schemas.microsoft.com/office/drawing/2014/main" xmlns="" id="{744A518A-BE68-4048-BDCB-77578CB57230}"/>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C248CBD5-99BA-4017-857A-5ED400F4365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xmlns=""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
            <a:extLst>
              <a:ext uri="{FF2B5EF4-FFF2-40B4-BE49-F238E27FC236}">
                <a16:creationId xmlns:a16="http://schemas.microsoft.com/office/drawing/2014/main" xmlns="" id="{C5EC0171-2BE4-40CA-A480-8BB7C938984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xmlns="" id="{80751CB1-487E-4F91-B9F5-121CF12A72F8}"/>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#2101CS303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Simplification of Logic function</a:t>
            </a:r>
          </a:p>
        </p:txBody>
      </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xmlns=""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xmlns=""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
            <a:extLst>
              <a:ext uri="{FF2B5EF4-FFF2-40B4-BE49-F238E27FC236}">
                <a16:creationId xmlns:a16="http://schemas.microsoft.com/office/drawing/2014/main" xmlns="" id="{3B5677A2-14E3-4450-A93A-4020B13EB00E}"/>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xmlns="" id="{F0D54220-6151-48FA-B959-14945EB273F1}"/>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Semiconductor Devices</a:t>
            </a: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10" name="Group 9">
            <a:extLst>
              <a:ext uri="{FF2B5EF4-FFF2-40B4-BE49-F238E27FC236}">
                <a16:creationId xmlns:a16="http://schemas.microsoft.com/office/drawing/2014/main" xmlns="" id="{AE04132C-088A-4457-A3C3-1DC6427585FC}"/>
              </a:ext>
            </a:extLst>
          </p:cNvPr>
          <p:cNvGrpSpPr/>
          <p:nvPr userDrawn="1"/>
        </p:nvGrpSpPr>
        <p:grpSpPr>
          <a:xfrm>
            <a:off x="10677938" y="6350844"/>
            <a:ext cx="1339023" cy="407045"/>
            <a:chOff x="10721798" y="852808"/>
            <a:chExt cx="1339023" cy="407045"/>
          </a:xfrm>
        </p:grpSpPr>
        <p:pic>
          <p:nvPicPr>
            <p:cNvPr id="15" name="Picture 14">
              <a:extLst>
                <a:ext uri="{FF2B5EF4-FFF2-40B4-BE49-F238E27FC236}">
                  <a16:creationId xmlns:a16="http://schemas.microsoft.com/office/drawing/2014/main" xmlns="" id="{B49C31A0-0173-45C3-B715-F73A797EA64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a16="http://schemas.microsoft.com/office/drawing/2014/main" xmlns=""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Freeform 17">
            <a:extLst>
              <a:ext uri="{FF2B5EF4-FFF2-40B4-BE49-F238E27FC236}">
                <a16:creationId xmlns:a16="http://schemas.microsoft.com/office/drawing/2014/main" xmlns="" id="{041B91BA-E967-4818-B106-E9599A94208F}"/>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xmlns=""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Date Placeholder 1">
            <a:extLst>
              <a:ext uri="{FF2B5EF4-FFF2-40B4-BE49-F238E27FC236}">
                <a16:creationId xmlns:a16="http://schemas.microsoft.com/office/drawing/2014/main" xmlns="" id="{113DDC47-5F98-429E-9511-53CA83B7C313}"/>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2" name="Footer Placeholder 2">
            <a:extLst>
              <a:ext uri="{FF2B5EF4-FFF2-40B4-BE49-F238E27FC236}">
                <a16:creationId xmlns:a16="http://schemas.microsoft.com/office/drawing/2014/main" xmlns="" id="{F1A31E7A-9723-434F-980A-25DC6F4298A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21EL01203 (FOE)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Semiconductor Devices</a:t>
            </a:r>
          </a:p>
        </p:txBody>
      </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xmlns=""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Date Placeholder 1">
            <a:extLst>
              <a:ext uri="{FF2B5EF4-FFF2-40B4-BE49-F238E27FC236}">
                <a16:creationId xmlns:a16="http://schemas.microsoft.com/office/drawing/2014/main" xmlns="" id="{B0EE67C7-74D3-4CBD-AD92-CC9A11B73E72}"/>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2" name="Footer Placeholder 2">
            <a:extLst>
              <a:ext uri="{FF2B5EF4-FFF2-40B4-BE49-F238E27FC236}">
                <a16:creationId xmlns:a16="http://schemas.microsoft.com/office/drawing/2014/main" xmlns="" id="{8153AE79-B6DD-42D9-9A57-251C608C94C9}"/>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21EL01203 (FOE)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Semiconductor Devices</a:t>
            </a:r>
          </a:p>
        </p:txBody>
      </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Date Placeholder 1">
            <a:extLst>
              <a:ext uri="{FF2B5EF4-FFF2-40B4-BE49-F238E27FC236}">
                <a16:creationId xmlns:a16="http://schemas.microsoft.com/office/drawing/2014/main" xmlns="" id="{8F1A213C-9150-4DD4-AF93-378AEE35F37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xmlns="" id="{EE13806C-05D6-42C4-AE68-FB0FD73D5453}"/>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21EL01203 (FOE)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Semiconductor Devices</a:t>
            </a:r>
          </a:p>
        </p:txBody>
      </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7/13/2022</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0.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3.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15.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3.xml"/><Relationship Id="rId4" Type="http://schemas.openxmlformats.org/officeDocument/2006/relationships/image" Target="../media/image16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3.xml"/><Relationship Id="rId5" Type="http://schemas.openxmlformats.org/officeDocument/2006/relationships/image" Target="../media/image280.png"/><Relationship Id="rId4" Type="http://schemas.openxmlformats.org/officeDocument/2006/relationships/image" Target="../media/image270.png"/></Relationships>
</file>

<file path=ppt/slides/_rels/slide24.xml.rels><?xml version="1.0" encoding="UTF-8" standalone="yes"?>
<Relationships xmlns="http://schemas.openxmlformats.org/package/2006/relationships"><Relationship Id="rId3" Type="http://schemas.openxmlformats.org/officeDocument/2006/relationships/image" Target="../media/image300.png"/><Relationship Id="rId7" Type="http://schemas.openxmlformats.org/officeDocument/2006/relationships/image" Target="../media/image340.png"/><Relationship Id="rId2" Type="http://schemas.openxmlformats.org/officeDocument/2006/relationships/image" Target="../media/image290.png"/><Relationship Id="rId1" Type="http://schemas.openxmlformats.org/officeDocument/2006/relationships/slideLayout" Target="../slideLayouts/slideLayout3.xml"/><Relationship Id="rId6" Type="http://schemas.openxmlformats.org/officeDocument/2006/relationships/image" Target="../media/image330.png"/><Relationship Id="rId5" Type="http://schemas.openxmlformats.org/officeDocument/2006/relationships/image" Target="../media/image320.png"/><Relationship Id="rId4" Type="http://schemas.openxmlformats.org/officeDocument/2006/relationships/image" Target="../media/image310.png"/></Relationships>
</file>

<file path=ppt/slides/_rels/slide25.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image" Target="../media/image350.png"/><Relationship Id="rId1" Type="http://schemas.openxmlformats.org/officeDocument/2006/relationships/slideLayout" Target="../slideLayouts/slideLayout3.xml"/><Relationship Id="rId4" Type="http://schemas.openxmlformats.org/officeDocument/2006/relationships/image" Target="../media/image37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380.png"/><Relationship Id="rId1" Type="http://schemas.openxmlformats.org/officeDocument/2006/relationships/slideLayout" Target="../slideLayouts/slideLayout3.xml"/><Relationship Id="rId4" Type="http://schemas.openxmlformats.org/officeDocument/2006/relationships/image" Target="../media/image400.png"/></Relationships>
</file>

<file path=ppt/slides/_rels/slide28.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3.xml"/><Relationship Id="rId4" Type="http://schemas.openxmlformats.org/officeDocument/2006/relationships/image" Target="../media/image4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0.png"/><Relationship Id="rId1" Type="http://schemas.openxmlformats.org/officeDocument/2006/relationships/slideLayout" Target="../slideLayouts/slideLayout3.xml"/><Relationship Id="rId5" Type="http://schemas.openxmlformats.org/officeDocument/2006/relationships/image" Target="../media/image480.png"/><Relationship Id="rId4" Type="http://schemas.openxmlformats.org/officeDocument/2006/relationships/image" Target="../media/image470.png"/></Relationships>
</file>

<file path=ppt/slides/_rels/slide32.xml.rels><?xml version="1.0" encoding="UTF-8" standalone="yes"?>
<Relationships xmlns="http://schemas.openxmlformats.org/package/2006/relationships"><Relationship Id="rId3" Type="http://schemas.openxmlformats.org/officeDocument/2006/relationships/image" Target="../media/image500.png"/><Relationship Id="rId7" Type="http://schemas.openxmlformats.org/officeDocument/2006/relationships/image" Target="../media/image540.png"/><Relationship Id="rId2" Type="http://schemas.openxmlformats.org/officeDocument/2006/relationships/image" Target="../media/image490.png"/><Relationship Id="rId1" Type="http://schemas.openxmlformats.org/officeDocument/2006/relationships/slideLayout" Target="../slideLayouts/slideLayout3.xml"/><Relationship Id="rId6" Type="http://schemas.openxmlformats.org/officeDocument/2006/relationships/image" Target="../media/image530.png"/><Relationship Id="rId5" Type="http://schemas.openxmlformats.org/officeDocument/2006/relationships/image" Target="../media/image520.png"/><Relationship Id="rId4" Type="http://schemas.openxmlformats.org/officeDocument/2006/relationships/image" Target="../media/image510.png"/></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95517B9A-CB15-4105-8DB6-3BE4CEF0C915}"/>
              </a:ext>
            </a:extLst>
          </p:cNvPr>
          <p:cNvSpPr>
            <a:spLocks noGrp="1"/>
          </p:cNvSpPr>
          <p:nvPr>
            <p:ph type="ctrTitle"/>
          </p:nvPr>
        </p:nvSpPr>
        <p:spPr/>
        <p:txBody>
          <a:bodyPr/>
          <a:lstStyle/>
          <a:p>
            <a:r>
              <a:rPr lang="en-US" sz="4800" b="0" dirty="0">
                <a:latin typeface="Roboto Condensed Light" panose="02000000000000000000" pitchFamily="2" charset="0"/>
                <a:ea typeface="Roboto Condensed Light" panose="02000000000000000000" pitchFamily="2" charset="0"/>
              </a:rPr>
              <a:t>Unit-2</a:t>
            </a:r>
            <a:r>
              <a:rPr lang="en-US" dirty="0"/>
              <a:t> </a:t>
            </a:r>
            <a:br>
              <a:rPr lang="en-US" dirty="0"/>
            </a:br>
            <a:r>
              <a:rPr lang="en-US" dirty="0"/>
              <a:t>Simplification of Logic function</a:t>
            </a:r>
          </a:p>
        </p:txBody>
      </p:sp>
      <p:sp>
        <p:nvSpPr>
          <p:cNvPr id="10" name="Text Placeholder 9">
            <a:extLst>
              <a:ext uri="{FF2B5EF4-FFF2-40B4-BE49-F238E27FC236}">
                <a16:creationId xmlns:a16="http://schemas.microsoft.com/office/drawing/2014/main" xmlns="" id="{C082D7EB-29EC-46FF-A7B0-A0D59D247AEB}"/>
              </a:ext>
            </a:extLst>
          </p:cNvPr>
          <p:cNvSpPr>
            <a:spLocks noGrp="1"/>
          </p:cNvSpPr>
          <p:nvPr>
            <p:ph type="body" sz="quarter" idx="11"/>
          </p:nvPr>
        </p:nvSpPr>
        <p:spPr/>
        <p:txBody>
          <a:bodyPr/>
          <a:lstStyle/>
          <a:p>
            <a:r>
              <a:rPr lang="en-US" dirty="0"/>
              <a:t>krunal.vyas@darshan.ac.in</a:t>
            </a:r>
          </a:p>
        </p:txBody>
      </p:sp>
      <p:sp>
        <p:nvSpPr>
          <p:cNvPr id="11" name="Text Placeholder 10">
            <a:extLst>
              <a:ext uri="{FF2B5EF4-FFF2-40B4-BE49-F238E27FC236}">
                <a16:creationId xmlns:a16="http://schemas.microsoft.com/office/drawing/2014/main" xmlns="" id="{AA546C7D-5FAD-4283-8D6D-335B9785575B}"/>
              </a:ext>
            </a:extLst>
          </p:cNvPr>
          <p:cNvSpPr>
            <a:spLocks noGrp="1"/>
          </p:cNvSpPr>
          <p:nvPr>
            <p:ph type="body" sz="quarter" idx="12"/>
          </p:nvPr>
        </p:nvSpPr>
        <p:spPr/>
        <p:txBody>
          <a:bodyPr/>
          <a:lstStyle/>
          <a:p>
            <a:r>
              <a:rPr lang="en-US" dirty="0"/>
              <a:t>9601901005</a:t>
            </a:r>
          </a:p>
        </p:txBody>
      </p:sp>
      <p:sp>
        <p:nvSpPr>
          <p:cNvPr id="12" name="Text Placeholder 11">
            <a:extLst>
              <a:ext uri="{FF2B5EF4-FFF2-40B4-BE49-F238E27FC236}">
                <a16:creationId xmlns:a16="http://schemas.microsoft.com/office/drawing/2014/main" xmlns="" id="{E122C0AC-FE99-4050-96C1-834C68B58208}"/>
              </a:ext>
            </a:extLst>
          </p:cNvPr>
          <p:cNvSpPr>
            <a:spLocks noGrp="1"/>
          </p:cNvSpPr>
          <p:nvPr>
            <p:ph type="body" sz="quarter" idx="13"/>
          </p:nvPr>
        </p:nvSpPr>
        <p:spPr/>
        <p:txBody>
          <a:bodyPr/>
          <a:lstStyle/>
          <a:p>
            <a:r>
              <a:rPr lang="en-US" dirty="0"/>
              <a:t>Computer Science &amp; Engineering</a:t>
            </a:r>
          </a:p>
        </p:txBody>
      </p:sp>
      <p:sp>
        <p:nvSpPr>
          <p:cNvPr id="13" name="Text Placeholder 12">
            <a:extLst>
              <a:ext uri="{FF2B5EF4-FFF2-40B4-BE49-F238E27FC236}">
                <a16:creationId xmlns:a16="http://schemas.microsoft.com/office/drawing/2014/main" xmlns="" id="{4747B24B-6BDC-4D9B-A81D-E04AD86D9990}"/>
              </a:ext>
            </a:extLst>
          </p:cNvPr>
          <p:cNvSpPr>
            <a:spLocks noGrp="1"/>
          </p:cNvSpPr>
          <p:nvPr>
            <p:ph type="body" sz="quarter" idx="14"/>
          </p:nvPr>
        </p:nvSpPr>
        <p:spPr/>
        <p:txBody>
          <a:bodyPr/>
          <a:lstStyle/>
          <a:p>
            <a:r>
              <a:rPr lang="en-US" dirty="0"/>
              <a:t>Prof. Krunal D Vyas</a:t>
            </a:r>
          </a:p>
        </p:txBody>
      </p:sp>
      <p:sp>
        <p:nvSpPr>
          <p:cNvPr id="14" name="Text Placeholder 13">
            <a:extLst>
              <a:ext uri="{FF2B5EF4-FFF2-40B4-BE49-F238E27FC236}">
                <a16:creationId xmlns:a16="http://schemas.microsoft.com/office/drawing/2014/main" xmlns="" id="{38247361-D1B1-496C-91FD-362FC4744130}"/>
              </a:ext>
            </a:extLst>
          </p:cNvPr>
          <p:cNvSpPr>
            <a:spLocks noGrp="1"/>
          </p:cNvSpPr>
          <p:nvPr>
            <p:ph type="body" sz="quarter" idx="16"/>
          </p:nvPr>
        </p:nvSpPr>
        <p:spPr/>
        <p:txBody>
          <a:bodyPr/>
          <a:lstStyle/>
          <a:p>
            <a:r>
              <a:rPr lang="en-US" dirty="0"/>
              <a:t>Digital Fundamentals </a:t>
            </a:r>
            <a:r>
              <a:rPr lang="en-US" dirty="0">
                <a:latin typeface="Roboto Condensed Light" panose="02000000000000000000" pitchFamily="2" charset="0"/>
                <a:ea typeface="Roboto Condensed Light" panose="02000000000000000000" pitchFamily="2" charset="0"/>
              </a:rPr>
              <a:t>(DF)</a:t>
            </a:r>
          </a:p>
          <a:p>
            <a:r>
              <a:rPr lang="en-US" dirty="0">
                <a:latin typeface="Roboto Condensed Light" panose="02000000000000000000" pitchFamily="2" charset="0"/>
                <a:ea typeface="Roboto Condensed Light" panose="02000000000000000000" pitchFamily="2" charset="0"/>
              </a:rPr>
              <a:t>DU #2101CS303</a:t>
            </a:r>
          </a:p>
        </p:txBody>
      </p:sp>
      <p:pic>
        <p:nvPicPr>
          <p:cNvPr id="16" name="Picture Placeholder 8">
            <a:extLst>
              <a:ext uri="{FF2B5EF4-FFF2-40B4-BE49-F238E27FC236}">
                <a16:creationId xmlns:a16="http://schemas.microsoft.com/office/drawing/2014/main" xmlns="" id="{955B1F2C-5420-4479-A55C-83A5DAC50F8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356884" y="5204627"/>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pic>
    </p:spTree>
    <p:extLst>
      <p:ext uri="{BB962C8B-B14F-4D97-AF65-F5344CB8AC3E}">
        <p14:creationId xmlns:p14="http://schemas.microsoft.com/office/powerpoint/2010/main" val="3333740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60F8F0-6B1E-4A06-A5A4-BE292D3C7B0E}"/>
              </a:ext>
            </a:extLst>
          </p:cNvPr>
          <p:cNvSpPr>
            <a:spLocks noGrp="1"/>
          </p:cNvSpPr>
          <p:nvPr>
            <p:ph type="title"/>
          </p:nvPr>
        </p:nvSpPr>
        <p:spPr/>
        <p:txBody>
          <a:bodyPr/>
          <a:lstStyle/>
          <a:p>
            <a:r>
              <a:rPr lang="en-US" dirty="0"/>
              <a:t>Boolean Algebra Laws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5B6F1DA0-33B3-40FB-A8A4-1F6B1BC06475}"/>
                  </a:ext>
                </a:extLst>
              </p:cNvPr>
              <p:cNvSpPr>
                <a:spLocks noGrp="1"/>
              </p:cNvSpPr>
              <p:nvPr>
                <p:ph idx="1"/>
              </p:nvPr>
            </p:nvSpPr>
            <p:spPr>
              <a:xfrm>
                <a:off x="1123072" y="865674"/>
                <a:ext cx="4409823" cy="3429587"/>
              </a:xfrm>
            </p:spPr>
            <p:txBody>
              <a:bodyPr/>
              <a:lstStyle/>
              <a:p>
                <a:r>
                  <a:rPr lang="en-US" dirty="0"/>
                  <a:t>Distributive laws</a:t>
                </a:r>
              </a:p>
              <a:p>
                <a:pPr marL="457200" indent="-457200">
                  <a:buFont typeface="+mj-lt"/>
                  <a:buAutoNum type="arabicPeriod"/>
                </a:pPr>
                <a14:m>
                  <m:oMath xmlns:m="http://schemas.openxmlformats.org/officeDocument/2006/math">
                    <m:r>
                      <a:rPr lang="en-US" i="1">
                        <a:latin typeface="Cambria Math" panose="02040503050406030204" pitchFamily="18" charset="0"/>
                      </a:rPr>
                      <m:t>𝐴</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𝐶</m:t>
                        </m:r>
                      </m:e>
                    </m:d>
                    <m:r>
                      <a:rPr lang="en-US" i="1">
                        <a:latin typeface="Cambria Math" panose="02040503050406030204" pitchFamily="18" charset="0"/>
                      </a:rPr>
                      <m:t>=</m:t>
                    </m:r>
                    <m:r>
                      <a:rPr lang="en-US" i="1">
                        <a:latin typeface="Cambria Math" panose="02040503050406030204" pitchFamily="18" charset="0"/>
                      </a:rPr>
                      <m:t>𝐴𝐵</m:t>
                    </m:r>
                    <m:r>
                      <a:rPr lang="en-US" i="1">
                        <a:latin typeface="Cambria Math" panose="02040503050406030204" pitchFamily="18" charset="0"/>
                      </a:rPr>
                      <m:t>+</m:t>
                    </m:r>
                    <m:r>
                      <a:rPr lang="en-US" i="1">
                        <a:latin typeface="Cambria Math" panose="02040503050406030204" pitchFamily="18" charset="0"/>
                      </a:rPr>
                      <m:t>𝐴𝐶</m:t>
                    </m:r>
                  </m:oMath>
                </a14:m>
                <a:endParaRPr lang="en-US" dirty="0"/>
              </a:p>
              <a:p>
                <a:pPr marL="457200" indent="-457200">
                  <a:buFont typeface="+mj-lt"/>
                  <a:buAutoNum type="arabicPeriod"/>
                </a:pPr>
                <a14:m>
                  <m:oMath xmlns:m="http://schemas.openxmlformats.org/officeDocument/2006/math">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𝐵𝐶</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m:t>
                    </m:r>
                  </m:oMath>
                </a14:m>
                <a:endParaRPr lang="en-US" dirty="0"/>
              </a:p>
              <a:p>
                <a:pPr marL="0" indent="0">
                  <a:buNone/>
                </a:pPr>
                <a:endParaRPr lang="en-IN" dirty="0"/>
              </a:p>
              <a:p>
                <a:r>
                  <a:rPr lang="en-US" dirty="0"/>
                  <a:t>Idempotent laws</a:t>
                </a:r>
              </a:p>
              <a:p>
                <a:pPr marL="457200" indent="-457200">
                  <a:buFont typeface="+mj-lt"/>
                  <a:buAutoNum type="arabicPeriod"/>
                </a:pPr>
                <a14:m>
                  <m:oMath xmlns:m="http://schemas.openxmlformats.org/officeDocument/2006/math">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oMath>
                </a14:m>
                <a:endParaRPr lang="en-US" dirty="0">
                  <a:ea typeface="Cambria Math" panose="02040503050406030204" pitchFamily="18" charset="0"/>
                </a:endParaRPr>
              </a:p>
              <a:p>
                <a:pPr marL="457200" indent="-457200">
                  <a:buFont typeface="+mj-lt"/>
                  <a:buAutoNum type="arabicPeriod"/>
                </a:pPr>
                <a14:m>
                  <m:oMath xmlns:m="http://schemas.openxmlformats.org/officeDocument/2006/math">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oMath>
                </a14:m>
                <a:endParaRPr lang="en-US"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5B6F1DA0-33B3-40FB-A8A4-1F6B1BC06475}"/>
                  </a:ext>
                </a:extLst>
              </p:cNvPr>
              <p:cNvSpPr>
                <a:spLocks noGrp="1" noRot="1" noChangeAspect="1" noMove="1" noResize="1" noEditPoints="1" noAdjustHandles="1" noChangeArrowheads="1" noChangeShapeType="1" noTextEdit="1"/>
              </p:cNvSpPr>
              <p:nvPr>
                <p:ph idx="1"/>
              </p:nvPr>
            </p:nvSpPr>
            <p:spPr>
              <a:xfrm>
                <a:off x="1123072" y="865674"/>
                <a:ext cx="4409823" cy="3429587"/>
              </a:xfrm>
              <a:blipFill>
                <a:blip r:embed="rId2"/>
                <a:stretch>
                  <a:fillRect l="-2072" t="-230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xmlns="" id="{079B5360-6275-43B2-84B3-82857D7BDE87}"/>
                  </a:ext>
                </a:extLst>
              </p:cNvPr>
              <p:cNvSpPr txBox="1">
                <a:spLocks/>
              </p:cNvSpPr>
              <p:nvPr/>
            </p:nvSpPr>
            <p:spPr>
              <a:xfrm>
                <a:off x="7515320" y="865673"/>
                <a:ext cx="3420515" cy="342958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Redundant Literal Rule</a:t>
                </a:r>
              </a:p>
              <a:p>
                <a:pPr marL="457200" indent="-457200">
                  <a:buFont typeface="+mj-lt"/>
                  <a:buAutoNum type="arabicPeriod"/>
                </a:pPr>
                <a14:m>
                  <m:oMath xmlns:m="http://schemas.openxmlformats.org/officeDocument/2006/math">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𝐴</m:t>
                        </m:r>
                      </m:e>
                    </m:acc>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oMath>
                </a14:m>
                <a:endParaRPr lang="en-US" dirty="0"/>
              </a:p>
              <a:p>
                <a:pPr marL="457200" indent="-457200">
                  <a:buFont typeface="+mj-lt"/>
                  <a:buAutoNum type="arabicPeriod"/>
                </a:pPr>
                <a14:m>
                  <m:oMath xmlns:m="http://schemas.openxmlformats.org/officeDocument/2006/math">
                    <m:r>
                      <a:rPr lang="en-US" i="1">
                        <a:latin typeface="Cambria Math" panose="02040503050406030204" pitchFamily="18" charset="0"/>
                        <a:ea typeface="Cambria Math" panose="02040503050406030204" pitchFamily="18" charset="0"/>
                      </a:rPr>
                      <m:t>𝐴</m:t>
                    </m:r>
                    <m:d>
                      <m:dPr>
                        <m:ctrlPr>
                          <a:rPr lang="en-US" i="1">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𝐴</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𝐴𝐵</m:t>
                    </m:r>
                  </m:oMath>
                </a14:m>
                <a:endParaRPr lang="en-US" dirty="0"/>
              </a:p>
              <a:p>
                <a:pPr marL="0" indent="0">
                  <a:buFont typeface="Wingdings 3" panose="05040102010807070707" pitchFamily="18" charset="2"/>
                  <a:buNone/>
                </a:pPr>
                <a:endParaRPr lang="en-IN" dirty="0"/>
              </a:p>
              <a:p>
                <a:r>
                  <a:rPr lang="en-US" dirty="0"/>
                  <a:t>Absorption laws</a:t>
                </a:r>
              </a:p>
              <a:p>
                <a:pPr marL="457200" indent="-457200">
                  <a:buFont typeface="+mj-lt"/>
                  <a:buAutoNum type="arabicPeriod"/>
                </a:pP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𝐴𝐵</m:t>
                    </m:r>
                    <m:r>
                      <a:rPr lang="en-US" i="1">
                        <a:latin typeface="Cambria Math" panose="02040503050406030204" pitchFamily="18" charset="0"/>
                      </a:rPr>
                      <m:t>=</m:t>
                    </m:r>
                    <m:r>
                      <a:rPr lang="en-US" i="1">
                        <a:latin typeface="Cambria Math" panose="02040503050406030204" pitchFamily="18" charset="0"/>
                      </a:rPr>
                      <m:t>𝐴</m:t>
                    </m:r>
                  </m:oMath>
                </a14:m>
                <a:endParaRPr lang="en-US" dirty="0"/>
              </a:p>
              <a:p>
                <a:pPr marL="457200" indent="-457200">
                  <a:buFont typeface="+mj-lt"/>
                  <a:buAutoNum type="arabicPeriod"/>
                </a:pP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𝐴</m:t>
                    </m:r>
                  </m:oMath>
                </a14:m>
                <a:endParaRPr lang="en-US" dirty="0">
                  <a:ea typeface="Cambria Math" panose="02040503050406030204" pitchFamily="18" charset="0"/>
                </a:endParaRPr>
              </a:p>
            </p:txBody>
          </p:sp>
        </mc:Choice>
        <mc:Fallback xmlns="">
          <p:sp>
            <p:nvSpPr>
              <p:cNvPr id="4" name="Content Placeholder 2">
                <a:extLst>
                  <a:ext uri="{FF2B5EF4-FFF2-40B4-BE49-F238E27FC236}">
                    <a16:creationId xmlns:a16="http://schemas.microsoft.com/office/drawing/2014/main" id="{079B5360-6275-43B2-84B3-82857D7BDE87}"/>
                  </a:ext>
                </a:extLst>
              </p:cNvPr>
              <p:cNvSpPr txBox="1">
                <a:spLocks noRot="1" noChangeAspect="1" noMove="1" noResize="1" noEditPoints="1" noAdjustHandles="1" noChangeArrowheads="1" noChangeShapeType="1" noTextEdit="1"/>
              </p:cNvSpPr>
              <p:nvPr/>
            </p:nvSpPr>
            <p:spPr>
              <a:xfrm>
                <a:off x="7515320" y="865673"/>
                <a:ext cx="3420515" cy="3429587"/>
              </a:xfrm>
              <a:prstGeom prst="rect">
                <a:avLst/>
              </a:prstGeom>
              <a:blipFill>
                <a:blip r:embed="rId3"/>
                <a:stretch>
                  <a:fillRect l="-2674" t="-230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xmlns="" id="{58E4055E-5798-423F-A5F5-BF1CF6153279}"/>
                  </a:ext>
                </a:extLst>
              </p:cNvPr>
              <p:cNvSpPr txBox="1">
                <a:spLocks/>
              </p:cNvSpPr>
              <p:nvPr/>
            </p:nvSpPr>
            <p:spPr>
              <a:xfrm>
                <a:off x="4037827" y="4233770"/>
                <a:ext cx="3274295" cy="142032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 Morgan’s Theorem</a:t>
                </a:r>
              </a:p>
              <a:p>
                <a:pPr marL="457200" indent="-457200">
                  <a:buFont typeface="+mj-lt"/>
                  <a:buAutoNum type="arabicPeriod"/>
                </a:pPr>
                <a14:m>
                  <m:oMath xmlns:m="http://schemas.openxmlformats.org/officeDocument/2006/math">
                    <m:acc>
                      <m:accPr>
                        <m:chr m:val="̅"/>
                        <m:ctrlPr>
                          <a:rPr lang="en-US" i="1">
                            <a:latin typeface="Cambria Math" panose="02040503050406030204" pitchFamily="18" charset="0"/>
                          </a:rPr>
                        </m:ctrlPr>
                      </m:accPr>
                      <m:e>
                        <m:r>
                          <a:rPr lang="en-US" i="1" smtClean="0">
                            <a:latin typeface="Cambria Math" panose="02040503050406030204" pitchFamily="18" charset="0"/>
                          </a:rPr>
                          <m:t>𝐴</m:t>
                        </m:r>
                        <m:r>
                          <a:rPr lang="en-US" i="1" smtClean="0">
                            <a:latin typeface="Cambria Math" panose="02040503050406030204" pitchFamily="18" charset="0"/>
                          </a:rPr>
                          <m:t>+</m:t>
                        </m:r>
                        <m:r>
                          <a:rPr lang="en-US" i="1" smtClean="0">
                            <a:latin typeface="Cambria Math" panose="02040503050406030204" pitchFamily="18" charset="0"/>
                          </a:rPr>
                          <m:t>𝐵</m:t>
                        </m:r>
                      </m:e>
                    </m:acc>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𝐴</m:t>
                        </m:r>
                      </m:e>
                    </m:acc>
                    <m:acc>
                      <m:accPr>
                        <m:chr m:val="̅"/>
                        <m:ctrlPr>
                          <a:rPr lang="en-US" i="1">
                            <a:latin typeface="Cambria Math" panose="02040503050406030204" pitchFamily="18" charset="0"/>
                          </a:rPr>
                        </m:ctrlPr>
                      </m:accPr>
                      <m:e>
                        <m:r>
                          <a:rPr lang="en-US" i="1">
                            <a:latin typeface="Cambria Math" panose="02040503050406030204" pitchFamily="18" charset="0"/>
                          </a:rPr>
                          <m:t>𝐵</m:t>
                        </m:r>
                      </m:e>
                    </m:acc>
                  </m:oMath>
                </a14:m>
                <a:endParaRPr lang="en-US" dirty="0"/>
              </a:p>
              <a:p>
                <a:pPr marL="457200" indent="-457200">
                  <a:buFont typeface="+mj-lt"/>
                  <a:buAutoNum type="arabicPeriod"/>
                </a:pP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𝐴𝐵</m:t>
                        </m:r>
                      </m:e>
                    </m:acc>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𝐴</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𝐵</m:t>
                        </m:r>
                      </m:e>
                    </m:acc>
                  </m:oMath>
                </a14:m>
                <a:endParaRPr lang="en-US" dirty="0"/>
              </a:p>
              <a:p>
                <a:pPr marL="0" indent="0">
                  <a:buFont typeface="Wingdings 3" panose="05040102010807070707" pitchFamily="18" charset="2"/>
                  <a:buNone/>
                </a:pPr>
                <a:endParaRPr lang="en-IN" dirty="0"/>
              </a:p>
              <a:p>
                <a:pPr marL="0" indent="0">
                  <a:buFont typeface="Wingdings 3" panose="05040102010807070707" pitchFamily="18" charset="2"/>
                  <a:buNone/>
                </a:pPr>
                <a:endParaRPr lang="en-IN" dirty="0"/>
              </a:p>
            </p:txBody>
          </p:sp>
        </mc:Choice>
        <mc:Fallback xmlns="">
          <p:sp>
            <p:nvSpPr>
              <p:cNvPr id="6" name="Content Placeholder 2">
                <a:extLst>
                  <a:ext uri="{FF2B5EF4-FFF2-40B4-BE49-F238E27FC236}">
                    <a16:creationId xmlns:a16="http://schemas.microsoft.com/office/drawing/2014/main" id="{58E4055E-5798-423F-A5F5-BF1CF6153279}"/>
                  </a:ext>
                </a:extLst>
              </p:cNvPr>
              <p:cNvSpPr txBox="1">
                <a:spLocks noRot="1" noChangeAspect="1" noMove="1" noResize="1" noEditPoints="1" noAdjustHandles="1" noChangeArrowheads="1" noChangeShapeType="1" noTextEdit="1"/>
              </p:cNvSpPr>
              <p:nvPr/>
            </p:nvSpPr>
            <p:spPr>
              <a:xfrm>
                <a:off x="4037827" y="4233770"/>
                <a:ext cx="3274295" cy="1420327"/>
              </a:xfrm>
              <a:prstGeom prst="rect">
                <a:avLst/>
              </a:prstGeom>
              <a:blipFill>
                <a:blip r:embed="rId4"/>
                <a:stretch>
                  <a:fillRect l="-2793" t="-5579" b="-3004"/>
                </a:stretch>
              </a:blipFill>
            </p:spPr>
            <p:txBody>
              <a:bodyPr/>
              <a:lstStyle/>
              <a:p>
                <a:r>
                  <a:rPr lang="en-IN">
                    <a:noFill/>
                  </a:rPr>
                  <a:t> </a:t>
                </a:r>
              </a:p>
            </p:txBody>
          </p:sp>
        </mc:Fallback>
      </mc:AlternateContent>
      <p:sp>
        <p:nvSpPr>
          <p:cNvPr id="9" name="Rectangle 8">
            <a:extLst>
              <a:ext uri="{FF2B5EF4-FFF2-40B4-BE49-F238E27FC236}">
                <a16:creationId xmlns:a16="http://schemas.microsoft.com/office/drawing/2014/main" xmlns="" id="{FBE047A6-1A81-465A-997F-9708548C22CD}"/>
              </a:ext>
            </a:extLst>
          </p:cNvPr>
          <p:cNvSpPr/>
          <p:nvPr/>
        </p:nvSpPr>
        <p:spPr>
          <a:xfrm>
            <a:off x="17438" y="6007201"/>
            <a:ext cx="4176000" cy="576000"/>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solidFill>
              </a:rPr>
              <a:t>Break the line change the sign</a:t>
            </a:r>
          </a:p>
        </p:txBody>
      </p:sp>
    </p:spTree>
    <p:extLst>
      <p:ext uri="{BB962C8B-B14F-4D97-AF65-F5344CB8AC3E}">
        <p14:creationId xmlns:p14="http://schemas.microsoft.com/office/powerpoint/2010/main" val="304670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fade">
                                      <p:cBhvr>
                                        <p:cTn id="42" dur="500"/>
                                        <p:tgtEl>
                                          <p:spTgt spid="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fade">
                                      <p:cBhvr>
                                        <p:cTn id="47" dur="5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4" end="4"/>
                                            </p:txEl>
                                          </p:spTgt>
                                        </p:tgtEl>
                                        <p:attrNameLst>
                                          <p:attrName>style.visibility</p:attrName>
                                        </p:attrNameLst>
                                      </p:cBhvr>
                                      <p:to>
                                        <p:strVal val="visible"/>
                                      </p:to>
                                    </p:set>
                                    <p:animEffect transition="in" filter="fade">
                                      <p:cBhvr>
                                        <p:cTn id="52" dur="500"/>
                                        <p:tgtEl>
                                          <p:spTgt spid="4">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5" end="5"/>
                                            </p:txEl>
                                          </p:spTgt>
                                        </p:tgtEl>
                                        <p:attrNameLst>
                                          <p:attrName>style.visibility</p:attrName>
                                        </p:attrNameLst>
                                      </p:cBhvr>
                                      <p:to>
                                        <p:strVal val="visible"/>
                                      </p:to>
                                    </p:set>
                                    <p:animEffect transition="in" filter="fade">
                                      <p:cBhvr>
                                        <p:cTn id="57" dur="500"/>
                                        <p:tgtEl>
                                          <p:spTgt spid="4">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6" end="6"/>
                                            </p:txEl>
                                          </p:spTgt>
                                        </p:tgtEl>
                                        <p:attrNameLst>
                                          <p:attrName>style.visibility</p:attrName>
                                        </p:attrNameLst>
                                      </p:cBhvr>
                                      <p:to>
                                        <p:strVal val="visible"/>
                                      </p:to>
                                    </p:set>
                                    <p:animEffect transition="in" filter="fade">
                                      <p:cBhvr>
                                        <p:cTn id="62" dur="500"/>
                                        <p:tgtEl>
                                          <p:spTgt spid="4">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xEl>
                                              <p:pRg st="0" end="0"/>
                                            </p:txEl>
                                          </p:spTgt>
                                        </p:tgtEl>
                                        <p:attrNameLst>
                                          <p:attrName>style.visibility</p:attrName>
                                        </p:attrNameLst>
                                      </p:cBhvr>
                                      <p:to>
                                        <p:strVal val="visible"/>
                                      </p:to>
                                    </p:set>
                                    <p:animEffect transition="in" filter="fade">
                                      <p:cBhvr>
                                        <p:cTn id="67" dur="500"/>
                                        <p:tgtEl>
                                          <p:spTgt spid="6">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
                                            <p:txEl>
                                              <p:pRg st="1" end="1"/>
                                            </p:txEl>
                                          </p:spTgt>
                                        </p:tgtEl>
                                        <p:attrNameLst>
                                          <p:attrName>style.visibility</p:attrName>
                                        </p:attrNameLst>
                                      </p:cBhvr>
                                      <p:to>
                                        <p:strVal val="visible"/>
                                      </p:to>
                                    </p:set>
                                    <p:animEffect transition="in" filter="fade">
                                      <p:cBhvr>
                                        <p:cTn id="72" dur="500"/>
                                        <p:tgtEl>
                                          <p:spTgt spid="6">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
                                            <p:txEl>
                                              <p:pRg st="2" end="2"/>
                                            </p:txEl>
                                          </p:spTgt>
                                        </p:tgtEl>
                                        <p:attrNameLst>
                                          <p:attrName>style.visibility</p:attrName>
                                        </p:attrNameLst>
                                      </p:cBhvr>
                                      <p:to>
                                        <p:strVal val="visible"/>
                                      </p:to>
                                    </p:set>
                                    <p:animEffect transition="in" filter="fade">
                                      <p:cBhvr>
                                        <p:cTn id="77" dur="500"/>
                                        <p:tgtEl>
                                          <p:spTgt spid="6">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fade">
                                      <p:cBhvr>
                                        <p:cTn id="8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6" grpId="0" build="p"/>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xmlns="" id="{52B9E28B-E353-40AB-9A56-23F925322859}"/>
                  </a:ext>
                </a:extLst>
              </p:cNvPr>
              <p:cNvSpPr>
                <a:spLocks noGrp="1"/>
              </p:cNvSpPr>
              <p:nvPr>
                <p:ph type="title"/>
              </p:nvPr>
            </p:nvSpPr>
            <p:spPr/>
            <p:txBody>
              <a:bodyPr>
                <a:normAutofit/>
              </a:bodyPr>
              <a:lstStyle/>
              <a:p>
                <a:r>
                  <a:rPr lang="en-IN" dirty="0"/>
                  <a:t>Proof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IN" i="1">
                            <a:latin typeface="Cambria Math" panose="02040503050406030204" pitchFamily="18" charset="0"/>
                          </a:rPr>
                          <m:t>+</m:t>
                        </m:r>
                        <m:r>
                          <a:rPr lang="en-IN" i="1">
                            <a:latin typeface="Cambria Math" panose="02040503050406030204" pitchFamily="18" charset="0"/>
                          </a:rPr>
                          <m:t>𝐶</m:t>
                        </m:r>
                      </m:e>
                    </m:acc>
                    <m:r>
                      <a:rPr lang="en-US" i="1">
                        <a:latin typeface="Cambria Math" panose="02040503050406030204" pitchFamily="18" charset="0"/>
                      </a:rPr>
                      <m:t>=</m:t>
                    </m:r>
                    <m:acc>
                      <m:accPr>
                        <m:chr m:val="̅"/>
                        <m:ctrlPr>
                          <a:rPr lang="en-US" i="1" smtClean="0">
                            <a:latin typeface="Cambria Math" panose="02040503050406030204" pitchFamily="18" charset="0"/>
                          </a:rPr>
                        </m:ctrlPr>
                      </m:accPr>
                      <m:e>
                        <m:r>
                          <a:rPr lang="en-IN" b="0" i="1" smtClean="0">
                            <a:latin typeface="Cambria Math" panose="02040503050406030204" pitchFamily="18" charset="0"/>
                          </a:rPr>
                          <m:t>𝐴</m:t>
                        </m:r>
                      </m:e>
                    </m:acc>
                    <m:r>
                      <a:rPr lang="en-IN" b="1" i="1" smtClean="0">
                        <a:latin typeface="Cambria Math" panose="02040503050406030204" pitchFamily="18" charset="0"/>
                      </a:rPr>
                      <m:t> </m:t>
                    </m:r>
                    <m:acc>
                      <m:accPr>
                        <m:chr m:val="̅"/>
                        <m:ctrlPr>
                          <a:rPr lang="en-US" i="1" smtClean="0">
                            <a:latin typeface="Cambria Math" panose="02040503050406030204" pitchFamily="18" charset="0"/>
                          </a:rPr>
                        </m:ctrlPr>
                      </m:accPr>
                      <m:e>
                        <m:r>
                          <a:rPr lang="en-IN" b="0" i="1" smtClean="0">
                            <a:latin typeface="Cambria Math" panose="02040503050406030204" pitchFamily="18" charset="0"/>
                          </a:rPr>
                          <m:t>𝐵</m:t>
                        </m:r>
                      </m:e>
                    </m:acc>
                    <m:r>
                      <a:rPr lang="en-IN" b="1"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IN" b="0" i="1" smtClean="0">
                            <a:latin typeface="Cambria Math" panose="02040503050406030204" pitchFamily="18" charset="0"/>
                          </a:rPr>
                          <m:t>𝐶</m:t>
                        </m:r>
                      </m:e>
                    </m:acc>
                  </m:oMath>
                </a14:m>
                <a:endParaRPr lang="en-IN" b="0" dirty="0"/>
              </a:p>
            </p:txBody>
          </p:sp>
        </mc:Choice>
        <mc:Fallback xmlns="">
          <p:sp>
            <p:nvSpPr>
              <p:cNvPr id="2" name="Title 1">
                <a:extLst>
                  <a:ext uri="{FF2B5EF4-FFF2-40B4-BE49-F238E27FC236}">
                    <a16:creationId xmlns:a16="http://schemas.microsoft.com/office/drawing/2014/main" id="{52B9E28B-E353-40AB-9A56-23F925322859}"/>
                  </a:ext>
                </a:extLst>
              </p:cNvPr>
              <p:cNvSpPr>
                <a:spLocks noGrp="1" noRot="1" noChangeAspect="1" noMove="1" noResize="1" noEditPoints="1" noAdjustHandles="1" noChangeArrowheads="1" noChangeShapeType="1" noTextEdit="1"/>
              </p:cNvSpPr>
              <p:nvPr>
                <p:ph type="title"/>
              </p:nvPr>
            </p:nvSpPr>
            <p:spPr>
              <a:blipFill>
                <a:blip r:embed="rId2"/>
                <a:stretch>
                  <a:fillRect l="-400" t="-8547" b="-19658"/>
                </a:stretch>
              </a:blipFill>
            </p:spPr>
            <p:txBody>
              <a:bodyPr/>
              <a:lstStyle/>
              <a:p>
                <a:r>
                  <a:rPr lang="en-IN">
                    <a:noFill/>
                  </a:rPr>
                  <a:t> </a:t>
                </a:r>
              </a:p>
            </p:txBody>
          </p:sp>
        </mc:Fallback>
      </mc:AlternateContent>
      <p:graphicFrame>
        <p:nvGraphicFramePr>
          <p:cNvPr id="4" name="Table 3">
            <a:extLst>
              <a:ext uri="{FF2B5EF4-FFF2-40B4-BE49-F238E27FC236}">
                <a16:creationId xmlns:a16="http://schemas.microsoft.com/office/drawing/2014/main" xmlns="" id="{70927D23-B731-4B1C-B5F7-618DE986B811}"/>
              </a:ext>
            </a:extLst>
          </p:cNvPr>
          <p:cNvGraphicFramePr>
            <a:graphicFrameLocks noGrp="1"/>
          </p:cNvGraphicFramePr>
          <p:nvPr/>
        </p:nvGraphicFramePr>
        <p:xfrm>
          <a:off x="1709981" y="1576964"/>
          <a:ext cx="838200" cy="41148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0000"/>
                    </a:ext>
                  </a:extLst>
                </a:gridCol>
              </a:tblGrid>
              <a:tr h="370840">
                <a:tc>
                  <a:txBody>
                    <a:bodyPr/>
                    <a:lstStyle/>
                    <a:p>
                      <a:pPr algn="ctr"/>
                      <a:r>
                        <a:rPr lang="en-IN" sz="2400" dirty="0">
                          <a:solidFill>
                            <a:schemeClr val="tx1"/>
                          </a:solidFill>
                          <a:latin typeface="Cambria Math" panose="02040503050406030204" pitchFamily="18" charset="0"/>
                          <a:ea typeface="Cambria Math" panose="02040503050406030204" pitchFamily="18" charset="0"/>
                        </a:rPr>
                        <a:t>A</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p:graphicFrame>
        <p:nvGraphicFramePr>
          <p:cNvPr id="5" name="Table 4">
            <a:extLst>
              <a:ext uri="{FF2B5EF4-FFF2-40B4-BE49-F238E27FC236}">
                <a16:creationId xmlns:a16="http://schemas.microsoft.com/office/drawing/2014/main" xmlns="" id="{F523E7C8-D55C-4746-9634-4CA135F3DD9A}"/>
              </a:ext>
            </a:extLst>
          </p:cNvPr>
          <p:cNvGraphicFramePr>
            <a:graphicFrameLocks noGrp="1"/>
          </p:cNvGraphicFramePr>
          <p:nvPr/>
        </p:nvGraphicFramePr>
        <p:xfrm>
          <a:off x="2548181" y="1576964"/>
          <a:ext cx="838200" cy="41148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0000"/>
                    </a:ext>
                  </a:extLst>
                </a:gridCol>
              </a:tblGrid>
              <a:tr h="370840">
                <a:tc>
                  <a:txBody>
                    <a:bodyPr/>
                    <a:lstStyle/>
                    <a:p>
                      <a:pPr marL="0" algn="ctr" defTabSz="914400" rtl="0" eaLnBrk="1" latinLnBrk="0" hangingPunct="1"/>
                      <a:r>
                        <a:rPr lang="en-IN" sz="2400" b="1" kern="1200" dirty="0">
                          <a:solidFill>
                            <a:schemeClr val="tx1"/>
                          </a:solidFill>
                          <a:latin typeface="Cambria Math" panose="02040503050406030204" pitchFamily="18" charset="0"/>
                          <a:ea typeface="Cambria Math" panose="02040503050406030204" pitchFamily="18" charset="0"/>
                          <a:cs typeface="+mn-cs"/>
                        </a:rPr>
                        <a:t>B</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p:graphicFrame>
        <p:nvGraphicFramePr>
          <p:cNvPr id="6" name="Table 5">
            <a:extLst>
              <a:ext uri="{FF2B5EF4-FFF2-40B4-BE49-F238E27FC236}">
                <a16:creationId xmlns:a16="http://schemas.microsoft.com/office/drawing/2014/main" xmlns="" id="{53CD8B9B-6DF7-4481-97AE-8EA2EDD79A0E}"/>
              </a:ext>
            </a:extLst>
          </p:cNvPr>
          <p:cNvGraphicFramePr>
            <a:graphicFrameLocks noGrp="1"/>
          </p:cNvGraphicFramePr>
          <p:nvPr/>
        </p:nvGraphicFramePr>
        <p:xfrm>
          <a:off x="3386381" y="1576964"/>
          <a:ext cx="838200" cy="41148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0000"/>
                    </a:ext>
                  </a:extLst>
                </a:gridCol>
              </a:tblGrid>
              <a:tr h="370840">
                <a:tc>
                  <a:txBody>
                    <a:bodyPr/>
                    <a:lstStyle/>
                    <a:p>
                      <a:pPr marL="0" algn="ctr" defTabSz="914400" rtl="0" eaLnBrk="1" latinLnBrk="0" hangingPunct="1"/>
                      <a:r>
                        <a:rPr lang="en-IN" sz="2400" b="1" kern="1200" dirty="0">
                          <a:solidFill>
                            <a:schemeClr val="tx1"/>
                          </a:solidFill>
                          <a:latin typeface="Cambria Math" panose="02040503050406030204" pitchFamily="18" charset="0"/>
                          <a:ea typeface="Cambria Math" panose="02040503050406030204" pitchFamily="18" charset="0"/>
                          <a:cs typeface="+mn-cs"/>
                        </a:rPr>
                        <a:t>C</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solidFill>
                            <a:schemeClr val="tx1"/>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IN" sz="2400" dirty="0">
                          <a:solidFill>
                            <a:schemeClr val="tx1"/>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IN" sz="2400" dirty="0">
                          <a:solidFill>
                            <a:schemeClr val="tx1"/>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IN" sz="2400" dirty="0">
                          <a:solidFill>
                            <a:schemeClr val="tx1"/>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IN" sz="2400" dirty="0">
                          <a:solidFill>
                            <a:schemeClr val="tx1"/>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IN" sz="2400" dirty="0">
                          <a:solidFill>
                            <a:schemeClr val="tx1"/>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IN" sz="2400" dirty="0">
                          <a:solidFill>
                            <a:schemeClr val="tx1"/>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solidFill>
                            <a:schemeClr val="tx1"/>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p:graphicFrame>
        <p:nvGraphicFramePr>
          <p:cNvPr id="7" name="Table 6">
            <a:extLst>
              <a:ext uri="{FF2B5EF4-FFF2-40B4-BE49-F238E27FC236}">
                <a16:creationId xmlns:a16="http://schemas.microsoft.com/office/drawing/2014/main" xmlns="" id="{914A20FB-6831-465C-8BBD-748DA7D522A9}"/>
              </a:ext>
            </a:extLst>
          </p:cNvPr>
          <p:cNvGraphicFramePr>
            <a:graphicFrameLocks noGrp="1"/>
          </p:cNvGraphicFramePr>
          <p:nvPr/>
        </p:nvGraphicFramePr>
        <p:xfrm>
          <a:off x="4215539" y="1576901"/>
          <a:ext cx="1305790" cy="4114800"/>
        </p:xfrm>
        <a:graphic>
          <a:graphicData uri="http://schemas.openxmlformats.org/drawingml/2006/table">
            <a:tbl>
              <a:tblPr firstRow="1" bandRow="1">
                <a:tableStyleId>{5C22544A-7EE6-4342-B048-85BDC9FD1C3A}</a:tableStyleId>
              </a:tblPr>
              <a:tblGrid>
                <a:gridCol w="1305790">
                  <a:extLst>
                    <a:ext uri="{9D8B030D-6E8A-4147-A177-3AD203B41FA5}">
                      <a16:colId xmlns:a16="http://schemas.microsoft.com/office/drawing/2014/main" xmlns="" val="20000"/>
                    </a:ext>
                  </a:extLst>
                </a:gridCol>
              </a:tblGrid>
              <a:tr h="370840">
                <a:tc>
                  <a:txBody>
                    <a:bodyPr/>
                    <a:lstStyle/>
                    <a:p>
                      <a:pPr algn="ctr"/>
                      <a:r>
                        <a:rPr lang="en-IN" sz="2400" dirty="0">
                          <a:solidFill>
                            <a:schemeClr val="tx1"/>
                          </a:solidFill>
                          <a:latin typeface="Cambria Math" panose="02040503050406030204" pitchFamily="18" charset="0"/>
                          <a:ea typeface="Cambria Math" panose="02040503050406030204" pitchFamily="18" charset="0"/>
                        </a:rPr>
                        <a:t>A+B+C</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xmlns="" id="{579984E2-B92A-4D4B-8BFE-DC6B14DD8366}"/>
                  </a:ext>
                </a:extLst>
              </p:cNvPr>
              <p:cNvGraphicFramePr>
                <a:graphicFrameLocks noGrp="1"/>
              </p:cNvGraphicFramePr>
              <p:nvPr/>
            </p:nvGraphicFramePr>
            <p:xfrm>
              <a:off x="5527049" y="1577315"/>
              <a:ext cx="1233805" cy="4117467"/>
            </p:xfrm>
            <a:graphic>
              <a:graphicData uri="http://schemas.openxmlformats.org/drawingml/2006/table">
                <a:tbl>
                  <a:tblPr firstRow="1" bandRow="1">
                    <a:tableStyleId>{5C22544A-7EE6-4342-B048-85BDC9FD1C3A}</a:tableStyleId>
                  </a:tblPr>
                  <a:tblGrid>
                    <a:gridCol w="1233805">
                      <a:extLst>
                        <a:ext uri="{9D8B030D-6E8A-4147-A177-3AD203B41FA5}">
                          <a16:colId xmlns:a16="http://schemas.microsoft.com/office/drawing/2014/main" xmlns="" val="20000"/>
                        </a:ext>
                      </a:extLst>
                    </a:gridCol>
                  </a:tblGrid>
                  <a:tr h="370840">
                    <a:tc>
                      <a:txBody>
                        <a:bodyPr/>
                        <a:lstStyle/>
                        <a:p>
                          <a:pPr algn="ctr"/>
                          <a14:m>
                            <m:oMathPara xmlns:m="http://schemas.openxmlformats.org/officeDocument/2006/math">
                              <m:oMathParaPr>
                                <m:jc m:val="center"/>
                              </m:oMathParaPr>
                              <m:oMath xmlns:m="http://schemas.openxmlformats.org/officeDocument/2006/math">
                                <m:acc>
                                  <m:accPr>
                                    <m:chr m:val="̅"/>
                                    <m:ctrlPr>
                                      <a:rPr lang="en-IN" sz="2400" b="1" i="1" kern="1200" smtClean="0">
                                        <a:solidFill>
                                          <a:schemeClr val="tx1"/>
                                        </a:solidFill>
                                        <a:latin typeface="Cambria Math" panose="02040503050406030204" pitchFamily="18" charset="0"/>
                                        <a:ea typeface="Cambria Math" panose="02040503050406030204" pitchFamily="18" charset="0"/>
                                        <a:cs typeface="+mn-cs"/>
                                      </a:rPr>
                                    </m:ctrlPr>
                                  </m:accPr>
                                  <m:e>
                                    <m:r>
                                      <m:rPr>
                                        <m:nor/>
                                      </m:rPr>
                                      <a:rPr lang="en-IN" sz="2400" b="1" kern="1200" smtClean="0">
                                        <a:solidFill>
                                          <a:schemeClr val="tx1"/>
                                        </a:solidFill>
                                        <a:latin typeface="Cambria Math" panose="02040503050406030204" pitchFamily="18" charset="0"/>
                                        <a:ea typeface="Cambria Math" panose="02040503050406030204" pitchFamily="18" charset="0"/>
                                        <a:cs typeface="+mn-cs"/>
                                      </a:rPr>
                                      <m:t>A</m:t>
                                    </m:r>
                                    <m:r>
                                      <m:rPr>
                                        <m:nor/>
                                      </m:rPr>
                                      <a:rPr lang="en-IN" sz="2400" b="1" kern="1200" smtClean="0">
                                        <a:solidFill>
                                          <a:schemeClr val="tx1"/>
                                        </a:solidFill>
                                        <a:latin typeface="Cambria Math" panose="02040503050406030204" pitchFamily="18" charset="0"/>
                                        <a:ea typeface="Cambria Math" panose="02040503050406030204" pitchFamily="18" charset="0"/>
                                        <a:cs typeface="+mn-cs"/>
                                      </a:rPr>
                                      <m:t>+</m:t>
                                    </m:r>
                                    <m:r>
                                      <m:rPr>
                                        <m:nor/>
                                      </m:rPr>
                                      <a:rPr lang="en-IN" sz="2400" b="1" kern="1200" smtClean="0">
                                        <a:solidFill>
                                          <a:schemeClr val="tx1"/>
                                        </a:solidFill>
                                        <a:latin typeface="Cambria Math" panose="02040503050406030204" pitchFamily="18" charset="0"/>
                                        <a:ea typeface="Cambria Math" panose="02040503050406030204" pitchFamily="18" charset="0"/>
                                        <a:cs typeface="+mn-cs"/>
                                      </a:rPr>
                                      <m:t>B</m:t>
                                    </m:r>
                                    <m:r>
                                      <m:rPr>
                                        <m:nor/>
                                      </m:rPr>
                                      <a:rPr lang="en-IN" sz="2400" b="1" kern="1200" smtClean="0">
                                        <a:solidFill>
                                          <a:schemeClr val="tx1"/>
                                        </a:solidFill>
                                        <a:latin typeface="Cambria Math" panose="02040503050406030204" pitchFamily="18" charset="0"/>
                                        <a:ea typeface="Cambria Math" panose="02040503050406030204" pitchFamily="18" charset="0"/>
                                        <a:cs typeface="+mn-cs"/>
                                      </a:rPr>
                                      <m:t>+</m:t>
                                    </m:r>
                                    <m:r>
                                      <m:rPr>
                                        <m:nor/>
                                      </m:rPr>
                                      <a:rPr lang="en-IN" sz="2400" b="1" kern="1200" smtClean="0">
                                        <a:solidFill>
                                          <a:schemeClr val="tx1"/>
                                        </a:solidFill>
                                        <a:latin typeface="Cambria Math" panose="02040503050406030204" pitchFamily="18" charset="0"/>
                                        <a:ea typeface="Cambria Math" panose="02040503050406030204" pitchFamily="18" charset="0"/>
                                        <a:cs typeface="+mn-cs"/>
                                      </a:rPr>
                                      <m:t>C</m:t>
                                    </m:r>
                                  </m:e>
                                </m:acc>
                              </m:oMath>
                            </m:oMathPara>
                          </a14:m>
                          <a:endParaRPr lang="en-IN" sz="2400" b="1" kern="1200" dirty="0">
                            <a:solidFill>
                              <a:schemeClr val="tx1"/>
                            </a:solidFill>
                            <a:latin typeface="Cambria Math" panose="02040503050406030204" pitchFamily="18" charset="0"/>
                            <a:ea typeface="Cambria Math" panose="02040503050406030204" pitchFamily="18" charset="0"/>
                            <a:cs typeface="+mn-cs"/>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solidFill>
                                <a:schemeClr val="accent6"/>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mc:Choice>
        <mc:Fallback xmlns="">
          <p:graphicFrame>
            <p:nvGraphicFramePr>
              <p:cNvPr id="8" name="Table 7">
                <a:extLst>
                  <a:ext uri="{FF2B5EF4-FFF2-40B4-BE49-F238E27FC236}">
                    <a16:creationId xmlns:a16="http://schemas.microsoft.com/office/drawing/2014/main" id="{579984E2-B92A-4D4B-8BFE-DC6B14DD8366}"/>
                  </a:ext>
                </a:extLst>
              </p:cNvPr>
              <p:cNvGraphicFramePr>
                <a:graphicFrameLocks noGrp="1"/>
              </p:cNvGraphicFramePr>
              <p:nvPr>
                <p:extLst>
                  <p:ext uri="{D42A27DB-BD31-4B8C-83A1-F6EECF244321}">
                    <p14:modId xmlns:p14="http://schemas.microsoft.com/office/powerpoint/2010/main" val="2229883056"/>
                  </p:ext>
                </p:extLst>
              </p:nvPr>
            </p:nvGraphicFramePr>
            <p:xfrm>
              <a:off x="5527049" y="1577315"/>
              <a:ext cx="1233805" cy="4117467"/>
            </p:xfrm>
            <a:graphic>
              <a:graphicData uri="http://schemas.openxmlformats.org/drawingml/2006/table">
                <a:tbl>
                  <a:tblPr firstRow="1" bandRow="1">
                    <a:tableStyleId>{5C22544A-7EE6-4342-B048-85BDC9FD1C3A}</a:tableStyleId>
                  </a:tblPr>
                  <a:tblGrid>
                    <a:gridCol w="1233805">
                      <a:extLst>
                        <a:ext uri="{9D8B030D-6E8A-4147-A177-3AD203B41FA5}">
                          <a16:colId xmlns:a16="http://schemas.microsoft.com/office/drawing/2014/main" val="20000"/>
                        </a:ext>
                      </a:extLst>
                    </a:gridCol>
                  </a:tblGrid>
                  <a:tr h="459867">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blipFill>
                          <a:blip r:embed="rId3"/>
                          <a:stretch>
                            <a:fillRect l="-490" t="-1316" r="-490" b="-821053"/>
                          </a:stretch>
                        </a:blipFill>
                      </a:tcPr>
                    </a:tc>
                    <a:extLst>
                      <a:ext uri="{0D108BD9-81ED-4DB2-BD59-A6C34878D82A}">
                        <a16:rowId xmlns:a16="http://schemas.microsoft.com/office/drawing/2014/main" val="10000"/>
                      </a:ext>
                    </a:extLst>
                  </a:tr>
                  <a:tr h="457200">
                    <a:tc>
                      <a:txBody>
                        <a:bodyPr/>
                        <a:lstStyle/>
                        <a:p>
                          <a:pPr algn="ctr"/>
                          <a:r>
                            <a:rPr lang="en-IN" sz="2400" dirty="0">
                              <a:solidFill>
                                <a:schemeClr val="accent6"/>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1"/>
                      </a:ext>
                    </a:extLst>
                  </a:tr>
                  <a:tr h="45720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45720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3"/>
                      </a:ext>
                    </a:extLst>
                  </a:tr>
                  <a:tr h="45720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45720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5"/>
                      </a:ext>
                    </a:extLst>
                  </a:tr>
                  <a:tr h="45720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6"/>
                      </a:ext>
                    </a:extLst>
                  </a:tr>
                  <a:tr h="45720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7"/>
                      </a:ext>
                    </a:extLst>
                  </a:tr>
                  <a:tr h="45720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xmlns="" id="{B461117D-CE84-4656-949E-333652CFA40C}"/>
                  </a:ext>
                </a:extLst>
              </p:cNvPr>
              <p:cNvGraphicFramePr>
                <a:graphicFrameLocks noGrp="1"/>
              </p:cNvGraphicFramePr>
              <p:nvPr/>
            </p:nvGraphicFramePr>
            <p:xfrm>
              <a:off x="6763710" y="1576964"/>
              <a:ext cx="838200" cy="4117467"/>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acc>
                                  <m:accPr>
                                    <m:chr m:val="̅"/>
                                    <m:ctrlPr>
                                      <a:rPr lang="en-IN" sz="2400" b="1" i="1" kern="1200" smtClean="0">
                                        <a:solidFill>
                                          <a:schemeClr val="tx1"/>
                                        </a:solidFill>
                                        <a:latin typeface="Cambria Math" panose="02040503050406030204" pitchFamily="18" charset="0"/>
                                        <a:ea typeface="Cambria Math" panose="02040503050406030204" pitchFamily="18" charset="0"/>
                                        <a:cs typeface="+mn-cs"/>
                                      </a:rPr>
                                    </m:ctrlPr>
                                  </m:accPr>
                                  <m:e>
                                    <m:r>
                                      <m:rPr>
                                        <m:nor/>
                                      </m:rPr>
                                      <a:rPr lang="en-IN" sz="2400" b="1" kern="1200" smtClean="0">
                                        <a:solidFill>
                                          <a:schemeClr val="tx1"/>
                                        </a:solidFill>
                                        <a:latin typeface="Cambria Math" panose="02040503050406030204" pitchFamily="18" charset="0"/>
                                        <a:ea typeface="Cambria Math" panose="02040503050406030204" pitchFamily="18" charset="0"/>
                                        <a:cs typeface="+mn-cs"/>
                                      </a:rPr>
                                      <m:t>A</m:t>
                                    </m:r>
                                  </m:e>
                                </m:acc>
                              </m:oMath>
                            </m:oMathPara>
                          </a14:m>
                          <a:endParaRPr lang="en-IN" sz="2400" b="1" kern="1200" dirty="0">
                            <a:solidFill>
                              <a:schemeClr val="tx1"/>
                            </a:solidFill>
                            <a:latin typeface="Cambria Math" panose="02040503050406030204" pitchFamily="18" charset="0"/>
                            <a:ea typeface="Cambria Math" panose="02040503050406030204" pitchFamily="18" charset="0"/>
                            <a:cs typeface="+mn-cs"/>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mc:Choice>
        <mc:Fallback xmlns="">
          <p:graphicFrame>
            <p:nvGraphicFramePr>
              <p:cNvPr id="9" name="Table 8">
                <a:extLst>
                  <a:ext uri="{FF2B5EF4-FFF2-40B4-BE49-F238E27FC236}">
                    <a16:creationId xmlns:a16="http://schemas.microsoft.com/office/drawing/2014/main" id="{B461117D-CE84-4656-949E-333652CFA40C}"/>
                  </a:ext>
                </a:extLst>
              </p:cNvPr>
              <p:cNvGraphicFramePr>
                <a:graphicFrameLocks noGrp="1"/>
              </p:cNvGraphicFramePr>
              <p:nvPr>
                <p:extLst>
                  <p:ext uri="{D42A27DB-BD31-4B8C-83A1-F6EECF244321}">
                    <p14:modId xmlns:p14="http://schemas.microsoft.com/office/powerpoint/2010/main" val="851012133"/>
                  </p:ext>
                </p:extLst>
              </p:nvPr>
            </p:nvGraphicFramePr>
            <p:xfrm>
              <a:off x="6763710" y="1576964"/>
              <a:ext cx="838200" cy="4117467"/>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tblGrid>
                  <a:tr h="459867">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blipFill>
                          <a:blip r:embed="rId4"/>
                          <a:stretch>
                            <a:fillRect l="-719" t="-1316" r="-719" b="-821053"/>
                          </a:stretch>
                        </a:blipFill>
                      </a:tcPr>
                    </a:tc>
                    <a:extLst>
                      <a:ext uri="{0D108BD9-81ED-4DB2-BD59-A6C34878D82A}">
                        <a16:rowId xmlns:a16="http://schemas.microsoft.com/office/drawing/2014/main" val="10000"/>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1"/>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3"/>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5"/>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6"/>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7"/>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xmlns="" id="{A75BC957-C8B7-453D-BC66-DB669F4320E3}"/>
                  </a:ext>
                </a:extLst>
              </p:cNvPr>
              <p:cNvGraphicFramePr>
                <a:graphicFrameLocks noGrp="1"/>
              </p:cNvGraphicFramePr>
              <p:nvPr/>
            </p:nvGraphicFramePr>
            <p:xfrm>
              <a:off x="7601910" y="1576964"/>
              <a:ext cx="838200" cy="41148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0000"/>
                        </a:ext>
                      </a:extLst>
                    </a:gridCol>
                  </a:tblGrid>
                  <a:tr h="370840">
                    <a:tc>
                      <a:txBody>
                        <a:bodyPr/>
                        <a:lstStyle/>
                        <a:p>
                          <a:pPr algn="ctr"/>
                          <a14:m>
                            <m:oMathPara xmlns:m="http://schemas.openxmlformats.org/officeDocument/2006/math">
                              <m:oMathParaPr>
                                <m:jc m:val="center"/>
                              </m:oMathParaPr>
                              <m:oMath xmlns:m="http://schemas.openxmlformats.org/officeDocument/2006/math">
                                <m:acc>
                                  <m:accPr>
                                    <m:chr m:val="̅"/>
                                    <m:ctrlPr>
                                      <a:rPr lang="en-IN" sz="2400" i="1" smtClean="0">
                                        <a:solidFill>
                                          <a:schemeClr val="tx1"/>
                                        </a:solidFill>
                                        <a:latin typeface="Cambria Math" panose="02040503050406030204" pitchFamily="18" charset="0"/>
                                      </a:rPr>
                                    </m:ctrlPr>
                                  </m:accPr>
                                  <m:e>
                                    <m:r>
                                      <a:rPr lang="en-US" sz="2400" b="1" i="0" smtClean="0">
                                        <a:solidFill>
                                          <a:schemeClr val="tx1"/>
                                        </a:solidFill>
                                        <a:latin typeface="Cambria Math" panose="02040503050406030204" pitchFamily="18" charset="0"/>
                                      </a:rPr>
                                      <m:t>𝐁</m:t>
                                    </m:r>
                                  </m:e>
                                </m:acc>
                              </m:oMath>
                            </m:oMathPara>
                          </a14:m>
                          <a:endParaRPr lang="en-IN" sz="2400" dirty="0">
                            <a:solidFill>
                              <a:schemeClr val="tx1"/>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mc:Choice>
        <mc:Fallback xmlns="">
          <p:graphicFrame>
            <p:nvGraphicFramePr>
              <p:cNvPr id="10" name="Table 9">
                <a:extLst>
                  <a:ext uri="{FF2B5EF4-FFF2-40B4-BE49-F238E27FC236}">
                    <a16:creationId xmlns:a16="http://schemas.microsoft.com/office/drawing/2014/main" id="{A75BC957-C8B7-453D-BC66-DB669F4320E3}"/>
                  </a:ext>
                </a:extLst>
              </p:cNvPr>
              <p:cNvGraphicFramePr>
                <a:graphicFrameLocks noGrp="1"/>
              </p:cNvGraphicFramePr>
              <p:nvPr>
                <p:extLst>
                  <p:ext uri="{D42A27DB-BD31-4B8C-83A1-F6EECF244321}">
                    <p14:modId xmlns:p14="http://schemas.microsoft.com/office/powerpoint/2010/main" val="2067031157"/>
                  </p:ext>
                </p:extLst>
              </p:nvPr>
            </p:nvGraphicFramePr>
            <p:xfrm>
              <a:off x="7601910" y="1576964"/>
              <a:ext cx="838200" cy="41148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tblGrid>
                  <a:tr h="457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blipFill>
                          <a:blip r:embed="rId5"/>
                          <a:stretch>
                            <a:fillRect l="-725" t="-1333" r="-1449" b="-833333"/>
                          </a:stretch>
                        </a:blipFill>
                      </a:tcPr>
                    </a:tc>
                    <a:extLst>
                      <a:ext uri="{0D108BD9-81ED-4DB2-BD59-A6C34878D82A}">
                        <a16:rowId xmlns:a16="http://schemas.microsoft.com/office/drawing/2014/main" val="10000"/>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1"/>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3"/>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5"/>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6"/>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7"/>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xmlns="" id="{C964A71C-C5F5-4CB7-8C81-04F15CCA5405}"/>
                  </a:ext>
                </a:extLst>
              </p:cNvPr>
              <p:cNvGraphicFramePr>
                <a:graphicFrameLocks noGrp="1"/>
              </p:cNvGraphicFramePr>
              <p:nvPr/>
            </p:nvGraphicFramePr>
            <p:xfrm>
              <a:off x="8440110" y="1576964"/>
              <a:ext cx="838200" cy="4115562"/>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0000"/>
                        </a:ext>
                      </a:extLst>
                    </a:gridCol>
                  </a:tblGrid>
                  <a:tr h="370840">
                    <a:tc>
                      <a:txBody>
                        <a:bodyPr/>
                        <a:lstStyle/>
                        <a:p>
                          <a:pPr algn="ctr"/>
                          <a14:m>
                            <m:oMathPara xmlns:m="http://schemas.openxmlformats.org/officeDocument/2006/math">
                              <m:oMathParaPr>
                                <m:jc m:val="center"/>
                              </m:oMathParaPr>
                              <m:oMath xmlns:m="http://schemas.openxmlformats.org/officeDocument/2006/math">
                                <m:acc>
                                  <m:accPr>
                                    <m:chr m:val="̅"/>
                                    <m:ctrlPr>
                                      <a:rPr lang="en-IN" sz="2400" i="1" smtClean="0">
                                        <a:solidFill>
                                          <a:schemeClr val="tx1"/>
                                        </a:solidFill>
                                        <a:latin typeface="Cambria Math" panose="02040503050406030204" pitchFamily="18" charset="0"/>
                                      </a:rPr>
                                    </m:ctrlPr>
                                  </m:accPr>
                                  <m:e>
                                    <m:r>
                                      <a:rPr lang="en-US" sz="2400" b="1" i="0" smtClean="0">
                                        <a:solidFill>
                                          <a:schemeClr val="tx1"/>
                                        </a:solidFill>
                                        <a:latin typeface="Cambria Math" panose="02040503050406030204" pitchFamily="18" charset="0"/>
                                      </a:rPr>
                                      <m:t>𝐂</m:t>
                                    </m:r>
                                  </m:e>
                                </m:acc>
                              </m:oMath>
                            </m:oMathPara>
                          </a14:m>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mc:Choice>
        <mc:Fallback xmlns="">
          <p:graphicFrame>
            <p:nvGraphicFramePr>
              <p:cNvPr id="11" name="Table 10">
                <a:extLst>
                  <a:ext uri="{FF2B5EF4-FFF2-40B4-BE49-F238E27FC236}">
                    <a16:creationId xmlns:a16="http://schemas.microsoft.com/office/drawing/2014/main" id="{C964A71C-C5F5-4CB7-8C81-04F15CCA5405}"/>
                  </a:ext>
                </a:extLst>
              </p:cNvPr>
              <p:cNvGraphicFramePr>
                <a:graphicFrameLocks noGrp="1"/>
              </p:cNvGraphicFramePr>
              <p:nvPr>
                <p:extLst>
                  <p:ext uri="{D42A27DB-BD31-4B8C-83A1-F6EECF244321}">
                    <p14:modId xmlns:p14="http://schemas.microsoft.com/office/powerpoint/2010/main" val="2157877129"/>
                  </p:ext>
                </p:extLst>
              </p:nvPr>
            </p:nvGraphicFramePr>
            <p:xfrm>
              <a:off x="8440110" y="1576964"/>
              <a:ext cx="838200" cy="4115562"/>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tblGrid>
                  <a:tr h="457962">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blipFill>
                          <a:blip r:embed="rId6"/>
                          <a:stretch>
                            <a:fillRect l="-719" t="-1333" r="-719" b="-833333"/>
                          </a:stretch>
                        </a:blipFill>
                      </a:tcPr>
                    </a:tc>
                    <a:extLst>
                      <a:ext uri="{0D108BD9-81ED-4DB2-BD59-A6C34878D82A}">
                        <a16:rowId xmlns:a16="http://schemas.microsoft.com/office/drawing/2014/main" val="10000"/>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1"/>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3"/>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5"/>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6"/>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7"/>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xmlns="" id="{162EE441-35F0-49CE-B233-93996BA95361}"/>
                  </a:ext>
                </a:extLst>
              </p:cNvPr>
              <p:cNvGraphicFramePr>
                <a:graphicFrameLocks noGrp="1"/>
              </p:cNvGraphicFramePr>
              <p:nvPr/>
            </p:nvGraphicFramePr>
            <p:xfrm>
              <a:off x="9278310" y="1576964"/>
              <a:ext cx="838200" cy="4117467"/>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0000"/>
                        </a:ext>
                      </a:extLst>
                    </a:gridCol>
                  </a:tblGrid>
                  <a:tr h="370840">
                    <a:tc>
                      <a:txBody>
                        <a:bodyPr/>
                        <a:lstStyle/>
                        <a:p>
                          <a:pPr algn="ctr"/>
                          <a14:m>
                            <m:oMathPara xmlns:m="http://schemas.openxmlformats.org/officeDocument/2006/math">
                              <m:oMathParaPr>
                                <m:jc m:val="center"/>
                              </m:oMathParaPr>
                              <m:oMath xmlns:m="http://schemas.openxmlformats.org/officeDocument/2006/math">
                                <m:acc>
                                  <m:accPr>
                                    <m:chr m:val="̅"/>
                                    <m:ctrlPr>
                                      <a:rPr lang="en-IN" sz="2400" i="1" smtClean="0">
                                        <a:solidFill>
                                          <a:schemeClr val="tx1"/>
                                        </a:solidFill>
                                        <a:latin typeface="Cambria Math" panose="02040503050406030204" pitchFamily="18" charset="0"/>
                                        <a:ea typeface="Cambria Math" panose="02040503050406030204" pitchFamily="18" charset="0"/>
                                      </a:rPr>
                                    </m:ctrlPr>
                                  </m:accPr>
                                  <m:e>
                                    <m:r>
                                      <m:rPr>
                                        <m:nor/>
                                      </m:rPr>
                                      <a:rPr lang="en-IN" sz="2400" b="1" i="0" smtClean="0">
                                        <a:solidFill>
                                          <a:schemeClr val="tx1"/>
                                        </a:solidFill>
                                        <a:latin typeface="Cambria Math" panose="02040503050406030204" pitchFamily="18" charset="0"/>
                                        <a:ea typeface="Cambria Math" panose="02040503050406030204" pitchFamily="18" charset="0"/>
                                      </a:rPr>
                                      <m:t>A</m:t>
                                    </m:r>
                                    <m:r>
                                      <a:rPr lang="en-US" sz="2400" b="1" i="1" smtClean="0">
                                        <a:solidFill>
                                          <a:schemeClr val="tx1"/>
                                        </a:solidFill>
                                        <a:latin typeface="Cambria Math" panose="02040503050406030204" pitchFamily="18" charset="0"/>
                                        <a:ea typeface="Cambria Math" panose="02040503050406030204" pitchFamily="18" charset="0"/>
                                      </a:rPr>
                                      <m:t> </m:t>
                                    </m:r>
                                  </m:e>
                                </m:acc>
                                <m:acc>
                                  <m:accPr>
                                    <m:chr m:val="̅"/>
                                    <m:ctrlPr>
                                      <a:rPr lang="en-IN" sz="2400" i="1" smtClean="0">
                                        <a:solidFill>
                                          <a:schemeClr val="tx1"/>
                                        </a:solidFill>
                                        <a:latin typeface="Cambria Math" panose="02040503050406030204" pitchFamily="18" charset="0"/>
                                        <a:ea typeface="Cambria Math" panose="02040503050406030204" pitchFamily="18" charset="0"/>
                                      </a:rPr>
                                    </m:ctrlPr>
                                  </m:accPr>
                                  <m:e>
                                    <m:r>
                                      <m:rPr>
                                        <m:nor/>
                                      </m:rPr>
                                      <a:rPr lang="en-IN" sz="2400" b="1" i="0" smtClean="0">
                                        <a:solidFill>
                                          <a:schemeClr val="tx1"/>
                                        </a:solidFill>
                                        <a:latin typeface="Cambria Math" panose="02040503050406030204" pitchFamily="18" charset="0"/>
                                        <a:ea typeface="Cambria Math" panose="02040503050406030204" pitchFamily="18" charset="0"/>
                                      </a:rPr>
                                      <m:t>B</m:t>
                                    </m:r>
                                  </m:e>
                                </m:acc>
                                <m:r>
                                  <a:rPr lang="en-US" sz="2400" b="1" i="1" smtClean="0">
                                    <a:solidFill>
                                      <a:schemeClr val="tx1"/>
                                    </a:solidFill>
                                    <a:latin typeface="Cambria Math" panose="02040503050406030204" pitchFamily="18" charset="0"/>
                                    <a:ea typeface="Cambria Math" panose="02040503050406030204" pitchFamily="18" charset="0"/>
                                  </a:rPr>
                                  <m:t> </m:t>
                                </m:r>
                                <m:acc>
                                  <m:accPr>
                                    <m:chr m:val="̅"/>
                                    <m:ctrlPr>
                                      <a:rPr lang="en-IN" sz="2400" i="1" smtClean="0">
                                        <a:solidFill>
                                          <a:schemeClr val="tx1"/>
                                        </a:solidFill>
                                        <a:latin typeface="Cambria Math" panose="02040503050406030204" pitchFamily="18" charset="0"/>
                                        <a:ea typeface="Cambria Math" panose="02040503050406030204" pitchFamily="18" charset="0"/>
                                      </a:rPr>
                                    </m:ctrlPr>
                                  </m:accPr>
                                  <m:e>
                                    <m:r>
                                      <m:rPr>
                                        <m:nor/>
                                      </m:rPr>
                                      <a:rPr lang="en-IN" sz="2400" b="1" i="0" smtClean="0">
                                        <a:solidFill>
                                          <a:schemeClr val="tx1"/>
                                        </a:solidFill>
                                        <a:latin typeface="Cambria Math" panose="02040503050406030204" pitchFamily="18" charset="0"/>
                                        <a:ea typeface="Cambria Math" panose="02040503050406030204" pitchFamily="18" charset="0"/>
                                      </a:rPr>
                                      <m:t>C</m:t>
                                    </m:r>
                                  </m:e>
                                </m:acc>
                              </m:oMath>
                            </m:oMathPara>
                          </a14:m>
                          <a:endParaRPr lang="en-IN" sz="2400" dirty="0">
                            <a:latin typeface="Cambria Math" panose="02040503050406030204" pitchFamily="18" charset="0"/>
                            <a:ea typeface="Cambria Math" panose="02040503050406030204" pitchFamily="18" charset="0"/>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solidFill>
                                <a:schemeClr val="accent6"/>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mc:Choice>
        <mc:Fallback xmlns="">
          <p:graphicFrame>
            <p:nvGraphicFramePr>
              <p:cNvPr id="12" name="Table 11">
                <a:extLst>
                  <a:ext uri="{FF2B5EF4-FFF2-40B4-BE49-F238E27FC236}">
                    <a16:creationId xmlns:a16="http://schemas.microsoft.com/office/drawing/2014/main" id="{162EE441-35F0-49CE-B233-93996BA95361}"/>
                  </a:ext>
                </a:extLst>
              </p:cNvPr>
              <p:cNvGraphicFramePr>
                <a:graphicFrameLocks noGrp="1"/>
              </p:cNvGraphicFramePr>
              <p:nvPr>
                <p:extLst>
                  <p:ext uri="{D42A27DB-BD31-4B8C-83A1-F6EECF244321}">
                    <p14:modId xmlns:p14="http://schemas.microsoft.com/office/powerpoint/2010/main" val="1275734712"/>
                  </p:ext>
                </p:extLst>
              </p:nvPr>
            </p:nvGraphicFramePr>
            <p:xfrm>
              <a:off x="9278310" y="1576964"/>
              <a:ext cx="838200" cy="4117467"/>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tblGrid>
                  <a:tr h="459867">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blipFill>
                          <a:blip r:embed="rId7"/>
                          <a:stretch>
                            <a:fillRect l="-725" t="-1316" r="-1449" b="-821053"/>
                          </a:stretch>
                        </a:blipFill>
                      </a:tcPr>
                    </a:tc>
                    <a:extLst>
                      <a:ext uri="{0D108BD9-81ED-4DB2-BD59-A6C34878D82A}">
                        <a16:rowId xmlns:a16="http://schemas.microsoft.com/office/drawing/2014/main" val="10000"/>
                      </a:ext>
                    </a:extLst>
                  </a:tr>
                  <a:tr h="457200">
                    <a:tc>
                      <a:txBody>
                        <a:bodyPr/>
                        <a:lstStyle/>
                        <a:p>
                          <a:pPr algn="ctr"/>
                          <a:r>
                            <a:rPr lang="en-IN" sz="2400" dirty="0">
                              <a:solidFill>
                                <a:schemeClr val="accent6"/>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1"/>
                      </a:ext>
                    </a:extLst>
                  </a:tr>
                  <a:tr h="45720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45720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3"/>
                      </a:ext>
                    </a:extLst>
                  </a:tr>
                  <a:tr h="45720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45720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5"/>
                      </a:ext>
                    </a:extLst>
                  </a:tr>
                  <a:tr h="45720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6"/>
                      </a:ext>
                    </a:extLst>
                  </a:tr>
                  <a:tr h="45720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7"/>
                      </a:ext>
                    </a:extLst>
                  </a:tr>
                  <a:tr h="457200">
                    <a:tc>
                      <a:txBody>
                        <a:bodyPr/>
                        <a:lstStyle/>
                        <a:p>
                          <a:pPr algn="ctr"/>
                          <a:r>
                            <a:rPr lang="en-IN"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mc:Fallback>
      </mc:AlternateContent>
      <p:sp>
        <p:nvSpPr>
          <p:cNvPr id="13" name="Rectangle 12">
            <a:extLst>
              <a:ext uri="{FF2B5EF4-FFF2-40B4-BE49-F238E27FC236}">
                <a16:creationId xmlns:a16="http://schemas.microsoft.com/office/drawing/2014/main" xmlns="" id="{7E2279D3-BC04-431F-BF3C-BDEBDA2A2459}"/>
              </a:ext>
            </a:extLst>
          </p:cNvPr>
          <p:cNvSpPr/>
          <p:nvPr/>
        </p:nvSpPr>
        <p:spPr>
          <a:xfrm>
            <a:off x="226017" y="5801386"/>
            <a:ext cx="9146582" cy="830997"/>
          </a:xfrm>
          <a:prstGeom prst="rect">
            <a:avLst/>
          </a:prstGeom>
        </p:spPr>
        <p:txBody>
          <a:bodyPr wrap="square">
            <a:spAutoFit/>
          </a:bodyPr>
          <a:lstStyle/>
          <a:p>
            <a:pPr algn="just"/>
            <a:r>
              <a:rPr lang="en-IN" sz="2000" dirty="0"/>
              <a:t>From truth table, it is clearly visible that L.H.S. = R.H.S. Hence, </a:t>
            </a:r>
            <a:r>
              <a:rPr lang="en-IN" sz="2400" b="1" dirty="0">
                <a:solidFill>
                  <a:schemeClr val="tx2"/>
                </a:solidFill>
              </a:rPr>
              <a:t>the complement of a sum of variables is equal to the product of their individual complements.</a:t>
            </a:r>
          </a:p>
        </p:txBody>
      </p:sp>
      <p:sp>
        <p:nvSpPr>
          <p:cNvPr id="14" name="Left Brace 13">
            <a:extLst>
              <a:ext uri="{FF2B5EF4-FFF2-40B4-BE49-F238E27FC236}">
                <a16:creationId xmlns:a16="http://schemas.microsoft.com/office/drawing/2014/main" xmlns="" id="{EB4DEF47-230B-4517-B661-BC88CD6BABA5}"/>
              </a:ext>
            </a:extLst>
          </p:cNvPr>
          <p:cNvSpPr/>
          <p:nvPr/>
        </p:nvSpPr>
        <p:spPr>
          <a:xfrm rot="5400000">
            <a:off x="4061982" y="-1124768"/>
            <a:ext cx="363467" cy="5040000"/>
          </a:xfrm>
          <a:prstGeom prst="leftBrace">
            <a:avLst/>
          </a:pr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Left Brace 14">
            <a:extLst>
              <a:ext uri="{FF2B5EF4-FFF2-40B4-BE49-F238E27FC236}">
                <a16:creationId xmlns:a16="http://schemas.microsoft.com/office/drawing/2014/main" xmlns="" id="{8912057A-C199-43B0-A057-5E9684D6BA2A}"/>
              </a:ext>
            </a:extLst>
          </p:cNvPr>
          <p:cNvSpPr/>
          <p:nvPr/>
        </p:nvSpPr>
        <p:spPr>
          <a:xfrm rot="5400000">
            <a:off x="8258377" y="-289034"/>
            <a:ext cx="363467" cy="3352799"/>
          </a:xfrm>
          <a:prstGeom prst="leftBrace">
            <a:avLst/>
          </a:pr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Rectangle 15">
            <a:extLst>
              <a:ext uri="{FF2B5EF4-FFF2-40B4-BE49-F238E27FC236}">
                <a16:creationId xmlns:a16="http://schemas.microsoft.com/office/drawing/2014/main" xmlns="" id="{A3149694-6946-409D-82DF-DDFDEA408D24}"/>
              </a:ext>
            </a:extLst>
          </p:cNvPr>
          <p:cNvSpPr/>
          <p:nvPr/>
        </p:nvSpPr>
        <p:spPr>
          <a:xfrm>
            <a:off x="3819026" y="702671"/>
            <a:ext cx="1047302" cy="461665"/>
          </a:xfrm>
          <a:prstGeom prst="rect">
            <a:avLst/>
          </a:prstGeom>
        </p:spPr>
        <p:txBody>
          <a:bodyPr wrap="square">
            <a:spAutoFit/>
          </a:bodyPr>
          <a:lstStyle/>
          <a:p>
            <a:pPr algn="just"/>
            <a:r>
              <a:rPr lang="en-IN" sz="2400" dirty="0">
                <a:solidFill>
                  <a:schemeClr val="accent6"/>
                </a:solidFill>
              </a:rPr>
              <a:t>L.H.S.</a:t>
            </a:r>
          </a:p>
        </p:txBody>
      </p:sp>
      <p:sp>
        <p:nvSpPr>
          <p:cNvPr id="17" name="Rectangle 16">
            <a:extLst>
              <a:ext uri="{FF2B5EF4-FFF2-40B4-BE49-F238E27FC236}">
                <a16:creationId xmlns:a16="http://schemas.microsoft.com/office/drawing/2014/main" xmlns="" id="{F92C839B-7C59-4BD1-92F2-4C48696BDB87}"/>
              </a:ext>
            </a:extLst>
          </p:cNvPr>
          <p:cNvSpPr/>
          <p:nvPr/>
        </p:nvSpPr>
        <p:spPr>
          <a:xfrm>
            <a:off x="7999798" y="714216"/>
            <a:ext cx="958215" cy="461665"/>
          </a:xfrm>
          <a:prstGeom prst="rect">
            <a:avLst/>
          </a:prstGeom>
        </p:spPr>
        <p:txBody>
          <a:bodyPr wrap="square">
            <a:spAutoFit/>
          </a:bodyPr>
          <a:lstStyle/>
          <a:p>
            <a:pPr algn="just"/>
            <a:r>
              <a:rPr lang="en-IN" sz="2400" dirty="0">
                <a:solidFill>
                  <a:schemeClr val="accent6"/>
                </a:solidFill>
              </a:rPr>
              <a:t>R.H.S.</a:t>
            </a:r>
          </a:p>
        </p:txBody>
      </p:sp>
    </p:spTree>
    <p:extLst>
      <p:ext uri="{BB962C8B-B14F-4D97-AF65-F5344CB8AC3E}">
        <p14:creationId xmlns:p14="http://schemas.microsoft.com/office/powerpoint/2010/main" val="131328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up)">
                                      <p:cBhvr>
                                        <p:cTn id="47" dur="500"/>
                                        <p:tgtEl>
                                          <p:spTgt spid="15"/>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animBg="1"/>
      <p:bldP spid="16"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xmlns="" id="{52B9E28B-E353-40AB-9A56-23F925322859}"/>
                  </a:ext>
                </a:extLst>
              </p:cNvPr>
              <p:cNvSpPr>
                <a:spLocks noGrp="1"/>
              </p:cNvSpPr>
              <p:nvPr>
                <p:ph type="title"/>
              </p:nvPr>
            </p:nvSpPr>
            <p:spPr/>
            <p:txBody>
              <a:bodyPr>
                <a:normAutofit/>
              </a:bodyPr>
              <a:lstStyle/>
              <a:p>
                <a:r>
                  <a:rPr lang="en-IN" dirty="0"/>
                  <a:t>Proof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𝐴𝐵</m:t>
                        </m:r>
                        <m:r>
                          <a:rPr lang="en-IN" i="1">
                            <a:latin typeface="Cambria Math" panose="02040503050406030204" pitchFamily="18" charset="0"/>
                          </a:rPr>
                          <m:t>𝐶</m:t>
                        </m:r>
                      </m:e>
                    </m:acc>
                    <m:r>
                      <a:rPr lang="en-US" i="1">
                        <a:latin typeface="Cambria Math" panose="02040503050406030204" pitchFamily="18" charset="0"/>
                      </a:rPr>
                      <m:t>=</m:t>
                    </m:r>
                    <m:acc>
                      <m:accPr>
                        <m:chr m:val="̅"/>
                        <m:ctrlPr>
                          <a:rPr lang="en-US" i="1" smtClean="0">
                            <a:latin typeface="Cambria Math" panose="02040503050406030204" pitchFamily="18" charset="0"/>
                          </a:rPr>
                        </m:ctrlPr>
                      </m:accPr>
                      <m:e>
                        <m:r>
                          <a:rPr lang="en-IN" b="0" i="1" smtClean="0">
                            <a:latin typeface="Cambria Math" panose="02040503050406030204" pitchFamily="18" charset="0"/>
                          </a:rPr>
                          <m:t>𝐴</m:t>
                        </m:r>
                      </m:e>
                    </m:acc>
                    <m:r>
                      <a:rPr lang="en-US" b="1" i="1" smtClean="0">
                        <a:latin typeface="Cambria Math" panose="02040503050406030204" pitchFamily="18" charset="0"/>
                      </a:rPr>
                      <m:t>+</m:t>
                    </m:r>
                    <m:acc>
                      <m:accPr>
                        <m:chr m:val="̅"/>
                        <m:ctrlPr>
                          <a:rPr lang="en-US" i="1" smtClean="0">
                            <a:latin typeface="Cambria Math" panose="02040503050406030204" pitchFamily="18" charset="0"/>
                          </a:rPr>
                        </m:ctrlPr>
                      </m:accPr>
                      <m:e>
                        <m:r>
                          <a:rPr lang="en-IN" b="0" i="1" smtClean="0">
                            <a:latin typeface="Cambria Math" panose="02040503050406030204" pitchFamily="18" charset="0"/>
                          </a:rPr>
                          <m:t>𝐵</m:t>
                        </m:r>
                      </m:e>
                    </m:acc>
                    <m:r>
                      <a:rPr lang="en-US" b="0" i="1" smtClean="0">
                        <a:latin typeface="Cambria Math" panose="02040503050406030204" pitchFamily="18" charset="0"/>
                      </a:rPr>
                      <m:t>+</m:t>
                    </m:r>
                    <m:r>
                      <a:rPr lang="en-IN" b="1"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IN" b="0" i="1" smtClean="0">
                            <a:latin typeface="Cambria Math" panose="02040503050406030204" pitchFamily="18" charset="0"/>
                          </a:rPr>
                          <m:t>𝐶</m:t>
                        </m:r>
                      </m:e>
                    </m:acc>
                  </m:oMath>
                </a14:m>
                <a:endParaRPr lang="en-IN" b="0" dirty="0"/>
              </a:p>
            </p:txBody>
          </p:sp>
        </mc:Choice>
        <mc:Fallback xmlns="">
          <p:sp>
            <p:nvSpPr>
              <p:cNvPr id="2" name="Title 1">
                <a:extLst>
                  <a:ext uri="{FF2B5EF4-FFF2-40B4-BE49-F238E27FC236}">
                    <a16:creationId xmlns:a16="http://schemas.microsoft.com/office/drawing/2014/main" id="{52B9E28B-E353-40AB-9A56-23F925322859}"/>
                  </a:ext>
                </a:extLst>
              </p:cNvPr>
              <p:cNvSpPr>
                <a:spLocks noGrp="1" noRot="1" noChangeAspect="1" noMove="1" noResize="1" noEditPoints="1" noAdjustHandles="1" noChangeArrowheads="1" noChangeShapeType="1" noTextEdit="1"/>
              </p:cNvSpPr>
              <p:nvPr>
                <p:ph type="title"/>
              </p:nvPr>
            </p:nvSpPr>
            <p:spPr>
              <a:blipFill>
                <a:blip r:embed="rId2"/>
                <a:stretch>
                  <a:fillRect l="-400" t="-8547" b="-19658"/>
                </a:stretch>
              </a:blipFill>
            </p:spPr>
            <p:txBody>
              <a:bodyPr/>
              <a:lstStyle/>
              <a:p>
                <a:r>
                  <a:rPr lang="en-IN">
                    <a:noFill/>
                  </a:rPr>
                  <a:t> </a:t>
                </a:r>
              </a:p>
            </p:txBody>
          </p:sp>
        </mc:Fallback>
      </mc:AlternateContent>
      <p:graphicFrame>
        <p:nvGraphicFramePr>
          <p:cNvPr id="4" name="Table 3">
            <a:extLst>
              <a:ext uri="{FF2B5EF4-FFF2-40B4-BE49-F238E27FC236}">
                <a16:creationId xmlns:a16="http://schemas.microsoft.com/office/drawing/2014/main" xmlns="" id="{70927D23-B731-4B1C-B5F7-618DE986B811}"/>
              </a:ext>
            </a:extLst>
          </p:cNvPr>
          <p:cNvGraphicFramePr>
            <a:graphicFrameLocks noGrp="1"/>
          </p:cNvGraphicFramePr>
          <p:nvPr/>
        </p:nvGraphicFramePr>
        <p:xfrm>
          <a:off x="1709981" y="1576964"/>
          <a:ext cx="838200" cy="41148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0000"/>
                    </a:ext>
                  </a:extLst>
                </a:gridCol>
              </a:tblGrid>
              <a:tr h="370840">
                <a:tc>
                  <a:txBody>
                    <a:bodyPr/>
                    <a:lstStyle/>
                    <a:p>
                      <a:pPr algn="ctr"/>
                      <a:r>
                        <a:rPr lang="en-IN" sz="2400" dirty="0">
                          <a:solidFill>
                            <a:schemeClr val="tx1"/>
                          </a:solidFill>
                          <a:latin typeface="Cambria Math" panose="02040503050406030204" pitchFamily="18" charset="0"/>
                          <a:ea typeface="Cambria Math" panose="02040503050406030204" pitchFamily="18" charset="0"/>
                        </a:rPr>
                        <a:t>A</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p:graphicFrame>
        <p:nvGraphicFramePr>
          <p:cNvPr id="5" name="Table 4">
            <a:extLst>
              <a:ext uri="{FF2B5EF4-FFF2-40B4-BE49-F238E27FC236}">
                <a16:creationId xmlns:a16="http://schemas.microsoft.com/office/drawing/2014/main" xmlns="" id="{F523E7C8-D55C-4746-9634-4CA135F3DD9A}"/>
              </a:ext>
            </a:extLst>
          </p:cNvPr>
          <p:cNvGraphicFramePr>
            <a:graphicFrameLocks noGrp="1"/>
          </p:cNvGraphicFramePr>
          <p:nvPr/>
        </p:nvGraphicFramePr>
        <p:xfrm>
          <a:off x="2548181" y="1576964"/>
          <a:ext cx="838200" cy="41148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0000"/>
                    </a:ext>
                  </a:extLst>
                </a:gridCol>
              </a:tblGrid>
              <a:tr h="370840">
                <a:tc>
                  <a:txBody>
                    <a:bodyPr/>
                    <a:lstStyle/>
                    <a:p>
                      <a:pPr marL="0" algn="ctr" defTabSz="914400" rtl="0" eaLnBrk="1" latinLnBrk="0" hangingPunct="1"/>
                      <a:r>
                        <a:rPr lang="en-IN" sz="2400" b="1" kern="1200" dirty="0">
                          <a:solidFill>
                            <a:schemeClr val="tx1"/>
                          </a:solidFill>
                          <a:latin typeface="Cambria Math" panose="02040503050406030204" pitchFamily="18" charset="0"/>
                          <a:ea typeface="Cambria Math" panose="02040503050406030204" pitchFamily="18" charset="0"/>
                          <a:cs typeface="+mn-cs"/>
                        </a:rPr>
                        <a:t>B</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p:graphicFrame>
        <p:nvGraphicFramePr>
          <p:cNvPr id="6" name="Table 5">
            <a:extLst>
              <a:ext uri="{FF2B5EF4-FFF2-40B4-BE49-F238E27FC236}">
                <a16:creationId xmlns:a16="http://schemas.microsoft.com/office/drawing/2014/main" xmlns="" id="{53CD8B9B-6DF7-4481-97AE-8EA2EDD79A0E}"/>
              </a:ext>
            </a:extLst>
          </p:cNvPr>
          <p:cNvGraphicFramePr>
            <a:graphicFrameLocks noGrp="1"/>
          </p:cNvGraphicFramePr>
          <p:nvPr/>
        </p:nvGraphicFramePr>
        <p:xfrm>
          <a:off x="3386381" y="1576964"/>
          <a:ext cx="838200" cy="41148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0000"/>
                    </a:ext>
                  </a:extLst>
                </a:gridCol>
              </a:tblGrid>
              <a:tr h="370840">
                <a:tc>
                  <a:txBody>
                    <a:bodyPr/>
                    <a:lstStyle/>
                    <a:p>
                      <a:pPr marL="0" algn="ctr" defTabSz="914400" rtl="0" eaLnBrk="1" latinLnBrk="0" hangingPunct="1"/>
                      <a:r>
                        <a:rPr lang="en-IN" sz="2400" b="1" kern="1200" dirty="0">
                          <a:solidFill>
                            <a:schemeClr val="tx1"/>
                          </a:solidFill>
                          <a:latin typeface="Cambria Math" panose="02040503050406030204" pitchFamily="18" charset="0"/>
                          <a:ea typeface="Cambria Math" panose="02040503050406030204" pitchFamily="18" charset="0"/>
                          <a:cs typeface="+mn-cs"/>
                        </a:rPr>
                        <a:t>C</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solidFill>
                            <a:schemeClr val="tx1"/>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IN" sz="2400" dirty="0">
                          <a:solidFill>
                            <a:schemeClr val="tx1"/>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IN" sz="2400" dirty="0">
                          <a:solidFill>
                            <a:schemeClr val="tx1"/>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IN" sz="2400" dirty="0">
                          <a:solidFill>
                            <a:schemeClr val="tx1"/>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IN" sz="2400" dirty="0">
                          <a:solidFill>
                            <a:schemeClr val="tx1"/>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IN" sz="2400" dirty="0">
                          <a:solidFill>
                            <a:schemeClr val="tx1"/>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IN" sz="2400" dirty="0">
                          <a:solidFill>
                            <a:schemeClr val="tx1"/>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solidFill>
                            <a:schemeClr val="tx1"/>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p:graphicFrame>
        <p:nvGraphicFramePr>
          <p:cNvPr id="7" name="Table 6">
            <a:extLst>
              <a:ext uri="{FF2B5EF4-FFF2-40B4-BE49-F238E27FC236}">
                <a16:creationId xmlns:a16="http://schemas.microsoft.com/office/drawing/2014/main" xmlns="" id="{914A20FB-6831-465C-8BBD-748DA7D522A9}"/>
              </a:ext>
            </a:extLst>
          </p:cNvPr>
          <p:cNvGraphicFramePr>
            <a:graphicFrameLocks noGrp="1"/>
          </p:cNvGraphicFramePr>
          <p:nvPr/>
        </p:nvGraphicFramePr>
        <p:xfrm>
          <a:off x="4221024" y="1576901"/>
          <a:ext cx="891872" cy="4114800"/>
        </p:xfrm>
        <a:graphic>
          <a:graphicData uri="http://schemas.openxmlformats.org/drawingml/2006/table">
            <a:tbl>
              <a:tblPr firstRow="1" bandRow="1">
                <a:tableStyleId>{5C22544A-7EE6-4342-B048-85BDC9FD1C3A}</a:tableStyleId>
              </a:tblPr>
              <a:tblGrid>
                <a:gridCol w="891872">
                  <a:extLst>
                    <a:ext uri="{9D8B030D-6E8A-4147-A177-3AD203B41FA5}">
                      <a16:colId xmlns:a16="http://schemas.microsoft.com/office/drawing/2014/main" xmlns="" val="20000"/>
                    </a:ext>
                  </a:extLst>
                </a:gridCol>
              </a:tblGrid>
              <a:tr h="370840">
                <a:tc>
                  <a:txBody>
                    <a:bodyPr/>
                    <a:lstStyle/>
                    <a:p>
                      <a:pPr algn="ctr"/>
                      <a:r>
                        <a:rPr lang="en-IN" sz="2400" dirty="0">
                          <a:solidFill>
                            <a:schemeClr val="tx1"/>
                          </a:solidFill>
                          <a:latin typeface="Cambria Math" panose="02040503050406030204" pitchFamily="18" charset="0"/>
                          <a:ea typeface="Cambria Math" panose="02040503050406030204" pitchFamily="18" charset="0"/>
                        </a:rPr>
                        <a:t>A B C</a:t>
                      </a:r>
                    </a:p>
                  </a:txBody>
                  <a:tcPr marL="62455" marR="62455">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t>0</a:t>
                      </a:r>
                    </a:p>
                  </a:txBody>
                  <a:tcPr marL="62455" marR="62455">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US" sz="2400" dirty="0"/>
                        <a:t>0</a:t>
                      </a:r>
                      <a:endParaRPr lang="en-IN" sz="2400" dirty="0"/>
                    </a:p>
                  </a:txBody>
                  <a:tcPr marL="62455" marR="62455">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US" sz="2400" dirty="0"/>
                        <a:t>0</a:t>
                      </a:r>
                      <a:endParaRPr lang="en-IN" sz="2400" dirty="0"/>
                    </a:p>
                  </a:txBody>
                  <a:tcPr marL="62455" marR="62455">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US" sz="2400" dirty="0"/>
                        <a:t>0</a:t>
                      </a:r>
                      <a:endParaRPr lang="en-IN" sz="2400" dirty="0"/>
                    </a:p>
                  </a:txBody>
                  <a:tcPr marL="62455" marR="62455">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US" sz="2400" dirty="0"/>
                        <a:t>0</a:t>
                      </a:r>
                      <a:endParaRPr lang="en-IN" sz="2400" dirty="0"/>
                    </a:p>
                  </a:txBody>
                  <a:tcPr marL="62455" marR="62455">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US" sz="2400" dirty="0"/>
                        <a:t>0</a:t>
                      </a:r>
                      <a:endParaRPr lang="en-IN" sz="2400" dirty="0"/>
                    </a:p>
                  </a:txBody>
                  <a:tcPr marL="62455" marR="62455">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US" sz="2400" dirty="0"/>
                        <a:t>0</a:t>
                      </a:r>
                      <a:endParaRPr lang="en-IN" sz="2400" dirty="0"/>
                    </a:p>
                  </a:txBody>
                  <a:tcPr marL="62455" marR="62455">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t>1</a:t>
                      </a:r>
                    </a:p>
                  </a:txBody>
                  <a:tcPr marL="62455" marR="62455">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xmlns="" id="{579984E2-B92A-4D4B-8BFE-DC6B14DD8366}"/>
                  </a:ext>
                </a:extLst>
              </p:cNvPr>
              <p:cNvGraphicFramePr>
                <a:graphicFrameLocks noGrp="1"/>
              </p:cNvGraphicFramePr>
              <p:nvPr/>
            </p:nvGraphicFramePr>
            <p:xfrm>
              <a:off x="5107022" y="1577315"/>
              <a:ext cx="926976" cy="4117467"/>
            </p:xfrm>
            <a:graphic>
              <a:graphicData uri="http://schemas.openxmlformats.org/drawingml/2006/table">
                <a:tbl>
                  <a:tblPr firstRow="1" bandRow="1">
                    <a:tableStyleId>{5C22544A-7EE6-4342-B048-85BDC9FD1C3A}</a:tableStyleId>
                  </a:tblPr>
                  <a:tblGrid>
                    <a:gridCol w="926976">
                      <a:extLst>
                        <a:ext uri="{9D8B030D-6E8A-4147-A177-3AD203B41FA5}">
                          <a16:colId xmlns:a16="http://schemas.microsoft.com/office/drawing/2014/main" xmlns="" val="20000"/>
                        </a:ext>
                      </a:extLst>
                    </a:gridCol>
                  </a:tblGrid>
                  <a:tr h="370840">
                    <a:tc>
                      <a:txBody>
                        <a:bodyPr/>
                        <a:lstStyle/>
                        <a:p>
                          <a:pPr algn="ctr"/>
                          <a14:m>
                            <m:oMathPara xmlns:m="http://schemas.openxmlformats.org/officeDocument/2006/math">
                              <m:oMathParaPr>
                                <m:jc m:val="center"/>
                              </m:oMathParaPr>
                              <m:oMath xmlns:m="http://schemas.openxmlformats.org/officeDocument/2006/math">
                                <m:acc>
                                  <m:accPr>
                                    <m:chr m:val="̅"/>
                                    <m:ctrlPr>
                                      <a:rPr lang="en-IN" sz="2400" b="1" i="1" kern="1200" smtClean="0">
                                        <a:solidFill>
                                          <a:schemeClr val="tx1"/>
                                        </a:solidFill>
                                        <a:latin typeface="Cambria Math" panose="02040503050406030204" pitchFamily="18" charset="0"/>
                                        <a:ea typeface="Cambria Math" panose="02040503050406030204" pitchFamily="18" charset="0"/>
                                        <a:cs typeface="+mn-cs"/>
                                      </a:rPr>
                                    </m:ctrlPr>
                                  </m:accPr>
                                  <m:e>
                                    <m:r>
                                      <m:rPr>
                                        <m:nor/>
                                      </m:rPr>
                                      <a:rPr lang="en-IN" sz="2400" b="1" kern="1200" smtClean="0">
                                        <a:solidFill>
                                          <a:schemeClr val="tx1"/>
                                        </a:solidFill>
                                        <a:latin typeface="Cambria Math" panose="02040503050406030204" pitchFamily="18" charset="0"/>
                                        <a:ea typeface="Cambria Math" panose="02040503050406030204" pitchFamily="18" charset="0"/>
                                        <a:cs typeface="+mn-cs"/>
                                      </a:rPr>
                                      <m:t>A</m:t>
                                    </m:r>
                                    <m:r>
                                      <m:rPr>
                                        <m:nor/>
                                      </m:rPr>
                                      <a:rPr lang="en-US" sz="2400" b="1" i="0" kern="1200" smtClean="0">
                                        <a:solidFill>
                                          <a:schemeClr val="tx1"/>
                                        </a:solidFill>
                                        <a:latin typeface="Cambria Math" panose="02040503050406030204" pitchFamily="18" charset="0"/>
                                        <a:ea typeface="Cambria Math" panose="02040503050406030204" pitchFamily="18" charset="0"/>
                                        <a:cs typeface="+mn-cs"/>
                                      </a:rPr>
                                      <m:t> </m:t>
                                    </m:r>
                                    <m:r>
                                      <m:rPr>
                                        <m:nor/>
                                      </m:rPr>
                                      <a:rPr lang="en-IN" sz="2400" b="1" kern="1200" smtClean="0">
                                        <a:solidFill>
                                          <a:schemeClr val="tx1"/>
                                        </a:solidFill>
                                        <a:latin typeface="Cambria Math" panose="02040503050406030204" pitchFamily="18" charset="0"/>
                                        <a:ea typeface="Cambria Math" panose="02040503050406030204" pitchFamily="18" charset="0"/>
                                        <a:cs typeface="+mn-cs"/>
                                      </a:rPr>
                                      <m:t>B</m:t>
                                    </m:r>
                                    <m:r>
                                      <m:rPr>
                                        <m:nor/>
                                      </m:rPr>
                                      <a:rPr lang="en-US" sz="2400" b="1" i="0" kern="1200" smtClean="0">
                                        <a:solidFill>
                                          <a:schemeClr val="tx1"/>
                                        </a:solidFill>
                                        <a:latin typeface="Cambria Math" panose="02040503050406030204" pitchFamily="18" charset="0"/>
                                        <a:ea typeface="Cambria Math" panose="02040503050406030204" pitchFamily="18" charset="0"/>
                                        <a:cs typeface="+mn-cs"/>
                                      </a:rPr>
                                      <m:t> </m:t>
                                    </m:r>
                                    <m:r>
                                      <m:rPr>
                                        <m:nor/>
                                      </m:rPr>
                                      <a:rPr lang="en-IN" sz="2400" b="1" kern="1200" smtClean="0">
                                        <a:solidFill>
                                          <a:schemeClr val="tx1"/>
                                        </a:solidFill>
                                        <a:latin typeface="Cambria Math" panose="02040503050406030204" pitchFamily="18" charset="0"/>
                                        <a:ea typeface="Cambria Math" panose="02040503050406030204" pitchFamily="18" charset="0"/>
                                        <a:cs typeface="+mn-cs"/>
                                      </a:rPr>
                                      <m:t>C</m:t>
                                    </m:r>
                                  </m:e>
                                </m:acc>
                              </m:oMath>
                            </m:oMathPara>
                          </a14:m>
                          <a:endParaRPr lang="en-IN" sz="2400" b="1" kern="1200" dirty="0">
                            <a:solidFill>
                              <a:schemeClr val="tx1"/>
                            </a:solidFill>
                            <a:latin typeface="Cambria Math" panose="02040503050406030204" pitchFamily="18" charset="0"/>
                            <a:ea typeface="Cambria Math" panose="02040503050406030204" pitchFamily="18" charset="0"/>
                            <a:cs typeface="+mn-cs"/>
                          </a:endParaRP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solidFill>
                                <a:schemeClr val="accent6"/>
                              </a:solidFill>
                            </a:rPr>
                            <a:t>1</a:t>
                          </a: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US" sz="2400" dirty="0">
                              <a:solidFill>
                                <a:schemeClr val="accent6"/>
                              </a:solidFill>
                            </a:rPr>
                            <a:t>1</a:t>
                          </a:r>
                          <a:endParaRPr lang="en-IN" sz="2400" dirty="0">
                            <a:solidFill>
                              <a:schemeClr val="accent6"/>
                            </a:solidFill>
                          </a:endParaRP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US" sz="2400" dirty="0">
                              <a:solidFill>
                                <a:schemeClr val="accent6"/>
                              </a:solidFill>
                            </a:rPr>
                            <a:t>1</a:t>
                          </a:r>
                          <a:endParaRPr lang="en-IN" sz="2400" dirty="0">
                            <a:solidFill>
                              <a:schemeClr val="accent6"/>
                            </a:solidFill>
                          </a:endParaRP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US" sz="2400" dirty="0">
                              <a:solidFill>
                                <a:schemeClr val="accent6"/>
                              </a:solidFill>
                            </a:rPr>
                            <a:t>1</a:t>
                          </a:r>
                          <a:endParaRPr lang="en-IN" sz="2400" dirty="0">
                            <a:solidFill>
                              <a:schemeClr val="accent6"/>
                            </a:solidFill>
                          </a:endParaRP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US" sz="2400" dirty="0">
                              <a:solidFill>
                                <a:schemeClr val="accent6"/>
                              </a:solidFill>
                            </a:rPr>
                            <a:t>1</a:t>
                          </a:r>
                          <a:endParaRPr lang="en-IN" sz="2400" dirty="0">
                            <a:solidFill>
                              <a:schemeClr val="accent6"/>
                            </a:solidFill>
                          </a:endParaRP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US" sz="2400" dirty="0">
                              <a:solidFill>
                                <a:schemeClr val="accent6"/>
                              </a:solidFill>
                            </a:rPr>
                            <a:t>1</a:t>
                          </a:r>
                          <a:endParaRPr lang="en-IN" sz="2400" dirty="0">
                            <a:solidFill>
                              <a:schemeClr val="accent6"/>
                            </a:solidFill>
                          </a:endParaRP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US" sz="2400" dirty="0">
                              <a:solidFill>
                                <a:schemeClr val="accent6"/>
                              </a:solidFill>
                            </a:rPr>
                            <a:t>1</a:t>
                          </a:r>
                          <a:endParaRPr lang="en-IN" sz="2400" dirty="0">
                            <a:solidFill>
                              <a:schemeClr val="accent6"/>
                            </a:solidFill>
                          </a:endParaRP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solidFill>
                                <a:schemeClr val="accent6"/>
                              </a:solidFill>
                            </a:rPr>
                            <a:t>0</a:t>
                          </a: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mc:Choice>
        <mc:Fallback xmlns="">
          <p:graphicFrame>
            <p:nvGraphicFramePr>
              <p:cNvPr id="8" name="Table 7">
                <a:extLst>
                  <a:ext uri="{FF2B5EF4-FFF2-40B4-BE49-F238E27FC236}">
                    <a16:creationId xmlns:a16="http://schemas.microsoft.com/office/drawing/2014/main" id="{579984E2-B92A-4D4B-8BFE-DC6B14DD8366}"/>
                  </a:ext>
                </a:extLst>
              </p:cNvPr>
              <p:cNvGraphicFramePr>
                <a:graphicFrameLocks noGrp="1"/>
              </p:cNvGraphicFramePr>
              <p:nvPr>
                <p:extLst>
                  <p:ext uri="{D42A27DB-BD31-4B8C-83A1-F6EECF244321}">
                    <p14:modId xmlns:p14="http://schemas.microsoft.com/office/powerpoint/2010/main" val="3916865969"/>
                  </p:ext>
                </p:extLst>
              </p:nvPr>
            </p:nvGraphicFramePr>
            <p:xfrm>
              <a:off x="5107022" y="1577315"/>
              <a:ext cx="926976" cy="4117467"/>
            </p:xfrm>
            <a:graphic>
              <a:graphicData uri="http://schemas.openxmlformats.org/drawingml/2006/table">
                <a:tbl>
                  <a:tblPr firstRow="1" bandRow="1">
                    <a:tableStyleId>{5C22544A-7EE6-4342-B048-85BDC9FD1C3A}</a:tableStyleId>
                  </a:tblPr>
                  <a:tblGrid>
                    <a:gridCol w="926976">
                      <a:extLst>
                        <a:ext uri="{9D8B030D-6E8A-4147-A177-3AD203B41FA5}">
                          <a16:colId xmlns:a16="http://schemas.microsoft.com/office/drawing/2014/main" val="20000"/>
                        </a:ext>
                      </a:extLst>
                    </a:gridCol>
                  </a:tblGrid>
                  <a:tr h="459867">
                    <a:tc>
                      <a:txBody>
                        <a:bodyPr/>
                        <a:lstStyle/>
                        <a:p>
                          <a:endParaRPr lang="en-US"/>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blipFill>
                          <a:blip r:embed="rId3"/>
                          <a:stretch>
                            <a:fillRect l="-654" t="-1316" r="-1307" b="-821053"/>
                          </a:stretch>
                        </a:blipFill>
                      </a:tcPr>
                    </a:tc>
                    <a:extLst>
                      <a:ext uri="{0D108BD9-81ED-4DB2-BD59-A6C34878D82A}">
                        <a16:rowId xmlns:a16="http://schemas.microsoft.com/office/drawing/2014/main" val="10000"/>
                      </a:ext>
                    </a:extLst>
                  </a:tr>
                  <a:tr h="457200">
                    <a:tc>
                      <a:txBody>
                        <a:bodyPr/>
                        <a:lstStyle/>
                        <a:p>
                          <a:pPr algn="ctr"/>
                          <a:r>
                            <a:rPr lang="en-IN" sz="2400" dirty="0">
                              <a:solidFill>
                                <a:schemeClr val="accent6"/>
                              </a:solidFill>
                            </a:rPr>
                            <a:t>1</a:t>
                          </a: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1"/>
                      </a:ext>
                    </a:extLst>
                  </a:tr>
                  <a:tr h="457200">
                    <a:tc>
                      <a:txBody>
                        <a:bodyPr/>
                        <a:lstStyle/>
                        <a:p>
                          <a:pPr algn="ctr"/>
                          <a:r>
                            <a:rPr lang="en-US" sz="2400" dirty="0">
                              <a:solidFill>
                                <a:schemeClr val="accent6"/>
                              </a:solidFill>
                            </a:rPr>
                            <a:t>1</a:t>
                          </a:r>
                          <a:endParaRPr lang="en-IN" sz="2400" dirty="0">
                            <a:solidFill>
                              <a:schemeClr val="accent6"/>
                            </a:solidFill>
                          </a:endParaRP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457200">
                    <a:tc>
                      <a:txBody>
                        <a:bodyPr/>
                        <a:lstStyle/>
                        <a:p>
                          <a:pPr algn="ctr"/>
                          <a:r>
                            <a:rPr lang="en-US" sz="2400" dirty="0">
                              <a:solidFill>
                                <a:schemeClr val="accent6"/>
                              </a:solidFill>
                            </a:rPr>
                            <a:t>1</a:t>
                          </a:r>
                          <a:endParaRPr lang="en-IN" sz="2400" dirty="0">
                            <a:solidFill>
                              <a:schemeClr val="accent6"/>
                            </a:solidFill>
                          </a:endParaRP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3"/>
                      </a:ext>
                    </a:extLst>
                  </a:tr>
                  <a:tr h="457200">
                    <a:tc>
                      <a:txBody>
                        <a:bodyPr/>
                        <a:lstStyle/>
                        <a:p>
                          <a:pPr algn="ctr"/>
                          <a:r>
                            <a:rPr lang="en-US" sz="2400" dirty="0">
                              <a:solidFill>
                                <a:schemeClr val="accent6"/>
                              </a:solidFill>
                            </a:rPr>
                            <a:t>1</a:t>
                          </a:r>
                          <a:endParaRPr lang="en-IN" sz="2400" dirty="0">
                            <a:solidFill>
                              <a:schemeClr val="accent6"/>
                            </a:solidFill>
                          </a:endParaRP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457200">
                    <a:tc>
                      <a:txBody>
                        <a:bodyPr/>
                        <a:lstStyle/>
                        <a:p>
                          <a:pPr algn="ctr"/>
                          <a:r>
                            <a:rPr lang="en-US" sz="2400" dirty="0">
                              <a:solidFill>
                                <a:schemeClr val="accent6"/>
                              </a:solidFill>
                            </a:rPr>
                            <a:t>1</a:t>
                          </a:r>
                          <a:endParaRPr lang="en-IN" sz="2400" dirty="0">
                            <a:solidFill>
                              <a:schemeClr val="accent6"/>
                            </a:solidFill>
                          </a:endParaRP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5"/>
                      </a:ext>
                    </a:extLst>
                  </a:tr>
                  <a:tr h="457200">
                    <a:tc>
                      <a:txBody>
                        <a:bodyPr/>
                        <a:lstStyle/>
                        <a:p>
                          <a:pPr algn="ctr"/>
                          <a:r>
                            <a:rPr lang="en-US" sz="2400" dirty="0">
                              <a:solidFill>
                                <a:schemeClr val="accent6"/>
                              </a:solidFill>
                            </a:rPr>
                            <a:t>1</a:t>
                          </a:r>
                          <a:endParaRPr lang="en-IN" sz="2400" dirty="0">
                            <a:solidFill>
                              <a:schemeClr val="accent6"/>
                            </a:solidFill>
                          </a:endParaRP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6"/>
                      </a:ext>
                    </a:extLst>
                  </a:tr>
                  <a:tr h="457200">
                    <a:tc>
                      <a:txBody>
                        <a:bodyPr/>
                        <a:lstStyle/>
                        <a:p>
                          <a:pPr algn="ctr"/>
                          <a:r>
                            <a:rPr lang="en-US" sz="2400" dirty="0">
                              <a:solidFill>
                                <a:schemeClr val="accent6"/>
                              </a:solidFill>
                            </a:rPr>
                            <a:t>1</a:t>
                          </a:r>
                          <a:endParaRPr lang="en-IN" sz="2400" dirty="0">
                            <a:solidFill>
                              <a:schemeClr val="accent6"/>
                            </a:solidFill>
                          </a:endParaRP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7"/>
                      </a:ext>
                    </a:extLst>
                  </a:tr>
                  <a:tr h="457200">
                    <a:tc>
                      <a:txBody>
                        <a:bodyPr/>
                        <a:lstStyle/>
                        <a:p>
                          <a:pPr algn="ctr"/>
                          <a:r>
                            <a:rPr lang="en-IN" sz="2400" dirty="0">
                              <a:solidFill>
                                <a:schemeClr val="accent6"/>
                              </a:solidFill>
                            </a:rPr>
                            <a:t>0</a:t>
                          </a:r>
                        </a:p>
                      </a:txBody>
                      <a:tcPr marL="68701" marR="6870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xmlns="" id="{B461117D-CE84-4656-949E-333652CFA40C}"/>
                  </a:ext>
                </a:extLst>
              </p:cNvPr>
              <p:cNvGraphicFramePr>
                <a:graphicFrameLocks noGrp="1"/>
              </p:cNvGraphicFramePr>
              <p:nvPr/>
            </p:nvGraphicFramePr>
            <p:xfrm>
              <a:off x="6035292" y="1576964"/>
              <a:ext cx="838200" cy="4117467"/>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acc>
                                  <m:accPr>
                                    <m:chr m:val="̅"/>
                                    <m:ctrlPr>
                                      <a:rPr lang="en-IN" sz="2400" b="1" i="1" kern="1200" smtClean="0">
                                        <a:solidFill>
                                          <a:schemeClr val="tx1"/>
                                        </a:solidFill>
                                        <a:latin typeface="Cambria Math" panose="02040503050406030204" pitchFamily="18" charset="0"/>
                                        <a:ea typeface="Cambria Math" panose="02040503050406030204" pitchFamily="18" charset="0"/>
                                        <a:cs typeface="+mn-cs"/>
                                      </a:rPr>
                                    </m:ctrlPr>
                                  </m:accPr>
                                  <m:e>
                                    <m:r>
                                      <m:rPr>
                                        <m:nor/>
                                      </m:rPr>
                                      <a:rPr lang="en-IN" sz="2400" b="1" kern="1200" smtClean="0">
                                        <a:solidFill>
                                          <a:schemeClr val="tx1"/>
                                        </a:solidFill>
                                        <a:latin typeface="Cambria Math" panose="02040503050406030204" pitchFamily="18" charset="0"/>
                                        <a:ea typeface="Cambria Math" panose="02040503050406030204" pitchFamily="18" charset="0"/>
                                        <a:cs typeface="+mn-cs"/>
                                      </a:rPr>
                                      <m:t>A</m:t>
                                    </m:r>
                                  </m:e>
                                </m:acc>
                              </m:oMath>
                            </m:oMathPara>
                          </a14:m>
                          <a:endParaRPr lang="en-IN" sz="2400" b="1" kern="1200" dirty="0">
                            <a:solidFill>
                              <a:schemeClr val="tx1"/>
                            </a:solidFill>
                            <a:latin typeface="Cambria Math" panose="02040503050406030204" pitchFamily="18" charset="0"/>
                            <a:ea typeface="Cambria Math" panose="02040503050406030204" pitchFamily="18" charset="0"/>
                            <a:cs typeface="+mn-cs"/>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mc:Choice>
        <mc:Fallback xmlns="">
          <p:graphicFrame>
            <p:nvGraphicFramePr>
              <p:cNvPr id="9" name="Table 8">
                <a:extLst>
                  <a:ext uri="{FF2B5EF4-FFF2-40B4-BE49-F238E27FC236}">
                    <a16:creationId xmlns:a16="http://schemas.microsoft.com/office/drawing/2014/main" id="{B461117D-CE84-4656-949E-333652CFA40C}"/>
                  </a:ext>
                </a:extLst>
              </p:cNvPr>
              <p:cNvGraphicFramePr>
                <a:graphicFrameLocks noGrp="1"/>
              </p:cNvGraphicFramePr>
              <p:nvPr>
                <p:extLst>
                  <p:ext uri="{D42A27DB-BD31-4B8C-83A1-F6EECF244321}">
                    <p14:modId xmlns:p14="http://schemas.microsoft.com/office/powerpoint/2010/main" val="2776055523"/>
                  </p:ext>
                </p:extLst>
              </p:nvPr>
            </p:nvGraphicFramePr>
            <p:xfrm>
              <a:off x="6035292" y="1576964"/>
              <a:ext cx="838200" cy="4117467"/>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tblGrid>
                  <a:tr h="459867">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blipFill>
                          <a:blip r:embed="rId4"/>
                          <a:stretch>
                            <a:fillRect l="-725" t="-1316" r="-1449" b="-821053"/>
                          </a:stretch>
                        </a:blipFill>
                      </a:tcPr>
                    </a:tc>
                    <a:extLst>
                      <a:ext uri="{0D108BD9-81ED-4DB2-BD59-A6C34878D82A}">
                        <a16:rowId xmlns:a16="http://schemas.microsoft.com/office/drawing/2014/main" val="10000"/>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1"/>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3"/>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5"/>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6"/>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7"/>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xmlns="" id="{A75BC957-C8B7-453D-BC66-DB669F4320E3}"/>
                  </a:ext>
                </a:extLst>
              </p:cNvPr>
              <p:cNvGraphicFramePr>
                <a:graphicFrameLocks noGrp="1"/>
              </p:cNvGraphicFramePr>
              <p:nvPr/>
            </p:nvGraphicFramePr>
            <p:xfrm>
              <a:off x="6873492" y="1576964"/>
              <a:ext cx="838200" cy="41148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0000"/>
                        </a:ext>
                      </a:extLst>
                    </a:gridCol>
                  </a:tblGrid>
                  <a:tr h="370840">
                    <a:tc>
                      <a:txBody>
                        <a:bodyPr/>
                        <a:lstStyle/>
                        <a:p>
                          <a:pPr algn="ctr"/>
                          <a14:m>
                            <m:oMathPara xmlns:m="http://schemas.openxmlformats.org/officeDocument/2006/math">
                              <m:oMathParaPr>
                                <m:jc m:val="center"/>
                              </m:oMathParaPr>
                              <m:oMath xmlns:m="http://schemas.openxmlformats.org/officeDocument/2006/math">
                                <m:acc>
                                  <m:accPr>
                                    <m:chr m:val="̅"/>
                                    <m:ctrlPr>
                                      <a:rPr lang="en-IN" sz="2400" i="1" smtClean="0">
                                        <a:solidFill>
                                          <a:schemeClr val="tx1"/>
                                        </a:solidFill>
                                        <a:latin typeface="Cambria Math" panose="02040503050406030204" pitchFamily="18" charset="0"/>
                                      </a:rPr>
                                    </m:ctrlPr>
                                  </m:accPr>
                                  <m:e>
                                    <m:r>
                                      <a:rPr lang="en-US" sz="2400" b="1" i="0" smtClean="0">
                                        <a:solidFill>
                                          <a:schemeClr val="tx1"/>
                                        </a:solidFill>
                                        <a:latin typeface="Cambria Math" panose="02040503050406030204" pitchFamily="18" charset="0"/>
                                      </a:rPr>
                                      <m:t>𝐁</m:t>
                                    </m:r>
                                  </m:e>
                                </m:acc>
                              </m:oMath>
                            </m:oMathPara>
                          </a14:m>
                          <a:endParaRPr lang="en-IN" sz="2400" dirty="0">
                            <a:solidFill>
                              <a:schemeClr val="tx1"/>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mc:Choice>
        <mc:Fallback xmlns="">
          <p:graphicFrame>
            <p:nvGraphicFramePr>
              <p:cNvPr id="10" name="Table 9">
                <a:extLst>
                  <a:ext uri="{FF2B5EF4-FFF2-40B4-BE49-F238E27FC236}">
                    <a16:creationId xmlns:a16="http://schemas.microsoft.com/office/drawing/2014/main" id="{A75BC957-C8B7-453D-BC66-DB669F4320E3}"/>
                  </a:ext>
                </a:extLst>
              </p:cNvPr>
              <p:cNvGraphicFramePr>
                <a:graphicFrameLocks noGrp="1"/>
              </p:cNvGraphicFramePr>
              <p:nvPr>
                <p:extLst>
                  <p:ext uri="{D42A27DB-BD31-4B8C-83A1-F6EECF244321}">
                    <p14:modId xmlns:p14="http://schemas.microsoft.com/office/powerpoint/2010/main" val="2035969269"/>
                  </p:ext>
                </p:extLst>
              </p:nvPr>
            </p:nvGraphicFramePr>
            <p:xfrm>
              <a:off x="6873492" y="1576964"/>
              <a:ext cx="838200" cy="41148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tblGrid>
                  <a:tr h="457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blipFill>
                          <a:blip r:embed="rId5"/>
                          <a:stretch>
                            <a:fillRect l="-719" t="-1333" r="-719" b="-833333"/>
                          </a:stretch>
                        </a:blipFill>
                      </a:tcPr>
                    </a:tc>
                    <a:extLst>
                      <a:ext uri="{0D108BD9-81ED-4DB2-BD59-A6C34878D82A}">
                        <a16:rowId xmlns:a16="http://schemas.microsoft.com/office/drawing/2014/main" val="10000"/>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1"/>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3"/>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5"/>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6"/>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7"/>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xmlns="" id="{C964A71C-C5F5-4CB7-8C81-04F15CCA5405}"/>
                  </a:ext>
                </a:extLst>
              </p:cNvPr>
              <p:cNvGraphicFramePr>
                <a:graphicFrameLocks noGrp="1"/>
              </p:cNvGraphicFramePr>
              <p:nvPr/>
            </p:nvGraphicFramePr>
            <p:xfrm>
              <a:off x="7711692" y="1576964"/>
              <a:ext cx="838200" cy="4115562"/>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0000"/>
                        </a:ext>
                      </a:extLst>
                    </a:gridCol>
                  </a:tblGrid>
                  <a:tr h="370840">
                    <a:tc>
                      <a:txBody>
                        <a:bodyPr/>
                        <a:lstStyle/>
                        <a:p>
                          <a:pPr algn="ctr"/>
                          <a14:m>
                            <m:oMathPara xmlns:m="http://schemas.openxmlformats.org/officeDocument/2006/math">
                              <m:oMathParaPr>
                                <m:jc m:val="center"/>
                              </m:oMathParaPr>
                              <m:oMath xmlns:m="http://schemas.openxmlformats.org/officeDocument/2006/math">
                                <m:acc>
                                  <m:accPr>
                                    <m:chr m:val="̅"/>
                                    <m:ctrlPr>
                                      <a:rPr lang="en-IN" sz="2400" i="1" smtClean="0">
                                        <a:solidFill>
                                          <a:schemeClr val="tx1"/>
                                        </a:solidFill>
                                        <a:latin typeface="Cambria Math" panose="02040503050406030204" pitchFamily="18" charset="0"/>
                                      </a:rPr>
                                    </m:ctrlPr>
                                  </m:accPr>
                                  <m:e>
                                    <m:r>
                                      <a:rPr lang="en-US" sz="2400" b="1" i="0" smtClean="0">
                                        <a:solidFill>
                                          <a:schemeClr val="tx1"/>
                                        </a:solidFill>
                                        <a:latin typeface="Cambria Math" panose="02040503050406030204" pitchFamily="18" charset="0"/>
                                      </a:rPr>
                                      <m:t>𝐂</m:t>
                                    </m:r>
                                  </m:e>
                                </m:acc>
                              </m:oMath>
                            </m:oMathPara>
                          </a14:m>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mc:Choice>
        <mc:Fallback xmlns="">
          <p:graphicFrame>
            <p:nvGraphicFramePr>
              <p:cNvPr id="11" name="Table 10">
                <a:extLst>
                  <a:ext uri="{FF2B5EF4-FFF2-40B4-BE49-F238E27FC236}">
                    <a16:creationId xmlns:a16="http://schemas.microsoft.com/office/drawing/2014/main" id="{C964A71C-C5F5-4CB7-8C81-04F15CCA5405}"/>
                  </a:ext>
                </a:extLst>
              </p:cNvPr>
              <p:cNvGraphicFramePr>
                <a:graphicFrameLocks noGrp="1"/>
              </p:cNvGraphicFramePr>
              <p:nvPr>
                <p:extLst>
                  <p:ext uri="{D42A27DB-BD31-4B8C-83A1-F6EECF244321}">
                    <p14:modId xmlns:p14="http://schemas.microsoft.com/office/powerpoint/2010/main" val="99300521"/>
                  </p:ext>
                </p:extLst>
              </p:nvPr>
            </p:nvGraphicFramePr>
            <p:xfrm>
              <a:off x="7711692" y="1576964"/>
              <a:ext cx="838200" cy="4115562"/>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tblGrid>
                  <a:tr h="457962">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blipFill>
                          <a:blip r:embed="rId6"/>
                          <a:stretch>
                            <a:fillRect l="-725" t="-1333" r="-1449" b="-833333"/>
                          </a:stretch>
                        </a:blipFill>
                      </a:tcPr>
                    </a:tc>
                    <a:extLst>
                      <a:ext uri="{0D108BD9-81ED-4DB2-BD59-A6C34878D82A}">
                        <a16:rowId xmlns:a16="http://schemas.microsoft.com/office/drawing/2014/main" val="10000"/>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1"/>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3"/>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5"/>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6"/>
                      </a:ext>
                    </a:extLst>
                  </a:tr>
                  <a:tr h="457200">
                    <a:tc>
                      <a:txBody>
                        <a:bodyPr/>
                        <a:lstStyle/>
                        <a:p>
                          <a:pPr algn="ctr"/>
                          <a:r>
                            <a:rPr lang="en-IN"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7"/>
                      </a:ext>
                    </a:extLst>
                  </a:tr>
                  <a:tr h="457200">
                    <a:tc>
                      <a:txBody>
                        <a:bodyPr/>
                        <a:lstStyle/>
                        <a:p>
                          <a:pPr algn="ctr"/>
                          <a:r>
                            <a:rPr lang="en-IN"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xmlns="" id="{162EE441-35F0-49CE-B233-93996BA95361}"/>
                  </a:ext>
                </a:extLst>
              </p:cNvPr>
              <p:cNvGraphicFramePr>
                <a:graphicFrameLocks noGrp="1"/>
              </p:cNvGraphicFramePr>
              <p:nvPr/>
            </p:nvGraphicFramePr>
            <p:xfrm>
              <a:off x="8539745" y="1576964"/>
              <a:ext cx="1633414" cy="4117467"/>
            </p:xfrm>
            <a:graphic>
              <a:graphicData uri="http://schemas.openxmlformats.org/drawingml/2006/table">
                <a:tbl>
                  <a:tblPr firstRow="1" bandRow="1">
                    <a:tableStyleId>{5C22544A-7EE6-4342-B048-85BDC9FD1C3A}</a:tableStyleId>
                  </a:tblPr>
                  <a:tblGrid>
                    <a:gridCol w="1633414">
                      <a:extLst>
                        <a:ext uri="{9D8B030D-6E8A-4147-A177-3AD203B41FA5}">
                          <a16:colId xmlns:a16="http://schemas.microsoft.com/office/drawing/2014/main" xmlns="" val="20000"/>
                        </a:ext>
                      </a:extLst>
                    </a:gridCol>
                  </a:tblGrid>
                  <a:tr h="370840">
                    <a:tc>
                      <a:txBody>
                        <a:bodyPr/>
                        <a:lstStyle/>
                        <a:p>
                          <a:pPr algn="ctr"/>
                          <a14:m>
                            <m:oMathPara xmlns:m="http://schemas.openxmlformats.org/officeDocument/2006/math">
                              <m:oMathParaPr>
                                <m:jc m:val="center"/>
                              </m:oMathParaPr>
                              <m:oMath xmlns:m="http://schemas.openxmlformats.org/officeDocument/2006/math">
                                <m:acc>
                                  <m:accPr>
                                    <m:chr m:val="̅"/>
                                    <m:ctrlPr>
                                      <a:rPr lang="en-IN" sz="2400" i="1" smtClean="0">
                                        <a:solidFill>
                                          <a:schemeClr val="tx1"/>
                                        </a:solidFill>
                                        <a:latin typeface="Cambria Math" panose="02040503050406030204" pitchFamily="18" charset="0"/>
                                        <a:ea typeface="Cambria Math" panose="02040503050406030204" pitchFamily="18" charset="0"/>
                                      </a:rPr>
                                    </m:ctrlPr>
                                  </m:accPr>
                                  <m:e>
                                    <m:r>
                                      <m:rPr>
                                        <m:nor/>
                                      </m:rPr>
                                      <a:rPr lang="en-IN" sz="2400" b="1" i="0" smtClean="0">
                                        <a:solidFill>
                                          <a:schemeClr val="tx1"/>
                                        </a:solidFill>
                                        <a:latin typeface="Cambria Math" panose="02040503050406030204" pitchFamily="18" charset="0"/>
                                        <a:ea typeface="Cambria Math" panose="02040503050406030204" pitchFamily="18" charset="0"/>
                                      </a:rPr>
                                      <m:t>A</m:t>
                                    </m:r>
                                  </m:e>
                                </m:acc>
                                <m:r>
                                  <a:rPr lang="en-US" sz="2400" b="1" i="1" smtClean="0">
                                    <a:solidFill>
                                      <a:schemeClr val="tx1"/>
                                    </a:solidFill>
                                    <a:latin typeface="Cambria Math" panose="02040503050406030204" pitchFamily="18" charset="0"/>
                                    <a:ea typeface="Cambria Math" panose="02040503050406030204" pitchFamily="18" charset="0"/>
                                  </a:rPr>
                                  <m:t>+</m:t>
                                </m:r>
                                <m:acc>
                                  <m:accPr>
                                    <m:chr m:val="̅"/>
                                    <m:ctrlPr>
                                      <a:rPr lang="en-IN" sz="2400" i="1" smtClean="0">
                                        <a:solidFill>
                                          <a:schemeClr val="tx1"/>
                                        </a:solidFill>
                                        <a:latin typeface="Cambria Math" panose="02040503050406030204" pitchFamily="18" charset="0"/>
                                        <a:ea typeface="Cambria Math" panose="02040503050406030204" pitchFamily="18" charset="0"/>
                                      </a:rPr>
                                    </m:ctrlPr>
                                  </m:accPr>
                                  <m:e>
                                    <m:r>
                                      <m:rPr>
                                        <m:nor/>
                                      </m:rPr>
                                      <a:rPr lang="en-IN" sz="2400" b="1" i="0" smtClean="0">
                                        <a:solidFill>
                                          <a:schemeClr val="tx1"/>
                                        </a:solidFill>
                                        <a:latin typeface="Cambria Math" panose="02040503050406030204" pitchFamily="18" charset="0"/>
                                        <a:ea typeface="Cambria Math" panose="02040503050406030204" pitchFamily="18" charset="0"/>
                                      </a:rPr>
                                      <m:t>B</m:t>
                                    </m:r>
                                  </m:e>
                                </m:acc>
                                <m:r>
                                  <a:rPr lang="en-US" sz="2400" b="1" i="1" smtClean="0">
                                    <a:solidFill>
                                      <a:schemeClr val="tx1"/>
                                    </a:solidFill>
                                    <a:latin typeface="Cambria Math" panose="02040503050406030204" pitchFamily="18" charset="0"/>
                                    <a:ea typeface="Cambria Math" panose="02040503050406030204" pitchFamily="18" charset="0"/>
                                  </a:rPr>
                                  <m:t>+</m:t>
                                </m:r>
                                <m:acc>
                                  <m:accPr>
                                    <m:chr m:val="̅"/>
                                    <m:ctrlPr>
                                      <a:rPr lang="en-IN" sz="2400" i="1" smtClean="0">
                                        <a:solidFill>
                                          <a:schemeClr val="tx1"/>
                                        </a:solidFill>
                                        <a:latin typeface="Cambria Math" panose="02040503050406030204" pitchFamily="18" charset="0"/>
                                        <a:ea typeface="Cambria Math" panose="02040503050406030204" pitchFamily="18" charset="0"/>
                                      </a:rPr>
                                    </m:ctrlPr>
                                  </m:accPr>
                                  <m:e>
                                    <m:r>
                                      <m:rPr>
                                        <m:nor/>
                                      </m:rPr>
                                      <a:rPr lang="en-IN" sz="2400" b="1" i="0" smtClean="0">
                                        <a:solidFill>
                                          <a:schemeClr val="tx1"/>
                                        </a:solidFill>
                                        <a:latin typeface="Cambria Math" panose="02040503050406030204" pitchFamily="18" charset="0"/>
                                        <a:ea typeface="Cambria Math" panose="02040503050406030204" pitchFamily="18" charset="0"/>
                                      </a:rPr>
                                      <m:t>C</m:t>
                                    </m:r>
                                  </m:e>
                                </m:acc>
                              </m:oMath>
                            </m:oMathPara>
                          </a14:m>
                          <a:endParaRPr lang="en-IN" sz="2400" dirty="0">
                            <a:latin typeface="Cambria Math" panose="02040503050406030204" pitchFamily="18" charset="0"/>
                            <a:ea typeface="Cambria Math" panose="02040503050406030204" pitchFamily="18" charset="0"/>
                          </a:endParaRP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IN" sz="2400" dirty="0">
                              <a:solidFill>
                                <a:schemeClr val="accent6"/>
                              </a:solidFill>
                            </a:rPr>
                            <a:t>1</a:t>
                          </a: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US" sz="2400" dirty="0">
                              <a:solidFill>
                                <a:schemeClr val="accent6"/>
                              </a:solidFill>
                            </a:rPr>
                            <a:t>1</a:t>
                          </a:r>
                          <a:endParaRPr lang="en-IN" sz="2400" dirty="0">
                            <a:solidFill>
                              <a:schemeClr val="accent6"/>
                            </a:solidFill>
                          </a:endParaRP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US" sz="2400" dirty="0">
                              <a:solidFill>
                                <a:schemeClr val="accent6"/>
                              </a:solidFill>
                            </a:rPr>
                            <a:t>1</a:t>
                          </a:r>
                          <a:endParaRPr lang="en-IN" sz="2400" dirty="0">
                            <a:solidFill>
                              <a:schemeClr val="accent6"/>
                            </a:solidFill>
                          </a:endParaRP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US" sz="2400" dirty="0">
                              <a:solidFill>
                                <a:schemeClr val="accent6"/>
                              </a:solidFill>
                            </a:rPr>
                            <a:t>1</a:t>
                          </a:r>
                          <a:endParaRPr lang="en-IN" sz="2400" dirty="0">
                            <a:solidFill>
                              <a:schemeClr val="accent6"/>
                            </a:solidFill>
                          </a:endParaRP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US" sz="2400" dirty="0">
                              <a:solidFill>
                                <a:schemeClr val="accent6"/>
                              </a:solidFill>
                            </a:rPr>
                            <a:t>1</a:t>
                          </a:r>
                          <a:endParaRPr lang="en-IN" sz="2400" dirty="0">
                            <a:solidFill>
                              <a:schemeClr val="accent6"/>
                            </a:solidFill>
                          </a:endParaRP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US" sz="2400" dirty="0">
                              <a:solidFill>
                                <a:schemeClr val="accent6"/>
                              </a:solidFill>
                            </a:rPr>
                            <a:t>1</a:t>
                          </a:r>
                          <a:endParaRPr lang="en-IN" sz="2400" dirty="0">
                            <a:solidFill>
                              <a:schemeClr val="accent6"/>
                            </a:solidFill>
                          </a:endParaRP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US" sz="2400" dirty="0">
                              <a:solidFill>
                                <a:schemeClr val="accent6"/>
                              </a:solidFill>
                            </a:rPr>
                            <a:t>1</a:t>
                          </a:r>
                          <a:endParaRPr lang="en-IN" sz="2400" dirty="0">
                            <a:solidFill>
                              <a:schemeClr val="accent6"/>
                            </a:solidFill>
                          </a:endParaRP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IN" sz="2400" dirty="0">
                              <a:solidFill>
                                <a:schemeClr val="accent6"/>
                              </a:solidFill>
                            </a:rPr>
                            <a:t>0</a:t>
                          </a: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bl>
              </a:graphicData>
            </a:graphic>
          </p:graphicFrame>
        </mc:Choice>
        <mc:Fallback xmlns="">
          <p:graphicFrame>
            <p:nvGraphicFramePr>
              <p:cNvPr id="12" name="Table 11">
                <a:extLst>
                  <a:ext uri="{FF2B5EF4-FFF2-40B4-BE49-F238E27FC236}">
                    <a16:creationId xmlns:a16="http://schemas.microsoft.com/office/drawing/2014/main" id="{162EE441-35F0-49CE-B233-93996BA95361}"/>
                  </a:ext>
                </a:extLst>
              </p:cNvPr>
              <p:cNvGraphicFramePr>
                <a:graphicFrameLocks noGrp="1"/>
              </p:cNvGraphicFramePr>
              <p:nvPr>
                <p:extLst>
                  <p:ext uri="{D42A27DB-BD31-4B8C-83A1-F6EECF244321}">
                    <p14:modId xmlns:p14="http://schemas.microsoft.com/office/powerpoint/2010/main" val="154598777"/>
                  </p:ext>
                </p:extLst>
              </p:nvPr>
            </p:nvGraphicFramePr>
            <p:xfrm>
              <a:off x="8539745" y="1576964"/>
              <a:ext cx="1633414" cy="4117467"/>
            </p:xfrm>
            <a:graphic>
              <a:graphicData uri="http://schemas.openxmlformats.org/drawingml/2006/table">
                <a:tbl>
                  <a:tblPr firstRow="1" bandRow="1">
                    <a:tableStyleId>{5C22544A-7EE6-4342-B048-85BDC9FD1C3A}</a:tableStyleId>
                  </a:tblPr>
                  <a:tblGrid>
                    <a:gridCol w="1633414">
                      <a:extLst>
                        <a:ext uri="{9D8B030D-6E8A-4147-A177-3AD203B41FA5}">
                          <a16:colId xmlns:a16="http://schemas.microsoft.com/office/drawing/2014/main" val="20000"/>
                        </a:ext>
                      </a:extLst>
                    </a:gridCol>
                  </a:tblGrid>
                  <a:tr h="459867">
                    <a:tc>
                      <a:txBody>
                        <a:bodyPr/>
                        <a:lstStyle/>
                        <a:p>
                          <a:endParaRPr lang="en-US"/>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blipFill>
                          <a:blip r:embed="rId7"/>
                          <a:stretch>
                            <a:fillRect t="-1316" r="-743" b="-821053"/>
                          </a:stretch>
                        </a:blipFill>
                      </a:tcPr>
                    </a:tc>
                    <a:extLst>
                      <a:ext uri="{0D108BD9-81ED-4DB2-BD59-A6C34878D82A}">
                        <a16:rowId xmlns:a16="http://schemas.microsoft.com/office/drawing/2014/main" val="10000"/>
                      </a:ext>
                    </a:extLst>
                  </a:tr>
                  <a:tr h="457200">
                    <a:tc>
                      <a:txBody>
                        <a:bodyPr/>
                        <a:lstStyle/>
                        <a:p>
                          <a:pPr algn="ctr"/>
                          <a:r>
                            <a:rPr lang="en-IN" sz="2400" dirty="0">
                              <a:solidFill>
                                <a:schemeClr val="accent6"/>
                              </a:solidFill>
                            </a:rPr>
                            <a:t>1</a:t>
                          </a: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1"/>
                      </a:ext>
                    </a:extLst>
                  </a:tr>
                  <a:tr h="457200">
                    <a:tc>
                      <a:txBody>
                        <a:bodyPr/>
                        <a:lstStyle/>
                        <a:p>
                          <a:pPr algn="ctr"/>
                          <a:r>
                            <a:rPr lang="en-US" sz="2400" dirty="0">
                              <a:solidFill>
                                <a:schemeClr val="accent6"/>
                              </a:solidFill>
                            </a:rPr>
                            <a:t>1</a:t>
                          </a:r>
                          <a:endParaRPr lang="en-IN" sz="2400" dirty="0">
                            <a:solidFill>
                              <a:schemeClr val="accent6"/>
                            </a:solidFill>
                          </a:endParaRP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457200">
                    <a:tc>
                      <a:txBody>
                        <a:bodyPr/>
                        <a:lstStyle/>
                        <a:p>
                          <a:pPr algn="ctr"/>
                          <a:r>
                            <a:rPr lang="en-US" sz="2400" dirty="0">
                              <a:solidFill>
                                <a:schemeClr val="accent6"/>
                              </a:solidFill>
                            </a:rPr>
                            <a:t>1</a:t>
                          </a:r>
                          <a:endParaRPr lang="en-IN" sz="2400" dirty="0">
                            <a:solidFill>
                              <a:schemeClr val="accent6"/>
                            </a:solidFill>
                          </a:endParaRP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3"/>
                      </a:ext>
                    </a:extLst>
                  </a:tr>
                  <a:tr h="457200">
                    <a:tc>
                      <a:txBody>
                        <a:bodyPr/>
                        <a:lstStyle/>
                        <a:p>
                          <a:pPr algn="ctr"/>
                          <a:r>
                            <a:rPr lang="en-US" sz="2400" dirty="0">
                              <a:solidFill>
                                <a:schemeClr val="accent6"/>
                              </a:solidFill>
                            </a:rPr>
                            <a:t>1</a:t>
                          </a:r>
                          <a:endParaRPr lang="en-IN" sz="2400" dirty="0">
                            <a:solidFill>
                              <a:schemeClr val="accent6"/>
                            </a:solidFill>
                          </a:endParaRP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457200">
                    <a:tc>
                      <a:txBody>
                        <a:bodyPr/>
                        <a:lstStyle/>
                        <a:p>
                          <a:pPr algn="ctr"/>
                          <a:r>
                            <a:rPr lang="en-US" sz="2400" dirty="0">
                              <a:solidFill>
                                <a:schemeClr val="accent6"/>
                              </a:solidFill>
                            </a:rPr>
                            <a:t>1</a:t>
                          </a:r>
                          <a:endParaRPr lang="en-IN" sz="2400" dirty="0">
                            <a:solidFill>
                              <a:schemeClr val="accent6"/>
                            </a:solidFill>
                          </a:endParaRP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5"/>
                      </a:ext>
                    </a:extLst>
                  </a:tr>
                  <a:tr h="457200">
                    <a:tc>
                      <a:txBody>
                        <a:bodyPr/>
                        <a:lstStyle/>
                        <a:p>
                          <a:pPr algn="ctr"/>
                          <a:r>
                            <a:rPr lang="en-US" sz="2400" dirty="0">
                              <a:solidFill>
                                <a:schemeClr val="accent6"/>
                              </a:solidFill>
                            </a:rPr>
                            <a:t>1</a:t>
                          </a:r>
                          <a:endParaRPr lang="en-IN" sz="2400" dirty="0">
                            <a:solidFill>
                              <a:schemeClr val="accent6"/>
                            </a:solidFill>
                          </a:endParaRP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6"/>
                      </a:ext>
                    </a:extLst>
                  </a:tr>
                  <a:tr h="457200">
                    <a:tc>
                      <a:txBody>
                        <a:bodyPr/>
                        <a:lstStyle/>
                        <a:p>
                          <a:pPr algn="ctr"/>
                          <a:r>
                            <a:rPr lang="en-US" sz="2400" dirty="0">
                              <a:solidFill>
                                <a:schemeClr val="accent6"/>
                              </a:solidFill>
                            </a:rPr>
                            <a:t>1</a:t>
                          </a:r>
                          <a:endParaRPr lang="en-IN" sz="2400" dirty="0">
                            <a:solidFill>
                              <a:schemeClr val="accent6"/>
                            </a:solidFill>
                          </a:endParaRP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7"/>
                      </a:ext>
                    </a:extLst>
                  </a:tr>
                  <a:tr h="457200">
                    <a:tc>
                      <a:txBody>
                        <a:bodyPr/>
                        <a:lstStyle/>
                        <a:p>
                          <a:pPr algn="ctr"/>
                          <a:r>
                            <a:rPr lang="en-IN" sz="2400" dirty="0">
                              <a:solidFill>
                                <a:schemeClr val="accent6"/>
                              </a:solidFill>
                            </a:rPr>
                            <a:t>0</a:t>
                          </a:r>
                        </a:p>
                      </a:txBody>
                      <a:tcPr marL="178191" marR="178191">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mc:Fallback>
      </mc:AlternateContent>
      <p:sp>
        <p:nvSpPr>
          <p:cNvPr id="13" name="Rectangle 12">
            <a:extLst>
              <a:ext uri="{FF2B5EF4-FFF2-40B4-BE49-F238E27FC236}">
                <a16:creationId xmlns:a16="http://schemas.microsoft.com/office/drawing/2014/main" xmlns="" id="{7E2279D3-BC04-431F-BF3C-BDEBDA2A2459}"/>
              </a:ext>
            </a:extLst>
          </p:cNvPr>
          <p:cNvSpPr/>
          <p:nvPr/>
        </p:nvSpPr>
        <p:spPr>
          <a:xfrm>
            <a:off x="226017" y="5801386"/>
            <a:ext cx="9146582" cy="830997"/>
          </a:xfrm>
          <a:prstGeom prst="rect">
            <a:avLst/>
          </a:prstGeom>
        </p:spPr>
        <p:txBody>
          <a:bodyPr wrap="square">
            <a:spAutoFit/>
          </a:bodyPr>
          <a:lstStyle/>
          <a:p>
            <a:pPr algn="just"/>
            <a:r>
              <a:rPr lang="en-IN" sz="2000" dirty="0"/>
              <a:t>From truth table, it is clearly visible that L.H.S. = R.H.S. Hence, </a:t>
            </a:r>
            <a:r>
              <a:rPr lang="en-US" sz="2400" b="1" dirty="0">
                <a:solidFill>
                  <a:schemeClr val="tx2"/>
                </a:solidFill>
              </a:rPr>
              <a:t>the complement of a product of variables is equal to the sum of their individual complements.</a:t>
            </a:r>
            <a:endParaRPr lang="en-IN" sz="2400" b="1" dirty="0">
              <a:solidFill>
                <a:schemeClr val="tx2"/>
              </a:solidFill>
            </a:endParaRPr>
          </a:p>
        </p:txBody>
      </p:sp>
      <p:sp>
        <p:nvSpPr>
          <p:cNvPr id="14" name="Left Brace 13">
            <a:extLst>
              <a:ext uri="{FF2B5EF4-FFF2-40B4-BE49-F238E27FC236}">
                <a16:creationId xmlns:a16="http://schemas.microsoft.com/office/drawing/2014/main" xmlns="" id="{EB4DEF47-230B-4517-B661-BC88CD6BABA5}"/>
              </a:ext>
            </a:extLst>
          </p:cNvPr>
          <p:cNvSpPr/>
          <p:nvPr/>
        </p:nvSpPr>
        <p:spPr>
          <a:xfrm rot="5400000">
            <a:off x="3693557" y="-764768"/>
            <a:ext cx="363467" cy="4320000"/>
          </a:xfrm>
          <a:prstGeom prst="leftBrace">
            <a:avLst/>
          </a:pr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Left Brace 14">
            <a:extLst>
              <a:ext uri="{FF2B5EF4-FFF2-40B4-BE49-F238E27FC236}">
                <a16:creationId xmlns:a16="http://schemas.microsoft.com/office/drawing/2014/main" xmlns="" id="{8912057A-C199-43B0-A057-5E9684D6BA2A}"/>
              </a:ext>
            </a:extLst>
          </p:cNvPr>
          <p:cNvSpPr/>
          <p:nvPr/>
        </p:nvSpPr>
        <p:spPr>
          <a:xfrm rot="5400000">
            <a:off x="7911270" y="-682635"/>
            <a:ext cx="363467" cy="4140000"/>
          </a:xfrm>
          <a:prstGeom prst="leftBrace">
            <a:avLst/>
          </a:pr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Rectangle 15">
            <a:extLst>
              <a:ext uri="{FF2B5EF4-FFF2-40B4-BE49-F238E27FC236}">
                <a16:creationId xmlns:a16="http://schemas.microsoft.com/office/drawing/2014/main" xmlns="" id="{A3149694-6946-409D-82DF-DDFDEA408D24}"/>
              </a:ext>
            </a:extLst>
          </p:cNvPr>
          <p:cNvSpPr/>
          <p:nvPr/>
        </p:nvSpPr>
        <p:spPr>
          <a:xfrm>
            <a:off x="3462569" y="702671"/>
            <a:ext cx="1047302" cy="461665"/>
          </a:xfrm>
          <a:prstGeom prst="rect">
            <a:avLst/>
          </a:prstGeom>
        </p:spPr>
        <p:txBody>
          <a:bodyPr wrap="square">
            <a:spAutoFit/>
          </a:bodyPr>
          <a:lstStyle/>
          <a:p>
            <a:pPr algn="just"/>
            <a:r>
              <a:rPr lang="en-IN" sz="2400" dirty="0">
                <a:solidFill>
                  <a:schemeClr val="accent6"/>
                </a:solidFill>
              </a:rPr>
              <a:t>L.H.S.</a:t>
            </a:r>
          </a:p>
        </p:txBody>
      </p:sp>
      <p:sp>
        <p:nvSpPr>
          <p:cNvPr id="17" name="Rectangle 16">
            <a:extLst>
              <a:ext uri="{FF2B5EF4-FFF2-40B4-BE49-F238E27FC236}">
                <a16:creationId xmlns:a16="http://schemas.microsoft.com/office/drawing/2014/main" xmlns="" id="{F92C839B-7C59-4BD1-92F2-4C48696BDB87}"/>
              </a:ext>
            </a:extLst>
          </p:cNvPr>
          <p:cNvSpPr/>
          <p:nvPr/>
        </p:nvSpPr>
        <p:spPr>
          <a:xfrm>
            <a:off x="7658839" y="714216"/>
            <a:ext cx="958215" cy="461665"/>
          </a:xfrm>
          <a:prstGeom prst="rect">
            <a:avLst/>
          </a:prstGeom>
        </p:spPr>
        <p:txBody>
          <a:bodyPr wrap="square">
            <a:spAutoFit/>
          </a:bodyPr>
          <a:lstStyle/>
          <a:p>
            <a:pPr algn="just"/>
            <a:r>
              <a:rPr lang="en-IN" sz="2400" dirty="0">
                <a:solidFill>
                  <a:schemeClr val="accent6"/>
                </a:solidFill>
              </a:rPr>
              <a:t>R.H.S.</a:t>
            </a:r>
          </a:p>
        </p:txBody>
      </p:sp>
    </p:spTree>
    <p:extLst>
      <p:ext uri="{BB962C8B-B14F-4D97-AF65-F5344CB8AC3E}">
        <p14:creationId xmlns:p14="http://schemas.microsoft.com/office/powerpoint/2010/main" val="1642819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up)">
                                      <p:cBhvr>
                                        <p:cTn id="47" dur="500"/>
                                        <p:tgtEl>
                                          <p:spTgt spid="15"/>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animBg="1"/>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FD4F90-9200-48CC-9F6E-02F5CE93833B}"/>
              </a:ext>
            </a:extLst>
          </p:cNvPr>
          <p:cNvSpPr>
            <a:spLocks noGrp="1"/>
          </p:cNvSpPr>
          <p:nvPr>
            <p:ph type="title"/>
          </p:nvPr>
        </p:nvSpPr>
        <p:spPr/>
        <p:txBody>
          <a:bodyPr/>
          <a:lstStyle/>
          <a:p>
            <a:r>
              <a:rPr lang="en-US" dirty="0"/>
              <a:t>Reducing Boolean Expression (Example – 1)</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9FB7E0FA-F2BB-4EC3-B272-FB2149E72ECB}"/>
                  </a:ext>
                </a:extLst>
              </p:cNvPr>
              <p:cNvSpPr>
                <a:spLocks noGrp="1"/>
              </p:cNvSpPr>
              <p:nvPr>
                <p:ph idx="1"/>
              </p:nvPr>
            </p:nvSpPr>
            <p:spPr>
              <a:xfrm>
                <a:off x="131180" y="863445"/>
                <a:ext cx="11929641" cy="577898"/>
              </a:xfrm>
            </p:spPr>
            <p:txBody>
              <a:bodyPr/>
              <a:lstStyle/>
              <a:p>
                <a:r>
                  <a:rPr lang="en-US" dirty="0"/>
                  <a:t>Reduce the expression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𝐴𝐶</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𝐶</m:t>
                            </m:r>
                          </m:e>
                        </m:acc>
                      </m:e>
                    </m:d>
                    <m:r>
                      <a:rPr lang="en-US" i="1">
                        <a:latin typeface="Cambria Math" panose="02040503050406030204" pitchFamily="18" charset="0"/>
                      </a:rPr>
                      <m:t>𝐷</m:t>
                    </m:r>
                    <m:r>
                      <a:rPr lang="en-US" i="1">
                        <a:latin typeface="Cambria Math" panose="02040503050406030204" pitchFamily="18" charset="0"/>
                      </a:rPr>
                      <m:t>]</m:t>
                    </m:r>
                  </m:oMath>
                </a14:m>
                <a:endParaRPr lang="en-US"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9FB7E0FA-F2BB-4EC3-B272-FB2149E72ECB}"/>
                  </a:ext>
                </a:extLst>
              </p:cNvPr>
              <p:cNvSpPr>
                <a:spLocks noGrp="1" noRot="1" noChangeAspect="1" noMove="1" noResize="1" noEditPoints="1" noAdjustHandles="1" noChangeArrowheads="1" noChangeShapeType="1" noTextEdit="1"/>
              </p:cNvSpPr>
              <p:nvPr>
                <p:ph idx="1"/>
              </p:nvPr>
            </p:nvSpPr>
            <p:spPr>
              <a:xfrm>
                <a:off x="131180" y="863445"/>
                <a:ext cx="11929641" cy="577898"/>
              </a:xfrm>
              <a:blipFill>
                <a:blip r:embed="rId2"/>
                <a:stretch>
                  <a:fillRect l="-716" t="-1383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xmlns="" id="{5B3D56A9-B464-4DCA-8A80-0709515D7619}"/>
                  </a:ext>
                </a:extLst>
              </p:cNvPr>
              <p:cNvSpPr/>
              <p:nvPr/>
            </p:nvSpPr>
            <p:spPr>
              <a:xfrm>
                <a:off x="1392261" y="1600200"/>
                <a:ext cx="4440575" cy="524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𝐴</m:t>
                      </m:r>
                      <m:r>
                        <a:rPr lang="en-US" sz="2800" i="1">
                          <a:latin typeface="Cambria Math" panose="02040503050406030204" pitchFamily="18" charset="0"/>
                        </a:rPr>
                        <m:t>+</m:t>
                      </m:r>
                      <m:r>
                        <a:rPr lang="en-US" sz="2800" i="1">
                          <a:latin typeface="Cambria Math" panose="02040503050406030204" pitchFamily="18" charset="0"/>
                        </a:rPr>
                        <m:t>𝐵</m:t>
                      </m:r>
                      <m:r>
                        <a:rPr lang="en-US" sz="2800" i="1">
                          <a:latin typeface="Cambria Math" panose="02040503050406030204" pitchFamily="18" charset="0"/>
                        </a:rPr>
                        <m:t>[</m:t>
                      </m:r>
                      <m:r>
                        <a:rPr lang="en-US" sz="2800" i="1">
                          <a:latin typeface="Cambria Math" panose="02040503050406030204" pitchFamily="18" charset="0"/>
                        </a:rPr>
                        <m:t>𝐴𝐶</m:t>
                      </m:r>
                      <m:r>
                        <a:rPr lang="en-US" sz="2800" i="1">
                          <a:latin typeface="Cambria Math" panose="02040503050406030204" pitchFamily="18" charset="0"/>
                        </a:rPr>
                        <m:t>+</m:t>
                      </m:r>
                      <m:d>
                        <m:dPr>
                          <m:ctrlPr>
                            <a:rPr lang="en-US" sz="2800" i="1">
                              <a:latin typeface="Cambria Math" panose="02040503050406030204" pitchFamily="18" charset="0"/>
                            </a:rPr>
                          </m:ctrlPr>
                        </m:dPr>
                        <m:e>
                          <m:r>
                            <a:rPr lang="en-US" sz="2800" i="1">
                              <a:latin typeface="Cambria Math" panose="02040503050406030204" pitchFamily="18" charset="0"/>
                            </a:rPr>
                            <m:t>𝐵</m:t>
                          </m:r>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e>
                      </m:d>
                      <m:r>
                        <a:rPr lang="en-US" sz="2800" i="1">
                          <a:latin typeface="Cambria Math" panose="02040503050406030204" pitchFamily="18" charset="0"/>
                        </a:rPr>
                        <m:t>𝐷</m:t>
                      </m:r>
                      <m:r>
                        <a:rPr lang="en-US" sz="2800" i="1">
                          <a:latin typeface="Cambria Math" panose="02040503050406030204" pitchFamily="18" charset="0"/>
                        </a:rPr>
                        <m:t>]</m:t>
                      </m:r>
                    </m:oMath>
                  </m:oMathPara>
                </a14:m>
                <a:endParaRPr lang="en-US" sz="2800" dirty="0"/>
              </a:p>
            </p:txBody>
          </p:sp>
        </mc:Choice>
        <mc:Fallback xmlns="">
          <p:sp>
            <p:nvSpPr>
              <p:cNvPr id="4" name="Rectangle 3">
                <a:extLst>
                  <a:ext uri="{FF2B5EF4-FFF2-40B4-BE49-F238E27FC236}">
                    <a16:creationId xmlns:a16="http://schemas.microsoft.com/office/drawing/2014/main" id="{5B3D56A9-B464-4DCA-8A80-0709515D7619}"/>
                  </a:ext>
                </a:extLst>
              </p:cNvPr>
              <p:cNvSpPr>
                <a:spLocks noRot="1" noChangeAspect="1" noMove="1" noResize="1" noEditPoints="1" noAdjustHandles="1" noChangeArrowheads="1" noChangeShapeType="1" noTextEdit="1"/>
              </p:cNvSpPr>
              <p:nvPr/>
            </p:nvSpPr>
            <p:spPr>
              <a:xfrm>
                <a:off x="1392261" y="1600200"/>
                <a:ext cx="4440575" cy="524631"/>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xmlns="" id="{8B9FC633-6279-467C-B98C-3B3BE26EBCAC}"/>
                  </a:ext>
                </a:extLst>
              </p:cNvPr>
              <p:cNvSpPr/>
              <p:nvPr/>
            </p:nvSpPr>
            <p:spPr>
              <a:xfrm>
                <a:off x="1392261" y="2127198"/>
                <a:ext cx="4391908" cy="524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r>
                        <a:rPr lang="en-US" sz="2800" b="0" i="1" smtClean="0">
                          <a:latin typeface="Cambria Math" panose="02040503050406030204" pitchFamily="18" charset="0"/>
                        </a:rPr>
                        <m:t>𝐴𝐶</m:t>
                      </m:r>
                      <m:r>
                        <a:rPr lang="en-US" sz="2800" b="0" i="1" smtClean="0">
                          <a:latin typeface="Cambria Math" panose="02040503050406030204" pitchFamily="18" charset="0"/>
                        </a:rPr>
                        <m:t>+</m:t>
                      </m:r>
                      <m:r>
                        <a:rPr lang="en-US" sz="2800" b="0" i="1" smtClean="0">
                          <a:latin typeface="Cambria Math" panose="02040503050406030204" pitchFamily="18" charset="0"/>
                        </a:rPr>
                        <m:t>𝐵𝐷</m:t>
                      </m:r>
                      <m:r>
                        <a:rPr lang="en-US" sz="2800" b="0" i="1" smtClean="0">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r>
                        <a:rPr lang="en-US" sz="2800" b="0" i="1" smtClean="0">
                          <a:latin typeface="Cambria Math" panose="02040503050406030204" pitchFamily="18" charset="0"/>
                        </a:rPr>
                        <m:t>𝐷</m:t>
                      </m:r>
                      <m:r>
                        <a:rPr lang="en-US" sz="2800" b="0" i="1" smtClean="0">
                          <a:latin typeface="Cambria Math" panose="02040503050406030204" pitchFamily="18" charset="0"/>
                        </a:rPr>
                        <m:t>]</m:t>
                      </m:r>
                    </m:oMath>
                  </m:oMathPara>
                </a14:m>
                <a:endParaRPr lang="en-US" sz="2800" dirty="0"/>
              </a:p>
            </p:txBody>
          </p:sp>
        </mc:Choice>
        <mc:Fallback xmlns="">
          <p:sp>
            <p:nvSpPr>
              <p:cNvPr id="5" name="Rectangle 4">
                <a:extLst>
                  <a:ext uri="{FF2B5EF4-FFF2-40B4-BE49-F238E27FC236}">
                    <a16:creationId xmlns:a16="http://schemas.microsoft.com/office/drawing/2014/main" id="{8B9FC633-6279-467C-B98C-3B3BE26EBCAC}"/>
                  </a:ext>
                </a:extLst>
              </p:cNvPr>
              <p:cNvSpPr>
                <a:spLocks noRot="1" noChangeAspect="1" noMove="1" noResize="1" noEditPoints="1" noAdjustHandles="1" noChangeArrowheads="1" noChangeShapeType="1" noTextEdit="1"/>
              </p:cNvSpPr>
              <p:nvPr/>
            </p:nvSpPr>
            <p:spPr>
              <a:xfrm>
                <a:off x="1392261" y="2127198"/>
                <a:ext cx="4391908" cy="524631"/>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xmlns="" id="{CAE174F1-5A83-45D6-9400-42C0FDE3D28E}"/>
                  </a:ext>
                </a:extLst>
              </p:cNvPr>
              <p:cNvSpPr/>
              <p:nvPr/>
            </p:nvSpPr>
            <p:spPr>
              <a:xfrm>
                <a:off x="1316061" y="2660598"/>
                <a:ext cx="4738157" cy="524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𝑓</m:t>
                      </m:r>
                      <m:r>
                        <a:rPr lang="en-US" sz="2800" i="1" smtClean="0">
                          <a:latin typeface="Cambria Math" panose="02040503050406030204" pitchFamily="18" charset="0"/>
                        </a:rPr>
                        <m:t>=</m:t>
                      </m:r>
                      <m:r>
                        <a:rPr lang="en-US" sz="2800" i="1" smtClean="0">
                          <a:latin typeface="Cambria Math" panose="02040503050406030204" pitchFamily="18" charset="0"/>
                        </a:rPr>
                        <m:t>𝐴</m:t>
                      </m:r>
                      <m:r>
                        <a:rPr lang="en-US" sz="2800" i="1" smtClean="0">
                          <a:latin typeface="Cambria Math" panose="02040503050406030204" pitchFamily="18" charset="0"/>
                        </a:rPr>
                        <m:t>+</m:t>
                      </m:r>
                      <m:r>
                        <a:rPr lang="en-US" sz="2800" i="1" smtClean="0">
                          <a:latin typeface="Cambria Math" panose="02040503050406030204" pitchFamily="18" charset="0"/>
                        </a:rPr>
                        <m:t>𝐵𝐴𝐶</m:t>
                      </m:r>
                      <m:r>
                        <a:rPr lang="en-US" sz="2800" i="1" smtClean="0">
                          <a:latin typeface="Cambria Math" panose="02040503050406030204" pitchFamily="18" charset="0"/>
                        </a:rPr>
                        <m:t>+</m:t>
                      </m:r>
                      <m:r>
                        <a:rPr lang="en-US" sz="2800" b="0" i="1" smtClean="0">
                          <a:latin typeface="Cambria Math" panose="02040503050406030204" pitchFamily="18" charset="0"/>
                        </a:rPr>
                        <m:t>𝐵</m:t>
                      </m:r>
                      <m:r>
                        <a:rPr lang="en-US" sz="2800" i="1">
                          <a:latin typeface="Cambria Math" panose="02040503050406030204" pitchFamily="18" charset="0"/>
                        </a:rPr>
                        <m:t>𝐵𝐷</m:t>
                      </m:r>
                      <m:r>
                        <a:rPr lang="en-US" sz="2800" i="1">
                          <a:latin typeface="Cambria Math" panose="02040503050406030204" pitchFamily="18" charset="0"/>
                        </a:rPr>
                        <m:t>+</m:t>
                      </m:r>
                      <m:r>
                        <a:rPr lang="en-US" sz="2800" b="0" i="1" smtClean="0">
                          <a:latin typeface="Cambria Math" panose="02040503050406030204" pitchFamily="18" charset="0"/>
                        </a:rPr>
                        <m:t>𝐵</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r>
                        <a:rPr lang="en-US" sz="2800" i="1">
                          <a:latin typeface="Cambria Math" panose="02040503050406030204" pitchFamily="18" charset="0"/>
                        </a:rPr>
                        <m:t>𝐷</m:t>
                      </m:r>
                    </m:oMath>
                  </m:oMathPara>
                </a14:m>
                <a:endParaRPr lang="en-US" sz="2800" dirty="0"/>
              </a:p>
            </p:txBody>
          </p:sp>
        </mc:Choice>
        <mc:Fallback xmlns="">
          <p:sp>
            <p:nvSpPr>
              <p:cNvPr id="6" name="Rectangle 5">
                <a:extLst>
                  <a:ext uri="{FF2B5EF4-FFF2-40B4-BE49-F238E27FC236}">
                    <a16:creationId xmlns:a16="http://schemas.microsoft.com/office/drawing/2014/main" id="{CAE174F1-5A83-45D6-9400-42C0FDE3D28E}"/>
                  </a:ext>
                </a:extLst>
              </p:cNvPr>
              <p:cNvSpPr>
                <a:spLocks noRot="1" noChangeAspect="1" noMove="1" noResize="1" noEditPoints="1" noAdjustHandles="1" noChangeArrowheads="1" noChangeShapeType="1" noTextEdit="1"/>
              </p:cNvSpPr>
              <p:nvPr/>
            </p:nvSpPr>
            <p:spPr>
              <a:xfrm>
                <a:off x="1316061" y="2660598"/>
                <a:ext cx="4738157" cy="524631"/>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xmlns="" id="{53E31A5E-163F-47FE-A1AB-CCC27B48EF01}"/>
                  </a:ext>
                </a:extLst>
              </p:cNvPr>
              <p:cNvSpPr/>
              <p:nvPr/>
            </p:nvSpPr>
            <p:spPr>
              <a:xfrm>
                <a:off x="1372176" y="3124200"/>
                <a:ext cx="4377480" cy="524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𝑓</m:t>
                      </m:r>
                      <m:r>
                        <a:rPr lang="en-US" sz="2800" i="1" smtClean="0">
                          <a:latin typeface="Cambria Math" panose="02040503050406030204" pitchFamily="18" charset="0"/>
                        </a:rPr>
                        <m:t>=</m:t>
                      </m:r>
                      <m:r>
                        <a:rPr lang="en-US" sz="2800" i="1" smtClean="0">
                          <a:latin typeface="Cambria Math" panose="02040503050406030204" pitchFamily="18" charset="0"/>
                        </a:rPr>
                        <m:t>𝐴</m:t>
                      </m:r>
                      <m:r>
                        <a:rPr lang="en-US" sz="2800" i="1" smtClean="0">
                          <a:latin typeface="Cambria Math" panose="02040503050406030204" pitchFamily="18" charset="0"/>
                        </a:rPr>
                        <m:t>+</m:t>
                      </m:r>
                      <m:r>
                        <a:rPr lang="en-US" sz="2800" i="1" smtClean="0">
                          <a:latin typeface="Cambria Math" panose="02040503050406030204" pitchFamily="18" charset="0"/>
                        </a:rPr>
                        <m:t>𝐴𝐵𝐶</m:t>
                      </m:r>
                      <m:r>
                        <a:rPr lang="en-US" sz="2800" i="1">
                          <a:latin typeface="Cambria Math" panose="02040503050406030204" pitchFamily="18" charset="0"/>
                        </a:rPr>
                        <m:t>+</m:t>
                      </m:r>
                      <m:r>
                        <a:rPr lang="en-US" sz="2800" i="1">
                          <a:latin typeface="Cambria Math" panose="02040503050406030204" pitchFamily="18" charset="0"/>
                        </a:rPr>
                        <m:t>𝐵𝐷</m:t>
                      </m:r>
                      <m:r>
                        <a:rPr lang="en-US" sz="2800" i="1">
                          <a:latin typeface="Cambria Math" panose="02040503050406030204" pitchFamily="18" charset="0"/>
                        </a:rPr>
                        <m:t>+</m:t>
                      </m:r>
                      <m:r>
                        <a:rPr lang="en-US" sz="2800" i="1">
                          <a:latin typeface="Cambria Math" panose="02040503050406030204" pitchFamily="18" charset="0"/>
                        </a:rPr>
                        <m:t>𝐵</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r>
                        <a:rPr lang="en-US" sz="2800" i="1">
                          <a:latin typeface="Cambria Math" panose="02040503050406030204" pitchFamily="18" charset="0"/>
                        </a:rPr>
                        <m:t>𝐷</m:t>
                      </m:r>
                    </m:oMath>
                  </m:oMathPara>
                </a14:m>
                <a:endParaRPr lang="en-US" sz="2800" dirty="0"/>
              </a:p>
            </p:txBody>
          </p:sp>
        </mc:Choice>
        <mc:Fallback xmlns="">
          <p:sp>
            <p:nvSpPr>
              <p:cNvPr id="7" name="Rectangle 6">
                <a:extLst>
                  <a:ext uri="{FF2B5EF4-FFF2-40B4-BE49-F238E27FC236}">
                    <a16:creationId xmlns:a16="http://schemas.microsoft.com/office/drawing/2014/main" id="{53E31A5E-163F-47FE-A1AB-CCC27B48EF01}"/>
                  </a:ext>
                </a:extLst>
              </p:cNvPr>
              <p:cNvSpPr>
                <a:spLocks noRot="1" noChangeAspect="1" noMove="1" noResize="1" noEditPoints="1" noAdjustHandles="1" noChangeArrowheads="1" noChangeShapeType="1" noTextEdit="1"/>
              </p:cNvSpPr>
              <p:nvPr/>
            </p:nvSpPr>
            <p:spPr>
              <a:xfrm>
                <a:off x="1372176" y="3124200"/>
                <a:ext cx="4377480" cy="524118"/>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xmlns="" id="{B85B752F-1A9B-4101-B9A3-56DFDB2F3E10}"/>
                  </a:ext>
                </a:extLst>
              </p:cNvPr>
              <p:cNvSpPr/>
              <p:nvPr/>
            </p:nvSpPr>
            <p:spPr>
              <a:xfrm>
                <a:off x="1376763" y="3590169"/>
                <a:ext cx="4639475" cy="524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𝑓</m:t>
                      </m:r>
                      <m:r>
                        <a:rPr lang="en-US" sz="2800" i="1" smtClean="0">
                          <a:latin typeface="Cambria Math" panose="02040503050406030204" pitchFamily="18" charset="0"/>
                        </a:rPr>
                        <m:t>=</m:t>
                      </m:r>
                      <m:r>
                        <a:rPr lang="en-US" sz="2800" i="1" smtClean="0">
                          <a:latin typeface="Cambria Math" panose="02040503050406030204" pitchFamily="18" charset="0"/>
                        </a:rPr>
                        <m:t>𝐴</m:t>
                      </m:r>
                      <m:r>
                        <a:rPr lang="en-US" sz="2800" b="0" i="1" smtClean="0">
                          <a:latin typeface="Cambria Math" panose="02040503050406030204" pitchFamily="18" charset="0"/>
                        </a:rPr>
                        <m:t>(1</m:t>
                      </m:r>
                      <m:r>
                        <a:rPr lang="en-US" sz="2800" i="1">
                          <a:latin typeface="Cambria Math" panose="02040503050406030204" pitchFamily="18" charset="0"/>
                        </a:rPr>
                        <m:t>+</m:t>
                      </m:r>
                      <m:r>
                        <a:rPr lang="en-US" sz="2800" i="1">
                          <a:latin typeface="Cambria Math" panose="02040503050406030204" pitchFamily="18" charset="0"/>
                        </a:rPr>
                        <m:t>𝐵𝐶</m:t>
                      </m:r>
                      <m:r>
                        <a:rPr lang="en-US" sz="2800" b="0" i="1" smtClean="0">
                          <a:latin typeface="Cambria Math" panose="02040503050406030204" pitchFamily="18" charset="0"/>
                        </a:rPr>
                        <m:t>)</m:t>
                      </m:r>
                      <m:r>
                        <a:rPr lang="en-US" sz="2800" i="1">
                          <a:latin typeface="Cambria Math" panose="02040503050406030204" pitchFamily="18" charset="0"/>
                        </a:rPr>
                        <m:t>+</m:t>
                      </m:r>
                      <m:r>
                        <a:rPr lang="en-US" sz="2800" i="1">
                          <a:latin typeface="Cambria Math" panose="02040503050406030204" pitchFamily="18" charset="0"/>
                        </a:rPr>
                        <m:t>𝐵𝐷</m:t>
                      </m:r>
                      <m:r>
                        <a:rPr lang="en-US" sz="2800" b="0" i="1" smtClean="0">
                          <a:latin typeface="Cambria Math" panose="02040503050406030204" pitchFamily="18" charset="0"/>
                        </a:rPr>
                        <m:t>(1</m:t>
                      </m:r>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r>
                        <a:rPr lang="en-US" sz="2800" b="0" i="1" smtClean="0">
                          <a:latin typeface="Cambria Math" panose="02040503050406030204" pitchFamily="18" charset="0"/>
                        </a:rPr>
                        <m:t>)</m:t>
                      </m:r>
                    </m:oMath>
                  </m:oMathPara>
                </a14:m>
                <a:endParaRPr lang="en-US" sz="2800" dirty="0"/>
              </a:p>
            </p:txBody>
          </p:sp>
        </mc:Choice>
        <mc:Fallback xmlns="">
          <p:sp>
            <p:nvSpPr>
              <p:cNvPr id="8" name="Rectangle 7">
                <a:extLst>
                  <a:ext uri="{FF2B5EF4-FFF2-40B4-BE49-F238E27FC236}">
                    <a16:creationId xmlns:a16="http://schemas.microsoft.com/office/drawing/2014/main" id="{B85B752F-1A9B-4101-B9A3-56DFDB2F3E10}"/>
                  </a:ext>
                </a:extLst>
              </p:cNvPr>
              <p:cNvSpPr>
                <a:spLocks noRot="1" noChangeAspect="1" noMove="1" noResize="1" noEditPoints="1" noAdjustHandles="1" noChangeArrowheads="1" noChangeShapeType="1" noTextEdit="1"/>
              </p:cNvSpPr>
              <p:nvPr/>
            </p:nvSpPr>
            <p:spPr>
              <a:xfrm>
                <a:off x="1376763" y="3590169"/>
                <a:ext cx="4639475" cy="524118"/>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xmlns="" id="{14F16B1E-AD07-4FAF-AB2E-BE4D4938383A}"/>
                  </a:ext>
                </a:extLst>
              </p:cNvPr>
              <p:cNvSpPr/>
              <p:nvPr/>
            </p:nvSpPr>
            <p:spPr>
              <a:xfrm>
                <a:off x="1391670" y="4038600"/>
                <a:ext cx="209435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𝐴</m:t>
                      </m:r>
                      <m:r>
                        <a:rPr lang="en-US" sz="2800" i="1">
                          <a:latin typeface="Cambria Math" panose="02040503050406030204" pitchFamily="18" charset="0"/>
                        </a:rPr>
                        <m:t>+</m:t>
                      </m:r>
                      <m:r>
                        <a:rPr lang="en-US" sz="2800" i="1">
                          <a:latin typeface="Cambria Math" panose="02040503050406030204" pitchFamily="18" charset="0"/>
                        </a:rPr>
                        <m:t>𝐵𝐷</m:t>
                      </m:r>
                    </m:oMath>
                  </m:oMathPara>
                </a14:m>
                <a:endParaRPr lang="en-US" sz="2800" dirty="0"/>
              </a:p>
            </p:txBody>
          </p:sp>
        </mc:Choice>
        <mc:Fallback xmlns="">
          <p:sp>
            <p:nvSpPr>
              <p:cNvPr id="9" name="Rectangle 8">
                <a:extLst>
                  <a:ext uri="{FF2B5EF4-FFF2-40B4-BE49-F238E27FC236}">
                    <a16:creationId xmlns:a16="http://schemas.microsoft.com/office/drawing/2014/main" id="{14F16B1E-AD07-4FAF-AB2E-BE4D4938383A}"/>
                  </a:ext>
                </a:extLst>
              </p:cNvPr>
              <p:cNvSpPr>
                <a:spLocks noRot="1" noChangeAspect="1" noMove="1" noResize="1" noEditPoints="1" noAdjustHandles="1" noChangeArrowheads="1" noChangeShapeType="1" noTextEdit="1"/>
              </p:cNvSpPr>
              <p:nvPr/>
            </p:nvSpPr>
            <p:spPr>
              <a:xfrm>
                <a:off x="1391670" y="4038600"/>
                <a:ext cx="2094355" cy="523220"/>
              </a:xfrm>
              <a:prstGeom prst="rect">
                <a:avLst/>
              </a:prstGeom>
              <a:blipFill>
                <a:blip r:embed="rId8"/>
                <a:stretch>
                  <a:fillRect/>
                </a:stretch>
              </a:blipFill>
            </p:spPr>
            <p:txBody>
              <a:bodyPr/>
              <a:lstStyle/>
              <a:p>
                <a:r>
                  <a:rPr lang="en-IN">
                    <a:noFill/>
                  </a:rPr>
                  <a:t> </a:t>
                </a:r>
              </a:p>
            </p:txBody>
          </p:sp>
        </mc:Fallback>
      </mc:AlternateContent>
      <p:sp>
        <p:nvSpPr>
          <p:cNvPr id="10" name="Rectangle 9">
            <a:extLst>
              <a:ext uri="{FF2B5EF4-FFF2-40B4-BE49-F238E27FC236}">
                <a16:creationId xmlns:a16="http://schemas.microsoft.com/office/drawing/2014/main" xmlns="" id="{21A14BEC-6D0F-4AF3-BA34-8267DCCCB904}"/>
              </a:ext>
            </a:extLst>
          </p:cNvPr>
          <p:cNvSpPr/>
          <p:nvPr/>
        </p:nvSpPr>
        <p:spPr>
          <a:xfrm>
            <a:off x="7936065" y="2158680"/>
            <a:ext cx="2319289" cy="461665"/>
          </a:xfrm>
          <a:prstGeom prst="rect">
            <a:avLst/>
          </a:prstGeom>
          <a:ln w="25400">
            <a:noFill/>
            <a:prstDash val="dash"/>
          </a:ln>
        </p:spPr>
        <p:txBody>
          <a:bodyPr wrap="square">
            <a:spAutoFit/>
          </a:bodyPr>
          <a:lstStyle/>
          <a:p>
            <a:pPr algn="r"/>
            <a:r>
              <a:rPr lang="en-US" sz="2400" dirty="0">
                <a:solidFill>
                  <a:schemeClr val="tx2"/>
                </a:solidFill>
              </a:rPr>
              <a:t>(Distributive law)</a:t>
            </a:r>
          </a:p>
        </p:txBody>
      </p:sp>
      <p:sp>
        <p:nvSpPr>
          <p:cNvPr id="11" name="Rectangle 10">
            <a:extLst>
              <a:ext uri="{FF2B5EF4-FFF2-40B4-BE49-F238E27FC236}">
                <a16:creationId xmlns:a16="http://schemas.microsoft.com/office/drawing/2014/main" xmlns="" id="{520EB37E-CE51-4A0A-96E3-FE1F7FE64536}"/>
              </a:ext>
            </a:extLst>
          </p:cNvPr>
          <p:cNvSpPr/>
          <p:nvPr/>
        </p:nvSpPr>
        <p:spPr>
          <a:xfrm>
            <a:off x="7936065" y="2662535"/>
            <a:ext cx="2319289" cy="461665"/>
          </a:xfrm>
          <a:prstGeom prst="rect">
            <a:avLst/>
          </a:prstGeom>
          <a:ln w="25400">
            <a:noFill/>
            <a:prstDash val="dash"/>
          </a:ln>
        </p:spPr>
        <p:txBody>
          <a:bodyPr wrap="square">
            <a:spAutoFit/>
          </a:bodyPr>
          <a:lstStyle/>
          <a:p>
            <a:pPr algn="r"/>
            <a:r>
              <a:rPr lang="en-US" sz="2400" dirty="0">
                <a:solidFill>
                  <a:schemeClr val="tx2"/>
                </a:solidFill>
              </a:rPr>
              <a:t>(Distributive law)</a:t>
            </a:r>
          </a:p>
        </p:txBody>
      </p:sp>
      <p:sp>
        <p:nvSpPr>
          <p:cNvPr id="12" name="Rectangle 11">
            <a:extLst>
              <a:ext uri="{FF2B5EF4-FFF2-40B4-BE49-F238E27FC236}">
                <a16:creationId xmlns:a16="http://schemas.microsoft.com/office/drawing/2014/main" xmlns="" id="{30C81097-10DA-44CD-A43A-DC9DCCDA0A89}"/>
              </a:ext>
            </a:extLst>
          </p:cNvPr>
          <p:cNvSpPr/>
          <p:nvPr/>
        </p:nvSpPr>
        <p:spPr>
          <a:xfrm>
            <a:off x="8932555" y="3146449"/>
            <a:ext cx="1322799" cy="461665"/>
          </a:xfrm>
          <a:prstGeom prst="rect">
            <a:avLst/>
          </a:prstGeom>
          <a:ln w="25400">
            <a:noFill/>
            <a:prstDash val="dash"/>
          </a:ln>
        </p:spPr>
        <p:txBody>
          <a:bodyPr wrap="square">
            <a:spAutoFit/>
          </a:bodyPr>
          <a:lstStyle/>
          <a:p>
            <a:pPr algn="r"/>
            <a:r>
              <a:rPr lang="en-US" sz="2400" dirty="0">
                <a:solidFill>
                  <a:schemeClr val="tx2"/>
                </a:solidFill>
              </a:rPr>
              <a:t>(A.A = A)</a:t>
            </a:r>
          </a:p>
        </p:txBody>
      </p:sp>
      <p:sp>
        <p:nvSpPr>
          <p:cNvPr id="13" name="Rectangle 12">
            <a:extLst>
              <a:ext uri="{FF2B5EF4-FFF2-40B4-BE49-F238E27FC236}">
                <a16:creationId xmlns:a16="http://schemas.microsoft.com/office/drawing/2014/main" xmlns="" id="{646C2F1A-E9BB-4567-BADC-2C38E8B0219C}"/>
              </a:ext>
            </a:extLst>
          </p:cNvPr>
          <p:cNvSpPr/>
          <p:nvPr/>
        </p:nvSpPr>
        <p:spPr>
          <a:xfrm>
            <a:off x="8782005" y="4069377"/>
            <a:ext cx="1465466" cy="461665"/>
          </a:xfrm>
          <a:prstGeom prst="rect">
            <a:avLst/>
          </a:prstGeom>
          <a:ln w="25400">
            <a:noFill/>
            <a:prstDash val="dash"/>
          </a:ln>
        </p:spPr>
        <p:txBody>
          <a:bodyPr wrap="square">
            <a:spAutoFit/>
          </a:bodyPr>
          <a:lstStyle/>
          <a:p>
            <a:pPr algn="r"/>
            <a:r>
              <a:rPr lang="en-US" sz="2400" dirty="0">
                <a:solidFill>
                  <a:schemeClr val="tx2"/>
                </a:solidFill>
              </a:rPr>
              <a:t>(1 + A = 1)</a:t>
            </a:r>
          </a:p>
        </p:txBody>
      </p:sp>
    </p:spTree>
    <p:extLst>
      <p:ext uri="{BB962C8B-B14F-4D97-AF65-F5344CB8AC3E}">
        <p14:creationId xmlns:p14="http://schemas.microsoft.com/office/powerpoint/2010/main" val="150486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2FCCF0-371B-461B-BDC6-AFDB5F3497BB}"/>
              </a:ext>
            </a:extLst>
          </p:cNvPr>
          <p:cNvSpPr>
            <a:spLocks noGrp="1"/>
          </p:cNvSpPr>
          <p:nvPr>
            <p:ph type="title"/>
          </p:nvPr>
        </p:nvSpPr>
        <p:spPr/>
        <p:txBody>
          <a:bodyPr/>
          <a:lstStyle/>
          <a:p>
            <a:r>
              <a:rPr lang="en-US" dirty="0"/>
              <a:t>Reducing Boolean Expression (Example – 2)</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146CBC4-F9B7-4311-9849-7226E23DC7DB}"/>
                  </a:ext>
                </a:extLst>
              </p:cNvPr>
              <p:cNvSpPr>
                <a:spLocks noGrp="1"/>
              </p:cNvSpPr>
              <p:nvPr>
                <p:ph idx="1"/>
              </p:nvPr>
            </p:nvSpPr>
            <p:spPr>
              <a:xfrm>
                <a:off x="131180" y="863445"/>
                <a:ext cx="11929641" cy="577898"/>
              </a:xfrm>
            </p:spPr>
            <p:txBody>
              <a:bodyPr/>
              <a:lstStyle/>
              <a:p>
                <a:r>
                  <a:rPr lang="en-US" dirty="0"/>
                  <a:t>Reduce the expression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𝐶</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𝐴𝐵</m:t>
                        </m:r>
                        <m:r>
                          <a:rPr lang="en-US" i="1">
                            <a:latin typeface="Cambria Math" panose="02040503050406030204" pitchFamily="18" charset="0"/>
                          </a:rPr>
                          <m:t>+</m:t>
                        </m:r>
                        <m:r>
                          <a:rPr lang="en-US" i="1">
                            <a:latin typeface="Cambria Math" panose="02040503050406030204" pitchFamily="18" charset="0"/>
                          </a:rPr>
                          <m:t>𝐴</m:t>
                        </m:r>
                        <m:acc>
                          <m:accPr>
                            <m:chr m:val="̅"/>
                            <m:ctrlPr>
                              <a:rPr lang="en-US" i="1">
                                <a:latin typeface="Cambria Math" panose="02040503050406030204" pitchFamily="18" charset="0"/>
                              </a:rPr>
                            </m:ctrlPr>
                          </m:accPr>
                          <m:e>
                            <m:r>
                              <a:rPr lang="en-US" i="1">
                                <a:latin typeface="Cambria Math" panose="02040503050406030204" pitchFamily="18" charset="0"/>
                              </a:rPr>
                              <m:t>𝐶</m:t>
                            </m:r>
                          </m:e>
                        </m:acc>
                      </m:e>
                    </m:acc>
                    <m:r>
                      <a:rPr lang="en-US" i="1">
                        <a:latin typeface="Cambria Math" panose="02040503050406030204" pitchFamily="18" charset="0"/>
                      </a:rPr>
                      <m:t>)]</m:t>
                    </m:r>
                  </m:oMath>
                </a14:m>
                <a:endParaRPr lang="en-US"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F146CBC4-F9B7-4311-9849-7226E23DC7DB}"/>
                  </a:ext>
                </a:extLst>
              </p:cNvPr>
              <p:cNvSpPr>
                <a:spLocks noGrp="1" noRot="1" noChangeAspect="1" noMove="1" noResize="1" noEditPoints="1" noAdjustHandles="1" noChangeArrowheads="1" noChangeShapeType="1" noTextEdit="1"/>
              </p:cNvSpPr>
              <p:nvPr>
                <p:ph idx="1"/>
              </p:nvPr>
            </p:nvSpPr>
            <p:spPr>
              <a:xfrm>
                <a:off x="131180" y="863445"/>
                <a:ext cx="11929641" cy="577898"/>
              </a:xfrm>
              <a:blipFill>
                <a:blip r:embed="rId2"/>
                <a:stretch>
                  <a:fillRect l="-716" t="-6383" b="-638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xmlns="" id="{FC23C1F0-797E-47F4-A530-625F61BD411F}"/>
                  </a:ext>
                </a:extLst>
              </p:cNvPr>
              <p:cNvSpPr/>
              <p:nvPr/>
            </p:nvSpPr>
            <p:spPr>
              <a:xfrm>
                <a:off x="1060332" y="1600200"/>
                <a:ext cx="3985643" cy="5819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𝐴</m:t>
                      </m:r>
                      <m:r>
                        <a:rPr lang="en-US" sz="2800" i="1">
                          <a:latin typeface="Cambria Math" panose="02040503050406030204" pitchFamily="18" charset="0"/>
                        </a:rPr>
                        <m:t>[</m:t>
                      </m:r>
                      <m:r>
                        <a:rPr lang="en-US" sz="2800" i="1">
                          <a:latin typeface="Cambria Math" panose="02040503050406030204" pitchFamily="18" charset="0"/>
                        </a:rPr>
                        <m:t>𝐵</m:t>
                      </m:r>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𝐴𝐵</m:t>
                          </m:r>
                          <m:r>
                            <a:rPr lang="en-US" sz="2800" i="1">
                              <a:latin typeface="Cambria Math" panose="02040503050406030204" pitchFamily="18" charset="0"/>
                            </a:rPr>
                            <m:t>+</m:t>
                          </m:r>
                          <m:r>
                            <a:rPr lang="en-US" sz="2800" i="1">
                              <a:latin typeface="Cambria Math" panose="02040503050406030204" pitchFamily="18" charset="0"/>
                            </a:rPr>
                            <m:t>𝐴</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e>
                      </m:acc>
                      <m:r>
                        <a:rPr lang="en-US" sz="2800" i="1">
                          <a:latin typeface="Cambria Math" panose="02040503050406030204" pitchFamily="18" charset="0"/>
                        </a:rPr>
                        <m:t>)]</m:t>
                      </m:r>
                    </m:oMath>
                  </m:oMathPara>
                </a14:m>
                <a:endParaRPr lang="en-US" sz="2800" dirty="0"/>
              </a:p>
            </p:txBody>
          </p:sp>
        </mc:Choice>
        <mc:Fallback xmlns="">
          <p:sp>
            <p:nvSpPr>
              <p:cNvPr id="4" name="Rectangle 3">
                <a:extLst>
                  <a:ext uri="{FF2B5EF4-FFF2-40B4-BE49-F238E27FC236}">
                    <a16:creationId xmlns:a16="http://schemas.microsoft.com/office/drawing/2014/main" id="{FC23C1F0-797E-47F4-A530-625F61BD411F}"/>
                  </a:ext>
                </a:extLst>
              </p:cNvPr>
              <p:cNvSpPr>
                <a:spLocks noRot="1" noChangeAspect="1" noMove="1" noResize="1" noEditPoints="1" noAdjustHandles="1" noChangeArrowheads="1" noChangeShapeType="1" noTextEdit="1"/>
              </p:cNvSpPr>
              <p:nvPr/>
            </p:nvSpPr>
            <p:spPr>
              <a:xfrm>
                <a:off x="1060332" y="1600200"/>
                <a:ext cx="3985643" cy="581954"/>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xmlns="" id="{C36AFB63-2024-4796-AC1D-F41F4EF6B26B}"/>
                  </a:ext>
                </a:extLst>
              </p:cNvPr>
              <p:cNvSpPr/>
              <p:nvPr/>
            </p:nvSpPr>
            <p:spPr>
              <a:xfrm>
                <a:off x="1060332" y="2127198"/>
                <a:ext cx="3558410" cy="5819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𝑓</m:t>
                      </m:r>
                      <m:r>
                        <a:rPr lang="en-US" sz="2800" i="1" smtClean="0">
                          <a:latin typeface="Cambria Math" panose="02040503050406030204" pitchFamily="18" charset="0"/>
                        </a:rPr>
                        <m:t>=</m:t>
                      </m:r>
                      <m:r>
                        <a:rPr lang="en-US" sz="2800" i="1" smtClean="0">
                          <a:latin typeface="Cambria Math" panose="02040503050406030204" pitchFamily="18" charset="0"/>
                        </a:rPr>
                        <m:t>𝐴</m:t>
                      </m:r>
                      <m:r>
                        <a:rPr lang="en-US" sz="2800" i="1" smtClean="0">
                          <a:latin typeface="Cambria Math" panose="02040503050406030204" pitchFamily="18" charset="0"/>
                        </a:rPr>
                        <m:t>[</m:t>
                      </m:r>
                      <m:r>
                        <a:rPr lang="en-US" sz="2800" i="1" smtClean="0">
                          <a:latin typeface="Cambria Math" panose="02040503050406030204" pitchFamily="18" charset="0"/>
                        </a:rPr>
                        <m:t>𝐵</m:t>
                      </m:r>
                      <m:r>
                        <a:rPr lang="en-US" sz="2800" i="1" smtClean="0">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𝐴</m:t>
                          </m:r>
                          <m:r>
                            <a:rPr lang="en-US" sz="2800" b="0" i="1" smtClean="0">
                              <a:latin typeface="Cambria Math" panose="02040503050406030204" pitchFamily="18" charset="0"/>
                            </a:rPr>
                            <m:t>𝐵</m:t>
                          </m:r>
                        </m:e>
                      </m:acc>
                      <m:acc>
                        <m:accPr>
                          <m:chr m:val="̅"/>
                          <m:ctrlPr>
                            <a:rPr lang="en-US" sz="2800" i="1">
                              <a:latin typeface="Cambria Math" panose="02040503050406030204" pitchFamily="18" charset="0"/>
                            </a:rPr>
                          </m:ctrlPr>
                        </m:accPr>
                        <m:e>
                          <m:r>
                            <a:rPr lang="en-US" sz="2800" i="1">
                              <a:latin typeface="Cambria Math" panose="02040503050406030204" pitchFamily="18" charset="0"/>
                            </a:rPr>
                            <m:t>𝐴</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e>
                      </m:acc>
                      <m:r>
                        <a:rPr lang="en-US" sz="2800" i="1">
                          <a:latin typeface="Cambria Math" panose="02040503050406030204" pitchFamily="18" charset="0"/>
                        </a:rPr>
                        <m:t>)]</m:t>
                      </m:r>
                    </m:oMath>
                  </m:oMathPara>
                </a14:m>
                <a:endParaRPr lang="en-US" sz="2800" dirty="0"/>
              </a:p>
            </p:txBody>
          </p:sp>
        </mc:Choice>
        <mc:Fallback xmlns="">
          <p:sp>
            <p:nvSpPr>
              <p:cNvPr id="5" name="Rectangle 4">
                <a:extLst>
                  <a:ext uri="{FF2B5EF4-FFF2-40B4-BE49-F238E27FC236}">
                    <a16:creationId xmlns:a16="http://schemas.microsoft.com/office/drawing/2014/main" id="{C36AFB63-2024-4796-AC1D-F41F4EF6B26B}"/>
                  </a:ext>
                </a:extLst>
              </p:cNvPr>
              <p:cNvSpPr>
                <a:spLocks noRot="1" noChangeAspect="1" noMove="1" noResize="1" noEditPoints="1" noAdjustHandles="1" noChangeArrowheads="1" noChangeShapeType="1" noTextEdit="1"/>
              </p:cNvSpPr>
              <p:nvPr/>
            </p:nvSpPr>
            <p:spPr>
              <a:xfrm>
                <a:off x="1060332" y="2127198"/>
                <a:ext cx="3558410" cy="581954"/>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xmlns="" id="{7AD98A85-2B5B-4306-B31F-05B9627CF797}"/>
                  </a:ext>
                </a:extLst>
              </p:cNvPr>
              <p:cNvSpPr/>
              <p:nvPr/>
            </p:nvSpPr>
            <p:spPr>
              <a:xfrm>
                <a:off x="1054674" y="2660598"/>
                <a:ext cx="4714560" cy="524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𝑓</m:t>
                      </m:r>
                      <m:r>
                        <a:rPr lang="en-US" sz="2800" i="1" smtClean="0">
                          <a:latin typeface="Cambria Math" panose="02040503050406030204" pitchFamily="18" charset="0"/>
                        </a:rPr>
                        <m:t>=</m:t>
                      </m:r>
                      <m:r>
                        <a:rPr lang="en-US" sz="2800" i="1" smtClean="0">
                          <a:latin typeface="Cambria Math" panose="02040503050406030204" pitchFamily="18" charset="0"/>
                        </a:rPr>
                        <m:t>𝐴</m:t>
                      </m:r>
                      <m:r>
                        <a:rPr lang="en-US" sz="2800" i="1" smtClean="0">
                          <a:latin typeface="Cambria Math" panose="02040503050406030204" pitchFamily="18" charset="0"/>
                        </a:rPr>
                        <m:t>[</m:t>
                      </m:r>
                      <m:r>
                        <a:rPr lang="en-US" sz="2800" i="1" smtClean="0">
                          <a:latin typeface="Cambria Math" panose="02040503050406030204" pitchFamily="18" charset="0"/>
                        </a:rPr>
                        <m:t>𝐵</m:t>
                      </m:r>
                      <m:r>
                        <a:rPr lang="en-US" sz="2800" i="1" smtClean="0">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𝐴</m:t>
                          </m:r>
                        </m:e>
                      </m:acc>
                      <m:r>
                        <a:rPr lang="en-US" sz="2800" b="0" i="1" smtClean="0">
                          <a:latin typeface="Cambria Math" panose="02040503050406030204" pitchFamily="18" charset="0"/>
                        </a:rPr>
                        <m:t>+</m:t>
                      </m:r>
                      <m:acc>
                        <m:accPr>
                          <m:chr m:val="̅"/>
                          <m:ctrlPr>
                            <a:rPr lang="en-US" sz="2800" i="1">
                              <a:latin typeface="Cambria Math" panose="02040503050406030204" pitchFamily="18" charset="0"/>
                            </a:rPr>
                          </m:ctrlPr>
                        </m:accPr>
                        <m:e>
                          <m:r>
                            <a:rPr lang="en-US" sz="2800" b="0" i="1" smtClean="0">
                              <a:latin typeface="Cambria Math" panose="02040503050406030204" pitchFamily="18" charset="0"/>
                            </a:rPr>
                            <m:t>𝐵</m:t>
                          </m:r>
                        </m:e>
                      </m:acc>
                      <m:r>
                        <a:rPr lang="en-US" sz="2800" b="0" i="1" smtClean="0">
                          <a:latin typeface="Cambria Math" panose="02040503050406030204" pitchFamily="18" charset="0"/>
                        </a:rPr>
                        <m:t>)</m:t>
                      </m:r>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𝐴</m:t>
                          </m:r>
                        </m:e>
                      </m:acc>
                      <m:r>
                        <a:rPr lang="en-US" sz="2800" i="1">
                          <a:latin typeface="Cambria Math" panose="02040503050406030204" pitchFamily="18" charset="0"/>
                        </a:rPr>
                        <m:t>+</m:t>
                      </m:r>
                      <m:r>
                        <a:rPr lang="en-US" sz="2800" b="0" i="1" smtClean="0">
                          <a:latin typeface="Cambria Math" panose="02040503050406030204" pitchFamily="18" charset="0"/>
                        </a:rPr>
                        <m:t>𝐶</m:t>
                      </m:r>
                      <m:r>
                        <a:rPr lang="en-US" sz="2800" i="1" smtClean="0">
                          <a:latin typeface="Cambria Math" panose="02040503050406030204" pitchFamily="18" charset="0"/>
                        </a:rPr>
                        <m:t>)</m:t>
                      </m:r>
                      <m:r>
                        <a:rPr lang="en-US" sz="2800" i="1">
                          <a:latin typeface="Cambria Math" panose="02040503050406030204" pitchFamily="18" charset="0"/>
                        </a:rPr>
                        <m:t>]</m:t>
                      </m:r>
                    </m:oMath>
                  </m:oMathPara>
                </a14:m>
                <a:endParaRPr lang="en-US" sz="2800" dirty="0"/>
              </a:p>
            </p:txBody>
          </p:sp>
        </mc:Choice>
        <mc:Fallback xmlns="">
          <p:sp>
            <p:nvSpPr>
              <p:cNvPr id="6" name="Rectangle 5">
                <a:extLst>
                  <a:ext uri="{FF2B5EF4-FFF2-40B4-BE49-F238E27FC236}">
                    <a16:creationId xmlns:a16="http://schemas.microsoft.com/office/drawing/2014/main" id="{7AD98A85-2B5B-4306-B31F-05B9627CF797}"/>
                  </a:ext>
                </a:extLst>
              </p:cNvPr>
              <p:cNvSpPr>
                <a:spLocks noRot="1" noChangeAspect="1" noMove="1" noResize="1" noEditPoints="1" noAdjustHandles="1" noChangeArrowheads="1" noChangeShapeType="1" noTextEdit="1"/>
              </p:cNvSpPr>
              <p:nvPr/>
            </p:nvSpPr>
            <p:spPr>
              <a:xfrm>
                <a:off x="1054674" y="2660598"/>
                <a:ext cx="4714560" cy="524631"/>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xmlns="" id="{7336ECE6-1B79-49F9-B464-C329B1D55C47}"/>
                  </a:ext>
                </a:extLst>
              </p:cNvPr>
              <p:cNvSpPr/>
              <p:nvPr/>
            </p:nvSpPr>
            <p:spPr>
              <a:xfrm>
                <a:off x="1055745" y="3124200"/>
                <a:ext cx="5781775" cy="524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𝑓</m:t>
                      </m:r>
                      <m:r>
                        <a:rPr lang="en-US" sz="2800" i="1" smtClean="0">
                          <a:latin typeface="Cambria Math" panose="02040503050406030204" pitchFamily="18" charset="0"/>
                        </a:rPr>
                        <m:t>=</m:t>
                      </m:r>
                      <m:r>
                        <a:rPr lang="en-US" sz="2800" i="1" smtClean="0">
                          <a:latin typeface="Cambria Math" panose="02040503050406030204" pitchFamily="18" charset="0"/>
                        </a:rPr>
                        <m:t>𝐴</m:t>
                      </m:r>
                      <m:r>
                        <a:rPr lang="en-US" sz="2800" i="1" smtClean="0">
                          <a:latin typeface="Cambria Math" panose="02040503050406030204" pitchFamily="18" charset="0"/>
                        </a:rPr>
                        <m:t>[</m:t>
                      </m:r>
                      <m:r>
                        <a:rPr lang="en-US" sz="2800" i="1" smtClean="0">
                          <a:latin typeface="Cambria Math" panose="02040503050406030204" pitchFamily="18" charset="0"/>
                        </a:rPr>
                        <m:t>𝐵</m:t>
                      </m:r>
                      <m:r>
                        <a:rPr lang="en-US" sz="2800" i="1" smtClean="0">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𝐴</m:t>
                          </m:r>
                        </m:e>
                      </m:acc>
                      <m:acc>
                        <m:accPr>
                          <m:chr m:val="̅"/>
                          <m:ctrlPr>
                            <a:rPr lang="en-US" sz="2800" i="1">
                              <a:latin typeface="Cambria Math" panose="02040503050406030204" pitchFamily="18" charset="0"/>
                            </a:rPr>
                          </m:ctrlPr>
                        </m:accPr>
                        <m:e>
                          <m:r>
                            <a:rPr lang="en-US" sz="2800" i="1">
                              <a:latin typeface="Cambria Math" panose="02040503050406030204" pitchFamily="18" charset="0"/>
                            </a:rPr>
                            <m:t>𝐴</m:t>
                          </m:r>
                        </m:e>
                      </m:acc>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𝐴</m:t>
                          </m:r>
                        </m:e>
                      </m:acc>
                      <m:r>
                        <a:rPr lang="en-US" sz="2800" b="0" i="1" smtClean="0">
                          <a:latin typeface="Cambria Math" panose="02040503050406030204" pitchFamily="18" charset="0"/>
                        </a:rPr>
                        <m:t>𝐶</m:t>
                      </m:r>
                      <m:r>
                        <a:rPr lang="en-US" sz="2800" b="0" i="1" smtClean="0">
                          <a:latin typeface="Cambria Math" panose="02040503050406030204" pitchFamily="18" charset="0"/>
                        </a:rPr>
                        <m:t>+</m:t>
                      </m:r>
                      <m:acc>
                        <m:accPr>
                          <m:chr m:val="̅"/>
                          <m:ctrlPr>
                            <a:rPr lang="en-US" sz="2800" i="1">
                              <a:latin typeface="Cambria Math" panose="02040503050406030204" pitchFamily="18" charset="0"/>
                            </a:rPr>
                          </m:ctrlPr>
                        </m:accPr>
                        <m:e>
                          <m:r>
                            <a:rPr lang="en-US" sz="2800" b="0" i="1" smtClean="0">
                              <a:latin typeface="Cambria Math" panose="02040503050406030204" pitchFamily="18" charset="0"/>
                            </a:rPr>
                            <m:t>𝐵</m:t>
                          </m:r>
                        </m:e>
                      </m:acc>
                      <m:acc>
                        <m:accPr>
                          <m:chr m:val="̅"/>
                          <m:ctrlPr>
                            <a:rPr lang="en-US" sz="2800" i="1">
                              <a:latin typeface="Cambria Math" panose="02040503050406030204" pitchFamily="18" charset="0"/>
                            </a:rPr>
                          </m:ctrlPr>
                        </m:accPr>
                        <m:e>
                          <m:r>
                            <a:rPr lang="en-US" sz="2800" i="1">
                              <a:latin typeface="Cambria Math" panose="02040503050406030204" pitchFamily="18" charset="0"/>
                            </a:rPr>
                            <m:t>𝐴</m:t>
                          </m:r>
                        </m:e>
                      </m:acc>
                      <m:r>
                        <a:rPr lang="en-US" sz="2800" b="0" i="1" smtClean="0">
                          <a:latin typeface="Cambria Math" panose="02040503050406030204" pitchFamily="18" charset="0"/>
                        </a:rPr>
                        <m:t>+</m:t>
                      </m:r>
                      <m:acc>
                        <m:accPr>
                          <m:chr m:val="̅"/>
                          <m:ctrlPr>
                            <a:rPr lang="en-US" sz="2800" i="1">
                              <a:latin typeface="Cambria Math" panose="02040503050406030204" pitchFamily="18" charset="0"/>
                            </a:rPr>
                          </m:ctrlPr>
                        </m:accPr>
                        <m:e>
                          <m:r>
                            <a:rPr lang="en-US" sz="2800" b="0" i="1" smtClean="0">
                              <a:latin typeface="Cambria Math" panose="02040503050406030204" pitchFamily="18" charset="0"/>
                            </a:rPr>
                            <m:t>𝐵</m:t>
                          </m:r>
                        </m:e>
                      </m:acc>
                      <m:r>
                        <a:rPr lang="en-US" sz="2800" b="0" i="1" smtClean="0">
                          <a:latin typeface="Cambria Math" panose="02040503050406030204" pitchFamily="18" charset="0"/>
                        </a:rPr>
                        <m:t>𝐶</m:t>
                      </m:r>
                      <m:r>
                        <a:rPr lang="en-US" sz="2800" i="1">
                          <a:latin typeface="Cambria Math" panose="02040503050406030204" pitchFamily="18" charset="0"/>
                        </a:rPr>
                        <m:t>)</m:t>
                      </m:r>
                      <m:r>
                        <a:rPr lang="en-US" sz="2800" i="1" smtClean="0">
                          <a:latin typeface="Cambria Math" panose="02040503050406030204" pitchFamily="18" charset="0"/>
                        </a:rPr>
                        <m:t>]</m:t>
                      </m:r>
                    </m:oMath>
                  </m:oMathPara>
                </a14:m>
                <a:endParaRPr lang="en-US" sz="2800" dirty="0"/>
              </a:p>
            </p:txBody>
          </p:sp>
        </mc:Choice>
        <mc:Fallback xmlns="">
          <p:sp>
            <p:nvSpPr>
              <p:cNvPr id="7" name="Rectangle 6">
                <a:extLst>
                  <a:ext uri="{FF2B5EF4-FFF2-40B4-BE49-F238E27FC236}">
                    <a16:creationId xmlns:a16="http://schemas.microsoft.com/office/drawing/2014/main" id="{7336ECE6-1B79-49F9-B464-C329B1D55C47}"/>
                  </a:ext>
                </a:extLst>
              </p:cNvPr>
              <p:cNvSpPr>
                <a:spLocks noRot="1" noChangeAspect="1" noMove="1" noResize="1" noEditPoints="1" noAdjustHandles="1" noChangeArrowheads="1" noChangeShapeType="1" noTextEdit="1"/>
              </p:cNvSpPr>
              <p:nvPr/>
            </p:nvSpPr>
            <p:spPr>
              <a:xfrm>
                <a:off x="1055745" y="3124200"/>
                <a:ext cx="5781775" cy="524631"/>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xmlns="" id="{128109C3-C872-4C88-9D56-1645421C1236}"/>
                  </a:ext>
                </a:extLst>
              </p:cNvPr>
              <p:cNvSpPr/>
              <p:nvPr/>
            </p:nvSpPr>
            <p:spPr>
              <a:xfrm>
                <a:off x="982842" y="3590169"/>
                <a:ext cx="6093271" cy="524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𝐴</m:t>
                      </m:r>
                      <m:r>
                        <a:rPr lang="en-US" sz="2800" i="1">
                          <a:latin typeface="Cambria Math" panose="02040503050406030204" pitchFamily="18" charset="0"/>
                        </a:rPr>
                        <m:t>[</m:t>
                      </m:r>
                      <m:r>
                        <a:rPr lang="en-US" sz="2800" i="1">
                          <a:latin typeface="Cambria Math" panose="02040503050406030204" pitchFamily="18" charset="0"/>
                        </a:rPr>
                        <m:t>𝐵</m:t>
                      </m:r>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acc>
                        <m:accPr>
                          <m:chr m:val="̅"/>
                          <m:ctrlPr>
                            <a:rPr lang="en-US" sz="2800" i="1">
                              <a:latin typeface="Cambria Math" panose="02040503050406030204" pitchFamily="18" charset="0"/>
                            </a:rPr>
                          </m:ctrlPr>
                        </m:accPr>
                        <m:e>
                          <m:r>
                            <a:rPr lang="en-US" sz="2800" i="1">
                              <a:latin typeface="Cambria Math" panose="02040503050406030204" pitchFamily="18" charset="0"/>
                            </a:rPr>
                            <m:t>𝐴</m:t>
                          </m:r>
                        </m:e>
                      </m:acc>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acc>
                        <m:accPr>
                          <m:chr m:val="̅"/>
                          <m:ctrlPr>
                            <a:rPr lang="en-US" sz="2800" i="1">
                              <a:latin typeface="Cambria Math" panose="02040503050406030204" pitchFamily="18" charset="0"/>
                            </a:rPr>
                          </m:ctrlPr>
                        </m:accPr>
                        <m:e>
                          <m:r>
                            <a:rPr lang="en-US" sz="2800" i="1">
                              <a:latin typeface="Cambria Math" panose="02040503050406030204" pitchFamily="18" charset="0"/>
                            </a:rPr>
                            <m:t>𝐴</m:t>
                          </m:r>
                        </m:e>
                      </m:acc>
                      <m:r>
                        <a:rPr lang="en-US" sz="2800" i="1">
                          <a:latin typeface="Cambria Math" panose="02040503050406030204" pitchFamily="18" charset="0"/>
                        </a:rPr>
                        <m:t>𝐶</m:t>
                      </m:r>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acc>
                        <m:accPr>
                          <m:chr m:val="̅"/>
                          <m:ctrlPr>
                            <a:rPr lang="en-US" sz="2800" i="1">
                              <a:latin typeface="Cambria Math" panose="02040503050406030204" pitchFamily="18" charset="0"/>
                            </a:rPr>
                          </m:ctrlPr>
                        </m:accPr>
                        <m:e>
                          <m:r>
                            <a:rPr lang="en-US" sz="2800" i="1">
                              <a:latin typeface="Cambria Math" panose="02040503050406030204" pitchFamily="18" charset="0"/>
                            </a:rPr>
                            <m:t>𝐵</m:t>
                          </m:r>
                        </m:e>
                      </m:acc>
                      <m:acc>
                        <m:accPr>
                          <m:chr m:val="̅"/>
                          <m:ctrlPr>
                            <a:rPr lang="en-US" sz="2800" i="1">
                              <a:latin typeface="Cambria Math" panose="02040503050406030204" pitchFamily="18" charset="0"/>
                            </a:rPr>
                          </m:ctrlPr>
                        </m:accPr>
                        <m:e>
                          <m:r>
                            <a:rPr lang="en-US" sz="2800" i="1">
                              <a:latin typeface="Cambria Math" panose="02040503050406030204" pitchFamily="18" charset="0"/>
                            </a:rPr>
                            <m:t>𝐴</m:t>
                          </m:r>
                        </m:e>
                      </m:acc>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𝐶</m:t>
                          </m:r>
                        </m:e>
                      </m:acc>
                      <m:acc>
                        <m:accPr>
                          <m:chr m:val="̅"/>
                          <m:ctrlPr>
                            <a:rPr lang="en-US" sz="2800" i="1">
                              <a:latin typeface="Cambria Math" panose="02040503050406030204" pitchFamily="18" charset="0"/>
                            </a:rPr>
                          </m:ctrlPr>
                        </m:accPr>
                        <m:e>
                          <m:r>
                            <a:rPr lang="en-US" sz="2800" i="1">
                              <a:latin typeface="Cambria Math" panose="02040503050406030204" pitchFamily="18" charset="0"/>
                            </a:rPr>
                            <m:t>𝐵</m:t>
                          </m:r>
                        </m:e>
                      </m:acc>
                      <m:r>
                        <a:rPr lang="en-US" sz="2800" i="1">
                          <a:latin typeface="Cambria Math" panose="02040503050406030204" pitchFamily="18" charset="0"/>
                        </a:rPr>
                        <m:t>𝐶</m:t>
                      </m:r>
                      <m:r>
                        <a:rPr lang="en-US" sz="2800" i="1">
                          <a:latin typeface="Cambria Math" panose="02040503050406030204" pitchFamily="18" charset="0"/>
                        </a:rPr>
                        <m:t>]</m:t>
                      </m:r>
                    </m:oMath>
                  </m:oMathPara>
                </a14:m>
                <a:endParaRPr lang="en-US" sz="2800" dirty="0"/>
              </a:p>
            </p:txBody>
          </p:sp>
        </mc:Choice>
        <mc:Fallback xmlns="">
          <p:sp>
            <p:nvSpPr>
              <p:cNvPr id="8" name="Rectangle 7">
                <a:extLst>
                  <a:ext uri="{FF2B5EF4-FFF2-40B4-BE49-F238E27FC236}">
                    <a16:creationId xmlns:a16="http://schemas.microsoft.com/office/drawing/2014/main" id="{128109C3-C872-4C88-9D56-1645421C1236}"/>
                  </a:ext>
                </a:extLst>
              </p:cNvPr>
              <p:cNvSpPr>
                <a:spLocks noRot="1" noChangeAspect="1" noMove="1" noResize="1" noEditPoints="1" noAdjustHandles="1" noChangeArrowheads="1" noChangeShapeType="1" noTextEdit="1"/>
              </p:cNvSpPr>
              <p:nvPr/>
            </p:nvSpPr>
            <p:spPr>
              <a:xfrm>
                <a:off x="982842" y="3590169"/>
                <a:ext cx="6093271" cy="524631"/>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xmlns="" id="{37785EC7-E53E-409C-9ED3-8EF335F088E1}"/>
                  </a:ext>
                </a:extLst>
              </p:cNvPr>
              <p:cNvSpPr/>
              <p:nvPr/>
            </p:nvSpPr>
            <p:spPr>
              <a:xfrm>
                <a:off x="984132" y="4038600"/>
                <a:ext cx="5092100" cy="524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acc>
                        <m:accPr>
                          <m:chr m:val="̅"/>
                          <m:ctrlPr>
                            <a:rPr lang="en-US" sz="2800" i="1">
                              <a:latin typeface="Cambria Math" panose="02040503050406030204" pitchFamily="18" charset="0"/>
                            </a:rPr>
                          </m:ctrlPr>
                        </m:accPr>
                        <m:e>
                          <m:r>
                            <a:rPr lang="en-US" sz="2800" b="0" i="1">
                              <a:latin typeface="Cambria Math" panose="02040503050406030204" pitchFamily="18" charset="0"/>
                            </a:rPr>
                            <m:t>𝐶</m:t>
                          </m:r>
                        </m:e>
                      </m:acc>
                      <m:acc>
                        <m:accPr>
                          <m:chr m:val="̅"/>
                          <m:ctrlPr>
                            <a:rPr lang="en-US" sz="2800" i="1">
                              <a:latin typeface="Cambria Math" panose="02040503050406030204" pitchFamily="18" charset="0"/>
                            </a:rPr>
                          </m:ctrlPr>
                        </m:accPr>
                        <m:e>
                          <m:r>
                            <a:rPr lang="en-US" sz="2800" b="0" i="1">
                              <a:latin typeface="Cambria Math" panose="02040503050406030204" pitchFamily="18" charset="0"/>
                            </a:rPr>
                            <m:t>𝐴</m:t>
                          </m:r>
                        </m:e>
                      </m:acc>
                      <m:r>
                        <a:rPr lang="en-US" sz="2800" b="0" i="1">
                          <a:latin typeface="Cambria Math" panose="02040503050406030204" pitchFamily="18" charset="0"/>
                        </a:rPr>
                        <m:t>+</m:t>
                      </m:r>
                      <m:r>
                        <a:rPr lang="en-US" sz="2800" b="0" i="1" smtClean="0">
                          <a:latin typeface="Cambria Math" panose="02040503050406030204" pitchFamily="18" charset="0"/>
                        </a:rPr>
                        <m:t>0</m:t>
                      </m:r>
                      <m:r>
                        <a:rPr lang="en-US" sz="2800" b="0" i="1">
                          <a:latin typeface="Cambria Math" panose="02040503050406030204" pitchFamily="18" charset="0"/>
                        </a:rPr>
                        <m:t>+</m:t>
                      </m:r>
                      <m:acc>
                        <m:accPr>
                          <m:chr m:val="̅"/>
                          <m:ctrlPr>
                            <a:rPr lang="en-US" sz="2800" i="1">
                              <a:latin typeface="Cambria Math" panose="02040503050406030204" pitchFamily="18" charset="0"/>
                            </a:rPr>
                          </m:ctrlPr>
                        </m:accPr>
                        <m:e>
                          <m:r>
                            <a:rPr lang="en-US" sz="2800" b="0" i="1">
                              <a:latin typeface="Cambria Math" panose="02040503050406030204" pitchFamily="18" charset="0"/>
                            </a:rPr>
                            <m:t>𝐶</m:t>
                          </m:r>
                        </m:e>
                      </m:acc>
                      <m:acc>
                        <m:accPr>
                          <m:chr m:val="̅"/>
                          <m:ctrlPr>
                            <a:rPr lang="en-US" sz="2800" i="1">
                              <a:latin typeface="Cambria Math" panose="02040503050406030204" pitchFamily="18" charset="0"/>
                            </a:rPr>
                          </m:ctrlPr>
                        </m:accPr>
                        <m:e>
                          <m:r>
                            <a:rPr lang="en-US" sz="2800" b="0" i="1">
                              <a:latin typeface="Cambria Math" panose="02040503050406030204" pitchFamily="18" charset="0"/>
                            </a:rPr>
                            <m:t>𝐵</m:t>
                          </m:r>
                        </m:e>
                      </m:acc>
                      <m:acc>
                        <m:accPr>
                          <m:chr m:val="̅"/>
                          <m:ctrlPr>
                            <a:rPr lang="en-US" sz="2800" i="1">
                              <a:latin typeface="Cambria Math" panose="02040503050406030204" pitchFamily="18" charset="0"/>
                            </a:rPr>
                          </m:ctrlPr>
                        </m:accPr>
                        <m:e>
                          <m:r>
                            <a:rPr lang="en-US" sz="2800" b="0" i="1">
                              <a:latin typeface="Cambria Math" panose="02040503050406030204" pitchFamily="18" charset="0"/>
                            </a:rPr>
                            <m:t>𝐴</m:t>
                          </m:r>
                        </m:e>
                      </m:acc>
                      <m:r>
                        <a:rPr lang="en-US" sz="2800" b="0" i="1">
                          <a:latin typeface="Cambria Math" panose="02040503050406030204" pitchFamily="18" charset="0"/>
                        </a:rPr>
                        <m:t>+</m:t>
                      </m:r>
                      <m:r>
                        <a:rPr lang="en-US" sz="2800" b="0" i="1" smtClean="0">
                          <a:latin typeface="Cambria Math" panose="02040503050406030204" pitchFamily="18" charset="0"/>
                        </a:rPr>
                        <m:t>0</m:t>
                      </m:r>
                      <m:r>
                        <a:rPr lang="en-US" sz="2800" b="0" i="1">
                          <a:latin typeface="Cambria Math" panose="02040503050406030204" pitchFamily="18" charset="0"/>
                        </a:rPr>
                        <m:t>]</m:t>
                      </m:r>
                    </m:oMath>
                  </m:oMathPara>
                </a14:m>
                <a:endParaRPr lang="en-US" sz="2800" dirty="0"/>
              </a:p>
            </p:txBody>
          </p:sp>
        </mc:Choice>
        <mc:Fallback xmlns="">
          <p:sp>
            <p:nvSpPr>
              <p:cNvPr id="9" name="Rectangle 8">
                <a:extLst>
                  <a:ext uri="{FF2B5EF4-FFF2-40B4-BE49-F238E27FC236}">
                    <a16:creationId xmlns:a16="http://schemas.microsoft.com/office/drawing/2014/main" id="{37785EC7-E53E-409C-9ED3-8EF335F088E1}"/>
                  </a:ext>
                </a:extLst>
              </p:cNvPr>
              <p:cNvSpPr>
                <a:spLocks noRot="1" noChangeAspect="1" noMove="1" noResize="1" noEditPoints="1" noAdjustHandles="1" noChangeArrowheads="1" noChangeShapeType="1" noTextEdit="1"/>
              </p:cNvSpPr>
              <p:nvPr/>
            </p:nvSpPr>
            <p:spPr>
              <a:xfrm>
                <a:off x="984132" y="4038600"/>
                <a:ext cx="5092100" cy="524631"/>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xmlns="" id="{A2D59E43-9FF2-4F01-9DA0-A220C579AE4D}"/>
                  </a:ext>
                </a:extLst>
              </p:cNvPr>
              <p:cNvSpPr/>
              <p:nvPr/>
            </p:nvSpPr>
            <p:spPr>
              <a:xfrm>
                <a:off x="997977" y="4504569"/>
                <a:ext cx="4024755" cy="524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𝐴𝐵</m:t>
                      </m:r>
                      <m:r>
                        <a:rPr lang="en-US" sz="2800" b="0" i="1" smtClean="0">
                          <a:latin typeface="Cambria Math" panose="02040503050406030204" pitchFamily="18" charset="0"/>
                        </a:rPr>
                        <m:t>+</m:t>
                      </m:r>
                      <m:r>
                        <a:rPr lang="en-US" sz="2800" b="0" i="1" smtClean="0">
                          <a:latin typeface="Cambria Math" panose="02040503050406030204" pitchFamily="18" charset="0"/>
                        </a:rPr>
                        <m:t>𝐴</m:t>
                      </m:r>
                      <m:acc>
                        <m:accPr>
                          <m:chr m:val="̅"/>
                          <m:ctrlPr>
                            <a:rPr lang="en-US" sz="2800" i="1">
                              <a:latin typeface="Cambria Math" panose="02040503050406030204" pitchFamily="18" charset="0"/>
                            </a:rPr>
                          </m:ctrlPr>
                        </m:accPr>
                        <m:e>
                          <m:r>
                            <a:rPr lang="en-US" sz="2800" b="0" i="1">
                              <a:latin typeface="Cambria Math" panose="02040503050406030204" pitchFamily="18" charset="0"/>
                            </a:rPr>
                            <m:t>𝐶</m:t>
                          </m:r>
                        </m:e>
                      </m:acc>
                      <m:acc>
                        <m:accPr>
                          <m:chr m:val="̅"/>
                          <m:ctrlPr>
                            <a:rPr lang="en-US" sz="2800" i="1">
                              <a:latin typeface="Cambria Math" panose="02040503050406030204" pitchFamily="18" charset="0"/>
                            </a:rPr>
                          </m:ctrlPr>
                        </m:accPr>
                        <m:e>
                          <m:r>
                            <a:rPr lang="en-US" sz="2800" b="0" i="1">
                              <a:latin typeface="Cambria Math" panose="02040503050406030204" pitchFamily="18" charset="0"/>
                            </a:rPr>
                            <m:t>𝐴</m:t>
                          </m:r>
                        </m:e>
                      </m:acc>
                      <m:r>
                        <a:rPr lang="en-US" sz="2800" b="0" i="1" smtClean="0">
                          <a:latin typeface="Cambria Math" panose="02040503050406030204" pitchFamily="18" charset="0"/>
                        </a:rPr>
                        <m:t>+</m:t>
                      </m:r>
                      <m:r>
                        <a:rPr lang="en-US" sz="2800" b="0" i="1" smtClean="0">
                          <a:latin typeface="Cambria Math" panose="02040503050406030204" pitchFamily="18" charset="0"/>
                        </a:rPr>
                        <m:t>𝐴</m:t>
                      </m:r>
                      <m:acc>
                        <m:accPr>
                          <m:chr m:val="̅"/>
                          <m:ctrlPr>
                            <a:rPr lang="en-US" sz="2800" i="1">
                              <a:latin typeface="Cambria Math" panose="02040503050406030204" pitchFamily="18" charset="0"/>
                            </a:rPr>
                          </m:ctrlPr>
                        </m:accPr>
                        <m:e>
                          <m:r>
                            <a:rPr lang="en-US" sz="2800" b="0" i="1">
                              <a:latin typeface="Cambria Math" panose="02040503050406030204" pitchFamily="18" charset="0"/>
                            </a:rPr>
                            <m:t>𝐶</m:t>
                          </m:r>
                        </m:e>
                      </m:acc>
                      <m:acc>
                        <m:accPr>
                          <m:chr m:val="̅"/>
                          <m:ctrlPr>
                            <a:rPr lang="en-US" sz="2800" i="1">
                              <a:latin typeface="Cambria Math" panose="02040503050406030204" pitchFamily="18" charset="0"/>
                            </a:rPr>
                          </m:ctrlPr>
                        </m:accPr>
                        <m:e>
                          <m:r>
                            <a:rPr lang="en-US" sz="2800" b="0" i="1">
                              <a:latin typeface="Cambria Math" panose="02040503050406030204" pitchFamily="18" charset="0"/>
                            </a:rPr>
                            <m:t>𝐵</m:t>
                          </m:r>
                        </m:e>
                      </m:acc>
                      <m:acc>
                        <m:accPr>
                          <m:chr m:val="̅"/>
                          <m:ctrlPr>
                            <a:rPr lang="en-US" sz="2800" i="1">
                              <a:latin typeface="Cambria Math" panose="02040503050406030204" pitchFamily="18" charset="0"/>
                            </a:rPr>
                          </m:ctrlPr>
                        </m:accPr>
                        <m:e>
                          <m:r>
                            <a:rPr lang="en-US" sz="2800" b="0" i="1">
                              <a:latin typeface="Cambria Math" panose="02040503050406030204" pitchFamily="18" charset="0"/>
                            </a:rPr>
                            <m:t>𝐴</m:t>
                          </m:r>
                        </m:e>
                      </m:acc>
                    </m:oMath>
                  </m:oMathPara>
                </a14:m>
                <a:endParaRPr lang="en-US" sz="2800" dirty="0"/>
              </a:p>
            </p:txBody>
          </p:sp>
        </mc:Choice>
        <mc:Fallback xmlns="">
          <p:sp>
            <p:nvSpPr>
              <p:cNvPr id="10" name="Rectangle 9">
                <a:extLst>
                  <a:ext uri="{FF2B5EF4-FFF2-40B4-BE49-F238E27FC236}">
                    <a16:creationId xmlns:a16="http://schemas.microsoft.com/office/drawing/2014/main" id="{A2D59E43-9FF2-4F01-9DA0-A220C579AE4D}"/>
                  </a:ext>
                </a:extLst>
              </p:cNvPr>
              <p:cNvSpPr>
                <a:spLocks noRot="1" noChangeAspect="1" noMove="1" noResize="1" noEditPoints="1" noAdjustHandles="1" noChangeArrowheads="1" noChangeShapeType="1" noTextEdit="1"/>
              </p:cNvSpPr>
              <p:nvPr/>
            </p:nvSpPr>
            <p:spPr>
              <a:xfrm>
                <a:off x="997977" y="4504569"/>
                <a:ext cx="4024755" cy="524631"/>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xmlns="" id="{EDD76ACC-B757-48D2-99E9-4C3A95DA258B}"/>
                  </a:ext>
                </a:extLst>
              </p:cNvPr>
              <p:cNvSpPr/>
              <p:nvPr/>
            </p:nvSpPr>
            <p:spPr>
              <a:xfrm>
                <a:off x="1061089" y="4953000"/>
                <a:ext cx="266624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𝐴𝐵</m:t>
                      </m:r>
                      <m:r>
                        <a:rPr lang="en-US" sz="2800" b="0" i="1" smtClean="0">
                          <a:latin typeface="Cambria Math" panose="02040503050406030204" pitchFamily="18" charset="0"/>
                        </a:rPr>
                        <m:t>+0+0</m:t>
                      </m:r>
                    </m:oMath>
                  </m:oMathPara>
                </a14:m>
                <a:endParaRPr lang="en-US" sz="2800" dirty="0"/>
              </a:p>
            </p:txBody>
          </p:sp>
        </mc:Choice>
        <mc:Fallback xmlns="">
          <p:sp>
            <p:nvSpPr>
              <p:cNvPr id="11" name="Rectangle 10">
                <a:extLst>
                  <a:ext uri="{FF2B5EF4-FFF2-40B4-BE49-F238E27FC236}">
                    <a16:creationId xmlns:a16="http://schemas.microsoft.com/office/drawing/2014/main" id="{EDD76ACC-B757-48D2-99E9-4C3A95DA258B}"/>
                  </a:ext>
                </a:extLst>
              </p:cNvPr>
              <p:cNvSpPr>
                <a:spLocks noRot="1" noChangeAspect="1" noMove="1" noResize="1" noEditPoints="1" noAdjustHandles="1" noChangeArrowheads="1" noChangeShapeType="1" noTextEdit="1"/>
              </p:cNvSpPr>
              <p:nvPr/>
            </p:nvSpPr>
            <p:spPr>
              <a:xfrm>
                <a:off x="1061089" y="4953000"/>
                <a:ext cx="2666243" cy="523220"/>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xmlns="" id="{3F915A51-7A10-4D09-BE24-075AE0AB5D76}"/>
                  </a:ext>
                </a:extLst>
              </p:cNvPr>
              <p:cNvSpPr/>
              <p:nvPr/>
            </p:nvSpPr>
            <p:spPr>
              <a:xfrm>
                <a:off x="1060332" y="5420380"/>
                <a:ext cx="141423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𝐴𝐵</m:t>
                      </m:r>
                    </m:oMath>
                  </m:oMathPara>
                </a14:m>
                <a:endParaRPr lang="en-US" sz="2800" dirty="0"/>
              </a:p>
            </p:txBody>
          </p:sp>
        </mc:Choice>
        <mc:Fallback xmlns="">
          <p:sp>
            <p:nvSpPr>
              <p:cNvPr id="12" name="Rectangle 11">
                <a:extLst>
                  <a:ext uri="{FF2B5EF4-FFF2-40B4-BE49-F238E27FC236}">
                    <a16:creationId xmlns:a16="http://schemas.microsoft.com/office/drawing/2014/main" id="{3F915A51-7A10-4D09-BE24-075AE0AB5D76}"/>
                  </a:ext>
                </a:extLst>
              </p:cNvPr>
              <p:cNvSpPr>
                <a:spLocks noRot="1" noChangeAspect="1" noMove="1" noResize="1" noEditPoints="1" noAdjustHandles="1" noChangeArrowheads="1" noChangeShapeType="1" noTextEdit="1"/>
              </p:cNvSpPr>
              <p:nvPr/>
            </p:nvSpPr>
            <p:spPr>
              <a:xfrm>
                <a:off x="1060332" y="5420380"/>
                <a:ext cx="1414233" cy="523220"/>
              </a:xfrm>
              <a:prstGeom prst="rect">
                <a:avLst/>
              </a:prstGeom>
              <a:blipFill>
                <a:blip r:embed="rId11"/>
                <a:stretch>
                  <a:fillRect/>
                </a:stretch>
              </a:blipFill>
            </p:spPr>
            <p:txBody>
              <a:bodyPr/>
              <a:lstStyle/>
              <a:p>
                <a:r>
                  <a:rPr lang="en-IN">
                    <a:noFill/>
                  </a:rPr>
                  <a:t> </a:t>
                </a:r>
              </a:p>
            </p:txBody>
          </p:sp>
        </mc:Fallback>
      </mc:AlternateContent>
      <p:sp>
        <p:nvSpPr>
          <p:cNvPr id="13" name="Rectangle 12">
            <a:extLst>
              <a:ext uri="{FF2B5EF4-FFF2-40B4-BE49-F238E27FC236}">
                <a16:creationId xmlns:a16="http://schemas.microsoft.com/office/drawing/2014/main" xmlns="" id="{453A7A40-B6E8-4C58-9399-F76001B1E64F}"/>
              </a:ext>
            </a:extLst>
          </p:cNvPr>
          <p:cNvSpPr/>
          <p:nvPr/>
        </p:nvSpPr>
        <p:spPr>
          <a:xfrm>
            <a:off x="8028970" y="2198933"/>
            <a:ext cx="2451313" cy="461665"/>
          </a:xfrm>
          <a:prstGeom prst="rect">
            <a:avLst/>
          </a:prstGeom>
          <a:ln w="25400">
            <a:noFill/>
            <a:prstDash val="dash"/>
          </a:ln>
        </p:spPr>
        <p:txBody>
          <a:bodyPr wrap="none">
            <a:spAutoFit/>
          </a:bodyPr>
          <a:lstStyle/>
          <a:p>
            <a:pPr algn="r"/>
            <a:r>
              <a:rPr lang="en-US" sz="2400" dirty="0">
                <a:solidFill>
                  <a:schemeClr val="tx2"/>
                </a:solidFill>
              </a:rPr>
              <a:t>(De-Morgan’s law)</a:t>
            </a:r>
          </a:p>
        </p:txBody>
      </p:sp>
      <p:sp>
        <p:nvSpPr>
          <p:cNvPr id="14" name="Rectangle 13">
            <a:extLst>
              <a:ext uri="{FF2B5EF4-FFF2-40B4-BE49-F238E27FC236}">
                <a16:creationId xmlns:a16="http://schemas.microsoft.com/office/drawing/2014/main" xmlns="" id="{D18D0E76-E767-46CE-994B-D3617CB42DC3}"/>
              </a:ext>
            </a:extLst>
          </p:cNvPr>
          <p:cNvSpPr/>
          <p:nvPr/>
        </p:nvSpPr>
        <p:spPr>
          <a:xfrm>
            <a:off x="8025763" y="2689893"/>
            <a:ext cx="2454519" cy="461665"/>
          </a:xfrm>
          <a:prstGeom prst="rect">
            <a:avLst/>
          </a:prstGeom>
          <a:ln w="25400">
            <a:noFill/>
            <a:prstDash val="dash"/>
          </a:ln>
        </p:spPr>
        <p:txBody>
          <a:bodyPr wrap="none">
            <a:spAutoFit/>
          </a:bodyPr>
          <a:lstStyle/>
          <a:p>
            <a:pPr algn="r"/>
            <a:r>
              <a:rPr lang="en-US" sz="2400" dirty="0">
                <a:solidFill>
                  <a:schemeClr val="tx2"/>
                </a:solidFill>
              </a:rPr>
              <a:t>(De-Morgan’s law)</a:t>
            </a:r>
          </a:p>
        </p:txBody>
      </p:sp>
      <p:sp>
        <p:nvSpPr>
          <p:cNvPr id="15" name="Rectangle 14">
            <a:extLst>
              <a:ext uri="{FF2B5EF4-FFF2-40B4-BE49-F238E27FC236}">
                <a16:creationId xmlns:a16="http://schemas.microsoft.com/office/drawing/2014/main" xmlns="" id="{504D33B5-7744-4D47-8C10-B72AE233A0AC}"/>
              </a:ext>
            </a:extLst>
          </p:cNvPr>
          <p:cNvSpPr/>
          <p:nvPr/>
        </p:nvSpPr>
        <p:spPr>
          <a:xfrm>
            <a:off x="8160993" y="3180853"/>
            <a:ext cx="2319289" cy="461665"/>
          </a:xfrm>
          <a:prstGeom prst="rect">
            <a:avLst/>
          </a:prstGeom>
          <a:ln w="25400">
            <a:noFill/>
            <a:prstDash val="dash"/>
          </a:ln>
        </p:spPr>
        <p:txBody>
          <a:bodyPr wrap="none">
            <a:spAutoFit/>
          </a:bodyPr>
          <a:lstStyle/>
          <a:p>
            <a:pPr algn="r"/>
            <a:r>
              <a:rPr lang="en-US" sz="2400" dirty="0">
                <a:solidFill>
                  <a:schemeClr val="tx2"/>
                </a:solidFill>
              </a:rPr>
              <a:t>(Distributive law)</a:t>
            </a:r>
          </a:p>
        </p:txBody>
      </p:sp>
      <p:sp>
        <p:nvSpPr>
          <p:cNvPr id="16" name="Rectangle 15">
            <a:extLst>
              <a:ext uri="{FF2B5EF4-FFF2-40B4-BE49-F238E27FC236}">
                <a16:creationId xmlns:a16="http://schemas.microsoft.com/office/drawing/2014/main" xmlns="" id="{450D8184-B37D-4624-92A1-BCF648B9B731}"/>
              </a:ext>
            </a:extLst>
          </p:cNvPr>
          <p:cNvSpPr/>
          <p:nvPr/>
        </p:nvSpPr>
        <p:spPr>
          <a:xfrm>
            <a:off x="8168534" y="3640817"/>
            <a:ext cx="2319289" cy="461665"/>
          </a:xfrm>
          <a:prstGeom prst="rect">
            <a:avLst/>
          </a:prstGeom>
          <a:ln w="25400">
            <a:noFill/>
            <a:prstDash val="dash"/>
          </a:ln>
        </p:spPr>
        <p:txBody>
          <a:bodyPr wrap="none">
            <a:spAutoFit/>
          </a:bodyPr>
          <a:lstStyle/>
          <a:p>
            <a:pPr algn="r"/>
            <a:r>
              <a:rPr lang="en-US" sz="2400" dirty="0">
                <a:solidFill>
                  <a:schemeClr val="tx2"/>
                </a:solidFill>
              </a:rPr>
              <a:t>(Distributive law)</a:t>
            </a:r>
          </a:p>
        </p:txBody>
      </p:sp>
      <p:sp>
        <p:nvSpPr>
          <p:cNvPr id="17" name="Rectangle 16">
            <a:extLst>
              <a:ext uri="{FF2B5EF4-FFF2-40B4-BE49-F238E27FC236}">
                <a16:creationId xmlns:a16="http://schemas.microsoft.com/office/drawing/2014/main" xmlns="" id="{FDE96C68-C2D9-4AE9-9044-DA941C6E42F9}"/>
              </a:ext>
            </a:extLst>
          </p:cNvPr>
          <p:cNvSpPr/>
          <p:nvPr/>
        </p:nvSpPr>
        <p:spPr>
          <a:xfrm>
            <a:off x="9116873" y="4100782"/>
            <a:ext cx="1362874" cy="461665"/>
          </a:xfrm>
          <a:prstGeom prst="rect">
            <a:avLst/>
          </a:prstGeom>
          <a:ln w="25400">
            <a:noFill/>
            <a:prstDash val="dash"/>
          </a:ln>
        </p:spPr>
        <p:txBody>
          <a:bodyPr wrap="none">
            <a:spAutoFit/>
          </a:bodyPr>
          <a:lstStyle/>
          <a:p>
            <a:pPr algn="r"/>
            <a:r>
              <a:rPr lang="en-US" sz="2400" dirty="0">
                <a:solidFill>
                  <a:schemeClr val="tx2"/>
                </a:solidFill>
              </a:rPr>
              <a:t>(A.A’ = 0)</a:t>
            </a:r>
          </a:p>
        </p:txBody>
      </p:sp>
      <p:sp>
        <p:nvSpPr>
          <p:cNvPr id="18" name="Rectangle 17">
            <a:extLst>
              <a:ext uri="{FF2B5EF4-FFF2-40B4-BE49-F238E27FC236}">
                <a16:creationId xmlns:a16="http://schemas.microsoft.com/office/drawing/2014/main" xmlns="" id="{329041D8-CF6D-4E16-B5BA-AC64FD2B1BEE}"/>
              </a:ext>
            </a:extLst>
          </p:cNvPr>
          <p:cNvSpPr/>
          <p:nvPr/>
        </p:nvSpPr>
        <p:spPr>
          <a:xfrm>
            <a:off x="8168534" y="4560745"/>
            <a:ext cx="2319289" cy="461665"/>
          </a:xfrm>
          <a:prstGeom prst="rect">
            <a:avLst/>
          </a:prstGeom>
          <a:ln w="25400">
            <a:noFill/>
            <a:prstDash val="dash"/>
          </a:ln>
        </p:spPr>
        <p:txBody>
          <a:bodyPr wrap="none">
            <a:spAutoFit/>
          </a:bodyPr>
          <a:lstStyle/>
          <a:p>
            <a:pPr algn="r"/>
            <a:r>
              <a:rPr lang="en-US" sz="2400" dirty="0">
                <a:solidFill>
                  <a:schemeClr val="tx2"/>
                </a:solidFill>
              </a:rPr>
              <a:t>(Distributive law)</a:t>
            </a:r>
          </a:p>
        </p:txBody>
      </p:sp>
      <p:sp>
        <p:nvSpPr>
          <p:cNvPr id="19" name="Rectangle 18">
            <a:extLst>
              <a:ext uri="{FF2B5EF4-FFF2-40B4-BE49-F238E27FC236}">
                <a16:creationId xmlns:a16="http://schemas.microsoft.com/office/drawing/2014/main" xmlns="" id="{F7779BB3-B9FC-4876-B100-2828FC7E3FF0}"/>
              </a:ext>
            </a:extLst>
          </p:cNvPr>
          <p:cNvSpPr/>
          <p:nvPr/>
        </p:nvSpPr>
        <p:spPr>
          <a:xfrm>
            <a:off x="9117408" y="4989711"/>
            <a:ext cx="1362874" cy="461665"/>
          </a:xfrm>
          <a:prstGeom prst="rect">
            <a:avLst/>
          </a:prstGeom>
          <a:ln w="25400">
            <a:noFill/>
            <a:prstDash val="dash"/>
          </a:ln>
        </p:spPr>
        <p:txBody>
          <a:bodyPr wrap="none">
            <a:spAutoFit/>
          </a:bodyPr>
          <a:lstStyle/>
          <a:p>
            <a:pPr algn="r"/>
            <a:r>
              <a:rPr lang="en-US" sz="2400" dirty="0">
                <a:solidFill>
                  <a:schemeClr val="tx2"/>
                </a:solidFill>
              </a:rPr>
              <a:t>(A.A’ = 0)</a:t>
            </a:r>
          </a:p>
        </p:txBody>
      </p:sp>
    </p:spTree>
    <p:extLst>
      <p:ext uri="{BB962C8B-B14F-4D97-AF65-F5344CB8AC3E}">
        <p14:creationId xmlns:p14="http://schemas.microsoft.com/office/powerpoint/2010/main" val="339280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p:bldP spid="14" grpId="0"/>
      <p:bldP spid="15" grpId="0"/>
      <p:bldP spid="16" grpId="0"/>
      <p:bldP spid="17" grpId="0"/>
      <p:bldP spid="18"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3FC8A4-3650-46D7-9953-4B464257CA45}"/>
              </a:ext>
            </a:extLst>
          </p:cNvPr>
          <p:cNvSpPr>
            <a:spLocks noGrp="1"/>
          </p:cNvSpPr>
          <p:nvPr>
            <p:ph type="title"/>
          </p:nvPr>
        </p:nvSpPr>
        <p:spPr/>
        <p:txBody>
          <a:bodyPr/>
          <a:lstStyle/>
          <a:p>
            <a:r>
              <a:rPr lang="en-IN" dirty="0"/>
              <a:t>Exercise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E99D2325-74A5-410D-B283-E5BA4F46A644}"/>
                  </a:ext>
                </a:extLst>
              </p:cNvPr>
              <p:cNvSpPr>
                <a:spLocks noGrp="1"/>
              </p:cNvSpPr>
              <p:nvPr>
                <p:ph idx="1"/>
              </p:nvPr>
            </p:nvSpPr>
            <p:spPr/>
            <p:txBody>
              <a:bodyPr/>
              <a:lstStyle/>
              <a:p>
                <a:pPr marL="457200" indent="-457200">
                  <a:buFont typeface="+mj-lt"/>
                  <a:buAutoNum type="arabicPeriod"/>
                </a:pPr>
                <a14:m>
                  <m:oMath xmlns:m="http://schemas.openxmlformats.org/officeDocument/2006/math">
                    <m:r>
                      <a:rPr lang="en-US" i="1" smtClean="0">
                        <a:latin typeface="Cambria Math" panose="02040503050406030204" pitchFamily="18" charset="0"/>
                      </a:rPr>
                      <m:t>𝑓</m:t>
                    </m:r>
                    <m:r>
                      <a:rPr lang="en-US" i="1" smtClean="0">
                        <a:latin typeface="Cambria Math" panose="02040503050406030204" pitchFamily="18" charset="0"/>
                      </a:rPr>
                      <m:t>=</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𝐵𝐶</m:t>
                                </m:r>
                              </m:e>
                            </m:acc>
                          </m:e>
                        </m:acc>
                      </m:e>
                    </m:d>
                    <m:r>
                      <a:rPr lang="en-US" b="0" i="1" smtClean="0">
                        <a:latin typeface="Cambria Math" panose="02040503050406030204" pitchFamily="18" charset="0"/>
                      </a:rPr>
                      <m:t>(</m:t>
                    </m:r>
                    <m:r>
                      <a:rPr lang="en-US" b="0" i="1" smtClean="0">
                        <a:latin typeface="Cambria Math" panose="02040503050406030204" pitchFamily="18" charset="0"/>
                      </a:rPr>
                      <m:t>𝐴</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r>
                      <a:rPr lang="en-US" b="0" i="1" smtClean="0">
                        <a:latin typeface="Cambria Math" panose="02040503050406030204" pitchFamily="18" charset="0"/>
                      </a:rPr>
                      <m:t>+</m:t>
                    </m:r>
                    <m:r>
                      <a:rPr lang="en-US" b="0" i="1" smtClean="0">
                        <a:latin typeface="Cambria Math" panose="02040503050406030204" pitchFamily="18" charset="0"/>
                      </a:rPr>
                      <m:t>𝐴𝐵𝐶</m:t>
                    </m:r>
                    <m:r>
                      <a:rPr lang="en-US" b="0" i="1" smtClean="0">
                        <a:latin typeface="Cambria Math" panose="02040503050406030204" pitchFamily="18" charset="0"/>
                      </a:rPr>
                      <m:t>)</m:t>
                    </m:r>
                  </m:oMath>
                </a14:m>
                <a:endParaRPr lang="en-US" dirty="0"/>
              </a:p>
              <a:p>
                <a:pPr marL="457200" indent="-457200">
                  <a:buFont typeface="+mj-lt"/>
                  <a:buAutoNum type="arabicPeriod"/>
                </a:pP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𝐵𝐶</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oMath>
                </a14:m>
                <a:endParaRPr lang="en-US" dirty="0"/>
              </a:p>
              <a:p>
                <a:endParaRPr lang="en-IN" dirty="0"/>
              </a:p>
            </p:txBody>
          </p:sp>
        </mc:Choice>
        <mc:Fallback xmlns="">
          <p:sp>
            <p:nvSpPr>
              <p:cNvPr id="3" name="Content Placeholder 2">
                <a:extLst>
                  <a:ext uri="{FF2B5EF4-FFF2-40B4-BE49-F238E27FC236}">
                    <a16:creationId xmlns:a16="http://schemas.microsoft.com/office/drawing/2014/main" id="{E99D2325-74A5-410D-B283-E5BA4F46A644}"/>
                  </a:ext>
                </a:extLst>
              </p:cNvPr>
              <p:cNvSpPr>
                <a:spLocks noGrp="1" noRot="1" noChangeAspect="1" noMove="1" noResize="1" noEditPoints="1" noAdjustHandles="1" noChangeArrowheads="1" noChangeShapeType="1" noTextEdit="1"/>
              </p:cNvSpPr>
              <p:nvPr>
                <p:ph idx="1"/>
              </p:nvPr>
            </p:nvSpPr>
            <p:spPr>
              <a:blipFill>
                <a:blip r:embed="rId2"/>
                <a:stretch>
                  <a:fillRect l="-7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xmlns="" id="{DF2F51E9-CF4C-448C-A36B-63C6FC799397}"/>
                  </a:ext>
                </a:extLst>
              </p:cNvPr>
              <p:cNvSpPr/>
              <p:nvPr/>
            </p:nvSpPr>
            <p:spPr>
              <a:xfrm>
                <a:off x="6801965" y="863444"/>
                <a:ext cx="1002647" cy="461665"/>
              </a:xfrm>
              <a:prstGeom prst="rect">
                <a:avLst/>
              </a:prstGeom>
              <a:ln>
                <a:solidFill>
                  <a:schemeClr val="accent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=0</m:t>
                      </m:r>
                    </m:oMath>
                  </m:oMathPara>
                </a14:m>
                <a:endParaRPr lang="en-US" sz="2400" dirty="0"/>
              </a:p>
            </p:txBody>
          </p:sp>
        </mc:Choice>
        <mc:Fallback xmlns="">
          <p:sp>
            <p:nvSpPr>
              <p:cNvPr id="4" name="Rectangle 3">
                <a:extLst>
                  <a:ext uri="{FF2B5EF4-FFF2-40B4-BE49-F238E27FC236}">
                    <a16:creationId xmlns:a16="http://schemas.microsoft.com/office/drawing/2014/main" id="{DF2F51E9-CF4C-448C-A36B-63C6FC799397}"/>
                  </a:ext>
                </a:extLst>
              </p:cNvPr>
              <p:cNvSpPr>
                <a:spLocks noRot="1" noChangeAspect="1" noMove="1" noResize="1" noEditPoints="1" noAdjustHandles="1" noChangeArrowheads="1" noChangeShapeType="1" noTextEdit="1"/>
              </p:cNvSpPr>
              <p:nvPr/>
            </p:nvSpPr>
            <p:spPr>
              <a:xfrm>
                <a:off x="6801965" y="863444"/>
                <a:ext cx="1002647" cy="461665"/>
              </a:xfrm>
              <a:prstGeom prst="rect">
                <a:avLst/>
              </a:prstGeom>
              <a:blipFill>
                <a:blip r:embed="rId3"/>
                <a:stretch>
                  <a:fillRect l="-1205" b="-18182"/>
                </a:stretch>
              </a:blipFill>
              <a:ln>
                <a:solidFill>
                  <a:schemeClr val="accent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xmlns="" id="{91DE8578-C4B9-4120-B696-EA9BA99D27FD}"/>
                  </a:ext>
                </a:extLst>
              </p:cNvPr>
              <p:cNvSpPr/>
              <p:nvPr/>
            </p:nvSpPr>
            <p:spPr>
              <a:xfrm>
                <a:off x="6781799" y="1477352"/>
                <a:ext cx="1042978" cy="461665"/>
              </a:xfrm>
              <a:prstGeom prst="rect">
                <a:avLst/>
              </a:prstGeom>
              <a:ln>
                <a:solidFill>
                  <a:schemeClr val="accent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𝐵</m:t>
                      </m:r>
                    </m:oMath>
                  </m:oMathPara>
                </a14:m>
                <a:endParaRPr lang="en-US" sz="2400" dirty="0"/>
              </a:p>
            </p:txBody>
          </p:sp>
        </mc:Choice>
        <mc:Fallback xmlns="">
          <p:sp>
            <p:nvSpPr>
              <p:cNvPr id="5" name="Rectangle 4">
                <a:extLst>
                  <a:ext uri="{FF2B5EF4-FFF2-40B4-BE49-F238E27FC236}">
                    <a16:creationId xmlns:a16="http://schemas.microsoft.com/office/drawing/2014/main" id="{91DE8578-C4B9-4120-B696-EA9BA99D27FD}"/>
                  </a:ext>
                </a:extLst>
              </p:cNvPr>
              <p:cNvSpPr>
                <a:spLocks noRot="1" noChangeAspect="1" noMove="1" noResize="1" noEditPoints="1" noAdjustHandles="1" noChangeArrowheads="1" noChangeShapeType="1" noTextEdit="1"/>
              </p:cNvSpPr>
              <p:nvPr/>
            </p:nvSpPr>
            <p:spPr>
              <a:xfrm>
                <a:off x="6781799" y="1477352"/>
                <a:ext cx="1042978" cy="461665"/>
              </a:xfrm>
              <a:prstGeom prst="rect">
                <a:avLst/>
              </a:prstGeom>
              <a:blipFill>
                <a:blip r:embed="rId4"/>
                <a:stretch>
                  <a:fillRect l="-575" b="-16667"/>
                </a:stretch>
              </a:blipFill>
              <a:ln>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408588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K-map representation</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- 3</a:t>
            </a:r>
          </a:p>
        </p:txBody>
      </p:sp>
    </p:spTree>
    <p:extLst>
      <p:ext uri="{BB962C8B-B14F-4D97-AF65-F5344CB8AC3E}">
        <p14:creationId xmlns:p14="http://schemas.microsoft.com/office/powerpoint/2010/main" val="1288496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CEC393-8E11-4F9F-8779-8CBCCD5A5C2E}"/>
              </a:ext>
            </a:extLst>
          </p:cNvPr>
          <p:cNvSpPr>
            <a:spLocks noGrp="1"/>
          </p:cNvSpPr>
          <p:nvPr>
            <p:ph type="title"/>
          </p:nvPr>
        </p:nvSpPr>
        <p:spPr/>
        <p:txBody>
          <a:bodyPr/>
          <a:lstStyle/>
          <a:p>
            <a:r>
              <a:rPr lang="en-US" dirty="0"/>
              <a:t>Introduction to K-Maps</a:t>
            </a:r>
            <a:endParaRPr lang="en-IN" dirty="0"/>
          </a:p>
        </p:txBody>
      </p:sp>
      <p:sp>
        <p:nvSpPr>
          <p:cNvPr id="3" name="Content Placeholder 2">
            <a:extLst>
              <a:ext uri="{FF2B5EF4-FFF2-40B4-BE49-F238E27FC236}">
                <a16:creationId xmlns:a16="http://schemas.microsoft.com/office/drawing/2014/main" xmlns="" id="{89A0FA52-F237-43CB-BF5F-EE5DC5242268}"/>
              </a:ext>
            </a:extLst>
          </p:cNvPr>
          <p:cNvSpPr>
            <a:spLocks noGrp="1"/>
          </p:cNvSpPr>
          <p:nvPr>
            <p:ph idx="1"/>
          </p:nvPr>
        </p:nvSpPr>
        <p:spPr>
          <a:xfrm>
            <a:off x="131180" y="863445"/>
            <a:ext cx="11929641" cy="4297491"/>
          </a:xfrm>
        </p:spPr>
        <p:txBody>
          <a:bodyPr/>
          <a:lstStyle/>
          <a:p>
            <a:pPr>
              <a:lnSpc>
                <a:spcPct val="100000"/>
              </a:lnSpc>
              <a:spcBef>
                <a:spcPts val="600"/>
              </a:spcBef>
            </a:pPr>
            <a:r>
              <a:rPr lang="en-US" altLang="en-US" dirty="0"/>
              <a:t>Simplification of Boolean functions leads to simpler (and usually faster) digital circuits.</a:t>
            </a:r>
          </a:p>
          <a:p>
            <a:pPr>
              <a:lnSpc>
                <a:spcPct val="100000"/>
              </a:lnSpc>
              <a:spcBef>
                <a:spcPts val="600"/>
              </a:spcBef>
            </a:pPr>
            <a:r>
              <a:rPr lang="en-US" altLang="en-US" dirty="0"/>
              <a:t>Simplifying Boolean functions using identities is time-consuming and error-prone.</a:t>
            </a:r>
          </a:p>
          <a:p>
            <a:pPr>
              <a:lnSpc>
                <a:spcPct val="100000"/>
              </a:lnSpc>
              <a:spcBef>
                <a:spcPts val="600"/>
              </a:spcBef>
            </a:pPr>
            <a:r>
              <a:rPr lang="en-US" altLang="en-US" dirty="0"/>
              <a:t>This special section presents an easy, systematic method for reducing Boolean expressions.</a:t>
            </a:r>
          </a:p>
          <a:p>
            <a:pPr>
              <a:lnSpc>
                <a:spcPct val="100000"/>
              </a:lnSpc>
              <a:spcBef>
                <a:spcPts val="600"/>
              </a:spcBef>
              <a:spcAft>
                <a:spcPts val="500"/>
              </a:spcAft>
            </a:pPr>
            <a:r>
              <a:rPr lang="en-US" altLang="en-US" dirty="0"/>
              <a:t>A K-Map is a matrix consisting of rows and columns that represent the output values of a Boolean function.</a:t>
            </a:r>
          </a:p>
          <a:p>
            <a:pPr>
              <a:lnSpc>
                <a:spcPct val="100000"/>
              </a:lnSpc>
              <a:spcBef>
                <a:spcPts val="600"/>
              </a:spcBef>
              <a:spcAft>
                <a:spcPts val="500"/>
              </a:spcAft>
            </a:pPr>
            <a:r>
              <a:rPr lang="en-US" altLang="en-US" dirty="0"/>
              <a:t>The output values placed in each cell are derived from the minterms</a:t>
            </a:r>
            <a:r>
              <a:rPr lang="en-US" altLang="en-US" i="1" dirty="0"/>
              <a:t> </a:t>
            </a:r>
            <a:r>
              <a:rPr lang="en-US" altLang="en-US" dirty="0"/>
              <a:t>of a Boolean function.</a:t>
            </a:r>
          </a:p>
          <a:p>
            <a:pPr>
              <a:lnSpc>
                <a:spcPct val="100000"/>
              </a:lnSpc>
              <a:spcBef>
                <a:spcPts val="600"/>
              </a:spcBef>
              <a:spcAft>
                <a:spcPts val="500"/>
              </a:spcAft>
            </a:pPr>
            <a:r>
              <a:rPr lang="en-US" altLang="en-US" dirty="0"/>
              <a:t>A </a:t>
            </a:r>
            <a:r>
              <a:rPr lang="en-US" altLang="en-US" dirty="0" err="1">
                <a:solidFill>
                  <a:schemeClr val="tx2"/>
                </a:solidFill>
              </a:rPr>
              <a:t>minterm</a:t>
            </a:r>
            <a:r>
              <a:rPr lang="en-US" altLang="en-US" dirty="0"/>
              <a:t> is a product term that contains all of the function’s variables exactly once, either complemented or not complemented.</a:t>
            </a:r>
          </a:p>
          <a:p>
            <a:pPr>
              <a:spcBef>
                <a:spcPct val="40000"/>
              </a:spcBef>
            </a:pPr>
            <a:endParaRPr lang="en-US" altLang="en-US" dirty="0"/>
          </a:p>
          <a:p>
            <a:pPr marL="0" indent="0">
              <a:buNone/>
            </a:pPr>
            <a:endParaRPr lang="en-IN" dirty="0"/>
          </a:p>
        </p:txBody>
      </p:sp>
    </p:spTree>
    <p:extLst>
      <p:ext uri="{BB962C8B-B14F-4D97-AF65-F5344CB8AC3E}">
        <p14:creationId xmlns:p14="http://schemas.microsoft.com/office/powerpoint/2010/main" val="414606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3E6CF9-C16E-4589-8527-1E532DABF336}"/>
              </a:ext>
            </a:extLst>
          </p:cNvPr>
          <p:cNvSpPr>
            <a:spLocks noGrp="1"/>
          </p:cNvSpPr>
          <p:nvPr>
            <p:ph type="title"/>
          </p:nvPr>
        </p:nvSpPr>
        <p:spPr/>
        <p:txBody>
          <a:bodyPr/>
          <a:lstStyle/>
          <a:p>
            <a:r>
              <a:rPr lang="en-US" dirty="0"/>
              <a:t>2 – Variable K-Map</a:t>
            </a:r>
            <a:endParaRPr lang="en-IN" dirty="0"/>
          </a:p>
        </p:txBody>
      </p:sp>
      <p:sp>
        <p:nvSpPr>
          <p:cNvPr id="3" name="Content Placeholder 2">
            <a:extLst>
              <a:ext uri="{FF2B5EF4-FFF2-40B4-BE49-F238E27FC236}">
                <a16:creationId xmlns:a16="http://schemas.microsoft.com/office/drawing/2014/main" xmlns="" id="{3BF05951-A8CF-439C-A027-B1745B52E099}"/>
              </a:ext>
            </a:extLst>
          </p:cNvPr>
          <p:cNvSpPr>
            <a:spLocks noGrp="1"/>
          </p:cNvSpPr>
          <p:nvPr>
            <p:ph idx="1"/>
          </p:nvPr>
        </p:nvSpPr>
        <p:spPr>
          <a:xfrm>
            <a:off x="131180" y="863445"/>
            <a:ext cx="11929641" cy="841370"/>
          </a:xfrm>
        </p:spPr>
        <p:txBody>
          <a:bodyPr/>
          <a:lstStyle/>
          <a:p>
            <a:r>
              <a:rPr lang="en-US" dirty="0"/>
              <a:t>The two variables A and B have four possible combinations that can be represented by the map as follows</a:t>
            </a:r>
          </a:p>
          <a:p>
            <a:endParaRPr lang="en-IN" dirty="0"/>
          </a:p>
        </p:txBody>
      </p:sp>
      <p:graphicFrame>
        <p:nvGraphicFramePr>
          <p:cNvPr id="4" name="Content Placeholder 3">
            <a:extLst>
              <a:ext uri="{FF2B5EF4-FFF2-40B4-BE49-F238E27FC236}">
                <a16:creationId xmlns:a16="http://schemas.microsoft.com/office/drawing/2014/main" xmlns="" id="{0A3EE5C6-8205-4F02-94AC-900A90B65AE4}"/>
              </a:ext>
            </a:extLst>
          </p:cNvPr>
          <p:cNvGraphicFramePr>
            <a:graphicFrameLocks/>
          </p:cNvGraphicFramePr>
          <p:nvPr/>
        </p:nvGraphicFramePr>
        <p:xfrm>
          <a:off x="7453070" y="2542859"/>
          <a:ext cx="2800350" cy="1676400"/>
        </p:xfrm>
        <a:graphic>
          <a:graphicData uri="http://schemas.openxmlformats.org/drawingml/2006/table">
            <a:tbl>
              <a:tblPr firstRow="1" bandRow="1"/>
              <a:tblGrid>
                <a:gridCol w="1400175">
                  <a:extLst>
                    <a:ext uri="{9D8B030D-6E8A-4147-A177-3AD203B41FA5}">
                      <a16:colId xmlns:a16="http://schemas.microsoft.com/office/drawing/2014/main" xmlns="" val="20000"/>
                    </a:ext>
                  </a:extLst>
                </a:gridCol>
                <a:gridCol w="1400175">
                  <a:extLst>
                    <a:ext uri="{9D8B030D-6E8A-4147-A177-3AD203B41FA5}">
                      <a16:colId xmlns:a16="http://schemas.microsoft.com/office/drawing/2014/main" xmlns="" val="20001"/>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cxnSp>
        <p:nvCxnSpPr>
          <p:cNvPr id="5" name="Straight Connector 4">
            <a:extLst>
              <a:ext uri="{FF2B5EF4-FFF2-40B4-BE49-F238E27FC236}">
                <a16:creationId xmlns:a16="http://schemas.microsoft.com/office/drawing/2014/main" xmlns="" id="{676B9E56-1FEF-4EDA-9BEE-5A10321CD8D2}"/>
              </a:ext>
            </a:extLst>
          </p:cNvPr>
          <p:cNvCxnSpPr/>
          <p:nvPr/>
        </p:nvCxnSpPr>
        <p:spPr>
          <a:xfrm flipH="1" flipV="1">
            <a:off x="6839918" y="2071371"/>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1E0867CC-08BF-4A45-980F-C0B4BF5DC9F7}"/>
              </a:ext>
            </a:extLst>
          </p:cNvPr>
          <p:cNvSpPr txBox="1"/>
          <p:nvPr/>
        </p:nvSpPr>
        <p:spPr>
          <a:xfrm>
            <a:off x="7067308" y="1857059"/>
            <a:ext cx="362600" cy="461665"/>
          </a:xfrm>
          <a:prstGeom prst="rect">
            <a:avLst/>
          </a:prstGeom>
          <a:noFill/>
        </p:spPr>
        <p:txBody>
          <a:bodyPr wrap="none" rtlCol="0">
            <a:spAutoFit/>
          </a:bodyPr>
          <a:lstStyle/>
          <a:p>
            <a:r>
              <a:rPr lang="en-US" sz="2400" dirty="0"/>
              <a:t>A</a:t>
            </a:r>
          </a:p>
        </p:txBody>
      </p:sp>
      <p:sp>
        <p:nvSpPr>
          <p:cNvPr id="7" name="TextBox 6">
            <a:extLst>
              <a:ext uri="{FF2B5EF4-FFF2-40B4-BE49-F238E27FC236}">
                <a16:creationId xmlns:a16="http://schemas.microsoft.com/office/drawing/2014/main" xmlns="" id="{88BB580F-1E09-44C2-B88D-14D2E01526EC}"/>
              </a:ext>
            </a:extLst>
          </p:cNvPr>
          <p:cNvSpPr txBox="1"/>
          <p:nvPr/>
        </p:nvSpPr>
        <p:spPr>
          <a:xfrm>
            <a:off x="6824420" y="2233594"/>
            <a:ext cx="362600" cy="461665"/>
          </a:xfrm>
          <a:prstGeom prst="rect">
            <a:avLst/>
          </a:prstGeom>
          <a:noFill/>
        </p:spPr>
        <p:txBody>
          <a:bodyPr wrap="none" rtlCol="0">
            <a:spAutoFit/>
          </a:bodyPr>
          <a:lstStyle/>
          <a:p>
            <a:r>
              <a:rPr lang="en-US" sz="2400" dirty="0"/>
              <a:t>B</a:t>
            </a:r>
          </a:p>
        </p:txBody>
      </p:sp>
      <p:sp>
        <p:nvSpPr>
          <p:cNvPr id="8" name="TextBox 7">
            <a:extLst>
              <a:ext uri="{FF2B5EF4-FFF2-40B4-BE49-F238E27FC236}">
                <a16:creationId xmlns:a16="http://schemas.microsoft.com/office/drawing/2014/main" xmlns="" id="{418802EF-A977-4132-8B40-FB5B24C9E08F}"/>
              </a:ext>
            </a:extLst>
          </p:cNvPr>
          <p:cNvSpPr txBox="1"/>
          <p:nvPr/>
        </p:nvSpPr>
        <p:spPr>
          <a:xfrm>
            <a:off x="7891220" y="2081194"/>
            <a:ext cx="340158" cy="461665"/>
          </a:xfrm>
          <a:prstGeom prst="rect">
            <a:avLst/>
          </a:prstGeom>
          <a:noFill/>
        </p:spPr>
        <p:txBody>
          <a:bodyPr wrap="none" rtlCol="0">
            <a:spAutoFit/>
          </a:bodyPr>
          <a:lstStyle/>
          <a:p>
            <a:r>
              <a:rPr lang="en-US" sz="2400" dirty="0"/>
              <a:t>0</a:t>
            </a:r>
          </a:p>
        </p:txBody>
      </p:sp>
      <p:sp>
        <p:nvSpPr>
          <p:cNvPr id="9" name="TextBox 8">
            <a:extLst>
              <a:ext uri="{FF2B5EF4-FFF2-40B4-BE49-F238E27FC236}">
                <a16:creationId xmlns:a16="http://schemas.microsoft.com/office/drawing/2014/main" xmlns="" id="{AE82C911-B427-4292-A889-C4CDC9D7F07E}"/>
              </a:ext>
            </a:extLst>
          </p:cNvPr>
          <p:cNvSpPr txBox="1"/>
          <p:nvPr/>
        </p:nvSpPr>
        <p:spPr>
          <a:xfrm>
            <a:off x="9303662" y="2085659"/>
            <a:ext cx="340158" cy="461665"/>
          </a:xfrm>
          <a:prstGeom prst="rect">
            <a:avLst/>
          </a:prstGeom>
          <a:noFill/>
        </p:spPr>
        <p:txBody>
          <a:bodyPr wrap="none" rtlCol="0">
            <a:spAutoFit/>
          </a:bodyPr>
          <a:lstStyle/>
          <a:p>
            <a:r>
              <a:rPr lang="en-US" sz="2400" dirty="0"/>
              <a:t>1</a:t>
            </a:r>
          </a:p>
        </p:txBody>
      </p:sp>
      <p:sp>
        <p:nvSpPr>
          <p:cNvPr id="10" name="TextBox 9">
            <a:extLst>
              <a:ext uri="{FF2B5EF4-FFF2-40B4-BE49-F238E27FC236}">
                <a16:creationId xmlns:a16="http://schemas.microsoft.com/office/drawing/2014/main" xmlns="" id="{77C244BB-855A-47EB-81B2-B6625ED79308}"/>
              </a:ext>
            </a:extLst>
          </p:cNvPr>
          <p:cNvSpPr txBox="1"/>
          <p:nvPr/>
        </p:nvSpPr>
        <p:spPr>
          <a:xfrm>
            <a:off x="7053020" y="2762529"/>
            <a:ext cx="340158" cy="461665"/>
          </a:xfrm>
          <a:prstGeom prst="rect">
            <a:avLst/>
          </a:prstGeom>
          <a:noFill/>
        </p:spPr>
        <p:txBody>
          <a:bodyPr wrap="none" rtlCol="0">
            <a:spAutoFit/>
          </a:bodyPr>
          <a:lstStyle/>
          <a:p>
            <a:r>
              <a:rPr lang="en-US" sz="2400" dirty="0"/>
              <a:t>0</a:t>
            </a:r>
          </a:p>
        </p:txBody>
      </p:sp>
      <p:sp>
        <p:nvSpPr>
          <p:cNvPr id="11" name="TextBox 10">
            <a:extLst>
              <a:ext uri="{FF2B5EF4-FFF2-40B4-BE49-F238E27FC236}">
                <a16:creationId xmlns:a16="http://schemas.microsoft.com/office/drawing/2014/main" xmlns="" id="{6777CF99-3A1E-4D41-82D9-D2E4CCB534E7}"/>
              </a:ext>
            </a:extLst>
          </p:cNvPr>
          <p:cNvSpPr txBox="1"/>
          <p:nvPr/>
        </p:nvSpPr>
        <p:spPr>
          <a:xfrm>
            <a:off x="7065286" y="3528994"/>
            <a:ext cx="340158" cy="461665"/>
          </a:xfrm>
          <a:prstGeom prst="rect">
            <a:avLst/>
          </a:prstGeom>
          <a:noFill/>
        </p:spPr>
        <p:txBody>
          <a:bodyPr wrap="none" rtlCol="0">
            <a:spAutoFit/>
          </a:bodyPr>
          <a:lstStyle/>
          <a:p>
            <a:r>
              <a:rPr lang="en-US" sz="2400" dirty="0"/>
              <a:t>1</a:t>
            </a:r>
          </a:p>
        </p:txBody>
      </p:sp>
      <p:sp>
        <p:nvSpPr>
          <p:cNvPr id="12" name="TextBox 11">
            <a:extLst>
              <a:ext uri="{FF2B5EF4-FFF2-40B4-BE49-F238E27FC236}">
                <a16:creationId xmlns:a16="http://schemas.microsoft.com/office/drawing/2014/main" xmlns="" id="{BF062582-505F-40E0-9A22-DFAEE6BDCBB8}"/>
              </a:ext>
            </a:extLst>
          </p:cNvPr>
          <p:cNvSpPr txBox="1"/>
          <p:nvPr/>
        </p:nvSpPr>
        <p:spPr>
          <a:xfrm>
            <a:off x="8491110" y="2523749"/>
            <a:ext cx="314510" cy="400110"/>
          </a:xfrm>
          <a:prstGeom prst="rect">
            <a:avLst/>
          </a:prstGeom>
          <a:noFill/>
        </p:spPr>
        <p:txBody>
          <a:bodyPr wrap="none" rtlCol="0">
            <a:spAutoFit/>
          </a:bodyPr>
          <a:lstStyle/>
          <a:p>
            <a:r>
              <a:rPr lang="en-US" sz="2000" dirty="0"/>
              <a:t>0</a:t>
            </a:r>
          </a:p>
        </p:txBody>
      </p:sp>
      <p:sp>
        <p:nvSpPr>
          <p:cNvPr id="13" name="TextBox 12">
            <a:extLst>
              <a:ext uri="{FF2B5EF4-FFF2-40B4-BE49-F238E27FC236}">
                <a16:creationId xmlns:a16="http://schemas.microsoft.com/office/drawing/2014/main" xmlns="" id="{83514728-08C1-43F6-9347-4562355E217B}"/>
              </a:ext>
            </a:extLst>
          </p:cNvPr>
          <p:cNvSpPr txBox="1"/>
          <p:nvPr/>
        </p:nvSpPr>
        <p:spPr>
          <a:xfrm>
            <a:off x="8491110" y="3361949"/>
            <a:ext cx="314510" cy="400110"/>
          </a:xfrm>
          <a:prstGeom prst="rect">
            <a:avLst/>
          </a:prstGeom>
          <a:noFill/>
        </p:spPr>
        <p:txBody>
          <a:bodyPr wrap="none" rtlCol="0">
            <a:spAutoFit/>
          </a:bodyPr>
          <a:lstStyle/>
          <a:p>
            <a:r>
              <a:rPr lang="en-US" sz="2000" dirty="0"/>
              <a:t>1</a:t>
            </a:r>
          </a:p>
        </p:txBody>
      </p:sp>
      <p:sp>
        <p:nvSpPr>
          <p:cNvPr id="14" name="TextBox 13">
            <a:extLst>
              <a:ext uri="{FF2B5EF4-FFF2-40B4-BE49-F238E27FC236}">
                <a16:creationId xmlns:a16="http://schemas.microsoft.com/office/drawing/2014/main" xmlns="" id="{CC93B5F1-FC5B-4FDB-AC20-189F67C4E7D1}"/>
              </a:ext>
            </a:extLst>
          </p:cNvPr>
          <p:cNvSpPr txBox="1"/>
          <p:nvPr/>
        </p:nvSpPr>
        <p:spPr>
          <a:xfrm>
            <a:off x="9938910" y="2528571"/>
            <a:ext cx="314510" cy="400110"/>
          </a:xfrm>
          <a:prstGeom prst="rect">
            <a:avLst/>
          </a:prstGeom>
          <a:noFill/>
        </p:spPr>
        <p:txBody>
          <a:bodyPr wrap="none" rtlCol="0">
            <a:spAutoFit/>
          </a:bodyPr>
          <a:lstStyle/>
          <a:p>
            <a:r>
              <a:rPr lang="en-US" sz="2000" dirty="0"/>
              <a:t>2</a:t>
            </a:r>
          </a:p>
        </p:txBody>
      </p:sp>
      <p:sp>
        <p:nvSpPr>
          <p:cNvPr id="15" name="TextBox 14">
            <a:extLst>
              <a:ext uri="{FF2B5EF4-FFF2-40B4-BE49-F238E27FC236}">
                <a16:creationId xmlns:a16="http://schemas.microsoft.com/office/drawing/2014/main" xmlns="" id="{37BC6EB7-4495-4C07-83B9-7A8195F881DF}"/>
              </a:ext>
            </a:extLst>
          </p:cNvPr>
          <p:cNvSpPr txBox="1"/>
          <p:nvPr/>
        </p:nvSpPr>
        <p:spPr>
          <a:xfrm>
            <a:off x="9938910" y="3361949"/>
            <a:ext cx="314510" cy="400110"/>
          </a:xfrm>
          <a:prstGeom prst="rect">
            <a:avLst/>
          </a:prstGeom>
          <a:noFill/>
        </p:spPr>
        <p:txBody>
          <a:bodyPr wrap="none" rtlCol="0">
            <a:spAutoFit/>
          </a:bodyPr>
          <a:lstStyle/>
          <a:p>
            <a:r>
              <a:rPr lang="en-US" sz="2000" dirty="0"/>
              <a:t>3</a:t>
            </a:r>
          </a:p>
        </p:txBody>
      </p:sp>
      <p:graphicFrame>
        <p:nvGraphicFramePr>
          <p:cNvPr id="16" name="Table 15">
            <a:extLst>
              <a:ext uri="{FF2B5EF4-FFF2-40B4-BE49-F238E27FC236}">
                <a16:creationId xmlns:a16="http://schemas.microsoft.com/office/drawing/2014/main" xmlns="" id="{B426FE80-78A6-428C-891F-A90BDD277C0D}"/>
              </a:ext>
            </a:extLst>
          </p:cNvPr>
          <p:cNvGraphicFramePr>
            <a:graphicFrameLocks noGrp="1"/>
          </p:cNvGraphicFramePr>
          <p:nvPr/>
        </p:nvGraphicFramePr>
        <p:xfrm>
          <a:off x="1724504" y="2542859"/>
          <a:ext cx="4109316" cy="2299741"/>
        </p:xfrm>
        <a:graphic>
          <a:graphicData uri="http://schemas.openxmlformats.org/drawingml/2006/table">
            <a:tbl>
              <a:tblPr firstRow="1" bandRow="1"/>
              <a:tblGrid>
                <a:gridCol w="1369772">
                  <a:extLst>
                    <a:ext uri="{9D8B030D-6E8A-4147-A177-3AD203B41FA5}">
                      <a16:colId xmlns:a16="http://schemas.microsoft.com/office/drawing/2014/main" xmlns="" val="20000"/>
                    </a:ext>
                  </a:extLst>
                </a:gridCol>
                <a:gridCol w="1369772">
                  <a:extLst>
                    <a:ext uri="{9D8B030D-6E8A-4147-A177-3AD203B41FA5}">
                      <a16:colId xmlns:a16="http://schemas.microsoft.com/office/drawing/2014/main" xmlns="" val="20001"/>
                    </a:ext>
                  </a:extLst>
                </a:gridCol>
                <a:gridCol w="1369772">
                  <a:extLst>
                    <a:ext uri="{9D8B030D-6E8A-4147-A177-3AD203B41FA5}">
                      <a16:colId xmlns:a16="http://schemas.microsoft.com/office/drawing/2014/main" xmlns="" val="20002"/>
                    </a:ext>
                  </a:extLst>
                </a:gridCol>
              </a:tblGrid>
              <a:tr h="470941">
                <a:tc>
                  <a:txBody>
                    <a:bodyPr/>
                    <a:lstStyle/>
                    <a:p>
                      <a:pPr algn="ctr"/>
                      <a:r>
                        <a:rPr lang="en-US" sz="2400" b="1" dirty="0"/>
                        <a:t>A</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b="1" dirty="0"/>
                        <a:t>B</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b="1" dirty="0" err="1"/>
                        <a:t>Minterm</a:t>
                      </a:r>
                      <a:endParaRPr lang="en-US" sz="240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434715">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m</a:t>
                      </a:r>
                      <a:r>
                        <a:rPr lang="en-US" sz="2400" baseline="-25000" dirty="0"/>
                        <a:t>0 </a:t>
                      </a:r>
                      <a:r>
                        <a:rPr lang="en-US" sz="2400" baseline="0" dirty="0"/>
                        <a:t>= A’B’</a:t>
                      </a:r>
                      <a:endParaRPr lang="en-US" sz="24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434715">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m</a:t>
                      </a:r>
                      <a:r>
                        <a:rPr lang="en-US" sz="2400" baseline="-25000" dirty="0"/>
                        <a:t>1 </a:t>
                      </a:r>
                      <a:r>
                        <a:rPr lang="en-US" sz="2400" baseline="0" dirty="0"/>
                        <a:t>= A’B</a:t>
                      </a:r>
                      <a:endParaRPr lang="en-US" sz="24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434715">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m</a:t>
                      </a:r>
                      <a:r>
                        <a:rPr lang="en-US" sz="2400" baseline="-25000" dirty="0"/>
                        <a:t>2 </a:t>
                      </a:r>
                      <a:r>
                        <a:rPr lang="en-US" sz="2400" baseline="0" dirty="0"/>
                        <a:t>= AB’</a:t>
                      </a:r>
                      <a:endParaRPr lang="en-US" sz="24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r h="434715">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m</a:t>
                      </a:r>
                      <a:r>
                        <a:rPr lang="en-US" sz="2400" baseline="-25000" dirty="0"/>
                        <a:t>3 </a:t>
                      </a:r>
                      <a:r>
                        <a:rPr lang="en-US" sz="2400" baseline="0" dirty="0"/>
                        <a:t>= AB</a:t>
                      </a:r>
                      <a:endParaRPr lang="en-US" sz="24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cxnSp>
        <p:nvCxnSpPr>
          <p:cNvPr id="17" name="Straight Arrow Connector 16">
            <a:extLst>
              <a:ext uri="{FF2B5EF4-FFF2-40B4-BE49-F238E27FC236}">
                <a16:creationId xmlns:a16="http://schemas.microsoft.com/office/drawing/2014/main" xmlns="" id="{2224EA3B-DC0C-4CEC-B6AE-C8D1C8478791}"/>
              </a:ext>
            </a:extLst>
          </p:cNvPr>
          <p:cNvCxnSpPr/>
          <p:nvPr/>
        </p:nvCxnSpPr>
        <p:spPr>
          <a:xfrm flipV="1">
            <a:off x="5757620" y="2923859"/>
            <a:ext cx="2133600" cy="300335"/>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5D1180A4-ADF8-49CD-A689-4E43D75B38B3}"/>
              </a:ext>
            </a:extLst>
          </p:cNvPr>
          <p:cNvCxnSpPr/>
          <p:nvPr/>
        </p:nvCxnSpPr>
        <p:spPr>
          <a:xfrm>
            <a:off x="5757620" y="3685860"/>
            <a:ext cx="2133600" cy="76199"/>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2A3F22D1-F47F-42E5-B016-48C560C631EE}"/>
              </a:ext>
            </a:extLst>
          </p:cNvPr>
          <p:cNvCxnSpPr/>
          <p:nvPr/>
        </p:nvCxnSpPr>
        <p:spPr>
          <a:xfrm flipV="1">
            <a:off x="5752135" y="3118824"/>
            <a:ext cx="3358285" cy="1076623"/>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8DC719BF-CA0C-486E-A05C-E4E4DCF315E2}"/>
              </a:ext>
            </a:extLst>
          </p:cNvPr>
          <p:cNvCxnSpPr/>
          <p:nvPr/>
        </p:nvCxnSpPr>
        <p:spPr>
          <a:xfrm flipV="1">
            <a:off x="5762382" y="3800159"/>
            <a:ext cx="3348038" cy="780755"/>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91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9" grpId="0"/>
      <p:bldP spid="10" grpId="0"/>
      <p:bldP spid="11" grpId="0"/>
      <p:bldP spid="12" grpId="0"/>
      <p:bldP spid="13" grpId="0"/>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B1C976-3BEF-4F0A-A08D-E82B6B35206C}"/>
              </a:ext>
            </a:extLst>
          </p:cNvPr>
          <p:cNvSpPr>
            <a:spLocks noGrp="1"/>
          </p:cNvSpPr>
          <p:nvPr>
            <p:ph type="title"/>
          </p:nvPr>
        </p:nvSpPr>
        <p:spPr/>
        <p:txBody>
          <a:bodyPr/>
          <a:lstStyle/>
          <a:p>
            <a:r>
              <a:rPr lang="en-US" dirty="0"/>
              <a:t>3 – Variable K-Map</a:t>
            </a:r>
            <a:endParaRPr lang="en-IN" dirty="0"/>
          </a:p>
        </p:txBody>
      </p:sp>
      <p:sp>
        <p:nvSpPr>
          <p:cNvPr id="3" name="Content Placeholder 2">
            <a:extLst>
              <a:ext uri="{FF2B5EF4-FFF2-40B4-BE49-F238E27FC236}">
                <a16:creationId xmlns:a16="http://schemas.microsoft.com/office/drawing/2014/main" xmlns="" id="{B397F1B3-AD72-41E0-B98F-8F321500E0E9}"/>
              </a:ext>
            </a:extLst>
          </p:cNvPr>
          <p:cNvSpPr>
            <a:spLocks noGrp="1"/>
          </p:cNvSpPr>
          <p:nvPr>
            <p:ph idx="1"/>
          </p:nvPr>
        </p:nvSpPr>
        <p:spPr>
          <a:xfrm>
            <a:off x="131180" y="863445"/>
            <a:ext cx="11929641" cy="856868"/>
          </a:xfrm>
        </p:spPr>
        <p:txBody>
          <a:bodyPr/>
          <a:lstStyle/>
          <a:p>
            <a:r>
              <a:rPr lang="en-US" dirty="0"/>
              <a:t>The three variables A, B and C have eight possible combinations that can be represented by the map as follows</a:t>
            </a:r>
          </a:p>
          <a:p>
            <a:endParaRPr lang="en-IN" dirty="0"/>
          </a:p>
        </p:txBody>
      </p:sp>
      <p:graphicFrame>
        <p:nvGraphicFramePr>
          <p:cNvPr id="4" name="Content Placeholder 3">
            <a:extLst>
              <a:ext uri="{FF2B5EF4-FFF2-40B4-BE49-F238E27FC236}">
                <a16:creationId xmlns:a16="http://schemas.microsoft.com/office/drawing/2014/main" xmlns="" id="{87BAADD2-9205-4B04-967C-9669F0FCF31B}"/>
              </a:ext>
            </a:extLst>
          </p:cNvPr>
          <p:cNvGraphicFramePr>
            <a:graphicFrameLocks/>
          </p:cNvGraphicFramePr>
          <p:nvPr/>
        </p:nvGraphicFramePr>
        <p:xfrm>
          <a:off x="7564033" y="2896303"/>
          <a:ext cx="3143252" cy="16764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cxnSp>
        <p:nvCxnSpPr>
          <p:cNvPr id="5" name="Straight Connector 4">
            <a:extLst>
              <a:ext uri="{FF2B5EF4-FFF2-40B4-BE49-F238E27FC236}">
                <a16:creationId xmlns:a16="http://schemas.microsoft.com/office/drawing/2014/main" xmlns="" id="{B8785DCD-4986-49FA-98D1-4B5515811017}"/>
              </a:ext>
            </a:extLst>
          </p:cNvPr>
          <p:cNvCxnSpPr/>
          <p:nvPr/>
        </p:nvCxnSpPr>
        <p:spPr>
          <a:xfrm flipH="1" flipV="1">
            <a:off x="6950881" y="2440313"/>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56A00003-9EB7-443F-BC29-A38156303D8C}"/>
              </a:ext>
            </a:extLst>
          </p:cNvPr>
          <p:cNvSpPr txBox="1"/>
          <p:nvPr/>
        </p:nvSpPr>
        <p:spPr>
          <a:xfrm>
            <a:off x="7178271" y="2210503"/>
            <a:ext cx="529312" cy="461665"/>
          </a:xfrm>
          <a:prstGeom prst="rect">
            <a:avLst/>
          </a:prstGeom>
          <a:noFill/>
        </p:spPr>
        <p:txBody>
          <a:bodyPr wrap="none" rtlCol="0">
            <a:spAutoFit/>
          </a:bodyPr>
          <a:lstStyle/>
          <a:p>
            <a:r>
              <a:rPr lang="en-US" sz="2400" dirty="0"/>
              <a:t>AB</a:t>
            </a:r>
          </a:p>
        </p:txBody>
      </p:sp>
      <p:sp>
        <p:nvSpPr>
          <p:cNvPr id="7" name="TextBox 6">
            <a:extLst>
              <a:ext uri="{FF2B5EF4-FFF2-40B4-BE49-F238E27FC236}">
                <a16:creationId xmlns:a16="http://schemas.microsoft.com/office/drawing/2014/main" xmlns="" id="{98F79839-0B34-43CF-8CB0-35C6749B24A8}"/>
              </a:ext>
            </a:extLst>
          </p:cNvPr>
          <p:cNvSpPr txBox="1"/>
          <p:nvPr/>
        </p:nvSpPr>
        <p:spPr>
          <a:xfrm>
            <a:off x="6935383" y="2587038"/>
            <a:ext cx="348172" cy="461665"/>
          </a:xfrm>
          <a:prstGeom prst="rect">
            <a:avLst/>
          </a:prstGeom>
          <a:noFill/>
        </p:spPr>
        <p:txBody>
          <a:bodyPr wrap="none" rtlCol="0">
            <a:spAutoFit/>
          </a:bodyPr>
          <a:lstStyle/>
          <a:p>
            <a:r>
              <a:rPr lang="en-US" sz="2400" dirty="0"/>
              <a:t>C</a:t>
            </a:r>
          </a:p>
        </p:txBody>
      </p:sp>
      <p:sp>
        <p:nvSpPr>
          <p:cNvPr id="8" name="TextBox 7">
            <a:extLst>
              <a:ext uri="{FF2B5EF4-FFF2-40B4-BE49-F238E27FC236}">
                <a16:creationId xmlns:a16="http://schemas.microsoft.com/office/drawing/2014/main" xmlns="" id="{FDF97B60-A131-462E-8279-70EFE3CCAC65}"/>
              </a:ext>
            </a:extLst>
          </p:cNvPr>
          <p:cNvSpPr txBox="1"/>
          <p:nvPr/>
        </p:nvSpPr>
        <p:spPr>
          <a:xfrm>
            <a:off x="7697383" y="2434638"/>
            <a:ext cx="495649" cy="461665"/>
          </a:xfrm>
          <a:prstGeom prst="rect">
            <a:avLst/>
          </a:prstGeom>
          <a:noFill/>
        </p:spPr>
        <p:txBody>
          <a:bodyPr wrap="none" rtlCol="0">
            <a:spAutoFit/>
          </a:bodyPr>
          <a:lstStyle/>
          <a:p>
            <a:r>
              <a:rPr lang="en-US" sz="2400" dirty="0"/>
              <a:t>00</a:t>
            </a:r>
          </a:p>
        </p:txBody>
      </p:sp>
      <p:sp>
        <p:nvSpPr>
          <p:cNvPr id="9" name="TextBox 8">
            <a:extLst>
              <a:ext uri="{FF2B5EF4-FFF2-40B4-BE49-F238E27FC236}">
                <a16:creationId xmlns:a16="http://schemas.microsoft.com/office/drawing/2014/main" xmlns="" id="{888C74CD-259E-475F-B4AA-028B002AEBBE}"/>
              </a:ext>
            </a:extLst>
          </p:cNvPr>
          <p:cNvSpPr txBox="1"/>
          <p:nvPr/>
        </p:nvSpPr>
        <p:spPr>
          <a:xfrm>
            <a:off x="10059583" y="2439103"/>
            <a:ext cx="495649" cy="461665"/>
          </a:xfrm>
          <a:prstGeom prst="rect">
            <a:avLst/>
          </a:prstGeom>
          <a:noFill/>
        </p:spPr>
        <p:txBody>
          <a:bodyPr wrap="none" rtlCol="0">
            <a:spAutoFit/>
          </a:bodyPr>
          <a:lstStyle/>
          <a:p>
            <a:r>
              <a:rPr lang="en-US" sz="2400" dirty="0"/>
              <a:t>10</a:t>
            </a:r>
          </a:p>
        </p:txBody>
      </p:sp>
      <p:sp>
        <p:nvSpPr>
          <p:cNvPr id="10" name="TextBox 9">
            <a:extLst>
              <a:ext uri="{FF2B5EF4-FFF2-40B4-BE49-F238E27FC236}">
                <a16:creationId xmlns:a16="http://schemas.microsoft.com/office/drawing/2014/main" xmlns="" id="{02A2EAB6-1582-4B25-976A-DE539E68F426}"/>
              </a:ext>
            </a:extLst>
          </p:cNvPr>
          <p:cNvSpPr txBox="1"/>
          <p:nvPr/>
        </p:nvSpPr>
        <p:spPr>
          <a:xfrm>
            <a:off x="7163983" y="3115973"/>
            <a:ext cx="340158" cy="461665"/>
          </a:xfrm>
          <a:prstGeom prst="rect">
            <a:avLst/>
          </a:prstGeom>
          <a:noFill/>
        </p:spPr>
        <p:txBody>
          <a:bodyPr wrap="none" rtlCol="0">
            <a:spAutoFit/>
          </a:bodyPr>
          <a:lstStyle/>
          <a:p>
            <a:r>
              <a:rPr lang="en-US" sz="2400" dirty="0"/>
              <a:t>0</a:t>
            </a:r>
          </a:p>
        </p:txBody>
      </p:sp>
      <p:sp>
        <p:nvSpPr>
          <p:cNvPr id="11" name="TextBox 10">
            <a:extLst>
              <a:ext uri="{FF2B5EF4-FFF2-40B4-BE49-F238E27FC236}">
                <a16:creationId xmlns:a16="http://schemas.microsoft.com/office/drawing/2014/main" xmlns="" id="{B11DFF2F-EE4E-4343-A460-FDFDE98272FD}"/>
              </a:ext>
            </a:extLst>
          </p:cNvPr>
          <p:cNvSpPr txBox="1"/>
          <p:nvPr/>
        </p:nvSpPr>
        <p:spPr>
          <a:xfrm>
            <a:off x="7176249" y="3882438"/>
            <a:ext cx="340158" cy="461665"/>
          </a:xfrm>
          <a:prstGeom prst="rect">
            <a:avLst/>
          </a:prstGeom>
          <a:noFill/>
        </p:spPr>
        <p:txBody>
          <a:bodyPr wrap="none" rtlCol="0">
            <a:spAutoFit/>
          </a:bodyPr>
          <a:lstStyle/>
          <a:p>
            <a:r>
              <a:rPr lang="en-US" sz="2400" dirty="0"/>
              <a:t>1</a:t>
            </a:r>
          </a:p>
        </p:txBody>
      </p:sp>
      <p:sp>
        <p:nvSpPr>
          <p:cNvPr id="12" name="TextBox 11">
            <a:extLst>
              <a:ext uri="{FF2B5EF4-FFF2-40B4-BE49-F238E27FC236}">
                <a16:creationId xmlns:a16="http://schemas.microsoft.com/office/drawing/2014/main" xmlns="" id="{0395D656-3B19-4216-A38B-83BB20C3C669}"/>
              </a:ext>
            </a:extLst>
          </p:cNvPr>
          <p:cNvSpPr txBox="1"/>
          <p:nvPr/>
        </p:nvSpPr>
        <p:spPr>
          <a:xfrm>
            <a:off x="8002183" y="2877193"/>
            <a:ext cx="314510" cy="400110"/>
          </a:xfrm>
          <a:prstGeom prst="rect">
            <a:avLst/>
          </a:prstGeom>
          <a:noFill/>
        </p:spPr>
        <p:txBody>
          <a:bodyPr wrap="none" rtlCol="0">
            <a:spAutoFit/>
          </a:bodyPr>
          <a:lstStyle/>
          <a:p>
            <a:r>
              <a:rPr lang="en-US" sz="2000" dirty="0"/>
              <a:t>0</a:t>
            </a:r>
          </a:p>
        </p:txBody>
      </p:sp>
      <p:sp>
        <p:nvSpPr>
          <p:cNvPr id="13" name="TextBox 12">
            <a:extLst>
              <a:ext uri="{FF2B5EF4-FFF2-40B4-BE49-F238E27FC236}">
                <a16:creationId xmlns:a16="http://schemas.microsoft.com/office/drawing/2014/main" xmlns="" id="{0B166AE4-E622-424E-814E-3B925A28E8A7}"/>
              </a:ext>
            </a:extLst>
          </p:cNvPr>
          <p:cNvSpPr txBox="1"/>
          <p:nvPr/>
        </p:nvSpPr>
        <p:spPr>
          <a:xfrm>
            <a:off x="8002183" y="3715393"/>
            <a:ext cx="314510" cy="400110"/>
          </a:xfrm>
          <a:prstGeom prst="rect">
            <a:avLst/>
          </a:prstGeom>
          <a:noFill/>
        </p:spPr>
        <p:txBody>
          <a:bodyPr wrap="none" rtlCol="0">
            <a:spAutoFit/>
          </a:bodyPr>
          <a:lstStyle/>
          <a:p>
            <a:r>
              <a:rPr lang="en-US" sz="2000" dirty="0"/>
              <a:t>1</a:t>
            </a:r>
          </a:p>
        </p:txBody>
      </p:sp>
      <p:sp>
        <p:nvSpPr>
          <p:cNvPr id="14" name="TextBox 13">
            <a:extLst>
              <a:ext uri="{FF2B5EF4-FFF2-40B4-BE49-F238E27FC236}">
                <a16:creationId xmlns:a16="http://schemas.microsoft.com/office/drawing/2014/main" xmlns="" id="{4AEB168D-5551-4075-BA1B-B5CFB4224CFC}"/>
              </a:ext>
            </a:extLst>
          </p:cNvPr>
          <p:cNvSpPr txBox="1"/>
          <p:nvPr/>
        </p:nvSpPr>
        <p:spPr>
          <a:xfrm>
            <a:off x="8840383" y="2882015"/>
            <a:ext cx="314510" cy="400110"/>
          </a:xfrm>
          <a:prstGeom prst="rect">
            <a:avLst/>
          </a:prstGeom>
          <a:noFill/>
        </p:spPr>
        <p:txBody>
          <a:bodyPr wrap="none" rtlCol="0">
            <a:spAutoFit/>
          </a:bodyPr>
          <a:lstStyle/>
          <a:p>
            <a:r>
              <a:rPr lang="en-US" sz="2000" dirty="0"/>
              <a:t>2</a:t>
            </a:r>
          </a:p>
        </p:txBody>
      </p:sp>
      <p:sp>
        <p:nvSpPr>
          <p:cNvPr id="15" name="TextBox 14">
            <a:extLst>
              <a:ext uri="{FF2B5EF4-FFF2-40B4-BE49-F238E27FC236}">
                <a16:creationId xmlns:a16="http://schemas.microsoft.com/office/drawing/2014/main" xmlns="" id="{60705DE1-0AFF-42B9-987F-4C4A1187FE3C}"/>
              </a:ext>
            </a:extLst>
          </p:cNvPr>
          <p:cNvSpPr txBox="1"/>
          <p:nvPr/>
        </p:nvSpPr>
        <p:spPr>
          <a:xfrm>
            <a:off x="8840383" y="3715393"/>
            <a:ext cx="314510" cy="400110"/>
          </a:xfrm>
          <a:prstGeom prst="rect">
            <a:avLst/>
          </a:prstGeom>
          <a:noFill/>
        </p:spPr>
        <p:txBody>
          <a:bodyPr wrap="none" rtlCol="0">
            <a:spAutoFit/>
          </a:bodyPr>
          <a:lstStyle/>
          <a:p>
            <a:r>
              <a:rPr lang="en-US" sz="2000" dirty="0"/>
              <a:t>3</a:t>
            </a:r>
          </a:p>
        </p:txBody>
      </p:sp>
      <p:graphicFrame>
        <p:nvGraphicFramePr>
          <p:cNvPr id="16" name="Table 15">
            <a:extLst>
              <a:ext uri="{FF2B5EF4-FFF2-40B4-BE49-F238E27FC236}">
                <a16:creationId xmlns:a16="http://schemas.microsoft.com/office/drawing/2014/main" xmlns="" id="{181EEDE6-53CF-441A-8914-A1524619C405}"/>
              </a:ext>
            </a:extLst>
          </p:cNvPr>
          <p:cNvGraphicFramePr>
            <a:graphicFrameLocks noGrp="1"/>
          </p:cNvGraphicFramePr>
          <p:nvPr/>
        </p:nvGraphicFramePr>
        <p:xfrm>
          <a:off x="1835467" y="2058103"/>
          <a:ext cx="4555001" cy="3948661"/>
        </p:xfrm>
        <a:graphic>
          <a:graphicData uri="http://schemas.openxmlformats.org/drawingml/2006/table">
            <a:tbl>
              <a:tblPr firstRow="1" bandRow="1"/>
              <a:tblGrid>
                <a:gridCol w="1078740">
                  <a:extLst>
                    <a:ext uri="{9D8B030D-6E8A-4147-A177-3AD203B41FA5}">
                      <a16:colId xmlns:a16="http://schemas.microsoft.com/office/drawing/2014/main" xmlns="" val="20000"/>
                    </a:ext>
                  </a:extLst>
                </a:gridCol>
                <a:gridCol w="1078740">
                  <a:extLst>
                    <a:ext uri="{9D8B030D-6E8A-4147-A177-3AD203B41FA5}">
                      <a16:colId xmlns:a16="http://schemas.microsoft.com/office/drawing/2014/main" xmlns="" val="20001"/>
                    </a:ext>
                  </a:extLst>
                </a:gridCol>
                <a:gridCol w="1078740">
                  <a:extLst>
                    <a:ext uri="{9D8B030D-6E8A-4147-A177-3AD203B41FA5}">
                      <a16:colId xmlns:a16="http://schemas.microsoft.com/office/drawing/2014/main" xmlns="" val="20002"/>
                    </a:ext>
                  </a:extLst>
                </a:gridCol>
                <a:gridCol w="1318781">
                  <a:extLst>
                    <a:ext uri="{9D8B030D-6E8A-4147-A177-3AD203B41FA5}">
                      <a16:colId xmlns:a16="http://schemas.microsoft.com/office/drawing/2014/main" xmlns="" val="20003"/>
                    </a:ext>
                  </a:extLst>
                </a:gridCol>
              </a:tblGrid>
              <a:tr h="470941">
                <a:tc>
                  <a:txBody>
                    <a:bodyPr/>
                    <a:lstStyle/>
                    <a:p>
                      <a:pPr algn="ctr"/>
                      <a:r>
                        <a:rPr lang="en-US" sz="2000" b="1" dirty="0"/>
                        <a:t>A</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B</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C</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err="1"/>
                        <a:t>Minterm</a:t>
                      </a:r>
                      <a:endParaRPr lang="en-US" sz="200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434715">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m</a:t>
                      </a:r>
                      <a:r>
                        <a:rPr lang="en-US" sz="2000" baseline="-25000" dirty="0"/>
                        <a:t>0 </a:t>
                      </a:r>
                      <a:r>
                        <a:rPr lang="en-US" sz="2000" baseline="0" dirty="0"/>
                        <a:t>= A’B’C’</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434715">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m</a:t>
                      </a:r>
                      <a:r>
                        <a:rPr lang="en-US" sz="2000" baseline="-25000" dirty="0"/>
                        <a:t>1 </a:t>
                      </a:r>
                      <a:r>
                        <a:rPr lang="en-US" sz="2000" baseline="0" dirty="0"/>
                        <a:t>= A’B’C</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434715">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m</a:t>
                      </a:r>
                      <a:r>
                        <a:rPr lang="en-US" sz="2000" baseline="-25000" dirty="0"/>
                        <a:t>2 </a:t>
                      </a:r>
                      <a:r>
                        <a:rPr lang="en-US" sz="2000" baseline="0" dirty="0"/>
                        <a:t>= A’BC’</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r h="434715">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3 </a:t>
                      </a:r>
                      <a:r>
                        <a:rPr lang="en-US" sz="2000" baseline="0" dirty="0"/>
                        <a:t>= A’BC </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4"/>
                  </a:ext>
                </a:extLst>
              </a:tr>
              <a:tr h="434715">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4 </a:t>
                      </a:r>
                      <a:r>
                        <a:rPr lang="en-US" sz="2000" baseline="0" dirty="0"/>
                        <a:t>= AB’C’ </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5"/>
                  </a:ext>
                </a:extLst>
              </a:tr>
              <a:tr h="434715">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5 </a:t>
                      </a:r>
                      <a:r>
                        <a:rPr lang="en-US" sz="2000" baseline="0" dirty="0"/>
                        <a:t>= AB’C</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6"/>
                  </a:ext>
                </a:extLst>
              </a:tr>
              <a:tr h="434715">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6 </a:t>
                      </a:r>
                      <a:r>
                        <a:rPr lang="en-US" sz="2000" baseline="0" dirty="0"/>
                        <a:t>= ABC’ </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7"/>
                  </a:ext>
                </a:extLst>
              </a:tr>
              <a:tr h="434715">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7 </a:t>
                      </a:r>
                      <a:r>
                        <a:rPr lang="en-US" sz="2000" baseline="0" dirty="0"/>
                        <a:t>= ABC</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
        <p:nvSpPr>
          <p:cNvPr id="17" name="TextBox 16">
            <a:extLst>
              <a:ext uri="{FF2B5EF4-FFF2-40B4-BE49-F238E27FC236}">
                <a16:creationId xmlns:a16="http://schemas.microsoft.com/office/drawing/2014/main" xmlns="" id="{142DA53A-4DF5-4237-9B4B-5C1BB1E4FD45}"/>
              </a:ext>
            </a:extLst>
          </p:cNvPr>
          <p:cNvSpPr txBox="1"/>
          <p:nvPr/>
        </p:nvSpPr>
        <p:spPr>
          <a:xfrm>
            <a:off x="8497134" y="2439103"/>
            <a:ext cx="495649" cy="461665"/>
          </a:xfrm>
          <a:prstGeom prst="rect">
            <a:avLst/>
          </a:prstGeom>
          <a:noFill/>
        </p:spPr>
        <p:txBody>
          <a:bodyPr wrap="none" rtlCol="0">
            <a:spAutoFit/>
          </a:bodyPr>
          <a:lstStyle/>
          <a:p>
            <a:r>
              <a:rPr lang="en-US" sz="2400" dirty="0"/>
              <a:t>01</a:t>
            </a:r>
          </a:p>
        </p:txBody>
      </p:sp>
      <p:sp>
        <p:nvSpPr>
          <p:cNvPr id="18" name="TextBox 17">
            <a:extLst>
              <a:ext uri="{FF2B5EF4-FFF2-40B4-BE49-F238E27FC236}">
                <a16:creationId xmlns:a16="http://schemas.microsoft.com/office/drawing/2014/main" xmlns="" id="{F36E4049-FA7C-4516-9A22-AF63F80A220D}"/>
              </a:ext>
            </a:extLst>
          </p:cNvPr>
          <p:cNvSpPr txBox="1"/>
          <p:nvPr/>
        </p:nvSpPr>
        <p:spPr>
          <a:xfrm>
            <a:off x="9259134" y="2434638"/>
            <a:ext cx="495649" cy="461665"/>
          </a:xfrm>
          <a:prstGeom prst="rect">
            <a:avLst/>
          </a:prstGeom>
          <a:noFill/>
        </p:spPr>
        <p:txBody>
          <a:bodyPr wrap="none" rtlCol="0">
            <a:spAutoFit/>
          </a:bodyPr>
          <a:lstStyle/>
          <a:p>
            <a:r>
              <a:rPr lang="en-US" sz="2400" dirty="0"/>
              <a:t>11</a:t>
            </a:r>
          </a:p>
        </p:txBody>
      </p:sp>
      <p:sp>
        <p:nvSpPr>
          <p:cNvPr id="19" name="TextBox 18">
            <a:extLst>
              <a:ext uri="{FF2B5EF4-FFF2-40B4-BE49-F238E27FC236}">
                <a16:creationId xmlns:a16="http://schemas.microsoft.com/office/drawing/2014/main" xmlns="" id="{B379E2FA-C0F6-4F3B-8BB7-D0FEC7AC3A71}"/>
              </a:ext>
            </a:extLst>
          </p:cNvPr>
          <p:cNvSpPr txBox="1"/>
          <p:nvPr/>
        </p:nvSpPr>
        <p:spPr>
          <a:xfrm>
            <a:off x="10364383" y="2877193"/>
            <a:ext cx="314510" cy="400110"/>
          </a:xfrm>
          <a:prstGeom prst="rect">
            <a:avLst/>
          </a:prstGeom>
          <a:noFill/>
        </p:spPr>
        <p:txBody>
          <a:bodyPr wrap="none" rtlCol="0">
            <a:spAutoFit/>
          </a:bodyPr>
          <a:lstStyle/>
          <a:p>
            <a:r>
              <a:rPr lang="en-US" sz="2000" dirty="0"/>
              <a:t>4</a:t>
            </a:r>
          </a:p>
        </p:txBody>
      </p:sp>
      <p:sp>
        <p:nvSpPr>
          <p:cNvPr id="20" name="TextBox 19">
            <a:extLst>
              <a:ext uri="{FF2B5EF4-FFF2-40B4-BE49-F238E27FC236}">
                <a16:creationId xmlns:a16="http://schemas.microsoft.com/office/drawing/2014/main" xmlns="" id="{513A7097-AEDF-460D-B1E2-13225CBAA026}"/>
              </a:ext>
            </a:extLst>
          </p:cNvPr>
          <p:cNvSpPr txBox="1"/>
          <p:nvPr/>
        </p:nvSpPr>
        <p:spPr>
          <a:xfrm>
            <a:off x="10364383" y="3734503"/>
            <a:ext cx="314510" cy="400110"/>
          </a:xfrm>
          <a:prstGeom prst="rect">
            <a:avLst/>
          </a:prstGeom>
          <a:noFill/>
        </p:spPr>
        <p:txBody>
          <a:bodyPr wrap="none" rtlCol="0">
            <a:spAutoFit/>
          </a:bodyPr>
          <a:lstStyle/>
          <a:p>
            <a:r>
              <a:rPr lang="en-US" sz="2000" dirty="0"/>
              <a:t>5</a:t>
            </a:r>
          </a:p>
        </p:txBody>
      </p:sp>
      <p:sp>
        <p:nvSpPr>
          <p:cNvPr id="21" name="TextBox 20">
            <a:extLst>
              <a:ext uri="{FF2B5EF4-FFF2-40B4-BE49-F238E27FC236}">
                <a16:creationId xmlns:a16="http://schemas.microsoft.com/office/drawing/2014/main" xmlns="" id="{006FF0B5-0877-42BA-B231-CA259AB2B595}"/>
              </a:ext>
            </a:extLst>
          </p:cNvPr>
          <p:cNvSpPr txBox="1"/>
          <p:nvPr/>
        </p:nvSpPr>
        <p:spPr>
          <a:xfrm>
            <a:off x="9602383" y="2896303"/>
            <a:ext cx="314510" cy="400110"/>
          </a:xfrm>
          <a:prstGeom prst="rect">
            <a:avLst/>
          </a:prstGeom>
          <a:noFill/>
        </p:spPr>
        <p:txBody>
          <a:bodyPr wrap="none" rtlCol="0">
            <a:spAutoFit/>
          </a:bodyPr>
          <a:lstStyle/>
          <a:p>
            <a:r>
              <a:rPr lang="en-US" sz="2000" dirty="0"/>
              <a:t>6</a:t>
            </a:r>
          </a:p>
        </p:txBody>
      </p:sp>
      <p:sp>
        <p:nvSpPr>
          <p:cNvPr id="22" name="TextBox 21">
            <a:extLst>
              <a:ext uri="{FF2B5EF4-FFF2-40B4-BE49-F238E27FC236}">
                <a16:creationId xmlns:a16="http://schemas.microsoft.com/office/drawing/2014/main" xmlns="" id="{9DC6A1D6-0923-4FC8-A483-5CE77B8BA005}"/>
              </a:ext>
            </a:extLst>
          </p:cNvPr>
          <p:cNvSpPr txBox="1"/>
          <p:nvPr/>
        </p:nvSpPr>
        <p:spPr>
          <a:xfrm>
            <a:off x="9602383" y="3715393"/>
            <a:ext cx="314510" cy="400110"/>
          </a:xfrm>
          <a:prstGeom prst="rect">
            <a:avLst/>
          </a:prstGeom>
          <a:noFill/>
        </p:spPr>
        <p:txBody>
          <a:bodyPr wrap="none" rtlCol="0">
            <a:spAutoFit/>
          </a:bodyPr>
          <a:lstStyle/>
          <a:p>
            <a:r>
              <a:rPr lang="en-US" sz="2000" dirty="0"/>
              <a:t>7</a:t>
            </a:r>
          </a:p>
        </p:txBody>
      </p:sp>
      <p:cxnSp>
        <p:nvCxnSpPr>
          <p:cNvPr id="23" name="Straight Arrow Connector 22">
            <a:extLst>
              <a:ext uri="{FF2B5EF4-FFF2-40B4-BE49-F238E27FC236}">
                <a16:creationId xmlns:a16="http://schemas.microsoft.com/office/drawing/2014/main" xmlns="" id="{63AA56F0-6CF2-49F3-8DB8-0248777E5AC1}"/>
              </a:ext>
            </a:extLst>
          </p:cNvPr>
          <p:cNvCxnSpPr>
            <a:stCxn id="15" idx="2"/>
          </p:cNvCxnSpPr>
          <p:nvPr/>
        </p:nvCxnSpPr>
        <p:spPr>
          <a:xfrm flipH="1">
            <a:off x="8992783" y="4115503"/>
            <a:ext cx="4855" cy="914400"/>
          </a:xfrm>
          <a:prstGeom prst="straightConnector1">
            <a:avLst/>
          </a:prstGeom>
          <a:ln w="25400">
            <a:solidFill>
              <a:srgbClr val="C00000"/>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F9F8FC13-FEF5-45AD-A595-A476F9F4A9C2}"/>
              </a:ext>
            </a:extLst>
          </p:cNvPr>
          <p:cNvSpPr txBox="1"/>
          <p:nvPr/>
        </p:nvSpPr>
        <p:spPr>
          <a:xfrm>
            <a:off x="7849783" y="5025438"/>
            <a:ext cx="2380973" cy="461665"/>
          </a:xfrm>
          <a:prstGeom prst="rect">
            <a:avLst/>
          </a:prstGeom>
          <a:noFill/>
        </p:spPr>
        <p:txBody>
          <a:bodyPr wrap="none" rtlCol="0">
            <a:spAutoFit/>
          </a:bodyPr>
          <a:lstStyle/>
          <a:p>
            <a:r>
              <a:rPr lang="en-US" sz="2400" dirty="0" err="1"/>
              <a:t>Minterm</a:t>
            </a:r>
            <a:r>
              <a:rPr lang="en-US" sz="2400" dirty="0"/>
              <a:t> Number</a:t>
            </a:r>
          </a:p>
        </p:txBody>
      </p:sp>
    </p:spTree>
    <p:extLst>
      <p:ext uri="{BB962C8B-B14F-4D97-AF65-F5344CB8AC3E}">
        <p14:creationId xmlns:p14="http://schemas.microsoft.com/office/powerpoint/2010/main" val="306779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9" grpId="0"/>
      <p:bldP spid="10" grpId="0"/>
      <p:bldP spid="11" grpId="0"/>
      <p:bldP spid="12" grpId="0"/>
      <p:bldP spid="13" grpId="0"/>
      <p:bldP spid="14" grpId="0"/>
      <p:bldP spid="15" grpId="0"/>
      <p:bldP spid="17" grpId="0"/>
      <p:bldP spid="18" grpId="0"/>
      <p:bldP spid="19" grpId="0"/>
      <p:bldP spid="20" grpId="0"/>
      <p:bldP spid="21" grpId="0"/>
      <p:bldP spid="22"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3924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458964" y="669714"/>
            <a:ext cx="7675499" cy="4124206"/>
          </a:xfrm>
          <a:prstGeom prst="rect">
            <a:avLst/>
          </a:prstGeom>
          <a:noFill/>
        </p:spPr>
        <p:txBody>
          <a:bodyPr wrap="none" rtlCol="0">
            <a:spAutoFit/>
          </a:bodyPr>
          <a:lstStyle/>
          <a:p>
            <a:r>
              <a:rPr lang="en-US" sz="2400" b="1" dirty="0"/>
              <a:t>Outline</a:t>
            </a:r>
          </a:p>
          <a:p>
            <a:pPr marL="742950" lvl="1" indent="-285750">
              <a:buFont typeface="Arial" panose="020B0604020202020204" pitchFamily="34" charset="0"/>
              <a:buChar char="•"/>
            </a:pPr>
            <a:r>
              <a:rPr lang="en-US" sz="2400" dirty="0">
                <a:solidFill>
                  <a:schemeClr val="bg1">
                    <a:lumMod val="50000"/>
                  </a:schemeClr>
                </a:solidFill>
              </a:rPr>
              <a:t>Standard representation of logic function: SOP and POS</a:t>
            </a:r>
          </a:p>
          <a:p>
            <a:pPr marL="742950" lvl="1" indent="-285750">
              <a:buFont typeface="Arial" panose="020B0604020202020204" pitchFamily="34" charset="0"/>
              <a:buChar char="•"/>
            </a:pPr>
            <a:r>
              <a:rPr lang="en-US" sz="2400" dirty="0">
                <a:solidFill>
                  <a:schemeClr val="bg1">
                    <a:lumMod val="50000"/>
                  </a:schemeClr>
                </a:solidFill>
              </a:rPr>
              <a:t>Boolean algebra laws - De Morgan’s theorem</a:t>
            </a:r>
          </a:p>
          <a:p>
            <a:pPr marL="742950" lvl="1" indent="-285750">
              <a:buFont typeface="Arial" panose="020B0604020202020204" pitchFamily="34" charset="0"/>
              <a:buChar char="•"/>
            </a:pPr>
            <a:r>
              <a:rPr lang="en-US" sz="2400" dirty="0">
                <a:solidFill>
                  <a:schemeClr val="bg1">
                    <a:lumMod val="50000"/>
                  </a:schemeClr>
                </a:solidFill>
              </a:rPr>
              <a:t>K-map representation</a:t>
            </a:r>
          </a:p>
          <a:p>
            <a:pPr marL="742950" lvl="1" indent="-285750">
              <a:buFont typeface="Arial" panose="020B0604020202020204" pitchFamily="34" charset="0"/>
              <a:buChar char="•"/>
            </a:pPr>
            <a:r>
              <a:rPr lang="en-US" sz="2400" dirty="0">
                <a:solidFill>
                  <a:schemeClr val="bg1">
                    <a:lumMod val="50000"/>
                  </a:schemeClr>
                </a:solidFill>
              </a:rPr>
              <a:t>Simplification using K-map</a:t>
            </a:r>
          </a:p>
          <a:p>
            <a:pPr marL="742950" lvl="1" indent="-285750">
              <a:buFont typeface="Arial" panose="020B0604020202020204" pitchFamily="34" charset="0"/>
              <a:buChar char="•"/>
            </a:pPr>
            <a:r>
              <a:rPr lang="en-US" sz="2400" dirty="0">
                <a:solidFill>
                  <a:schemeClr val="bg1">
                    <a:lumMod val="50000"/>
                  </a:schemeClr>
                </a:solidFill>
              </a:rPr>
              <a:t>K-map with Don’t care conditions</a:t>
            </a:r>
          </a:p>
          <a:p>
            <a:pPr marL="742950" lvl="1" indent="-285750">
              <a:buFont typeface="Arial" panose="020B0604020202020204" pitchFamily="34" charset="0"/>
              <a:buChar char="•"/>
            </a:pPr>
            <a:r>
              <a:rPr lang="en-US" sz="2400" dirty="0">
                <a:solidFill>
                  <a:schemeClr val="bg1">
                    <a:lumMod val="50000"/>
                  </a:schemeClr>
                </a:solidFill>
              </a:rPr>
              <a:t>Variable Entered Map (VEM) method</a:t>
            </a:r>
          </a:p>
          <a:p>
            <a:pPr marL="742950" lvl="1" indent="-285750">
              <a:buFont typeface="Arial" panose="020B0604020202020204" pitchFamily="34" charset="0"/>
              <a:buChar char="•"/>
            </a:pPr>
            <a:r>
              <a:rPr lang="en-US" sz="2400" dirty="0">
                <a:solidFill>
                  <a:schemeClr val="bg1">
                    <a:lumMod val="50000"/>
                  </a:schemeClr>
                </a:solidFill>
              </a:rPr>
              <a:t>Tabulation (Q-M) method of function realization</a:t>
            </a:r>
          </a:p>
          <a:p>
            <a:pPr marL="742950" lvl="1" indent="-285750">
              <a:buFont typeface="Arial" panose="020B0604020202020204" pitchFamily="34" charset="0"/>
              <a:buChar char="•"/>
            </a:pPr>
            <a:r>
              <a:rPr lang="en-US" sz="2400" dirty="0">
                <a:solidFill>
                  <a:schemeClr val="bg1">
                    <a:lumMod val="50000"/>
                  </a:schemeClr>
                </a:solidFill>
              </a:rPr>
              <a:t>Realize logic function using gates</a:t>
            </a:r>
          </a:p>
          <a:p>
            <a:pPr lvl="2"/>
            <a:endParaRPr lang="en-US" dirty="0">
              <a:solidFill>
                <a:schemeClr val="bg1">
                  <a:lumMod val="50000"/>
                </a:schemeClr>
              </a:solidFill>
            </a:endParaRPr>
          </a:p>
          <a:p>
            <a:endParaRPr lang="en-US" sz="2800" dirty="0">
              <a:solidFill>
                <a:schemeClr val="bg1">
                  <a:lumMod val="50000"/>
                </a:schemeClr>
              </a:solidFill>
            </a:endParaRPr>
          </a:p>
        </p:txBody>
      </p:sp>
    </p:spTree>
    <p:extLst>
      <p:ext uri="{BB962C8B-B14F-4D97-AF65-F5344CB8AC3E}">
        <p14:creationId xmlns:p14="http://schemas.microsoft.com/office/powerpoint/2010/main" val="103371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4A4EBF-017D-4806-9C88-1A16EDE465EA}"/>
              </a:ext>
            </a:extLst>
          </p:cNvPr>
          <p:cNvSpPr>
            <a:spLocks noGrp="1"/>
          </p:cNvSpPr>
          <p:nvPr>
            <p:ph type="title"/>
          </p:nvPr>
        </p:nvSpPr>
        <p:spPr/>
        <p:txBody>
          <a:bodyPr/>
          <a:lstStyle/>
          <a:p>
            <a:r>
              <a:rPr lang="en-US" dirty="0"/>
              <a:t>4 – Variable K-Map</a:t>
            </a:r>
            <a:endParaRPr lang="en-IN" dirty="0"/>
          </a:p>
        </p:txBody>
      </p:sp>
      <p:sp>
        <p:nvSpPr>
          <p:cNvPr id="3" name="Content Placeholder 2">
            <a:extLst>
              <a:ext uri="{FF2B5EF4-FFF2-40B4-BE49-F238E27FC236}">
                <a16:creationId xmlns:a16="http://schemas.microsoft.com/office/drawing/2014/main" xmlns="" id="{B76C33CB-C89E-43C6-9D7A-0B13D798FFC7}"/>
              </a:ext>
            </a:extLst>
          </p:cNvPr>
          <p:cNvSpPr>
            <a:spLocks noGrp="1"/>
          </p:cNvSpPr>
          <p:nvPr>
            <p:ph idx="1"/>
          </p:nvPr>
        </p:nvSpPr>
        <p:spPr>
          <a:xfrm>
            <a:off x="131180" y="863444"/>
            <a:ext cx="11929641" cy="825871"/>
          </a:xfrm>
        </p:spPr>
        <p:txBody>
          <a:bodyPr/>
          <a:lstStyle/>
          <a:p>
            <a:r>
              <a:rPr lang="en-US" dirty="0"/>
              <a:t>The four variables A, B, C and D have sixteen possible combinations that can be represented by the map as follows</a:t>
            </a:r>
          </a:p>
          <a:p>
            <a:endParaRPr lang="en-IN" dirty="0"/>
          </a:p>
        </p:txBody>
      </p:sp>
      <p:graphicFrame>
        <p:nvGraphicFramePr>
          <p:cNvPr id="4" name="Table 3">
            <a:extLst>
              <a:ext uri="{FF2B5EF4-FFF2-40B4-BE49-F238E27FC236}">
                <a16:creationId xmlns:a16="http://schemas.microsoft.com/office/drawing/2014/main" xmlns="" id="{38C99651-1128-4C1B-A52B-42A3EB82044E}"/>
              </a:ext>
            </a:extLst>
          </p:cNvPr>
          <p:cNvGraphicFramePr>
            <a:graphicFrameLocks noGrp="1"/>
          </p:cNvGraphicFramePr>
          <p:nvPr/>
        </p:nvGraphicFramePr>
        <p:xfrm>
          <a:off x="194687" y="1852612"/>
          <a:ext cx="3652116" cy="3948661"/>
        </p:xfrm>
        <a:graphic>
          <a:graphicData uri="http://schemas.openxmlformats.org/drawingml/2006/table">
            <a:tbl>
              <a:tblPr firstRow="1" bandRow="1"/>
              <a:tblGrid>
                <a:gridCol w="565110">
                  <a:extLst>
                    <a:ext uri="{9D8B030D-6E8A-4147-A177-3AD203B41FA5}">
                      <a16:colId xmlns:a16="http://schemas.microsoft.com/office/drawing/2014/main" xmlns="" val="20000"/>
                    </a:ext>
                  </a:extLst>
                </a:gridCol>
                <a:gridCol w="506369">
                  <a:extLst>
                    <a:ext uri="{9D8B030D-6E8A-4147-A177-3AD203B41FA5}">
                      <a16:colId xmlns:a16="http://schemas.microsoft.com/office/drawing/2014/main" xmlns="" val="20001"/>
                    </a:ext>
                  </a:extLst>
                </a:gridCol>
                <a:gridCol w="506369">
                  <a:extLst>
                    <a:ext uri="{9D8B030D-6E8A-4147-A177-3AD203B41FA5}">
                      <a16:colId xmlns:a16="http://schemas.microsoft.com/office/drawing/2014/main" xmlns="" val="20002"/>
                    </a:ext>
                  </a:extLst>
                </a:gridCol>
                <a:gridCol w="506369">
                  <a:extLst>
                    <a:ext uri="{9D8B030D-6E8A-4147-A177-3AD203B41FA5}">
                      <a16:colId xmlns:a16="http://schemas.microsoft.com/office/drawing/2014/main" xmlns="" val="20003"/>
                    </a:ext>
                  </a:extLst>
                </a:gridCol>
                <a:gridCol w="1567899">
                  <a:extLst>
                    <a:ext uri="{9D8B030D-6E8A-4147-A177-3AD203B41FA5}">
                      <a16:colId xmlns:a16="http://schemas.microsoft.com/office/drawing/2014/main" xmlns="" val="20004"/>
                    </a:ext>
                  </a:extLst>
                </a:gridCol>
              </a:tblGrid>
              <a:tr h="470941">
                <a:tc>
                  <a:txBody>
                    <a:bodyPr/>
                    <a:lstStyle/>
                    <a:p>
                      <a:pPr algn="ctr"/>
                      <a:r>
                        <a:rPr lang="en-US" sz="2000" b="1" dirty="0"/>
                        <a:t>A</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B</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C</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D</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err="1"/>
                        <a:t>Minterm</a:t>
                      </a:r>
                      <a:endParaRPr lang="en-US" sz="200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434715">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m</a:t>
                      </a:r>
                      <a:r>
                        <a:rPr lang="en-US" sz="2000" baseline="-25000" dirty="0"/>
                        <a:t>0 </a:t>
                      </a:r>
                      <a:r>
                        <a:rPr lang="en-US" sz="2000" baseline="0" dirty="0"/>
                        <a:t>= A’B’C’D’</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434715">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m</a:t>
                      </a:r>
                      <a:r>
                        <a:rPr lang="en-US" sz="2000" baseline="-25000" dirty="0"/>
                        <a:t>1 </a:t>
                      </a:r>
                      <a:r>
                        <a:rPr lang="en-US" sz="2000" baseline="0" dirty="0"/>
                        <a:t>= A’B’C’D</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434715">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m</a:t>
                      </a:r>
                      <a:r>
                        <a:rPr lang="en-US" sz="2000" baseline="-25000" dirty="0"/>
                        <a:t>2 </a:t>
                      </a:r>
                      <a:r>
                        <a:rPr lang="en-US" sz="2000" baseline="0" dirty="0"/>
                        <a:t>= A’B’CD’</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r h="434715">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3 </a:t>
                      </a:r>
                      <a:r>
                        <a:rPr lang="en-US" sz="2000" baseline="0" dirty="0"/>
                        <a:t>= A’B’CD</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4"/>
                  </a:ext>
                </a:extLst>
              </a:tr>
              <a:tr h="434715">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4 </a:t>
                      </a:r>
                      <a:r>
                        <a:rPr lang="en-US" sz="2000" baseline="0" dirty="0"/>
                        <a:t>= A’BC’D’</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5"/>
                  </a:ext>
                </a:extLst>
              </a:tr>
              <a:tr h="434715">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5 </a:t>
                      </a:r>
                      <a:r>
                        <a:rPr lang="en-US" sz="2000" baseline="0" dirty="0"/>
                        <a:t>= A’BC’D</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6"/>
                  </a:ext>
                </a:extLst>
              </a:tr>
              <a:tr h="434715">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6 </a:t>
                      </a:r>
                      <a:r>
                        <a:rPr lang="en-US" sz="2000" baseline="0" dirty="0"/>
                        <a:t>= A’BCD’</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7"/>
                  </a:ext>
                </a:extLst>
              </a:tr>
              <a:tr h="434715">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7 </a:t>
                      </a:r>
                      <a:r>
                        <a:rPr lang="en-US" sz="2000" baseline="0" dirty="0"/>
                        <a:t>= A’BCD</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graphicFrame>
        <p:nvGraphicFramePr>
          <p:cNvPr id="5" name="Table 4">
            <a:extLst>
              <a:ext uri="{FF2B5EF4-FFF2-40B4-BE49-F238E27FC236}">
                <a16:creationId xmlns:a16="http://schemas.microsoft.com/office/drawing/2014/main" xmlns="" id="{AC4A8CEB-AC23-4413-B4EF-3BDD00280AC1}"/>
              </a:ext>
            </a:extLst>
          </p:cNvPr>
          <p:cNvGraphicFramePr>
            <a:graphicFrameLocks noGrp="1"/>
          </p:cNvGraphicFramePr>
          <p:nvPr/>
        </p:nvGraphicFramePr>
        <p:xfrm>
          <a:off x="4150905" y="1859556"/>
          <a:ext cx="3652116" cy="3948661"/>
        </p:xfrm>
        <a:graphic>
          <a:graphicData uri="http://schemas.openxmlformats.org/drawingml/2006/table">
            <a:tbl>
              <a:tblPr firstRow="1" bandRow="1"/>
              <a:tblGrid>
                <a:gridCol w="566652">
                  <a:extLst>
                    <a:ext uri="{9D8B030D-6E8A-4147-A177-3AD203B41FA5}">
                      <a16:colId xmlns:a16="http://schemas.microsoft.com/office/drawing/2014/main" xmlns="" val="20000"/>
                    </a:ext>
                  </a:extLst>
                </a:gridCol>
                <a:gridCol w="507751">
                  <a:extLst>
                    <a:ext uri="{9D8B030D-6E8A-4147-A177-3AD203B41FA5}">
                      <a16:colId xmlns:a16="http://schemas.microsoft.com/office/drawing/2014/main" xmlns="" val="20001"/>
                    </a:ext>
                  </a:extLst>
                </a:gridCol>
                <a:gridCol w="507751">
                  <a:extLst>
                    <a:ext uri="{9D8B030D-6E8A-4147-A177-3AD203B41FA5}">
                      <a16:colId xmlns:a16="http://schemas.microsoft.com/office/drawing/2014/main" xmlns="" val="20002"/>
                    </a:ext>
                  </a:extLst>
                </a:gridCol>
                <a:gridCol w="507751">
                  <a:extLst>
                    <a:ext uri="{9D8B030D-6E8A-4147-A177-3AD203B41FA5}">
                      <a16:colId xmlns:a16="http://schemas.microsoft.com/office/drawing/2014/main" xmlns="" val="20003"/>
                    </a:ext>
                  </a:extLst>
                </a:gridCol>
                <a:gridCol w="1562211">
                  <a:extLst>
                    <a:ext uri="{9D8B030D-6E8A-4147-A177-3AD203B41FA5}">
                      <a16:colId xmlns:a16="http://schemas.microsoft.com/office/drawing/2014/main" xmlns="" val="20004"/>
                    </a:ext>
                  </a:extLst>
                </a:gridCol>
              </a:tblGrid>
              <a:tr h="470941">
                <a:tc>
                  <a:txBody>
                    <a:bodyPr/>
                    <a:lstStyle/>
                    <a:p>
                      <a:pPr algn="ctr"/>
                      <a:r>
                        <a:rPr lang="en-US" sz="2000" b="1" dirty="0"/>
                        <a:t>A</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B</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C</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D</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err="1"/>
                        <a:t>Minterm</a:t>
                      </a:r>
                      <a:endParaRPr lang="en-US" sz="200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434715">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m</a:t>
                      </a:r>
                      <a:r>
                        <a:rPr lang="en-US" sz="2000" baseline="-25000" dirty="0"/>
                        <a:t>8 </a:t>
                      </a:r>
                      <a:r>
                        <a:rPr lang="en-US" sz="2000" baseline="0" dirty="0"/>
                        <a:t>= AB’C’D’</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434715">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m</a:t>
                      </a:r>
                      <a:r>
                        <a:rPr lang="en-US" sz="2000" baseline="-25000" dirty="0"/>
                        <a:t>9 </a:t>
                      </a:r>
                      <a:r>
                        <a:rPr lang="en-US" sz="2000" baseline="0" dirty="0"/>
                        <a:t>= AB’C’D</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434715">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m</a:t>
                      </a:r>
                      <a:r>
                        <a:rPr lang="en-US" sz="2000" baseline="-25000" dirty="0"/>
                        <a:t>10 </a:t>
                      </a:r>
                      <a:r>
                        <a:rPr lang="en-US" sz="2000" baseline="0" dirty="0"/>
                        <a:t>= AB’CD’</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r h="434715">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11 </a:t>
                      </a:r>
                      <a:r>
                        <a:rPr lang="en-US" sz="2000" baseline="0" dirty="0"/>
                        <a:t>= AB’CD </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4"/>
                  </a:ext>
                </a:extLst>
              </a:tr>
              <a:tr h="434715">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12 </a:t>
                      </a:r>
                      <a:r>
                        <a:rPr lang="en-US" sz="2000" baseline="0" dirty="0"/>
                        <a:t>= ABC’D’ </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5"/>
                  </a:ext>
                </a:extLst>
              </a:tr>
              <a:tr h="434715">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13 </a:t>
                      </a:r>
                      <a:r>
                        <a:rPr lang="en-US" sz="2000" baseline="0" dirty="0"/>
                        <a:t>= ABC’D</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6"/>
                  </a:ext>
                </a:extLst>
              </a:tr>
              <a:tr h="434715">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14 </a:t>
                      </a:r>
                      <a:r>
                        <a:rPr lang="en-US" sz="2000" baseline="0" dirty="0"/>
                        <a:t>= ABCD’ </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7"/>
                  </a:ext>
                </a:extLst>
              </a:tr>
              <a:tr h="434715">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15 </a:t>
                      </a:r>
                      <a:r>
                        <a:rPr lang="en-US" sz="2000" baseline="0" dirty="0"/>
                        <a:t>= ABCD</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grpSp>
        <p:nvGrpSpPr>
          <p:cNvPr id="6" name="Group 5">
            <a:extLst>
              <a:ext uri="{FF2B5EF4-FFF2-40B4-BE49-F238E27FC236}">
                <a16:creationId xmlns:a16="http://schemas.microsoft.com/office/drawing/2014/main" xmlns="" id="{C88D69C6-F304-4B05-8AD3-C37E6808DE94}"/>
              </a:ext>
            </a:extLst>
          </p:cNvPr>
          <p:cNvGrpSpPr/>
          <p:nvPr/>
        </p:nvGrpSpPr>
        <p:grpSpPr>
          <a:xfrm>
            <a:off x="8188598" y="1456194"/>
            <a:ext cx="3872222" cy="3992106"/>
            <a:chOff x="2620506" y="1418094"/>
            <a:chExt cx="3872222" cy="3992106"/>
          </a:xfrm>
        </p:grpSpPr>
        <p:graphicFrame>
          <p:nvGraphicFramePr>
            <p:cNvPr id="7" name="Content Placeholder 3">
              <a:extLst>
                <a:ext uri="{FF2B5EF4-FFF2-40B4-BE49-F238E27FC236}">
                  <a16:creationId xmlns:a16="http://schemas.microsoft.com/office/drawing/2014/main" xmlns="" id="{C3616669-4A62-41F5-86F0-BDBCDFF8F481}"/>
                </a:ext>
              </a:extLst>
            </p:cNvPr>
            <p:cNvGraphicFramePr>
              <a:graphicFrameLocks/>
            </p:cNvGraphicFramePr>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cxnSp>
          <p:nvCxnSpPr>
            <p:cNvPr id="8" name="Straight Connector 7">
              <a:extLst>
                <a:ext uri="{FF2B5EF4-FFF2-40B4-BE49-F238E27FC236}">
                  <a16:creationId xmlns:a16="http://schemas.microsoft.com/office/drawing/2014/main" xmlns="" id="{DE801217-58A6-4C9D-8DB9-00EA2981740E}"/>
                </a:ext>
              </a:extLst>
            </p:cNvPr>
            <p:cNvCxnSpPr/>
            <p:nvPr/>
          </p:nvCxnSpPr>
          <p:spPr>
            <a:xfrm flipH="1" flipV="1">
              <a:off x="2682498" y="1601410"/>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7AEFBA72-7B4A-4FD7-BBE3-A79E2AA67027}"/>
                </a:ext>
              </a:extLst>
            </p:cNvPr>
            <p:cNvSpPr txBox="1"/>
            <p:nvPr/>
          </p:nvSpPr>
          <p:spPr>
            <a:xfrm>
              <a:off x="2894390" y="1418094"/>
              <a:ext cx="529312" cy="461665"/>
            </a:xfrm>
            <a:prstGeom prst="rect">
              <a:avLst/>
            </a:prstGeom>
            <a:noFill/>
          </p:spPr>
          <p:txBody>
            <a:bodyPr wrap="none" rtlCol="0">
              <a:spAutoFit/>
            </a:bodyPr>
            <a:lstStyle/>
            <a:p>
              <a:r>
                <a:rPr lang="en-US" sz="2400" dirty="0"/>
                <a:t>AB</a:t>
              </a:r>
            </a:p>
          </p:txBody>
        </p:sp>
        <p:sp>
          <p:nvSpPr>
            <p:cNvPr id="10" name="TextBox 9">
              <a:extLst>
                <a:ext uri="{FF2B5EF4-FFF2-40B4-BE49-F238E27FC236}">
                  <a16:creationId xmlns:a16="http://schemas.microsoft.com/office/drawing/2014/main" xmlns="" id="{0F0CA5D8-0243-470C-99D0-5B5003191552}"/>
                </a:ext>
              </a:extLst>
            </p:cNvPr>
            <p:cNvSpPr txBox="1"/>
            <p:nvPr/>
          </p:nvSpPr>
          <p:spPr>
            <a:xfrm>
              <a:off x="2620506" y="1779131"/>
              <a:ext cx="537327" cy="461665"/>
            </a:xfrm>
            <a:prstGeom prst="rect">
              <a:avLst/>
            </a:prstGeom>
            <a:noFill/>
          </p:spPr>
          <p:txBody>
            <a:bodyPr wrap="none" rtlCol="0">
              <a:spAutoFit/>
            </a:bodyPr>
            <a:lstStyle/>
            <a:p>
              <a:r>
                <a:rPr lang="en-US" sz="2400" dirty="0"/>
                <a:t>CD</a:t>
              </a:r>
            </a:p>
          </p:txBody>
        </p:sp>
        <p:sp>
          <p:nvSpPr>
            <p:cNvPr id="11" name="TextBox 10">
              <a:extLst>
                <a:ext uri="{FF2B5EF4-FFF2-40B4-BE49-F238E27FC236}">
                  <a16:creationId xmlns:a16="http://schemas.microsoft.com/office/drawing/2014/main" xmlns="" id="{C6338FAA-EEF9-4C6A-8325-C02C06D23925}"/>
                </a:ext>
              </a:extLst>
            </p:cNvPr>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12" name="TextBox 11">
              <a:extLst>
                <a:ext uri="{FF2B5EF4-FFF2-40B4-BE49-F238E27FC236}">
                  <a16:creationId xmlns:a16="http://schemas.microsoft.com/office/drawing/2014/main" xmlns="" id="{20AFC157-736D-45AE-AE15-3B4CF86E509B}"/>
                </a:ext>
              </a:extLst>
            </p:cNvPr>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3" name="TextBox 12">
              <a:extLst>
                <a:ext uri="{FF2B5EF4-FFF2-40B4-BE49-F238E27FC236}">
                  <a16:creationId xmlns:a16="http://schemas.microsoft.com/office/drawing/2014/main" xmlns="" id="{1189AC59-9360-4D43-B478-2D959E22D874}"/>
                </a:ext>
              </a:extLst>
            </p:cNvPr>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4" name="TextBox 13">
              <a:extLst>
                <a:ext uri="{FF2B5EF4-FFF2-40B4-BE49-F238E27FC236}">
                  <a16:creationId xmlns:a16="http://schemas.microsoft.com/office/drawing/2014/main" xmlns="" id="{56BA0ECF-1AFE-484D-A489-A95536BF2531}"/>
                </a:ext>
              </a:extLst>
            </p:cNvPr>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5" name="TextBox 14">
              <a:extLst>
                <a:ext uri="{FF2B5EF4-FFF2-40B4-BE49-F238E27FC236}">
                  <a16:creationId xmlns:a16="http://schemas.microsoft.com/office/drawing/2014/main" xmlns="" id="{69BC6AC2-65C5-4E6B-9469-75F5894D221C}"/>
                </a:ext>
              </a:extLst>
            </p:cNvPr>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16" name="TextBox 15">
              <a:extLst>
                <a:ext uri="{FF2B5EF4-FFF2-40B4-BE49-F238E27FC236}">
                  <a16:creationId xmlns:a16="http://schemas.microsoft.com/office/drawing/2014/main" xmlns="" id="{A585AFC1-0DD3-4904-8B2A-88C0E0E8BF86}"/>
                </a:ext>
              </a:extLst>
            </p:cNvPr>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17" name="TextBox 16">
              <a:extLst>
                <a:ext uri="{FF2B5EF4-FFF2-40B4-BE49-F238E27FC236}">
                  <a16:creationId xmlns:a16="http://schemas.microsoft.com/office/drawing/2014/main" xmlns="" id="{288B2B17-DC97-4D31-B520-EAD0F37C4F80}"/>
                </a:ext>
              </a:extLst>
            </p:cNvPr>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18" name="TextBox 17">
              <a:extLst>
                <a:ext uri="{FF2B5EF4-FFF2-40B4-BE49-F238E27FC236}">
                  <a16:creationId xmlns:a16="http://schemas.microsoft.com/office/drawing/2014/main" xmlns="" id="{977F1834-8B6E-404C-8315-1569D07C96F1}"/>
                </a:ext>
              </a:extLst>
            </p:cNvPr>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19" name="TextBox 18">
              <a:extLst>
                <a:ext uri="{FF2B5EF4-FFF2-40B4-BE49-F238E27FC236}">
                  <a16:creationId xmlns:a16="http://schemas.microsoft.com/office/drawing/2014/main" xmlns="" id="{F17FF815-F523-488A-A265-894A04E9A557}"/>
                </a:ext>
              </a:extLst>
            </p:cNvPr>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20" name="TextBox 19">
              <a:extLst>
                <a:ext uri="{FF2B5EF4-FFF2-40B4-BE49-F238E27FC236}">
                  <a16:creationId xmlns:a16="http://schemas.microsoft.com/office/drawing/2014/main" xmlns="" id="{6766E9F2-BEE3-4CBB-A277-D2B7EA4D5E83}"/>
                </a:ext>
              </a:extLst>
            </p:cNvPr>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21" name="TextBox 20">
              <a:extLst>
                <a:ext uri="{FF2B5EF4-FFF2-40B4-BE49-F238E27FC236}">
                  <a16:creationId xmlns:a16="http://schemas.microsoft.com/office/drawing/2014/main" xmlns="" id="{5D7CED55-54A3-4AEB-991B-32D21DA7033F}"/>
                </a:ext>
              </a:extLst>
            </p:cNvPr>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22" name="TextBox 21">
              <a:extLst>
                <a:ext uri="{FF2B5EF4-FFF2-40B4-BE49-F238E27FC236}">
                  <a16:creationId xmlns:a16="http://schemas.microsoft.com/office/drawing/2014/main" xmlns="" id="{7C4A0921-8C47-4308-9ABD-07DB25CBCFC2}"/>
                </a:ext>
              </a:extLst>
            </p:cNvPr>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23" name="TextBox 22">
              <a:extLst>
                <a:ext uri="{FF2B5EF4-FFF2-40B4-BE49-F238E27FC236}">
                  <a16:creationId xmlns:a16="http://schemas.microsoft.com/office/drawing/2014/main" xmlns="" id="{0851A22C-3C94-429A-8B24-7F193FC92274}"/>
                </a:ext>
              </a:extLst>
            </p:cNvPr>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24" name="TextBox 23">
              <a:extLst>
                <a:ext uri="{FF2B5EF4-FFF2-40B4-BE49-F238E27FC236}">
                  <a16:creationId xmlns:a16="http://schemas.microsoft.com/office/drawing/2014/main" xmlns="" id="{21B5C6E8-AD95-46D6-B2BA-31DA6DABB9A3}"/>
                </a:ext>
              </a:extLst>
            </p:cNvPr>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25" name="TextBox 24">
              <a:extLst>
                <a:ext uri="{FF2B5EF4-FFF2-40B4-BE49-F238E27FC236}">
                  <a16:creationId xmlns:a16="http://schemas.microsoft.com/office/drawing/2014/main" xmlns="" id="{6C1C1C33-7075-4F35-903A-F0630559E632}"/>
                </a:ext>
              </a:extLst>
            </p:cNvPr>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26" name="TextBox 25">
              <a:extLst>
                <a:ext uri="{FF2B5EF4-FFF2-40B4-BE49-F238E27FC236}">
                  <a16:creationId xmlns:a16="http://schemas.microsoft.com/office/drawing/2014/main" xmlns="" id="{716FF6B7-E49F-4E49-B775-B5BAA21D5233}"/>
                </a:ext>
              </a:extLst>
            </p:cNvPr>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27" name="TextBox 26">
              <a:extLst>
                <a:ext uri="{FF2B5EF4-FFF2-40B4-BE49-F238E27FC236}">
                  <a16:creationId xmlns:a16="http://schemas.microsoft.com/office/drawing/2014/main" xmlns="" id="{613FD02A-C486-4B9A-AB98-0B9E44AE469E}"/>
                </a:ext>
              </a:extLst>
            </p:cNvPr>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28" name="TextBox 27">
              <a:extLst>
                <a:ext uri="{FF2B5EF4-FFF2-40B4-BE49-F238E27FC236}">
                  <a16:creationId xmlns:a16="http://schemas.microsoft.com/office/drawing/2014/main" xmlns="" id="{E3EF93E7-B43A-4073-8201-CF94A0089440}"/>
                </a:ext>
              </a:extLst>
            </p:cNvPr>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29" name="TextBox 28">
              <a:extLst>
                <a:ext uri="{FF2B5EF4-FFF2-40B4-BE49-F238E27FC236}">
                  <a16:creationId xmlns:a16="http://schemas.microsoft.com/office/drawing/2014/main" xmlns="" id="{420B1CB9-6E78-4FC2-BC68-8147BAFAE401}"/>
                </a:ext>
              </a:extLst>
            </p:cNvPr>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30" name="TextBox 29">
              <a:extLst>
                <a:ext uri="{FF2B5EF4-FFF2-40B4-BE49-F238E27FC236}">
                  <a16:creationId xmlns:a16="http://schemas.microsoft.com/office/drawing/2014/main" xmlns="" id="{893725EA-09F6-4285-9A42-851F1BCF2945}"/>
                </a:ext>
              </a:extLst>
            </p:cNvPr>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31" name="TextBox 30">
              <a:extLst>
                <a:ext uri="{FF2B5EF4-FFF2-40B4-BE49-F238E27FC236}">
                  <a16:creationId xmlns:a16="http://schemas.microsoft.com/office/drawing/2014/main" xmlns="" id="{E62ACA0B-98A6-4088-B9C7-B9F1E2C1A323}"/>
                </a:ext>
              </a:extLst>
            </p:cNvPr>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32" name="TextBox 31">
              <a:extLst>
                <a:ext uri="{FF2B5EF4-FFF2-40B4-BE49-F238E27FC236}">
                  <a16:creationId xmlns:a16="http://schemas.microsoft.com/office/drawing/2014/main" xmlns="" id="{DA310750-98BD-4522-A935-0EB96B239C1E}"/>
                </a:ext>
              </a:extLst>
            </p:cNvPr>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33" name="TextBox 32">
              <a:extLst>
                <a:ext uri="{FF2B5EF4-FFF2-40B4-BE49-F238E27FC236}">
                  <a16:creationId xmlns:a16="http://schemas.microsoft.com/office/drawing/2014/main" xmlns="" id="{E60DBBE0-5424-47A4-B808-A2AAB139DF6B}"/>
                </a:ext>
              </a:extLst>
            </p:cNvPr>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34" name="TextBox 33">
              <a:extLst>
                <a:ext uri="{FF2B5EF4-FFF2-40B4-BE49-F238E27FC236}">
                  <a16:creationId xmlns:a16="http://schemas.microsoft.com/office/drawing/2014/main" xmlns="" id="{04B8585B-85FC-4088-A8F8-B62CC207CD61}"/>
                </a:ext>
              </a:extLst>
            </p:cNvPr>
            <p:cNvSpPr txBox="1"/>
            <p:nvPr/>
          </p:nvSpPr>
          <p:spPr>
            <a:xfrm>
              <a:off x="6048376" y="3752910"/>
              <a:ext cx="444352" cy="400110"/>
            </a:xfrm>
            <a:prstGeom prst="rect">
              <a:avLst/>
            </a:prstGeom>
            <a:noFill/>
          </p:spPr>
          <p:txBody>
            <a:bodyPr wrap="none" rtlCol="0">
              <a:spAutoFit/>
            </a:bodyPr>
            <a:lstStyle/>
            <a:p>
              <a:r>
                <a:rPr lang="en-US" sz="2000" dirty="0"/>
                <a:t>11</a:t>
              </a:r>
            </a:p>
          </p:txBody>
        </p:sp>
      </p:grpSp>
    </p:spTree>
    <p:extLst>
      <p:ext uri="{BB962C8B-B14F-4D97-AF65-F5344CB8AC3E}">
        <p14:creationId xmlns:p14="http://schemas.microsoft.com/office/powerpoint/2010/main" val="184024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Simplification using K-map</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- 4</a:t>
            </a:r>
          </a:p>
        </p:txBody>
      </p:sp>
    </p:spTree>
    <p:extLst>
      <p:ext uri="{BB962C8B-B14F-4D97-AF65-F5344CB8AC3E}">
        <p14:creationId xmlns:p14="http://schemas.microsoft.com/office/powerpoint/2010/main" val="1084461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EB5DA1-D317-4D2E-925C-0F3FEC5ACBE6}"/>
              </a:ext>
            </a:extLst>
          </p:cNvPr>
          <p:cNvSpPr>
            <a:spLocks noGrp="1"/>
          </p:cNvSpPr>
          <p:nvPr>
            <p:ph type="title"/>
          </p:nvPr>
        </p:nvSpPr>
        <p:spPr/>
        <p:txBody>
          <a:bodyPr/>
          <a:lstStyle/>
          <a:p>
            <a:r>
              <a:rPr lang="en-US" dirty="0"/>
              <a:t>Reduce Boolean Expression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445819FF-7E56-4E87-8A12-49E4B545104A}"/>
                  </a:ext>
                </a:extLst>
              </p:cNvPr>
              <p:cNvSpPr>
                <a:spLocks noGrp="1"/>
              </p:cNvSpPr>
              <p:nvPr>
                <p:ph idx="1"/>
              </p:nvPr>
            </p:nvSpPr>
            <p:spPr>
              <a:xfrm>
                <a:off x="131180" y="863444"/>
                <a:ext cx="11929641" cy="3177843"/>
              </a:xfrm>
            </p:spPr>
            <p:txBody>
              <a:bodyPr/>
              <a:lstStyle/>
              <a:p>
                <a:r>
                  <a:rPr lang="en-US" altLang="en-US" dirty="0"/>
                  <a:t>Consider the function:</a:t>
                </a:r>
              </a:p>
              <a:p>
                <a:pPr marL="0" indent="0" algn="ctr">
                  <a:buNone/>
                </a:pPr>
                <a14:m>
                  <m:oMathPara xmlns:m="http://schemas.openxmlformats.org/officeDocument/2006/math">
                    <m:oMathParaPr>
                      <m:jc m:val="centerGroup"/>
                    </m:oMathParaPr>
                    <m:oMath xmlns:m="http://schemas.openxmlformats.org/officeDocument/2006/math">
                      <m:r>
                        <a:rPr lang="en-US" i="1" smtClean="0">
                          <a:solidFill>
                            <a:schemeClr val="accent6"/>
                          </a:solidFill>
                          <a:latin typeface="Cambria Math" panose="02040503050406030204" pitchFamily="18" charset="0"/>
                        </a:rPr>
                        <m:t>𝑓</m:t>
                      </m:r>
                      <m:d>
                        <m:dPr>
                          <m:ctrlPr>
                            <a:rPr lang="en-US" i="1">
                              <a:solidFill>
                                <a:schemeClr val="accent6"/>
                              </a:solidFill>
                              <a:latin typeface="Cambria Math" panose="02040503050406030204" pitchFamily="18" charset="0"/>
                            </a:rPr>
                          </m:ctrlPr>
                        </m:dPr>
                        <m:e>
                          <m:r>
                            <a:rPr lang="en-US" i="1">
                              <a:solidFill>
                                <a:schemeClr val="accent6"/>
                              </a:solidFill>
                              <a:latin typeface="Cambria Math" panose="02040503050406030204" pitchFamily="18" charset="0"/>
                            </a:rPr>
                            <m:t>𝐴</m:t>
                          </m:r>
                          <m:r>
                            <a:rPr lang="en-US" i="1">
                              <a:solidFill>
                                <a:schemeClr val="accent6"/>
                              </a:solidFill>
                              <a:latin typeface="Cambria Math" panose="02040503050406030204" pitchFamily="18" charset="0"/>
                            </a:rPr>
                            <m:t>,</m:t>
                          </m:r>
                          <m:r>
                            <a:rPr lang="en-US" i="1">
                              <a:solidFill>
                                <a:schemeClr val="accent6"/>
                              </a:solidFill>
                              <a:latin typeface="Cambria Math" panose="02040503050406030204" pitchFamily="18" charset="0"/>
                            </a:rPr>
                            <m:t>𝐵</m:t>
                          </m:r>
                          <m:r>
                            <a:rPr lang="en-US" i="1">
                              <a:solidFill>
                                <a:schemeClr val="accent6"/>
                              </a:solidFill>
                              <a:latin typeface="Cambria Math" panose="02040503050406030204" pitchFamily="18" charset="0"/>
                            </a:rPr>
                            <m:t>,</m:t>
                          </m:r>
                          <m:r>
                            <a:rPr lang="en-US" i="1">
                              <a:solidFill>
                                <a:schemeClr val="accent6"/>
                              </a:solidFill>
                              <a:latin typeface="Cambria Math" panose="02040503050406030204" pitchFamily="18" charset="0"/>
                            </a:rPr>
                            <m:t>𝐶</m:t>
                          </m:r>
                        </m:e>
                      </m:d>
                      <m:r>
                        <a:rPr lang="en-US" i="1">
                          <a:solidFill>
                            <a:schemeClr val="accent6"/>
                          </a:solidFill>
                          <a:latin typeface="Cambria Math" panose="02040503050406030204" pitchFamily="18" charset="0"/>
                        </a:rPr>
                        <m:t>=</m:t>
                      </m:r>
                      <m:sSup>
                        <m:sSupPr>
                          <m:ctrlPr>
                            <a:rPr lang="en-US" i="1">
                              <a:solidFill>
                                <a:schemeClr val="accent6"/>
                              </a:solidFill>
                              <a:latin typeface="Cambria Math" panose="02040503050406030204" pitchFamily="18" charset="0"/>
                            </a:rPr>
                          </m:ctrlPr>
                        </m:sSupPr>
                        <m:e>
                          <m:r>
                            <a:rPr lang="en-US" i="1">
                              <a:solidFill>
                                <a:schemeClr val="accent6"/>
                              </a:solidFill>
                              <a:latin typeface="Cambria Math" panose="02040503050406030204" pitchFamily="18" charset="0"/>
                            </a:rPr>
                            <m:t>𝐴</m:t>
                          </m:r>
                        </m:e>
                        <m:sup>
                          <m:r>
                            <a:rPr lang="en-US" i="1">
                              <a:solidFill>
                                <a:schemeClr val="accent6"/>
                              </a:solidFill>
                              <a:latin typeface="Cambria Math" panose="02040503050406030204" pitchFamily="18" charset="0"/>
                            </a:rPr>
                            <m:t>′</m:t>
                          </m:r>
                        </m:sup>
                      </m:sSup>
                      <m:sSup>
                        <m:sSupPr>
                          <m:ctrlPr>
                            <a:rPr lang="en-US" i="1">
                              <a:solidFill>
                                <a:schemeClr val="accent6"/>
                              </a:solidFill>
                              <a:latin typeface="Cambria Math" panose="02040503050406030204" pitchFamily="18" charset="0"/>
                            </a:rPr>
                          </m:ctrlPr>
                        </m:sSupPr>
                        <m:e>
                          <m:r>
                            <a:rPr lang="en-US" i="1">
                              <a:solidFill>
                                <a:schemeClr val="accent6"/>
                              </a:solidFill>
                              <a:latin typeface="Cambria Math" panose="02040503050406030204" pitchFamily="18" charset="0"/>
                            </a:rPr>
                            <m:t>𝐵</m:t>
                          </m:r>
                        </m:e>
                        <m:sup>
                          <m:r>
                            <a:rPr lang="en-US" i="1">
                              <a:solidFill>
                                <a:schemeClr val="accent6"/>
                              </a:solidFill>
                              <a:latin typeface="Cambria Math" panose="02040503050406030204" pitchFamily="18" charset="0"/>
                            </a:rPr>
                            <m:t>′</m:t>
                          </m:r>
                        </m:sup>
                      </m:sSup>
                      <m:r>
                        <a:rPr lang="en-US" i="1">
                          <a:solidFill>
                            <a:schemeClr val="accent6"/>
                          </a:solidFill>
                          <a:latin typeface="Cambria Math" panose="02040503050406030204" pitchFamily="18" charset="0"/>
                        </a:rPr>
                        <m:t>𝐶</m:t>
                      </m:r>
                      <m:r>
                        <a:rPr lang="en-US" i="1">
                          <a:solidFill>
                            <a:schemeClr val="accent6"/>
                          </a:solidFill>
                          <a:latin typeface="Cambria Math" panose="02040503050406030204" pitchFamily="18" charset="0"/>
                        </a:rPr>
                        <m:t>+</m:t>
                      </m:r>
                      <m:sSup>
                        <m:sSupPr>
                          <m:ctrlPr>
                            <a:rPr lang="en-US" i="1">
                              <a:solidFill>
                                <a:schemeClr val="accent6"/>
                              </a:solidFill>
                              <a:latin typeface="Cambria Math" panose="02040503050406030204" pitchFamily="18" charset="0"/>
                            </a:rPr>
                          </m:ctrlPr>
                        </m:sSupPr>
                        <m:e>
                          <m:r>
                            <a:rPr lang="en-US" i="1">
                              <a:solidFill>
                                <a:schemeClr val="accent6"/>
                              </a:solidFill>
                              <a:latin typeface="Cambria Math" panose="02040503050406030204" pitchFamily="18" charset="0"/>
                            </a:rPr>
                            <m:t>𝐴</m:t>
                          </m:r>
                        </m:e>
                        <m:sup>
                          <m:r>
                            <a:rPr lang="en-US" i="1">
                              <a:solidFill>
                                <a:schemeClr val="accent6"/>
                              </a:solidFill>
                              <a:latin typeface="Cambria Math" panose="02040503050406030204" pitchFamily="18" charset="0"/>
                            </a:rPr>
                            <m:t>′</m:t>
                          </m:r>
                        </m:sup>
                      </m:sSup>
                      <m:r>
                        <a:rPr lang="en-US" i="1">
                          <a:solidFill>
                            <a:schemeClr val="accent6"/>
                          </a:solidFill>
                          <a:latin typeface="Cambria Math" panose="02040503050406030204" pitchFamily="18" charset="0"/>
                        </a:rPr>
                        <m:t>𝐵𝐶</m:t>
                      </m:r>
                      <m:r>
                        <a:rPr lang="en-US" i="1">
                          <a:solidFill>
                            <a:schemeClr val="accent6"/>
                          </a:solidFill>
                          <a:latin typeface="Cambria Math" panose="02040503050406030204" pitchFamily="18" charset="0"/>
                        </a:rPr>
                        <m:t>+</m:t>
                      </m:r>
                      <m:r>
                        <a:rPr lang="en-US" i="1">
                          <a:solidFill>
                            <a:schemeClr val="accent6"/>
                          </a:solidFill>
                          <a:latin typeface="Cambria Math" panose="02040503050406030204" pitchFamily="18" charset="0"/>
                        </a:rPr>
                        <m:t>𝐴</m:t>
                      </m:r>
                      <m:sSup>
                        <m:sSupPr>
                          <m:ctrlPr>
                            <a:rPr lang="en-US" i="1">
                              <a:solidFill>
                                <a:schemeClr val="accent6"/>
                              </a:solidFill>
                              <a:latin typeface="Cambria Math" panose="02040503050406030204" pitchFamily="18" charset="0"/>
                            </a:rPr>
                          </m:ctrlPr>
                        </m:sSupPr>
                        <m:e>
                          <m:r>
                            <a:rPr lang="en-US" i="1">
                              <a:solidFill>
                                <a:schemeClr val="accent6"/>
                              </a:solidFill>
                              <a:latin typeface="Cambria Math" panose="02040503050406030204" pitchFamily="18" charset="0"/>
                            </a:rPr>
                            <m:t>𝐵</m:t>
                          </m:r>
                        </m:e>
                        <m:sup>
                          <m:r>
                            <a:rPr lang="en-US" i="1">
                              <a:solidFill>
                                <a:schemeClr val="accent6"/>
                              </a:solidFill>
                              <a:latin typeface="Cambria Math" panose="02040503050406030204" pitchFamily="18" charset="0"/>
                            </a:rPr>
                            <m:t>′</m:t>
                          </m:r>
                        </m:sup>
                      </m:sSup>
                      <m:r>
                        <a:rPr lang="en-US" i="1">
                          <a:solidFill>
                            <a:schemeClr val="accent6"/>
                          </a:solidFill>
                          <a:latin typeface="Cambria Math" panose="02040503050406030204" pitchFamily="18" charset="0"/>
                        </a:rPr>
                        <m:t>𝐶</m:t>
                      </m:r>
                      <m:r>
                        <a:rPr lang="en-US" i="1">
                          <a:solidFill>
                            <a:schemeClr val="accent6"/>
                          </a:solidFill>
                          <a:latin typeface="Cambria Math" panose="02040503050406030204" pitchFamily="18" charset="0"/>
                        </a:rPr>
                        <m:t>+</m:t>
                      </m:r>
                      <m:r>
                        <a:rPr lang="en-US" i="1">
                          <a:solidFill>
                            <a:schemeClr val="accent6"/>
                          </a:solidFill>
                          <a:latin typeface="Cambria Math" panose="02040503050406030204" pitchFamily="18" charset="0"/>
                        </a:rPr>
                        <m:t>𝐴𝐵𝐶</m:t>
                      </m:r>
                    </m:oMath>
                  </m:oMathPara>
                </a14:m>
                <a:endParaRPr lang="en-US" dirty="0">
                  <a:solidFill>
                    <a:schemeClr val="accent6"/>
                  </a:solidFill>
                </a:endParaRPr>
              </a:p>
              <a:p>
                <a:r>
                  <a:rPr lang="en-US" altLang="en-US" dirty="0"/>
                  <a:t>Its K-Map is given below.</a:t>
                </a:r>
              </a:p>
              <a:p>
                <a:r>
                  <a:rPr lang="en-US" altLang="en-US" dirty="0"/>
                  <a:t>What is the largest group of 1’s that is a power of 2?</a:t>
                </a:r>
              </a:p>
              <a:p>
                <a:r>
                  <a:rPr lang="en-US" altLang="en-US" dirty="0"/>
                  <a:t>This grouping tells us that changes in the variables </a:t>
                </a:r>
                <a:r>
                  <a:rPr lang="en-US" altLang="en-US" i="1" dirty="0"/>
                  <a:t>A</a:t>
                </a:r>
                <a:r>
                  <a:rPr lang="en-US" altLang="en-US" dirty="0"/>
                  <a:t> and </a:t>
                </a:r>
                <a:r>
                  <a:rPr lang="en-US" altLang="en-US" i="1" dirty="0"/>
                  <a:t>B</a:t>
                </a:r>
                <a:r>
                  <a:rPr lang="en-US" altLang="en-US" dirty="0"/>
                  <a:t> have no influence upon the value of the function: They are irrelevant.</a:t>
                </a:r>
              </a:p>
              <a:p>
                <a:pPr marL="0" indent="0">
                  <a:buNone/>
                </a:pPr>
                <a14:m>
                  <m:oMathPara xmlns:m="http://schemas.openxmlformats.org/officeDocument/2006/math">
                    <m:oMathParaPr>
                      <m:jc m:val="centerGroup"/>
                    </m:oMathParaPr>
                    <m:oMath xmlns:m="http://schemas.openxmlformats.org/officeDocument/2006/math">
                      <m:r>
                        <a:rPr lang="en-US" i="1" smtClean="0">
                          <a:solidFill>
                            <a:schemeClr val="tx2"/>
                          </a:solidFill>
                          <a:latin typeface="Cambria Math" panose="02040503050406030204" pitchFamily="18" charset="0"/>
                        </a:rPr>
                        <m:t>𝑓</m:t>
                      </m:r>
                      <m:d>
                        <m:dPr>
                          <m:ctrlPr>
                            <a:rPr lang="en-US" i="1">
                              <a:solidFill>
                                <a:schemeClr val="tx2"/>
                              </a:solidFill>
                              <a:latin typeface="Cambria Math" panose="02040503050406030204" pitchFamily="18" charset="0"/>
                            </a:rPr>
                          </m:ctrlPr>
                        </m:dPr>
                        <m:e>
                          <m:r>
                            <a:rPr lang="en-US" i="1">
                              <a:solidFill>
                                <a:schemeClr val="tx2"/>
                              </a:solidFill>
                              <a:latin typeface="Cambria Math" panose="02040503050406030204" pitchFamily="18" charset="0"/>
                            </a:rPr>
                            <m:t>𝐴</m:t>
                          </m:r>
                          <m:r>
                            <a:rPr lang="en-US" i="1">
                              <a:solidFill>
                                <a:schemeClr val="tx2"/>
                              </a:solidFill>
                              <a:latin typeface="Cambria Math" panose="02040503050406030204" pitchFamily="18" charset="0"/>
                            </a:rPr>
                            <m:t>,</m:t>
                          </m:r>
                          <m:r>
                            <a:rPr lang="en-US" i="1">
                              <a:solidFill>
                                <a:schemeClr val="tx2"/>
                              </a:solidFill>
                              <a:latin typeface="Cambria Math" panose="02040503050406030204" pitchFamily="18" charset="0"/>
                            </a:rPr>
                            <m:t>𝐵</m:t>
                          </m:r>
                          <m:r>
                            <a:rPr lang="en-US" i="1">
                              <a:solidFill>
                                <a:schemeClr val="tx2"/>
                              </a:solidFill>
                              <a:latin typeface="Cambria Math" panose="02040503050406030204" pitchFamily="18" charset="0"/>
                            </a:rPr>
                            <m:t>,</m:t>
                          </m:r>
                          <m:r>
                            <a:rPr lang="en-US" i="1">
                              <a:solidFill>
                                <a:schemeClr val="tx2"/>
                              </a:solidFill>
                              <a:latin typeface="Cambria Math" panose="02040503050406030204" pitchFamily="18" charset="0"/>
                            </a:rPr>
                            <m:t>𝐶</m:t>
                          </m:r>
                        </m:e>
                      </m:d>
                      <m:r>
                        <a:rPr lang="en-US" i="1">
                          <a:solidFill>
                            <a:schemeClr val="tx2"/>
                          </a:solidFill>
                          <a:latin typeface="Cambria Math" panose="02040503050406030204" pitchFamily="18" charset="0"/>
                        </a:rPr>
                        <m:t>=</m:t>
                      </m:r>
                      <m:r>
                        <a:rPr lang="en-US" i="1">
                          <a:solidFill>
                            <a:schemeClr val="tx2"/>
                          </a:solidFill>
                          <a:latin typeface="Cambria Math" panose="02040503050406030204" pitchFamily="18" charset="0"/>
                        </a:rPr>
                        <m:t>𝐶</m:t>
                      </m:r>
                    </m:oMath>
                  </m:oMathPara>
                </a14:m>
                <a:endParaRPr lang="en-US" altLang="en-US" dirty="0">
                  <a:solidFill>
                    <a:schemeClr val="tx2"/>
                  </a:solidFill>
                </a:endParaRPr>
              </a:p>
              <a:p>
                <a:endParaRPr lang="en-US" altLang="en-US" dirty="0">
                  <a:latin typeface="Arial" panose="020B0604020202020204" pitchFamily="34" charset="0"/>
                </a:endParaRPr>
              </a:p>
              <a:p>
                <a:endParaRPr lang="en-IN" dirty="0"/>
              </a:p>
            </p:txBody>
          </p:sp>
        </mc:Choice>
        <mc:Fallback xmlns="">
          <p:sp>
            <p:nvSpPr>
              <p:cNvPr id="3" name="Content Placeholder 2">
                <a:extLst>
                  <a:ext uri="{FF2B5EF4-FFF2-40B4-BE49-F238E27FC236}">
                    <a16:creationId xmlns:a16="http://schemas.microsoft.com/office/drawing/2014/main" id="{445819FF-7E56-4E87-8A12-49E4B545104A}"/>
                  </a:ext>
                </a:extLst>
              </p:cNvPr>
              <p:cNvSpPr>
                <a:spLocks noGrp="1" noRot="1" noChangeAspect="1" noMove="1" noResize="1" noEditPoints="1" noAdjustHandles="1" noChangeArrowheads="1" noChangeShapeType="1" noTextEdit="1"/>
              </p:cNvSpPr>
              <p:nvPr>
                <p:ph idx="1"/>
              </p:nvPr>
            </p:nvSpPr>
            <p:spPr>
              <a:xfrm>
                <a:off x="131180" y="863444"/>
                <a:ext cx="11929641" cy="3177843"/>
              </a:xfrm>
              <a:blipFill>
                <a:blip r:embed="rId2"/>
                <a:stretch>
                  <a:fillRect l="-716" t="-2495" r="-818"/>
                </a:stretch>
              </a:blipFill>
            </p:spPr>
            <p:txBody>
              <a:bodyPr/>
              <a:lstStyle/>
              <a:p>
                <a:r>
                  <a:rPr lang="en-IN">
                    <a:noFill/>
                  </a:rPr>
                  <a:t> </a:t>
                </a:r>
              </a:p>
            </p:txBody>
          </p:sp>
        </mc:Fallback>
      </mc:AlternateContent>
      <p:grpSp>
        <p:nvGrpSpPr>
          <p:cNvPr id="24" name="Group 23">
            <a:extLst>
              <a:ext uri="{FF2B5EF4-FFF2-40B4-BE49-F238E27FC236}">
                <a16:creationId xmlns:a16="http://schemas.microsoft.com/office/drawing/2014/main" xmlns="" id="{0012A5A5-50AE-4669-826E-FFE2C28C76B3}"/>
              </a:ext>
            </a:extLst>
          </p:cNvPr>
          <p:cNvGrpSpPr/>
          <p:nvPr/>
        </p:nvGrpSpPr>
        <p:grpSpPr>
          <a:xfrm>
            <a:off x="3657600" y="3897818"/>
            <a:ext cx="3771902" cy="2362200"/>
            <a:chOff x="5181600" y="2286000"/>
            <a:chExt cx="3771902" cy="2362200"/>
          </a:xfrm>
        </p:grpSpPr>
        <p:graphicFrame>
          <p:nvGraphicFramePr>
            <p:cNvPr id="25" name="Content Placeholder 3">
              <a:extLst>
                <a:ext uri="{FF2B5EF4-FFF2-40B4-BE49-F238E27FC236}">
                  <a16:creationId xmlns:a16="http://schemas.microsoft.com/office/drawing/2014/main" xmlns="" id="{DFA08363-1838-44E4-90FF-E65D8159E2F3}"/>
                </a:ext>
              </a:extLst>
            </p:cNvPr>
            <p:cNvGraphicFramePr>
              <a:graphicFrameLocks/>
            </p:cNvGraphicFramePr>
            <p:nvPr/>
          </p:nvGraphicFramePr>
          <p:xfrm>
            <a:off x="5810250" y="2971800"/>
            <a:ext cx="3143252" cy="16764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cxnSp>
          <p:nvCxnSpPr>
            <p:cNvPr id="26" name="Straight Connector 25">
              <a:extLst>
                <a:ext uri="{FF2B5EF4-FFF2-40B4-BE49-F238E27FC236}">
                  <a16:creationId xmlns:a16="http://schemas.microsoft.com/office/drawing/2014/main" xmlns="" id="{FF58E0A1-FF5C-4EC9-BB4D-78352356C09F}"/>
                </a:ext>
              </a:extLst>
            </p:cNvPr>
            <p:cNvCxnSpPr/>
            <p:nvPr/>
          </p:nvCxnSpPr>
          <p:spPr>
            <a:xfrm flipH="1" flipV="1">
              <a:off x="5197098" y="2515810"/>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xmlns="" id="{657EE2BB-47BD-4745-BC4F-CA6B4D94F22B}"/>
                </a:ext>
              </a:extLst>
            </p:cNvPr>
            <p:cNvSpPr txBox="1"/>
            <p:nvPr/>
          </p:nvSpPr>
          <p:spPr>
            <a:xfrm>
              <a:off x="5424488" y="2286000"/>
              <a:ext cx="529312" cy="461665"/>
            </a:xfrm>
            <a:prstGeom prst="rect">
              <a:avLst/>
            </a:prstGeom>
            <a:noFill/>
          </p:spPr>
          <p:txBody>
            <a:bodyPr wrap="none" rtlCol="0">
              <a:spAutoFit/>
            </a:bodyPr>
            <a:lstStyle/>
            <a:p>
              <a:r>
                <a:rPr lang="en-US" sz="2400" dirty="0"/>
                <a:t>AB</a:t>
              </a:r>
            </a:p>
          </p:txBody>
        </p:sp>
        <p:sp>
          <p:nvSpPr>
            <p:cNvPr id="28" name="TextBox 27">
              <a:extLst>
                <a:ext uri="{FF2B5EF4-FFF2-40B4-BE49-F238E27FC236}">
                  <a16:creationId xmlns:a16="http://schemas.microsoft.com/office/drawing/2014/main" xmlns="" id="{51B32BA6-DD91-4902-A3A6-D296EECCDEB3}"/>
                </a:ext>
              </a:extLst>
            </p:cNvPr>
            <p:cNvSpPr txBox="1"/>
            <p:nvPr/>
          </p:nvSpPr>
          <p:spPr>
            <a:xfrm>
              <a:off x="5181600" y="2662535"/>
              <a:ext cx="348172" cy="461665"/>
            </a:xfrm>
            <a:prstGeom prst="rect">
              <a:avLst/>
            </a:prstGeom>
            <a:noFill/>
          </p:spPr>
          <p:txBody>
            <a:bodyPr wrap="none" rtlCol="0">
              <a:spAutoFit/>
            </a:bodyPr>
            <a:lstStyle/>
            <a:p>
              <a:r>
                <a:rPr lang="en-US" sz="2400" dirty="0"/>
                <a:t>C</a:t>
              </a:r>
            </a:p>
          </p:txBody>
        </p:sp>
        <p:sp>
          <p:nvSpPr>
            <p:cNvPr id="29" name="TextBox 28">
              <a:extLst>
                <a:ext uri="{FF2B5EF4-FFF2-40B4-BE49-F238E27FC236}">
                  <a16:creationId xmlns:a16="http://schemas.microsoft.com/office/drawing/2014/main" xmlns="" id="{F6955524-ADA4-4797-87D6-11DE4C4E3AAC}"/>
                </a:ext>
              </a:extLst>
            </p:cNvPr>
            <p:cNvSpPr txBox="1"/>
            <p:nvPr/>
          </p:nvSpPr>
          <p:spPr>
            <a:xfrm>
              <a:off x="5943600" y="2510135"/>
              <a:ext cx="495649" cy="461665"/>
            </a:xfrm>
            <a:prstGeom prst="rect">
              <a:avLst/>
            </a:prstGeom>
            <a:noFill/>
          </p:spPr>
          <p:txBody>
            <a:bodyPr wrap="none" rtlCol="0">
              <a:spAutoFit/>
            </a:bodyPr>
            <a:lstStyle/>
            <a:p>
              <a:r>
                <a:rPr lang="en-US" sz="2400" dirty="0"/>
                <a:t>00</a:t>
              </a:r>
            </a:p>
          </p:txBody>
        </p:sp>
        <p:sp>
          <p:nvSpPr>
            <p:cNvPr id="30" name="TextBox 29">
              <a:extLst>
                <a:ext uri="{FF2B5EF4-FFF2-40B4-BE49-F238E27FC236}">
                  <a16:creationId xmlns:a16="http://schemas.microsoft.com/office/drawing/2014/main" xmlns="" id="{E9809AE5-055B-423D-897E-5185FEAE300A}"/>
                </a:ext>
              </a:extLst>
            </p:cNvPr>
            <p:cNvSpPr txBox="1"/>
            <p:nvPr/>
          </p:nvSpPr>
          <p:spPr>
            <a:xfrm>
              <a:off x="8305800" y="2514600"/>
              <a:ext cx="495649" cy="461665"/>
            </a:xfrm>
            <a:prstGeom prst="rect">
              <a:avLst/>
            </a:prstGeom>
            <a:noFill/>
          </p:spPr>
          <p:txBody>
            <a:bodyPr wrap="none" rtlCol="0">
              <a:spAutoFit/>
            </a:bodyPr>
            <a:lstStyle/>
            <a:p>
              <a:r>
                <a:rPr lang="en-US" sz="2400" dirty="0"/>
                <a:t>10</a:t>
              </a:r>
            </a:p>
          </p:txBody>
        </p:sp>
        <p:sp>
          <p:nvSpPr>
            <p:cNvPr id="31" name="TextBox 30">
              <a:extLst>
                <a:ext uri="{FF2B5EF4-FFF2-40B4-BE49-F238E27FC236}">
                  <a16:creationId xmlns:a16="http://schemas.microsoft.com/office/drawing/2014/main" xmlns="" id="{96595002-7A03-47CD-A0FD-F32E1FAF4B8E}"/>
                </a:ext>
              </a:extLst>
            </p:cNvPr>
            <p:cNvSpPr txBox="1"/>
            <p:nvPr/>
          </p:nvSpPr>
          <p:spPr>
            <a:xfrm>
              <a:off x="5410200" y="3191470"/>
              <a:ext cx="340158" cy="461665"/>
            </a:xfrm>
            <a:prstGeom prst="rect">
              <a:avLst/>
            </a:prstGeom>
            <a:noFill/>
          </p:spPr>
          <p:txBody>
            <a:bodyPr wrap="none" rtlCol="0">
              <a:spAutoFit/>
            </a:bodyPr>
            <a:lstStyle/>
            <a:p>
              <a:r>
                <a:rPr lang="en-US" sz="2400" dirty="0"/>
                <a:t>0</a:t>
              </a:r>
            </a:p>
          </p:txBody>
        </p:sp>
        <p:sp>
          <p:nvSpPr>
            <p:cNvPr id="32" name="TextBox 31">
              <a:extLst>
                <a:ext uri="{FF2B5EF4-FFF2-40B4-BE49-F238E27FC236}">
                  <a16:creationId xmlns:a16="http://schemas.microsoft.com/office/drawing/2014/main" xmlns="" id="{2F6041F6-9540-45B5-80FD-768678B9AA8B}"/>
                </a:ext>
              </a:extLst>
            </p:cNvPr>
            <p:cNvSpPr txBox="1"/>
            <p:nvPr/>
          </p:nvSpPr>
          <p:spPr>
            <a:xfrm>
              <a:off x="5422466" y="3957935"/>
              <a:ext cx="340158" cy="461665"/>
            </a:xfrm>
            <a:prstGeom prst="rect">
              <a:avLst/>
            </a:prstGeom>
            <a:noFill/>
          </p:spPr>
          <p:txBody>
            <a:bodyPr wrap="none" rtlCol="0">
              <a:spAutoFit/>
            </a:bodyPr>
            <a:lstStyle/>
            <a:p>
              <a:r>
                <a:rPr lang="en-US" sz="2400" dirty="0"/>
                <a:t>1</a:t>
              </a:r>
            </a:p>
          </p:txBody>
        </p:sp>
        <p:sp>
          <p:nvSpPr>
            <p:cNvPr id="33" name="TextBox 32">
              <a:extLst>
                <a:ext uri="{FF2B5EF4-FFF2-40B4-BE49-F238E27FC236}">
                  <a16:creationId xmlns:a16="http://schemas.microsoft.com/office/drawing/2014/main" xmlns="" id="{7B6A6E21-986A-4E70-AA19-5A7024A6F19A}"/>
                </a:ext>
              </a:extLst>
            </p:cNvPr>
            <p:cNvSpPr txBox="1"/>
            <p:nvPr/>
          </p:nvSpPr>
          <p:spPr>
            <a:xfrm>
              <a:off x="6248400" y="2952690"/>
              <a:ext cx="314510" cy="400110"/>
            </a:xfrm>
            <a:prstGeom prst="rect">
              <a:avLst/>
            </a:prstGeom>
            <a:noFill/>
          </p:spPr>
          <p:txBody>
            <a:bodyPr wrap="none" rtlCol="0">
              <a:spAutoFit/>
            </a:bodyPr>
            <a:lstStyle/>
            <a:p>
              <a:r>
                <a:rPr lang="en-US" sz="2000" dirty="0"/>
                <a:t>0</a:t>
              </a:r>
            </a:p>
          </p:txBody>
        </p:sp>
        <p:sp>
          <p:nvSpPr>
            <p:cNvPr id="34" name="TextBox 33">
              <a:extLst>
                <a:ext uri="{FF2B5EF4-FFF2-40B4-BE49-F238E27FC236}">
                  <a16:creationId xmlns:a16="http://schemas.microsoft.com/office/drawing/2014/main" xmlns="" id="{1E370B9D-FDDC-4ACD-8FB5-BE25DD2B51F9}"/>
                </a:ext>
              </a:extLst>
            </p:cNvPr>
            <p:cNvSpPr txBox="1"/>
            <p:nvPr/>
          </p:nvSpPr>
          <p:spPr>
            <a:xfrm>
              <a:off x="6248400" y="3790890"/>
              <a:ext cx="314510" cy="400110"/>
            </a:xfrm>
            <a:prstGeom prst="rect">
              <a:avLst/>
            </a:prstGeom>
            <a:noFill/>
          </p:spPr>
          <p:txBody>
            <a:bodyPr wrap="none" rtlCol="0">
              <a:spAutoFit/>
            </a:bodyPr>
            <a:lstStyle/>
            <a:p>
              <a:r>
                <a:rPr lang="en-US" sz="2000" dirty="0"/>
                <a:t>1</a:t>
              </a:r>
            </a:p>
          </p:txBody>
        </p:sp>
        <p:sp>
          <p:nvSpPr>
            <p:cNvPr id="35" name="TextBox 34">
              <a:extLst>
                <a:ext uri="{FF2B5EF4-FFF2-40B4-BE49-F238E27FC236}">
                  <a16:creationId xmlns:a16="http://schemas.microsoft.com/office/drawing/2014/main" xmlns="" id="{2F58A108-D2A4-4839-BB88-E6A0E988DFEF}"/>
                </a:ext>
              </a:extLst>
            </p:cNvPr>
            <p:cNvSpPr txBox="1"/>
            <p:nvPr/>
          </p:nvSpPr>
          <p:spPr>
            <a:xfrm>
              <a:off x="7086600" y="2957512"/>
              <a:ext cx="314510" cy="400110"/>
            </a:xfrm>
            <a:prstGeom prst="rect">
              <a:avLst/>
            </a:prstGeom>
            <a:noFill/>
          </p:spPr>
          <p:txBody>
            <a:bodyPr wrap="none" rtlCol="0">
              <a:spAutoFit/>
            </a:bodyPr>
            <a:lstStyle/>
            <a:p>
              <a:r>
                <a:rPr lang="en-US" sz="2000" dirty="0"/>
                <a:t>2</a:t>
              </a:r>
            </a:p>
          </p:txBody>
        </p:sp>
        <p:sp>
          <p:nvSpPr>
            <p:cNvPr id="36" name="TextBox 35">
              <a:extLst>
                <a:ext uri="{FF2B5EF4-FFF2-40B4-BE49-F238E27FC236}">
                  <a16:creationId xmlns:a16="http://schemas.microsoft.com/office/drawing/2014/main" xmlns="" id="{E9FF5704-4557-4F01-807C-0EC76DDC2AFE}"/>
                </a:ext>
              </a:extLst>
            </p:cNvPr>
            <p:cNvSpPr txBox="1"/>
            <p:nvPr/>
          </p:nvSpPr>
          <p:spPr>
            <a:xfrm>
              <a:off x="7086600" y="3790890"/>
              <a:ext cx="314510" cy="400110"/>
            </a:xfrm>
            <a:prstGeom prst="rect">
              <a:avLst/>
            </a:prstGeom>
            <a:noFill/>
          </p:spPr>
          <p:txBody>
            <a:bodyPr wrap="none" rtlCol="0">
              <a:spAutoFit/>
            </a:bodyPr>
            <a:lstStyle/>
            <a:p>
              <a:r>
                <a:rPr lang="en-US" sz="2000" dirty="0"/>
                <a:t>3</a:t>
              </a:r>
            </a:p>
          </p:txBody>
        </p:sp>
        <p:sp>
          <p:nvSpPr>
            <p:cNvPr id="37" name="TextBox 36">
              <a:extLst>
                <a:ext uri="{FF2B5EF4-FFF2-40B4-BE49-F238E27FC236}">
                  <a16:creationId xmlns:a16="http://schemas.microsoft.com/office/drawing/2014/main" xmlns="" id="{A4AA5168-F214-48DC-87A0-DE79B738E573}"/>
                </a:ext>
              </a:extLst>
            </p:cNvPr>
            <p:cNvSpPr txBox="1"/>
            <p:nvPr/>
          </p:nvSpPr>
          <p:spPr>
            <a:xfrm>
              <a:off x="6743351" y="2514600"/>
              <a:ext cx="495649" cy="461665"/>
            </a:xfrm>
            <a:prstGeom prst="rect">
              <a:avLst/>
            </a:prstGeom>
            <a:noFill/>
          </p:spPr>
          <p:txBody>
            <a:bodyPr wrap="none" rtlCol="0">
              <a:spAutoFit/>
            </a:bodyPr>
            <a:lstStyle/>
            <a:p>
              <a:r>
                <a:rPr lang="en-US" sz="2400" dirty="0"/>
                <a:t>01</a:t>
              </a:r>
            </a:p>
          </p:txBody>
        </p:sp>
        <p:sp>
          <p:nvSpPr>
            <p:cNvPr id="38" name="TextBox 37">
              <a:extLst>
                <a:ext uri="{FF2B5EF4-FFF2-40B4-BE49-F238E27FC236}">
                  <a16:creationId xmlns:a16="http://schemas.microsoft.com/office/drawing/2014/main" xmlns="" id="{52633B71-28DC-4B1E-B7B0-3435362EC25C}"/>
                </a:ext>
              </a:extLst>
            </p:cNvPr>
            <p:cNvSpPr txBox="1"/>
            <p:nvPr/>
          </p:nvSpPr>
          <p:spPr>
            <a:xfrm>
              <a:off x="7505351" y="2510135"/>
              <a:ext cx="495649" cy="461665"/>
            </a:xfrm>
            <a:prstGeom prst="rect">
              <a:avLst/>
            </a:prstGeom>
            <a:noFill/>
          </p:spPr>
          <p:txBody>
            <a:bodyPr wrap="none" rtlCol="0">
              <a:spAutoFit/>
            </a:bodyPr>
            <a:lstStyle/>
            <a:p>
              <a:r>
                <a:rPr lang="en-US" sz="2400" dirty="0"/>
                <a:t>11</a:t>
              </a:r>
            </a:p>
          </p:txBody>
        </p:sp>
        <p:sp>
          <p:nvSpPr>
            <p:cNvPr id="39" name="TextBox 38">
              <a:extLst>
                <a:ext uri="{FF2B5EF4-FFF2-40B4-BE49-F238E27FC236}">
                  <a16:creationId xmlns:a16="http://schemas.microsoft.com/office/drawing/2014/main" xmlns="" id="{D2653F82-B506-4C37-866E-DCE6B4714939}"/>
                </a:ext>
              </a:extLst>
            </p:cNvPr>
            <p:cNvSpPr txBox="1"/>
            <p:nvPr/>
          </p:nvSpPr>
          <p:spPr>
            <a:xfrm>
              <a:off x="8610600" y="2952690"/>
              <a:ext cx="314510" cy="400110"/>
            </a:xfrm>
            <a:prstGeom prst="rect">
              <a:avLst/>
            </a:prstGeom>
            <a:noFill/>
          </p:spPr>
          <p:txBody>
            <a:bodyPr wrap="none" rtlCol="0">
              <a:spAutoFit/>
            </a:bodyPr>
            <a:lstStyle/>
            <a:p>
              <a:r>
                <a:rPr lang="en-US" sz="2000" dirty="0"/>
                <a:t>4</a:t>
              </a:r>
            </a:p>
          </p:txBody>
        </p:sp>
        <p:sp>
          <p:nvSpPr>
            <p:cNvPr id="40" name="TextBox 39">
              <a:extLst>
                <a:ext uri="{FF2B5EF4-FFF2-40B4-BE49-F238E27FC236}">
                  <a16:creationId xmlns:a16="http://schemas.microsoft.com/office/drawing/2014/main" xmlns="" id="{FC2C1F00-D083-4458-9AE6-B42FF9161005}"/>
                </a:ext>
              </a:extLst>
            </p:cNvPr>
            <p:cNvSpPr txBox="1"/>
            <p:nvPr/>
          </p:nvSpPr>
          <p:spPr>
            <a:xfrm>
              <a:off x="8610600" y="3810000"/>
              <a:ext cx="314510" cy="400110"/>
            </a:xfrm>
            <a:prstGeom prst="rect">
              <a:avLst/>
            </a:prstGeom>
            <a:noFill/>
          </p:spPr>
          <p:txBody>
            <a:bodyPr wrap="none" rtlCol="0">
              <a:spAutoFit/>
            </a:bodyPr>
            <a:lstStyle/>
            <a:p>
              <a:r>
                <a:rPr lang="en-US" sz="2000" dirty="0"/>
                <a:t>5</a:t>
              </a:r>
            </a:p>
          </p:txBody>
        </p:sp>
        <p:sp>
          <p:nvSpPr>
            <p:cNvPr id="41" name="TextBox 40">
              <a:extLst>
                <a:ext uri="{FF2B5EF4-FFF2-40B4-BE49-F238E27FC236}">
                  <a16:creationId xmlns:a16="http://schemas.microsoft.com/office/drawing/2014/main" xmlns="" id="{C7DA98C7-1AEB-4238-9D1F-2B86209A251B}"/>
                </a:ext>
              </a:extLst>
            </p:cNvPr>
            <p:cNvSpPr txBox="1"/>
            <p:nvPr/>
          </p:nvSpPr>
          <p:spPr>
            <a:xfrm>
              <a:off x="7848600" y="2971800"/>
              <a:ext cx="314510" cy="400110"/>
            </a:xfrm>
            <a:prstGeom prst="rect">
              <a:avLst/>
            </a:prstGeom>
            <a:noFill/>
          </p:spPr>
          <p:txBody>
            <a:bodyPr wrap="none" rtlCol="0">
              <a:spAutoFit/>
            </a:bodyPr>
            <a:lstStyle/>
            <a:p>
              <a:r>
                <a:rPr lang="en-US" sz="2000" dirty="0"/>
                <a:t>6</a:t>
              </a:r>
            </a:p>
          </p:txBody>
        </p:sp>
        <p:sp>
          <p:nvSpPr>
            <p:cNvPr id="42" name="TextBox 41">
              <a:extLst>
                <a:ext uri="{FF2B5EF4-FFF2-40B4-BE49-F238E27FC236}">
                  <a16:creationId xmlns:a16="http://schemas.microsoft.com/office/drawing/2014/main" xmlns="" id="{A9680EA9-1104-43FB-B341-00A0F749C48E}"/>
                </a:ext>
              </a:extLst>
            </p:cNvPr>
            <p:cNvSpPr txBox="1"/>
            <p:nvPr/>
          </p:nvSpPr>
          <p:spPr>
            <a:xfrm>
              <a:off x="7848600" y="3790890"/>
              <a:ext cx="314510" cy="400110"/>
            </a:xfrm>
            <a:prstGeom prst="rect">
              <a:avLst/>
            </a:prstGeom>
            <a:noFill/>
          </p:spPr>
          <p:txBody>
            <a:bodyPr wrap="none" rtlCol="0">
              <a:spAutoFit/>
            </a:bodyPr>
            <a:lstStyle/>
            <a:p>
              <a:r>
                <a:rPr lang="en-US" sz="2000" dirty="0"/>
                <a:t>7</a:t>
              </a:r>
            </a:p>
          </p:txBody>
        </p:sp>
      </p:grpSp>
      <p:sp>
        <p:nvSpPr>
          <p:cNvPr id="43" name="TextBox 42">
            <a:extLst>
              <a:ext uri="{FF2B5EF4-FFF2-40B4-BE49-F238E27FC236}">
                <a16:creationId xmlns:a16="http://schemas.microsoft.com/office/drawing/2014/main" xmlns="" id="{114C7C34-B981-429E-8819-85B7B0AD2257}"/>
              </a:ext>
            </a:extLst>
          </p:cNvPr>
          <p:cNvSpPr txBox="1"/>
          <p:nvPr/>
        </p:nvSpPr>
        <p:spPr>
          <a:xfrm>
            <a:off x="4495800" y="5574218"/>
            <a:ext cx="340158" cy="461665"/>
          </a:xfrm>
          <a:prstGeom prst="rect">
            <a:avLst/>
          </a:prstGeom>
          <a:noFill/>
        </p:spPr>
        <p:txBody>
          <a:bodyPr wrap="none" rtlCol="0">
            <a:spAutoFit/>
          </a:bodyPr>
          <a:lstStyle/>
          <a:p>
            <a:r>
              <a:rPr lang="en-US" sz="2400" dirty="0"/>
              <a:t>1</a:t>
            </a:r>
          </a:p>
        </p:txBody>
      </p:sp>
      <p:sp>
        <p:nvSpPr>
          <p:cNvPr id="44" name="TextBox 43">
            <a:extLst>
              <a:ext uri="{FF2B5EF4-FFF2-40B4-BE49-F238E27FC236}">
                <a16:creationId xmlns:a16="http://schemas.microsoft.com/office/drawing/2014/main" xmlns="" id="{326AE1C9-59DA-4EB9-8302-A21DA0B372BB}"/>
              </a:ext>
            </a:extLst>
          </p:cNvPr>
          <p:cNvSpPr txBox="1"/>
          <p:nvPr/>
        </p:nvSpPr>
        <p:spPr>
          <a:xfrm>
            <a:off x="5298642" y="5569753"/>
            <a:ext cx="340158" cy="461665"/>
          </a:xfrm>
          <a:prstGeom prst="rect">
            <a:avLst/>
          </a:prstGeom>
          <a:noFill/>
        </p:spPr>
        <p:txBody>
          <a:bodyPr wrap="none" rtlCol="0">
            <a:spAutoFit/>
          </a:bodyPr>
          <a:lstStyle/>
          <a:p>
            <a:r>
              <a:rPr lang="en-US" sz="2400" dirty="0"/>
              <a:t>1</a:t>
            </a:r>
          </a:p>
        </p:txBody>
      </p:sp>
      <p:sp>
        <p:nvSpPr>
          <p:cNvPr id="45" name="TextBox 44">
            <a:extLst>
              <a:ext uri="{FF2B5EF4-FFF2-40B4-BE49-F238E27FC236}">
                <a16:creationId xmlns:a16="http://schemas.microsoft.com/office/drawing/2014/main" xmlns="" id="{4E5453F0-7D26-4092-A5DF-D41DE7F66591}"/>
              </a:ext>
            </a:extLst>
          </p:cNvPr>
          <p:cNvSpPr txBox="1"/>
          <p:nvPr/>
        </p:nvSpPr>
        <p:spPr>
          <a:xfrm>
            <a:off x="6858000" y="5574218"/>
            <a:ext cx="340158" cy="461665"/>
          </a:xfrm>
          <a:prstGeom prst="rect">
            <a:avLst/>
          </a:prstGeom>
          <a:noFill/>
        </p:spPr>
        <p:txBody>
          <a:bodyPr wrap="none" rtlCol="0">
            <a:spAutoFit/>
          </a:bodyPr>
          <a:lstStyle/>
          <a:p>
            <a:r>
              <a:rPr lang="en-US" sz="2400" dirty="0"/>
              <a:t>1</a:t>
            </a:r>
          </a:p>
        </p:txBody>
      </p:sp>
      <p:sp>
        <p:nvSpPr>
          <p:cNvPr id="46" name="TextBox 45">
            <a:extLst>
              <a:ext uri="{FF2B5EF4-FFF2-40B4-BE49-F238E27FC236}">
                <a16:creationId xmlns:a16="http://schemas.microsoft.com/office/drawing/2014/main" xmlns="" id="{184E3779-C8E9-4D62-87BD-5DAD65FCE3A7}"/>
              </a:ext>
            </a:extLst>
          </p:cNvPr>
          <p:cNvSpPr txBox="1"/>
          <p:nvPr/>
        </p:nvSpPr>
        <p:spPr>
          <a:xfrm>
            <a:off x="6096000" y="5574218"/>
            <a:ext cx="340158" cy="461665"/>
          </a:xfrm>
          <a:prstGeom prst="rect">
            <a:avLst/>
          </a:prstGeom>
          <a:noFill/>
        </p:spPr>
        <p:txBody>
          <a:bodyPr wrap="none" rtlCol="0">
            <a:spAutoFit/>
          </a:bodyPr>
          <a:lstStyle/>
          <a:p>
            <a:r>
              <a:rPr lang="en-US" sz="2400" dirty="0"/>
              <a:t>1</a:t>
            </a:r>
          </a:p>
        </p:txBody>
      </p:sp>
      <p:sp>
        <p:nvSpPr>
          <p:cNvPr id="47" name="Rounded Rectangle 33">
            <a:extLst>
              <a:ext uri="{FF2B5EF4-FFF2-40B4-BE49-F238E27FC236}">
                <a16:creationId xmlns:a16="http://schemas.microsoft.com/office/drawing/2014/main" xmlns="" id="{363EBA94-8503-42CD-8170-EDC96766B88A}"/>
              </a:ext>
            </a:extLst>
          </p:cNvPr>
          <p:cNvSpPr/>
          <p:nvPr/>
        </p:nvSpPr>
        <p:spPr>
          <a:xfrm>
            <a:off x="4457702" y="5574218"/>
            <a:ext cx="2781649" cy="461665"/>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80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500"/>
                                        <p:tgtEl>
                                          <p:spTgt spid="4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3" grpId="0"/>
      <p:bldP spid="44" grpId="0"/>
      <p:bldP spid="45" grpId="0"/>
      <p:bldP spid="46" grpId="0"/>
      <p:bldP spid="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FBEA3C-4F09-46AA-8E3F-03393DA8A20F}"/>
              </a:ext>
            </a:extLst>
          </p:cNvPr>
          <p:cNvSpPr>
            <a:spLocks noGrp="1"/>
          </p:cNvSpPr>
          <p:nvPr>
            <p:ph type="title"/>
          </p:nvPr>
        </p:nvSpPr>
        <p:spPr/>
        <p:txBody>
          <a:bodyPr/>
          <a:lstStyle/>
          <a:p>
            <a:r>
              <a:rPr lang="en-US" dirty="0"/>
              <a:t>Examples (SOP)</a:t>
            </a:r>
            <a:endParaRPr lang="en-IN" dirty="0"/>
          </a:p>
        </p:txBody>
      </p:sp>
      <p:sp>
        <p:nvSpPr>
          <p:cNvPr id="15" name="TextBox 14">
            <a:extLst>
              <a:ext uri="{FF2B5EF4-FFF2-40B4-BE49-F238E27FC236}">
                <a16:creationId xmlns:a16="http://schemas.microsoft.com/office/drawing/2014/main" xmlns="" id="{F61278DF-EF09-440B-9D2D-047237CF04F5}"/>
              </a:ext>
            </a:extLst>
          </p:cNvPr>
          <p:cNvSpPr txBox="1"/>
          <p:nvPr/>
        </p:nvSpPr>
        <p:spPr>
          <a:xfrm>
            <a:off x="1838517" y="3495635"/>
            <a:ext cx="367408" cy="575542"/>
          </a:xfrm>
          <a:prstGeom prst="rect">
            <a:avLst/>
          </a:prstGeom>
          <a:noFill/>
        </p:spPr>
        <p:txBody>
          <a:bodyPr wrap="none" rtlCol="0">
            <a:spAutoFit/>
          </a:bodyPr>
          <a:lstStyle/>
          <a:p>
            <a:r>
              <a:rPr lang="en-US" sz="2800" dirty="0"/>
              <a:t>1</a:t>
            </a:r>
          </a:p>
        </p:txBody>
      </p:sp>
      <p:sp>
        <p:nvSpPr>
          <p:cNvPr id="16" name="TextBox 15">
            <a:extLst>
              <a:ext uri="{FF2B5EF4-FFF2-40B4-BE49-F238E27FC236}">
                <a16:creationId xmlns:a16="http://schemas.microsoft.com/office/drawing/2014/main" xmlns="" id="{94507CD4-D8A6-4DE9-B93A-33960019DBD1}"/>
              </a:ext>
            </a:extLst>
          </p:cNvPr>
          <p:cNvSpPr txBox="1"/>
          <p:nvPr/>
        </p:nvSpPr>
        <p:spPr>
          <a:xfrm>
            <a:off x="4200717" y="3495635"/>
            <a:ext cx="367408" cy="575542"/>
          </a:xfrm>
          <a:prstGeom prst="rect">
            <a:avLst/>
          </a:prstGeom>
          <a:noFill/>
        </p:spPr>
        <p:txBody>
          <a:bodyPr wrap="none" rtlCol="0">
            <a:spAutoFit/>
          </a:bodyPr>
          <a:lstStyle/>
          <a:p>
            <a:r>
              <a:rPr lang="en-US" sz="2800" dirty="0"/>
              <a:t>1</a:t>
            </a: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xmlns="" id="{168F1EB4-84AF-4EB7-9314-AA4B1E241766}"/>
                  </a:ext>
                </a:extLst>
              </p:cNvPr>
              <p:cNvSpPr/>
              <p:nvPr/>
            </p:nvSpPr>
            <p:spPr>
              <a:xfrm>
                <a:off x="1824925" y="1028700"/>
                <a:ext cx="26638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accent6"/>
                          </a:solidFill>
                          <a:latin typeface="Cambria Math" panose="02040503050406030204" pitchFamily="18" charset="0"/>
                        </a:rPr>
                        <m:t>𝑓</m:t>
                      </m:r>
                      <m:r>
                        <a:rPr lang="en-US" sz="2400" i="1">
                          <a:solidFill>
                            <a:schemeClr val="accent6"/>
                          </a:solidFill>
                          <a:latin typeface="Cambria Math" panose="02040503050406030204" pitchFamily="18" charset="0"/>
                        </a:rPr>
                        <m:t>=</m:t>
                      </m:r>
                      <m:r>
                        <a:rPr lang="en-US" sz="2400" b="0" i="1" smtClean="0">
                          <a:solidFill>
                            <a:schemeClr val="accent6"/>
                          </a:solidFill>
                          <a:latin typeface="Cambria Math" panose="02040503050406030204" pitchFamily="18" charset="0"/>
                        </a:rPr>
                        <m:t>𝐴</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𝐵</m:t>
                          </m:r>
                        </m:e>
                        <m:sup>
                          <m:r>
                            <a:rPr lang="en-US" sz="2400" i="1">
                              <a:solidFill>
                                <a:schemeClr val="accent6"/>
                              </a:solidFill>
                              <a:latin typeface="Cambria Math" panose="02040503050406030204" pitchFamily="18" charset="0"/>
                            </a:rPr>
                            <m:t>′</m:t>
                          </m:r>
                        </m:sup>
                      </m:sSup>
                      <m:r>
                        <a:rPr lang="en-US" sz="2400" i="1">
                          <a:solidFill>
                            <a:schemeClr val="accent6"/>
                          </a:solidFill>
                          <a:latin typeface="Cambria Math" panose="02040503050406030204" pitchFamily="18" charset="0"/>
                        </a:rPr>
                        <m:t>𝐶</m:t>
                      </m:r>
                      <m:r>
                        <a:rPr lang="en-US" sz="2400" i="1">
                          <a:solidFill>
                            <a:schemeClr val="accent6"/>
                          </a:solidFill>
                          <a:latin typeface="Cambria Math" panose="02040503050406030204" pitchFamily="18" charset="0"/>
                        </a:rPr>
                        <m:t>+</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𝐴</m:t>
                          </m:r>
                        </m:e>
                        <m:sup>
                          <m:r>
                            <a:rPr lang="en-US" sz="2400" i="1">
                              <a:solidFill>
                                <a:schemeClr val="accent6"/>
                              </a:solidFill>
                              <a:latin typeface="Cambria Math" panose="02040503050406030204" pitchFamily="18" charset="0"/>
                            </a:rPr>
                            <m:t>′</m:t>
                          </m:r>
                        </m:sup>
                      </m:sSup>
                      <m:r>
                        <a:rPr lang="en-US" sz="2400" i="1">
                          <a:solidFill>
                            <a:schemeClr val="accent6"/>
                          </a:solidFill>
                          <a:latin typeface="Cambria Math" panose="02040503050406030204" pitchFamily="18" charset="0"/>
                        </a:rPr>
                        <m:t>𝐵</m:t>
                      </m:r>
                      <m:r>
                        <a:rPr lang="en-US" sz="2400" b="0" i="1" smtClean="0">
                          <a:solidFill>
                            <a:schemeClr val="accent6"/>
                          </a:solidFill>
                          <a:latin typeface="Cambria Math" panose="02040503050406030204" pitchFamily="18" charset="0"/>
                        </a:rPr>
                        <m:t>′</m:t>
                      </m:r>
                      <m:r>
                        <a:rPr lang="en-US" sz="2400" i="1">
                          <a:solidFill>
                            <a:schemeClr val="accent6"/>
                          </a:solidFill>
                          <a:latin typeface="Cambria Math" panose="02040503050406030204" pitchFamily="18" charset="0"/>
                        </a:rPr>
                        <m:t>𝐶</m:t>
                      </m:r>
                    </m:oMath>
                  </m:oMathPara>
                </a14:m>
                <a:endParaRPr lang="en-US" sz="2400" dirty="0">
                  <a:solidFill>
                    <a:schemeClr val="accent6"/>
                  </a:solidFill>
                </a:endParaRPr>
              </a:p>
            </p:txBody>
          </p:sp>
        </mc:Choice>
        <mc:Fallback xmlns="">
          <p:sp>
            <p:nvSpPr>
              <p:cNvPr id="17" name="Rectangle 16">
                <a:extLst>
                  <a:ext uri="{FF2B5EF4-FFF2-40B4-BE49-F238E27FC236}">
                    <a16:creationId xmlns:a16="http://schemas.microsoft.com/office/drawing/2014/main" id="{168F1EB4-84AF-4EB7-9314-AA4B1E241766}"/>
                  </a:ext>
                </a:extLst>
              </p:cNvPr>
              <p:cNvSpPr>
                <a:spLocks noRot="1" noChangeAspect="1" noMove="1" noResize="1" noEditPoints="1" noAdjustHandles="1" noChangeArrowheads="1" noChangeShapeType="1" noTextEdit="1"/>
              </p:cNvSpPr>
              <p:nvPr/>
            </p:nvSpPr>
            <p:spPr>
              <a:xfrm>
                <a:off x="1824925" y="1028700"/>
                <a:ext cx="2663871" cy="461665"/>
              </a:xfrm>
              <a:prstGeom prst="rect">
                <a:avLst/>
              </a:prstGeom>
              <a:blipFill>
                <a:blip r:embed="rId2"/>
                <a:stretch>
                  <a:fillRect b="-2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xmlns="" id="{56EF9933-4088-4F56-B38C-3CE2E637FD85}"/>
                  </a:ext>
                </a:extLst>
              </p:cNvPr>
              <p:cNvSpPr/>
              <p:nvPr/>
            </p:nvSpPr>
            <p:spPr>
              <a:xfrm>
                <a:off x="2520119" y="4238013"/>
                <a:ext cx="133376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2"/>
                          </a:solidFill>
                          <a:latin typeface="Cambria Math" panose="02040503050406030204" pitchFamily="18" charset="0"/>
                        </a:rPr>
                        <m:t>𝑓</m:t>
                      </m:r>
                      <m:r>
                        <a:rPr lang="en-US" sz="2400" i="1">
                          <a:solidFill>
                            <a:schemeClr val="tx2"/>
                          </a:solidFill>
                          <a:latin typeface="Cambria Math" panose="02040503050406030204" pitchFamily="18" charset="0"/>
                        </a:rPr>
                        <m:t>=</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𝐵</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𝐶</m:t>
                      </m:r>
                    </m:oMath>
                  </m:oMathPara>
                </a14:m>
                <a:endParaRPr lang="en-US" sz="2400" dirty="0">
                  <a:solidFill>
                    <a:schemeClr val="tx2"/>
                  </a:solidFill>
                </a:endParaRPr>
              </a:p>
            </p:txBody>
          </p:sp>
        </mc:Choice>
        <mc:Fallback xmlns="">
          <p:sp>
            <p:nvSpPr>
              <p:cNvPr id="18" name="Rectangle 17">
                <a:extLst>
                  <a:ext uri="{FF2B5EF4-FFF2-40B4-BE49-F238E27FC236}">
                    <a16:creationId xmlns:a16="http://schemas.microsoft.com/office/drawing/2014/main" id="{56EF9933-4088-4F56-B38C-3CE2E637FD85}"/>
                  </a:ext>
                </a:extLst>
              </p:cNvPr>
              <p:cNvSpPr>
                <a:spLocks noRot="1" noChangeAspect="1" noMove="1" noResize="1" noEditPoints="1" noAdjustHandles="1" noChangeArrowheads="1" noChangeShapeType="1" noTextEdit="1"/>
              </p:cNvSpPr>
              <p:nvPr/>
            </p:nvSpPr>
            <p:spPr>
              <a:xfrm>
                <a:off x="2520119" y="4238013"/>
                <a:ext cx="1333763" cy="461665"/>
              </a:xfrm>
              <a:prstGeom prst="rect">
                <a:avLst/>
              </a:prstGeom>
              <a:blipFill>
                <a:blip r:embed="rId3"/>
                <a:stretch>
                  <a:fillRect l="-457" b="-18421"/>
                </a:stretch>
              </a:blipFill>
            </p:spPr>
            <p:txBody>
              <a:bodyPr/>
              <a:lstStyle/>
              <a:p>
                <a:r>
                  <a:rPr lang="en-IN">
                    <a:noFill/>
                  </a:rPr>
                  <a:t> </a:t>
                </a:r>
              </a:p>
            </p:txBody>
          </p:sp>
        </mc:Fallback>
      </mc:AlternateContent>
      <p:sp>
        <p:nvSpPr>
          <p:cNvPr id="19" name="Left Bracket 18">
            <a:extLst>
              <a:ext uri="{FF2B5EF4-FFF2-40B4-BE49-F238E27FC236}">
                <a16:creationId xmlns:a16="http://schemas.microsoft.com/office/drawing/2014/main" xmlns="" id="{A5E1A404-088A-4E57-B6F6-FF35E0B7AF16}"/>
              </a:ext>
            </a:extLst>
          </p:cNvPr>
          <p:cNvSpPr/>
          <p:nvPr/>
        </p:nvSpPr>
        <p:spPr>
          <a:xfrm>
            <a:off x="4136857" y="3396066"/>
            <a:ext cx="583668" cy="633096"/>
          </a:xfrm>
          <a:prstGeom prst="leftBracket">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ket 19">
            <a:extLst>
              <a:ext uri="{FF2B5EF4-FFF2-40B4-BE49-F238E27FC236}">
                <a16:creationId xmlns:a16="http://schemas.microsoft.com/office/drawing/2014/main" xmlns="" id="{EB4C08EC-7338-4D45-A87A-A995D9AF9A20}"/>
              </a:ext>
            </a:extLst>
          </p:cNvPr>
          <p:cNvSpPr/>
          <p:nvPr/>
        </p:nvSpPr>
        <p:spPr>
          <a:xfrm rot="10800000">
            <a:off x="1627641" y="3405906"/>
            <a:ext cx="578184" cy="633096"/>
          </a:xfrm>
          <a:prstGeom prst="leftBracket">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1" name="Group 20">
            <a:extLst>
              <a:ext uri="{FF2B5EF4-FFF2-40B4-BE49-F238E27FC236}">
                <a16:creationId xmlns:a16="http://schemas.microsoft.com/office/drawing/2014/main" xmlns="" id="{3A540779-56DE-4920-B07A-33CD572357CE}"/>
              </a:ext>
            </a:extLst>
          </p:cNvPr>
          <p:cNvGrpSpPr/>
          <p:nvPr/>
        </p:nvGrpSpPr>
        <p:grpSpPr>
          <a:xfrm>
            <a:off x="6428983" y="1487190"/>
            <a:ext cx="3856724" cy="3961110"/>
            <a:chOff x="2636004" y="1449090"/>
            <a:chExt cx="3856724" cy="3961110"/>
          </a:xfrm>
        </p:grpSpPr>
        <p:graphicFrame>
          <p:nvGraphicFramePr>
            <p:cNvPr id="22" name="Content Placeholder 3">
              <a:extLst>
                <a:ext uri="{FF2B5EF4-FFF2-40B4-BE49-F238E27FC236}">
                  <a16:creationId xmlns:a16="http://schemas.microsoft.com/office/drawing/2014/main" xmlns="" id="{55ECF1EC-0DE9-48FA-A03B-11A59325EE91}"/>
                </a:ext>
              </a:extLst>
            </p:cNvPr>
            <p:cNvGraphicFramePr>
              <a:graphicFrameLocks/>
            </p:cNvGraphicFramePr>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cxnSp>
          <p:nvCxnSpPr>
            <p:cNvPr id="23" name="Straight Connector 22">
              <a:extLst>
                <a:ext uri="{FF2B5EF4-FFF2-40B4-BE49-F238E27FC236}">
                  <a16:creationId xmlns:a16="http://schemas.microsoft.com/office/drawing/2014/main" xmlns="" id="{FD45F2B6-FCB2-4FA1-BC4E-468CF821CEBA}"/>
                </a:ext>
              </a:extLst>
            </p:cNvPr>
            <p:cNvCxnSpPr/>
            <p:nvPr/>
          </p:nvCxnSpPr>
          <p:spPr>
            <a:xfrm flipH="1" flipV="1">
              <a:off x="2682498" y="1601410"/>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2E2A2FC5-E684-4248-A228-8C5D80C6E493}"/>
                </a:ext>
              </a:extLst>
            </p:cNvPr>
            <p:cNvSpPr txBox="1"/>
            <p:nvPr/>
          </p:nvSpPr>
          <p:spPr>
            <a:xfrm>
              <a:off x="2894390" y="1449090"/>
              <a:ext cx="529312" cy="461665"/>
            </a:xfrm>
            <a:prstGeom prst="rect">
              <a:avLst/>
            </a:prstGeom>
            <a:noFill/>
          </p:spPr>
          <p:txBody>
            <a:bodyPr wrap="none" rtlCol="0">
              <a:spAutoFit/>
            </a:bodyPr>
            <a:lstStyle/>
            <a:p>
              <a:r>
                <a:rPr lang="en-US" sz="2400" dirty="0"/>
                <a:t>AB</a:t>
              </a:r>
            </a:p>
          </p:txBody>
        </p:sp>
        <p:sp>
          <p:nvSpPr>
            <p:cNvPr id="25" name="TextBox 24">
              <a:extLst>
                <a:ext uri="{FF2B5EF4-FFF2-40B4-BE49-F238E27FC236}">
                  <a16:creationId xmlns:a16="http://schemas.microsoft.com/office/drawing/2014/main" xmlns="" id="{FFC3DBE2-8207-4CB0-BC7E-99A0A0359AC1}"/>
                </a:ext>
              </a:extLst>
            </p:cNvPr>
            <p:cNvSpPr txBox="1"/>
            <p:nvPr/>
          </p:nvSpPr>
          <p:spPr>
            <a:xfrm>
              <a:off x="2636004" y="1779131"/>
              <a:ext cx="537327" cy="461665"/>
            </a:xfrm>
            <a:prstGeom prst="rect">
              <a:avLst/>
            </a:prstGeom>
            <a:noFill/>
          </p:spPr>
          <p:txBody>
            <a:bodyPr wrap="none" rtlCol="0">
              <a:spAutoFit/>
            </a:bodyPr>
            <a:lstStyle/>
            <a:p>
              <a:r>
                <a:rPr lang="en-US" sz="2400" dirty="0"/>
                <a:t>CD</a:t>
              </a:r>
            </a:p>
          </p:txBody>
        </p:sp>
        <p:sp>
          <p:nvSpPr>
            <p:cNvPr id="26" name="TextBox 25">
              <a:extLst>
                <a:ext uri="{FF2B5EF4-FFF2-40B4-BE49-F238E27FC236}">
                  <a16:creationId xmlns:a16="http://schemas.microsoft.com/office/drawing/2014/main" xmlns="" id="{2E40AD79-017E-449B-AEBF-458C134636AD}"/>
                </a:ext>
              </a:extLst>
            </p:cNvPr>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27" name="TextBox 26">
              <a:extLst>
                <a:ext uri="{FF2B5EF4-FFF2-40B4-BE49-F238E27FC236}">
                  <a16:creationId xmlns:a16="http://schemas.microsoft.com/office/drawing/2014/main" xmlns="" id="{70BCF65F-B394-4DA0-A38E-BFAC0E4697E5}"/>
                </a:ext>
              </a:extLst>
            </p:cNvPr>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28" name="TextBox 27">
              <a:extLst>
                <a:ext uri="{FF2B5EF4-FFF2-40B4-BE49-F238E27FC236}">
                  <a16:creationId xmlns:a16="http://schemas.microsoft.com/office/drawing/2014/main" xmlns="" id="{02321B68-3BD4-4935-B4FF-C2CC32006511}"/>
                </a:ext>
              </a:extLst>
            </p:cNvPr>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29" name="TextBox 28">
              <a:extLst>
                <a:ext uri="{FF2B5EF4-FFF2-40B4-BE49-F238E27FC236}">
                  <a16:creationId xmlns:a16="http://schemas.microsoft.com/office/drawing/2014/main" xmlns="" id="{5062488A-2A41-4F14-B9DA-96F2106822E0}"/>
                </a:ext>
              </a:extLst>
            </p:cNvPr>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30" name="TextBox 29">
              <a:extLst>
                <a:ext uri="{FF2B5EF4-FFF2-40B4-BE49-F238E27FC236}">
                  <a16:creationId xmlns:a16="http://schemas.microsoft.com/office/drawing/2014/main" xmlns="" id="{AF552BF8-E91E-4B93-9133-69160A8D2D7C}"/>
                </a:ext>
              </a:extLst>
            </p:cNvPr>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31" name="TextBox 30">
              <a:extLst>
                <a:ext uri="{FF2B5EF4-FFF2-40B4-BE49-F238E27FC236}">
                  <a16:creationId xmlns:a16="http://schemas.microsoft.com/office/drawing/2014/main" xmlns="" id="{A8508A80-8B5E-45B6-9611-3452A6E7AD88}"/>
                </a:ext>
              </a:extLst>
            </p:cNvPr>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32" name="TextBox 31">
              <a:extLst>
                <a:ext uri="{FF2B5EF4-FFF2-40B4-BE49-F238E27FC236}">
                  <a16:creationId xmlns:a16="http://schemas.microsoft.com/office/drawing/2014/main" xmlns="" id="{208DEEE0-A3C7-4602-8BE2-2AB1DBB75ED2}"/>
                </a:ext>
              </a:extLst>
            </p:cNvPr>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33" name="TextBox 32">
              <a:extLst>
                <a:ext uri="{FF2B5EF4-FFF2-40B4-BE49-F238E27FC236}">
                  <a16:creationId xmlns:a16="http://schemas.microsoft.com/office/drawing/2014/main" xmlns="" id="{F11D0245-9447-4D49-B3F3-9CC032009C62}"/>
                </a:ext>
              </a:extLst>
            </p:cNvPr>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34" name="TextBox 33">
              <a:extLst>
                <a:ext uri="{FF2B5EF4-FFF2-40B4-BE49-F238E27FC236}">
                  <a16:creationId xmlns:a16="http://schemas.microsoft.com/office/drawing/2014/main" xmlns="" id="{95CBE794-1067-4F23-99CB-5B798B92762B}"/>
                </a:ext>
              </a:extLst>
            </p:cNvPr>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35" name="TextBox 34">
              <a:extLst>
                <a:ext uri="{FF2B5EF4-FFF2-40B4-BE49-F238E27FC236}">
                  <a16:creationId xmlns:a16="http://schemas.microsoft.com/office/drawing/2014/main" xmlns="" id="{FD3FF13A-B764-43E7-975D-DBA47EBE9A36}"/>
                </a:ext>
              </a:extLst>
            </p:cNvPr>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36" name="TextBox 35">
              <a:extLst>
                <a:ext uri="{FF2B5EF4-FFF2-40B4-BE49-F238E27FC236}">
                  <a16:creationId xmlns:a16="http://schemas.microsoft.com/office/drawing/2014/main" xmlns="" id="{3455340E-1879-4321-A9A6-BD21628056F5}"/>
                </a:ext>
              </a:extLst>
            </p:cNvPr>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37" name="TextBox 36">
              <a:extLst>
                <a:ext uri="{FF2B5EF4-FFF2-40B4-BE49-F238E27FC236}">
                  <a16:creationId xmlns:a16="http://schemas.microsoft.com/office/drawing/2014/main" xmlns="" id="{945BCC2A-4453-40AC-AF3A-2733F5BDC2A4}"/>
                </a:ext>
              </a:extLst>
            </p:cNvPr>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38" name="TextBox 37">
              <a:extLst>
                <a:ext uri="{FF2B5EF4-FFF2-40B4-BE49-F238E27FC236}">
                  <a16:creationId xmlns:a16="http://schemas.microsoft.com/office/drawing/2014/main" xmlns="" id="{8E10887E-9F23-4F21-90AB-5F33E0BFE319}"/>
                </a:ext>
              </a:extLst>
            </p:cNvPr>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39" name="TextBox 38">
              <a:extLst>
                <a:ext uri="{FF2B5EF4-FFF2-40B4-BE49-F238E27FC236}">
                  <a16:creationId xmlns:a16="http://schemas.microsoft.com/office/drawing/2014/main" xmlns="" id="{5183B6C2-7877-481C-BF13-084795E6C52B}"/>
                </a:ext>
              </a:extLst>
            </p:cNvPr>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40" name="TextBox 39">
              <a:extLst>
                <a:ext uri="{FF2B5EF4-FFF2-40B4-BE49-F238E27FC236}">
                  <a16:creationId xmlns:a16="http://schemas.microsoft.com/office/drawing/2014/main" xmlns="" id="{8F31D797-0726-4ABD-91D9-12C8BA57F5C6}"/>
                </a:ext>
              </a:extLst>
            </p:cNvPr>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41" name="TextBox 40">
              <a:extLst>
                <a:ext uri="{FF2B5EF4-FFF2-40B4-BE49-F238E27FC236}">
                  <a16:creationId xmlns:a16="http://schemas.microsoft.com/office/drawing/2014/main" xmlns="" id="{5D87B6DE-FE49-48C6-B96A-4A4E7A4B54F1}"/>
                </a:ext>
              </a:extLst>
            </p:cNvPr>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42" name="TextBox 41">
              <a:extLst>
                <a:ext uri="{FF2B5EF4-FFF2-40B4-BE49-F238E27FC236}">
                  <a16:creationId xmlns:a16="http://schemas.microsoft.com/office/drawing/2014/main" xmlns="" id="{8275AA93-1D12-4CF7-AAEB-2DDEE197890B}"/>
                </a:ext>
              </a:extLst>
            </p:cNvPr>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43" name="TextBox 42">
              <a:extLst>
                <a:ext uri="{FF2B5EF4-FFF2-40B4-BE49-F238E27FC236}">
                  <a16:creationId xmlns:a16="http://schemas.microsoft.com/office/drawing/2014/main" xmlns="" id="{F626F035-3193-4B5C-899D-07B14F920D4B}"/>
                </a:ext>
              </a:extLst>
            </p:cNvPr>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44" name="TextBox 43">
              <a:extLst>
                <a:ext uri="{FF2B5EF4-FFF2-40B4-BE49-F238E27FC236}">
                  <a16:creationId xmlns:a16="http://schemas.microsoft.com/office/drawing/2014/main" xmlns="" id="{C6A29A54-9402-4513-B882-DC17B209FFF7}"/>
                </a:ext>
              </a:extLst>
            </p:cNvPr>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45" name="TextBox 44">
              <a:extLst>
                <a:ext uri="{FF2B5EF4-FFF2-40B4-BE49-F238E27FC236}">
                  <a16:creationId xmlns:a16="http://schemas.microsoft.com/office/drawing/2014/main" xmlns="" id="{226C5193-A654-42CE-8945-2D591B8EFEE0}"/>
                </a:ext>
              </a:extLst>
            </p:cNvPr>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46" name="TextBox 45">
              <a:extLst>
                <a:ext uri="{FF2B5EF4-FFF2-40B4-BE49-F238E27FC236}">
                  <a16:creationId xmlns:a16="http://schemas.microsoft.com/office/drawing/2014/main" xmlns="" id="{922514DA-40C6-4AC2-9769-C49D506745E5}"/>
                </a:ext>
              </a:extLst>
            </p:cNvPr>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47" name="TextBox 46">
              <a:extLst>
                <a:ext uri="{FF2B5EF4-FFF2-40B4-BE49-F238E27FC236}">
                  <a16:creationId xmlns:a16="http://schemas.microsoft.com/office/drawing/2014/main" xmlns="" id="{C796B157-459A-4447-87F2-7B80D569B4C8}"/>
                </a:ext>
              </a:extLst>
            </p:cNvPr>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48" name="TextBox 47">
              <a:extLst>
                <a:ext uri="{FF2B5EF4-FFF2-40B4-BE49-F238E27FC236}">
                  <a16:creationId xmlns:a16="http://schemas.microsoft.com/office/drawing/2014/main" xmlns="" id="{A81956A1-8B48-4F00-8419-3EE4D9B9CE2F}"/>
                </a:ext>
              </a:extLst>
            </p:cNvPr>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49" name="TextBox 48">
              <a:extLst>
                <a:ext uri="{FF2B5EF4-FFF2-40B4-BE49-F238E27FC236}">
                  <a16:creationId xmlns:a16="http://schemas.microsoft.com/office/drawing/2014/main" xmlns="" id="{35A6E354-C426-482A-8BBD-B1884E74242A}"/>
                </a:ext>
              </a:extLst>
            </p:cNvPr>
            <p:cNvSpPr txBox="1"/>
            <p:nvPr/>
          </p:nvSpPr>
          <p:spPr>
            <a:xfrm>
              <a:off x="6048376" y="3752910"/>
              <a:ext cx="444352" cy="400110"/>
            </a:xfrm>
            <a:prstGeom prst="rect">
              <a:avLst/>
            </a:prstGeom>
            <a:noFill/>
          </p:spPr>
          <p:txBody>
            <a:bodyPr wrap="none" rtlCol="0">
              <a:spAutoFit/>
            </a:bodyPr>
            <a:lstStyle/>
            <a:p>
              <a:r>
                <a:rPr lang="en-US" sz="2000" dirty="0"/>
                <a:t>11</a:t>
              </a:r>
            </a:p>
          </p:txBody>
        </p:sp>
      </p:grpSp>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xmlns="" id="{8A958677-1DB3-4AEB-ABF0-FA7400669606}"/>
                  </a:ext>
                </a:extLst>
              </p:cNvPr>
              <p:cNvSpPr/>
              <p:nvPr/>
            </p:nvSpPr>
            <p:spPr>
              <a:xfrm>
                <a:off x="5682568" y="1028700"/>
                <a:ext cx="55281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accent6"/>
                          </a:solidFill>
                          <a:latin typeface="Cambria Math" panose="02040503050406030204" pitchFamily="18" charset="0"/>
                        </a:rPr>
                        <m:t>𝑓</m:t>
                      </m:r>
                      <m:r>
                        <a:rPr lang="en-US" sz="2400" i="1">
                          <a:solidFill>
                            <a:schemeClr val="accent6"/>
                          </a:solidFill>
                          <a:latin typeface="Cambria Math" panose="02040503050406030204" pitchFamily="18" charset="0"/>
                        </a:rPr>
                        <m:t>=</m:t>
                      </m:r>
                      <m:r>
                        <a:rPr lang="en-US" sz="2400" b="0" i="1" smtClean="0">
                          <a:solidFill>
                            <a:schemeClr val="accent6"/>
                          </a:solidFill>
                          <a:latin typeface="Cambria Math" panose="02040503050406030204" pitchFamily="18" charset="0"/>
                        </a:rPr>
                        <m:t>𝐴𝐵</m:t>
                      </m:r>
                      <m:r>
                        <a:rPr lang="en-US" sz="2400" i="1">
                          <a:solidFill>
                            <a:schemeClr val="accent6"/>
                          </a:solidFill>
                          <a:latin typeface="Cambria Math" panose="02040503050406030204" pitchFamily="18" charset="0"/>
                        </a:rPr>
                        <m:t>𝐶</m:t>
                      </m:r>
                      <m:r>
                        <a:rPr lang="en-US" sz="2400" b="0" i="1" smtClean="0">
                          <a:solidFill>
                            <a:schemeClr val="accent6"/>
                          </a:solidFill>
                          <a:latin typeface="Cambria Math" panose="02040503050406030204" pitchFamily="18" charset="0"/>
                        </a:rPr>
                        <m:t>′</m:t>
                      </m:r>
                      <m:r>
                        <a:rPr lang="en-US" sz="2400" b="0" i="1" smtClean="0">
                          <a:solidFill>
                            <a:schemeClr val="accent6"/>
                          </a:solidFill>
                          <a:latin typeface="Cambria Math" panose="02040503050406030204" pitchFamily="18" charset="0"/>
                        </a:rPr>
                        <m:t>𝐷</m:t>
                      </m:r>
                      <m:r>
                        <a:rPr lang="en-US" sz="2400" i="1">
                          <a:solidFill>
                            <a:schemeClr val="accent6"/>
                          </a:solidFill>
                          <a:latin typeface="Cambria Math" panose="02040503050406030204" pitchFamily="18" charset="0"/>
                        </a:rPr>
                        <m:t>+</m:t>
                      </m:r>
                      <m:r>
                        <a:rPr lang="en-US" sz="2400" b="0" i="1" smtClean="0">
                          <a:solidFill>
                            <a:schemeClr val="accent6"/>
                          </a:solidFill>
                          <a:latin typeface="Cambria Math" panose="02040503050406030204" pitchFamily="18" charset="0"/>
                        </a:rPr>
                        <m:t>𝐴𝐵𝐶𝐷</m:t>
                      </m:r>
                      <m:r>
                        <a:rPr lang="en-US" sz="2400" b="0" i="1" smtClean="0">
                          <a:solidFill>
                            <a:schemeClr val="accent6"/>
                          </a:solidFill>
                          <a:latin typeface="Cambria Math" panose="02040503050406030204" pitchFamily="18" charset="0"/>
                        </a:rPr>
                        <m:t>+</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𝐴</m:t>
                          </m:r>
                        </m:e>
                        <m:sup>
                          <m:r>
                            <a:rPr lang="en-US" sz="2400" i="1">
                              <a:solidFill>
                                <a:schemeClr val="accent6"/>
                              </a:solidFill>
                              <a:latin typeface="Cambria Math" panose="02040503050406030204" pitchFamily="18" charset="0"/>
                            </a:rPr>
                            <m:t>′</m:t>
                          </m:r>
                        </m:sup>
                      </m:sSup>
                      <m:r>
                        <a:rPr lang="en-US" sz="2400" i="1">
                          <a:solidFill>
                            <a:schemeClr val="accent6"/>
                          </a:solidFill>
                          <a:latin typeface="Cambria Math" panose="02040503050406030204" pitchFamily="18" charset="0"/>
                        </a:rPr>
                        <m:t>𝐵</m:t>
                      </m:r>
                      <m:sSup>
                        <m:sSupPr>
                          <m:ctrlPr>
                            <a:rPr lang="en-US" sz="2400" b="0" i="1" smtClean="0">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𝐶</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𝐷</m:t>
                      </m:r>
                      <m:r>
                        <a:rPr lang="en-US" sz="2400" b="0" i="1" smtClean="0">
                          <a:solidFill>
                            <a:schemeClr val="accent6"/>
                          </a:solidFill>
                          <a:latin typeface="Cambria Math" panose="02040503050406030204" pitchFamily="18" charset="0"/>
                        </a:rPr>
                        <m:t>+</m:t>
                      </m:r>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𝐴</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𝐵𝐶𝐷</m:t>
                      </m:r>
                    </m:oMath>
                  </m:oMathPara>
                </a14:m>
                <a:endParaRPr lang="en-US" sz="2400" dirty="0">
                  <a:solidFill>
                    <a:schemeClr val="accent6"/>
                  </a:solidFill>
                </a:endParaRPr>
              </a:p>
            </p:txBody>
          </p:sp>
        </mc:Choice>
        <mc:Fallback xmlns="">
          <p:sp>
            <p:nvSpPr>
              <p:cNvPr id="50" name="Rectangle 49">
                <a:extLst>
                  <a:ext uri="{FF2B5EF4-FFF2-40B4-BE49-F238E27FC236}">
                    <a16:creationId xmlns:a16="http://schemas.microsoft.com/office/drawing/2014/main" id="{8A958677-1DB3-4AEB-ABF0-FA7400669606}"/>
                  </a:ext>
                </a:extLst>
              </p:cNvPr>
              <p:cNvSpPr>
                <a:spLocks noRot="1" noChangeAspect="1" noMove="1" noResize="1" noEditPoints="1" noAdjustHandles="1" noChangeArrowheads="1" noChangeShapeType="1" noTextEdit="1"/>
              </p:cNvSpPr>
              <p:nvPr/>
            </p:nvSpPr>
            <p:spPr>
              <a:xfrm>
                <a:off x="5682568" y="1028700"/>
                <a:ext cx="5528180" cy="461665"/>
              </a:xfrm>
              <a:prstGeom prst="rect">
                <a:avLst/>
              </a:prstGeom>
              <a:blipFill>
                <a:blip r:embed="rId4"/>
                <a:stretch>
                  <a:fillRect b="-2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xmlns="" id="{26464BE9-5940-46E6-992E-E55FA71D47AB}"/>
                  </a:ext>
                </a:extLst>
              </p:cNvPr>
              <p:cNvSpPr/>
              <p:nvPr/>
            </p:nvSpPr>
            <p:spPr>
              <a:xfrm>
                <a:off x="8132036" y="5507502"/>
                <a:ext cx="125694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2"/>
                          </a:solidFill>
                          <a:latin typeface="Cambria Math" panose="02040503050406030204" pitchFamily="18" charset="0"/>
                        </a:rPr>
                        <m:t>𝑓</m:t>
                      </m:r>
                      <m:r>
                        <a:rPr lang="en-US" sz="2400" i="1">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𝐵𝐷</m:t>
                      </m:r>
                    </m:oMath>
                  </m:oMathPara>
                </a14:m>
                <a:endParaRPr lang="en-US" sz="2400" dirty="0">
                  <a:solidFill>
                    <a:schemeClr val="tx2"/>
                  </a:solidFill>
                </a:endParaRPr>
              </a:p>
            </p:txBody>
          </p:sp>
        </mc:Choice>
        <mc:Fallback xmlns="">
          <p:sp>
            <p:nvSpPr>
              <p:cNvPr id="51" name="Rectangle 50">
                <a:extLst>
                  <a:ext uri="{FF2B5EF4-FFF2-40B4-BE49-F238E27FC236}">
                    <a16:creationId xmlns:a16="http://schemas.microsoft.com/office/drawing/2014/main" id="{26464BE9-5940-46E6-992E-E55FA71D47AB}"/>
                  </a:ext>
                </a:extLst>
              </p:cNvPr>
              <p:cNvSpPr>
                <a:spLocks noRot="1" noChangeAspect="1" noMove="1" noResize="1" noEditPoints="1" noAdjustHandles="1" noChangeArrowheads="1" noChangeShapeType="1" noTextEdit="1"/>
              </p:cNvSpPr>
              <p:nvPr/>
            </p:nvSpPr>
            <p:spPr>
              <a:xfrm>
                <a:off x="8132036" y="5507502"/>
                <a:ext cx="1256947" cy="461665"/>
              </a:xfrm>
              <a:prstGeom prst="rect">
                <a:avLst/>
              </a:prstGeom>
              <a:blipFill>
                <a:blip r:embed="rId5"/>
                <a:stretch>
                  <a:fillRect l="-971" b="-18421"/>
                </a:stretch>
              </a:blipFill>
            </p:spPr>
            <p:txBody>
              <a:bodyPr/>
              <a:lstStyle/>
              <a:p>
                <a:r>
                  <a:rPr lang="en-IN">
                    <a:noFill/>
                  </a:rPr>
                  <a:t> </a:t>
                </a:r>
              </a:p>
            </p:txBody>
          </p:sp>
        </mc:Fallback>
      </mc:AlternateContent>
      <p:sp>
        <p:nvSpPr>
          <p:cNvPr id="52" name="TextBox 51">
            <a:extLst>
              <a:ext uri="{FF2B5EF4-FFF2-40B4-BE49-F238E27FC236}">
                <a16:creationId xmlns:a16="http://schemas.microsoft.com/office/drawing/2014/main" xmlns="" id="{71978F78-0701-4BE8-8E27-5FCD81FD1433}"/>
              </a:ext>
            </a:extLst>
          </p:cNvPr>
          <p:cNvSpPr txBox="1"/>
          <p:nvPr/>
        </p:nvSpPr>
        <p:spPr>
          <a:xfrm>
            <a:off x="8089499" y="3086100"/>
            <a:ext cx="367408" cy="575542"/>
          </a:xfrm>
          <a:prstGeom prst="rect">
            <a:avLst/>
          </a:prstGeom>
          <a:noFill/>
        </p:spPr>
        <p:txBody>
          <a:bodyPr wrap="none" rtlCol="0">
            <a:spAutoFit/>
          </a:bodyPr>
          <a:lstStyle/>
          <a:p>
            <a:r>
              <a:rPr lang="en-US" sz="2800" dirty="0"/>
              <a:t>1</a:t>
            </a:r>
          </a:p>
        </p:txBody>
      </p:sp>
      <p:sp>
        <p:nvSpPr>
          <p:cNvPr id="53" name="TextBox 52">
            <a:extLst>
              <a:ext uri="{FF2B5EF4-FFF2-40B4-BE49-F238E27FC236}">
                <a16:creationId xmlns:a16="http://schemas.microsoft.com/office/drawing/2014/main" xmlns="" id="{2F96134E-D1D0-4629-91C5-9D1AB943F060}"/>
              </a:ext>
            </a:extLst>
          </p:cNvPr>
          <p:cNvSpPr txBox="1"/>
          <p:nvPr/>
        </p:nvSpPr>
        <p:spPr>
          <a:xfrm>
            <a:off x="8851499" y="3086100"/>
            <a:ext cx="367408" cy="575542"/>
          </a:xfrm>
          <a:prstGeom prst="rect">
            <a:avLst/>
          </a:prstGeom>
          <a:noFill/>
        </p:spPr>
        <p:txBody>
          <a:bodyPr wrap="none" rtlCol="0">
            <a:spAutoFit/>
          </a:bodyPr>
          <a:lstStyle/>
          <a:p>
            <a:r>
              <a:rPr lang="en-US" sz="2800" dirty="0"/>
              <a:t>1</a:t>
            </a:r>
          </a:p>
        </p:txBody>
      </p:sp>
      <p:sp>
        <p:nvSpPr>
          <p:cNvPr id="54" name="TextBox 53">
            <a:extLst>
              <a:ext uri="{FF2B5EF4-FFF2-40B4-BE49-F238E27FC236}">
                <a16:creationId xmlns:a16="http://schemas.microsoft.com/office/drawing/2014/main" xmlns="" id="{F25A9DDB-E176-4CC7-8F73-4E05E01389DC}"/>
              </a:ext>
            </a:extLst>
          </p:cNvPr>
          <p:cNvSpPr txBox="1"/>
          <p:nvPr/>
        </p:nvSpPr>
        <p:spPr>
          <a:xfrm>
            <a:off x="8090195" y="3924300"/>
            <a:ext cx="367408" cy="575542"/>
          </a:xfrm>
          <a:prstGeom prst="rect">
            <a:avLst/>
          </a:prstGeom>
          <a:noFill/>
        </p:spPr>
        <p:txBody>
          <a:bodyPr wrap="none" rtlCol="0">
            <a:spAutoFit/>
          </a:bodyPr>
          <a:lstStyle/>
          <a:p>
            <a:r>
              <a:rPr lang="en-US" sz="2800" dirty="0"/>
              <a:t>1</a:t>
            </a:r>
          </a:p>
        </p:txBody>
      </p:sp>
      <p:sp>
        <p:nvSpPr>
          <p:cNvPr id="55" name="TextBox 54">
            <a:extLst>
              <a:ext uri="{FF2B5EF4-FFF2-40B4-BE49-F238E27FC236}">
                <a16:creationId xmlns:a16="http://schemas.microsoft.com/office/drawing/2014/main" xmlns="" id="{558FA2E0-261C-405A-B159-DA22A7E8C03C}"/>
              </a:ext>
            </a:extLst>
          </p:cNvPr>
          <p:cNvSpPr txBox="1"/>
          <p:nvPr/>
        </p:nvSpPr>
        <p:spPr>
          <a:xfrm>
            <a:off x="8851499" y="3924300"/>
            <a:ext cx="367408" cy="575542"/>
          </a:xfrm>
          <a:prstGeom prst="rect">
            <a:avLst/>
          </a:prstGeom>
          <a:noFill/>
        </p:spPr>
        <p:txBody>
          <a:bodyPr wrap="none" rtlCol="0">
            <a:spAutoFit/>
          </a:bodyPr>
          <a:lstStyle/>
          <a:p>
            <a:r>
              <a:rPr lang="en-US" sz="2800" dirty="0"/>
              <a:t>1</a:t>
            </a:r>
          </a:p>
        </p:txBody>
      </p:sp>
      <p:sp>
        <p:nvSpPr>
          <p:cNvPr id="56" name="Rounded Rectangle 63">
            <a:extLst>
              <a:ext uri="{FF2B5EF4-FFF2-40B4-BE49-F238E27FC236}">
                <a16:creationId xmlns:a16="http://schemas.microsoft.com/office/drawing/2014/main" xmlns="" id="{E5AFE29A-9A9D-403C-B096-A6C089FDB4B2}"/>
              </a:ext>
            </a:extLst>
          </p:cNvPr>
          <p:cNvSpPr/>
          <p:nvPr/>
        </p:nvSpPr>
        <p:spPr>
          <a:xfrm>
            <a:off x="7984652" y="3024545"/>
            <a:ext cx="1325157" cy="1509355"/>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xmlns="" id="{0AFEB6D4-6F29-49C4-A5D0-B165E9460473}"/>
              </a:ext>
            </a:extLst>
          </p:cNvPr>
          <p:cNvGrpSpPr/>
          <p:nvPr/>
        </p:nvGrpSpPr>
        <p:grpSpPr>
          <a:xfrm>
            <a:off x="986725" y="1727286"/>
            <a:ext cx="3794963" cy="2430780"/>
            <a:chOff x="986725" y="1727286"/>
            <a:chExt cx="3794963" cy="2430780"/>
          </a:xfrm>
        </p:grpSpPr>
        <p:grpSp>
          <p:nvGrpSpPr>
            <p:cNvPr id="4" name="Group 3">
              <a:extLst>
                <a:ext uri="{FF2B5EF4-FFF2-40B4-BE49-F238E27FC236}">
                  <a16:creationId xmlns:a16="http://schemas.microsoft.com/office/drawing/2014/main" xmlns="" id="{8F75DB49-7EA9-4651-AF45-7150D3EB8A16}"/>
                </a:ext>
              </a:extLst>
            </p:cNvPr>
            <p:cNvGrpSpPr/>
            <p:nvPr/>
          </p:nvGrpSpPr>
          <p:grpSpPr>
            <a:xfrm>
              <a:off x="986725" y="1727286"/>
              <a:ext cx="3771902" cy="2430780"/>
              <a:chOff x="5181600" y="2286000"/>
              <a:chExt cx="3771902" cy="2209800"/>
            </a:xfrm>
          </p:grpSpPr>
          <p:graphicFrame>
            <p:nvGraphicFramePr>
              <p:cNvPr id="5" name="Content Placeholder 3">
                <a:extLst>
                  <a:ext uri="{FF2B5EF4-FFF2-40B4-BE49-F238E27FC236}">
                    <a16:creationId xmlns:a16="http://schemas.microsoft.com/office/drawing/2014/main" xmlns="" id="{223C1C52-8D09-41CE-9A17-D150A90A7773}"/>
                  </a:ext>
                </a:extLst>
              </p:cNvPr>
              <p:cNvGraphicFramePr>
                <a:graphicFrameLocks/>
              </p:cNvGraphicFramePr>
              <p:nvPr/>
            </p:nvGraphicFramePr>
            <p:xfrm>
              <a:off x="5810250" y="2971800"/>
              <a:ext cx="3143252" cy="15240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cxnSp>
            <p:nvCxnSpPr>
              <p:cNvPr id="6" name="Straight Connector 5">
                <a:extLst>
                  <a:ext uri="{FF2B5EF4-FFF2-40B4-BE49-F238E27FC236}">
                    <a16:creationId xmlns:a16="http://schemas.microsoft.com/office/drawing/2014/main" xmlns="" id="{94B4020E-59BB-430A-8D5E-2B48FFDF0489}"/>
                  </a:ext>
                </a:extLst>
              </p:cNvPr>
              <p:cNvCxnSpPr/>
              <p:nvPr/>
            </p:nvCxnSpPr>
            <p:spPr>
              <a:xfrm flipH="1" flipV="1">
                <a:off x="5197098" y="2514401"/>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128BC42F-EB91-4D07-9D7A-26A2F48BD61A}"/>
                  </a:ext>
                </a:extLst>
              </p:cNvPr>
              <p:cNvSpPr txBox="1"/>
              <p:nvPr/>
            </p:nvSpPr>
            <p:spPr>
              <a:xfrm>
                <a:off x="5424488" y="2286000"/>
                <a:ext cx="529312" cy="461665"/>
              </a:xfrm>
              <a:prstGeom prst="rect">
                <a:avLst/>
              </a:prstGeom>
              <a:noFill/>
            </p:spPr>
            <p:txBody>
              <a:bodyPr wrap="none" rtlCol="0">
                <a:spAutoFit/>
              </a:bodyPr>
              <a:lstStyle/>
              <a:p>
                <a:r>
                  <a:rPr lang="en-US" sz="2400" dirty="0"/>
                  <a:t>AB</a:t>
                </a:r>
              </a:p>
            </p:txBody>
          </p:sp>
          <p:sp>
            <p:nvSpPr>
              <p:cNvPr id="8" name="TextBox 7">
                <a:extLst>
                  <a:ext uri="{FF2B5EF4-FFF2-40B4-BE49-F238E27FC236}">
                    <a16:creationId xmlns:a16="http://schemas.microsoft.com/office/drawing/2014/main" xmlns="" id="{5AE5226C-1E26-418C-831A-8EB0F3BA2501}"/>
                  </a:ext>
                </a:extLst>
              </p:cNvPr>
              <p:cNvSpPr txBox="1"/>
              <p:nvPr/>
            </p:nvSpPr>
            <p:spPr>
              <a:xfrm>
                <a:off x="5181600" y="2662535"/>
                <a:ext cx="348172" cy="461665"/>
              </a:xfrm>
              <a:prstGeom prst="rect">
                <a:avLst/>
              </a:prstGeom>
              <a:noFill/>
            </p:spPr>
            <p:txBody>
              <a:bodyPr wrap="none" rtlCol="0">
                <a:spAutoFit/>
              </a:bodyPr>
              <a:lstStyle/>
              <a:p>
                <a:r>
                  <a:rPr lang="en-US" sz="2400" dirty="0"/>
                  <a:t>C</a:t>
                </a:r>
              </a:p>
            </p:txBody>
          </p:sp>
          <p:sp>
            <p:nvSpPr>
              <p:cNvPr id="9" name="TextBox 8">
                <a:extLst>
                  <a:ext uri="{FF2B5EF4-FFF2-40B4-BE49-F238E27FC236}">
                    <a16:creationId xmlns:a16="http://schemas.microsoft.com/office/drawing/2014/main" xmlns="" id="{2D197F98-8DF0-42FD-B856-4C0388120F76}"/>
                  </a:ext>
                </a:extLst>
              </p:cNvPr>
              <p:cNvSpPr txBox="1"/>
              <p:nvPr/>
            </p:nvSpPr>
            <p:spPr>
              <a:xfrm>
                <a:off x="5943600" y="2510135"/>
                <a:ext cx="495649" cy="461665"/>
              </a:xfrm>
              <a:prstGeom prst="rect">
                <a:avLst/>
              </a:prstGeom>
              <a:noFill/>
            </p:spPr>
            <p:txBody>
              <a:bodyPr wrap="none" rtlCol="0">
                <a:spAutoFit/>
              </a:bodyPr>
              <a:lstStyle/>
              <a:p>
                <a:r>
                  <a:rPr lang="en-US" sz="2400" dirty="0"/>
                  <a:t>00</a:t>
                </a:r>
              </a:p>
            </p:txBody>
          </p:sp>
          <p:sp>
            <p:nvSpPr>
              <p:cNvPr id="10" name="TextBox 9">
                <a:extLst>
                  <a:ext uri="{FF2B5EF4-FFF2-40B4-BE49-F238E27FC236}">
                    <a16:creationId xmlns:a16="http://schemas.microsoft.com/office/drawing/2014/main" xmlns="" id="{0E11632F-B713-4B18-8E7F-F7A0A82FA87D}"/>
                  </a:ext>
                </a:extLst>
              </p:cNvPr>
              <p:cNvSpPr txBox="1"/>
              <p:nvPr/>
            </p:nvSpPr>
            <p:spPr>
              <a:xfrm>
                <a:off x="8305800" y="2514600"/>
                <a:ext cx="495649" cy="461665"/>
              </a:xfrm>
              <a:prstGeom prst="rect">
                <a:avLst/>
              </a:prstGeom>
              <a:noFill/>
            </p:spPr>
            <p:txBody>
              <a:bodyPr wrap="none" rtlCol="0">
                <a:spAutoFit/>
              </a:bodyPr>
              <a:lstStyle/>
              <a:p>
                <a:r>
                  <a:rPr lang="en-US" sz="2400" dirty="0"/>
                  <a:t>10</a:t>
                </a:r>
              </a:p>
            </p:txBody>
          </p:sp>
          <p:sp>
            <p:nvSpPr>
              <p:cNvPr id="11" name="TextBox 10">
                <a:extLst>
                  <a:ext uri="{FF2B5EF4-FFF2-40B4-BE49-F238E27FC236}">
                    <a16:creationId xmlns:a16="http://schemas.microsoft.com/office/drawing/2014/main" xmlns="" id="{5482F3D8-8B67-4078-A189-DB063C703E41}"/>
                  </a:ext>
                </a:extLst>
              </p:cNvPr>
              <p:cNvSpPr txBox="1"/>
              <p:nvPr/>
            </p:nvSpPr>
            <p:spPr>
              <a:xfrm>
                <a:off x="5410200" y="3191470"/>
                <a:ext cx="340158" cy="461665"/>
              </a:xfrm>
              <a:prstGeom prst="rect">
                <a:avLst/>
              </a:prstGeom>
              <a:noFill/>
            </p:spPr>
            <p:txBody>
              <a:bodyPr wrap="none" rtlCol="0">
                <a:spAutoFit/>
              </a:bodyPr>
              <a:lstStyle/>
              <a:p>
                <a:r>
                  <a:rPr lang="en-US" sz="2400" dirty="0"/>
                  <a:t>0</a:t>
                </a:r>
              </a:p>
            </p:txBody>
          </p:sp>
          <p:sp>
            <p:nvSpPr>
              <p:cNvPr id="12" name="TextBox 11">
                <a:extLst>
                  <a:ext uri="{FF2B5EF4-FFF2-40B4-BE49-F238E27FC236}">
                    <a16:creationId xmlns:a16="http://schemas.microsoft.com/office/drawing/2014/main" xmlns="" id="{7905F384-706B-46AC-99AB-89092B479953}"/>
                  </a:ext>
                </a:extLst>
              </p:cNvPr>
              <p:cNvSpPr txBox="1"/>
              <p:nvPr/>
            </p:nvSpPr>
            <p:spPr>
              <a:xfrm>
                <a:off x="5422466" y="3957935"/>
                <a:ext cx="340158" cy="461665"/>
              </a:xfrm>
              <a:prstGeom prst="rect">
                <a:avLst/>
              </a:prstGeom>
              <a:noFill/>
            </p:spPr>
            <p:txBody>
              <a:bodyPr wrap="none" rtlCol="0">
                <a:spAutoFit/>
              </a:bodyPr>
              <a:lstStyle/>
              <a:p>
                <a:r>
                  <a:rPr lang="en-US" sz="2400" dirty="0"/>
                  <a:t>1</a:t>
                </a:r>
              </a:p>
            </p:txBody>
          </p:sp>
          <p:sp>
            <p:nvSpPr>
              <p:cNvPr id="13" name="TextBox 12">
                <a:extLst>
                  <a:ext uri="{FF2B5EF4-FFF2-40B4-BE49-F238E27FC236}">
                    <a16:creationId xmlns:a16="http://schemas.microsoft.com/office/drawing/2014/main" xmlns="" id="{391DA0DE-6AB6-424C-BAAA-5FEEAC32D802}"/>
                  </a:ext>
                </a:extLst>
              </p:cNvPr>
              <p:cNvSpPr txBox="1"/>
              <p:nvPr/>
            </p:nvSpPr>
            <p:spPr>
              <a:xfrm>
                <a:off x="6743351" y="2514600"/>
                <a:ext cx="495649" cy="461665"/>
              </a:xfrm>
              <a:prstGeom prst="rect">
                <a:avLst/>
              </a:prstGeom>
              <a:noFill/>
            </p:spPr>
            <p:txBody>
              <a:bodyPr wrap="none" rtlCol="0">
                <a:spAutoFit/>
              </a:bodyPr>
              <a:lstStyle/>
              <a:p>
                <a:r>
                  <a:rPr lang="en-US" sz="2400" dirty="0"/>
                  <a:t>01</a:t>
                </a:r>
              </a:p>
            </p:txBody>
          </p:sp>
          <p:sp>
            <p:nvSpPr>
              <p:cNvPr id="14" name="TextBox 13">
                <a:extLst>
                  <a:ext uri="{FF2B5EF4-FFF2-40B4-BE49-F238E27FC236}">
                    <a16:creationId xmlns:a16="http://schemas.microsoft.com/office/drawing/2014/main" xmlns="" id="{6E879E7D-8D5F-48AC-8431-A1592EFA89EF}"/>
                  </a:ext>
                </a:extLst>
              </p:cNvPr>
              <p:cNvSpPr txBox="1"/>
              <p:nvPr/>
            </p:nvSpPr>
            <p:spPr>
              <a:xfrm>
                <a:off x="7505351" y="2510135"/>
                <a:ext cx="495649" cy="461665"/>
              </a:xfrm>
              <a:prstGeom prst="rect">
                <a:avLst/>
              </a:prstGeom>
              <a:noFill/>
            </p:spPr>
            <p:txBody>
              <a:bodyPr wrap="none" rtlCol="0">
                <a:spAutoFit/>
              </a:bodyPr>
              <a:lstStyle/>
              <a:p>
                <a:r>
                  <a:rPr lang="en-US" sz="2400" dirty="0"/>
                  <a:t>11</a:t>
                </a:r>
              </a:p>
            </p:txBody>
          </p:sp>
        </p:grpSp>
        <p:sp>
          <p:nvSpPr>
            <p:cNvPr id="57" name="TextBox 56">
              <a:extLst>
                <a:ext uri="{FF2B5EF4-FFF2-40B4-BE49-F238E27FC236}">
                  <a16:creationId xmlns:a16="http://schemas.microsoft.com/office/drawing/2014/main" xmlns="" id="{53A39F44-F5ED-430F-8A89-4EDC08C4012A}"/>
                </a:ext>
              </a:extLst>
            </p:cNvPr>
            <p:cNvSpPr txBox="1"/>
            <p:nvPr/>
          </p:nvSpPr>
          <p:spPr>
            <a:xfrm>
              <a:off x="2104978" y="2456763"/>
              <a:ext cx="314510" cy="400110"/>
            </a:xfrm>
            <a:prstGeom prst="rect">
              <a:avLst/>
            </a:prstGeom>
            <a:noFill/>
          </p:spPr>
          <p:txBody>
            <a:bodyPr wrap="none" rtlCol="0">
              <a:spAutoFit/>
            </a:bodyPr>
            <a:lstStyle/>
            <a:p>
              <a:r>
                <a:rPr lang="en-US" sz="2000" dirty="0"/>
                <a:t>0</a:t>
              </a:r>
            </a:p>
          </p:txBody>
        </p:sp>
        <p:sp>
          <p:nvSpPr>
            <p:cNvPr id="58" name="TextBox 57">
              <a:extLst>
                <a:ext uri="{FF2B5EF4-FFF2-40B4-BE49-F238E27FC236}">
                  <a16:creationId xmlns:a16="http://schemas.microsoft.com/office/drawing/2014/main" xmlns="" id="{7CFC3BD2-7442-4018-BC27-2A733C9D155A}"/>
                </a:ext>
              </a:extLst>
            </p:cNvPr>
            <p:cNvSpPr txBox="1"/>
            <p:nvPr/>
          </p:nvSpPr>
          <p:spPr>
            <a:xfrm>
              <a:off x="2104978" y="3294963"/>
              <a:ext cx="314510" cy="400110"/>
            </a:xfrm>
            <a:prstGeom prst="rect">
              <a:avLst/>
            </a:prstGeom>
            <a:noFill/>
          </p:spPr>
          <p:txBody>
            <a:bodyPr wrap="none" rtlCol="0">
              <a:spAutoFit/>
            </a:bodyPr>
            <a:lstStyle/>
            <a:p>
              <a:r>
                <a:rPr lang="en-US" sz="2000" dirty="0"/>
                <a:t>1</a:t>
              </a:r>
            </a:p>
          </p:txBody>
        </p:sp>
        <p:sp>
          <p:nvSpPr>
            <p:cNvPr id="59" name="TextBox 58">
              <a:extLst>
                <a:ext uri="{FF2B5EF4-FFF2-40B4-BE49-F238E27FC236}">
                  <a16:creationId xmlns:a16="http://schemas.microsoft.com/office/drawing/2014/main" xmlns="" id="{EB147545-B1D2-473D-9AFA-AF1A84B21405}"/>
                </a:ext>
              </a:extLst>
            </p:cNvPr>
            <p:cNvSpPr txBox="1"/>
            <p:nvPr/>
          </p:nvSpPr>
          <p:spPr>
            <a:xfrm>
              <a:off x="2943178" y="2461585"/>
              <a:ext cx="314510" cy="400110"/>
            </a:xfrm>
            <a:prstGeom prst="rect">
              <a:avLst/>
            </a:prstGeom>
            <a:noFill/>
          </p:spPr>
          <p:txBody>
            <a:bodyPr wrap="none" rtlCol="0">
              <a:spAutoFit/>
            </a:bodyPr>
            <a:lstStyle/>
            <a:p>
              <a:r>
                <a:rPr lang="en-US" sz="2000" dirty="0"/>
                <a:t>2</a:t>
              </a:r>
            </a:p>
          </p:txBody>
        </p:sp>
        <p:sp>
          <p:nvSpPr>
            <p:cNvPr id="60" name="TextBox 59">
              <a:extLst>
                <a:ext uri="{FF2B5EF4-FFF2-40B4-BE49-F238E27FC236}">
                  <a16:creationId xmlns:a16="http://schemas.microsoft.com/office/drawing/2014/main" xmlns="" id="{4CC1633E-2488-405B-8D95-331AD5317420}"/>
                </a:ext>
              </a:extLst>
            </p:cNvPr>
            <p:cNvSpPr txBox="1"/>
            <p:nvPr/>
          </p:nvSpPr>
          <p:spPr>
            <a:xfrm>
              <a:off x="2943178" y="3294963"/>
              <a:ext cx="314510" cy="400110"/>
            </a:xfrm>
            <a:prstGeom prst="rect">
              <a:avLst/>
            </a:prstGeom>
            <a:noFill/>
          </p:spPr>
          <p:txBody>
            <a:bodyPr wrap="none" rtlCol="0">
              <a:spAutoFit/>
            </a:bodyPr>
            <a:lstStyle/>
            <a:p>
              <a:r>
                <a:rPr lang="en-US" sz="2000" dirty="0"/>
                <a:t>3</a:t>
              </a:r>
            </a:p>
          </p:txBody>
        </p:sp>
        <p:sp>
          <p:nvSpPr>
            <p:cNvPr id="61" name="TextBox 60">
              <a:extLst>
                <a:ext uri="{FF2B5EF4-FFF2-40B4-BE49-F238E27FC236}">
                  <a16:creationId xmlns:a16="http://schemas.microsoft.com/office/drawing/2014/main" xmlns="" id="{D1F88542-B152-4C31-87FD-0B044188BA52}"/>
                </a:ext>
              </a:extLst>
            </p:cNvPr>
            <p:cNvSpPr txBox="1"/>
            <p:nvPr/>
          </p:nvSpPr>
          <p:spPr>
            <a:xfrm>
              <a:off x="4467178" y="2456763"/>
              <a:ext cx="314510" cy="400110"/>
            </a:xfrm>
            <a:prstGeom prst="rect">
              <a:avLst/>
            </a:prstGeom>
            <a:noFill/>
          </p:spPr>
          <p:txBody>
            <a:bodyPr wrap="none" rtlCol="0">
              <a:spAutoFit/>
            </a:bodyPr>
            <a:lstStyle/>
            <a:p>
              <a:r>
                <a:rPr lang="en-US" sz="2000" dirty="0"/>
                <a:t>4</a:t>
              </a:r>
            </a:p>
          </p:txBody>
        </p:sp>
        <p:sp>
          <p:nvSpPr>
            <p:cNvPr id="62" name="TextBox 61">
              <a:extLst>
                <a:ext uri="{FF2B5EF4-FFF2-40B4-BE49-F238E27FC236}">
                  <a16:creationId xmlns:a16="http://schemas.microsoft.com/office/drawing/2014/main" xmlns="" id="{D1F42CFB-92FB-43E1-ACE1-9ECE79AECFD7}"/>
                </a:ext>
              </a:extLst>
            </p:cNvPr>
            <p:cNvSpPr txBox="1"/>
            <p:nvPr/>
          </p:nvSpPr>
          <p:spPr>
            <a:xfrm>
              <a:off x="4467178" y="3314073"/>
              <a:ext cx="314510" cy="400110"/>
            </a:xfrm>
            <a:prstGeom prst="rect">
              <a:avLst/>
            </a:prstGeom>
            <a:noFill/>
          </p:spPr>
          <p:txBody>
            <a:bodyPr wrap="none" rtlCol="0">
              <a:spAutoFit/>
            </a:bodyPr>
            <a:lstStyle/>
            <a:p>
              <a:r>
                <a:rPr lang="en-US" sz="2000" dirty="0"/>
                <a:t>5</a:t>
              </a:r>
            </a:p>
          </p:txBody>
        </p:sp>
        <p:sp>
          <p:nvSpPr>
            <p:cNvPr id="63" name="TextBox 62">
              <a:extLst>
                <a:ext uri="{FF2B5EF4-FFF2-40B4-BE49-F238E27FC236}">
                  <a16:creationId xmlns:a16="http://schemas.microsoft.com/office/drawing/2014/main" xmlns="" id="{FE7B1C14-FD58-4CC0-AC9C-9982B746A88B}"/>
                </a:ext>
              </a:extLst>
            </p:cNvPr>
            <p:cNvSpPr txBox="1"/>
            <p:nvPr/>
          </p:nvSpPr>
          <p:spPr>
            <a:xfrm>
              <a:off x="3705178" y="2475873"/>
              <a:ext cx="314510" cy="400110"/>
            </a:xfrm>
            <a:prstGeom prst="rect">
              <a:avLst/>
            </a:prstGeom>
            <a:noFill/>
          </p:spPr>
          <p:txBody>
            <a:bodyPr wrap="none" rtlCol="0">
              <a:spAutoFit/>
            </a:bodyPr>
            <a:lstStyle/>
            <a:p>
              <a:r>
                <a:rPr lang="en-US" sz="2000" dirty="0"/>
                <a:t>6</a:t>
              </a:r>
            </a:p>
          </p:txBody>
        </p:sp>
        <p:sp>
          <p:nvSpPr>
            <p:cNvPr id="64" name="TextBox 63">
              <a:extLst>
                <a:ext uri="{FF2B5EF4-FFF2-40B4-BE49-F238E27FC236}">
                  <a16:creationId xmlns:a16="http://schemas.microsoft.com/office/drawing/2014/main" xmlns="" id="{384AAF9B-D9A3-47E0-90DF-4BB4D13E3899}"/>
                </a:ext>
              </a:extLst>
            </p:cNvPr>
            <p:cNvSpPr txBox="1"/>
            <p:nvPr/>
          </p:nvSpPr>
          <p:spPr>
            <a:xfrm>
              <a:off x="3705178" y="3294963"/>
              <a:ext cx="314510" cy="400110"/>
            </a:xfrm>
            <a:prstGeom prst="rect">
              <a:avLst/>
            </a:prstGeom>
            <a:noFill/>
          </p:spPr>
          <p:txBody>
            <a:bodyPr wrap="none" rtlCol="0">
              <a:spAutoFit/>
            </a:bodyPr>
            <a:lstStyle/>
            <a:p>
              <a:r>
                <a:rPr lang="en-US" sz="2000" dirty="0"/>
                <a:t>7</a:t>
              </a:r>
            </a:p>
          </p:txBody>
        </p:sp>
      </p:grpSp>
    </p:spTree>
    <p:extLst>
      <p:ext uri="{BB962C8B-B14F-4D97-AF65-F5344CB8AC3E}">
        <p14:creationId xmlns:p14="http://schemas.microsoft.com/office/powerpoint/2010/main" val="281123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500"/>
                                        <p:tgtEl>
                                          <p:spTgt spid="6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500"/>
                                        <p:tgtEl>
                                          <p:spTgt spid="5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fade">
                                      <p:cBhvr>
                                        <p:cTn id="49" dur="500"/>
                                        <p:tgtEl>
                                          <p:spTgt spid="5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fade">
                                      <p:cBhvr>
                                        <p:cTn id="54" dur="500"/>
                                        <p:tgtEl>
                                          <p:spTgt spid="5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500"/>
                                        <p:tgtEl>
                                          <p:spTgt spid="5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fade">
                                      <p:cBhvr>
                                        <p:cTn id="64" dur="500"/>
                                        <p:tgtEl>
                                          <p:spTgt spid="5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500"/>
                                        <p:tgtEl>
                                          <p:spTgt spid="5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animBg="1"/>
      <p:bldP spid="20" grpId="0" animBg="1"/>
      <p:bldP spid="50" grpId="0"/>
      <p:bldP spid="51" grpId="0"/>
      <p:bldP spid="52" grpId="0"/>
      <p:bldP spid="53" grpId="0"/>
      <p:bldP spid="54" grpId="0"/>
      <p:bldP spid="55" grpId="0"/>
      <p:bldP spid="5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CB9A29-5B75-4CAC-A7F7-186386F894D5}"/>
              </a:ext>
            </a:extLst>
          </p:cNvPr>
          <p:cNvSpPr>
            <a:spLocks noGrp="1"/>
          </p:cNvSpPr>
          <p:nvPr>
            <p:ph type="title"/>
          </p:nvPr>
        </p:nvSpPr>
        <p:spPr/>
        <p:txBody>
          <a:bodyPr/>
          <a:lstStyle/>
          <a:p>
            <a:r>
              <a:rPr lang="en-US" dirty="0"/>
              <a:t>Examples (SOP)</a:t>
            </a:r>
            <a:endParaRPr lang="en-IN" dirty="0"/>
          </a:p>
        </p:txBody>
      </p:sp>
      <p:grpSp>
        <p:nvGrpSpPr>
          <p:cNvPr id="4" name="Group 3">
            <a:extLst>
              <a:ext uri="{FF2B5EF4-FFF2-40B4-BE49-F238E27FC236}">
                <a16:creationId xmlns:a16="http://schemas.microsoft.com/office/drawing/2014/main" xmlns="" id="{BA9C2396-08A0-4F82-B7B1-5014FDE369AA}"/>
              </a:ext>
            </a:extLst>
          </p:cNvPr>
          <p:cNvGrpSpPr/>
          <p:nvPr/>
        </p:nvGrpSpPr>
        <p:grpSpPr>
          <a:xfrm>
            <a:off x="1345381" y="1303794"/>
            <a:ext cx="3841226" cy="3992106"/>
            <a:chOff x="2651502" y="1418094"/>
            <a:chExt cx="3841226" cy="3992106"/>
          </a:xfrm>
        </p:grpSpPr>
        <p:graphicFrame>
          <p:nvGraphicFramePr>
            <p:cNvPr id="5" name="Content Placeholder 3">
              <a:extLst>
                <a:ext uri="{FF2B5EF4-FFF2-40B4-BE49-F238E27FC236}">
                  <a16:creationId xmlns:a16="http://schemas.microsoft.com/office/drawing/2014/main" xmlns="" id="{E7698394-56C3-42A7-89DF-E111E992F219}"/>
                </a:ext>
              </a:extLst>
            </p:cNvPr>
            <p:cNvGraphicFramePr>
              <a:graphicFrameLocks/>
            </p:cNvGraphicFramePr>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cxnSp>
          <p:nvCxnSpPr>
            <p:cNvPr id="6" name="Straight Connector 5">
              <a:extLst>
                <a:ext uri="{FF2B5EF4-FFF2-40B4-BE49-F238E27FC236}">
                  <a16:creationId xmlns:a16="http://schemas.microsoft.com/office/drawing/2014/main" xmlns="" id="{71506646-77B3-449D-A61A-A492D7DE6239}"/>
                </a:ext>
              </a:extLst>
            </p:cNvPr>
            <p:cNvCxnSpPr/>
            <p:nvPr/>
          </p:nvCxnSpPr>
          <p:spPr>
            <a:xfrm flipH="1" flipV="1">
              <a:off x="2682498" y="1601410"/>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10E319DC-65EC-4A2C-8477-8F2B58C807F2}"/>
                </a:ext>
              </a:extLst>
            </p:cNvPr>
            <p:cNvSpPr txBox="1"/>
            <p:nvPr/>
          </p:nvSpPr>
          <p:spPr>
            <a:xfrm>
              <a:off x="2894390" y="1418094"/>
              <a:ext cx="529312" cy="461665"/>
            </a:xfrm>
            <a:prstGeom prst="rect">
              <a:avLst/>
            </a:prstGeom>
            <a:noFill/>
          </p:spPr>
          <p:txBody>
            <a:bodyPr wrap="none" rtlCol="0">
              <a:spAutoFit/>
            </a:bodyPr>
            <a:lstStyle/>
            <a:p>
              <a:r>
                <a:rPr lang="en-US" sz="2400" dirty="0"/>
                <a:t>AB</a:t>
              </a:r>
            </a:p>
          </p:txBody>
        </p:sp>
        <p:sp>
          <p:nvSpPr>
            <p:cNvPr id="8" name="TextBox 7">
              <a:extLst>
                <a:ext uri="{FF2B5EF4-FFF2-40B4-BE49-F238E27FC236}">
                  <a16:creationId xmlns:a16="http://schemas.microsoft.com/office/drawing/2014/main" xmlns="" id="{5128922F-B83E-4093-A09B-6E07F751F150}"/>
                </a:ext>
              </a:extLst>
            </p:cNvPr>
            <p:cNvSpPr txBox="1"/>
            <p:nvPr/>
          </p:nvSpPr>
          <p:spPr>
            <a:xfrm>
              <a:off x="2651502" y="1779131"/>
              <a:ext cx="537327" cy="461665"/>
            </a:xfrm>
            <a:prstGeom prst="rect">
              <a:avLst/>
            </a:prstGeom>
            <a:noFill/>
          </p:spPr>
          <p:txBody>
            <a:bodyPr wrap="none" rtlCol="0">
              <a:spAutoFit/>
            </a:bodyPr>
            <a:lstStyle/>
            <a:p>
              <a:r>
                <a:rPr lang="en-US" sz="2400" dirty="0"/>
                <a:t>CD</a:t>
              </a:r>
            </a:p>
          </p:txBody>
        </p:sp>
        <p:sp>
          <p:nvSpPr>
            <p:cNvPr id="9" name="TextBox 8">
              <a:extLst>
                <a:ext uri="{FF2B5EF4-FFF2-40B4-BE49-F238E27FC236}">
                  <a16:creationId xmlns:a16="http://schemas.microsoft.com/office/drawing/2014/main" xmlns="" id="{1BCD629C-E0E3-4FA9-93D2-E8D4C09D086D}"/>
                </a:ext>
              </a:extLst>
            </p:cNvPr>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10" name="TextBox 9">
              <a:extLst>
                <a:ext uri="{FF2B5EF4-FFF2-40B4-BE49-F238E27FC236}">
                  <a16:creationId xmlns:a16="http://schemas.microsoft.com/office/drawing/2014/main" xmlns="" id="{412858C6-7536-4074-BCC5-B5C8B65DD8B5}"/>
                </a:ext>
              </a:extLst>
            </p:cNvPr>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1" name="TextBox 10">
              <a:extLst>
                <a:ext uri="{FF2B5EF4-FFF2-40B4-BE49-F238E27FC236}">
                  <a16:creationId xmlns:a16="http://schemas.microsoft.com/office/drawing/2014/main" xmlns="" id="{2EBC05E0-41A9-45CF-B0DC-FEBCD71A6BAE}"/>
                </a:ext>
              </a:extLst>
            </p:cNvPr>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2" name="TextBox 11">
              <a:extLst>
                <a:ext uri="{FF2B5EF4-FFF2-40B4-BE49-F238E27FC236}">
                  <a16:creationId xmlns:a16="http://schemas.microsoft.com/office/drawing/2014/main" xmlns="" id="{B9878141-939C-447C-B1DE-C82D969D7406}"/>
                </a:ext>
              </a:extLst>
            </p:cNvPr>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3" name="TextBox 12">
              <a:extLst>
                <a:ext uri="{FF2B5EF4-FFF2-40B4-BE49-F238E27FC236}">
                  <a16:creationId xmlns:a16="http://schemas.microsoft.com/office/drawing/2014/main" xmlns="" id="{EC3E17C7-B2B5-47C8-8AFD-11AF2C925C7C}"/>
                </a:ext>
              </a:extLst>
            </p:cNvPr>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14" name="TextBox 13">
              <a:extLst>
                <a:ext uri="{FF2B5EF4-FFF2-40B4-BE49-F238E27FC236}">
                  <a16:creationId xmlns:a16="http://schemas.microsoft.com/office/drawing/2014/main" xmlns="" id="{F2C0BB7F-C110-4416-8182-24151211EACE}"/>
                </a:ext>
              </a:extLst>
            </p:cNvPr>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15" name="TextBox 14">
              <a:extLst>
                <a:ext uri="{FF2B5EF4-FFF2-40B4-BE49-F238E27FC236}">
                  <a16:creationId xmlns:a16="http://schemas.microsoft.com/office/drawing/2014/main" xmlns="" id="{FFBC5C5B-2BF5-4203-9A93-41A97F7A369C}"/>
                </a:ext>
              </a:extLst>
            </p:cNvPr>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16" name="TextBox 15">
              <a:extLst>
                <a:ext uri="{FF2B5EF4-FFF2-40B4-BE49-F238E27FC236}">
                  <a16:creationId xmlns:a16="http://schemas.microsoft.com/office/drawing/2014/main" xmlns="" id="{661DE7AD-C55F-4C2B-856E-2627F9482EAD}"/>
                </a:ext>
              </a:extLst>
            </p:cNvPr>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17" name="TextBox 16">
              <a:extLst>
                <a:ext uri="{FF2B5EF4-FFF2-40B4-BE49-F238E27FC236}">
                  <a16:creationId xmlns:a16="http://schemas.microsoft.com/office/drawing/2014/main" xmlns="" id="{3785F855-0308-4F4E-8944-648A707FB08F}"/>
                </a:ext>
              </a:extLst>
            </p:cNvPr>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18" name="TextBox 17">
              <a:extLst>
                <a:ext uri="{FF2B5EF4-FFF2-40B4-BE49-F238E27FC236}">
                  <a16:creationId xmlns:a16="http://schemas.microsoft.com/office/drawing/2014/main" xmlns="" id="{3AB4A4AC-3082-4A08-9B50-A1438B34FD79}"/>
                </a:ext>
              </a:extLst>
            </p:cNvPr>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19" name="TextBox 18">
              <a:extLst>
                <a:ext uri="{FF2B5EF4-FFF2-40B4-BE49-F238E27FC236}">
                  <a16:creationId xmlns:a16="http://schemas.microsoft.com/office/drawing/2014/main" xmlns="" id="{DCA99F75-169C-4124-87D9-7898F3F6FD53}"/>
                </a:ext>
              </a:extLst>
            </p:cNvPr>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20" name="TextBox 19">
              <a:extLst>
                <a:ext uri="{FF2B5EF4-FFF2-40B4-BE49-F238E27FC236}">
                  <a16:creationId xmlns:a16="http://schemas.microsoft.com/office/drawing/2014/main" xmlns="" id="{20B323B3-CB2F-43CA-AD6F-98B5F3FBEF3A}"/>
                </a:ext>
              </a:extLst>
            </p:cNvPr>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21" name="TextBox 20">
              <a:extLst>
                <a:ext uri="{FF2B5EF4-FFF2-40B4-BE49-F238E27FC236}">
                  <a16:creationId xmlns:a16="http://schemas.microsoft.com/office/drawing/2014/main" xmlns="" id="{863ABC12-E5C2-4772-9533-4904AAB8A8D0}"/>
                </a:ext>
              </a:extLst>
            </p:cNvPr>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22" name="TextBox 21">
              <a:extLst>
                <a:ext uri="{FF2B5EF4-FFF2-40B4-BE49-F238E27FC236}">
                  <a16:creationId xmlns:a16="http://schemas.microsoft.com/office/drawing/2014/main" xmlns="" id="{7EA9891B-D38E-4333-9776-179AA3DFC6FB}"/>
                </a:ext>
              </a:extLst>
            </p:cNvPr>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23" name="TextBox 22">
              <a:extLst>
                <a:ext uri="{FF2B5EF4-FFF2-40B4-BE49-F238E27FC236}">
                  <a16:creationId xmlns:a16="http://schemas.microsoft.com/office/drawing/2014/main" xmlns="" id="{95782DBF-CB9A-48B5-A146-EE8E43ADE168}"/>
                </a:ext>
              </a:extLst>
            </p:cNvPr>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24" name="TextBox 23">
              <a:extLst>
                <a:ext uri="{FF2B5EF4-FFF2-40B4-BE49-F238E27FC236}">
                  <a16:creationId xmlns:a16="http://schemas.microsoft.com/office/drawing/2014/main" xmlns="" id="{C354ADCF-9E34-41FF-ADE7-D951ED855E3C}"/>
                </a:ext>
              </a:extLst>
            </p:cNvPr>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25" name="TextBox 24">
              <a:extLst>
                <a:ext uri="{FF2B5EF4-FFF2-40B4-BE49-F238E27FC236}">
                  <a16:creationId xmlns:a16="http://schemas.microsoft.com/office/drawing/2014/main" xmlns="" id="{1FBF5BD5-A139-4E1D-AB25-4E7D74EBE87B}"/>
                </a:ext>
              </a:extLst>
            </p:cNvPr>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26" name="TextBox 25">
              <a:extLst>
                <a:ext uri="{FF2B5EF4-FFF2-40B4-BE49-F238E27FC236}">
                  <a16:creationId xmlns:a16="http://schemas.microsoft.com/office/drawing/2014/main" xmlns="" id="{B8940983-BF79-4FF2-A582-FFD2D2214D91}"/>
                </a:ext>
              </a:extLst>
            </p:cNvPr>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27" name="TextBox 26">
              <a:extLst>
                <a:ext uri="{FF2B5EF4-FFF2-40B4-BE49-F238E27FC236}">
                  <a16:creationId xmlns:a16="http://schemas.microsoft.com/office/drawing/2014/main" xmlns="" id="{45C0401F-2F8F-41F1-A512-7DED1C3F542C}"/>
                </a:ext>
              </a:extLst>
            </p:cNvPr>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28" name="TextBox 27">
              <a:extLst>
                <a:ext uri="{FF2B5EF4-FFF2-40B4-BE49-F238E27FC236}">
                  <a16:creationId xmlns:a16="http://schemas.microsoft.com/office/drawing/2014/main" xmlns="" id="{E50C5DBF-DBE1-402C-8B7C-DB6EBBB3EB7A}"/>
                </a:ext>
              </a:extLst>
            </p:cNvPr>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29" name="TextBox 28">
              <a:extLst>
                <a:ext uri="{FF2B5EF4-FFF2-40B4-BE49-F238E27FC236}">
                  <a16:creationId xmlns:a16="http://schemas.microsoft.com/office/drawing/2014/main" xmlns="" id="{4A0B60AF-ED39-43ED-AA18-99499D2897B5}"/>
                </a:ext>
              </a:extLst>
            </p:cNvPr>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30" name="TextBox 29">
              <a:extLst>
                <a:ext uri="{FF2B5EF4-FFF2-40B4-BE49-F238E27FC236}">
                  <a16:creationId xmlns:a16="http://schemas.microsoft.com/office/drawing/2014/main" xmlns="" id="{980EFA12-3408-4148-BABD-A563AF858FC0}"/>
                </a:ext>
              </a:extLst>
            </p:cNvPr>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31" name="TextBox 30">
              <a:extLst>
                <a:ext uri="{FF2B5EF4-FFF2-40B4-BE49-F238E27FC236}">
                  <a16:creationId xmlns:a16="http://schemas.microsoft.com/office/drawing/2014/main" xmlns="" id="{FE021622-37A9-47FC-B604-418DB93A60AB}"/>
                </a:ext>
              </a:extLst>
            </p:cNvPr>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32" name="TextBox 31">
              <a:extLst>
                <a:ext uri="{FF2B5EF4-FFF2-40B4-BE49-F238E27FC236}">
                  <a16:creationId xmlns:a16="http://schemas.microsoft.com/office/drawing/2014/main" xmlns="" id="{03CE1E91-94C0-4F8C-8AF3-B20C914FAE0A}"/>
                </a:ext>
              </a:extLst>
            </p:cNvPr>
            <p:cNvSpPr txBox="1"/>
            <p:nvPr/>
          </p:nvSpPr>
          <p:spPr>
            <a:xfrm>
              <a:off x="6048376" y="3752910"/>
              <a:ext cx="444352" cy="400110"/>
            </a:xfrm>
            <a:prstGeom prst="rect">
              <a:avLst/>
            </a:prstGeom>
            <a:noFill/>
          </p:spPr>
          <p:txBody>
            <a:bodyPr wrap="none" rtlCol="0">
              <a:spAutoFit/>
            </a:bodyPr>
            <a:lstStyle/>
            <a:p>
              <a:r>
                <a:rPr lang="en-US" sz="2000" dirty="0"/>
                <a:t>11</a:t>
              </a:r>
            </a:p>
          </p:txBody>
        </p:sp>
      </p:grp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xmlns="" id="{92931B64-7406-4FD4-9E31-A14D1FDE0563}"/>
                  </a:ext>
                </a:extLst>
              </p:cNvPr>
              <p:cNvSpPr/>
              <p:nvPr/>
            </p:nvSpPr>
            <p:spPr>
              <a:xfrm>
                <a:off x="157407" y="876300"/>
                <a:ext cx="638848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solidFill>
                            <a:schemeClr val="accent6"/>
                          </a:solidFill>
                          <a:latin typeface="Cambria Math" panose="02040503050406030204" pitchFamily="18" charset="0"/>
                        </a:rPr>
                        <m:t>𝑓</m:t>
                      </m:r>
                      <m:r>
                        <a:rPr lang="en-US" sz="2000" i="1">
                          <a:solidFill>
                            <a:schemeClr val="accent6"/>
                          </a:solidFill>
                          <a:latin typeface="Cambria Math" panose="02040503050406030204" pitchFamily="18" charset="0"/>
                        </a:rPr>
                        <m:t>=</m:t>
                      </m:r>
                      <m:r>
                        <a:rPr lang="en-US" sz="2000" b="0" i="1" smtClean="0">
                          <a:solidFill>
                            <a:schemeClr val="accent6"/>
                          </a:solidFill>
                          <a:latin typeface="Cambria Math" panose="02040503050406030204" pitchFamily="18" charset="0"/>
                        </a:rPr>
                        <m:t>𝐴𝐵</m:t>
                      </m:r>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𝐶</m:t>
                          </m:r>
                        </m:e>
                        <m:sup>
                          <m:r>
                            <a:rPr lang="en-US" sz="2000" b="0" i="1" smtClean="0">
                              <a:solidFill>
                                <a:schemeClr val="accent6"/>
                              </a:solidFill>
                              <a:latin typeface="Cambria Math" panose="02040503050406030204" pitchFamily="18" charset="0"/>
                            </a:rPr>
                            <m:t>′</m:t>
                          </m:r>
                        </m:sup>
                      </m:sSup>
                      <m:r>
                        <a:rPr lang="en-US" sz="2000" b="0" i="1" smtClean="0">
                          <a:solidFill>
                            <a:schemeClr val="accent6"/>
                          </a:solidFill>
                          <a:latin typeface="Cambria Math" panose="02040503050406030204" pitchFamily="18" charset="0"/>
                        </a:rPr>
                        <m:t>𝐷</m:t>
                      </m:r>
                      <m:r>
                        <a:rPr lang="en-US" sz="2000" b="0" i="1" smtClean="0">
                          <a:solidFill>
                            <a:schemeClr val="accent6"/>
                          </a:solidFill>
                          <a:latin typeface="Cambria Math" panose="02040503050406030204" pitchFamily="18" charset="0"/>
                        </a:rPr>
                        <m:t>+</m:t>
                      </m:r>
                      <m:r>
                        <a:rPr lang="en-US" sz="2000" b="0" i="1" smtClean="0">
                          <a:solidFill>
                            <a:schemeClr val="accent6"/>
                          </a:solidFill>
                          <a:latin typeface="Cambria Math" panose="02040503050406030204" pitchFamily="18" charset="0"/>
                        </a:rPr>
                        <m:t>𝐴</m:t>
                      </m:r>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𝐵</m:t>
                          </m:r>
                        </m:e>
                        <m:sup>
                          <m:r>
                            <a:rPr lang="en-US" sz="2000" b="0" i="1" smtClean="0">
                              <a:solidFill>
                                <a:schemeClr val="accent6"/>
                              </a:solidFill>
                              <a:latin typeface="Cambria Math" panose="02040503050406030204" pitchFamily="18" charset="0"/>
                            </a:rPr>
                            <m:t>′</m:t>
                          </m:r>
                        </m:sup>
                      </m:sSup>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𝐶</m:t>
                          </m:r>
                        </m:e>
                        <m:sup>
                          <m:r>
                            <a:rPr lang="en-US" sz="2000" b="0" i="1" smtClean="0">
                              <a:solidFill>
                                <a:schemeClr val="accent6"/>
                              </a:solidFill>
                              <a:latin typeface="Cambria Math" panose="02040503050406030204" pitchFamily="18" charset="0"/>
                            </a:rPr>
                            <m:t>′</m:t>
                          </m:r>
                        </m:sup>
                      </m:sSup>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𝐷</m:t>
                          </m:r>
                        </m:e>
                        <m:sup>
                          <m:r>
                            <a:rPr lang="en-US" sz="2000" b="0" i="1" smtClean="0">
                              <a:solidFill>
                                <a:schemeClr val="accent6"/>
                              </a:solidFill>
                              <a:latin typeface="Cambria Math" panose="02040503050406030204" pitchFamily="18" charset="0"/>
                            </a:rPr>
                            <m:t>′</m:t>
                          </m:r>
                        </m:sup>
                      </m:sSup>
                      <m:r>
                        <a:rPr lang="en-US" sz="2000" b="0" i="1" smtClean="0">
                          <a:solidFill>
                            <a:schemeClr val="accent6"/>
                          </a:solidFill>
                          <a:latin typeface="Cambria Math" panose="02040503050406030204" pitchFamily="18" charset="0"/>
                        </a:rPr>
                        <m:t>+</m:t>
                      </m:r>
                      <m:r>
                        <a:rPr lang="en-US" sz="2000" b="0" i="1" smtClean="0">
                          <a:solidFill>
                            <a:schemeClr val="accent6"/>
                          </a:solidFill>
                          <a:latin typeface="Cambria Math" panose="02040503050406030204" pitchFamily="18" charset="0"/>
                        </a:rPr>
                        <m:t>𝐴</m:t>
                      </m:r>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𝐵</m:t>
                          </m:r>
                        </m:e>
                        <m:sup>
                          <m:r>
                            <a:rPr lang="en-US" sz="2000" b="0" i="1" smtClean="0">
                              <a:solidFill>
                                <a:schemeClr val="accent6"/>
                              </a:solidFill>
                              <a:latin typeface="Cambria Math" panose="02040503050406030204" pitchFamily="18" charset="0"/>
                            </a:rPr>
                            <m:t>′</m:t>
                          </m:r>
                        </m:sup>
                      </m:sSup>
                      <m:r>
                        <a:rPr lang="en-US" sz="2000" b="0" i="1" smtClean="0">
                          <a:solidFill>
                            <a:schemeClr val="accent6"/>
                          </a:solidFill>
                          <a:latin typeface="Cambria Math" panose="02040503050406030204" pitchFamily="18" charset="0"/>
                        </a:rPr>
                        <m:t>𝐶</m:t>
                      </m:r>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𝐷</m:t>
                          </m:r>
                        </m:e>
                        <m:sup>
                          <m:r>
                            <a:rPr lang="en-US" sz="2000" b="0" i="1" smtClean="0">
                              <a:solidFill>
                                <a:schemeClr val="accent6"/>
                              </a:solidFill>
                              <a:latin typeface="Cambria Math" panose="02040503050406030204" pitchFamily="18" charset="0"/>
                            </a:rPr>
                            <m:t>′</m:t>
                          </m:r>
                        </m:sup>
                      </m:sSup>
                      <m:r>
                        <a:rPr lang="en-US" sz="2000" b="0" i="1" smtClean="0">
                          <a:solidFill>
                            <a:schemeClr val="accent6"/>
                          </a:solidFill>
                          <a:latin typeface="Cambria Math" panose="02040503050406030204" pitchFamily="18" charset="0"/>
                        </a:rPr>
                        <m:t>+</m:t>
                      </m:r>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𝐴</m:t>
                          </m:r>
                        </m:e>
                        <m:sup>
                          <m:r>
                            <a:rPr lang="en-US" sz="2000" b="0" i="1" smtClean="0">
                              <a:solidFill>
                                <a:schemeClr val="accent6"/>
                              </a:solidFill>
                              <a:latin typeface="Cambria Math" panose="02040503050406030204" pitchFamily="18" charset="0"/>
                            </a:rPr>
                            <m:t>′</m:t>
                          </m:r>
                        </m:sup>
                      </m:sSup>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𝐵</m:t>
                          </m:r>
                        </m:e>
                        <m:sup>
                          <m:r>
                            <a:rPr lang="en-US" sz="2000" b="0" i="1" smtClean="0">
                              <a:solidFill>
                                <a:schemeClr val="accent6"/>
                              </a:solidFill>
                              <a:latin typeface="Cambria Math" panose="02040503050406030204" pitchFamily="18" charset="0"/>
                            </a:rPr>
                            <m:t>′</m:t>
                          </m:r>
                        </m:sup>
                      </m:sSup>
                      <m:r>
                        <a:rPr lang="en-US" sz="2000" b="0" i="1" smtClean="0">
                          <a:solidFill>
                            <a:schemeClr val="accent6"/>
                          </a:solidFill>
                          <a:latin typeface="Cambria Math" panose="02040503050406030204" pitchFamily="18" charset="0"/>
                        </a:rPr>
                        <m:t>𝐶</m:t>
                      </m:r>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𝐷</m:t>
                          </m:r>
                        </m:e>
                        <m:sup>
                          <m:r>
                            <a:rPr lang="en-US" sz="2000" b="0" i="1" smtClean="0">
                              <a:solidFill>
                                <a:schemeClr val="accent6"/>
                              </a:solidFill>
                              <a:latin typeface="Cambria Math" panose="02040503050406030204" pitchFamily="18" charset="0"/>
                            </a:rPr>
                            <m:t>′</m:t>
                          </m:r>
                        </m:sup>
                      </m:sSup>
                      <m:r>
                        <a:rPr lang="en-US" sz="2000" b="0" i="1" smtClean="0">
                          <a:solidFill>
                            <a:schemeClr val="accent6"/>
                          </a:solidFill>
                          <a:latin typeface="Cambria Math" panose="02040503050406030204" pitchFamily="18" charset="0"/>
                        </a:rPr>
                        <m:t>+</m:t>
                      </m:r>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𝐴</m:t>
                          </m:r>
                        </m:e>
                        <m:sup>
                          <m:r>
                            <a:rPr lang="en-US" sz="2000" b="0" i="1" smtClean="0">
                              <a:solidFill>
                                <a:schemeClr val="accent6"/>
                              </a:solidFill>
                              <a:latin typeface="Cambria Math" panose="02040503050406030204" pitchFamily="18" charset="0"/>
                            </a:rPr>
                            <m:t>′</m:t>
                          </m:r>
                        </m:sup>
                      </m:sSup>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𝐵</m:t>
                          </m:r>
                        </m:e>
                        <m:sup>
                          <m:r>
                            <a:rPr lang="en-US" sz="2000" b="0" i="1" smtClean="0">
                              <a:solidFill>
                                <a:schemeClr val="accent6"/>
                              </a:solidFill>
                              <a:latin typeface="Cambria Math" panose="02040503050406030204" pitchFamily="18" charset="0"/>
                            </a:rPr>
                            <m:t>′</m:t>
                          </m:r>
                        </m:sup>
                      </m:sSup>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𝐶</m:t>
                          </m:r>
                        </m:e>
                        <m:sup>
                          <m:r>
                            <a:rPr lang="en-US" sz="2000" b="0" i="1" smtClean="0">
                              <a:solidFill>
                                <a:schemeClr val="accent6"/>
                              </a:solidFill>
                              <a:latin typeface="Cambria Math" panose="02040503050406030204" pitchFamily="18" charset="0"/>
                            </a:rPr>
                            <m:t>′</m:t>
                          </m:r>
                        </m:sup>
                      </m:sSup>
                      <m:r>
                        <a:rPr lang="en-US" sz="2000" b="0" i="1" smtClean="0">
                          <a:solidFill>
                            <a:schemeClr val="accent6"/>
                          </a:solidFill>
                          <a:latin typeface="Cambria Math" panose="02040503050406030204" pitchFamily="18" charset="0"/>
                        </a:rPr>
                        <m:t>𝐷</m:t>
                      </m:r>
                      <m:r>
                        <a:rPr lang="en-US" sz="2000" b="0" i="1" smtClean="0">
                          <a:solidFill>
                            <a:schemeClr val="accent6"/>
                          </a:solidFill>
                          <a:latin typeface="Cambria Math" panose="02040503050406030204" pitchFamily="18" charset="0"/>
                        </a:rPr>
                        <m:t>′</m:t>
                      </m:r>
                    </m:oMath>
                  </m:oMathPara>
                </a14:m>
                <a:endParaRPr lang="en-US" sz="2000" b="0" dirty="0">
                  <a:solidFill>
                    <a:schemeClr val="accent6"/>
                  </a:solidFill>
                </a:endParaRPr>
              </a:p>
            </p:txBody>
          </p:sp>
        </mc:Choice>
        <mc:Fallback xmlns="">
          <p:sp>
            <p:nvSpPr>
              <p:cNvPr id="33" name="Rectangle 32">
                <a:extLst>
                  <a:ext uri="{FF2B5EF4-FFF2-40B4-BE49-F238E27FC236}">
                    <a16:creationId xmlns:a16="http://schemas.microsoft.com/office/drawing/2014/main" id="{92931B64-7406-4FD4-9E31-A14D1FDE0563}"/>
                  </a:ext>
                </a:extLst>
              </p:cNvPr>
              <p:cNvSpPr>
                <a:spLocks noRot="1" noChangeAspect="1" noMove="1" noResize="1" noEditPoints="1" noAdjustHandles="1" noChangeArrowheads="1" noChangeShapeType="1" noTextEdit="1"/>
              </p:cNvSpPr>
              <p:nvPr/>
            </p:nvSpPr>
            <p:spPr>
              <a:xfrm>
                <a:off x="157407" y="876300"/>
                <a:ext cx="6388480" cy="400110"/>
              </a:xfrm>
              <a:prstGeom prst="rect">
                <a:avLst/>
              </a:prstGeom>
              <a:blipFill>
                <a:blip r:embed="rId2"/>
                <a:stretch>
                  <a:fillRect b="-16923"/>
                </a:stretch>
              </a:blipFill>
            </p:spPr>
            <p:txBody>
              <a:bodyPr/>
              <a:lstStyle/>
              <a:p>
                <a:r>
                  <a:rPr lang="en-IN">
                    <a:noFill/>
                  </a:rPr>
                  <a:t> </a:t>
                </a:r>
              </a:p>
            </p:txBody>
          </p:sp>
        </mc:Fallback>
      </mc:AlternateContent>
      <p:sp>
        <p:nvSpPr>
          <p:cNvPr id="35" name="TextBox 34">
            <a:extLst>
              <a:ext uri="{FF2B5EF4-FFF2-40B4-BE49-F238E27FC236}">
                <a16:creationId xmlns:a16="http://schemas.microsoft.com/office/drawing/2014/main" xmlns="" id="{26BF4A94-5E05-4C91-A45C-87634C207B2B}"/>
              </a:ext>
            </a:extLst>
          </p:cNvPr>
          <p:cNvSpPr txBox="1"/>
          <p:nvPr/>
        </p:nvSpPr>
        <p:spPr>
          <a:xfrm>
            <a:off x="2228399" y="2129558"/>
            <a:ext cx="367408" cy="575542"/>
          </a:xfrm>
          <a:prstGeom prst="rect">
            <a:avLst/>
          </a:prstGeom>
          <a:noFill/>
        </p:spPr>
        <p:txBody>
          <a:bodyPr wrap="none" rtlCol="0">
            <a:spAutoFit/>
          </a:bodyPr>
          <a:lstStyle/>
          <a:p>
            <a:r>
              <a:rPr lang="en-US" sz="2800" dirty="0"/>
              <a:t>1</a:t>
            </a:r>
          </a:p>
        </p:txBody>
      </p:sp>
      <p:sp>
        <p:nvSpPr>
          <p:cNvPr id="36" name="TextBox 35">
            <a:extLst>
              <a:ext uri="{FF2B5EF4-FFF2-40B4-BE49-F238E27FC236}">
                <a16:creationId xmlns:a16="http://schemas.microsoft.com/office/drawing/2014/main" xmlns="" id="{EE5C3560-E746-4074-9651-6726D6A3F51F}"/>
              </a:ext>
            </a:extLst>
          </p:cNvPr>
          <p:cNvSpPr txBox="1"/>
          <p:nvPr/>
        </p:nvSpPr>
        <p:spPr>
          <a:xfrm>
            <a:off x="3752399" y="2933700"/>
            <a:ext cx="367408" cy="575542"/>
          </a:xfrm>
          <a:prstGeom prst="rect">
            <a:avLst/>
          </a:prstGeom>
          <a:noFill/>
        </p:spPr>
        <p:txBody>
          <a:bodyPr wrap="none" rtlCol="0">
            <a:spAutoFit/>
          </a:bodyPr>
          <a:lstStyle/>
          <a:p>
            <a:r>
              <a:rPr lang="en-US" sz="2800" dirty="0"/>
              <a:t>1</a:t>
            </a:r>
          </a:p>
        </p:txBody>
      </p:sp>
      <p:sp>
        <p:nvSpPr>
          <p:cNvPr id="37" name="TextBox 36">
            <a:extLst>
              <a:ext uri="{FF2B5EF4-FFF2-40B4-BE49-F238E27FC236}">
                <a16:creationId xmlns:a16="http://schemas.microsoft.com/office/drawing/2014/main" xmlns="" id="{7A0E3A4F-DF94-4E87-839C-5E0827401548}"/>
              </a:ext>
            </a:extLst>
          </p:cNvPr>
          <p:cNvSpPr txBox="1"/>
          <p:nvPr/>
        </p:nvSpPr>
        <p:spPr>
          <a:xfrm>
            <a:off x="2186999" y="4657755"/>
            <a:ext cx="367408" cy="575542"/>
          </a:xfrm>
          <a:prstGeom prst="rect">
            <a:avLst/>
          </a:prstGeom>
          <a:noFill/>
        </p:spPr>
        <p:txBody>
          <a:bodyPr wrap="none" rtlCol="0">
            <a:spAutoFit/>
          </a:bodyPr>
          <a:lstStyle/>
          <a:p>
            <a:r>
              <a:rPr lang="en-US" sz="2800" dirty="0"/>
              <a:t>1</a:t>
            </a:r>
          </a:p>
        </p:txBody>
      </p:sp>
      <p:sp>
        <p:nvSpPr>
          <p:cNvPr id="38" name="TextBox 37">
            <a:extLst>
              <a:ext uri="{FF2B5EF4-FFF2-40B4-BE49-F238E27FC236}">
                <a16:creationId xmlns:a16="http://schemas.microsoft.com/office/drawing/2014/main" xmlns="" id="{D919FDA2-B672-4CBA-946B-4230FD8B8378}"/>
              </a:ext>
            </a:extLst>
          </p:cNvPr>
          <p:cNvSpPr txBox="1"/>
          <p:nvPr/>
        </p:nvSpPr>
        <p:spPr>
          <a:xfrm>
            <a:off x="4549199" y="4625017"/>
            <a:ext cx="367408" cy="575542"/>
          </a:xfrm>
          <a:prstGeom prst="rect">
            <a:avLst/>
          </a:prstGeom>
          <a:noFill/>
        </p:spPr>
        <p:txBody>
          <a:bodyPr wrap="none" rtlCol="0">
            <a:spAutoFit/>
          </a:bodyPr>
          <a:lstStyle/>
          <a:p>
            <a:r>
              <a:rPr lang="en-US" sz="2800" dirty="0"/>
              <a:t>1</a:t>
            </a:r>
          </a:p>
        </p:txBody>
      </p:sp>
      <p:sp>
        <p:nvSpPr>
          <p:cNvPr id="39" name="Oval 38">
            <a:extLst>
              <a:ext uri="{FF2B5EF4-FFF2-40B4-BE49-F238E27FC236}">
                <a16:creationId xmlns:a16="http://schemas.microsoft.com/office/drawing/2014/main" xmlns="" id="{E6D49128-5CF3-43A8-8E69-1031433B719A}"/>
              </a:ext>
            </a:extLst>
          </p:cNvPr>
          <p:cNvSpPr/>
          <p:nvPr/>
        </p:nvSpPr>
        <p:spPr>
          <a:xfrm>
            <a:off x="3734047" y="2953470"/>
            <a:ext cx="405728" cy="499342"/>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xmlns="" id="{1E05C6F8-6AFA-404D-87CF-99DE1754A452}"/>
              </a:ext>
            </a:extLst>
          </p:cNvPr>
          <p:cNvSpPr txBox="1"/>
          <p:nvPr/>
        </p:nvSpPr>
        <p:spPr>
          <a:xfrm>
            <a:off x="4549199" y="2105131"/>
            <a:ext cx="367408" cy="575542"/>
          </a:xfrm>
          <a:prstGeom prst="rect">
            <a:avLst/>
          </a:prstGeom>
          <a:noFill/>
        </p:spPr>
        <p:txBody>
          <a:bodyPr wrap="none" rtlCol="0">
            <a:spAutoFit/>
          </a:bodyPr>
          <a:lstStyle/>
          <a:p>
            <a:r>
              <a:rPr lang="en-US" sz="2800" dirty="0"/>
              <a:t>1</a:t>
            </a:r>
          </a:p>
        </p:txBody>
      </p:sp>
      <p:sp>
        <p:nvSpPr>
          <p:cNvPr id="41" name="Freeform 50">
            <a:extLst>
              <a:ext uri="{FF2B5EF4-FFF2-40B4-BE49-F238E27FC236}">
                <a16:creationId xmlns:a16="http://schemas.microsoft.com/office/drawing/2014/main" xmlns="" id="{EF39D12C-7977-48C9-9AF6-F1C1EADFB4EA}"/>
              </a:ext>
            </a:extLst>
          </p:cNvPr>
          <p:cNvSpPr/>
          <p:nvPr/>
        </p:nvSpPr>
        <p:spPr>
          <a:xfrm>
            <a:off x="1971920" y="1943100"/>
            <a:ext cx="689141" cy="736122"/>
          </a:xfrm>
          <a:custGeom>
            <a:avLst/>
            <a:gdLst>
              <a:gd name="connsiteX0" fmla="*/ 628650 w 689141"/>
              <a:gd name="connsiteY0" fmla="*/ 0 h 736122"/>
              <a:gd name="connsiteX1" fmla="*/ 628650 w 689141"/>
              <a:gd name="connsiteY1" fmla="*/ 671513 h 736122"/>
              <a:gd name="connsiteX2" fmla="*/ 0 w 689141"/>
              <a:gd name="connsiteY2" fmla="*/ 714375 h 736122"/>
            </a:gdLst>
            <a:ahLst/>
            <a:cxnLst>
              <a:cxn ang="0">
                <a:pos x="connsiteX0" y="connsiteY0"/>
              </a:cxn>
              <a:cxn ang="0">
                <a:pos x="connsiteX1" y="connsiteY1"/>
              </a:cxn>
              <a:cxn ang="0">
                <a:pos x="connsiteX2" y="connsiteY2"/>
              </a:cxn>
            </a:cxnLst>
            <a:rect l="l" t="t" r="r" b="b"/>
            <a:pathLst>
              <a:path w="689141" h="736122">
                <a:moveTo>
                  <a:pt x="628650" y="0"/>
                </a:moveTo>
                <a:cubicBezTo>
                  <a:pt x="681037" y="276225"/>
                  <a:pt x="733425" y="552451"/>
                  <a:pt x="628650" y="671513"/>
                </a:cubicBezTo>
                <a:cubicBezTo>
                  <a:pt x="523875" y="790576"/>
                  <a:pt x="95250" y="707231"/>
                  <a:pt x="0" y="714375"/>
                </a:cubicBezTo>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51">
            <a:extLst>
              <a:ext uri="{FF2B5EF4-FFF2-40B4-BE49-F238E27FC236}">
                <a16:creationId xmlns:a16="http://schemas.microsoft.com/office/drawing/2014/main" xmlns="" id="{960FA554-9B98-491F-80C2-2353919E069C}"/>
              </a:ext>
            </a:extLst>
          </p:cNvPr>
          <p:cNvSpPr/>
          <p:nvPr/>
        </p:nvSpPr>
        <p:spPr>
          <a:xfrm rot="5400000">
            <a:off x="4421266" y="1914524"/>
            <a:ext cx="689141" cy="736122"/>
          </a:xfrm>
          <a:custGeom>
            <a:avLst/>
            <a:gdLst>
              <a:gd name="connsiteX0" fmla="*/ 628650 w 689141"/>
              <a:gd name="connsiteY0" fmla="*/ 0 h 736122"/>
              <a:gd name="connsiteX1" fmla="*/ 628650 w 689141"/>
              <a:gd name="connsiteY1" fmla="*/ 671513 h 736122"/>
              <a:gd name="connsiteX2" fmla="*/ 0 w 689141"/>
              <a:gd name="connsiteY2" fmla="*/ 714375 h 736122"/>
            </a:gdLst>
            <a:ahLst/>
            <a:cxnLst>
              <a:cxn ang="0">
                <a:pos x="connsiteX0" y="connsiteY0"/>
              </a:cxn>
              <a:cxn ang="0">
                <a:pos x="connsiteX1" y="connsiteY1"/>
              </a:cxn>
              <a:cxn ang="0">
                <a:pos x="connsiteX2" y="connsiteY2"/>
              </a:cxn>
            </a:cxnLst>
            <a:rect l="l" t="t" r="r" b="b"/>
            <a:pathLst>
              <a:path w="689141" h="736122">
                <a:moveTo>
                  <a:pt x="628650" y="0"/>
                </a:moveTo>
                <a:cubicBezTo>
                  <a:pt x="681037" y="276225"/>
                  <a:pt x="733425" y="552451"/>
                  <a:pt x="628650" y="671513"/>
                </a:cubicBezTo>
                <a:cubicBezTo>
                  <a:pt x="523875" y="790576"/>
                  <a:pt x="95250" y="707231"/>
                  <a:pt x="0" y="714375"/>
                </a:cubicBezTo>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52">
            <a:extLst>
              <a:ext uri="{FF2B5EF4-FFF2-40B4-BE49-F238E27FC236}">
                <a16:creationId xmlns:a16="http://schemas.microsoft.com/office/drawing/2014/main" xmlns="" id="{89820500-DE87-4DF5-822B-E8A9178E2F22}"/>
              </a:ext>
            </a:extLst>
          </p:cNvPr>
          <p:cNvSpPr/>
          <p:nvPr/>
        </p:nvSpPr>
        <p:spPr>
          <a:xfrm rot="16643652">
            <a:off x="1986207" y="4557814"/>
            <a:ext cx="689141" cy="736122"/>
          </a:xfrm>
          <a:custGeom>
            <a:avLst/>
            <a:gdLst>
              <a:gd name="connsiteX0" fmla="*/ 628650 w 689141"/>
              <a:gd name="connsiteY0" fmla="*/ 0 h 736122"/>
              <a:gd name="connsiteX1" fmla="*/ 628650 w 689141"/>
              <a:gd name="connsiteY1" fmla="*/ 671513 h 736122"/>
              <a:gd name="connsiteX2" fmla="*/ 0 w 689141"/>
              <a:gd name="connsiteY2" fmla="*/ 714375 h 736122"/>
            </a:gdLst>
            <a:ahLst/>
            <a:cxnLst>
              <a:cxn ang="0">
                <a:pos x="connsiteX0" y="connsiteY0"/>
              </a:cxn>
              <a:cxn ang="0">
                <a:pos x="connsiteX1" y="connsiteY1"/>
              </a:cxn>
              <a:cxn ang="0">
                <a:pos x="connsiteX2" y="connsiteY2"/>
              </a:cxn>
            </a:cxnLst>
            <a:rect l="l" t="t" r="r" b="b"/>
            <a:pathLst>
              <a:path w="689141" h="736122">
                <a:moveTo>
                  <a:pt x="628650" y="0"/>
                </a:moveTo>
                <a:cubicBezTo>
                  <a:pt x="681037" y="276225"/>
                  <a:pt x="733425" y="552451"/>
                  <a:pt x="628650" y="671513"/>
                </a:cubicBezTo>
                <a:cubicBezTo>
                  <a:pt x="523875" y="790576"/>
                  <a:pt x="95250" y="707231"/>
                  <a:pt x="0" y="714375"/>
                </a:cubicBezTo>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53">
            <a:extLst>
              <a:ext uri="{FF2B5EF4-FFF2-40B4-BE49-F238E27FC236}">
                <a16:creationId xmlns:a16="http://schemas.microsoft.com/office/drawing/2014/main" xmlns="" id="{6B994360-786D-4CF4-982E-21643DA48F9D}"/>
              </a:ext>
            </a:extLst>
          </p:cNvPr>
          <p:cNvSpPr/>
          <p:nvPr/>
        </p:nvSpPr>
        <p:spPr>
          <a:xfrm rot="10800000">
            <a:off x="4424608" y="4559777"/>
            <a:ext cx="689141" cy="736122"/>
          </a:xfrm>
          <a:custGeom>
            <a:avLst/>
            <a:gdLst>
              <a:gd name="connsiteX0" fmla="*/ 628650 w 689141"/>
              <a:gd name="connsiteY0" fmla="*/ 0 h 736122"/>
              <a:gd name="connsiteX1" fmla="*/ 628650 w 689141"/>
              <a:gd name="connsiteY1" fmla="*/ 671513 h 736122"/>
              <a:gd name="connsiteX2" fmla="*/ 0 w 689141"/>
              <a:gd name="connsiteY2" fmla="*/ 714375 h 736122"/>
            </a:gdLst>
            <a:ahLst/>
            <a:cxnLst>
              <a:cxn ang="0">
                <a:pos x="connsiteX0" y="connsiteY0"/>
              </a:cxn>
              <a:cxn ang="0">
                <a:pos x="connsiteX1" y="connsiteY1"/>
              </a:cxn>
              <a:cxn ang="0">
                <a:pos x="connsiteX2" y="connsiteY2"/>
              </a:cxn>
            </a:cxnLst>
            <a:rect l="l" t="t" r="r" b="b"/>
            <a:pathLst>
              <a:path w="689141" h="736122">
                <a:moveTo>
                  <a:pt x="628650" y="0"/>
                </a:moveTo>
                <a:cubicBezTo>
                  <a:pt x="681037" y="276225"/>
                  <a:pt x="733425" y="552451"/>
                  <a:pt x="628650" y="671513"/>
                </a:cubicBezTo>
                <a:cubicBezTo>
                  <a:pt x="523875" y="790576"/>
                  <a:pt x="95250" y="707231"/>
                  <a:pt x="0" y="714375"/>
                </a:cubicBezTo>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xmlns="" id="{0AC7885A-B3FD-4755-B839-6E0EB2462999}"/>
              </a:ext>
            </a:extLst>
          </p:cNvPr>
          <p:cNvGrpSpPr/>
          <p:nvPr/>
        </p:nvGrpSpPr>
        <p:grpSpPr>
          <a:xfrm>
            <a:off x="2196059" y="5369993"/>
            <a:ext cx="2768660" cy="472698"/>
            <a:chOff x="2214807" y="5356602"/>
            <a:chExt cx="2768660" cy="472698"/>
          </a:xfrm>
        </p:grpSpPr>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xmlns="" id="{F4E6E287-210C-4302-ACEA-BA7DD85122EE}"/>
                    </a:ext>
                  </a:extLst>
                </p:cNvPr>
                <p:cNvSpPr/>
                <p:nvPr/>
              </p:nvSpPr>
              <p:spPr>
                <a:xfrm>
                  <a:off x="2214807" y="5367635"/>
                  <a:ext cx="175605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2"/>
                            </a:solidFill>
                            <a:latin typeface="Cambria Math" panose="02040503050406030204" pitchFamily="18" charset="0"/>
                          </a:rPr>
                          <m:t>𝑓</m:t>
                        </m:r>
                        <m:r>
                          <a:rPr lang="en-US" sz="2400" i="1">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𝐴𝐵</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𝐶</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𝐷</m:t>
                        </m:r>
                      </m:oMath>
                    </m:oMathPara>
                  </a14:m>
                  <a:endParaRPr lang="en-US" sz="2400" dirty="0">
                    <a:solidFill>
                      <a:schemeClr val="tx2"/>
                    </a:solidFill>
                  </a:endParaRPr>
                </a:p>
              </p:txBody>
            </p:sp>
          </mc:Choice>
          <mc:Fallback xmlns="">
            <p:sp>
              <p:nvSpPr>
                <p:cNvPr id="34" name="Rectangle 33">
                  <a:extLst>
                    <a:ext uri="{FF2B5EF4-FFF2-40B4-BE49-F238E27FC236}">
                      <a16:creationId xmlns:a16="http://schemas.microsoft.com/office/drawing/2014/main" id="{F4E6E287-210C-4302-ACEA-BA7DD85122EE}"/>
                    </a:ext>
                  </a:extLst>
                </p:cNvPr>
                <p:cNvSpPr>
                  <a:spLocks noRot="1" noChangeAspect="1" noMove="1" noResize="1" noEditPoints="1" noAdjustHandles="1" noChangeArrowheads="1" noChangeShapeType="1" noTextEdit="1"/>
                </p:cNvSpPr>
                <p:nvPr/>
              </p:nvSpPr>
              <p:spPr>
                <a:xfrm>
                  <a:off x="2214807" y="5367635"/>
                  <a:ext cx="1756057" cy="461665"/>
                </a:xfrm>
                <a:prstGeom prst="rect">
                  <a:avLst/>
                </a:prstGeom>
                <a:blipFill>
                  <a:blip r:embed="rId3"/>
                  <a:stretch>
                    <a:fillRect l="-347" b="-2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xmlns="" id="{4CCBD1E0-9F39-4931-B503-B8AC9D5F20E7}"/>
                    </a:ext>
                  </a:extLst>
                </p:cNvPr>
                <p:cNvSpPr/>
                <p:nvPr/>
              </p:nvSpPr>
              <p:spPr>
                <a:xfrm>
                  <a:off x="3815007" y="5356602"/>
                  <a:ext cx="116846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chemeClr val="tx2"/>
                                </a:solidFill>
                                <a:latin typeface="Cambria Math" panose="02040503050406030204" pitchFamily="18" charset="0"/>
                              </a:rPr>
                            </m:ctrlPr>
                          </m:sSupPr>
                          <m:e>
                            <m:r>
                              <a:rPr lang="en-US" sz="2400" i="1">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𝐵</m:t>
                            </m:r>
                          </m:e>
                          <m:sup>
                            <m:r>
                              <a:rPr lang="en-US" sz="2400" b="0" i="1" smtClean="0">
                                <a:solidFill>
                                  <a:schemeClr val="tx2"/>
                                </a:solidFill>
                                <a:latin typeface="Cambria Math" panose="02040503050406030204" pitchFamily="18" charset="0"/>
                              </a:rPr>
                              <m:t>′</m:t>
                            </m:r>
                          </m:sup>
                        </m:sSup>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𝐷</m:t>
                            </m:r>
                          </m:e>
                          <m:sup>
                            <m:r>
                              <a:rPr lang="en-US" sz="2400" b="0" i="1" smtClean="0">
                                <a:solidFill>
                                  <a:schemeClr val="tx2"/>
                                </a:solidFill>
                                <a:latin typeface="Cambria Math" panose="02040503050406030204" pitchFamily="18" charset="0"/>
                              </a:rPr>
                              <m:t>′</m:t>
                            </m:r>
                          </m:sup>
                        </m:sSup>
                      </m:oMath>
                    </m:oMathPara>
                  </a14:m>
                  <a:endParaRPr lang="en-US" sz="2400" dirty="0">
                    <a:solidFill>
                      <a:schemeClr val="tx2"/>
                    </a:solidFill>
                  </a:endParaRPr>
                </a:p>
              </p:txBody>
            </p:sp>
          </mc:Choice>
          <mc:Fallback xmlns="">
            <p:sp>
              <p:nvSpPr>
                <p:cNvPr id="45" name="Rectangle 44">
                  <a:extLst>
                    <a:ext uri="{FF2B5EF4-FFF2-40B4-BE49-F238E27FC236}">
                      <a16:creationId xmlns:a16="http://schemas.microsoft.com/office/drawing/2014/main" id="{4CCBD1E0-9F39-4931-B503-B8AC9D5F20E7}"/>
                    </a:ext>
                  </a:extLst>
                </p:cNvPr>
                <p:cNvSpPr>
                  <a:spLocks noRot="1" noChangeAspect="1" noMove="1" noResize="1" noEditPoints="1" noAdjustHandles="1" noChangeArrowheads="1" noChangeShapeType="1" noTextEdit="1"/>
                </p:cNvSpPr>
                <p:nvPr/>
              </p:nvSpPr>
              <p:spPr>
                <a:xfrm>
                  <a:off x="3815007" y="5356602"/>
                  <a:ext cx="1168460" cy="461665"/>
                </a:xfrm>
                <a:prstGeom prst="rect">
                  <a:avLst/>
                </a:prstGeom>
                <a:blipFill>
                  <a:blip r:embed="rId4"/>
                  <a:stretch>
                    <a:fillRect/>
                  </a:stretch>
                </a:blipFill>
              </p:spPr>
              <p:txBody>
                <a:bodyPr/>
                <a:lstStyle/>
                <a:p>
                  <a:r>
                    <a:rPr lang="en-IN">
                      <a:noFill/>
                    </a:rPr>
                    <a:t> </a:t>
                  </a:r>
                </a:p>
              </p:txBody>
            </p:sp>
          </mc:Fallback>
        </mc:AlternateContent>
      </p:grpSp>
      <p:grpSp>
        <p:nvGrpSpPr>
          <p:cNvPr id="46" name="Group 45">
            <a:extLst>
              <a:ext uri="{FF2B5EF4-FFF2-40B4-BE49-F238E27FC236}">
                <a16:creationId xmlns:a16="http://schemas.microsoft.com/office/drawing/2014/main" xmlns="" id="{1C9D5ABD-10BE-420D-A38C-011BE8D7F0EB}"/>
              </a:ext>
            </a:extLst>
          </p:cNvPr>
          <p:cNvGrpSpPr/>
          <p:nvPr/>
        </p:nvGrpSpPr>
        <p:grpSpPr>
          <a:xfrm>
            <a:off x="7277130" y="1319292"/>
            <a:ext cx="3841226" cy="3976608"/>
            <a:chOff x="2651502" y="1433592"/>
            <a:chExt cx="3841226" cy="3976608"/>
          </a:xfrm>
        </p:grpSpPr>
        <p:graphicFrame>
          <p:nvGraphicFramePr>
            <p:cNvPr id="47" name="Content Placeholder 3">
              <a:extLst>
                <a:ext uri="{FF2B5EF4-FFF2-40B4-BE49-F238E27FC236}">
                  <a16:creationId xmlns:a16="http://schemas.microsoft.com/office/drawing/2014/main" xmlns="" id="{EABA0E92-050A-42B8-B168-538B31BF5C22}"/>
                </a:ext>
              </a:extLst>
            </p:cNvPr>
            <p:cNvGraphicFramePr>
              <a:graphicFrameLocks/>
            </p:cNvGraphicFramePr>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cxnSp>
          <p:nvCxnSpPr>
            <p:cNvPr id="48" name="Straight Connector 47">
              <a:extLst>
                <a:ext uri="{FF2B5EF4-FFF2-40B4-BE49-F238E27FC236}">
                  <a16:creationId xmlns:a16="http://schemas.microsoft.com/office/drawing/2014/main" xmlns="" id="{FCF76A86-4A3F-416A-80C4-AC41AFEE6AFB}"/>
                </a:ext>
              </a:extLst>
            </p:cNvPr>
            <p:cNvCxnSpPr/>
            <p:nvPr/>
          </p:nvCxnSpPr>
          <p:spPr>
            <a:xfrm flipH="1" flipV="1">
              <a:off x="2682498" y="1601410"/>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xmlns="" id="{0B8C69B0-421E-4515-B2B7-5DD3C2A5116E}"/>
                </a:ext>
              </a:extLst>
            </p:cNvPr>
            <p:cNvSpPr txBox="1"/>
            <p:nvPr/>
          </p:nvSpPr>
          <p:spPr>
            <a:xfrm>
              <a:off x="2894390" y="1433592"/>
              <a:ext cx="529312" cy="461665"/>
            </a:xfrm>
            <a:prstGeom prst="rect">
              <a:avLst/>
            </a:prstGeom>
            <a:noFill/>
          </p:spPr>
          <p:txBody>
            <a:bodyPr wrap="none" rtlCol="0">
              <a:spAutoFit/>
            </a:bodyPr>
            <a:lstStyle/>
            <a:p>
              <a:r>
                <a:rPr lang="en-US" sz="2400" dirty="0"/>
                <a:t>AB</a:t>
              </a:r>
            </a:p>
          </p:txBody>
        </p:sp>
        <p:sp>
          <p:nvSpPr>
            <p:cNvPr id="50" name="TextBox 49">
              <a:extLst>
                <a:ext uri="{FF2B5EF4-FFF2-40B4-BE49-F238E27FC236}">
                  <a16:creationId xmlns:a16="http://schemas.microsoft.com/office/drawing/2014/main" xmlns="" id="{FC3B77A9-787E-438B-B3A4-1A18011EB8AF}"/>
                </a:ext>
              </a:extLst>
            </p:cNvPr>
            <p:cNvSpPr txBox="1"/>
            <p:nvPr/>
          </p:nvSpPr>
          <p:spPr>
            <a:xfrm>
              <a:off x="2651502" y="1779131"/>
              <a:ext cx="537327" cy="461665"/>
            </a:xfrm>
            <a:prstGeom prst="rect">
              <a:avLst/>
            </a:prstGeom>
            <a:noFill/>
          </p:spPr>
          <p:txBody>
            <a:bodyPr wrap="none" rtlCol="0">
              <a:spAutoFit/>
            </a:bodyPr>
            <a:lstStyle/>
            <a:p>
              <a:r>
                <a:rPr lang="en-US" sz="2400" dirty="0"/>
                <a:t>CD</a:t>
              </a:r>
            </a:p>
          </p:txBody>
        </p:sp>
        <p:sp>
          <p:nvSpPr>
            <p:cNvPr id="51" name="TextBox 50">
              <a:extLst>
                <a:ext uri="{FF2B5EF4-FFF2-40B4-BE49-F238E27FC236}">
                  <a16:creationId xmlns:a16="http://schemas.microsoft.com/office/drawing/2014/main" xmlns="" id="{A529ECC5-D7CB-473C-BB2C-D65FA0A7F472}"/>
                </a:ext>
              </a:extLst>
            </p:cNvPr>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52" name="TextBox 51">
              <a:extLst>
                <a:ext uri="{FF2B5EF4-FFF2-40B4-BE49-F238E27FC236}">
                  <a16:creationId xmlns:a16="http://schemas.microsoft.com/office/drawing/2014/main" xmlns="" id="{4A833E92-B24F-4C0B-948C-07E00932C3D8}"/>
                </a:ext>
              </a:extLst>
            </p:cNvPr>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53" name="TextBox 52">
              <a:extLst>
                <a:ext uri="{FF2B5EF4-FFF2-40B4-BE49-F238E27FC236}">
                  <a16:creationId xmlns:a16="http://schemas.microsoft.com/office/drawing/2014/main" xmlns="" id="{D816C4E4-3B50-43EB-97D7-F38F2D4D706F}"/>
                </a:ext>
              </a:extLst>
            </p:cNvPr>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54" name="TextBox 53">
              <a:extLst>
                <a:ext uri="{FF2B5EF4-FFF2-40B4-BE49-F238E27FC236}">
                  <a16:creationId xmlns:a16="http://schemas.microsoft.com/office/drawing/2014/main" xmlns="" id="{E4A4C634-0BA6-43B4-9235-F843B861EF21}"/>
                </a:ext>
              </a:extLst>
            </p:cNvPr>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55" name="TextBox 54">
              <a:extLst>
                <a:ext uri="{FF2B5EF4-FFF2-40B4-BE49-F238E27FC236}">
                  <a16:creationId xmlns:a16="http://schemas.microsoft.com/office/drawing/2014/main" xmlns="" id="{5FA2FE28-DC91-4DA5-B4DE-FAFB107B4692}"/>
                </a:ext>
              </a:extLst>
            </p:cNvPr>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56" name="TextBox 55">
              <a:extLst>
                <a:ext uri="{FF2B5EF4-FFF2-40B4-BE49-F238E27FC236}">
                  <a16:creationId xmlns:a16="http://schemas.microsoft.com/office/drawing/2014/main" xmlns="" id="{FF25C1FE-2775-4F70-99E6-DE632F23E391}"/>
                </a:ext>
              </a:extLst>
            </p:cNvPr>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57" name="TextBox 56">
              <a:extLst>
                <a:ext uri="{FF2B5EF4-FFF2-40B4-BE49-F238E27FC236}">
                  <a16:creationId xmlns:a16="http://schemas.microsoft.com/office/drawing/2014/main" xmlns="" id="{008E409F-9225-4BD7-B0DC-2B2FCFAD7D52}"/>
                </a:ext>
              </a:extLst>
            </p:cNvPr>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58" name="TextBox 57">
              <a:extLst>
                <a:ext uri="{FF2B5EF4-FFF2-40B4-BE49-F238E27FC236}">
                  <a16:creationId xmlns:a16="http://schemas.microsoft.com/office/drawing/2014/main" xmlns="" id="{37563565-5FF8-4F7A-9753-4353CD890FC9}"/>
                </a:ext>
              </a:extLst>
            </p:cNvPr>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59" name="TextBox 58">
              <a:extLst>
                <a:ext uri="{FF2B5EF4-FFF2-40B4-BE49-F238E27FC236}">
                  <a16:creationId xmlns:a16="http://schemas.microsoft.com/office/drawing/2014/main" xmlns="" id="{7FA52F8E-790E-4CF7-9255-BEBF2C8E97AC}"/>
                </a:ext>
              </a:extLst>
            </p:cNvPr>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60" name="TextBox 59">
              <a:extLst>
                <a:ext uri="{FF2B5EF4-FFF2-40B4-BE49-F238E27FC236}">
                  <a16:creationId xmlns:a16="http://schemas.microsoft.com/office/drawing/2014/main" xmlns="" id="{D401A470-CC8E-45C2-B2D5-462EBFE60F65}"/>
                </a:ext>
              </a:extLst>
            </p:cNvPr>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61" name="TextBox 60">
              <a:extLst>
                <a:ext uri="{FF2B5EF4-FFF2-40B4-BE49-F238E27FC236}">
                  <a16:creationId xmlns:a16="http://schemas.microsoft.com/office/drawing/2014/main" xmlns="" id="{6B093F94-83DC-4DFF-9335-CB92858340D5}"/>
                </a:ext>
              </a:extLst>
            </p:cNvPr>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62" name="TextBox 61">
              <a:extLst>
                <a:ext uri="{FF2B5EF4-FFF2-40B4-BE49-F238E27FC236}">
                  <a16:creationId xmlns:a16="http://schemas.microsoft.com/office/drawing/2014/main" xmlns="" id="{9D8F6757-1160-4E12-8297-E68974E4BCC5}"/>
                </a:ext>
              </a:extLst>
            </p:cNvPr>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63" name="TextBox 62">
              <a:extLst>
                <a:ext uri="{FF2B5EF4-FFF2-40B4-BE49-F238E27FC236}">
                  <a16:creationId xmlns:a16="http://schemas.microsoft.com/office/drawing/2014/main" xmlns="" id="{BAB609EB-3310-4D56-84BC-C33FAC52C8D5}"/>
                </a:ext>
              </a:extLst>
            </p:cNvPr>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64" name="TextBox 63">
              <a:extLst>
                <a:ext uri="{FF2B5EF4-FFF2-40B4-BE49-F238E27FC236}">
                  <a16:creationId xmlns:a16="http://schemas.microsoft.com/office/drawing/2014/main" xmlns="" id="{6566ADC5-6671-4395-B857-CBB129793FFE}"/>
                </a:ext>
              </a:extLst>
            </p:cNvPr>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65" name="TextBox 64">
              <a:extLst>
                <a:ext uri="{FF2B5EF4-FFF2-40B4-BE49-F238E27FC236}">
                  <a16:creationId xmlns:a16="http://schemas.microsoft.com/office/drawing/2014/main" xmlns="" id="{EA6015F1-88AD-439A-84FA-2A4855131BF7}"/>
                </a:ext>
              </a:extLst>
            </p:cNvPr>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66" name="TextBox 65">
              <a:extLst>
                <a:ext uri="{FF2B5EF4-FFF2-40B4-BE49-F238E27FC236}">
                  <a16:creationId xmlns:a16="http://schemas.microsoft.com/office/drawing/2014/main" xmlns="" id="{A02E168E-208C-4167-B4CE-1C821865B88F}"/>
                </a:ext>
              </a:extLst>
            </p:cNvPr>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67" name="TextBox 66">
              <a:extLst>
                <a:ext uri="{FF2B5EF4-FFF2-40B4-BE49-F238E27FC236}">
                  <a16:creationId xmlns:a16="http://schemas.microsoft.com/office/drawing/2014/main" xmlns="" id="{31C11AD8-C9CD-452F-815D-3072F054ED6D}"/>
                </a:ext>
              </a:extLst>
            </p:cNvPr>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68" name="TextBox 67">
              <a:extLst>
                <a:ext uri="{FF2B5EF4-FFF2-40B4-BE49-F238E27FC236}">
                  <a16:creationId xmlns:a16="http://schemas.microsoft.com/office/drawing/2014/main" xmlns="" id="{A7C51A55-3176-459C-B87E-3849409C13A9}"/>
                </a:ext>
              </a:extLst>
            </p:cNvPr>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69" name="TextBox 68">
              <a:extLst>
                <a:ext uri="{FF2B5EF4-FFF2-40B4-BE49-F238E27FC236}">
                  <a16:creationId xmlns:a16="http://schemas.microsoft.com/office/drawing/2014/main" xmlns="" id="{F3765FE5-8767-4EC2-BD11-065BE252590F}"/>
                </a:ext>
              </a:extLst>
            </p:cNvPr>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70" name="TextBox 69">
              <a:extLst>
                <a:ext uri="{FF2B5EF4-FFF2-40B4-BE49-F238E27FC236}">
                  <a16:creationId xmlns:a16="http://schemas.microsoft.com/office/drawing/2014/main" xmlns="" id="{E3F4C61D-8BF0-4A41-BF22-F752EF3420BE}"/>
                </a:ext>
              </a:extLst>
            </p:cNvPr>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71" name="TextBox 70">
              <a:extLst>
                <a:ext uri="{FF2B5EF4-FFF2-40B4-BE49-F238E27FC236}">
                  <a16:creationId xmlns:a16="http://schemas.microsoft.com/office/drawing/2014/main" xmlns="" id="{F5292CC0-BC0C-4FE2-A76F-5941ADDED87F}"/>
                </a:ext>
              </a:extLst>
            </p:cNvPr>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72" name="TextBox 71">
              <a:extLst>
                <a:ext uri="{FF2B5EF4-FFF2-40B4-BE49-F238E27FC236}">
                  <a16:creationId xmlns:a16="http://schemas.microsoft.com/office/drawing/2014/main" xmlns="" id="{35F6A8DA-69F1-4A8F-9011-C8FE94A6A55C}"/>
                </a:ext>
              </a:extLst>
            </p:cNvPr>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73" name="TextBox 72">
              <a:extLst>
                <a:ext uri="{FF2B5EF4-FFF2-40B4-BE49-F238E27FC236}">
                  <a16:creationId xmlns:a16="http://schemas.microsoft.com/office/drawing/2014/main" xmlns="" id="{2B58370F-4325-45BE-94E8-CB173C64444A}"/>
                </a:ext>
              </a:extLst>
            </p:cNvPr>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74" name="TextBox 73">
              <a:extLst>
                <a:ext uri="{FF2B5EF4-FFF2-40B4-BE49-F238E27FC236}">
                  <a16:creationId xmlns:a16="http://schemas.microsoft.com/office/drawing/2014/main" xmlns="" id="{D245A70A-5AEC-47ED-BC09-10BC21138570}"/>
                </a:ext>
              </a:extLst>
            </p:cNvPr>
            <p:cNvSpPr txBox="1"/>
            <p:nvPr/>
          </p:nvSpPr>
          <p:spPr>
            <a:xfrm>
              <a:off x="6048376" y="3752910"/>
              <a:ext cx="444352" cy="400110"/>
            </a:xfrm>
            <a:prstGeom prst="rect">
              <a:avLst/>
            </a:prstGeom>
            <a:noFill/>
          </p:spPr>
          <p:txBody>
            <a:bodyPr wrap="none" rtlCol="0">
              <a:spAutoFit/>
            </a:bodyPr>
            <a:lstStyle/>
            <a:p>
              <a:r>
                <a:rPr lang="en-US" sz="2000" dirty="0"/>
                <a:t>11</a:t>
              </a:r>
            </a:p>
          </p:txBody>
        </p:sp>
      </p:grpSp>
      <mc:AlternateContent xmlns:mc="http://schemas.openxmlformats.org/markup-compatibility/2006" xmlns:a14="http://schemas.microsoft.com/office/drawing/2010/main">
        <mc:Choice Requires="a14">
          <p:sp>
            <p:nvSpPr>
              <p:cNvPr id="75" name="Rectangle 74">
                <a:extLst>
                  <a:ext uri="{FF2B5EF4-FFF2-40B4-BE49-F238E27FC236}">
                    <a16:creationId xmlns:a16="http://schemas.microsoft.com/office/drawing/2014/main" xmlns="" id="{35D5FBEB-5755-41F4-9FF9-3F128C7FA9C6}"/>
                  </a:ext>
                </a:extLst>
              </p:cNvPr>
              <p:cNvSpPr/>
              <p:nvPr/>
            </p:nvSpPr>
            <p:spPr>
              <a:xfrm>
                <a:off x="7264364" y="876300"/>
                <a:ext cx="408259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solidFill>
                            <a:schemeClr val="accent6"/>
                          </a:solidFill>
                          <a:latin typeface="Cambria Math" panose="02040503050406030204" pitchFamily="18" charset="0"/>
                        </a:rPr>
                        <m:t>𝑓</m:t>
                      </m:r>
                      <m:r>
                        <a:rPr lang="en-US" sz="2000" i="1">
                          <a:solidFill>
                            <a:schemeClr val="accent6"/>
                          </a:solidFill>
                          <a:latin typeface="Cambria Math" panose="02040503050406030204" pitchFamily="18" charset="0"/>
                        </a:rPr>
                        <m:t>=</m:t>
                      </m:r>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𝐴</m:t>
                          </m:r>
                        </m:e>
                        <m:sup>
                          <m:r>
                            <a:rPr lang="en-US" sz="2000" b="0" i="1" smtClean="0">
                              <a:solidFill>
                                <a:schemeClr val="accent6"/>
                              </a:solidFill>
                              <a:latin typeface="Cambria Math" panose="02040503050406030204" pitchFamily="18" charset="0"/>
                            </a:rPr>
                            <m:t>′</m:t>
                          </m:r>
                        </m:sup>
                      </m:sSup>
                      <m:r>
                        <a:rPr lang="en-US" sz="2000" b="0" i="1" smtClean="0">
                          <a:solidFill>
                            <a:schemeClr val="accent6"/>
                          </a:solidFill>
                          <a:latin typeface="Cambria Math" panose="02040503050406030204" pitchFamily="18" charset="0"/>
                        </a:rPr>
                        <m:t>𝐵</m:t>
                      </m:r>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𝐶</m:t>
                          </m:r>
                        </m:e>
                        <m:sup>
                          <m:r>
                            <a:rPr lang="en-US" sz="2000" b="0" i="1" smtClean="0">
                              <a:solidFill>
                                <a:schemeClr val="accent6"/>
                              </a:solidFill>
                              <a:latin typeface="Cambria Math" panose="02040503050406030204" pitchFamily="18" charset="0"/>
                            </a:rPr>
                            <m:t>′</m:t>
                          </m:r>
                        </m:sup>
                      </m:sSup>
                      <m:r>
                        <a:rPr lang="en-US" sz="2000" b="0" i="1" smtClean="0">
                          <a:solidFill>
                            <a:schemeClr val="accent6"/>
                          </a:solidFill>
                          <a:latin typeface="Cambria Math" panose="02040503050406030204" pitchFamily="18" charset="0"/>
                        </a:rPr>
                        <m:t>𝐷</m:t>
                      </m:r>
                      <m:r>
                        <a:rPr lang="en-US" sz="2000" b="0" i="1" smtClean="0">
                          <a:solidFill>
                            <a:schemeClr val="accent6"/>
                          </a:solidFill>
                          <a:latin typeface="Cambria Math" panose="02040503050406030204" pitchFamily="18" charset="0"/>
                        </a:rPr>
                        <m:t>+</m:t>
                      </m:r>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𝐴</m:t>
                          </m:r>
                        </m:e>
                        <m:sup>
                          <m:r>
                            <a:rPr lang="en-US" sz="2000" b="0" i="1" smtClean="0">
                              <a:solidFill>
                                <a:schemeClr val="accent6"/>
                              </a:solidFill>
                              <a:latin typeface="Cambria Math" panose="02040503050406030204" pitchFamily="18" charset="0"/>
                            </a:rPr>
                            <m:t>′</m:t>
                          </m:r>
                        </m:sup>
                      </m:sSup>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𝐵</m:t>
                          </m:r>
                        </m:e>
                        <m:sup>
                          <m:r>
                            <a:rPr lang="en-US" sz="2000" b="0" i="1" smtClean="0">
                              <a:solidFill>
                                <a:schemeClr val="accent6"/>
                              </a:solidFill>
                              <a:latin typeface="Cambria Math" panose="02040503050406030204" pitchFamily="18" charset="0"/>
                            </a:rPr>
                            <m:t>′</m:t>
                          </m:r>
                        </m:sup>
                      </m:sSup>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𝐶</m:t>
                          </m:r>
                        </m:e>
                        <m:sup>
                          <m:r>
                            <a:rPr lang="en-US" sz="2000" b="0" i="1" smtClean="0">
                              <a:solidFill>
                                <a:schemeClr val="accent6"/>
                              </a:solidFill>
                              <a:latin typeface="Cambria Math" panose="02040503050406030204" pitchFamily="18" charset="0"/>
                            </a:rPr>
                            <m:t>′</m:t>
                          </m:r>
                        </m:sup>
                      </m:sSup>
                      <m:r>
                        <a:rPr lang="en-US" sz="2000" b="0" i="1" smtClean="0">
                          <a:solidFill>
                            <a:schemeClr val="accent6"/>
                          </a:solidFill>
                          <a:latin typeface="Cambria Math" panose="02040503050406030204" pitchFamily="18" charset="0"/>
                        </a:rPr>
                        <m:t>𝐷</m:t>
                      </m:r>
                      <m:r>
                        <a:rPr lang="en-US" sz="2000" b="0" i="1" smtClean="0">
                          <a:solidFill>
                            <a:schemeClr val="accent6"/>
                          </a:solidFill>
                          <a:latin typeface="Cambria Math" panose="02040503050406030204" pitchFamily="18" charset="0"/>
                        </a:rPr>
                        <m:t>+</m:t>
                      </m:r>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𝐴</m:t>
                          </m:r>
                        </m:e>
                        <m:sup>
                          <m:r>
                            <a:rPr lang="en-US" sz="2000" b="0" i="1" smtClean="0">
                              <a:solidFill>
                                <a:schemeClr val="accent6"/>
                              </a:solidFill>
                              <a:latin typeface="Cambria Math" panose="02040503050406030204" pitchFamily="18" charset="0"/>
                            </a:rPr>
                            <m:t>′</m:t>
                          </m:r>
                        </m:sup>
                      </m:sSup>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𝐵</m:t>
                          </m:r>
                        </m:e>
                        <m:sup>
                          <m:r>
                            <a:rPr lang="en-US" sz="2000" b="0" i="1" smtClean="0">
                              <a:solidFill>
                                <a:schemeClr val="accent6"/>
                              </a:solidFill>
                              <a:latin typeface="Cambria Math" panose="02040503050406030204" pitchFamily="18" charset="0"/>
                            </a:rPr>
                            <m:t>′</m:t>
                          </m:r>
                        </m:sup>
                      </m:sSup>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𝐶</m:t>
                          </m:r>
                        </m:e>
                        <m:sup>
                          <m:r>
                            <a:rPr lang="en-US" sz="2000" b="0" i="1" smtClean="0">
                              <a:solidFill>
                                <a:schemeClr val="accent6"/>
                              </a:solidFill>
                              <a:latin typeface="Cambria Math" panose="02040503050406030204" pitchFamily="18" charset="0"/>
                            </a:rPr>
                            <m:t>′</m:t>
                          </m:r>
                        </m:sup>
                      </m:sSup>
                      <m:r>
                        <a:rPr lang="en-US" sz="2000" b="0" i="1" smtClean="0">
                          <a:solidFill>
                            <a:schemeClr val="accent6"/>
                          </a:solidFill>
                          <a:latin typeface="Cambria Math" panose="02040503050406030204" pitchFamily="18" charset="0"/>
                        </a:rPr>
                        <m:t>𝐷</m:t>
                      </m:r>
                      <m:r>
                        <a:rPr lang="en-US" sz="2000" b="0" i="1" smtClean="0">
                          <a:solidFill>
                            <a:schemeClr val="accent6"/>
                          </a:solidFill>
                          <a:latin typeface="Cambria Math" panose="02040503050406030204" pitchFamily="18" charset="0"/>
                        </a:rPr>
                        <m:t>′</m:t>
                      </m:r>
                    </m:oMath>
                  </m:oMathPara>
                </a14:m>
                <a:endParaRPr lang="en-US" sz="2000" b="0" dirty="0">
                  <a:solidFill>
                    <a:schemeClr val="accent6"/>
                  </a:solidFill>
                </a:endParaRPr>
              </a:p>
            </p:txBody>
          </p:sp>
        </mc:Choice>
        <mc:Fallback xmlns="">
          <p:sp>
            <p:nvSpPr>
              <p:cNvPr id="75" name="Rectangle 74">
                <a:extLst>
                  <a:ext uri="{FF2B5EF4-FFF2-40B4-BE49-F238E27FC236}">
                    <a16:creationId xmlns:a16="http://schemas.microsoft.com/office/drawing/2014/main" id="{35D5FBEB-5755-41F4-9FF9-3F128C7FA9C6}"/>
                  </a:ext>
                </a:extLst>
              </p:cNvPr>
              <p:cNvSpPr>
                <a:spLocks noRot="1" noChangeAspect="1" noMove="1" noResize="1" noEditPoints="1" noAdjustHandles="1" noChangeArrowheads="1" noChangeShapeType="1" noTextEdit="1"/>
              </p:cNvSpPr>
              <p:nvPr/>
            </p:nvSpPr>
            <p:spPr>
              <a:xfrm>
                <a:off x="7264364" y="876300"/>
                <a:ext cx="4082592" cy="400110"/>
              </a:xfrm>
              <a:prstGeom prst="rect">
                <a:avLst/>
              </a:prstGeom>
              <a:blipFill>
                <a:blip r:embed="rId5"/>
                <a:stretch>
                  <a:fillRect b="-16923"/>
                </a:stretch>
              </a:blipFill>
            </p:spPr>
            <p:txBody>
              <a:bodyPr/>
              <a:lstStyle/>
              <a:p>
                <a:r>
                  <a:rPr lang="en-IN">
                    <a:noFill/>
                  </a:rPr>
                  <a:t> </a:t>
                </a:r>
              </a:p>
            </p:txBody>
          </p:sp>
        </mc:Fallback>
      </mc:AlternateContent>
      <p:sp>
        <p:nvSpPr>
          <p:cNvPr id="77" name="TextBox 76">
            <a:extLst>
              <a:ext uri="{FF2B5EF4-FFF2-40B4-BE49-F238E27FC236}">
                <a16:creationId xmlns:a16="http://schemas.microsoft.com/office/drawing/2014/main" xmlns="" id="{92BE191D-16F2-4D1F-A471-24B2D6F80B95}"/>
              </a:ext>
            </a:extLst>
          </p:cNvPr>
          <p:cNvSpPr txBox="1"/>
          <p:nvPr/>
        </p:nvSpPr>
        <p:spPr>
          <a:xfrm>
            <a:off x="8160148" y="2129558"/>
            <a:ext cx="367408" cy="575542"/>
          </a:xfrm>
          <a:prstGeom prst="rect">
            <a:avLst/>
          </a:prstGeom>
          <a:noFill/>
        </p:spPr>
        <p:txBody>
          <a:bodyPr wrap="none" rtlCol="0">
            <a:spAutoFit/>
          </a:bodyPr>
          <a:lstStyle/>
          <a:p>
            <a:r>
              <a:rPr lang="en-US" sz="2800" dirty="0"/>
              <a:t>1</a:t>
            </a:r>
          </a:p>
        </p:txBody>
      </p:sp>
      <p:sp>
        <p:nvSpPr>
          <p:cNvPr id="78" name="TextBox 77">
            <a:extLst>
              <a:ext uri="{FF2B5EF4-FFF2-40B4-BE49-F238E27FC236}">
                <a16:creationId xmlns:a16="http://schemas.microsoft.com/office/drawing/2014/main" xmlns="" id="{76138E50-7E8F-4FFD-8306-C2E7D65B8AC6}"/>
              </a:ext>
            </a:extLst>
          </p:cNvPr>
          <p:cNvSpPr txBox="1"/>
          <p:nvPr/>
        </p:nvSpPr>
        <p:spPr>
          <a:xfrm>
            <a:off x="8908556" y="2933700"/>
            <a:ext cx="367408" cy="575542"/>
          </a:xfrm>
          <a:prstGeom prst="rect">
            <a:avLst/>
          </a:prstGeom>
          <a:noFill/>
        </p:spPr>
        <p:txBody>
          <a:bodyPr wrap="none" rtlCol="0">
            <a:spAutoFit/>
          </a:bodyPr>
          <a:lstStyle/>
          <a:p>
            <a:r>
              <a:rPr lang="en-US" sz="2800" dirty="0"/>
              <a:t>1</a:t>
            </a:r>
          </a:p>
        </p:txBody>
      </p:sp>
      <p:sp>
        <p:nvSpPr>
          <p:cNvPr id="79" name="TextBox 78">
            <a:extLst>
              <a:ext uri="{FF2B5EF4-FFF2-40B4-BE49-F238E27FC236}">
                <a16:creationId xmlns:a16="http://schemas.microsoft.com/office/drawing/2014/main" xmlns="" id="{7A502D99-2474-4FA9-8672-383EFC8BEFCB}"/>
              </a:ext>
            </a:extLst>
          </p:cNvPr>
          <p:cNvSpPr txBox="1"/>
          <p:nvPr/>
        </p:nvSpPr>
        <p:spPr>
          <a:xfrm>
            <a:off x="8160148" y="2933700"/>
            <a:ext cx="367408" cy="575542"/>
          </a:xfrm>
          <a:prstGeom prst="rect">
            <a:avLst/>
          </a:prstGeom>
          <a:noFill/>
        </p:spPr>
        <p:txBody>
          <a:bodyPr wrap="none" rtlCol="0">
            <a:spAutoFit/>
          </a:bodyPr>
          <a:lstStyle/>
          <a:p>
            <a:r>
              <a:rPr lang="en-US" sz="2800" dirty="0"/>
              <a:t>1</a:t>
            </a:r>
          </a:p>
        </p:txBody>
      </p:sp>
      <p:sp>
        <p:nvSpPr>
          <p:cNvPr id="80" name="Flowchart: Alternate Process 79">
            <a:extLst>
              <a:ext uri="{FF2B5EF4-FFF2-40B4-BE49-F238E27FC236}">
                <a16:creationId xmlns:a16="http://schemas.microsoft.com/office/drawing/2014/main" xmlns="" id="{85E73522-9497-4E88-BFF8-C2619A78EF53}"/>
              </a:ext>
            </a:extLst>
          </p:cNvPr>
          <p:cNvSpPr/>
          <p:nvPr/>
        </p:nvSpPr>
        <p:spPr>
          <a:xfrm>
            <a:off x="8089877" y="2129558"/>
            <a:ext cx="488502" cy="1379684"/>
          </a:xfrm>
          <a:prstGeom prst="flowChartAlternateProcess">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Alternate Process 80">
            <a:extLst>
              <a:ext uri="{FF2B5EF4-FFF2-40B4-BE49-F238E27FC236}">
                <a16:creationId xmlns:a16="http://schemas.microsoft.com/office/drawing/2014/main" xmlns="" id="{284EFCE2-ADE6-4D8C-91E5-58C0C12169B1}"/>
              </a:ext>
            </a:extLst>
          </p:cNvPr>
          <p:cNvSpPr/>
          <p:nvPr/>
        </p:nvSpPr>
        <p:spPr>
          <a:xfrm rot="5400000">
            <a:off x="8454035" y="2535733"/>
            <a:ext cx="488502" cy="1379684"/>
          </a:xfrm>
          <a:prstGeom prst="flowChartAlternateProcess">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xmlns="" id="{5DA5C3EC-D124-484E-8F87-A2429632F320}"/>
              </a:ext>
            </a:extLst>
          </p:cNvPr>
          <p:cNvGrpSpPr/>
          <p:nvPr/>
        </p:nvGrpSpPr>
        <p:grpSpPr>
          <a:xfrm>
            <a:off x="8070356" y="5367635"/>
            <a:ext cx="2877126" cy="466130"/>
            <a:chOff x="8411318" y="5367635"/>
            <a:chExt cx="2877126" cy="466130"/>
          </a:xfrm>
        </p:grpSpPr>
        <mc:AlternateContent xmlns:mc="http://schemas.openxmlformats.org/markup-compatibility/2006" xmlns:a14="http://schemas.microsoft.com/office/drawing/2010/main">
          <mc:Choice Requires="a14">
            <p:sp>
              <p:nvSpPr>
                <p:cNvPr id="76" name="Rectangle 75">
                  <a:extLst>
                    <a:ext uri="{FF2B5EF4-FFF2-40B4-BE49-F238E27FC236}">
                      <a16:creationId xmlns:a16="http://schemas.microsoft.com/office/drawing/2014/main" xmlns="" id="{BDAC8037-E377-4A9F-B5B7-B5767D3AE9AC}"/>
                    </a:ext>
                  </a:extLst>
                </p:cNvPr>
                <p:cNvSpPr/>
                <p:nvPr/>
              </p:nvSpPr>
              <p:spPr>
                <a:xfrm>
                  <a:off x="8411318" y="5367635"/>
                  <a:ext cx="17166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2"/>
                            </a:solidFill>
                            <a:latin typeface="Cambria Math" panose="02040503050406030204" pitchFamily="18" charset="0"/>
                          </a:rPr>
                          <m:t>𝑓</m:t>
                        </m:r>
                        <m:r>
                          <a:rPr lang="en-US" sz="2400" i="1">
                            <a:solidFill>
                              <a:schemeClr val="tx2"/>
                            </a:solidFill>
                            <a:latin typeface="Cambria Math" panose="02040503050406030204" pitchFamily="18" charset="0"/>
                          </a:rPr>
                          <m:t>=</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𝐴</m:t>
                            </m:r>
                          </m:e>
                          <m:sup>
                            <m:r>
                              <a:rPr lang="en-US" sz="2400" b="0" i="1" smtClean="0">
                                <a:solidFill>
                                  <a:schemeClr val="tx2"/>
                                </a:solidFill>
                                <a:latin typeface="Cambria Math" panose="02040503050406030204" pitchFamily="18" charset="0"/>
                              </a:rPr>
                              <m:t>′</m:t>
                            </m:r>
                          </m:sup>
                        </m:sSup>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𝐵</m:t>
                            </m:r>
                          </m:e>
                          <m:sup>
                            <m:r>
                              <a:rPr lang="en-US" sz="2400" b="0" i="1" smtClean="0">
                                <a:solidFill>
                                  <a:schemeClr val="tx2"/>
                                </a:solidFill>
                                <a:latin typeface="Cambria Math" panose="02040503050406030204" pitchFamily="18" charset="0"/>
                              </a:rPr>
                              <m:t>′</m:t>
                            </m:r>
                          </m:sup>
                        </m:sSup>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𝐶</m:t>
                            </m:r>
                          </m:e>
                          <m:sup>
                            <m:r>
                              <a:rPr lang="en-US" sz="2400" b="0" i="1" smtClean="0">
                                <a:solidFill>
                                  <a:schemeClr val="tx2"/>
                                </a:solidFill>
                                <a:latin typeface="Cambria Math" panose="02040503050406030204" pitchFamily="18" charset="0"/>
                              </a:rPr>
                              <m:t>′</m:t>
                            </m:r>
                          </m:sup>
                        </m:sSup>
                      </m:oMath>
                    </m:oMathPara>
                  </a14:m>
                  <a:endParaRPr lang="en-US" sz="2400" dirty="0">
                    <a:solidFill>
                      <a:schemeClr val="tx2"/>
                    </a:solidFill>
                  </a:endParaRPr>
                </a:p>
              </p:txBody>
            </p:sp>
          </mc:Choice>
          <mc:Fallback xmlns="">
            <p:sp>
              <p:nvSpPr>
                <p:cNvPr id="76" name="Rectangle 75">
                  <a:extLst>
                    <a:ext uri="{FF2B5EF4-FFF2-40B4-BE49-F238E27FC236}">
                      <a16:creationId xmlns:a16="http://schemas.microsoft.com/office/drawing/2014/main" id="{BDAC8037-E377-4A9F-B5B7-B5767D3AE9AC}"/>
                    </a:ext>
                  </a:extLst>
                </p:cNvPr>
                <p:cNvSpPr>
                  <a:spLocks noRot="1" noChangeAspect="1" noMove="1" noResize="1" noEditPoints="1" noAdjustHandles="1" noChangeArrowheads="1" noChangeShapeType="1" noTextEdit="1"/>
                </p:cNvSpPr>
                <p:nvPr/>
              </p:nvSpPr>
              <p:spPr>
                <a:xfrm>
                  <a:off x="8411318" y="5367635"/>
                  <a:ext cx="1716624" cy="461665"/>
                </a:xfrm>
                <a:prstGeom prst="rect">
                  <a:avLst/>
                </a:prstGeom>
                <a:blipFill>
                  <a:blip r:embed="rId6"/>
                  <a:stretch>
                    <a:fillRect l="-712" b="-2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2" name="Rectangle 81">
                  <a:extLst>
                    <a:ext uri="{FF2B5EF4-FFF2-40B4-BE49-F238E27FC236}">
                      <a16:creationId xmlns:a16="http://schemas.microsoft.com/office/drawing/2014/main" xmlns="" id="{B22EFAC1-40E8-44BA-AE90-6FBF6DE40B75}"/>
                    </a:ext>
                  </a:extLst>
                </p:cNvPr>
                <p:cNvSpPr/>
                <p:nvPr/>
              </p:nvSpPr>
              <p:spPr>
                <a:xfrm>
                  <a:off x="9935318" y="5372100"/>
                  <a:ext cx="135312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 </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𝐴</m:t>
                            </m:r>
                          </m:e>
                          <m:sup>
                            <m:r>
                              <a:rPr lang="en-US" sz="2400" b="0" i="1" smtClean="0">
                                <a:solidFill>
                                  <a:schemeClr val="tx2"/>
                                </a:solidFill>
                                <a:latin typeface="Cambria Math" panose="02040503050406030204" pitchFamily="18" charset="0"/>
                              </a:rPr>
                              <m:t>′</m:t>
                            </m:r>
                          </m:sup>
                        </m:sSup>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𝐶</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𝐷</m:t>
                        </m:r>
                      </m:oMath>
                    </m:oMathPara>
                  </a14:m>
                  <a:endParaRPr lang="en-US" sz="2400" dirty="0">
                    <a:solidFill>
                      <a:schemeClr val="tx2"/>
                    </a:solidFill>
                  </a:endParaRPr>
                </a:p>
              </p:txBody>
            </p:sp>
          </mc:Choice>
          <mc:Fallback xmlns="">
            <p:sp>
              <p:nvSpPr>
                <p:cNvPr id="82" name="Rectangle 81">
                  <a:extLst>
                    <a:ext uri="{FF2B5EF4-FFF2-40B4-BE49-F238E27FC236}">
                      <a16:creationId xmlns:a16="http://schemas.microsoft.com/office/drawing/2014/main" id="{B22EFAC1-40E8-44BA-AE90-6FBF6DE40B75}"/>
                    </a:ext>
                  </a:extLst>
                </p:cNvPr>
                <p:cNvSpPr>
                  <a:spLocks noRot="1" noChangeAspect="1" noMove="1" noResize="1" noEditPoints="1" noAdjustHandles="1" noChangeArrowheads="1" noChangeShapeType="1" noTextEdit="1"/>
                </p:cNvSpPr>
                <p:nvPr/>
              </p:nvSpPr>
              <p:spPr>
                <a:xfrm>
                  <a:off x="9935318" y="5372100"/>
                  <a:ext cx="1353126" cy="461665"/>
                </a:xfrm>
                <a:prstGeom prst="rect">
                  <a:avLst/>
                </a:prstGeom>
                <a:blipFill>
                  <a:blip r:embed="rId7"/>
                  <a:stretch>
                    <a:fillRect/>
                  </a:stretch>
                </a:blipFill>
              </p:spPr>
              <p:txBody>
                <a:bodyPr/>
                <a:lstStyle/>
                <a:p>
                  <a:r>
                    <a:rPr lang="en-IN">
                      <a:noFill/>
                    </a:rPr>
                    <a:t> </a:t>
                  </a:r>
                </a:p>
              </p:txBody>
            </p:sp>
          </mc:Fallback>
        </mc:AlternateContent>
      </p:grpSp>
    </p:spTree>
    <p:extLst>
      <p:ext uri="{BB962C8B-B14F-4D97-AF65-F5344CB8AC3E}">
        <p14:creationId xmlns:p14="http://schemas.microsoft.com/office/powerpoint/2010/main" val="47748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fade">
                                      <p:cBhvr>
                                        <p:cTn id="53" dur="500"/>
                                        <p:tgtEl>
                                          <p:spTgt spid="4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fade">
                                      <p:cBhvr>
                                        <p:cTn id="56" dur="500"/>
                                        <p:tgtEl>
                                          <p:spTgt spid="4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83"/>
                                        </p:tgtEl>
                                        <p:attrNameLst>
                                          <p:attrName>style.visibility</p:attrName>
                                        </p:attrNameLst>
                                      </p:cBhvr>
                                      <p:to>
                                        <p:strVal val="visible"/>
                                      </p:to>
                                    </p:set>
                                    <p:animEffect transition="in" filter="fade">
                                      <p:cBhvr>
                                        <p:cTn id="61" dur="500"/>
                                        <p:tgtEl>
                                          <p:spTgt spid="8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75"/>
                                        </p:tgtEl>
                                        <p:attrNameLst>
                                          <p:attrName>style.visibility</p:attrName>
                                        </p:attrNameLst>
                                      </p:cBhvr>
                                      <p:to>
                                        <p:strVal val="visible"/>
                                      </p:to>
                                    </p:set>
                                    <p:animEffect transition="in" filter="fade">
                                      <p:cBhvr>
                                        <p:cTn id="66" dur="500"/>
                                        <p:tgtEl>
                                          <p:spTgt spid="7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500"/>
                                        <p:tgtEl>
                                          <p:spTgt spid="4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78"/>
                                        </p:tgtEl>
                                        <p:attrNameLst>
                                          <p:attrName>style.visibility</p:attrName>
                                        </p:attrNameLst>
                                      </p:cBhvr>
                                      <p:to>
                                        <p:strVal val="visible"/>
                                      </p:to>
                                    </p:set>
                                    <p:animEffect transition="in" filter="fade">
                                      <p:cBhvr>
                                        <p:cTn id="76" dur="500"/>
                                        <p:tgtEl>
                                          <p:spTgt spid="7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79"/>
                                        </p:tgtEl>
                                        <p:attrNameLst>
                                          <p:attrName>style.visibility</p:attrName>
                                        </p:attrNameLst>
                                      </p:cBhvr>
                                      <p:to>
                                        <p:strVal val="visible"/>
                                      </p:to>
                                    </p:set>
                                    <p:animEffect transition="in" filter="fade">
                                      <p:cBhvr>
                                        <p:cTn id="81" dur="500"/>
                                        <p:tgtEl>
                                          <p:spTgt spid="79"/>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80"/>
                                        </p:tgtEl>
                                        <p:attrNameLst>
                                          <p:attrName>style.visibility</p:attrName>
                                        </p:attrNameLst>
                                      </p:cBhvr>
                                      <p:to>
                                        <p:strVal val="visible"/>
                                      </p:to>
                                    </p:set>
                                    <p:animEffect transition="in" filter="fade">
                                      <p:cBhvr>
                                        <p:cTn id="91" dur="500"/>
                                        <p:tgtEl>
                                          <p:spTgt spid="80"/>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81"/>
                                        </p:tgtEl>
                                        <p:attrNameLst>
                                          <p:attrName>style.visibility</p:attrName>
                                        </p:attrNameLst>
                                      </p:cBhvr>
                                      <p:to>
                                        <p:strVal val="visible"/>
                                      </p:to>
                                    </p:set>
                                    <p:animEffect transition="in" filter="fade">
                                      <p:cBhvr>
                                        <p:cTn id="96" dur="500"/>
                                        <p:tgtEl>
                                          <p:spTgt spid="81"/>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84"/>
                                        </p:tgtEl>
                                        <p:attrNameLst>
                                          <p:attrName>style.visibility</p:attrName>
                                        </p:attrNameLst>
                                      </p:cBhvr>
                                      <p:to>
                                        <p:strVal val="visible"/>
                                      </p:to>
                                    </p:set>
                                    <p:animEffect transition="in" filter="fade">
                                      <p:cBhvr>
                                        <p:cTn id="101"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36" grpId="0"/>
      <p:bldP spid="37" grpId="0"/>
      <p:bldP spid="38" grpId="0"/>
      <p:bldP spid="39" grpId="0" animBg="1"/>
      <p:bldP spid="40" grpId="0"/>
      <p:bldP spid="41" grpId="0" animBg="1"/>
      <p:bldP spid="42" grpId="0" animBg="1"/>
      <p:bldP spid="43" grpId="0" animBg="1"/>
      <p:bldP spid="44" grpId="0" animBg="1"/>
      <p:bldP spid="75" grpId="0"/>
      <p:bldP spid="77" grpId="0"/>
      <p:bldP spid="78" grpId="0"/>
      <p:bldP spid="79" grpId="0"/>
      <p:bldP spid="80" grpId="0" animBg="1"/>
      <p:bldP spid="8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8E6D8-E404-4ABF-887B-F8E598ACAF08}"/>
              </a:ext>
            </a:extLst>
          </p:cNvPr>
          <p:cNvSpPr>
            <a:spLocks noGrp="1"/>
          </p:cNvSpPr>
          <p:nvPr>
            <p:ph type="title"/>
          </p:nvPr>
        </p:nvSpPr>
        <p:spPr/>
        <p:txBody>
          <a:bodyPr/>
          <a:lstStyle/>
          <a:p>
            <a:r>
              <a:rPr lang="en-US" dirty="0"/>
              <a:t>Example (POS)</a:t>
            </a:r>
            <a:endParaRPr lang="en-IN"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xmlns="" id="{CA3DF3B8-F334-40CB-BE70-6B4AB2B7D01E}"/>
                  </a:ext>
                </a:extLst>
              </p:cNvPr>
              <p:cNvSpPr/>
              <p:nvPr/>
            </p:nvSpPr>
            <p:spPr>
              <a:xfrm>
                <a:off x="3797678" y="906791"/>
                <a:ext cx="4596643" cy="461665"/>
              </a:xfrm>
              <a:prstGeom prst="rect">
                <a:avLst/>
              </a:prstGeom>
            </p:spPr>
            <p:txBody>
              <a:bodyPr wrap="none">
                <a:spAutoFit/>
              </a:bodyPr>
              <a:lstStyle/>
              <a:p>
                <a:pPr algn="ctr"/>
                <a:r>
                  <a:rPr lang="en-US" sz="2400" dirty="0">
                    <a:solidFill>
                      <a:schemeClr val="accent6"/>
                    </a:solidFill>
                    <a:latin typeface="+mj-lt"/>
                  </a:rPr>
                  <a:t>f(A,B,C,D) = </a:t>
                </a:r>
                <a14:m>
                  <m:oMath xmlns:m="http://schemas.openxmlformats.org/officeDocument/2006/math">
                    <m:nary>
                      <m:naryPr>
                        <m:chr m:val="∏"/>
                        <m:limLoc m:val="subSup"/>
                        <m:supHide m:val="on"/>
                        <m:ctrlPr>
                          <a:rPr lang="en-US" sz="2400" i="1" smtClean="0">
                            <a:solidFill>
                              <a:schemeClr val="accent6"/>
                            </a:solidFill>
                            <a:latin typeface="Cambria Math" panose="02040503050406030204" pitchFamily="18" charset="0"/>
                          </a:rPr>
                        </m:ctrlPr>
                      </m:naryPr>
                      <m:sub>
                        <m:r>
                          <m:rPr>
                            <m:brk m:alnAt="9"/>
                          </m:rPr>
                          <a:rPr lang="en-IN" sz="2400" b="0" i="1" smtClean="0">
                            <a:solidFill>
                              <a:schemeClr val="accent6"/>
                            </a:solidFill>
                            <a:latin typeface="Cambria Math" panose="02040503050406030204" pitchFamily="18" charset="0"/>
                          </a:rPr>
                          <m:t>𝑀</m:t>
                        </m:r>
                      </m:sub>
                      <m:sup/>
                      <m:e>
                        <m:r>
                          <m:rPr>
                            <m:nor/>
                          </m:rPr>
                          <a:rPr lang="en-US" sz="2400" dirty="0">
                            <a:solidFill>
                              <a:schemeClr val="accent6"/>
                            </a:solidFill>
                            <a:latin typeface="+mj-lt"/>
                          </a:rPr>
                          <m:t>(0,1,4,5,10,11,14,15)</m:t>
                        </m:r>
                      </m:e>
                    </m:nary>
                  </m:oMath>
                </a14:m>
                <a:endParaRPr lang="en-IN" sz="2400" dirty="0">
                  <a:solidFill>
                    <a:schemeClr val="accent6"/>
                  </a:solidFill>
                  <a:latin typeface="+mj-lt"/>
                </a:endParaRPr>
              </a:p>
            </p:txBody>
          </p:sp>
        </mc:Choice>
        <mc:Fallback xmlns="">
          <p:sp>
            <p:nvSpPr>
              <p:cNvPr id="4" name="Rectangle 3">
                <a:extLst>
                  <a:ext uri="{FF2B5EF4-FFF2-40B4-BE49-F238E27FC236}">
                    <a16:creationId xmlns:a16="http://schemas.microsoft.com/office/drawing/2014/main" id="{CA3DF3B8-F334-40CB-BE70-6B4AB2B7D01E}"/>
                  </a:ext>
                </a:extLst>
              </p:cNvPr>
              <p:cNvSpPr>
                <a:spLocks noRot="1" noChangeAspect="1" noMove="1" noResize="1" noEditPoints="1" noAdjustHandles="1" noChangeArrowheads="1" noChangeShapeType="1" noTextEdit="1"/>
              </p:cNvSpPr>
              <p:nvPr/>
            </p:nvSpPr>
            <p:spPr>
              <a:xfrm>
                <a:off x="3797678" y="906791"/>
                <a:ext cx="4596643" cy="461665"/>
              </a:xfrm>
              <a:prstGeom prst="rect">
                <a:avLst/>
              </a:prstGeom>
              <a:blipFill>
                <a:blip r:embed="rId2"/>
                <a:stretch>
                  <a:fillRect l="-1459" t="-130667" r="-1061" b="-200000"/>
                </a:stretch>
              </a:blipFill>
            </p:spPr>
            <p:txBody>
              <a:bodyPr/>
              <a:lstStyle/>
              <a:p>
                <a:r>
                  <a:rPr lang="en-IN">
                    <a:noFill/>
                  </a:rPr>
                  <a:t> </a:t>
                </a:r>
              </a:p>
            </p:txBody>
          </p:sp>
        </mc:Fallback>
      </mc:AlternateContent>
      <p:grpSp>
        <p:nvGrpSpPr>
          <p:cNvPr id="5" name="Group 4">
            <a:extLst>
              <a:ext uri="{FF2B5EF4-FFF2-40B4-BE49-F238E27FC236}">
                <a16:creationId xmlns:a16="http://schemas.microsoft.com/office/drawing/2014/main" xmlns="" id="{82010A27-0C28-412B-A40C-7858EE2550BE}"/>
              </a:ext>
            </a:extLst>
          </p:cNvPr>
          <p:cNvGrpSpPr/>
          <p:nvPr/>
        </p:nvGrpSpPr>
        <p:grpSpPr>
          <a:xfrm>
            <a:off x="1385808" y="1702942"/>
            <a:ext cx="3856724" cy="3976608"/>
            <a:chOff x="2636004" y="1433592"/>
            <a:chExt cx="3856724" cy="3976608"/>
          </a:xfrm>
        </p:grpSpPr>
        <p:graphicFrame>
          <p:nvGraphicFramePr>
            <p:cNvPr id="6" name="Content Placeholder 3">
              <a:extLst>
                <a:ext uri="{FF2B5EF4-FFF2-40B4-BE49-F238E27FC236}">
                  <a16:creationId xmlns:a16="http://schemas.microsoft.com/office/drawing/2014/main" xmlns="" id="{F9619A54-6AD4-42F0-A878-A487A7DB527E}"/>
                </a:ext>
              </a:extLst>
            </p:cNvPr>
            <p:cNvGraphicFramePr>
              <a:graphicFrameLocks/>
            </p:cNvGraphicFramePr>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cxnSp>
          <p:nvCxnSpPr>
            <p:cNvPr id="7" name="Straight Connector 6">
              <a:extLst>
                <a:ext uri="{FF2B5EF4-FFF2-40B4-BE49-F238E27FC236}">
                  <a16:creationId xmlns:a16="http://schemas.microsoft.com/office/drawing/2014/main" xmlns="" id="{53071783-1ED6-4474-B8E2-9D725247B756}"/>
                </a:ext>
              </a:extLst>
            </p:cNvPr>
            <p:cNvCxnSpPr/>
            <p:nvPr/>
          </p:nvCxnSpPr>
          <p:spPr>
            <a:xfrm flipH="1" flipV="1">
              <a:off x="2682498" y="1601410"/>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C94BE233-B190-4930-84F3-E47D9EF1DF1B}"/>
                </a:ext>
              </a:extLst>
            </p:cNvPr>
            <p:cNvSpPr txBox="1"/>
            <p:nvPr/>
          </p:nvSpPr>
          <p:spPr>
            <a:xfrm>
              <a:off x="2909888" y="1433592"/>
              <a:ext cx="529312" cy="461665"/>
            </a:xfrm>
            <a:prstGeom prst="rect">
              <a:avLst/>
            </a:prstGeom>
            <a:noFill/>
          </p:spPr>
          <p:txBody>
            <a:bodyPr wrap="none" rtlCol="0">
              <a:spAutoFit/>
            </a:bodyPr>
            <a:lstStyle/>
            <a:p>
              <a:r>
                <a:rPr lang="en-US" sz="2400" dirty="0"/>
                <a:t>AB</a:t>
              </a:r>
            </a:p>
          </p:txBody>
        </p:sp>
        <p:sp>
          <p:nvSpPr>
            <p:cNvPr id="9" name="TextBox 8">
              <a:extLst>
                <a:ext uri="{FF2B5EF4-FFF2-40B4-BE49-F238E27FC236}">
                  <a16:creationId xmlns:a16="http://schemas.microsoft.com/office/drawing/2014/main" xmlns="" id="{66FC12EA-DD9F-411F-ACD8-CDCE7CF6A0D7}"/>
                </a:ext>
              </a:extLst>
            </p:cNvPr>
            <p:cNvSpPr txBox="1"/>
            <p:nvPr/>
          </p:nvSpPr>
          <p:spPr>
            <a:xfrm>
              <a:off x="2636004" y="1794629"/>
              <a:ext cx="537327" cy="461665"/>
            </a:xfrm>
            <a:prstGeom prst="rect">
              <a:avLst/>
            </a:prstGeom>
            <a:noFill/>
          </p:spPr>
          <p:txBody>
            <a:bodyPr wrap="none" rtlCol="0">
              <a:spAutoFit/>
            </a:bodyPr>
            <a:lstStyle/>
            <a:p>
              <a:r>
                <a:rPr lang="en-US" sz="2400" dirty="0"/>
                <a:t>CD</a:t>
              </a:r>
            </a:p>
          </p:txBody>
        </p:sp>
        <p:sp>
          <p:nvSpPr>
            <p:cNvPr id="10" name="TextBox 9">
              <a:extLst>
                <a:ext uri="{FF2B5EF4-FFF2-40B4-BE49-F238E27FC236}">
                  <a16:creationId xmlns:a16="http://schemas.microsoft.com/office/drawing/2014/main" xmlns="" id="{5FA2E320-8519-48C0-91CA-4234EB55F397}"/>
                </a:ext>
              </a:extLst>
            </p:cNvPr>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11" name="TextBox 10">
              <a:extLst>
                <a:ext uri="{FF2B5EF4-FFF2-40B4-BE49-F238E27FC236}">
                  <a16:creationId xmlns:a16="http://schemas.microsoft.com/office/drawing/2014/main" xmlns="" id="{20338B60-240B-4F43-9001-3660816C825A}"/>
                </a:ext>
              </a:extLst>
            </p:cNvPr>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2" name="TextBox 11">
              <a:extLst>
                <a:ext uri="{FF2B5EF4-FFF2-40B4-BE49-F238E27FC236}">
                  <a16:creationId xmlns:a16="http://schemas.microsoft.com/office/drawing/2014/main" xmlns="" id="{DFD0934D-9797-4AD2-BEB7-7D10B55B9F2E}"/>
                </a:ext>
              </a:extLst>
            </p:cNvPr>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3" name="TextBox 12">
              <a:extLst>
                <a:ext uri="{FF2B5EF4-FFF2-40B4-BE49-F238E27FC236}">
                  <a16:creationId xmlns:a16="http://schemas.microsoft.com/office/drawing/2014/main" xmlns="" id="{6C4D3EFF-2676-4A6A-B232-8D9538DB5F62}"/>
                </a:ext>
              </a:extLst>
            </p:cNvPr>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4" name="TextBox 13">
              <a:extLst>
                <a:ext uri="{FF2B5EF4-FFF2-40B4-BE49-F238E27FC236}">
                  <a16:creationId xmlns:a16="http://schemas.microsoft.com/office/drawing/2014/main" xmlns="" id="{594DD405-F352-4A9F-AE29-A11E9A5CF452}"/>
                </a:ext>
              </a:extLst>
            </p:cNvPr>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15" name="TextBox 14">
              <a:extLst>
                <a:ext uri="{FF2B5EF4-FFF2-40B4-BE49-F238E27FC236}">
                  <a16:creationId xmlns:a16="http://schemas.microsoft.com/office/drawing/2014/main" xmlns="" id="{BD426239-EA7F-4152-B413-7B4600D85720}"/>
                </a:ext>
              </a:extLst>
            </p:cNvPr>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16" name="TextBox 15">
              <a:extLst>
                <a:ext uri="{FF2B5EF4-FFF2-40B4-BE49-F238E27FC236}">
                  <a16:creationId xmlns:a16="http://schemas.microsoft.com/office/drawing/2014/main" xmlns="" id="{E7A2DA0D-0B53-4BA9-9591-474383C0E1BB}"/>
                </a:ext>
              </a:extLst>
            </p:cNvPr>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17" name="TextBox 16">
              <a:extLst>
                <a:ext uri="{FF2B5EF4-FFF2-40B4-BE49-F238E27FC236}">
                  <a16:creationId xmlns:a16="http://schemas.microsoft.com/office/drawing/2014/main" xmlns="" id="{DEE3F428-BFBF-4A6B-A7F9-0B720DFCE404}"/>
                </a:ext>
              </a:extLst>
            </p:cNvPr>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18" name="TextBox 17">
              <a:extLst>
                <a:ext uri="{FF2B5EF4-FFF2-40B4-BE49-F238E27FC236}">
                  <a16:creationId xmlns:a16="http://schemas.microsoft.com/office/drawing/2014/main" xmlns="" id="{E6728E0B-121E-45B9-8622-E89969C9FC41}"/>
                </a:ext>
              </a:extLst>
            </p:cNvPr>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19" name="TextBox 18">
              <a:extLst>
                <a:ext uri="{FF2B5EF4-FFF2-40B4-BE49-F238E27FC236}">
                  <a16:creationId xmlns:a16="http://schemas.microsoft.com/office/drawing/2014/main" xmlns="" id="{6BF72685-C034-450E-BDED-DE0FB3E39296}"/>
                </a:ext>
              </a:extLst>
            </p:cNvPr>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20" name="TextBox 19">
              <a:extLst>
                <a:ext uri="{FF2B5EF4-FFF2-40B4-BE49-F238E27FC236}">
                  <a16:creationId xmlns:a16="http://schemas.microsoft.com/office/drawing/2014/main" xmlns="" id="{7F097A0B-D6CF-49ED-9982-F5BA9F53C922}"/>
                </a:ext>
              </a:extLst>
            </p:cNvPr>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21" name="TextBox 20">
              <a:extLst>
                <a:ext uri="{FF2B5EF4-FFF2-40B4-BE49-F238E27FC236}">
                  <a16:creationId xmlns:a16="http://schemas.microsoft.com/office/drawing/2014/main" xmlns="" id="{044AB253-6406-4342-BDD1-C27D84139F6B}"/>
                </a:ext>
              </a:extLst>
            </p:cNvPr>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22" name="TextBox 21">
              <a:extLst>
                <a:ext uri="{FF2B5EF4-FFF2-40B4-BE49-F238E27FC236}">
                  <a16:creationId xmlns:a16="http://schemas.microsoft.com/office/drawing/2014/main" xmlns="" id="{F49CE58D-61E1-4957-98F1-2C5CDB56BCF6}"/>
                </a:ext>
              </a:extLst>
            </p:cNvPr>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23" name="TextBox 22">
              <a:extLst>
                <a:ext uri="{FF2B5EF4-FFF2-40B4-BE49-F238E27FC236}">
                  <a16:creationId xmlns:a16="http://schemas.microsoft.com/office/drawing/2014/main" xmlns="" id="{AEE41050-3D54-44AD-89B6-9D05C287121F}"/>
                </a:ext>
              </a:extLst>
            </p:cNvPr>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24" name="TextBox 23">
              <a:extLst>
                <a:ext uri="{FF2B5EF4-FFF2-40B4-BE49-F238E27FC236}">
                  <a16:creationId xmlns:a16="http://schemas.microsoft.com/office/drawing/2014/main" xmlns="" id="{2F09F5B7-68EB-451B-95A7-997F85CF1DE3}"/>
                </a:ext>
              </a:extLst>
            </p:cNvPr>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25" name="TextBox 24">
              <a:extLst>
                <a:ext uri="{FF2B5EF4-FFF2-40B4-BE49-F238E27FC236}">
                  <a16:creationId xmlns:a16="http://schemas.microsoft.com/office/drawing/2014/main" xmlns="" id="{709354AD-A790-46EF-8B31-F0516CA7A596}"/>
                </a:ext>
              </a:extLst>
            </p:cNvPr>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26" name="TextBox 25">
              <a:extLst>
                <a:ext uri="{FF2B5EF4-FFF2-40B4-BE49-F238E27FC236}">
                  <a16:creationId xmlns:a16="http://schemas.microsoft.com/office/drawing/2014/main" xmlns="" id="{26514B5C-3533-4574-B4F7-45942D3C8C6B}"/>
                </a:ext>
              </a:extLst>
            </p:cNvPr>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27" name="TextBox 26">
              <a:extLst>
                <a:ext uri="{FF2B5EF4-FFF2-40B4-BE49-F238E27FC236}">
                  <a16:creationId xmlns:a16="http://schemas.microsoft.com/office/drawing/2014/main" xmlns="" id="{54BDF153-CEDD-485F-8336-D0A0EB9C50C3}"/>
                </a:ext>
              </a:extLst>
            </p:cNvPr>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28" name="TextBox 27">
              <a:extLst>
                <a:ext uri="{FF2B5EF4-FFF2-40B4-BE49-F238E27FC236}">
                  <a16:creationId xmlns:a16="http://schemas.microsoft.com/office/drawing/2014/main" xmlns="" id="{C0C8C220-3C3A-438F-A18F-328F4B478194}"/>
                </a:ext>
              </a:extLst>
            </p:cNvPr>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29" name="TextBox 28">
              <a:extLst>
                <a:ext uri="{FF2B5EF4-FFF2-40B4-BE49-F238E27FC236}">
                  <a16:creationId xmlns:a16="http://schemas.microsoft.com/office/drawing/2014/main" xmlns="" id="{2A6D014E-B776-4FDD-AD5C-E41BEC40E80F}"/>
                </a:ext>
              </a:extLst>
            </p:cNvPr>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30" name="TextBox 29">
              <a:extLst>
                <a:ext uri="{FF2B5EF4-FFF2-40B4-BE49-F238E27FC236}">
                  <a16:creationId xmlns:a16="http://schemas.microsoft.com/office/drawing/2014/main" xmlns="" id="{08F7C874-0B05-40E9-9D39-64FEF6482A1B}"/>
                </a:ext>
              </a:extLst>
            </p:cNvPr>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31" name="TextBox 30">
              <a:extLst>
                <a:ext uri="{FF2B5EF4-FFF2-40B4-BE49-F238E27FC236}">
                  <a16:creationId xmlns:a16="http://schemas.microsoft.com/office/drawing/2014/main" xmlns="" id="{0A9E559A-1C3C-4A7E-8013-E875FBB203EA}"/>
                </a:ext>
              </a:extLst>
            </p:cNvPr>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32" name="TextBox 31">
              <a:extLst>
                <a:ext uri="{FF2B5EF4-FFF2-40B4-BE49-F238E27FC236}">
                  <a16:creationId xmlns:a16="http://schemas.microsoft.com/office/drawing/2014/main" xmlns="" id="{649537B8-58D1-4014-ACBF-96DB4E25E212}"/>
                </a:ext>
              </a:extLst>
            </p:cNvPr>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33" name="TextBox 32">
              <a:extLst>
                <a:ext uri="{FF2B5EF4-FFF2-40B4-BE49-F238E27FC236}">
                  <a16:creationId xmlns:a16="http://schemas.microsoft.com/office/drawing/2014/main" xmlns="" id="{FA4577B9-B169-4B87-8E4C-49328AC62376}"/>
                </a:ext>
              </a:extLst>
            </p:cNvPr>
            <p:cNvSpPr txBox="1"/>
            <p:nvPr/>
          </p:nvSpPr>
          <p:spPr>
            <a:xfrm>
              <a:off x="6048376" y="3752910"/>
              <a:ext cx="444352" cy="400110"/>
            </a:xfrm>
            <a:prstGeom prst="rect">
              <a:avLst/>
            </a:prstGeom>
            <a:noFill/>
          </p:spPr>
          <p:txBody>
            <a:bodyPr wrap="none" rtlCol="0">
              <a:spAutoFit/>
            </a:bodyPr>
            <a:lstStyle/>
            <a:p>
              <a:r>
                <a:rPr lang="en-US" sz="2000" dirty="0"/>
                <a:t>11</a:t>
              </a:r>
            </a:p>
          </p:txBody>
        </p:sp>
      </p:grpSp>
      <p:sp>
        <p:nvSpPr>
          <p:cNvPr id="34" name="TextBox 33">
            <a:extLst>
              <a:ext uri="{FF2B5EF4-FFF2-40B4-BE49-F238E27FC236}">
                <a16:creationId xmlns:a16="http://schemas.microsoft.com/office/drawing/2014/main" xmlns="" id="{ECE7EFE2-B3D5-4313-9028-D54BEE597B7E}"/>
              </a:ext>
            </a:extLst>
          </p:cNvPr>
          <p:cNvSpPr txBox="1"/>
          <p:nvPr/>
        </p:nvSpPr>
        <p:spPr>
          <a:xfrm>
            <a:off x="2326522" y="2560863"/>
            <a:ext cx="367408" cy="523220"/>
          </a:xfrm>
          <a:prstGeom prst="rect">
            <a:avLst/>
          </a:prstGeom>
          <a:noFill/>
        </p:spPr>
        <p:txBody>
          <a:bodyPr wrap="none" rtlCol="0">
            <a:spAutoFit/>
          </a:bodyPr>
          <a:lstStyle/>
          <a:p>
            <a:r>
              <a:rPr lang="en-US" sz="2800" dirty="0"/>
              <a:t>0</a:t>
            </a:r>
          </a:p>
        </p:txBody>
      </p:sp>
      <p:sp>
        <p:nvSpPr>
          <p:cNvPr id="35" name="TextBox 34">
            <a:extLst>
              <a:ext uri="{FF2B5EF4-FFF2-40B4-BE49-F238E27FC236}">
                <a16:creationId xmlns:a16="http://schemas.microsoft.com/office/drawing/2014/main" xmlns="" id="{FE5F6E50-4062-4B43-9095-F7DD06C48D58}"/>
              </a:ext>
            </a:extLst>
          </p:cNvPr>
          <p:cNvSpPr txBox="1"/>
          <p:nvPr/>
        </p:nvSpPr>
        <p:spPr>
          <a:xfrm>
            <a:off x="2326522" y="3282006"/>
            <a:ext cx="367408" cy="523220"/>
          </a:xfrm>
          <a:prstGeom prst="rect">
            <a:avLst/>
          </a:prstGeom>
          <a:noFill/>
        </p:spPr>
        <p:txBody>
          <a:bodyPr wrap="none" rtlCol="0">
            <a:spAutoFit/>
          </a:bodyPr>
          <a:lstStyle/>
          <a:p>
            <a:r>
              <a:rPr lang="en-US" sz="2800" dirty="0"/>
              <a:t>0</a:t>
            </a:r>
          </a:p>
        </p:txBody>
      </p:sp>
      <p:sp>
        <p:nvSpPr>
          <p:cNvPr id="36" name="TextBox 35">
            <a:extLst>
              <a:ext uri="{FF2B5EF4-FFF2-40B4-BE49-F238E27FC236}">
                <a16:creationId xmlns:a16="http://schemas.microsoft.com/office/drawing/2014/main" xmlns="" id="{6C57894B-CB20-4A7B-B48D-91B827E7A1DF}"/>
              </a:ext>
            </a:extLst>
          </p:cNvPr>
          <p:cNvSpPr txBox="1"/>
          <p:nvPr/>
        </p:nvSpPr>
        <p:spPr>
          <a:xfrm>
            <a:off x="3063780" y="2560863"/>
            <a:ext cx="367408" cy="523220"/>
          </a:xfrm>
          <a:prstGeom prst="rect">
            <a:avLst/>
          </a:prstGeom>
          <a:noFill/>
        </p:spPr>
        <p:txBody>
          <a:bodyPr wrap="none" rtlCol="0">
            <a:spAutoFit/>
          </a:bodyPr>
          <a:lstStyle/>
          <a:p>
            <a:r>
              <a:rPr lang="en-US" sz="2800" dirty="0"/>
              <a:t>0</a:t>
            </a:r>
          </a:p>
        </p:txBody>
      </p:sp>
      <p:sp>
        <p:nvSpPr>
          <p:cNvPr id="37" name="TextBox 36">
            <a:extLst>
              <a:ext uri="{FF2B5EF4-FFF2-40B4-BE49-F238E27FC236}">
                <a16:creationId xmlns:a16="http://schemas.microsoft.com/office/drawing/2014/main" xmlns="" id="{72F577F5-5FCE-4E5E-B669-1A31387C7C8E}"/>
              </a:ext>
            </a:extLst>
          </p:cNvPr>
          <p:cNvSpPr txBox="1"/>
          <p:nvPr/>
        </p:nvSpPr>
        <p:spPr>
          <a:xfrm>
            <a:off x="3063780" y="3282006"/>
            <a:ext cx="367408" cy="523220"/>
          </a:xfrm>
          <a:prstGeom prst="rect">
            <a:avLst/>
          </a:prstGeom>
          <a:noFill/>
        </p:spPr>
        <p:txBody>
          <a:bodyPr wrap="none" rtlCol="0">
            <a:spAutoFit/>
          </a:bodyPr>
          <a:lstStyle/>
          <a:p>
            <a:r>
              <a:rPr lang="en-US" sz="2800" dirty="0"/>
              <a:t>0</a:t>
            </a:r>
          </a:p>
        </p:txBody>
      </p:sp>
      <p:sp>
        <p:nvSpPr>
          <p:cNvPr id="38" name="Flowchart: Alternate Process 37">
            <a:extLst>
              <a:ext uri="{FF2B5EF4-FFF2-40B4-BE49-F238E27FC236}">
                <a16:creationId xmlns:a16="http://schemas.microsoft.com/office/drawing/2014/main" xmlns="" id="{B7C672DA-7AB2-45A0-A774-81D06D810616}"/>
              </a:ext>
            </a:extLst>
          </p:cNvPr>
          <p:cNvSpPr/>
          <p:nvPr/>
        </p:nvSpPr>
        <p:spPr>
          <a:xfrm>
            <a:off x="2186830" y="2510742"/>
            <a:ext cx="1287374" cy="1340008"/>
          </a:xfrm>
          <a:prstGeom prst="flowChartAlternateProcess">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xmlns="" id="{2B852544-7EA7-4961-A280-EACD8182A04B}"/>
              </a:ext>
            </a:extLst>
          </p:cNvPr>
          <p:cNvSpPr txBox="1"/>
          <p:nvPr/>
        </p:nvSpPr>
        <p:spPr>
          <a:xfrm>
            <a:off x="3821783" y="4221467"/>
            <a:ext cx="367408" cy="523220"/>
          </a:xfrm>
          <a:prstGeom prst="rect">
            <a:avLst/>
          </a:prstGeom>
          <a:noFill/>
        </p:spPr>
        <p:txBody>
          <a:bodyPr wrap="none" rtlCol="0">
            <a:spAutoFit/>
          </a:bodyPr>
          <a:lstStyle/>
          <a:p>
            <a:r>
              <a:rPr lang="en-US" sz="2800" dirty="0"/>
              <a:t>0</a:t>
            </a:r>
          </a:p>
        </p:txBody>
      </p:sp>
      <p:sp>
        <p:nvSpPr>
          <p:cNvPr id="41" name="TextBox 40">
            <a:extLst>
              <a:ext uri="{FF2B5EF4-FFF2-40B4-BE49-F238E27FC236}">
                <a16:creationId xmlns:a16="http://schemas.microsoft.com/office/drawing/2014/main" xmlns="" id="{DCAA11DF-3D5A-4845-BDB7-8A896DB21327}"/>
              </a:ext>
            </a:extLst>
          </p:cNvPr>
          <p:cNvSpPr txBox="1"/>
          <p:nvPr/>
        </p:nvSpPr>
        <p:spPr>
          <a:xfrm>
            <a:off x="3821783" y="4942610"/>
            <a:ext cx="367408" cy="523220"/>
          </a:xfrm>
          <a:prstGeom prst="rect">
            <a:avLst/>
          </a:prstGeom>
          <a:noFill/>
        </p:spPr>
        <p:txBody>
          <a:bodyPr wrap="none" rtlCol="0">
            <a:spAutoFit/>
          </a:bodyPr>
          <a:lstStyle/>
          <a:p>
            <a:r>
              <a:rPr lang="en-US" sz="2800" dirty="0"/>
              <a:t>0</a:t>
            </a:r>
          </a:p>
        </p:txBody>
      </p:sp>
      <p:sp>
        <p:nvSpPr>
          <p:cNvPr id="42" name="TextBox 41">
            <a:extLst>
              <a:ext uri="{FF2B5EF4-FFF2-40B4-BE49-F238E27FC236}">
                <a16:creationId xmlns:a16="http://schemas.microsoft.com/office/drawing/2014/main" xmlns="" id="{2FE39126-5A0C-490C-9BA8-36CDE6F5A1C8}"/>
              </a:ext>
            </a:extLst>
          </p:cNvPr>
          <p:cNvSpPr txBox="1"/>
          <p:nvPr/>
        </p:nvSpPr>
        <p:spPr>
          <a:xfrm>
            <a:off x="4559041" y="4221467"/>
            <a:ext cx="367408" cy="523220"/>
          </a:xfrm>
          <a:prstGeom prst="rect">
            <a:avLst/>
          </a:prstGeom>
          <a:noFill/>
        </p:spPr>
        <p:txBody>
          <a:bodyPr wrap="none" rtlCol="0">
            <a:spAutoFit/>
          </a:bodyPr>
          <a:lstStyle/>
          <a:p>
            <a:r>
              <a:rPr lang="en-US" sz="2800" dirty="0"/>
              <a:t>0</a:t>
            </a:r>
          </a:p>
        </p:txBody>
      </p:sp>
      <p:sp>
        <p:nvSpPr>
          <p:cNvPr id="43" name="TextBox 42">
            <a:extLst>
              <a:ext uri="{FF2B5EF4-FFF2-40B4-BE49-F238E27FC236}">
                <a16:creationId xmlns:a16="http://schemas.microsoft.com/office/drawing/2014/main" xmlns="" id="{B19D86EC-5B71-4498-8E85-D5E63B6628D4}"/>
              </a:ext>
            </a:extLst>
          </p:cNvPr>
          <p:cNvSpPr txBox="1"/>
          <p:nvPr/>
        </p:nvSpPr>
        <p:spPr>
          <a:xfrm>
            <a:off x="4559041" y="4942610"/>
            <a:ext cx="367408" cy="523220"/>
          </a:xfrm>
          <a:prstGeom prst="rect">
            <a:avLst/>
          </a:prstGeom>
          <a:noFill/>
        </p:spPr>
        <p:txBody>
          <a:bodyPr wrap="none" rtlCol="0">
            <a:spAutoFit/>
          </a:bodyPr>
          <a:lstStyle/>
          <a:p>
            <a:r>
              <a:rPr lang="en-US" sz="2800" dirty="0"/>
              <a:t>0</a:t>
            </a:r>
          </a:p>
        </p:txBody>
      </p:sp>
      <p:sp>
        <p:nvSpPr>
          <p:cNvPr id="44" name="Flowchart: Alternate Process 43">
            <a:extLst>
              <a:ext uri="{FF2B5EF4-FFF2-40B4-BE49-F238E27FC236}">
                <a16:creationId xmlns:a16="http://schemas.microsoft.com/office/drawing/2014/main" xmlns="" id="{9BD5AC41-56A6-457B-A085-B49482CF7F79}"/>
              </a:ext>
            </a:extLst>
          </p:cNvPr>
          <p:cNvSpPr/>
          <p:nvPr/>
        </p:nvSpPr>
        <p:spPr>
          <a:xfrm>
            <a:off x="3682091" y="4171346"/>
            <a:ext cx="1287374" cy="1340008"/>
          </a:xfrm>
          <a:prstGeom prst="flowChartAlternateProcess">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xmlns="" id="{F38C3932-A808-463D-BAAF-BEA707D08A8F}"/>
              </a:ext>
            </a:extLst>
          </p:cNvPr>
          <p:cNvGrpSpPr/>
          <p:nvPr/>
        </p:nvGrpSpPr>
        <p:grpSpPr>
          <a:xfrm>
            <a:off x="7361256" y="3539253"/>
            <a:ext cx="3033445" cy="463897"/>
            <a:chOff x="6420554" y="2415854"/>
            <a:chExt cx="3033445" cy="463897"/>
          </a:xfrm>
        </p:grpSpPr>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xmlns="" id="{DD2991D8-0F9D-4E0C-A05B-DBBFDAD59507}"/>
                    </a:ext>
                  </a:extLst>
                </p:cNvPr>
                <p:cNvSpPr/>
                <p:nvPr/>
              </p:nvSpPr>
              <p:spPr>
                <a:xfrm>
                  <a:off x="6420554" y="2418086"/>
                  <a:ext cx="18517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2"/>
                            </a:solidFill>
                            <a:latin typeface="Cambria Math" panose="02040503050406030204" pitchFamily="18" charset="0"/>
                          </a:rPr>
                          <m:t>𝑓</m:t>
                        </m:r>
                        <m:r>
                          <a:rPr lang="en-US" sz="2400" i="1">
                            <a:solidFill>
                              <a:schemeClr val="tx2"/>
                            </a:solidFill>
                            <a:latin typeface="Cambria Math" panose="02040503050406030204" pitchFamily="18" charset="0"/>
                          </a:rPr>
                          <m:t>=</m:t>
                        </m:r>
                        <m:r>
                          <a:rPr lang="en-IN" sz="2400" b="0" i="1" smtClean="0">
                            <a:solidFill>
                              <a:schemeClr val="tx2"/>
                            </a:solidFill>
                            <a:latin typeface="Cambria Math" panose="02040503050406030204" pitchFamily="18" charset="0"/>
                          </a:rPr>
                          <m:t>(</m:t>
                        </m:r>
                        <m:r>
                          <a:rPr lang="en-IN" sz="2400" b="0" i="1" smtClean="0">
                            <a:solidFill>
                              <a:schemeClr val="tx2"/>
                            </a:solidFill>
                            <a:latin typeface="Cambria Math" panose="02040503050406030204" pitchFamily="18" charset="0"/>
                          </a:rPr>
                          <m:t>𝐴</m:t>
                        </m:r>
                        <m:r>
                          <a:rPr lang="en-IN" sz="2400" b="0" i="1" smtClean="0">
                            <a:solidFill>
                              <a:schemeClr val="tx2"/>
                            </a:solidFill>
                            <a:latin typeface="Cambria Math" panose="02040503050406030204" pitchFamily="18" charset="0"/>
                          </a:rPr>
                          <m:t>+</m:t>
                        </m:r>
                        <m:r>
                          <a:rPr lang="en-IN" sz="2400" b="0" i="1" smtClean="0">
                            <a:solidFill>
                              <a:schemeClr val="tx2"/>
                            </a:solidFill>
                            <a:latin typeface="Cambria Math" panose="02040503050406030204" pitchFamily="18" charset="0"/>
                          </a:rPr>
                          <m:t>𝐶</m:t>
                        </m:r>
                        <m:r>
                          <a:rPr lang="en-IN" sz="2400" b="0" i="1" smtClean="0">
                            <a:solidFill>
                              <a:schemeClr val="tx2"/>
                            </a:solidFill>
                            <a:latin typeface="Cambria Math" panose="02040503050406030204" pitchFamily="18" charset="0"/>
                          </a:rPr>
                          <m:t>)</m:t>
                        </m:r>
                      </m:oMath>
                    </m:oMathPara>
                  </a14:m>
                  <a:endParaRPr lang="en-US" sz="2400" dirty="0">
                    <a:solidFill>
                      <a:schemeClr val="tx2"/>
                    </a:solidFill>
                  </a:endParaRPr>
                </a:p>
              </p:txBody>
            </p:sp>
          </mc:Choice>
          <mc:Fallback xmlns="">
            <p:sp>
              <p:nvSpPr>
                <p:cNvPr id="39" name="Rectangle 38">
                  <a:extLst>
                    <a:ext uri="{FF2B5EF4-FFF2-40B4-BE49-F238E27FC236}">
                      <a16:creationId xmlns:a16="http://schemas.microsoft.com/office/drawing/2014/main" id="{DD2991D8-0F9D-4E0C-A05B-DBBFDAD59507}"/>
                    </a:ext>
                  </a:extLst>
                </p:cNvPr>
                <p:cNvSpPr>
                  <a:spLocks noRot="1" noChangeAspect="1" noMove="1" noResize="1" noEditPoints="1" noAdjustHandles="1" noChangeArrowheads="1" noChangeShapeType="1" noTextEdit="1"/>
                </p:cNvSpPr>
                <p:nvPr/>
              </p:nvSpPr>
              <p:spPr>
                <a:xfrm>
                  <a:off x="6420554" y="2418086"/>
                  <a:ext cx="1851725" cy="461665"/>
                </a:xfrm>
                <a:prstGeom prst="rect">
                  <a:avLst/>
                </a:prstGeom>
                <a:blipFill>
                  <a:blip r:embed="rId3"/>
                  <a:stretch>
                    <a:fillRect l="-660" r="-660" b="-1842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xmlns="" id="{C757C29F-86EC-4FC0-811B-6112A0A0198C}"/>
                    </a:ext>
                  </a:extLst>
                </p:cNvPr>
                <p:cNvSpPr/>
                <p:nvPr/>
              </p:nvSpPr>
              <p:spPr>
                <a:xfrm>
                  <a:off x="7997126" y="2415854"/>
                  <a:ext cx="145687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0" i="1" smtClean="0">
                            <a:solidFill>
                              <a:schemeClr val="tx2"/>
                            </a:solidFill>
                            <a:latin typeface="Cambria Math" panose="02040503050406030204" pitchFamily="18" charset="0"/>
                          </a:rPr>
                          <m:t>(</m:t>
                        </m:r>
                        <m:sSup>
                          <m:sSupPr>
                            <m:ctrlPr>
                              <a:rPr lang="en-IN" sz="2400" b="0" i="1" smtClean="0">
                                <a:solidFill>
                                  <a:schemeClr val="tx2"/>
                                </a:solidFill>
                                <a:latin typeface="Cambria Math" panose="02040503050406030204" pitchFamily="18" charset="0"/>
                              </a:rPr>
                            </m:ctrlPr>
                          </m:sSupPr>
                          <m:e>
                            <m:r>
                              <a:rPr lang="en-IN" sz="2400" b="0" i="1" smtClean="0">
                                <a:solidFill>
                                  <a:schemeClr val="tx2"/>
                                </a:solidFill>
                                <a:latin typeface="Cambria Math" panose="02040503050406030204" pitchFamily="18" charset="0"/>
                              </a:rPr>
                              <m:t>𝐴</m:t>
                            </m:r>
                          </m:e>
                          <m:sup>
                            <m:r>
                              <a:rPr lang="en-IN" sz="2400" b="0" i="1" smtClean="0">
                                <a:solidFill>
                                  <a:schemeClr val="tx2"/>
                                </a:solidFill>
                                <a:latin typeface="Cambria Math" panose="02040503050406030204" pitchFamily="18" charset="0"/>
                              </a:rPr>
                              <m:t>′</m:t>
                            </m:r>
                          </m:sup>
                        </m:sSup>
                        <m:r>
                          <a:rPr lang="en-IN" sz="2400" b="0" i="1" smtClean="0">
                            <a:solidFill>
                              <a:schemeClr val="tx2"/>
                            </a:solidFill>
                            <a:latin typeface="Cambria Math" panose="02040503050406030204" pitchFamily="18" charset="0"/>
                          </a:rPr>
                          <m:t>+</m:t>
                        </m:r>
                        <m:sSup>
                          <m:sSupPr>
                            <m:ctrlPr>
                              <a:rPr lang="en-IN" sz="2400" b="0" i="1" smtClean="0">
                                <a:solidFill>
                                  <a:schemeClr val="tx2"/>
                                </a:solidFill>
                                <a:latin typeface="Cambria Math" panose="02040503050406030204" pitchFamily="18" charset="0"/>
                              </a:rPr>
                            </m:ctrlPr>
                          </m:sSupPr>
                          <m:e>
                            <m:r>
                              <a:rPr lang="en-IN" sz="2400" b="0" i="1" smtClean="0">
                                <a:solidFill>
                                  <a:schemeClr val="tx2"/>
                                </a:solidFill>
                                <a:latin typeface="Cambria Math" panose="02040503050406030204" pitchFamily="18" charset="0"/>
                              </a:rPr>
                              <m:t>𝐶</m:t>
                            </m:r>
                          </m:e>
                          <m:sup>
                            <m:r>
                              <a:rPr lang="en-IN" sz="2400" b="0" i="1" smtClean="0">
                                <a:solidFill>
                                  <a:schemeClr val="tx2"/>
                                </a:solidFill>
                                <a:latin typeface="Cambria Math" panose="02040503050406030204" pitchFamily="18" charset="0"/>
                              </a:rPr>
                              <m:t>′</m:t>
                            </m:r>
                          </m:sup>
                        </m:sSup>
                        <m:r>
                          <a:rPr lang="en-IN" sz="2400" b="0" i="1" smtClean="0">
                            <a:solidFill>
                              <a:schemeClr val="tx2"/>
                            </a:solidFill>
                            <a:latin typeface="Cambria Math" panose="02040503050406030204" pitchFamily="18" charset="0"/>
                          </a:rPr>
                          <m:t>)</m:t>
                        </m:r>
                      </m:oMath>
                    </m:oMathPara>
                  </a14:m>
                  <a:endParaRPr lang="en-US" sz="2400" dirty="0">
                    <a:solidFill>
                      <a:schemeClr val="tx2"/>
                    </a:solidFill>
                  </a:endParaRPr>
                </a:p>
              </p:txBody>
            </p:sp>
          </mc:Choice>
          <mc:Fallback xmlns="">
            <p:sp>
              <p:nvSpPr>
                <p:cNvPr id="45" name="Rectangle 44">
                  <a:extLst>
                    <a:ext uri="{FF2B5EF4-FFF2-40B4-BE49-F238E27FC236}">
                      <a16:creationId xmlns:a16="http://schemas.microsoft.com/office/drawing/2014/main" id="{C757C29F-86EC-4FC0-811B-6112A0A0198C}"/>
                    </a:ext>
                  </a:extLst>
                </p:cNvPr>
                <p:cNvSpPr>
                  <a:spLocks noRot="1" noChangeAspect="1" noMove="1" noResize="1" noEditPoints="1" noAdjustHandles="1" noChangeArrowheads="1" noChangeShapeType="1" noTextEdit="1"/>
                </p:cNvSpPr>
                <p:nvPr/>
              </p:nvSpPr>
              <p:spPr>
                <a:xfrm>
                  <a:off x="7997126" y="2415854"/>
                  <a:ext cx="1456873" cy="461665"/>
                </a:xfrm>
                <a:prstGeom prst="rect">
                  <a:avLst/>
                </a:prstGeom>
                <a:blipFill>
                  <a:blip r:embed="rId4"/>
                  <a:stretch>
                    <a:fillRect l="-418" r="-837" b="-20000"/>
                  </a:stretch>
                </a:blipFill>
              </p:spPr>
              <p:txBody>
                <a:bodyPr/>
                <a:lstStyle/>
                <a:p>
                  <a:r>
                    <a:rPr lang="en-IN">
                      <a:noFill/>
                    </a:rPr>
                    <a:t> </a:t>
                  </a:r>
                </a:p>
              </p:txBody>
            </p:sp>
          </mc:Fallback>
        </mc:AlternateContent>
      </p:grpSp>
    </p:spTree>
    <p:extLst>
      <p:ext uri="{BB962C8B-B14F-4D97-AF65-F5344CB8AC3E}">
        <p14:creationId xmlns:p14="http://schemas.microsoft.com/office/powerpoint/2010/main" val="196596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500"/>
                                        <p:tgtEl>
                                          <p:spTgt spid="4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500"/>
                                        <p:tgtEl>
                                          <p:spTgt spid="4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fade">
                                      <p:cBhvr>
                                        <p:cTn id="6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4" grpId="0"/>
      <p:bldP spid="35" grpId="0"/>
      <p:bldP spid="36" grpId="0"/>
      <p:bldP spid="37" grpId="0"/>
      <p:bldP spid="38" grpId="0" animBg="1"/>
      <p:bldP spid="40" grpId="0"/>
      <p:bldP spid="41" grpId="0"/>
      <p:bldP spid="42" grpId="0"/>
      <p:bldP spid="43" grpId="0"/>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K-map with Don’t care conditions</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- 5</a:t>
            </a:r>
          </a:p>
        </p:txBody>
      </p:sp>
    </p:spTree>
    <p:extLst>
      <p:ext uri="{BB962C8B-B14F-4D97-AF65-F5344CB8AC3E}">
        <p14:creationId xmlns:p14="http://schemas.microsoft.com/office/powerpoint/2010/main" val="114216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E4AFF9-56E9-4C9E-BAD3-9EFA7C94773C}"/>
              </a:ext>
            </a:extLst>
          </p:cNvPr>
          <p:cNvSpPr>
            <a:spLocks noGrp="1"/>
          </p:cNvSpPr>
          <p:nvPr>
            <p:ph type="title"/>
          </p:nvPr>
        </p:nvSpPr>
        <p:spPr/>
        <p:txBody>
          <a:bodyPr/>
          <a:lstStyle/>
          <a:p>
            <a:r>
              <a:rPr lang="en-US" dirty="0"/>
              <a:t>Don’t care conditions</a:t>
            </a:r>
            <a:endParaRPr lang="en-IN" dirty="0"/>
          </a:p>
        </p:txBody>
      </p:sp>
      <p:sp>
        <p:nvSpPr>
          <p:cNvPr id="3" name="Content Placeholder 2">
            <a:extLst>
              <a:ext uri="{FF2B5EF4-FFF2-40B4-BE49-F238E27FC236}">
                <a16:creationId xmlns:a16="http://schemas.microsoft.com/office/drawing/2014/main" xmlns="" id="{C7120857-3B34-4F57-8BB6-8F7C10E3D901}"/>
              </a:ext>
            </a:extLst>
          </p:cNvPr>
          <p:cNvSpPr>
            <a:spLocks noGrp="1"/>
          </p:cNvSpPr>
          <p:nvPr>
            <p:ph idx="1"/>
          </p:nvPr>
        </p:nvSpPr>
        <p:spPr>
          <a:xfrm>
            <a:off x="131180" y="863444"/>
            <a:ext cx="6281837" cy="5590565"/>
          </a:xfrm>
        </p:spPr>
        <p:txBody>
          <a:bodyPr/>
          <a:lstStyle/>
          <a:p>
            <a:r>
              <a:rPr lang="en-US" dirty="0"/>
              <a:t>Suppose we are given a problem of implementing a circuit to generate a logical 1 when a 2, 7, or 15 appears on a four-variable input.</a:t>
            </a:r>
          </a:p>
          <a:p>
            <a:r>
              <a:rPr lang="en-US" dirty="0"/>
              <a:t>A logical 0 should be generated when 0, 1, 4, 5, 6, 9, 10, 13 or 14 appears.</a:t>
            </a:r>
          </a:p>
          <a:p>
            <a:r>
              <a:rPr lang="en-US" dirty="0"/>
              <a:t>The input conditions for the numbers 3, 8, 11 and 12 never occur in the system. This means we don’t care whether inputs generate logical 1 or logical 0.</a:t>
            </a:r>
          </a:p>
          <a:p>
            <a:r>
              <a:rPr lang="en-US" dirty="0"/>
              <a:t>Don’t care combinations are denoted by ‘x’ in K-Map which can be used for the making groups.</a:t>
            </a:r>
          </a:p>
          <a:p>
            <a:r>
              <a:rPr lang="en-US" dirty="0"/>
              <a:t>The above example can be represented as</a:t>
            </a:r>
          </a:p>
          <a:p>
            <a:endParaRPr lang="en-IN" dirty="0"/>
          </a:p>
        </p:txBody>
      </p:sp>
      <p:grpSp>
        <p:nvGrpSpPr>
          <p:cNvPr id="4" name="Group 3">
            <a:extLst>
              <a:ext uri="{FF2B5EF4-FFF2-40B4-BE49-F238E27FC236}">
                <a16:creationId xmlns:a16="http://schemas.microsoft.com/office/drawing/2014/main" xmlns="" id="{E04D96B3-A26A-45C7-9A86-87B9F57DBE9E}"/>
              </a:ext>
            </a:extLst>
          </p:cNvPr>
          <p:cNvGrpSpPr/>
          <p:nvPr/>
        </p:nvGrpSpPr>
        <p:grpSpPr>
          <a:xfrm>
            <a:off x="7577152" y="1347332"/>
            <a:ext cx="3841226" cy="4007604"/>
            <a:chOff x="2651502" y="1402596"/>
            <a:chExt cx="3841226" cy="4007604"/>
          </a:xfrm>
        </p:grpSpPr>
        <p:graphicFrame>
          <p:nvGraphicFramePr>
            <p:cNvPr id="5" name="Content Placeholder 3">
              <a:extLst>
                <a:ext uri="{FF2B5EF4-FFF2-40B4-BE49-F238E27FC236}">
                  <a16:creationId xmlns:a16="http://schemas.microsoft.com/office/drawing/2014/main" xmlns="" id="{A6FCC923-25AB-4507-8917-8F3EBDBC24D5}"/>
                </a:ext>
              </a:extLst>
            </p:cNvPr>
            <p:cNvGraphicFramePr>
              <a:graphicFrameLocks/>
            </p:cNvGraphicFramePr>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cxnSp>
          <p:nvCxnSpPr>
            <p:cNvPr id="6" name="Straight Connector 5">
              <a:extLst>
                <a:ext uri="{FF2B5EF4-FFF2-40B4-BE49-F238E27FC236}">
                  <a16:creationId xmlns:a16="http://schemas.microsoft.com/office/drawing/2014/main" xmlns="" id="{AA8B04A2-FC10-4085-9A9E-A717A88534C5}"/>
                </a:ext>
              </a:extLst>
            </p:cNvPr>
            <p:cNvCxnSpPr/>
            <p:nvPr/>
          </p:nvCxnSpPr>
          <p:spPr>
            <a:xfrm flipH="1" flipV="1">
              <a:off x="2667000" y="1585912"/>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6CAEB7CA-AA24-42B9-A9D3-9E5AD168F9C7}"/>
                </a:ext>
              </a:extLst>
            </p:cNvPr>
            <p:cNvSpPr txBox="1"/>
            <p:nvPr/>
          </p:nvSpPr>
          <p:spPr>
            <a:xfrm>
              <a:off x="2894390" y="1402596"/>
              <a:ext cx="529312" cy="461665"/>
            </a:xfrm>
            <a:prstGeom prst="rect">
              <a:avLst/>
            </a:prstGeom>
            <a:noFill/>
          </p:spPr>
          <p:txBody>
            <a:bodyPr wrap="none" rtlCol="0">
              <a:spAutoFit/>
            </a:bodyPr>
            <a:lstStyle/>
            <a:p>
              <a:r>
                <a:rPr lang="en-US" sz="2400" dirty="0"/>
                <a:t>AB</a:t>
              </a:r>
            </a:p>
          </p:txBody>
        </p:sp>
        <p:sp>
          <p:nvSpPr>
            <p:cNvPr id="8" name="TextBox 7">
              <a:extLst>
                <a:ext uri="{FF2B5EF4-FFF2-40B4-BE49-F238E27FC236}">
                  <a16:creationId xmlns:a16="http://schemas.microsoft.com/office/drawing/2014/main" xmlns="" id="{02637526-A481-4C0A-B6B0-822E848875CF}"/>
                </a:ext>
              </a:extLst>
            </p:cNvPr>
            <p:cNvSpPr txBox="1"/>
            <p:nvPr/>
          </p:nvSpPr>
          <p:spPr>
            <a:xfrm>
              <a:off x="2651502" y="1794629"/>
              <a:ext cx="537327" cy="461665"/>
            </a:xfrm>
            <a:prstGeom prst="rect">
              <a:avLst/>
            </a:prstGeom>
            <a:noFill/>
          </p:spPr>
          <p:txBody>
            <a:bodyPr wrap="none" rtlCol="0">
              <a:spAutoFit/>
            </a:bodyPr>
            <a:lstStyle/>
            <a:p>
              <a:r>
                <a:rPr lang="en-US" sz="2400" dirty="0"/>
                <a:t>CD</a:t>
              </a:r>
            </a:p>
          </p:txBody>
        </p:sp>
        <p:sp>
          <p:nvSpPr>
            <p:cNvPr id="9" name="TextBox 8">
              <a:extLst>
                <a:ext uri="{FF2B5EF4-FFF2-40B4-BE49-F238E27FC236}">
                  <a16:creationId xmlns:a16="http://schemas.microsoft.com/office/drawing/2014/main" xmlns="" id="{33CBE828-824B-4276-B19B-CE456430267F}"/>
                </a:ext>
              </a:extLst>
            </p:cNvPr>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10" name="TextBox 9">
              <a:extLst>
                <a:ext uri="{FF2B5EF4-FFF2-40B4-BE49-F238E27FC236}">
                  <a16:creationId xmlns:a16="http://schemas.microsoft.com/office/drawing/2014/main" xmlns="" id="{9FE1FB75-7751-4412-AE73-D7A45A747EF5}"/>
                </a:ext>
              </a:extLst>
            </p:cNvPr>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1" name="TextBox 10">
              <a:extLst>
                <a:ext uri="{FF2B5EF4-FFF2-40B4-BE49-F238E27FC236}">
                  <a16:creationId xmlns:a16="http://schemas.microsoft.com/office/drawing/2014/main" xmlns="" id="{6DB45A52-2228-43A6-B867-6AB695292571}"/>
                </a:ext>
              </a:extLst>
            </p:cNvPr>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2" name="TextBox 11">
              <a:extLst>
                <a:ext uri="{FF2B5EF4-FFF2-40B4-BE49-F238E27FC236}">
                  <a16:creationId xmlns:a16="http://schemas.microsoft.com/office/drawing/2014/main" xmlns="" id="{AEED923D-5972-49B5-9108-F530DC86E5D9}"/>
                </a:ext>
              </a:extLst>
            </p:cNvPr>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3" name="TextBox 12">
              <a:extLst>
                <a:ext uri="{FF2B5EF4-FFF2-40B4-BE49-F238E27FC236}">
                  <a16:creationId xmlns:a16="http://schemas.microsoft.com/office/drawing/2014/main" xmlns="" id="{67E0D6A2-03CB-4F08-BCC8-8FD9C51D1B77}"/>
                </a:ext>
              </a:extLst>
            </p:cNvPr>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14" name="TextBox 13">
              <a:extLst>
                <a:ext uri="{FF2B5EF4-FFF2-40B4-BE49-F238E27FC236}">
                  <a16:creationId xmlns:a16="http://schemas.microsoft.com/office/drawing/2014/main" xmlns="" id="{B8872856-2D36-4D68-8E08-8806EAA23235}"/>
                </a:ext>
              </a:extLst>
            </p:cNvPr>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15" name="TextBox 14">
              <a:extLst>
                <a:ext uri="{FF2B5EF4-FFF2-40B4-BE49-F238E27FC236}">
                  <a16:creationId xmlns:a16="http://schemas.microsoft.com/office/drawing/2014/main" xmlns="" id="{1B77E782-FA38-421A-AEAD-9C86F601C39E}"/>
                </a:ext>
              </a:extLst>
            </p:cNvPr>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16" name="TextBox 15">
              <a:extLst>
                <a:ext uri="{FF2B5EF4-FFF2-40B4-BE49-F238E27FC236}">
                  <a16:creationId xmlns:a16="http://schemas.microsoft.com/office/drawing/2014/main" xmlns="" id="{AA270489-5C4F-4883-AE72-5F84C65210EA}"/>
                </a:ext>
              </a:extLst>
            </p:cNvPr>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17" name="TextBox 16">
              <a:extLst>
                <a:ext uri="{FF2B5EF4-FFF2-40B4-BE49-F238E27FC236}">
                  <a16:creationId xmlns:a16="http://schemas.microsoft.com/office/drawing/2014/main" xmlns="" id="{C7513E29-C2A6-4381-9764-D6D33EC6FB41}"/>
                </a:ext>
              </a:extLst>
            </p:cNvPr>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18" name="TextBox 17">
              <a:extLst>
                <a:ext uri="{FF2B5EF4-FFF2-40B4-BE49-F238E27FC236}">
                  <a16:creationId xmlns:a16="http://schemas.microsoft.com/office/drawing/2014/main" xmlns="" id="{8B49A0A8-82E1-46EA-9912-E971B06B5D29}"/>
                </a:ext>
              </a:extLst>
            </p:cNvPr>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19" name="TextBox 18">
              <a:extLst>
                <a:ext uri="{FF2B5EF4-FFF2-40B4-BE49-F238E27FC236}">
                  <a16:creationId xmlns:a16="http://schemas.microsoft.com/office/drawing/2014/main" xmlns="" id="{9E2735F6-0353-480F-8A9A-C078D825F17C}"/>
                </a:ext>
              </a:extLst>
            </p:cNvPr>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20" name="TextBox 19">
              <a:extLst>
                <a:ext uri="{FF2B5EF4-FFF2-40B4-BE49-F238E27FC236}">
                  <a16:creationId xmlns:a16="http://schemas.microsoft.com/office/drawing/2014/main" xmlns="" id="{8ADB9EF2-72BC-4AD8-AF42-733DBB91D08D}"/>
                </a:ext>
              </a:extLst>
            </p:cNvPr>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21" name="TextBox 20">
              <a:extLst>
                <a:ext uri="{FF2B5EF4-FFF2-40B4-BE49-F238E27FC236}">
                  <a16:creationId xmlns:a16="http://schemas.microsoft.com/office/drawing/2014/main" xmlns="" id="{AD7B6462-2D28-4A0B-91A3-A6B58513AC74}"/>
                </a:ext>
              </a:extLst>
            </p:cNvPr>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22" name="TextBox 21">
              <a:extLst>
                <a:ext uri="{FF2B5EF4-FFF2-40B4-BE49-F238E27FC236}">
                  <a16:creationId xmlns:a16="http://schemas.microsoft.com/office/drawing/2014/main" xmlns="" id="{F6FD9423-370F-442B-A307-9EF56E3E9533}"/>
                </a:ext>
              </a:extLst>
            </p:cNvPr>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23" name="TextBox 22">
              <a:extLst>
                <a:ext uri="{FF2B5EF4-FFF2-40B4-BE49-F238E27FC236}">
                  <a16:creationId xmlns:a16="http://schemas.microsoft.com/office/drawing/2014/main" xmlns="" id="{BDB81B3B-4598-44DE-8E76-7EF7CAEE17F8}"/>
                </a:ext>
              </a:extLst>
            </p:cNvPr>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24" name="TextBox 23">
              <a:extLst>
                <a:ext uri="{FF2B5EF4-FFF2-40B4-BE49-F238E27FC236}">
                  <a16:creationId xmlns:a16="http://schemas.microsoft.com/office/drawing/2014/main" xmlns="" id="{3998F821-28D9-4703-AE04-A09A385BEFCA}"/>
                </a:ext>
              </a:extLst>
            </p:cNvPr>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25" name="TextBox 24">
              <a:extLst>
                <a:ext uri="{FF2B5EF4-FFF2-40B4-BE49-F238E27FC236}">
                  <a16:creationId xmlns:a16="http://schemas.microsoft.com/office/drawing/2014/main" xmlns="" id="{A343D259-F16A-45FA-B12C-CE11BCC60744}"/>
                </a:ext>
              </a:extLst>
            </p:cNvPr>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26" name="TextBox 25">
              <a:extLst>
                <a:ext uri="{FF2B5EF4-FFF2-40B4-BE49-F238E27FC236}">
                  <a16:creationId xmlns:a16="http://schemas.microsoft.com/office/drawing/2014/main" xmlns="" id="{B52FB326-3847-4D35-9ED6-108AC8592E0C}"/>
                </a:ext>
              </a:extLst>
            </p:cNvPr>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27" name="TextBox 26">
              <a:extLst>
                <a:ext uri="{FF2B5EF4-FFF2-40B4-BE49-F238E27FC236}">
                  <a16:creationId xmlns:a16="http://schemas.microsoft.com/office/drawing/2014/main" xmlns="" id="{2B6486F1-5C55-4C1C-AE1B-6175AB5EFBD5}"/>
                </a:ext>
              </a:extLst>
            </p:cNvPr>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28" name="TextBox 27">
              <a:extLst>
                <a:ext uri="{FF2B5EF4-FFF2-40B4-BE49-F238E27FC236}">
                  <a16:creationId xmlns:a16="http://schemas.microsoft.com/office/drawing/2014/main" xmlns="" id="{B8994D82-1596-406F-AADB-33B62B5DA77C}"/>
                </a:ext>
              </a:extLst>
            </p:cNvPr>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29" name="TextBox 28">
              <a:extLst>
                <a:ext uri="{FF2B5EF4-FFF2-40B4-BE49-F238E27FC236}">
                  <a16:creationId xmlns:a16="http://schemas.microsoft.com/office/drawing/2014/main" xmlns="" id="{718DB70D-94F5-4FC0-8036-E90689255A99}"/>
                </a:ext>
              </a:extLst>
            </p:cNvPr>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30" name="TextBox 29">
              <a:extLst>
                <a:ext uri="{FF2B5EF4-FFF2-40B4-BE49-F238E27FC236}">
                  <a16:creationId xmlns:a16="http://schemas.microsoft.com/office/drawing/2014/main" xmlns="" id="{9CCEE70E-A3E9-4758-879B-B7721A38CAA7}"/>
                </a:ext>
              </a:extLst>
            </p:cNvPr>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31" name="TextBox 30">
              <a:extLst>
                <a:ext uri="{FF2B5EF4-FFF2-40B4-BE49-F238E27FC236}">
                  <a16:creationId xmlns:a16="http://schemas.microsoft.com/office/drawing/2014/main" xmlns="" id="{3D79955E-37E6-4DB1-8754-894FED31FFE0}"/>
                </a:ext>
              </a:extLst>
            </p:cNvPr>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32" name="TextBox 31">
              <a:extLst>
                <a:ext uri="{FF2B5EF4-FFF2-40B4-BE49-F238E27FC236}">
                  <a16:creationId xmlns:a16="http://schemas.microsoft.com/office/drawing/2014/main" xmlns="" id="{B38C3EEF-8F6A-443F-A3B5-8ED8B155D483}"/>
                </a:ext>
              </a:extLst>
            </p:cNvPr>
            <p:cNvSpPr txBox="1"/>
            <p:nvPr/>
          </p:nvSpPr>
          <p:spPr>
            <a:xfrm>
              <a:off x="6048376" y="3752910"/>
              <a:ext cx="444352" cy="400110"/>
            </a:xfrm>
            <a:prstGeom prst="rect">
              <a:avLst/>
            </a:prstGeom>
            <a:noFill/>
          </p:spPr>
          <p:txBody>
            <a:bodyPr wrap="none" rtlCol="0">
              <a:spAutoFit/>
            </a:bodyPr>
            <a:lstStyle/>
            <a:p>
              <a:r>
                <a:rPr lang="en-US" sz="2000" dirty="0"/>
                <a:t>11</a:t>
              </a:r>
            </a:p>
          </p:txBody>
        </p:sp>
      </p:grpSp>
      <p:sp>
        <p:nvSpPr>
          <p:cNvPr id="34" name="TextBox 33">
            <a:extLst>
              <a:ext uri="{FF2B5EF4-FFF2-40B4-BE49-F238E27FC236}">
                <a16:creationId xmlns:a16="http://schemas.microsoft.com/office/drawing/2014/main" xmlns="" id="{E87542EC-BAC0-4729-B69F-E9706B17E949}"/>
              </a:ext>
            </a:extLst>
          </p:cNvPr>
          <p:cNvSpPr txBox="1"/>
          <p:nvPr/>
        </p:nvSpPr>
        <p:spPr>
          <a:xfrm>
            <a:off x="8460170" y="4669136"/>
            <a:ext cx="367408" cy="575542"/>
          </a:xfrm>
          <a:prstGeom prst="rect">
            <a:avLst/>
          </a:prstGeom>
          <a:noFill/>
        </p:spPr>
        <p:txBody>
          <a:bodyPr wrap="none" rtlCol="0">
            <a:spAutoFit/>
          </a:bodyPr>
          <a:lstStyle/>
          <a:p>
            <a:r>
              <a:rPr lang="en-US" sz="2800" dirty="0"/>
              <a:t>1</a:t>
            </a:r>
          </a:p>
        </p:txBody>
      </p:sp>
      <p:sp>
        <p:nvSpPr>
          <p:cNvPr id="35" name="TextBox 34">
            <a:extLst>
              <a:ext uri="{FF2B5EF4-FFF2-40B4-BE49-F238E27FC236}">
                <a16:creationId xmlns:a16="http://schemas.microsoft.com/office/drawing/2014/main" xmlns="" id="{B679C388-88E5-4BEF-86C9-1CB4EE504631}"/>
              </a:ext>
            </a:extLst>
          </p:cNvPr>
          <p:cNvSpPr txBox="1"/>
          <p:nvPr/>
        </p:nvSpPr>
        <p:spPr>
          <a:xfrm>
            <a:off x="9984170" y="3864994"/>
            <a:ext cx="367408" cy="575542"/>
          </a:xfrm>
          <a:prstGeom prst="rect">
            <a:avLst/>
          </a:prstGeom>
          <a:noFill/>
        </p:spPr>
        <p:txBody>
          <a:bodyPr wrap="none" rtlCol="0">
            <a:spAutoFit/>
          </a:bodyPr>
          <a:lstStyle/>
          <a:p>
            <a:r>
              <a:rPr lang="en-US" sz="2800" dirty="0"/>
              <a:t>1</a:t>
            </a:r>
          </a:p>
        </p:txBody>
      </p:sp>
      <p:sp>
        <p:nvSpPr>
          <p:cNvPr id="36" name="TextBox 35">
            <a:extLst>
              <a:ext uri="{FF2B5EF4-FFF2-40B4-BE49-F238E27FC236}">
                <a16:creationId xmlns:a16="http://schemas.microsoft.com/office/drawing/2014/main" xmlns="" id="{0E5F884F-F212-4E4B-86AD-018A8D626D03}"/>
              </a:ext>
            </a:extLst>
          </p:cNvPr>
          <p:cNvSpPr txBox="1"/>
          <p:nvPr/>
        </p:nvSpPr>
        <p:spPr>
          <a:xfrm>
            <a:off x="9235762" y="3864994"/>
            <a:ext cx="367408" cy="575542"/>
          </a:xfrm>
          <a:prstGeom prst="rect">
            <a:avLst/>
          </a:prstGeom>
          <a:noFill/>
        </p:spPr>
        <p:txBody>
          <a:bodyPr wrap="none" rtlCol="0">
            <a:spAutoFit/>
          </a:bodyPr>
          <a:lstStyle/>
          <a:p>
            <a:r>
              <a:rPr lang="en-US" sz="2800" dirty="0"/>
              <a:t>1</a:t>
            </a:r>
          </a:p>
        </p:txBody>
      </p:sp>
      <p:sp>
        <p:nvSpPr>
          <p:cNvPr id="37" name="Flowchart: Alternate Process 36">
            <a:extLst>
              <a:ext uri="{FF2B5EF4-FFF2-40B4-BE49-F238E27FC236}">
                <a16:creationId xmlns:a16="http://schemas.microsoft.com/office/drawing/2014/main" xmlns="" id="{01BE3059-12CB-4DC0-B614-0003065D6EFE}"/>
              </a:ext>
            </a:extLst>
          </p:cNvPr>
          <p:cNvSpPr/>
          <p:nvPr/>
        </p:nvSpPr>
        <p:spPr>
          <a:xfrm>
            <a:off x="8389899" y="3822852"/>
            <a:ext cx="488502" cy="1379684"/>
          </a:xfrm>
          <a:prstGeom prst="flowChartAlternateProcess">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Alternate Process 37">
            <a:extLst>
              <a:ext uri="{FF2B5EF4-FFF2-40B4-BE49-F238E27FC236}">
                <a16:creationId xmlns:a16="http://schemas.microsoft.com/office/drawing/2014/main" xmlns="" id="{25E3DBB0-D070-4472-86EE-B9568B1E6168}"/>
              </a:ext>
            </a:extLst>
          </p:cNvPr>
          <p:cNvSpPr/>
          <p:nvPr/>
        </p:nvSpPr>
        <p:spPr>
          <a:xfrm rot="5400000">
            <a:off x="9533734" y="2650566"/>
            <a:ext cx="488502" cy="2939038"/>
          </a:xfrm>
          <a:prstGeom prst="flowChartAlternateProcess">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xmlns="" id="{BE2EAFC7-BEAF-467A-9BEA-26AB2519BB3B}"/>
              </a:ext>
            </a:extLst>
          </p:cNvPr>
          <p:cNvGrpSpPr/>
          <p:nvPr/>
        </p:nvGrpSpPr>
        <p:grpSpPr>
          <a:xfrm>
            <a:off x="8557730" y="5426671"/>
            <a:ext cx="2403448" cy="466130"/>
            <a:chOff x="8557730" y="5426671"/>
            <a:chExt cx="2403448" cy="466130"/>
          </a:xfrm>
        </p:grpSpPr>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xmlns="" id="{95969D8C-B5FC-4D5B-AED9-339745318293}"/>
                    </a:ext>
                  </a:extLst>
                </p:cNvPr>
                <p:cNvSpPr/>
                <p:nvPr/>
              </p:nvSpPr>
              <p:spPr>
                <a:xfrm>
                  <a:off x="8557730" y="5426671"/>
                  <a:ext cx="123931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2"/>
                            </a:solidFill>
                            <a:latin typeface="Cambria Math" panose="02040503050406030204" pitchFamily="18" charset="0"/>
                          </a:rPr>
                          <m:t>𝑓</m:t>
                        </m:r>
                        <m:r>
                          <a:rPr lang="en-US" sz="2400" i="1">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𝐶𝐷</m:t>
                        </m:r>
                      </m:oMath>
                    </m:oMathPara>
                  </a14:m>
                  <a:endParaRPr lang="en-US" sz="2400" dirty="0">
                    <a:solidFill>
                      <a:schemeClr val="tx2"/>
                    </a:solidFill>
                  </a:endParaRPr>
                </a:p>
              </p:txBody>
            </p:sp>
          </mc:Choice>
          <mc:Fallback xmlns="">
            <p:sp>
              <p:nvSpPr>
                <p:cNvPr id="33" name="Rectangle 32">
                  <a:extLst>
                    <a:ext uri="{FF2B5EF4-FFF2-40B4-BE49-F238E27FC236}">
                      <a16:creationId xmlns:a16="http://schemas.microsoft.com/office/drawing/2014/main" id="{95969D8C-B5FC-4D5B-AED9-339745318293}"/>
                    </a:ext>
                  </a:extLst>
                </p:cNvPr>
                <p:cNvSpPr>
                  <a:spLocks noRot="1" noChangeAspect="1" noMove="1" noResize="1" noEditPoints="1" noAdjustHandles="1" noChangeArrowheads="1" noChangeShapeType="1" noTextEdit="1"/>
                </p:cNvSpPr>
                <p:nvPr/>
              </p:nvSpPr>
              <p:spPr>
                <a:xfrm>
                  <a:off x="8557730" y="5426671"/>
                  <a:ext cx="1239314" cy="461665"/>
                </a:xfrm>
                <a:prstGeom prst="rect">
                  <a:avLst/>
                </a:prstGeom>
                <a:blipFill>
                  <a:blip r:embed="rId2"/>
                  <a:stretch>
                    <a:fillRect l="-985" b="-1842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xmlns="" id="{8F5A04D7-89EB-4AA2-BF45-FE4C77102A98}"/>
                    </a:ext>
                  </a:extLst>
                </p:cNvPr>
                <p:cNvSpPr/>
                <p:nvPr/>
              </p:nvSpPr>
              <p:spPr>
                <a:xfrm>
                  <a:off x="9624530" y="5431136"/>
                  <a:ext cx="133664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 </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𝐴</m:t>
                            </m:r>
                          </m:e>
                          <m:sup>
                            <m:r>
                              <a:rPr lang="en-US" sz="2400" b="0" i="1" smtClean="0">
                                <a:solidFill>
                                  <a:schemeClr val="tx2"/>
                                </a:solidFill>
                                <a:latin typeface="Cambria Math" panose="02040503050406030204" pitchFamily="18" charset="0"/>
                              </a:rPr>
                              <m:t>′</m:t>
                            </m:r>
                          </m:sup>
                        </m:sSup>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𝐵</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𝐶</m:t>
                        </m:r>
                      </m:oMath>
                    </m:oMathPara>
                  </a14:m>
                  <a:endParaRPr lang="en-US" sz="2400" dirty="0">
                    <a:solidFill>
                      <a:schemeClr val="tx2"/>
                    </a:solidFill>
                  </a:endParaRPr>
                </a:p>
              </p:txBody>
            </p:sp>
          </mc:Choice>
          <mc:Fallback xmlns="">
            <p:sp>
              <p:nvSpPr>
                <p:cNvPr id="39" name="Rectangle 38">
                  <a:extLst>
                    <a:ext uri="{FF2B5EF4-FFF2-40B4-BE49-F238E27FC236}">
                      <a16:creationId xmlns:a16="http://schemas.microsoft.com/office/drawing/2014/main" id="{8F5A04D7-89EB-4AA2-BF45-FE4C77102A98}"/>
                    </a:ext>
                  </a:extLst>
                </p:cNvPr>
                <p:cNvSpPr>
                  <a:spLocks noRot="1" noChangeAspect="1" noMove="1" noResize="1" noEditPoints="1" noAdjustHandles="1" noChangeArrowheads="1" noChangeShapeType="1" noTextEdit="1"/>
                </p:cNvSpPr>
                <p:nvPr/>
              </p:nvSpPr>
              <p:spPr>
                <a:xfrm>
                  <a:off x="9624530" y="5431136"/>
                  <a:ext cx="1336648" cy="461665"/>
                </a:xfrm>
                <a:prstGeom prst="rect">
                  <a:avLst/>
                </a:prstGeom>
                <a:blipFill>
                  <a:blip r:embed="rId3"/>
                  <a:stretch>
                    <a:fillRect/>
                  </a:stretch>
                </a:blipFill>
              </p:spPr>
              <p:txBody>
                <a:bodyPr/>
                <a:lstStyle/>
                <a:p>
                  <a:r>
                    <a:rPr lang="en-IN">
                      <a:noFill/>
                    </a:rPr>
                    <a:t> </a:t>
                  </a:r>
                </a:p>
              </p:txBody>
            </p:sp>
          </mc:Fallback>
        </mc:AlternateContent>
      </p:grpSp>
      <p:sp>
        <p:nvSpPr>
          <p:cNvPr id="40" name="TextBox 39">
            <a:extLst>
              <a:ext uri="{FF2B5EF4-FFF2-40B4-BE49-F238E27FC236}">
                <a16:creationId xmlns:a16="http://schemas.microsoft.com/office/drawing/2014/main" xmlns="" id="{9F06EE7C-13CB-4B6A-BAFA-11B92C16015A}"/>
              </a:ext>
            </a:extLst>
          </p:cNvPr>
          <p:cNvSpPr txBox="1"/>
          <p:nvPr/>
        </p:nvSpPr>
        <p:spPr>
          <a:xfrm>
            <a:off x="8458844" y="3836418"/>
            <a:ext cx="340158" cy="523220"/>
          </a:xfrm>
          <a:prstGeom prst="rect">
            <a:avLst/>
          </a:prstGeom>
          <a:noFill/>
        </p:spPr>
        <p:txBody>
          <a:bodyPr wrap="none" rtlCol="0">
            <a:spAutoFit/>
          </a:bodyPr>
          <a:lstStyle/>
          <a:p>
            <a:r>
              <a:rPr lang="en-US" sz="2800" dirty="0"/>
              <a:t>x</a:t>
            </a:r>
          </a:p>
        </p:txBody>
      </p:sp>
      <p:sp>
        <p:nvSpPr>
          <p:cNvPr id="41" name="TextBox 40">
            <a:extLst>
              <a:ext uri="{FF2B5EF4-FFF2-40B4-BE49-F238E27FC236}">
                <a16:creationId xmlns:a16="http://schemas.microsoft.com/office/drawing/2014/main" xmlns="" id="{3F0E7E77-D04E-417A-A9A4-FDD65ED0B26B}"/>
              </a:ext>
            </a:extLst>
          </p:cNvPr>
          <p:cNvSpPr txBox="1"/>
          <p:nvPr/>
        </p:nvSpPr>
        <p:spPr>
          <a:xfrm>
            <a:off x="10808778" y="3830936"/>
            <a:ext cx="340158" cy="523220"/>
          </a:xfrm>
          <a:prstGeom prst="rect">
            <a:avLst/>
          </a:prstGeom>
          <a:noFill/>
        </p:spPr>
        <p:txBody>
          <a:bodyPr wrap="none" rtlCol="0">
            <a:spAutoFit/>
          </a:bodyPr>
          <a:lstStyle/>
          <a:p>
            <a:r>
              <a:rPr lang="en-US" sz="2800" dirty="0"/>
              <a:t>x</a:t>
            </a:r>
          </a:p>
        </p:txBody>
      </p: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xmlns="" id="{623F0207-8B9B-4E81-8E8E-251B98BFEF54}"/>
                  </a:ext>
                </a:extLst>
              </p:cNvPr>
              <p:cNvSpPr/>
              <p:nvPr/>
            </p:nvSpPr>
            <p:spPr>
              <a:xfrm>
                <a:off x="6976778" y="802279"/>
                <a:ext cx="4789196" cy="461665"/>
              </a:xfrm>
              <a:prstGeom prst="rect">
                <a:avLst/>
              </a:prstGeom>
            </p:spPr>
            <p:txBody>
              <a:bodyPr wrap="none">
                <a:spAutoFit/>
              </a:bodyPr>
              <a:lstStyle/>
              <a:p>
                <a:r>
                  <a:rPr lang="en-US" sz="2400" dirty="0">
                    <a:solidFill>
                      <a:schemeClr val="accent6"/>
                    </a:solidFill>
                    <a:latin typeface="+mj-lt"/>
                  </a:rPr>
                  <a:t>f(A,B,C,D) = </a:t>
                </a:r>
                <a14:m>
                  <m:oMath xmlns:m="http://schemas.openxmlformats.org/officeDocument/2006/math">
                    <m:nary>
                      <m:naryPr>
                        <m:chr m:val="∑"/>
                        <m:limLoc m:val="subSup"/>
                        <m:supHide m:val="on"/>
                        <m:ctrlPr>
                          <a:rPr lang="en-US" sz="2400" i="1" smtClean="0">
                            <a:solidFill>
                              <a:schemeClr val="accent6"/>
                            </a:solidFill>
                            <a:latin typeface="Cambria Math" panose="02040503050406030204" pitchFamily="18" charset="0"/>
                          </a:rPr>
                        </m:ctrlPr>
                      </m:naryPr>
                      <m:sub>
                        <m:r>
                          <m:rPr>
                            <m:brk m:alnAt="9"/>
                          </m:rPr>
                          <a:rPr lang="en-IN" sz="2400" b="0" i="1" smtClean="0">
                            <a:solidFill>
                              <a:schemeClr val="accent6"/>
                            </a:solidFill>
                            <a:latin typeface="Cambria Math" panose="02040503050406030204" pitchFamily="18" charset="0"/>
                          </a:rPr>
                          <m:t>𝑚</m:t>
                        </m:r>
                      </m:sub>
                      <m:sup/>
                      <m:e>
                        <m:r>
                          <m:rPr>
                            <m:nor/>
                          </m:rPr>
                          <a:rPr lang="en-US" sz="2400" dirty="0">
                            <a:solidFill>
                              <a:schemeClr val="accent6"/>
                            </a:solidFill>
                            <a:latin typeface="+mj-lt"/>
                          </a:rPr>
                          <m:t>(2,7,15)</m:t>
                        </m:r>
                      </m:e>
                    </m:nary>
                  </m:oMath>
                </a14:m>
                <a:r>
                  <a:rPr lang="en-US" sz="2400" dirty="0">
                    <a:solidFill>
                      <a:schemeClr val="accent6"/>
                    </a:solidFill>
                    <a:latin typeface="+mj-lt"/>
                  </a:rPr>
                  <a:t> + d(3,8,11,12)</a:t>
                </a:r>
              </a:p>
            </p:txBody>
          </p:sp>
        </mc:Choice>
        <mc:Fallback xmlns="">
          <p:sp>
            <p:nvSpPr>
              <p:cNvPr id="42" name="Rectangle 41">
                <a:extLst>
                  <a:ext uri="{FF2B5EF4-FFF2-40B4-BE49-F238E27FC236}">
                    <a16:creationId xmlns:a16="http://schemas.microsoft.com/office/drawing/2014/main" id="{623F0207-8B9B-4E81-8E8E-251B98BFEF54}"/>
                  </a:ext>
                </a:extLst>
              </p:cNvPr>
              <p:cNvSpPr>
                <a:spLocks noRot="1" noChangeAspect="1" noMove="1" noResize="1" noEditPoints="1" noAdjustHandles="1" noChangeArrowheads="1" noChangeShapeType="1" noTextEdit="1"/>
              </p:cNvSpPr>
              <p:nvPr/>
            </p:nvSpPr>
            <p:spPr>
              <a:xfrm>
                <a:off x="6976778" y="802279"/>
                <a:ext cx="4789196" cy="461665"/>
              </a:xfrm>
              <a:prstGeom prst="rect">
                <a:avLst/>
              </a:prstGeom>
              <a:blipFill>
                <a:blip r:embed="rId4"/>
                <a:stretch>
                  <a:fillRect l="-1908" t="-130667" r="-891" b="-200000"/>
                </a:stretch>
              </a:blipFill>
            </p:spPr>
            <p:txBody>
              <a:bodyPr/>
              <a:lstStyle/>
              <a:p>
                <a:r>
                  <a:rPr lang="en-IN">
                    <a:noFill/>
                  </a:rPr>
                  <a:t> </a:t>
                </a:r>
              </a:p>
            </p:txBody>
          </p:sp>
        </mc:Fallback>
      </mc:AlternateContent>
      <p:sp>
        <p:nvSpPr>
          <p:cNvPr id="43" name="TextBox 42">
            <a:extLst>
              <a:ext uri="{FF2B5EF4-FFF2-40B4-BE49-F238E27FC236}">
                <a16:creationId xmlns:a16="http://schemas.microsoft.com/office/drawing/2014/main" xmlns="" id="{8E166191-C8F5-4872-9C13-A7AD18134BB0}"/>
              </a:ext>
            </a:extLst>
          </p:cNvPr>
          <p:cNvSpPr txBox="1"/>
          <p:nvPr/>
        </p:nvSpPr>
        <p:spPr>
          <a:xfrm>
            <a:off x="10032490" y="2121200"/>
            <a:ext cx="340158" cy="523220"/>
          </a:xfrm>
          <a:prstGeom prst="rect">
            <a:avLst/>
          </a:prstGeom>
          <a:noFill/>
        </p:spPr>
        <p:txBody>
          <a:bodyPr wrap="none" rtlCol="0">
            <a:spAutoFit/>
          </a:bodyPr>
          <a:lstStyle/>
          <a:p>
            <a:r>
              <a:rPr lang="en-US" sz="2800" dirty="0"/>
              <a:t>x</a:t>
            </a:r>
          </a:p>
        </p:txBody>
      </p:sp>
      <p:sp>
        <p:nvSpPr>
          <p:cNvPr id="44" name="TextBox 43">
            <a:extLst>
              <a:ext uri="{FF2B5EF4-FFF2-40B4-BE49-F238E27FC236}">
                <a16:creationId xmlns:a16="http://schemas.microsoft.com/office/drawing/2014/main" xmlns="" id="{8462E73D-E040-4E8D-B434-28B2C4A518E7}"/>
              </a:ext>
            </a:extLst>
          </p:cNvPr>
          <p:cNvSpPr txBox="1"/>
          <p:nvPr/>
        </p:nvSpPr>
        <p:spPr>
          <a:xfrm>
            <a:off x="10808778" y="2121200"/>
            <a:ext cx="340158" cy="523220"/>
          </a:xfrm>
          <a:prstGeom prst="rect">
            <a:avLst/>
          </a:prstGeom>
          <a:noFill/>
        </p:spPr>
        <p:txBody>
          <a:bodyPr wrap="none" rtlCol="0">
            <a:spAutoFit/>
          </a:bodyPr>
          <a:lstStyle/>
          <a:p>
            <a:r>
              <a:rPr lang="en-US" sz="2800" dirty="0"/>
              <a:t>x</a:t>
            </a:r>
          </a:p>
        </p:txBody>
      </p:sp>
    </p:spTree>
    <p:extLst>
      <p:ext uri="{BB962C8B-B14F-4D97-AF65-F5344CB8AC3E}">
        <p14:creationId xmlns:p14="http://schemas.microsoft.com/office/powerpoint/2010/main" val="169463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500"/>
                                        <p:tgtEl>
                                          <p:spTgt spid="4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fade">
                                      <p:cBhvr>
                                        <p:cTn id="56" dur="500"/>
                                        <p:tgtEl>
                                          <p:spTgt spid="4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500"/>
                                        <p:tgtEl>
                                          <p:spTgt spid="4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fade">
                                      <p:cBhvr>
                                        <p:cTn id="62" dur="500"/>
                                        <p:tgtEl>
                                          <p:spTgt spid="4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500"/>
                                        <p:tgtEl>
                                          <p:spTgt spid="3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4" grpId="0"/>
      <p:bldP spid="35" grpId="0"/>
      <p:bldP spid="36" grpId="0"/>
      <p:bldP spid="37" grpId="0" animBg="1"/>
      <p:bldP spid="38" grpId="0" animBg="1"/>
      <p:bldP spid="40" grpId="0"/>
      <p:bldP spid="41" grpId="0"/>
      <p:bldP spid="42" grpId="0"/>
      <p:bldP spid="43" grpId="0"/>
      <p:bldP spid="4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8DE927-1D71-4035-8DBC-CE877AA409DF}"/>
              </a:ext>
            </a:extLst>
          </p:cNvPr>
          <p:cNvSpPr>
            <a:spLocks noGrp="1"/>
          </p:cNvSpPr>
          <p:nvPr>
            <p:ph type="title"/>
          </p:nvPr>
        </p:nvSpPr>
        <p:spPr/>
        <p:txBody>
          <a:bodyPr/>
          <a:lstStyle/>
          <a:p>
            <a:r>
              <a:rPr lang="en-US" dirty="0"/>
              <a:t>Example (Don’t care)</a:t>
            </a:r>
            <a:endParaRPr lang="en-IN" dirty="0"/>
          </a:p>
        </p:txBody>
      </p:sp>
      <p:grpSp>
        <p:nvGrpSpPr>
          <p:cNvPr id="4" name="Group 3">
            <a:extLst>
              <a:ext uri="{FF2B5EF4-FFF2-40B4-BE49-F238E27FC236}">
                <a16:creationId xmlns:a16="http://schemas.microsoft.com/office/drawing/2014/main" xmlns="" id="{073DA6B4-A094-457F-B44F-904750AFFD4C}"/>
              </a:ext>
            </a:extLst>
          </p:cNvPr>
          <p:cNvGrpSpPr/>
          <p:nvPr/>
        </p:nvGrpSpPr>
        <p:grpSpPr>
          <a:xfrm>
            <a:off x="1407947" y="1696522"/>
            <a:ext cx="3856724" cy="3976608"/>
            <a:chOff x="2636004" y="1433592"/>
            <a:chExt cx="3856724" cy="3976608"/>
          </a:xfrm>
        </p:grpSpPr>
        <p:graphicFrame>
          <p:nvGraphicFramePr>
            <p:cNvPr id="5" name="Content Placeholder 3">
              <a:extLst>
                <a:ext uri="{FF2B5EF4-FFF2-40B4-BE49-F238E27FC236}">
                  <a16:creationId xmlns:a16="http://schemas.microsoft.com/office/drawing/2014/main" xmlns="" id="{4C77D572-6305-485D-8C4B-052C1BCD7DE4}"/>
                </a:ext>
              </a:extLst>
            </p:cNvPr>
            <p:cNvGraphicFramePr>
              <a:graphicFrameLocks/>
            </p:cNvGraphicFramePr>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cxnSp>
          <p:nvCxnSpPr>
            <p:cNvPr id="6" name="Straight Connector 5">
              <a:extLst>
                <a:ext uri="{FF2B5EF4-FFF2-40B4-BE49-F238E27FC236}">
                  <a16:creationId xmlns:a16="http://schemas.microsoft.com/office/drawing/2014/main" xmlns="" id="{591FEEE6-8C33-411D-BAC8-803111DE9985}"/>
                </a:ext>
              </a:extLst>
            </p:cNvPr>
            <p:cNvCxnSpPr/>
            <p:nvPr/>
          </p:nvCxnSpPr>
          <p:spPr>
            <a:xfrm flipH="1" flipV="1">
              <a:off x="2682498" y="1601410"/>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EB450682-4979-4014-B76A-66522A8BC339}"/>
                </a:ext>
              </a:extLst>
            </p:cNvPr>
            <p:cNvSpPr txBox="1"/>
            <p:nvPr/>
          </p:nvSpPr>
          <p:spPr>
            <a:xfrm>
              <a:off x="2894390" y="1433592"/>
              <a:ext cx="617157" cy="461665"/>
            </a:xfrm>
            <a:prstGeom prst="rect">
              <a:avLst/>
            </a:prstGeom>
            <a:noFill/>
          </p:spPr>
          <p:txBody>
            <a:bodyPr wrap="none" rtlCol="0">
              <a:spAutoFit/>
            </a:bodyPr>
            <a:lstStyle/>
            <a:p>
              <a:r>
                <a:rPr lang="en-US" sz="2400" dirty="0"/>
                <a:t>WX</a:t>
              </a:r>
            </a:p>
          </p:txBody>
        </p:sp>
        <p:sp>
          <p:nvSpPr>
            <p:cNvPr id="8" name="TextBox 7">
              <a:extLst>
                <a:ext uri="{FF2B5EF4-FFF2-40B4-BE49-F238E27FC236}">
                  <a16:creationId xmlns:a16="http://schemas.microsoft.com/office/drawing/2014/main" xmlns="" id="{F505D92C-F770-4A98-9DB9-EC5C0FD28EA8}"/>
                </a:ext>
              </a:extLst>
            </p:cNvPr>
            <p:cNvSpPr txBox="1"/>
            <p:nvPr/>
          </p:nvSpPr>
          <p:spPr>
            <a:xfrm>
              <a:off x="2636004" y="1779131"/>
              <a:ext cx="478144" cy="461665"/>
            </a:xfrm>
            <a:prstGeom prst="rect">
              <a:avLst/>
            </a:prstGeom>
            <a:noFill/>
          </p:spPr>
          <p:txBody>
            <a:bodyPr wrap="none" rtlCol="0">
              <a:spAutoFit/>
            </a:bodyPr>
            <a:lstStyle/>
            <a:p>
              <a:r>
                <a:rPr lang="en-US" sz="2400" dirty="0"/>
                <a:t>YZ</a:t>
              </a:r>
            </a:p>
          </p:txBody>
        </p:sp>
        <p:sp>
          <p:nvSpPr>
            <p:cNvPr id="9" name="TextBox 8">
              <a:extLst>
                <a:ext uri="{FF2B5EF4-FFF2-40B4-BE49-F238E27FC236}">
                  <a16:creationId xmlns:a16="http://schemas.microsoft.com/office/drawing/2014/main" xmlns="" id="{630581A1-CEF3-412B-B510-7F2349B1778C}"/>
                </a:ext>
              </a:extLst>
            </p:cNvPr>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10" name="TextBox 9">
              <a:extLst>
                <a:ext uri="{FF2B5EF4-FFF2-40B4-BE49-F238E27FC236}">
                  <a16:creationId xmlns:a16="http://schemas.microsoft.com/office/drawing/2014/main" xmlns="" id="{430A60CF-BBB4-417A-8FCF-567974003B59}"/>
                </a:ext>
              </a:extLst>
            </p:cNvPr>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1" name="TextBox 10">
              <a:extLst>
                <a:ext uri="{FF2B5EF4-FFF2-40B4-BE49-F238E27FC236}">
                  <a16:creationId xmlns:a16="http://schemas.microsoft.com/office/drawing/2014/main" xmlns="" id="{24DF28B7-88C7-4D2F-BA6D-D2113832FA2C}"/>
                </a:ext>
              </a:extLst>
            </p:cNvPr>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2" name="TextBox 11">
              <a:extLst>
                <a:ext uri="{FF2B5EF4-FFF2-40B4-BE49-F238E27FC236}">
                  <a16:creationId xmlns:a16="http://schemas.microsoft.com/office/drawing/2014/main" xmlns="" id="{96C5D4FB-249D-4297-96B7-A2915257851D}"/>
                </a:ext>
              </a:extLst>
            </p:cNvPr>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3" name="TextBox 12">
              <a:extLst>
                <a:ext uri="{FF2B5EF4-FFF2-40B4-BE49-F238E27FC236}">
                  <a16:creationId xmlns:a16="http://schemas.microsoft.com/office/drawing/2014/main" xmlns="" id="{0B8E5907-ECF8-4182-A192-98B21A9962E4}"/>
                </a:ext>
              </a:extLst>
            </p:cNvPr>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14" name="TextBox 13">
              <a:extLst>
                <a:ext uri="{FF2B5EF4-FFF2-40B4-BE49-F238E27FC236}">
                  <a16:creationId xmlns:a16="http://schemas.microsoft.com/office/drawing/2014/main" xmlns="" id="{3E2C5688-FCE3-4AB9-BEA3-FDB0994E3627}"/>
                </a:ext>
              </a:extLst>
            </p:cNvPr>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15" name="TextBox 14">
              <a:extLst>
                <a:ext uri="{FF2B5EF4-FFF2-40B4-BE49-F238E27FC236}">
                  <a16:creationId xmlns:a16="http://schemas.microsoft.com/office/drawing/2014/main" xmlns="" id="{E9D1E973-BC3A-4D21-9F84-A1E7885B110F}"/>
                </a:ext>
              </a:extLst>
            </p:cNvPr>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16" name="TextBox 15">
              <a:extLst>
                <a:ext uri="{FF2B5EF4-FFF2-40B4-BE49-F238E27FC236}">
                  <a16:creationId xmlns:a16="http://schemas.microsoft.com/office/drawing/2014/main" xmlns="" id="{6DF48FC5-3621-4F44-8C2D-EAD60E872AEC}"/>
                </a:ext>
              </a:extLst>
            </p:cNvPr>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17" name="TextBox 16">
              <a:extLst>
                <a:ext uri="{FF2B5EF4-FFF2-40B4-BE49-F238E27FC236}">
                  <a16:creationId xmlns:a16="http://schemas.microsoft.com/office/drawing/2014/main" xmlns="" id="{B3470118-B4EF-486A-A6C4-B0F1D865D9B3}"/>
                </a:ext>
              </a:extLst>
            </p:cNvPr>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18" name="TextBox 17">
              <a:extLst>
                <a:ext uri="{FF2B5EF4-FFF2-40B4-BE49-F238E27FC236}">
                  <a16:creationId xmlns:a16="http://schemas.microsoft.com/office/drawing/2014/main" xmlns="" id="{8F934E56-AEDE-4E7C-9396-AA6F449D2E84}"/>
                </a:ext>
              </a:extLst>
            </p:cNvPr>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19" name="TextBox 18">
              <a:extLst>
                <a:ext uri="{FF2B5EF4-FFF2-40B4-BE49-F238E27FC236}">
                  <a16:creationId xmlns:a16="http://schemas.microsoft.com/office/drawing/2014/main" xmlns="" id="{3ED363B7-4846-40DC-8179-F9E98667AA90}"/>
                </a:ext>
              </a:extLst>
            </p:cNvPr>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20" name="TextBox 19">
              <a:extLst>
                <a:ext uri="{FF2B5EF4-FFF2-40B4-BE49-F238E27FC236}">
                  <a16:creationId xmlns:a16="http://schemas.microsoft.com/office/drawing/2014/main" xmlns="" id="{C0232AFA-5A91-4FAC-99D6-9B21C9EC7B9C}"/>
                </a:ext>
              </a:extLst>
            </p:cNvPr>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21" name="TextBox 20">
              <a:extLst>
                <a:ext uri="{FF2B5EF4-FFF2-40B4-BE49-F238E27FC236}">
                  <a16:creationId xmlns:a16="http://schemas.microsoft.com/office/drawing/2014/main" xmlns="" id="{43BB6F7B-9E37-4AA2-B111-EAD708C3DD56}"/>
                </a:ext>
              </a:extLst>
            </p:cNvPr>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22" name="TextBox 21">
              <a:extLst>
                <a:ext uri="{FF2B5EF4-FFF2-40B4-BE49-F238E27FC236}">
                  <a16:creationId xmlns:a16="http://schemas.microsoft.com/office/drawing/2014/main" xmlns="" id="{A9A00C8D-2483-4896-920E-CB9140815512}"/>
                </a:ext>
              </a:extLst>
            </p:cNvPr>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23" name="TextBox 22">
              <a:extLst>
                <a:ext uri="{FF2B5EF4-FFF2-40B4-BE49-F238E27FC236}">
                  <a16:creationId xmlns:a16="http://schemas.microsoft.com/office/drawing/2014/main" xmlns="" id="{152E3611-BBA5-4383-8959-8FFE63109C54}"/>
                </a:ext>
              </a:extLst>
            </p:cNvPr>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24" name="TextBox 23">
              <a:extLst>
                <a:ext uri="{FF2B5EF4-FFF2-40B4-BE49-F238E27FC236}">
                  <a16:creationId xmlns:a16="http://schemas.microsoft.com/office/drawing/2014/main" xmlns="" id="{57E85C21-E55D-4ED7-A0D5-DEBBDC3EC20C}"/>
                </a:ext>
              </a:extLst>
            </p:cNvPr>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25" name="TextBox 24">
              <a:extLst>
                <a:ext uri="{FF2B5EF4-FFF2-40B4-BE49-F238E27FC236}">
                  <a16:creationId xmlns:a16="http://schemas.microsoft.com/office/drawing/2014/main" xmlns="" id="{FCD20322-FD10-4921-B53B-1BFBA7E3E38D}"/>
                </a:ext>
              </a:extLst>
            </p:cNvPr>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26" name="TextBox 25">
              <a:extLst>
                <a:ext uri="{FF2B5EF4-FFF2-40B4-BE49-F238E27FC236}">
                  <a16:creationId xmlns:a16="http://schemas.microsoft.com/office/drawing/2014/main" xmlns="" id="{55B936EC-0533-457E-A22F-C6798877A234}"/>
                </a:ext>
              </a:extLst>
            </p:cNvPr>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27" name="TextBox 26">
              <a:extLst>
                <a:ext uri="{FF2B5EF4-FFF2-40B4-BE49-F238E27FC236}">
                  <a16:creationId xmlns:a16="http://schemas.microsoft.com/office/drawing/2014/main" xmlns="" id="{B574884E-D0FC-46B7-8F1C-D946082E96FC}"/>
                </a:ext>
              </a:extLst>
            </p:cNvPr>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28" name="TextBox 27">
              <a:extLst>
                <a:ext uri="{FF2B5EF4-FFF2-40B4-BE49-F238E27FC236}">
                  <a16:creationId xmlns:a16="http://schemas.microsoft.com/office/drawing/2014/main" xmlns="" id="{61C85E63-F70F-4220-93A1-F20DA6561287}"/>
                </a:ext>
              </a:extLst>
            </p:cNvPr>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29" name="TextBox 28">
              <a:extLst>
                <a:ext uri="{FF2B5EF4-FFF2-40B4-BE49-F238E27FC236}">
                  <a16:creationId xmlns:a16="http://schemas.microsoft.com/office/drawing/2014/main" xmlns="" id="{003777AF-8031-41E9-84A5-E485428C3B11}"/>
                </a:ext>
              </a:extLst>
            </p:cNvPr>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30" name="TextBox 29">
              <a:extLst>
                <a:ext uri="{FF2B5EF4-FFF2-40B4-BE49-F238E27FC236}">
                  <a16:creationId xmlns:a16="http://schemas.microsoft.com/office/drawing/2014/main" xmlns="" id="{5CB2A6EF-2D77-489D-B7EA-BFD24A78E883}"/>
                </a:ext>
              </a:extLst>
            </p:cNvPr>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31" name="TextBox 30">
              <a:extLst>
                <a:ext uri="{FF2B5EF4-FFF2-40B4-BE49-F238E27FC236}">
                  <a16:creationId xmlns:a16="http://schemas.microsoft.com/office/drawing/2014/main" xmlns="" id="{395F2F17-0EF1-48B5-8D3A-5E3DA08D2791}"/>
                </a:ext>
              </a:extLst>
            </p:cNvPr>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32" name="TextBox 31">
              <a:extLst>
                <a:ext uri="{FF2B5EF4-FFF2-40B4-BE49-F238E27FC236}">
                  <a16:creationId xmlns:a16="http://schemas.microsoft.com/office/drawing/2014/main" xmlns="" id="{D782CA6D-4209-4A73-9BD7-28ABA5C006E7}"/>
                </a:ext>
              </a:extLst>
            </p:cNvPr>
            <p:cNvSpPr txBox="1"/>
            <p:nvPr/>
          </p:nvSpPr>
          <p:spPr>
            <a:xfrm>
              <a:off x="6048376" y="3752910"/>
              <a:ext cx="444352" cy="400110"/>
            </a:xfrm>
            <a:prstGeom prst="rect">
              <a:avLst/>
            </a:prstGeom>
            <a:noFill/>
          </p:spPr>
          <p:txBody>
            <a:bodyPr wrap="none" rtlCol="0">
              <a:spAutoFit/>
            </a:bodyPr>
            <a:lstStyle/>
            <a:p>
              <a:r>
                <a:rPr lang="en-US" sz="2000" dirty="0"/>
                <a:t>11</a:t>
              </a:r>
            </a:p>
          </p:txBody>
        </p:sp>
      </p:grpSp>
      <p:sp>
        <p:nvSpPr>
          <p:cNvPr id="34" name="TextBox 33">
            <a:extLst>
              <a:ext uri="{FF2B5EF4-FFF2-40B4-BE49-F238E27FC236}">
                <a16:creationId xmlns:a16="http://schemas.microsoft.com/office/drawing/2014/main" xmlns="" id="{B5F39FA6-8647-4A2D-8AB0-0CA8D01B3FD2}"/>
              </a:ext>
            </a:extLst>
          </p:cNvPr>
          <p:cNvSpPr txBox="1"/>
          <p:nvPr/>
        </p:nvSpPr>
        <p:spPr>
          <a:xfrm>
            <a:off x="2265063" y="4164078"/>
            <a:ext cx="367408" cy="575542"/>
          </a:xfrm>
          <a:prstGeom prst="rect">
            <a:avLst/>
          </a:prstGeom>
          <a:noFill/>
        </p:spPr>
        <p:txBody>
          <a:bodyPr wrap="none" rtlCol="0">
            <a:spAutoFit/>
          </a:bodyPr>
          <a:lstStyle/>
          <a:p>
            <a:r>
              <a:rPr lang="en-US" sz="2800" dirty="0"/>
              <a:t>1</a:t>
            </a:r>
          </a:p>
        </p:txBody>
      </p:sp>
      <p:sp>
        <p:nvSpPr>
          <p:cNvPr id="35" name="TextBox 34">
            <a:extLst>
              <a:ext uri="{FF2B5EF4-FFF2-40B4-BE49-F238E27FC236}">
                <a16:creationId xmlns:a16="http://schemas.microsoft.com/office/drawing/2014/main" xmlns="" id="{D3C1E1FB-3665-4EB7-83EF-1ABB3A226C2C}"/>
              </a:ext>
            </a:extLst>
          </p:cNvPr>
          <p:cNvSpPr txBox="1"/>
          <p:nvPr/>
        </p:nvSpPr>
        <p:spPr>
          <a:xfrm>
            <a:off x="3830463" y="4183188"/>
            <a:ext cx="367408" cy="575542"/>
          </a:xfrm>
          <a:prstGeom prst="rect">
            <a:avLst/>
          </a:prstGeom>
          <a:noFill/>
        </p:spPr>
        <p:txBody>
          <a:bodyPr wrap="none" rtlCol="0">
            <a:spAutoFit/>
          </a:bodyPr>
          <a:lstStyle/>
          <a:p>
            <a:r>
              <a:rPr lang="en-US" sz="2800" dirty="0"/>
              <a:t>1</a:t>
            </a:r>
          </a:p>
        </p:txBody>
      </p:sp>
      <p:sp>
        <p:nvSpPr>
          <p:cNvPr id="36" name="TextBox 35">
            <a:extLst>
              <a:ext uri="{FF2B5EF4-FFF2-40B4-BE49-F238E27FC236}">
                <a16:creationId xmlns:a16="http://schemas.microsoft.com/office/drawing/2014/main" xmlns="" id="{16BE9235-E0E0-4B14-BF68-A000E7A41EFE}"/>
              </a:ext>
            </a:extLst>
          </p:cNvPr>
          <p:cNvSpPr txBox="1"/>
          <p:nvPr/>
        </p:nvSpPr>
        <p:spPr>
          <a:xfrm>
            <a:off x="3089391" y="4179881"/>
            <a:ext cx="367408" cy="575542"/>
          </a:xfrm>
          <a:prstGeom prst="rect">
            <a:avLst/>
          </a:prstGeom>
          <a:noFill/>
        </p:spPr>
        <p:txBody>
          <a:bodyPr wrap="none" rtlCol="0">
            <a:spAutoFit/>
          </a:bodyPr>
          <a:lstStyle/>
          <a:p>
            <a:r>
              <a:rPr lang="en-US" sz="2800" dirty="0"/>
              <a:t>1</a:t>
            </a:r>
          </a:p>
        </p:txBody>
      </p:sp>
      <p:sp>
        <p:nvSpPr>
          <p:cNvPr id="37" name="Flowchart: Alternate Process 36">
            <a:extLst>
              <a:ext uri="{FF2B5EF4-FFF2-40B4-BE49-F238E27FC236}">
                <a16:creationId xmlns:a16="http://schemas.microsoft.com/office/drawing/2014/main" xmlns="" id="{D9990186-F504-4EDA-93AF-55E455D621EA}"/>
              </a:ext>
            </a:extLst>
          </p:cNvPr>
          <p:cNvSpPr/>
          <p:nvPr/>
        </p:nvSpPr>
        <p:spPr>
          <a:xfrm>
            <a:off x="2124823" y="2619112"/>
            <a:ext cx="488502" cy="2903684"/>
          </a:xfrm>
          <a:prstGeom prst="flowChartAlternateProcess">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Alternate Process 37">
            <a:extLst>
              <a:ext uri="{FF2B5EF4-FFF2-40B4-BE49-F238E27FC236}">
                <a16:creationId xmlns:a16="http://schemas.microsoft.com/office/drawing/2014/main" xmlns="" id="{54C3C39A-0321-4CF2-82FF-BBBBD04AD643}"/>
              </a:ext>
            </a:extLst>
          </p:cNvPr>
          <p:cNvSpPr/>
          <p:nvPr/>
        </p:nvSpPr>
        <p:spPr>
          <a:xfrm rot="5400000">
            <a:off x="3388078" y="2981554"/>
            <a:ext cx="488502" cy="2939038"/>
          </a:xfrm>
          <a:prstGeom prst="flowChartAlternateProcess">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xmlns="" id="{1BC39C3A-7B8E-44BA-BF80-CEC0E8FE8D69}"/>
              </a:ext>
            </a:extLst>
          </p:cNvPr>
          <p:cNvGrpSpPr/>
          <p:nvPr/>
        </p:nvGrpSpPr>
        <p:grpSpPr>
          <a:xfrm>
            <a:off x="7558461" y="3782775"/>
            <a:ext cx="2127796" cy="466130"/>
            <a:chOff x="3768752" y="5782270"/>
            <a:chExt cx="2127796" cy="466130"/>
          </a:xfrm>
        </p:grpSpPr>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xmlns="" id="{546B7959-9FBF-4C25-80B8-151D319D4678}"/>
                    </a:ext>
                  </a:extLst>
                </p:cNvPr>
                <p:cNvSpPr/>
                <p:nvPr/>
              </p:nvSpPr>
              <p:spPr>
                <a:xfrm>
                  <a:off x="3768752" y="5782270"/>
                  <a:ext cx="153785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𝐹</m:t>
                        </m:r>
                        <m:r>
                          <a:rPr lang="en-US" sz="2400" i="1">
                            <a:solidFill>
                              <a:schemeClr val="tx2"/>
                            </a:solidFill>
                            <a:latin typeface="Cambria Math" panose="02040503050406030204" pitchFamily="18" charset="0"/>
                          </a:rPr>
                          <m:t>=</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𝑊</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𝑋</m:t>
                        </m:r>
                        <m:r>
                          <a:rPr lang="en-US" sz="2400" b="0" i="1" smtClean="0">
                            <a:solidFill>
                              <a:schemeClr val="tx2"/>
                            </a:solidFill>
                            <a:latin typeface="Cambria Math" panose="02040503050406030204" pitchFamily="18" charset="0"/>
                          </a:rPr>
                          <m:t>′</m:t>
                        </m:r>
                      </m:oMath>
                    </m:oMathPara>
                  </a14:m>
                  <a:endParaRPr lang="en-US" sz="2400" dirty="0">
                    <a:solidFill>
                      <a:schemeClr val="tx2"/>
                    </a:solidFill>
                  </a:endParaRPr>
                </a:p>
              </p:txBody>
            </p:sp>
          </mc:Choice>
          <mc:Fallback xmlns="">
            <p:sp>
              <p:nvSpPr>
                <p:cNvPr id="33" name="Rectangle 32">
                  <a:extLst>
                    <a:ext uri="{FF2B5EF4-FFF2-40B4-BE49-F238E27FC236}">
                      <a16:creationId xmlns:a16="http://schemas.microsoft.com/office/drawing/2014/main" id="{546B7959-9FBF-4C25-80B8-151D319D4678}"/>
                    </a:ext>
                  </a:extLst>
                </p:cNvPr>
                <p:cNvSpPr>
                  <a:spLocks noRot="1" noChangeAspect="1" noMove="1" noResize="1" noEditPoints="1" noAdjustHandles="1" noChangeArrowheads="1" noChangeShapeType="1" noTextEdit="1"/>
                </p:cNvSpPr>
                <p:nvPr/>
              </p:nvSpPr>
              <p:spPr>
                <a:xfrm>
                  <a:off x="3768752" y="5782270"/>
                  <a:ext cx="1537857" cy="461665"/>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xmlns="" id="{06597BEA-8DCA-4C9E-85D9-CC4B45CA498E}"/>
                    </a:ext>
                  </a:extLst>
                </p:cNvPr>
                <p:cNvSpPr/>
                <p:nvPr/>
              </p:nvSpPr>
              <p:spPr>
                <a:xfrm>
                  <a:off x="4835552" y="5786735"/>
                  <a:ext cx="106099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𝑌𝑍</m:t>
                        </m:r>
                      </m:oMath>
                    </m:oMathPara>
                  </a14:m>
                  <a:endParaRPr lang="en-US" sz="2400" dirty="0">
                    <a:solidFill>
                      <a:schemeClr val="tx2"/>
                    </a:solidFill>
                  </a:endParaRPr>
                </a:p>
              </p:txBody>
            </p:sp>
          </mc:Choice>
          <mc:Fallback xmlns="">
            <p:sp>
              <p:nvSpPr>
                <p:cNvPr id="39" name="Rectangle 38">
                  <a:extLst>
                    <a:ext uri="{FF2B5EF4-FFF2-40B4-BE49-F238E27FC236}">
                      <a16:creationId xmlns:a16="http://schemas.microsoft.com/office/drawing/2014/main" id="{06597BEA-8DCA-4C9E-85D9-CC4B45CA498E}"/>
                    </a:ext>
                  </a:extLst>
                </p:cNvPr>
                <p:cNvSpPr>
                  <a:spLocks noRot="1" noChangeAspect="1" noMove="1" noResize="1" noEditPoints="1" noAdjustHandles="1" noChangeArrowheads="1" noChangeShapeType="1" noTextEdit="1"/>
                </p:cNvSpPr>
                <p:nvPr/>
              </p:nvSpPr>
              <p:spPr>
                <a:xfrm>
                  <a:off x="4835552" y="5786735"/>
                  <a:ext cx="1060996" cy="461665"/>
                </a:xfrm>
                <a:prstGeom prst="rect">
                  <a:avLst/>
                </a:prstGeom>
                <a:blipFill>
                  <a:blip r:embed="rId3"/>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xmlns="" id="{3F017FA5-AD09-4637-BB82-0801081F90C4}"/>
                  </a:ext>
                </a:extLst>
              </p:cNvPr>
              <p:cNvSpPr/>
              <p:nvPr/>
            </p:nvSpPr>
            <p:spPr>
              <a:xfrm>
                <a:off x="3158743" y="942033"/>
                <a:ext cx="4928657" cy="461665"/>
              </a:xfrm>
              <a:prstGeom prst="rect">
                <a:avLst/>
              </a:prstGeom>
            </p:spPr>
            <p:txBody>
              <a:bodyPr wrap="none">
                <a:spAutoFit/>
              </a:bodyPr>
              <a:lstStyle/>
              <a:p>
                <a:r>
                  <a:rPr lang="en-US" sz="2400" dirty="0">
                    <a:solidFill>
                      <a:schemeClr val="accent6"/>
                    </a:solidFill>
                    <a:latin typeface="+mj-lt"/>
                  </a:rPr>
                  <a:t>F(W,X,Y,Z) = </a:t>
                </a:r>
                <a14:m>
                  <m:oMath xmlns:m="http://schemas.openxmlformats.org/officeDocument/2006/math">
                    <m:nary>
                      <m:naryPr>
                        <m:chr m:val="∑"/>
                        <m:limLoc m:val="subSup"/>
                        <m:supHide m:val="on"/>
                        <m:ctrlPr>
                          <a:rPr lang="en-US" sz="2400" i="1" smtClean="0">
                            <a:solidFill>
                              <a:schemeClr val="accent6"/>
                            </a:solidFill>
                            <a:latin typeface="Cambria Math" panose="02040503050406030204" pitchFamily="18" charset="0"/>
                          </a:rPr>
                        </m:ctrlPr>
                      </m:naryPr>
                      <m:sub>
                        <m:r>
                          <m:rPr>
                            <m:brk m:alnAt="9"/>
                          </m:rPr>
                          <a:rPr lang="en-IN" sz="2400" b="0" i="1" smtClean="0">
                            <a:solidFill>
                              <a:schemeClr val="accent6"/>
                            </a:solidFill>
                            <a:latin typeface="Cambria Math" panose="02040503050406030204" pitchFamily="18" charset="0"/>
                          </a:rPr>
                          <m:t>𝑚</m:t>
                        </m:r>
                      </m:sub>
                      <m:sup/>
                      <m:e>
                        <m:r>
                          <m:rPr>
                            <m:nor/>
                          </m:rPr>
                          <a:rPr lang="en-US" sz="2400" dirty="0">
                            <a:solidFill>
                              <a:schemeClr val="accent6"/>
                            </a:solidFill>
                            <a:latin typeface="+mj-lt"/>
                          </a:rPr>
                          <m:t>(</m:t>
                        </m:r>
                        <m:r>
                          <m:rPr>
                            <m:nor/>
                          </m:rPr>
                          <a:rPr lang="en-US" sz="2400" b="0" i="0" dirty="0" smtClean="0">
                            <a:solidFill>
                              <a:schemeClr val="accent6"/>
                            </a:solidFill>
                            <a:latin typeface="+mj-lt"/>
                          </a:rPr>
                          <m:t>1</m:t>
                        </m:r>
                        <m:r>
                          <m:rPr>
                            <m:nor/>
                          </m:rPr>
                          <a:rPr lang="en-US" sz="2400" dirty="0">
                            <a:solidFill>
                              <a:schemeClr val="accent6"/>
                            </a:solidFill>
                            <a:latin typeface="+mj-lt"/>
                          </a:rPr>
                          <m:t>,</m:t>
                        </m:r>
                        <m:r>
                          <m:rPr>
                            <m:nor/>
                          </m:rPr>
                          <a:rPr lang="en-US" sz="2400" b="0" i="0" dirty="0" smtClean="0">
                            <a:solidFill>
                              <a:schemeClr val="accent6"/>
                            </a:solidFill>
                            <a:latin typeface="+mj-lt"/>
                          </a:rPr>
                          <m:t>3</m:t>
                        </m:r>
                        <m:r>
                          <m:rPr>
                            <m:nor/>
                          </m:rPr>
                          <a:rPr lang="en-US" sz="2400" dirty="0">
                            <a:solidFill>
                              <a:schemeClr val="accent6"/>
                            </a:solidFill>
                            <a:latin typeface="+mj-lt"/>
                          </a:rPr>
                          <m:t>,</m:t>
                        </m:r>
                        <m:r>
                          <m:rPr>
                            <m:nor/>
                          </m:rPr>
                          <a:rPr lang="en-US" sz="2400" b="0" i="0" dirty="0" smtClean="0">
                            <a:solidFill>
                              <a:schemeClr val="accent6"/>
                            </a:solidFill>
                            <a:latin typeface="+mj-lt"/>
                          </a:rPr>
                          <m:t>7,11,15</m:t>
                        </m:r>
                        <m:r>
                          <m:rPr>
                            <m:nor/>
                          </m:rPr>
                          <a:rPr lang="en-US" sz="2400" dirty="0">
                            <a:solidFill>
                              <a:schemeClr val="accent6"/>
                            </a:solidFill>
                            <a:latin typeface="+mj-lt"/>
                          </a:rPr>
                          <m:t>)</m:t>
                        </m:r>
                      </m:e>
                    </m:nary>
                  </m:oMath>
                </a14:m>
                <a:r>
                  <a:rPr lang="en-US" sz="2400" dirty="0">
                    <a:solidFill>
                      <a:schemeClr val="accent6"/>
                    </a:solidFill>
                    <a:latin typeface="+mj-lt"/>
                  </a:rPr>
                  <a:t> + d(0,2,5)</a:t>
                </a:r>
              </a:p>
            </p:txBody>
          </p:sp>
        </mc:Choice>
        <mc:Fallback xmlns="">
          <p:sp>
            <p:nvSpPr>
              <p:cNvPr id="40" name="Rectangle 39">
                <a:extLst>
                  <a:ext uri="{FF2B5EF4-FFF2-40B4-BE49-F238E27FC236}">
                    <a16:creationId xmlns:a16="http://schemas.microsoft.com/office/drawing/2014/main" id="{3F017FA5-AD09-4637-BB82-0801081F90C4}"/>
                  </a:ext>
                </a:extLst>
              </p:cNvPr>
              <p:cNvSpPr>
                <a:spLocks noRot="1" noChangeAspect="1" noMove="1" noResize="1" noEditPoints="1" noAdjustHandles="1" noChangeArrowheads="1" noChangeShapeType="1" noTextEdit="1"/>
              </p:cNvSpPr>
              <p:nvPr/>
            </p:nvSpPr>
            <p:spPr>
              <a:xfrm>
                <a:off x="3158743" y="942033"/>
                <a:ext cx="4928657" cy="461665"/>
              </a:xfrm>
              <a:prstGeom prst="rect">
                <a:avLst/>
              </a:prstGeom>
              <a:blipFill>
                <a:blip r:embed="rId4"/>
                <a:stretch>
                  <a:fillRect l="-1854" t="-130667" r="-742" b="-200000"/>
                </a:stretch>
              </a:blipFill>
            </p:spPr>
            <p:txBody>
              <a:bodyPr/>
              <a:lstStyle/>
              <a:p>
                <a:r>
                  <a:rPr lang="en-IN">
                    <a:noFill/>
                  </a:rPr>
                  <a:t> </a:t>
                </a:r>
              </a:p>
            </p:txBody>
          </p:sp>
        </mc:Fallback>
      </mc:AlternateContent>
      <p:sp>
        <p:nvSpPr>
          <p:cNvPr id="41" name="TextBox 40">
            <a:extLst>
              <a:ext uri="{FF2B5EF4-FFF2-40B4-BE49-F238E27FC236}">
                <a16:creationId xmlns:a16="http://schemas.microsoft.com/office/drawing/2014/main" xmlns="" id="{C5665E5E-F9BA-4641-A3A8-230D150B11AB}"/>
              </a:ext>
            </a:extLst>
          </p:cNvPr>
          <p:cNvSpPr txBox="1"/>
          <p:nvPr/>
        </p:nvSpPr>
        <p:spPr>
          <a:xfrm>
            <a:off x="2262113" y="2511455"/>
            <a:ext cx="340158" cy="523220"/>
          </a:xfrm>
          <a:prstGeom prst="rect">
            <a:avLst/>
          </a:prstGeom>
          <a:noFill/>
        </p:spPr>
        <p:txBody>
          <a:bodyPr wrap="none" rtlCol="0">
            <a:spAutoFit/>
          </a:bodyPr>
          <a:lstStyle/>
          <a:p>
            <a:r>
              <a:rPr lang="en-US" sz="2800" dirty="0"/>
              <a:t>x</a:t>
            </a:r>
          </a:p>
        </p:txBody>
      </p:sp>
      <p:sp>
        <p:nvSpPr>
          <p:cNvPr id="42" name="TextBox 41">
            <a:extLst>
              <a:ext uri="{FF2B5EF4-FFF2-40B4-BE49-F238E27FC236}">
                <a16:creationId xmlns:a16="http://schemas.microsoft.com/office/drawing/2014/main" xmlns="" id="{2426AABD-31F5-44AE-9AF2-5B5B5D7850AF}"/>
              </a:ext>
            </a:extLst>
          </p:cNvPr>
          <p:cNvSpPr txBox="1"/>
          <p:nvPr/>
        </p:nvSpPr>
        <p:spPr>
          <a:xfrm>
            <a:off x="2278688" y="4992540"/>
            <a:ext cx="340158" cy="523220"/>
          </a:xfrm>
          <a:prstGeom prst="rect">
            <a:avLst/>
          </a:prstGeom>
          <a:noFill/>
        </p:spPr>
        <p:txBody>
          <a:bodyPr wrap="none" rtlCol="0">
            <a:spAutoFit/>
          </a:bodyPr>
          <a:lstStyle/>
          <a:p>
            <a:r>
              <a:rPr lang="en-US" sz="2800" dirty="0"/>
              <a:t>x</a:t>
            </a:r>
          </a:p>
        </p:txBody>
      </p:sp>
      <p:sp>
        <p:nvSpPr>
          <p:cNvPr id="43" name="TextBox 42">
            <a:extLst>
              <a:ext uri="{FF2B5EF4-FFF2-40B4-BE49-F238E27FC236}">
                <a16:creationId xmlns:a16="http://schemas.microsoft.com/office/drawing/2014/main" xmlns="" id="{5F04AD6E-C874-47A7-80DE-F48CCBCE63C4}"/>
              </a:ext>
            </a:extLst>
          </p:cNvPr>
          <p:cNvSpPr txBox="1"/>
          <p:nvPr/>
        </p:nvSpPr>
        <p:spPr>
          <a:xfrm>
            <a:off x="4615387" y="4215895"/>
            <a:ext cx="367408" cy="575542"/>
          </a:xfrm>
          <a:prstGeom prst="rect">
            <a:avLst/>
          </a:prstGeom>
          <a:noFill/>
        </p:spPr>
        <p:txBody>
          <a:bodyPr wrap="none" rtlCol="0">
            <a:spAutoFit/>
          </a:bodyPr>
          <a:lstStyle/>
          <a:p>
            <a:r>
              <a:rPr lang="en-US" sz="2800" dirty="0"/>
              <a:t>1</a:t>
            </a:r>
          </a:p>
        </p:txBody>
      </p:sp>
      <p:sp>
        <p:nvSpPr>
          <p:cNvPr id="44" name="TextBox 43">
            <a:extLst>
              <a:ext uri="{FF2B5EF4-FFF2-40B4-BE49-F238E27FC236}">
                <a16:creationId xmlns:a16="http://schemas.microsoft.com/office/drawing/2014/main" xmlns="" id="{EF4EF905-5D34-4FCC-B53B-CF24B3B0D16F}"/>
              </a:ext>
            </a:extLst>
          </p:cNvPr>
          <p:cNvSpPr txBox="1"/>
          <p:nvPr/>
        </p:nvSpPr>
        <p:spPr>
          <a:xfrm>
            <a:off x="2265063" y="3325102"/>
            <a:ext cx="367408" cy="575542"/>
          </a:xfrm>
          <a:prstGeom prst="rect">
            <a:avLst/>
          </a:prstGeom>
          <a:noFill/>
        </p:spPr>
        <p:txBody>
          <a:bodyPr wrap="none" rtlCol="0">
            <a:spAutoFit/>
          </a:bodyPr>
          <a:lstStyle/>
          <a:p>
            <a:r>
              <a:rPr lang="en-US" sz="2800" dirty="0"/>
              <a:t>1</a:t>
            </a:r>
          </a:p>
        </p:txBody>
      </p:sp>
      <p:sp>
        <p:nvSpPr>
          <p:cNvPr id="45" name="TextBox 44">
            <a:extLst>
              <a:ext uri="{FF2B5EF4-FFF2-40B4-BE49-F238E27FC236}">
                <a16:creationId xmlns:a16="http://schemas.microsoft.com/office/drawing/2014/main" xmlns="" id="{BD4A073B-5C82-4C6D-81F8-2A942385613C}"/>
              </a:ext>
            </a:extLst>
          </p:cNvPr>
          <p:cNvSpPr txBox="1"/>
          <p:nvPr/>
        </p:nvSpPr>
        <p:spPr>
          <a:xfrm>
            <a:off x="3093991" y="3352409"/>
            <a:ext cx="340158" cy="523220"/>
          </a:xfrm>
          <a:prstGeom prst="rect">
            <a:avLst/>
          </a:prstGeom>
          <a:noFill/>
        </p:spPr>
        <p:txBody>
          <a:bodyPr wrap="none" rtlCol="0">
            <a:spAutoFit/>
          </a:bodyPr>
          <a:lstStyle/>
          <a:p>
            <a:r>
              <a:rPr lang="en-US" sz="2800" dirty="0"/>
              <a:t>x</a:t>
            </a:r>
          </a:p>
        </p:txBody>
      </p:sp>
    </p:spTree>
    <p:extLst>
      <p:ext uri="{BB962C8B-B14F-4D97-AF65-F5344CB8AC3E}">
        <p14:creationId xmlns:p14="http://schemas.microsoft.com/office/powerpoint/2010/main" val="344810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500"/>
                                        <p:tgtEl>
                                          <p:spTgt spid="4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animBg="1"/>
      <p:bldP spid="38" grpId="0" animBg="1"/>
      <p:bldP spid="40" grpId="0"/>
      <p:bldP spid="41" grpId="0"/>
      <p:bldP spid="42" grpId="0"/>
      <p:bldP spid="43" grpId="0"/>
      <p:bldP spid="44" grpId="0"/>
      <p:bldP spid="4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Variable Entered Map (VEM) method</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- 6</a:t>
            </a:r>
          </a:p>
        </p:txBody>
      </p:sp>
    </p:spTree>
    <p:extLst>
      <p:ext uri="{BB962C8B-B14F-4D97-AF65-F5344CB8AC3E}">
        <p14:creationId xmlns:p14="http://schemas.microsoft.com/office/powerpoint/2010/main" val="2334900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Standard representation of logic function: SOP and POS</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- 1</a:t>
            </a:r>
          </a:p>
        </p:txBody>
      </p:sp>
    </p:spTree>
    <p:extLst>
      <p:ext uri="{BB962C8B-B14F-4D97-AF65-F5344CB8AC3E}">
        <p14:creationId xmlns:p14="http://schemas.microsoft.com/office/powerpoint/2010/main" val="761071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DE7EFC-84A2-4E40-A0AE-FF77D7235D67}"/>
              </a:ext>
            </a:extLst>
          </p:cNvPr>
          <p:cNvSpPr>
            <a:spLocks noGrp="1"/>
          </p:cNvSpPr>
          <p:nvPr>
            <p:ph type="title"/>
          </p:nvPr>
        </p:nvSpPr>
        <p:spPr/>
        <p:txBody>
          <a:bodyPr/>
          <a:lstStyle/>
          <a:p>
            <a:r>
              <a:rPr lang="en-US" dirty="0"/>
              <a:t>Variable-Entered Map (VEM)</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24853101-F0E5-4A5E-87B6-C9AD5997937C}"/>
                  </a:ext>
                </a:extLst>
              </p:cNvPr>
              <p:cNvSpPr>
                <a:spLocks noGrp="1"/>
              </p:cNvSpPr>
              <p:nvPr>
                <p:ph idx="1"/>
              </p:nvPr>
            </p:nvSpPr>
            <p:spPr>
              <a:xfrm>
                <a:off x="131180" y="863444"/>
                <a:ext cx="11929641" cy="3336597"/>
              </a:xfrm>
            </p:spPr>
            <p:txBody>
              <a:bodyPr/>
              <a:lstStyle/>
              <a:p>
                <a:pPr algn="just"/>
                <a:r>
                  <a:rPr lang="en-US" dirty="0"/>
                  <a:t>Variable-entered map can be used to plot an n-variable problem on n – 1 variable map</a:t>
                </a:r>
              </a:p>
              <a:p>
                <a:pPr algn="just"/>
                <a:r>
                  <a:rPr lang="en-US" dirty="0"/>
                  <a:t>Possible to reduce the map dimension by two or three in some cases</a:t>
                </a:r>
              </a:p>
              <a:p>
                <a:pPr algn="just"/>
                <a:r>
                  <a:rPr lang="en-US" dirty="0"/>
                  <a:t>Advantage of using VEM occurs in design problems involving multiplexers</a:t>
                </a:r>
              </a:p>
              <a:p>
                <a:r>
                  <a:rPr lang="en-US" dirty="0"/>
                  <a:t>Map-entered variable for 3 variable function</a:t>
                </a:r>
              </a:p>
              <a:p>
                <a:r>
                  <a:rPr lang="en-US" dirty="0"/>
                  <a:t>Consider the function</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m:t>
                          </m:r>
                        </m:sup>
                      </m:sSup>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m:t>
                          </m:r>
                        </m:sup>
                      </m:sSup>
                      <m:sSup>
                        <m:sSupPr>
                          <m:ctrlPr>
                            <a:rPr lang="en-US" b="0" i="1" smtClean="0">
                              <a:latin typeface="Cambria Math" panose="02040503050406030204" pitchFamily="18" charset="0"/>
                            </a:rPr>
                          </m:ctrlPr>
                        </m:sSupPr>
                        <m:e>
                          <m:r>
                            <a:rPr lang="en-US" i="1">
                              <a:latin typeface="Cambria Math" panose="02040503050406030204" pitchFamily="18" charset="0"/>
                            </a:rPr>
                            <m:t>𝐶</m:t>
                          </m:r>
                        </m:e>
                        <m:sup>
                          <m:r>
                            <a:rPr lang="en-US" b="0" i="1" smtClean="0">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𝐴</m:t>
                      </m:r>
                      <m:r>
                        <a:rPr lang="en-US" i="1">
                          <a:latin typeface="Cambria Math" panose="02040503050406030204" pitchFamily="18" charset="0"/>
                        </a:rPr>
                        <m:t>𝐵</m:t>
                      </m:r>
                      <m:sSup>
                        <m:sSupPr>
                          <m:ctrlPr>
                            <a:rPr lang="en-US" b="0" i="1" smtClean="0">
                              <a:latin typeface="Cambria Math" panose="02040503050406030204" pitchFamily="18" charset="0"/>
                            </a:rPr>
                          </m:ctrlPr>
                        </m:sSupPr>
                        <m:e>
                          <m:r>
                            <a:rPr lang="en-US" i="1">
                              <a:latin typeface="Cambria Math" panose="02040503050406030204" pitchFamily="18" charset="0"/>
                            </a:rPr>
                            <m:t>𝐶</m:t>
                          </m:r>
                        </m:e>
                        <m:sup>
                          <m:r>
                            <a:rPr lang="en-US" b="0" i="1" smtClean="0">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𝐴</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m:t>
                          </m:r>
                        </m:sup>
                      </m:sSup>
                      <m:sSup>
                        <m:sSupPr>
                          <m:ctrlPr>
                            <a:rPr lang="en-US" b="0" i="1" smtClean="0">
                              <a:latin typeface="Cambria Math" panose="02040503050406030204" pitchFamily="18" charset="0"/>
                            </a:rPr>
                          </m:ctrlPr>
                        </m:sSupPr>
                        <m:e>
                          <m:r>
                            <a:rPr lang="en-US" i="1">
                              <a:latin typeface="Cambria Math" panose="02040503050406030204" pitchFamily="18" charset="0"/>
                            </a:rPr>
                            <m:t>𝐶</m:t>
                          </m:r>
                        </m:e>
                        <m:sup>
                          <m:r>
                            <a:rPr lang="en-US" b="0" i="1" smtClean="0">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𝐴𝐵𝐶</m:t>
                      </m:r>
                    </m:oMath>
                  </m:oMathPara>
                </a14:m>
                <a:endParaRPr lang="en-US" dirty="0"/>
              </a:p>
              <a:p>
                <a:pPr algn="just"/>
                <a:r>
                  <a:rPr lang="en-US" dirty="0"/>
                  <a:t>Considering value of </a:t>
                </a:r>
                <a14:m>
                  <m:oMath xmlns:m="http://schemas.openxmlformats.org/officeDocument/2006/math">
                    <m:r>
                      <a:rPr lang="en-US" i="1">
                        <a:latin typeface="Cambria Math" panose="02040503050406030204" pitchFamily="18" charset="0"/>
                      </a:rPr>
                      <m:t>𝑋</m:t>
                    </m:r>
                  </m:oMath>
                </a14:m>
                <a:r>
                  <a:rPr lang="en-US" dirty="0"/>
                  <a:t> to be function of map location with the variable </a:t>
                </a:r>
                <a14:m>
                  <m:oMath xmlns:m="http://schemas.openxmlformats.org/officeDocument/2006/math">
                    <m:r>
                      <a:rPr lang="en-US" b="0" i="1" smtClean="0">
                        <a:latin typeface="Cambria Math" panose="02040503050406030204" pitchFamily="18" charset="0"/>
                      </a:rPr>
                      <m:t>𝐶</m:t>
                    </m:r>
                  </m:oMath>
                </a14:m>
                <a:r>
                  <a:rPr lang="en-US" dirty="0"/>
                  <a:t> and plotting 2 variable map.</a:t>
                </a:r>
              </a:p>
              <a:p>
                <a:endParaRPr lang="en-IN" dirty="0"/>
              </a:p>
            </p:txBody>
          </p:sp>
        </mc:Choice>
        <mc:Fallback xmlns="">
          <p:sp>
            <p:nvSpPr>
              <p:cNvPr id="3" name="Content Placeholder 2">
                <a:extLst>
                  <a:ext uri="{FF2B5EF4-FFF2-40B4-BE49-F238E27FC236}">
                    <a16:creationId xmlns:a16="http://schemas.microsoft.com/office/drawing/2014/main" id="{24853101-F0E5-4A5E-87B6-C9AD5997937C}"/>
                  </a:ext>
                </a:extLst>
              </p:cNvPr>
              <p:cNvSpPr>
                <a:spLocks noGrp="1" noRot="1" noChangeAspect="1" noMove="1" noResize="1" noEditPoints="1" noAdjustHandles="1" noChangeArrowheads="1" noChangeShapeType="1" noTextEdit="1"/>
              </p:cNvSpPr>
              <p:nvPr>
                <p:ph idx="1"/>
              </p:nvPr>
            </p:nvSpPr>
            <p:spPr>
              <a:xfrm>
                <a:off x="131180" y="863444"/>
                <a:ext cx="11929641" cy="3336597"/>
              </a:xfrm>
              <a:blipFill>
                <a:blip r:embed="rId2"/>
                <a:stretch>
                  <a:fillRect l="-716" t="-2377" r="-818" b="-5119"/>
                </a:stretch>
              </a:blipFill>
            </p:spPr>
            <p:txBody>
              <a:bodyPr/>
              <a:lstStyle/>
              <a:p>
                <a:r>
                  <a:rPr lang="en-IN">
                    <a:noFill/>
                  </a:rPr>
                  <a:t> </a:t>
                </a:r>
              </a:p>
            </p:txBody>
          </p:sp>
        </mc:Fallback>
      </mc:AlternateContent>
      <p:grpSp>
        <p:nvGrpSpPr>
          <p:cNvPr id="4" name="Group 3">
            <a:extLst>
              <a:ext uri="{FF2B5EF4-FFF2-40B4-BE49-F238E27FC236}">
                <a16:creationId xmlns:a16="http://schemas.microsoft.com/office/drawing/2014/main" xmlns="" id="{93876A85-2BBA-402C-BF10-4CC5BD642E43}"/>
              </a:ext>
            </a:extLst>
          </p:cNvPr>
          <p:cNvGrpSpPr/>
          <p:nvPr/>
        </p:nvGrpSpPr>
        <p:grpSpPr>
          <a:xfrm>
            <a:off x="1369340" y="4091788"/>
            <a:ext cx="3429000" cy="2362200"/>
            <a:chOff x="361950" y="3429000"/>
            <a:chExt cx="3429000" cy="2362200"/>
          </a:xfrm>
        </p:grpSpPr>
        <p:graphicFrame>
          <p:nvGraphicFramePr>
            <p:cNvPr id="5" name="Content Placeholder 3">
              <a:extLst>
                <a:ext uri="{FF2B5EF4-FFF2-40B4-BE49-F238E27FC236}">
                  <a16:creationId xmlns:a16="http://schemas.microsoft.com/office/drawing/2014/main" xmlns="" id="{29A9DFF8-7F22-4B99-B093-C9F424E3964C}"/>
                </a:ext>
              </a:extLst>
            </p:cNvPr>
            <p:cNvGraphicFramePr>
              <a:graphicFrameLocks/>
            </p:cNvGraphicFramePr>
            <p:nvPr/>
          </p:nvGraphicFramePr>
          <p:xfrm>
            <a:off x="990600" y="4114800"/>
            <a:ext cx="2800350" cy="1676400"/>
          </p:xfrm>
          <a:graphic>
            <a:graphicData uri="http://schemas.openxmlformats.org/drawingml/2006/table">
              <a:tbl>
                <a:tblPr firstRow="1" bandRow="1"/>
                <a:tblGrid>
                  <a:gridCol w="1400175">
                    <a:extLst>
                      <a:ext uri="{9D8B030D-6E8A-4147-A177-3AD203B41FA5}">
                        <a16:colId xmlns:a16="http://schemas.microsoft.com/office/drawing/2014/main" xmlns="" val="20000"/>
                      </a:ext>
                    </a:extLst>
                  </a:gridCol>
                  <a:gridCol w="1400175">
                    <a:extLst>
                      <a:ext uri="{9D8B030D-6E8A-4147-A177-3AD203B41FA5}">
                        <a16:colId xmlns:a16="http://schemas.microsoft.com/office/drawing/2014/main" xmlns="" val="20001"/>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cxnSp>
          <p:nvCxnSpPr>
            <p:cNvPr id="6" name="Straight Connector 5">
              <a:extLst>
                <a:ext uri="{FF2B5EF4-FFF2-40B4-BE49-F238E27FC236}">
                  <a16:creationId xmlns:a16="http://schemas.microsoft.com/office/drawing/2014/main" xmlns="" id="{A03A1FA2-4B77-487D-9223-A4A8CC5731F7}"/>
                </a:ext>
              </a:extLst>
            </p:cNvPr>
            <p:cNvCxnSpPr/>
            <p:nvPr/>
          </p:nvCxnSpPr>
          <p:spPr>
            <a:xfrm flipH="1" flipV="1">
              <a:off x="377448" y="3643312"/>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12689411-6C54-4487-B72D-A2B9CCBAE69A}"/>
                </a:ext>
              </a:extLst>
            </p:cNvPr>
            <p:cNvSpPr txBox="1"/>
            <p:nvPr/>
          </p:nvSpPr>
          <p:spPr>
            <a:xfrm>
              <a:off x="604838" y="3429000"/>
              <a:ext cx="362600" cy="461665"/>
            </a:xfrm>
            <a:prstGeom prst="rect">
              <a:avLst/>
            </a:prstGeom>
            <a:noFill/>
          </p:spPr>
          <p:txBody>
            <a:bodyPr wrap="none" rtlCol="0">
              <a:spAutoFit/>
            </a:bodyPr>
            <a:lstStyle/>
            <a:p>
              <a:r>
                <a:rPr lang="en-US" sz="2400" dirty="0"/>
                <a:t>A</a:t>
              </a:r>
            </a:p>
          </p:txBody>
        </p:sp>
        <p:sp>
          <p:nvSpPr>
            <p:cNvPr id="8" name="TextBox 7">
              <a:extLst>
                <a:ext uri="{FF2B5EF4-FFF2-40B4-BE49-F238E27FC236}">
                  <a16:creationId xmlns:a16="http://schemas.microsoft.com/office/drawing/2014/main" xmlns="" id="{EAD02D36-1C1B-48A9-BE64-C1008664395F}"/>
                </a:ext>
              </a:extLst>
            </p:cNvPr>
            <p:cNvSpPr txBox="1"/>
            <p:nvPr/>
          </p:nvSpPr>
          <p:spPr>
            <a:xfrm>
              <a:off x="361950" y="3805535"/>
              <a:ext cx="362600" cy="461665"/>
            </a:xfrm>
            <a:prstGeom prst="rect">
              <a:avLst/>
            </a:prstGeom>
            <a:noFill/>
          </p:spPr>
          <p:txBody>
            <a:bodyPr wrap="none" rtlCol="0">
              <a:spAutoFit/>
            </a:bodyPr>
            <a:lstStyle/>
            <a:p>
              <a:r>
                <a:rPr lang="en-US" sz="2400" dirty="0"/>
                <a:t>B</a:t>
              </a:r>
            </a:p>
          </p:txBody>
        </p:sp>
        <p:sp>
          <p:nvSpPr>
            <p:cNvPr id="9" name="TextBox 8">
              <a:extLst>
                <a:ext uri="{FF2B5EF4-FFF2-40B4-BE49-F238E27FC236}">
                  <a16:creationId xmlns:a16="http://schemas.microsoft.com/office/drawing/2014/main" xmlns="" id="{CA024B53-23B8-4EE3-9111-BCECB275C575}"/>
                </a:ext>
              </a:extLst>
            </p:cNvPr>
            <p:cNvSpPr txBox="1"/>
            <p:nvPr/>
          </p:nvSpPr>
          <p:spPr>
            <a:xfrm>
              <a:off x="1488642" y="3653135"/>
              <a:ext cx="340158" cy="461665"/>
            </a:xfrm>
            <a:prstGeom prst="rect">
              <a:avLst/>
            </a:prstGeom>
            <a:noFill/>
          </p:spPr>
          <p:txBody>
            <a:bodyPr wrap="none" rtlCol="0">
              <a:spAutoFit/>
            </a:bodyPr>
            <a:lstStyle/>
            <a:p>
              <a:r>
                <a:rPr lang="en-US" sz="2400" dirty="0"/>
                <a:t>0</a:t>
              </a:r>
            </a:p>
          </p:txBody>
        </p:sp>
        <p:sp>
          <p:nvSpPr>
            <p:cNvPr id="10" name="TextBox 9">
              <a:extLst>
                <a:ext uri="{FF2B5EF4-FFF2-40B4-BE49-F238E27FC236}">
                  <a16:creationId xmlns:a16="http://schemas.microsoft.com/office/drawing/2014/main" xmlns="" id="{0560BA7F-D439-402A-84F0-E3246F034BFE}"/>
                </a:ext>
              </a:extLst>
            </p:cNvPr>
            <p:cNvSpPr txBox="1"/>
            <p:nvPr/>
          </p:nvSpPr>
          <p:spPr>
            <a:xfrm>
              <a:off x="2841192" y="3657600"/>
              <a:ext cx="340158" cy="461665"/>
            </a:xfrm>
            <a:prstGeom prst="rect">
              <a:avLst/>
            </a:prstGeom>
            <a:noFill/>
          </p:spPr>
          <p:txBody>
            <a:bodyPr wrap="none" rtlCol="0">
              <a:spAutoFit/>
            </a:bodyPr>
            <a:lstStyle/>
            <a:p>
              <a:r>
                <a:rPr lang="en-US" sz="2400" dirty="0"/>
                <a:t>1</a:t>
              </a:r>
            </a:p>
          </p:txBody>
        </p:sp>
        <p:sp>
          <p:nvSpPr>
            <p:cNvPr id="11" name="TextBox 10">
              <a:extLst>
                <a:ext uri="{FF2B5EF4-FFF2-40B4-BE49-F238E27FC236}">
                  <a16:creationId xmlns:a16="http://schemas.microsoft.com/office/drawing/2014/main" xmlns="" id="{3945DCF0-DC02-49C2-99AD-C4010F1291E5}"/>
                </a:ext>
              </a:extLst>
            </p:cNvPr>
            <p:cNvSpPr txBox="1"/>
            <p:nvPr/>
          </p:nvSpPr>
          <p:spPr>
            <a:xfrm>
              <a:off x="590550" y="4334470"/>
              <a:ext cx="340158" cy="461665"/>
            </a:xfrm>
            <a:prstGeom prst="rect">
              <a:avLst/>
            </a:prstGeom>
            <a:noFill/>
          </p:spPr>
          <p:txBody>
            <a:bodyPr wrap="none" rtlCol="0">
              <a:spAutoFit/>
            </a:bodyPr>
            <a:lstStyle/>
            <a:p>
              <a:r>
                <a:rPr lang="en-US" sz="2400" dirty="0"/>
                <a:t>0</a:t>
              </a:r>
            </a:p>
          </p:txBody>
        </p:sp>
        <p:sp>
          <p:nvSpPr>
            <p:cNvPr id="12" name="TextBox 11">
              <a:extLst>
                <a:ext uri="{FF2B5EF4-FFF2-40B4-BE49-F238E27FC236}">
                  <a16:creationId xmlns:a16="http://schemas.microsoft.com/office/drawing/2014/main" xmlns="" id="{9238156A-F969-46D6-AB14-33AD26FC9736}"/>
                </a:ext>
              </a:extLst>
            </p:cNvPr>
            <p:cNvSpPr txBox="1"/>
            <p:nvPr/>
          </p:nvSpPr>
          <p:spPr>
            <a:xfrm>
              <a:off x="602816" y="5100935"/>
              <a:ext cx="340158" cy="461665"/>
            </a:xfrm>
            <a:prstGeom prst="rect">
              <a:avLst/>
            </a:prstGeom>
            <a:noFill/>
          </p:spPr>
          <p:txBody>
            <a:bodyPr wrap="none" rtlCol="0">
              <a:spAutoFit/>
            </a:bodyPr>
            <a:lstStyle/>
            <a:p>
              <a:r>
                <a:rPr lang="en-US" sz="2400" dirty="0"/>
                <a:t>1</a:t>
              </a:r>
            </a:p>
          </p:txBody>
        </p:sp>
      </p:grpSp>
      <p:sp>
        <p:nvSpPr>
          <p:cNvPr id="13" name="TextBox 12">
            <a:extLst>
              <a:ext uri="{FF2B5EF4-FFF2-40B4-BE49-F238E27FC236}">
                <a16:creationId xmlns:a16="http://schemas.microsoft.com/office/drawing/2014/main" xmlns="" id="{66C3AF7F-6A57-425F-B980-D85C5B4DB69F}"/>
              </a:ext>
            </a:extLst>
          </p:cNvPr>
          <p:cNvSpPr txBox="1"/>
          <p:nvPr/>
        </p:nvSpPr>
        <p:spPr>
          <a:xfrm>
            <a:off x="2226590" y="4806164"/>
            <a:ext cx="990600" cy="755452"/>
          </a:xfrm>
          <a:prstGeom prst="rect">
            <a:avLst/>
          </a:prstGeom>
          <a:noFill/>
        </p:spPr>
        <p:txBody>
          <a:bodyPr wrap="square" rtlCol="0">
            <a:spAutoFit/>
          </a:bodyPr>
          <a:lstStyle/>
          <a:p>
            <a:r>
              <a:rPr lang="en-US" sz="2400" dirty="0"/>
              <a:t>X=1 if C’=1</a:t>
            </a:r>
          </a:p>
        </p:txBody>
      </p:sp>
      <p:sp>
        <p:nvSpPr>
          <p:cNvPr id="14" name="TextBox 13">
            <a:extLst>
              <a:ext uri="{FF2B5EF4-FFF2-40B4-BE49-F238E27FC236}">
                <a16:creationId xmlns:a16="http://schemas.microsoft.com/office/drawing/2014/main" xmlns="" id="{74F2B21A-BBF3-4717-8D0D-8274802F701C}"/>
              </a:ext>
            </a:extLst>
          </p:cNvPr>
          <p:cNvSpPr txBox="1"/>
          <p:nvPr/>
        </p:nvSpPr>
        <p:spPr>
          <a:xfrm>
            <a:off x="3674390" y="4791876"/>
            <a:ext cx="990600" cy="755452"/>
          </a:xfrm>
          <a:prstGeom prst="rect">
            <a:avLst/>
          </a:prstGeom>
          <a:noFill/>
        </p:spPr>
        <p:txBody>
          <a:bodyPr wrap="square" rtlCol="0">
            <a:spAutoFit/>
          </a:bodyPr>
          <a:lstStyle/>
          <a:p>
            <a:r>
              <a:rPr lang="en-US" sz="2400" dirty="0"/>
              <a:t>X=1 if C’=1</a:t>
            </a:r>
          </a:p>
        </p:txBody>
      </p:sp>
      <p:sp>
        <p:nvSpPr>
          <p:cNvPr id="15" name="TextBox 14">
            <a:extLst>
              <a:ext uri="{FF2B5EF4-FFF2-40B4-BE49-F238E27FC236}">
                <a16:creationId xmlns:a16="http://schemas.microsoft.com/office/drawing/2014/main" xmlns="" id="{8095E218-5334-494A-9DDD-C495C212BD7D}"/>
              </a:ext>
            </a:extLst>
          </p:cNvPr>
          <p:cNvSpPr txBox="1"/>
          <p:nvPr/>
        </p:nvSpPr>
        <p:spPr>
          <a:xfrm>
            <a:off x="3369590" y="5615788"/>
            <a:ext cx="1619869" cy="830997"/>
          </a:xfrm>
          <a:prstGeom prst="rect">
            <a:avLst/>
          </a:prstGeom>
          <a:noFill/>
        </p:spPr>
        <p:txBody>
          <a:bodyPr wrap="square" rtlCol="0">
            <a:spAutoFit/>
          </a:bodyPr>
          <a:lstStyle/>
          <a:p>
            <a:r>
              <a:rPr lang="en-US" sz="2400" dirty="0"/>
              <a:t>X=1 if C’=1 or if C = 1</a:t>
            </a:r>
          </a:p>
        </p:txBody>
      </p:sp>
      <p:sp>
        <p:nvSpPr>
          <p:cNvPr id="16" name="TextBox 15">
            <a:extLst>
              <a:ext uri="{FF2B5EF4-FFF2-40B4-BE49-F238E27FC236}">
                <a16:creationId xmlns:a16="http://schemas.microsoft.com/office/drawing/2014/main" xmlns="" id="{B838F49E-840A-4F83-99E2-6F484F20A7EC}"/>
              </a:ext>
            </a:extLst>
          </p:cNvPr>
          <p:cNvSpPr txBox="1"/>
          <p:nvPr/>
        </p:nvSpPr>
        <p:spPr>
          <a:xfrm>
            <a:off x="2383593" y="5763723"/>
            <a:ext cx="676594" cy="461665"/>
          </a:xfrm>
          <a:prstGeom prst="rect">
            <a:avLst/>
          </a:prstGeom>
          <a:noFill/>
        </p:spPr>
        <p:txBody>
          <a:bodyPr wrap="square" rtlCol="0">
            <a:spAutoFit/>
          </a:bodyPr>
          <a:lstStyle/>
          <a:p>
            <a:r>
              <a:rPr lang="en-US" sz="2400" dirty="0"/>
              <a:t>X=0</a:t>
            </a:r>
          </a:p>
        </p:txBody>
      </p:sp>
      <p:grpSp>
        <p:nvGrpSpPr>
          <p:cNvPr id="17" name="Group 16">
            <a:extLst>
              <a:ext uri="{FF2B5EF4-FFF2-40B4-BE49-F238E27FC236}">
                <a16:creationId xmlns:a16="http://schemas.microsoft.com/office/drawing/2014/main" xmlns="" id="{687CC885-405A-41F0-98D3-8077760D72AE}"/>
              </a:ext>
            </a:extLst>
          </p:cNvPr>
          <p:cNvGrpSpPr/>
          <p:nvPr/>
        </p:nvGrpSpPr>
        <p:grpSpPr>
          <a:xfrm>
            <a:off x="5731790" y="4091788"/>
            <a:ext cx="3429000" cy="2362200"/>
            <a:chOff x="361950" y="3429000"/>
            <a:chExt cx="3429000" cy="2362200"/>
          </a:xfrm>
        </p:grpSpPr>
        <p:graphicFrame>
          <p:nvGraphicFramePr>
            <p:cNvPr id="18" name="Content Placeholder 3">
              <a:extLst>
                <a:ext uri="{FF2B5EF4-FFF2-40B4-BE49-F238E27FC236}">
                  <a16:creationId xmlns:a16="http://schemas.microsoft.com/office/drawing/2014/main" xmlns="" id="{20AE2B7E-49FC-4520-A89D-66EFCE41FF3C}"/>
                </a:ext>
              </a:extLst>
            </p:cNvPr>
            <p:cNvGraphicFramePr>
              <a:graphicFrameLocks/>
            </p:cNvGraphicFramePr>
            <p:nvPr/>
          </p:nvGraphicFramePr>
          <p:xfrm>
            <a:off x="990600" y="4114800"/>
            <a:ext cx="2800350" cy="1676400"/>
          </p:xfrm>
          <a:graphic>
            <a:graphicData uri="http://schemas.openxmlformats.org/drawingml/2006/table">
              <a:tbl>
                <a:tblPr firstRow="1" bandRow="1"/>
                <a:tblGrid>
                  <a:gridCol w="1400175">
                    <a:extLst>
                      <a:ext uri="{9D8B030D-6E8A-4147-A177-3AD203B41FA5}">
                        <a16:colId xmlns:a16="http://schemas.microsoft.com/office/drawing/2014/main" xmlns="" val="20000"/>
                      </a:ext>
                    </a:extLst>
                  </a:gridCol>
                  <a:gridCol w="1400175">
                    <a:extLst>
                      <a:ext uri="{9D8B030D-6E8A-4147-A177-3AD203B41FA5}">
                        <a16:colId xmlns:a16="http://schemas.microsoft.com/office/drawing/2014/main" xmlns="" val="20001"/>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cxnSp>
          <p:nvCxnSpPr>
            <p:cNvPr id="19" name="Straight Connector 18">
              <a:extLst>
                <a:ext uri="{FF2B5EF4-FFF2-40B4-BE49-F238E27FC236}">
                  <a16:creationId xmlns:a16="http://schemas.microsoft.com/office/drawing/2014/main" xmlns="" id="{84E9A915-0E74-42C4-98CC-4681BEB65AF6}"/>
                </a:ext>
              </a:extLst>
            </p:cNvPr>
            <p:cNvCxnSpPr/>
            <p:nvPr/>
          </p:nvCxnSpPr>
          <p:spPr>
            <a:xfrm flipH="1" flipV="1">
              <a:off x="377448" y="3643312"/>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201EC0A4-ACDA-4D2B-9D50-BCAA38EFC0E6}"/>
                </a:ext>
              </a:extLst>
            </p:cNvPr>
            <p:cNvSpPr txBox="1"/>
            <p:nvPr/>
          </p:nvSpPr>
          <p:spPr>
            <a:xfrm>
              <a:off x="604838" y="3429000"/>
              <a:ext cx="362600" cy="461665"/>
            </a:xfrm>
            <a:prstGeom prst="rect">
              <a:avLst/>
            </a:prstGeom>
            <a:noFill/>
          </p:spPr>
          <p:txBody>
            <a:bodyPr wrap="none" rtlCol="0">
              <a:spAutoFit/>
            </a:bodyPr>
            <a:lstStyle/>
            <a:p>
              <a:r>
                <a:rPr lang="en-US" sz="2400" dirty="0"/>
                <a:t>A</a:t>
              </a:r>
            </a:p>
          </p:txBody>
        </p:sp>
        <p:sp>
          <p:nvSpPr>
            <p:cNvPr id="21" name="TextBox 20">
              <a:extLst>
                <a:ext uri="{FF2B5EF4-FFF2-40B4-BE49-F238E27FC236}">
                  <a16:creationId xmlns:a16="http://schemas.microsoft.com/office/drawing/2014/main" xmlns="" id="{06E6DFC1-D622-42B5-9F14-4FFAFD66E6A8}"/>
                </a:ext>
              </a:extLst>
            </p:cNvPr>
            <p:cNvSpPr txBox="1"/>
            <p:nvPr/>
          </p:nvSpPr>
          <p:spPr>
            <a:xfrm>
              <a:off x="361950" y="3805535"/>
              <a:ext cx="362600" cy="461665"/>
            </a:xfrm>
            <a:prstGeom prst="rect">
              <a:avLst/>
            </a:prstGeom>
            <a:noFill/>
          </p:spPr>
          <p:txBody>
            <a:bodyPr wrap="none" rtlCol="0">
              <a:spAutoFit/>
            </a:bodyPr>
            <a:lstStyle/>
            <a:p>
              <a:r>
                <a:rPr lang="en-US" sz="2400" dirty="0"/>
                <a:t>B</a:t>
              </a:r>
            </a:p>
          </p:txBody>
        </p:sp>
        <p:sp>
          <p:nvSpPr>
            <p:cNvPr id="22" name="TextBox 21">
              <a:extLst>
                <a:ext uri="{FF2B5EF4-FFF2-40B4-BE49-F238E27FC236}">
                  <a16:creationId xmlns:a16="http://schemas.microsoft.com/office/drawing/2014/main" xmlns="" id="{185A66D7-F165-4BBB-8676-785EA92BA8A0}"/>
                </a:ext>
              </a:extLst>
            </p:cNvPr>
            <p:cNvSpPr txBox="1"/>
            <p:nvPr/>
          </p:nvSpPr>
          <p:spPr>
            <a:xfrm>
              <a:off x="1488642" y="3653135"/>
              <a:ext cx="340158" cy="461665"/>
            </a:xfrm>
            <a:prstGeom prst="rect">
              <a:avLst/>
            </a:prstGeom>
            <a:noFill/>
          </p:spPr>
          <p:txBody>
            <a:bodyPr wrap="none" rtlCol="0">
              <a:spAutoFit/>
            </a:bodyPr>
            <a:lstStyle/>
            <a:p>
              <a:r>
                <a:rPr lang="en-US" sz="2400" dirty="0"/>
                <a:t>0</a:t>
              </a:r>
            </a:p>
          </p:txBody>
        </p:sp>
        <p:sp>
          <p:nvSpPr>
            <p:cNvPr id="23" name="TextBox 22">
              <a:extLst>
                <a:ext uri="{FF2B5EF4-FFF2-40B4-BE49-F238E27FC236}">
                  <a16:creationId xmlns:a16="http://schemas.microsoft.com/office/drawing/2014/main" xmlns="" id="{8EB3F722-D850-4221-9838-CE15132E8541}"/>
                </a:ext>
              </a:extLst>
            </p:cNvPr>
            <p:cNvSpPr txBox="1"/>
            <p:nvPr/>
          </p:nvSpPr>
          <p:spPr>
            <a:xfrm>
              <a:off x="2841192" y="3657600"/>
              <a:ext cx="340158" cy="461665"/>
            </a:xfrm>
            <a:prstGeom prst="rect">
              <a:avLst/>
            </a:prstGeom>
            <a:noFill/>
          </p:spPr>
          <p:txBody>
            <a:bodyPr wrap="none" rtlCol="0">
              <a:spAutoFit/>
            </a:bodyPr>
            <a:lstStyle/>
            <a:p>
              <a:r>
                <a:rPr lang="en-US" sz="2400" dirty="0"/>
                <a:t>1</a:t>
              </a:r>
            </a:p>
          </p:txBody>
        </p:sp>
        <p:sp>
          <p:nvSpPr>
            <p:cNvPr id="24" name="TextBox 23">
              <a:extLst>
                <a:ext uri="{FF2B5EF4-FFF2-40B4-BE49-F238E27FC236}">
                  <a16:creationId xmlns:a16="http://schemas.microsoft.com/office/drawing/2014/main" xmlns="" id="{F0D21955-A517-4446-8BE3-7A6C3FFFD125}"/>
                </a:ext>
              </a:extLst>
            </p:cNvPr>
            <p:cNvSpPr txBox="1"/>
            <p:nvPr/>
          </p:nvSpPr>
          <p:spPr>
            <a:xfrm>
              <a:off x="590550" y="4334470"/>
              <a:ext cx="340158" cy="461665"/>
            </a:xfrm>
            <a:prstGeom prst="rect">
              <a:avLst/>
            </a:prstGeom>
            <a:noFill/>
          </p:spPr>
          <p:txBody>
            <a:bodyPr wrap="none" rtlCol="0">
              <a:spAutoFit/>
            </a:bodyPr>
            <a:lstStyle/>
            <a:p>
              <a:r>
                <a:rPr lang="en-US" sz="2400" dirty="0"/>
                <a:t>0</a:t>
              </a:r>
            </a:p>
          </p:txBody>
        </p:sp>
        <p:sp>
          <p:nvSpPr>
            <p:cNvPr id="25" name="TextBox 24">
              <a:extLst>
                <a:ext uri="{FF2B5EF4-FFF2-40B4-BE49-F238E27FC236}">
                  <a16:creationId xmlns:a16="http://schemas.microsoft.com/office/drawing/2014/main" xmlns="" id="{2E356936-B355-4B11-9C15-6E82145E25C3}"/>
                </a:ext>
              </a:extLst>
            </p:cNvPr>
            <p:cNvSpPr txBox="1"/>
            <p:nvPr/>
          </p:nvSpPr>
          <p:spPr>
            <a:xfrm>
              <a:off x="602816" y="5100935"/>
              <a:ext cx="340158" cy="461665"/>
            </a:xfrm>
            <a:prstGeom prst="rect">
              <a:avLst/>
            </a:prstGeom>
            <a:noFill/>
          </p:spPr>
          <p:txBody>
            <a:bodyPr wrap="none" rtlCol="0">
              <a:spAutoFit/>
            </a:bodyPr>
            <a:lstStyle/>
            <a:p>
              <a:r>
                <a:rPr lang="en-US" sz="2400" dirty="0"/>
                <a:t>1</a:t>
              </a:r>
            </a:p>
          </p:txBody>
        </p:sp>
      </p:grpSp>
      <p:sp>
        <p:nvSpPr>
          <p:cNvPr id="26" name="TextBox 25">
            <a:extLst>
              <a:ext uri="{FF2B5EF4-FFF2-40B4-BE49-F238E27FC236}">
                <a16:creationId xmlns:a16="http://schemas.microsoft.com/office/drawing/2014/main" xmlns="" id="{E1D0A5D4-78CC-4A2D-92DD-02440F62A24E}"/>
              </a:ext>
            </a:extLst>
          </p:cNvPr>
          <p:cNvSpPr txBox="1"/>
          <p:nvPr/>
        </p:nvSpPr>
        <p:spPr>
          <a:xfrm>
            <a:off x="6809302" y="4938769"/>
            <a:ext cx="438518" cy="461665"/>
          </a:xfrm>
          <a:prstGeom prst="rect">
            <a:avLst/>
          </a:prstGeom>
          <a:noFill/>
        </p:spPr>
        <p:txBody>
          <a:bodyPr wrap="none" rtlCol="0">
            <a:spAutoFit/>
          </a:bodyPr>
          <a:lstStyle/>
          <a:p>
            <a:r>
              <a:rPr lang="en-US" sz="2400" dirty="0"/>
              <a:t>C’</a:t>
            </a:r>
          </a:p>
        </p:txBody>
      </p:sp>
      <p:sp>
        <p:nvSpPr>
          <p:cNvPr id="27" name="TextBox 26">
            <a:extLst>
              <a:ext uri="{FF2B5EF4-FFF2-40B4-BE49-F238E27FC236}">
                <a16:creationId xmlns:a16="http://schemas.microsoft.com/office/drawing/2014/main" xmlns="" id="{883687A4-D8D3-4BA9-9818-D2ADC932C8E6}"/>
              </a:ext>
            </a:extLst>
          </p:cNvPr>
          <p:cNvSpPr txBox="1"/>
          <p:nvPr/>
        </p:nvSpPr>
        <p:spPr>
          <a:xfrm>
            <a:off x="8246390" y="4929988"/>
            <a:ext cx="438518" cy="461665"/>
          </a:xfrm>
          <a:prstGeom prst="rect">
            <a:avLst/>
          </a:prstGeom>
          <a:noFill/>
        </p:spPr>
        <p:txBody>
          <a:bodyPr wrap="none" rtlCol="0">
            <a:spAutoFit/>
          </a:bodyPr>
          <a:lstStyle/>
          <a:p>
            <a:r>
              <a:rPr lang="en-US" sz="2400" dirty="0"/>
              <a:t>C’</a:t>
            </a:r>
          </a:p>
        </p:txBody>
      </p:sp>
      <p:sp>
        <p:nvSpPr>
          <p:cNvPr id="28" name="TextBox 27">
            <a:extLst>
              <a:ext uri="{FF2B5EF4-FFF2-40B4-BE49-F238E27FC236}">
                <a16:creationId xmlns:a16="http://schemas.microsoft.com/office/drawing/2014/main" xmlns="" id="{83145B11-7CB9-4365-B9B7-F1DE34C042C4}"/>
              </a:ext>
            </a:extLst>
          </p:cNvPr>
          <p:cNvSpPr txBox="1"/>
          <p:nvPr/>
        </p:nvSpPr>
        <p:spPr>
          <a:xfrm>
            <a:off x="6846214" y="5763723"/>
            <a:ext cx="340158" cy="461665"/>
          </a:xfrm>
          <a:prstGeom prst="rect">
            <a:avLst/>
          </a:prstGeom>
          <a:noFill/>
        </p:spPr>
        <p:txBody>
          <a:bodyPr wrap="none" rtlCol="0">
            <a:spAutoFit/>
          </a:bodyPr>
          <a:lstStyle/>
          <a:p>
            <a:r>
              <a:rPr lang="en-US" sz="2400" dirty="0"/>
              <a:t>0</a:t>
            </a:r>
          </a:p>
        </p:txBody>
      </p:sp>
      <p:sp>
        <p:nvSpPr>
          <p:cNvPr id="29" name="TextBox 28">
            <a:extLst>
              <a:ext uri="{FF2B5EF4-FFF2-40B4-BE49-F238E27FC236}">
                <a16:creationId xmlns:a16="http://schemas.microsoft.com/office/drawing/2014/main" xmlns="" id="{EB259403-36F3-4667-90B7-36E879D8135D}"/>
              </a:ext>
            </a:extLst>
          </p:cNvPr>
          <p:cNvSpPr txBox="1"/>
          <p:nvPr/>
        </p:nvSpPr>
        <p:spPr>
          <a:xfrm>
            <a:off x="8038419" y="5763723"/>
            <a:ext cx="893771" cy="461665"/>
          </a:xfrm>
          <a:prstGeom prst="rect">
            <a:avLst/>
          </a:prstGeom>
          <a:noFill/>
        </p:spPr>
        <p:txBody>
          <a:bodyPr wrap="none" rtlCol="0">
            <a:spAutoFit/>
          </a:bodyPr>
          <a:lstStyle/>
          <a:p>
            <a:r>
              <a:rPr lang="en-US" sz="2400" dirty="0"/>
              <a:t>C + C’</a:t>
            </a:r>
          </a:p>
        </p:txBody>
      </p:sp>
    </p:spTree>
    <p:extLst>
      <p:ext uri="{BB962C8B-B14F-4D97-AF65-F5344CB8AC3E}">
        <p14:creationId xmlns:p14="http://schemas.microsoft.com/office/powerpoint/2010/main" val="46004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500"/>
                                        <p:tgtEl>
                                          <p:spTgt spid="2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p:bldP spid="14" grpId="0"/>
      <p:bldP spid="15" grpId="0"/>
      <p:bldP spid="16" grpId="0"/>
      <p:bldP spid="26" grpId="0"/>
      <p:bldP spid="27" grpId="0"/>
      <p:bldP spid="28" grpId="0"/>
      <p:bldP spid="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726AAA-D137-4117-8FE9-073CBF8C027E}"/>
              </a:ext>
            </a:extLst>
          </p:cNvPr>
          <p:cNvSpPr>
            <a:spLocks noGrp="1"/>
          </p:cNvSpPr>
          <p:nvPr>
            <p:ph type="title"/>
          </p:nvPr>
        </p:nvSpPr>
        <p:spPr/>
        <p:txBody>
          <a:bodyPr/>
          <a:lstStyle/>
          <a:p>
            <a:r>
              <a:rPr lang="en-US" dirty="0"/>
              <a:t>Reducing Expressions with VEM (Example)</a:t>
            </a:r>
            <a:endParaRPr lang="en-IN" dirty="0"/>
          </a:p>
        </p:txBody>
      </p:sp>
      <p:sp>
        <p:nvSpPr>
          <p:cNvPr id="3" name="Content Placeholder 2">
            <a:extLst>
              <a:ext uri="{FF2B5EF4-FFF2-40B4-BE49-F238E27FC236}">
                <a16:creationId xmlns:a16="http://schemas.microsoft.com/office/drawing/2014/main" xmlns="" id="{AB9929A9-19EF-4864-B85D-33FFF3AF8A04}"/>
              </a:ext>
            </a:extLst>
          </p:cNvPr>
          <p:cNvSpPr>
            <a:spLocks noGrp="1"/>
          </p:cNvSpPr>
          <p:nvPr>
            <p:ph idx="1"/>
          </p:nvPr>
        </p:nvSpPr>
        <p:spPr>
          <a:xfrm>
            <a:off x="131180" y="863444"/>
            <a:ext cx="11929641" cy="1244325"/>
          </a:xfrm>
        </p:spPr>
        <p:txBody>
          <a:bodyPr/>
          <a:lstStyle/>
          <a:p>
            <a:pPr algn="just"/>
            <a:r>
              <a:rPr lang="en-US" dirty="0"/>
              <a:t>Choose groups of </a:t>
            </a:r>
            <a:r>
              <a:rPr lang="en-US" i="1" dirty="0">
                <a:solidFill>
                  <a:schemeClr val="tx2"/>
                </a:solidFill>
              </a:rPr>
              <a:t>similar terms</a:t>
            </a:r>
            <a:r>
              <a:rPr lang="en-US" dirty="0">
                <a:solidFill>
                  <a:schemeClr val="tx2"/>
                </a:solidFill>
              </a:rPr>
              <a:t> </a:t>
            </a:r>
            <a:r>
              <a:rPr lang="en-US" dirty="0"/>
              <a:t>to cover all nonzero terms appearing in the map except “don’t care” terms.</a:t>
            </a:r>
          </a:p>
          <a:p>
            <a:pPr algn="just"/>
            <a:r>
              <a:rPr lang="en-US" dirty="0"/>
              <a:t>Rest complete process is similar to K-Map</a:t>
            </a:r>
          </a:p>
          <a:p>
            <a:endParaRPr lang="en-IN" dirty="0"/>
          </a:p>
        </p:txBody>
      </p:sp>
      <p:grpSp>
        <p:nvGrpSpPr>
          <p:cNvPr id="4" name="Group 3">
            <a:extLst>
              <a:ext uri="{FF2B5EF4-FFF2-40B4-BE49-F238E27FC236}">
                <a16:creationId xmlns:a16="http://schemas.microsoft.com/office/drawing/2014/main" xmlns="" id="{233350BB-2244-40B8-89EE-DE013F12AD13}"/>
              </a:ext>
            </a:extLst>
          </p:cNvPr>
          <p:cNvGrpSpPr/>
          <p:nvPr/>
        </p:nvGrpSpPr>
        <p:grpSpPr>
          <a:xfrm>
            <a:off x="753603" y="3180208"/>
            <a:ext cx="3771902" cy="2430780"/>
            <a:chOff x="5181600" y="2286000"/>
            <a:chExt cx="3771902" cy="2209800"/>
          </a:xfrm>
        </p:grpSpPr>
        <p:graphicFrame>
          <p:nvGraphicFramePr>
            <p:cNvPr id="5" name="Content Placeholder 3">
              <a:extLst>
                <a:ext uri="{FF2B5EF4-FFF2-40B4-BE49-F238E27FC236}">
                  <a16:creationId xmlns:a16="http://schemas.microsoft.com/office/drawing/2014/main" xmlns="" id="{E24B1D5A-E54A-4130-BD64-2ED7AEFDE556}"/>
                </a:ext>
              </a:extLst>
            </p:cNvPr>
            <p:cNvGraphicFramePr>
              <a:graphicFrameLocks/>
            </p:cNvGraphicFramePr>
            <p:nvPr/>
          </p:nvGraphicFramePr>
          <p:xfrm>
            <a:off x="5810250" y="2971800"/>
            <a:ext cx="3143252" cy="15240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cxnSp>
          <p:nvCxnSpPr>
            <p:cNvPr id="6" name="Straight Connector 5">
              <a:extLst>
                <a:ext uri="{FF2B5EF4-FFF2-40B4-BE49-F238E27FC236}">
                  <a16:creationId xmlns:a16="http://schemas.microsoft.com/office/drawing/2014/main" xmlns="" id="{57AD9A73-FEC2-449C-96CD-CB94E35439CD}"/>
                </a:ext>
              </a:extLst>
            </p:cNvPr>
            <p:cNvCxnSpPr/>
            <p:nvPr/>
          </p:nvCxnSpPr>
          <p:spPr>
            <a:xfrm flipH="1" flipV="1">
              <a:off x="5197098" y="2514401"/>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86038459-A855-4AF9-8DFA-7E80F7D6D5D6}"/>
                </a:ext>
              </a:extLst>
            </p:cNvPr>
            <p:cNvSpPr txBox="1"/>
            <p:nvPr/>
          </p:nvSpPr>
          <p:spPr>
            <a:xfrm>
              <a:off x="5424488" y="2286000"/>
              <a:ext cx="529312" cy="461665"/>
            </a:xfrm>
            <a:prstGeom prst="rect">
              <a:avLst/>
            </a:prstGeom>
            <a:noFill/>
          </p:spPr>
          <p:txBody>
            <a:bodyPr wrap="none" rtlCol="0">
              <a:spAutoFit/>
            </a:bodyPr>
            <a:lstStyle/>
            <a:p>
              <a:r>
                <a:rPr lang="en-US" sz="2400" dirty="0"/>
                <a:t>AB</a:t>
              </a:r>
            </a:p>
          </p:txBody>
        </p:sp>
        <p:sp>
          <p:nvSpPr>
            <p:cNvPr id="8" name="TextBox 7">
              <a:extLst>
                <a:ext uri="{FF2B5EF4-FFF2-40B4-BE49-F238E27FC236}">
                  <a16:creationId xmlns:a16="http://schemas.microsoft.com/office/drawing/2014/main" xmlns="" id="{4E5A90A1-2826-4002-A409-46E2D9C417E4}"/>
                </a:ext>
              </a:extLst>
            </p:cNvPr>
            <p:cNvSpPr txBox="1"/>
            <p:nvPr/>
          </p:nvSpPr>
          <p:spPr>
            <a:xfrm>
              <a:off x="5181600" y="2662535"/>
              <a:ext cx="348172" cy="461665"/>
            </a:xfrm>
            <a:prstGeom prst="rect">
              <a:avLst/>
            </a:prstGeom>
            <a:noFill/>
          </p:spPr>
          <p:txBody>
            <a:bodyPr wrap="none" rtlCol="0">
              <a:spAutoFit/>
            </a:bodyPr>
            <a:lstStyle/>
            <a:p>
              <a:r>
                <a:rPr lang="en-US" sz="2400" dirty="0"/>
                <a:t>C</a:t>
              </a:r>
            </a:p>
          </p:txBody>
        </p:sp>
        <p:sp>
          <p:nvSpPr>
            <p:cNvPr id="9" name="TextBox 8">
              <a:extLst>
                <a:ext uri="{FF2B5EF4-FFF2-40B4-BE49-F238E27FC236}">
                  <a16:creationId xmlns:a16="http://schemas.microsoft.com/office/drawing/2014/main" xmlns="" id="{2A10E592-6EB8-4F9F-B867-046AA06AD0F2}"/>
                </a:ext>
              </a:extLst>
            </p:cNvPr>
            <p:cNvSpPr txBox="1"/>
            <p:nvPr/>
          </p:nvSpPr>
          <p:spPr>
            <a:xfrm>
              <a:off x="5943600" y="2510135"/>
              <a:ext cx="495649" cy="461665"/>
            </a:xfrm>
            <a:prstGeom prst="rect">
              <a:avLst/>
            </a:prstGeom>
            <a:noFill/>
          </p:spPr>
          <p:txBody>
            <a:bodyPr wrap="none" rtlCol="0">
              <a:spAutoFit/>
            </a:bodyPr>
            <a:lstStyle/>
            <a:p>
              <a:r>
                <a:rPr lang="en-US" sz="2400" dirty="0"/>
                <a:t>00</a:t>
              </a:r>
            </a:p>
          </p:txBody>
        </p:sp>
        <p:sp>
          <p:nvSpPr>
            <p:cNvPr id="10" name="TextBox 9">
              <a:extLst>
                <a:ext uri="{FF2B5EF4-FFF2-40B4-BE49-F238E27FC236}">
                  <a16:creationId xmlns:a16="http://schemas.microsoft.com/office/drawing/2014/main" xmlns="" id="{FAE822B3-63A8-480F-8320-E80DC2D1FB19}"/>
                </a:ext>
              </a:extLst>
            </p:cNvPr>
            <p:cNvSpPr txBox="1"/>
            <p:nvPr/>
          </p:nvSpPr>
          <p:spPr>
            <a:xfrm>
              <a:off x="8305800" y="2514600"/>
              <a:ext cx="495649" cy="461665"/>
            </a:xfrm>
            <a:prstGeom prst="rect">
              <a:avLst/>
            </a:prstGeom>
            <a:noFill/>
          </p:spPr>
          <p:txBody>
            <a:bodyPr wrap="none" rtlCol="0">
              <a:spAutoFit/>
            </a:bodyPr>
            <a:lstStyle/>
            <a:p>
              <a:r>
                <a:rPr lang="en-US" sz="2400" dirty="0"/>
                <a:t>10</a:t>
              </a:r>
            </a:p>
          </p:txBody>
        </p:sp>
        <p:sp>
          <p:nvSpPr>
            <p:cNvPr id="11" name="TextBox 10">
              <a:extLst>
                <a:ext uri="{FF2B5EF4-FFF2-40B4-BE49-F238E27FC236}">
                  <a16:creationId xmlns:a16="http://schemas.microsoft.com/office/drawing/2014/main" xmlns="" id="{5FCF4D5B-E4DC-4D68-96FF-EEDF798A4F3F}"/>
                </a:ext>
              </a:extLst>
            </p:cNvPr>
            <p:cNvSpPr txBox="1"/>
            <p:nvPr/>
          </p:nvSpPr>
          <p:spPr>
            <a:xfrm>
              <a:off x="5410200" y="3191470"/>
              <a:ext cx="340158" cy="461665"/>
            </a:xfrm>
            <a:prstGeom prst="rect">
              <a:avLst/>
            </a:prstGeom>
            <a:noFill/>
          </p:spPr>
          <p:txBody>
            <a:bodyPr wrap="none" rtlCol="0">
              <a:spAutoFit/>
            </a:bodyPr>
            <a:lstStyle/>
            <a:p>
              <a:r>
                <a:rPr lang="en-US" sz="2400" dirty="0"/>
                <a:t>0</a:t>
              </a:r>
            </a:p>
          </p:txBody>
        </p:sp>
        <p:sp>
          <p:nvSpPr>
            <p:cNvPr id="12" name="TextBox 11">
              <a:extLst>
                <a:ext uri="{FF2B5EF4-FFF2-40B4-BE49-F238E27FC236}">
                  <a16:creationId xmlns:a16="http://schemas.microsoft.com/office/drawing/2014/main" xmlns="" id="{D2D0CC7F-F6EC-4578-9D9C-773E5A2EA162}"/>
                </a:ext>
              </a:extLst>
            </p:cNvPr>
            <p:cNvSpPr txBox="1"/>
            <p:nvPr/>
          </p:nvSpPr>
          <p:spPr>
            <a:xfrm>
              <a:off x="5422466" y="3957935"/>
              <a:ext cx="340158" cy="461665"/>
            </a:xfrm>
            <a:prstGeom prst="rect">
              <a:avLst/>
            </a:prstGeom>
            <a:noFill/>
          </p:spPr>
          <p:txBody>
            <a:bodyPr wrap="none" rtlCol="0">
              <a:spAutoFit/>
            </a:bodyPr>
            <a:lstStyle/>
            <a:p>
              <a:r>
                <a:rPr lang="en-US" sz="2400" dirty="0"/>
                <a:t>1</a:t>
              </a:r>
            </a:p>
          </p:txBody>
        </p:sp>
        <p:sp>
          <p:nvSpPr>
            <p:cNvPr id="13" name="TextBox 12">
              <a:extLst>
                <a:ext uri="{FF2B5EF4-FFF2-40B4-BE49-F238E27FC236}">
                  <a16:creationId xmlns:a16="http://schemas.microsoft.com/office/drawing/2014/main" xmlns="" id="{1A895915-7DA4-4F01-94DD-84D6A94214AF}"/>
                </a:ext>
              </a:extLst>
            </p:cNvPr>
            <p:cNvSpPr txBox="1"/>
            <p:nvPr/>
          </p:nvSpPr>
          <p:spPr>
            <a:xfrm>
              <a:off x="6743351" y="2514600"/>
              <a:ext cx="495649" cy="461665"/>
            </a:xfrm>
            <a:prstGeom prst="rect">
              <a:avLst/>
            </a:prstGeom>
            <a:noFill/>
          </p:spPr>
          <p:txBody>
            <a:bodyPr wrap="none" rtlCol="0">
              <a:spAutoFit/>
            </a:bodyPr>
            <a:lstStyle/>
            <a:p>
              <a:r>
                <a:rPr lang="en-US" sz="2400" dirty="0"/>
                <a:t>01</a:t>
              </a:r>
            </a:p>
          </p:txBody>
        </p:sp>
        <p:sp>
          <p:nvSpPr>
            <p:cNvPr id="14" name="TextBox 13">
              <a:extLst>
                <a:ext uri="{FF2B5EF4-FFF2-40B4-BE49-F238E27FC236}">
                  <a16:creationId xmlns:a16="http://schemas.microsoft.com/office/drawing/2014/main" xmlns="" id="{E55244F8-FD0B-416E-8C63-30DB004EB6B3}"/>
                </a:ext>
              </a:extLst>
            </p:cNvPr>
            <p:cNvSpPr txBox="1"/>
            <p:nvPr/>
          </p:nvSpPr>
          <p:spPr>
            <a:xfrm>
              <a:off x="7505351" y="2510135"/>
              <a:ext cx="495649" cy="461665"/>
            </a:xfrm>
            <a:prstGeom prst="rect">
              <a:avLst/>
            </a:prstGeom>
            <a:noFill/>
          </p:spPr>
          <p:txBody>
            <a:bodyPr wrap="none" rtlCol="0">
              <a:spAutoFit/>
            </a:bodyPr>
            <a:lstStyle/>
            <a:p>
              <a:r>
                <a:rPr lang="en-US" sz="2400" dirty="0"/>
                <a:t>11</a:t>
              </a:r>
            </a:p>
          </p:txBody>
        </p:sp>
      </p:grpSp>
      <p:sp>
        <p:nvSpPr>
          <p:cNvPr id="15" name="TextBox 14">
            <a:extLst>
              <a:ext uri="{FF2B5EF4-FFF2-40B4-BE49-F238E27FC236}">
                <a16:creationId xmlns:a16="http://schemas.microsoft.com/office/drawing/2014/main" xmlns="" id="{99870A9F-19CD-4F74-88F1-889FD99A70CD}"/>
              </a:ext>
            </a:extLst>
          </p:cNvPr>
          <p:cNvSpPr txBox="1"/>
          <p:nvPr/>
        </p:nvSpPr>
        <p:spPr>
          <a:xfrm>
            <a:off x="3687305" y="4948557"/>
            <a:ext cx="896912" cy="523220"/>
          </a:xfrm>
          <a:prstGeom prst="rect">
            <a:avLst/>
          </a:prstGeom>
          <a:noFill/>
        </p:spPr>
        <p:txBody>
          <a:bodyPr wrap="none" rtlCol="0">
            <a:spAutoFit/>
          </a:bodyPr>
          <a:lstStyle/>
          <a:p>
            <a:r>
              <a:rPr lang="en-US" sz="2800" dirty="0"/>
              <a:t>D+D’</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xmlns="" id="{5A0A7BB1-30AC-4447-A5DF-2E33BD6EDF4E}"/>
                  </a:ext>
                </a:extLst>
              </p:cNvPr>
              <p:cNvSpPr/>
              <p:nvPr/>
            </p:nvSpPr>
            <p:spPr>
              <a:xfrm>
                <a:off x="2429359" y="2413156"/>
                <a:ext cx="726275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accent6"/>
                          </a:solidFill>
                          <a:latin typeface="Cambria Math" panose="02040503050406030204" pitchFamily="18" charset="0"/>
                        </a:rPr>
                        <m:t>𝑓</m:t>
                      </m:r>
                      <m:r>
                        <a:rPr lang="en-US" sz="2400" i="1">
                          <a:solidFill>
                            <a:schemeClr val="accent6"/>
                          </a:solidFill>
                          <a:latin typeface="Cambria Math" panose="02040503050406030204" pitchFamily="18" charset="0"/>
                        </a:rPr>
                        <m:t>=</m:t>
                      </m:r>
                      <m:r>
                        <a:rPr lang="en-US" sz="2400" b="0" i="1" smtClean="0">
                          <a:solidFill>
                            <a:schemeClr val="accent6"/>
                          </a:solidFill>
                          <a:latin typeface="Cambria Math" panose="02040503050406030204" pitchFamily="18" charset="0"/>
                        </a:rPr>
                        <m:t>𝐴</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𝐵</m:t>
                          </m:r>
                        </m:e>
                        <m:sup>
                          <m:r>
                            <a:rPr lang="en-US" sz="2400" i="1">
                              <a:solidFill>
                                <a:schemeClr val="accent6"/>
                              </a:solidFill>
                              <a:latin typeface="Cambria Math" panose="02040503050406030204" pitchFamily="18" charset="0"/>
                            </a:rPr>
                            <m:t>′</m:t>
                          </m:r>
                        </m:sup>
                      </m:sSup>
                      <m:r>
                        <a:rPr lang="en-US" sz="2400" i="1">
                          <a:solidFill>
                            <a:schemeClr val="accent6"/>
                          </a:solidFill>
                          <a:latin typeface="Cambria Math" panose="02040503050406030204" pitchFamily="18" charset="0"/>
                        </a:rPr>
                        <m:t>𝐶</m:t>
                      </m:r>
                      <m:r>
                        <a:rPr lang="en-US" sz="2400" b="0" i="1" smtClean="0">
                          <a:solidFill>
                            <a:schemeClr val="accent6"/>
                          </a:solidFill>
                          <a:latin typeface="Cambria Math" panose="02040503050406030204" pitchFamily="18" charset="0"/>
                        </a:rPr>
                        <m:t>𝐷</m:t>
                      </m:r>
                      <m:r>
                        <a:rPr lang="en-US" sz="2400" i="1">
                          <a:solidFill>
                            <a:schemeClr val="accent6"/>
                          </a:solidFill>
                          <a:latin typeface="Cambria Math" panose="02040503050406030204" pitchFamily="18" charset="0"/>
                        </a:rPr>
                        <m:t>+</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𝐴</m:t>
                          </m:r>
                        </m:e>
                        <m:sup>
                          <m:r>
                            <a:rPr lang="en-US" sz="2400" i="1">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𝐵</m:t>
                      </m:r>
                      <m:sSup>
                        <m:sSupPr>
                          <m:ctrlPr>
                            <a:rPr lang="en-US" sz="2400" b="0" i="1" smtClean="0">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𝐶</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𝐷</m:t>
                      </m:r>
                      <m:r>
                        <a:rPr lang="en-US" sz="2400" b="0" i="1" smtClean="0">
                          <a:solidFill>
                            <a:schemeClr val="accent6"/>
                          </a:solidFill>
                          <a:latin typeface="Cambria Math" panose="02040503050406030204" pitchFamily="18" charset="0"/>
                        </a:rPr>
                        <m:t>+</m:t>
                      </m:r>
                      <m:r>
                        <a:rPr lang="en-US" sz="2400" b="0" i="1" smtClean="0">
                          <a:solidFill>
                            <a:schemeClr val="accent6"/>
                          </a:solidFill>
                          <a:latin typeface="Cambria Math" panose="02040503050406030204" pitchFamily="18" charset="0"/>
                        </a:rPr>
                        <m:t>𝐴</m:t>
                      </m:r>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𝐵</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𝐶</m:t>
                      </m:r>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𝐷</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m:t>
                      </m:r>
                      <m:r>
                        <a:rPr lang="en-US" sz="2400" b="0" i="1" smtClean="0">
                          <a:solidFill>
                            <a:schemeClr val="accent6"/>
                          </a:solidFill>
                          <a:latin typeface="Cambria Math" panose="02040503050406030204" pitchFamily="18" charset="0"/>
                        </a:rPr>
                        <m:t>𝐴𝐵</m:t>
                      </m:r>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𝐶</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𝐷</m:t>
                      </m:r>
                      <m:r>
                        <a:rPr lang="en-US" sz="2400" b="0" i="1" smtClean="0">
                          <a:solidFill>
                            <a:schemeClr val="accent6"/>
                          </a:solidFill>
                          <a:latin typeface="Cambria Math" panose="02040503050406030204" pitchFamily="18" charset="0"/>
                        </a:rPr>
                        <m:t>+</m:t>
                      </m:r>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𝐴</m:t>
                          </m:r>
                        </m:e>
                        <m:sup>
                          <m:r>
                            <a:rPr lang="en-US" sz="2400" b="0" i="1" smtClean="0">
                              <a:solidFill>
                                <a:schemeClr val="accent6"/>
                              </a:solidFill>
                              <a:latin typeface="Cambria Math" panose="02040503050406030204" pitchFamily="18" charset="0"/>
                            </a:rPr>
                            <m:t>′</m:t>
                          </m:r>
                        </m:sup>
                      </m:sSup>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𝐵</m:t>
                          </m:r>
                        </m:e>
                        <m:sup>
                          <m:r>
                            <a:rPr lang="en-US" sz="2400" b="0" i="1" smtClean="0">
                              <a:solidFill>
                                <a:schemeClr val="accent6"/>
                              </a:solidFill>
                              <a:latin typeface="Cambria Math" panose="02040503050406030204" pitchFamily="18" charset="0"/>
                            </a:rPr>
                            <m:t>′</m:t>
                          </m:r>
                        </m:sup>
                      </m:sSup>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𝐶</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𝐷</m:t>
                      </m:r>
                    </m:oMath>
                  </m:oMathPara>
                </a14:m>
                <a:endParaRPr lang="en-US" sz="2400" dirty="0">
                  <a:solidFill>
                    <a:schemeClr val="accent6"/>
                  </a:solidFill>
                </a:endParaRPr>
              </a:p>
            </p:txBody>
          </p:sp>
        </mc:Choice>
        <mc:Fallback xmlns="">
          <p:sp>
            <p:nvSpPr>
              <p:cNvPr id="16" name="Rectangle 15">
                <a:extLst>
                  <a:ext uri="{FF2B5EF4-FFF2-40B4-BE49-F238E27FC236}">
                    <a16:creationId xmlns:a16="http://schemas.microsoft.com/office/drawing/2014/main" id="{5A0A7BB1-30AC-4447-A5DF-2E33BD6EDF4E}"/>
                  </a:ext>
                </a:extLst>
              </p:cNvPr>
              <p:cNvSpPr>
                <a:spLocks noRot="1" noChangeAspect="1" noMove="1" noResize="1" noEditPoints="1" noAdjustHandles="1" noChangeArrowheads="1" noChangeShapeType="1" noTextEdit="1"/>
              </p:cNvSpPr>
              <p:nvPr/>
            </p:nvSpPr>
            <p:spPr>
              <a:xfrm>
                <a:off x="2429359" y="2413156"/>
                <a:ext cx="7262757" cy="461665"/>
              </a:xfrm>
              <a:prstGeom prst="rect">
                <a:avLst/>
              </a:prstGeom>
              <a:blipFill>
                <a:blip r:embed="rId2"/>
                <a:stretch>
                  <a:fillRect b="-1842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xmlns="" id="{7429E049-9781-48D8-BA56-1BC8ED66F5E0}"/>
                  </a:ext>
                </a:extLst>
              </p:cNvPr>
              <p:cNvSpPr/>
              <p:nvPr/>
            </p:nvSpPr>
            <p:spPr>
              <a:xfrm>
                <a:off x="6368512" y="4477962"/>
                <a:ext cx="163570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2"/>
                          </a:solidFill>
                          <a:latin typeface="Cambria Math" panose="02040503050406030204" pitchFamily="18" charset="0"/>
                        </a:rPr>
                        <m:t>𝑓</m:t>
                      </m:r>
                      <m:r>
                        <a:rPr lang="en-US" sz="2400" i="1">
                          <a:solidFill>
                            <a:schemeClr val="tx2"/>
                          </a:solidFill>
                          <a:latin typeface="Cambria Math" panose="02040503050406030204" pitchFamily="18" charset="0"/>
                        </a:rPr>
                        <m:t>=</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𝐴</m:t>
                          </m:r>
                        </m:e>
                        <m:sup>
                          <m:r>
                            <a:rPr lang="en-US" sz="2400" b="0" i="1" smtClean="0">
                              <a:solidFill>
                                <a:schemeClr val="tx2"/>
                              </a:solidFill>
                              <a:latin typeface="Cambria Math" panose="02040503050406030204" pitchFamily="18" charset="0"/>
                            </a:rPr>
                            <m:t>′</m:t>
                          </m:r>
                        </m:sup>
                      </m:sSup>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𝐶</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𝐷</m:t>
                      </m:r>
                    </m:oMath>
                  </m:oMathPara>
                </a14:m>
                <a:endParaRPr lang="en-US" sz="2400" dirty="0">
                  <a:solidFill>
                    <a:schemeClr val="tx2"/>
                  </a:solidFill>
                </a:endParaRPr>
              </a:p>
            </p:txBody>
          </p:sp>
        </mc:Choice>
        <mc:Fallback xmlns="">
          <p:sp>
            <p:nvSpPr>
              <p:cNvPr id="17" name="Rectangle 16">
                <a:extLst>
                  <a:ext uri="{FF2B5EF4-FFF2-40B4-BE49-F238E27FC236}">
                    <a16:creationId xmlns:a16="http://schemas.microsoft.com/office/drawing/2014/main" id="{7429E049-9781-48D8-BA56-1BC8ED66F5E0}"/>
                  </a:ext>
                </a:extLst>
              </p:cNvPr>
              <p:cNvSpPr>
                <a:spLocks noRot="1" noChangeAspect="1" noMove="1" noResize="1" noEditPoints="1" noAdjustHandles="1" noChangeArrowheads="1" noChangeShapeType="1" noTextEdit="1"/>
              </p:cNvSpPr>
              <p:nvPr/>
            </p:nvSpPr>
            <p:spPr>
              <a:xfrm>
                <a:off x="6368512" y="4477962"/>
                <a:ext cx="1635704" cy="461665"/>
              </a:xfrm>
              <a:prstGeom prst="rect">
                <a:avLst/>
              </a:prstGeom>
              <a:blipFill>
                <a:blip r:embed="rId3"/>
                <a:stretch>
                  <a:fillRect l="-746" b="-20000"/>
                </a:stretch>
              </a:blipFill>
            </p:spPr>
            <p:txBody>
              <a:bodyPr/>
              <a:lstStyle/>
              <a:p>
                <a:r>
                  <a:rPr lang="en-IN">
                    <a:noFill/>
                  </a:rPr>
                  <a:t> </a:t>
                </a:r>
              </a:p>
            </p:txBody>
          </p:sp>
        </mc:Fallback>
      </mc:AlternateContent>
      <p:sp>
        <p:nvSpPr>
          <p:cNvPr id="18" name="TextBox 17">
            <a:extLst>
              <a:ext uri="{FF2B5EF4-FFF2-40B4-BE49-F238E27FC236}">
                <a16:creationId xmlns:a16="http://schemas.microsoft.com/office/drawing/2014/main" xmlns="" id="{F4085B2B-10BF-4BB2-990C-20D384CB6F35}"/>
              </a:ext>
            </a:extLst>
          </p:cNvPr>
          <p:cNvSpPr txBox="1"/>
          <p:nvPr/>
        </p:nvSpPr>
        <p:spPr>
          <a:xfrm>
            <a:off x="1596569" y="4091453"/>
            <a:ext cx="405880" cy="523220"/>
          </a:xfrm>
          <a:prstGeom prst="rect">
            <a:avLst/>
          </a:prstGeom>
          <a:noFill/>
        </p:spPr>
        <p:txBody>
          <a:bodyPr wrap="none" rtlCol="0">
            <a:spAutoFit/>
          </a:bodyPr>
          <a:lstStyle/>
          <a:p>
            <a:r>
              <a:rPr lang="en-US" sz="2800" dirty="0"/>
              <a:t>D</a:t>
            </a:r>
          </a:p>
        </p:txBody>
      </p:sp>
      <p:sp>
        <p:nvSpPr>
          <p:cNvPr id="19" name="TextBox 18">
            <a:extLst>
              <a:ext uri="{FF2B5EF4-FFF2-40B4-BE49-F238E27FC236}">
                <a16:creationId xmlns:a16="http://schemas.microsoft.com/office/drawing/2014/main" xmlns="" id="{1F17F9DE-17E6-4082-9020-43CAA4CE49E8}"/>
              </a:ext>
            </a:extLst>
          </p:cNvPr>
          <p:cNvSpPr txBox="1"/>
          <p:nvPr/>
        </p:nvSpPr>
        <p:spPr>
          <a:xfrm>
            <a:off x="2367025" y="4091453"/>
            <a:ext cx="405880" cy="523220"/>
          </a:xfrm>
          <a:prstGeom prst="rect">
            <a:avLst/>
          </a:prstGeom>
          <a:noFill/>
        </p:spPr>
        <p:txBody>
          <a:bodyPr wrap="none" rtlCol="0">
            <a:spAutoFit/>
          </a:bodyPr>
          <a:lstStyle/>
          <a:p>
            <a:r>
              <a:rPr lang="en-US" sz="2800" dirty="0"/>
              <a:t>D</a:t>
            </a:r>
          </a:p>
        </p:txBody>
      </p:sp>
      <p:sp>
        <p:nvSpPr>
          <p:cNvPr id="20" name="TextBox 19">
            <a:extLst>
              <a:ext uri="{FF2B5EF4-FFF2-40B4-BE49-F238E27FC236}">
                <a16:creationId xmlns:a16="http://schemas.microsoft.com/office/drawing/2014/main" xmlns="" id="{2C21E021-722B-4ED0-BFE8-34B63D609B5D}"/>
              </a:ext>
            </a:extLst>
          </p:cNvPr>
          <p:cNvSpPr txBox="1"/>
          <p:nvPr/>
        </p:nvSpPr>
        <p:spPr>
          <a:xfrm>
            <a:off x="3129025" y="4091453"/>
            <a:ext cx="405880" cy="523220"/>
          </a:xfrm>
          <a:prstGeom prst="rect">
            <a:avLst/>
          </a:prstGeom>
          <a:noFill/>
        </p:spPr>
        <p:txBody>
          <a:bodyPr wrap="none" rtlCol="0">
            <a:spAutoFit/>
          </a:bodyPr>
          <a:lstStyle/>
          <a:p>
            <a:r>
              <a:rPr lang="en-US" sz="2800" dirty="0"/>
              <a:t>D</a:t>
            </a:r>
          </a:p>
        </p:txBody>
      </p:sp>
      <p:sp>
        <p:nvSpPr>
          <p:cNvPr id="21" name="Flowchart: Alternate Process 20">
            <a:extLst>
              <a:ext uri="{FF2B5EF4-FFF2-40B4-BE49-F238E27FC236}">
                <a16:creationId xmlns:a16="http://schemas.microsoft.com/office/drawing/2014/main" xmlns="" id="{E424B12F-345E-4F0D-A254-45CB5520255C}"/>
              </a:ext>
            </a:extLst>
          </p:cNvPr>
          <p:cNvSpPr/>
          <p:nvPr/>
        </p:nvSpPr>
        <p:spPr>
          <a:xfrm rot="5400000">
            <a:off x="1932674" y="3728806"/>
            <a:ext cx="488502" cy="1246440"/>
          </a:xfrm>
          <a:prstGeom prst="flowChartAlternate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Alternate Process 21">
            <a:extLst>
              <a:ext uri="{FF2B5EF4-FFF2-40B4-BE49-F238E27FC236}">
                <a16:creationId xmlns:a16="http://schemas.microsoft.com/office/drawing/2014/main" xmlns="" id="{C0AF20EE-D92F-42A8-9B39-BCCBC1CCF58A}"/>
              </a:ext>
            </a:extLst>
          </p:cNvPr>
          <p:cNvSpPr/>
          <p:nvPr/>
        </p:nvSpPr>
        <p:spPr>
          <a:xfrm rot="5400000">
            <a:off x="2743634" y="3712484"/>
            <a:ext cx="488502" cy="1246440"/>
          </a:xfrm>
          <a:prstGeom prst="flowChartAlternate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Alternate Process 22">
            <a:extLst>
              <a:ext uri="{FF2B5EF4-FFF2-40B4-BE49-F238E27FC236}">
                <a16:creationId xmlns:a16="http://schemas.microsoft.com/office/drawing/2014/main" xmlns="" id="{605A963E-C72D-4755-AA6F-26C8AFA26C0F}"/>
              </a:ext>
            </a:extLst>
          </p:cNvPr>
          <p:cNvSpPr/>
          <p:nvPr/>
        </p:nvSpPr>
        <p:spPr>
          <a:xfrm rot="5400000">
            <a:off x="3897136" y="4807593"/>
            <a:ext cx="444093" cy="773941"/>
          </a:xfrm>
          <a:prstGeom prst="flowChartAlternate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xmlns="" id="{A9A14233-26FB-4939-A5BC-8732A2B96FD9}"/>
              </a:ext>
            </a:extLst>
          </p:cNvPr>
          <p:cNvSpPr txBox="1"/>
          <p:nvPr/>
        </p:nvSpPr>
        <p:spPr>
          <a:xfrm>
            <a:off x="3932821" y="4944092"/>
            <a:ext cx="405880" cy="523220"/>
          </a:xfrm>
          <a:prstGeom prst="rect">
            <a:avLst/>
          </a:prstGeom>
          <a:noFill/>
        </p:spPr>
        <p:txBody>
          <a:bodyPr wrap="none" rtlCol="0">
            <a:spAutoFit/>
          </a:bodyPr>
          <a:lstStyle/>
          <a:p>
            <a:r>
              <a:rPr lang="en-US" sz="2800" dirty="0"/>
              <a:t>D</a:t>
            </a:r>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xmlns="" id="{D13E9426-B4E8-4C10-B711-9B300CED5254}"/>
                  </a:ext>
                </a:extLst>
              </p:cNvPr>
              <p:cNvSpPr/>
              <p:nvPr/>
            </p:nvSpPr>
            <p:spPr>
              <a:xfrm>
                <a:off x="7895371" y="4482427"/>
                <a:ext cx="123886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𝐵𝐶</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𝐷</m:t>
                      </m:r>
                    </m:oMath>
                  </m:oMathPara>
                </a14:m>
                <a:endParaRPr lang="en-US" sz="2400" dirty="0">
                  <a:solidFill>
                    <a:schemeClr val="tx2"/>
                  </a:solidFill>
                </a:endParaRPr>
              </a:p>
            </p:txBody>
          </p:sp>
        </mc:Choice>
        <mc:Fallback xmlns="">
          <p:sp>
            <p:nvSpPr>
              <p:cNvPr id="25" name="Rectangle 24">
                <a:extLst>
                  <a:ext uri="{FF2B5EF4-FFF2-40B4-BE49-F238E27FC236}">
                    <a16:creationId xmlns:a16="http://schemas.microsoft.com/office/drawing/2014/main" id="{D13E9426-B4E8-4C10-B711-9B300CED5254}"/>
                  </a:ext>
                </a:extLst>
              </p:cNvPr>
              <p:cNvSpPr>
                <a:spLocks noRot="1" noChangeAspect="1" noMove="1" noResize="1" noEditPoints="1" noAdjustHandles="1" noChangeArrowheads="1" noChangeShapeType="1" noTextEdit="1"/>
              </p:cNvSpPr>
              <p:nvPr/>
            </p:nvSpPr>
            <p:spPr>
              <a:xfrm>
                <a:off x="7895371" y="4482427"/>
                <a:ext cx="1238865" cy="46166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xmlns="" id="{8EAE2045-600A-42F9-AF95-E00510357178}"/>
                  </a:ext>
                </a:extLst>
              </p:cNvPr>
              <p:cNvSpPr/>
              <p:nvPr/>
            </p:nvSpPr>
            <p:spPr>
              <a:xfrm>
                <a:off x="8997675" y="4477962"/>
                <a:ext cx="124976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𝐴</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𝐵</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𝐶</m:t>
                      </m:r>
                    </m:oMath>
                  </m:oMathPara>
                </a14:m>
                <a:endParaRPr lang="en-US" sz="2400" dirty="0">
                  <a:solidFill>
                    <a:schemeClr val="tx2"/>
                  </a:solidFill>
                </a:endParaRPr>
              </a:p>
            </p:txBody>
          </p:sp>
        </mc:Choice>
        <mc:Fallback xmlns="">
          <p:sp>
            <p:nvSpPr>
              <p:cNvPr id="26" name="Rectangle 25">
                <a:extLst>
                  <a:ext uri="{FF2B5EF4-FFF2-40B4-BE49-F238E27FC236}">
                    <a16:creationId xmlns:a16="http://schemas.microsoft.com/office/drawing/2014/main" id="{8EAE2045-600A-42F9-AF95-E00510357178}"/>
                  </a:ext>
                </a:extLst>
              </p:cNvPr>
              <p:cNvSpPr>
                <a:spLocks noRot="1" noChangeAspect="1" noMove="1" noResize="1" noEditPoints="1" noAdjustHandles="1" noChangeArrowheads="1" noChangeShapeType="1" noTextEdit="1"/>
              </p:cNvSpPr>
              <p:nvPr/>
            </p:nvSpPr>
            <p:spPr>
              <a:xfrm>
                <a:off x="8997675" y="4477962"/>
                <a:ext cx="1249766" cy="461665"/>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37810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22" presetClass="exit" presetSubtype="4" fill="hold" grpId="1" nodeType="withEffect">
                                  <p:stCondLst>
                                    <p:cond delay="0"/>
                                  </p:stCondLst>
                                  <p:childTnLst>
                                    <p:animEffect transition="out" filter="wipe(down)">
                                      <p:cBhvr>
                                        <p:cTn id="39" dur="500"/>
                                        <p:tgtEl>
                                          <p:spTgt spid="24"/>
                                        </p:tgtEl>
                                      </p:cBhvr>
                                    </p:animEffect>
                                    <p:set>
                                      <p:cBhvr>
                                        <p:cTn id="40" dur="1" fill="hold">
                                          <p:stCondLst>
                                            <p:cond delay="499"/>
                                          </p:stCondLst>
                                        </p:cTn>
                                        <p:tgtEl>
                                          <p:spTgt spid="2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500"/>
                                        <p:tgtEl>
                                          <p:spTgt spid="23"/>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6">
                                            <p:txEl>
                                              <p:pRg st="0" end="0"/>
                                            </p:txEl>
                                          </p:spTgt>
                                        </p:tgtEl>
                                        <p:attrNameLst>
                                          <p:attrName>style.visibility</p:attrName>
                                        </p:attrNameLst>
                                      </p:cBhvr>
                                      <p:to>
                                        <p:strVal val="visible"/>
                                      </p:to>
                                    </p:set>
                                    <p:animEffect transition="in" filter="fade">
                                      <p:cBhvr>
                                        <p:cTn id="80"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P spid="16" grpId="0"/>
      <p:bldP spid="17" grpId="0"/>
      <p:bldP spid="18" grpId="0"/>
      <p:bldP spid="19" grpId="0"/>
      <p:bldP spid="20" grpId="0"/>
      <p:bldP spid="21" grpId="0" animBg="1"/>
      <p:bldP spid="22" grpId="0" animBg="1"/>
      <p:bldP spid="23" grpId="0" animBg="1"/>
      <p:bldP spid="24" grpId="0"/>
      <p:bldP spid="24" grpId="1"/>
      <p:bldP spid="2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F3708E-7AA6-4A1F-9932-DA6A3AF2C820}"/>
              </a:ext>
            </a:extLst>
          </p:cNvPr>
          <p:cNvSpPr>
            <a:spLocks noGrp="1"/>
          </p:cNvSpPr>
          <p:nvPr>
            <p:ph type="title"/>
          </p:nvPr>
        </p:nvSpPr>
        <p:spPr/>
        <p:txBody>
          <a:bodyPr/>
          <a:lstStyle/>
          <a:p>
            <a:r>
              <a:rPr lang="en-US" dirty="0"/>
              <a:t>Reducing Expressions with VEM (Example)</a:t>
            </a:r>
            <a:endParaRPr lang="en-IN" dirty="0"/>
          </a:p>
        </p:txBody>
      </p:sp>
      <p:grpSp>
        <p:nvGrpSpPr>
          <p:cNvPr id="4" name="Group 3">
            <a:extLst>
              <a:ext uri="{FF2B5EF4-FFF2-40B4-BE49-F238E27FC236}">
                <a16:creationId xmlns:a16="http://schemas.microsoft.com/office/drawing/2014/main" xmlns="" id="{E6393874-67F1-4B53-A065-B5B38AD75C80}"/>
              </a:ext>
            </a:extLst>
          </p:cNvPr>
          <p:cNvGrpSpPr/>
          <p:nvPr/>
        </p:nvGrpSpPr>
        <p:grpSpPr>
          <a:xfrm>
            <a:off x="443622" y="2554573"/>
            <a:ext cx="3771902" cy="2430780"/>
            <a:chOff x="5181600" y="2286000"/>
            <a:chExt cx="3771902" cy="2209800"/>
          </a:xfrm>
        </p:grpSpPr>
        <p:graphicFrame>
          <p:nvGraphicFramePr>
            <p:cNvPr id="5" name="Content Placeholder 3">
              <a:extLst>
                <a:ext uri="{FF2B5EF4-FFF2-40B4-BE49-F238E27FC236}">
                  <a16:creationId xmlns:a16="http://schemas.microsoft.com/office/drawing/2014/main" xmlns="" id="{217D71A7-75D0-436E-A56D-1D3A26AAEBC7}"/>
                </a:ext>
              </a:extLst>
            </p:cNvPr>
            <p:cNvGraphicFramePr>
              <a:graphicFrameLocks/>
            </p:cNvGraphicFramePr>
            <p:nvPr/>
          </p:nvGraphicFramePr>
          <p:xfrm>
            <a:off x="5810250" y="2971800"/>
            <a:ext cx="3143252" cy="15240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cxnSp>
          <p:nvCxnSpPr>
            <p:cNvPr id="6" name="Straight Connector 5">
              <a:extLst>
                <a:ext uri="{FF2B5EF4-FFF2-40B4-BE49-F238E27FC236}">
                  <a16:creationId xmlns:a16="http://schemas.microsoft.com/office/drawing/2014/main" xmlns="" id="{DCD8D1C5-59AC-4A64-B2BC-B35215521703}"/>
                </a:ext>
              </a:extLst>
            </p:cNvPr>
            <p:cNvCxnSpPr/>
            <p:nvPr/>
          </p:nvCxnSpPr>
          <p:spPr>
            <a:xfrm flipH="1" flipV="1">
              <a:off x="5197098" y="2514401"/>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9F7EEFA6-282A-4F3D-AFF2-9A9E8209F5CD}"/>
                </a:ext>
              </a:extLst>
            </p:cNvPr>
            <p:cNvSpPr txBox="1"/>
            <p:nvPr/>
          </p:nvSpPr>
          <p:spPr>
            <a:xfrm>
              <a:off x="5424488" y="2286000"/>
              <a:ext cx="529312" cy="461665"/>
            </a:xfrm>
            <a:prstGeom prst="rect">
              <a:avLst/>
            </a:prstGeom>
            <a:noFill/>
          </p:spPr>
          <p:txBody>
            <a:bodyPr wrap="none" rtlCol="0">
              <a:spAutoFit/>
            </a:bodyPr>
            <a:lstStyle/>
            <a:p>
              <a:r>
                <a:rPr lang="en-US" sz="2400" dirty="0"/>
                <a:t>AB</a:t>
              </a:r>
            </a:p>
          </p:txBody>
        </p:sp>
        <p:sp>
          <p:nvSpPr>
            <p:cNvPr id="8" name="TextBox 7">
              <a:extLst>
                <a:ext uri="{FF2B5EF4-FFF2-40B4-BE49-F238E27FC236}">
                  <a16:creationId xmlns:a16="http://schemas.microsoft.com/office/drawing/2014/main" xmlns="" id="{04443DAC-CCE8-4130-BBCE-6718E9945C7F}"/>
                </a:ext>
              </a:extLst>
            </p:cNvPr>
            <p:cNvSpPr txBox="1"/>
            <p:nvPr/>
          </p:nvSpPr>
          <p:spPr>
            <a:xfrm>
              <a:off x="5181600" y="2662535"/>
              <a:ext cx="348172" cy="461665"/>
            </a:xfrm>
            <a:prstGeom prst="rect">
              <a:avLst/>
            </a:prstGeom>
            <a:noFill/>
          </p:spPr>
          <p:txBody>
            <a:bodyPr wrap="none" rtlCol="0">
              <a:spAutoFit/>
            </a:bodyPr>
            <a:lstStyle/>
            <a:p>
              <a:r>
                <a:rPr lang="en-US" sz="2400" dirty="0"/>
                <a:t>C</a:t>
              </a:r>
            </a:p>
          </p:txBody>
        </p:sp>
        <p:sp>
          <p:nvSpPr>
            <p:cNvPr id="9" name="TextBox 8">
              <a:extLst>
                <a:ext uri="{FF2B5EF4-FFF2-40B4-BE49-F238E27FC236}">
                  <a16:creationId xmlns:a16="http://schemas.microsoft.com/office/drawing/2014/main" xmlns="" id="{9B0990D7-8A32-4865-B04D-02BD96A26421}"/>
                </a:ext>
              </a:extLst>
            </p:cNvPr>
            <p:cNvSpPr txBox="1"/>
            <p:nvPr/>
          </p:nvSpPr>
          <p:spPr>
            <a:xfrm>
              <a:off x="5943600" y="2510135"/>
              <a:ext cx="495649" cy="461665"/>
            </a:xfrm>
            <a:prstGeom prst="rect">
              <a:avLst/>
            </a:prstGeom>
            <a:noFill/>
          </p:spPr>
          <p:txBody>
            <a:bodyPr wrap="none" rtlCol="0">
              <a:spAutoFit/>
            </a:bodyPr>
            <a:lstStyle/>
            <a:p>
              <a:r>
                <a:rPr lang="en-US" sz="2400" dirty="0"/>
                <a:t>00</a:t>
              </a:r>
            </a:p>
          </p:txBody>
        </p:sp>
        <p:sp>
          <p:nvSpPr>
            <p:cNvPr id="10" name="TextBox 9">
              <a:extLst>
                <a:ext uri="{FF2B5EF4-FFF2-40B4-BE49-F238E27FC236}">
                  <a16:creationId xmlns:a16="http://schemas.microsoft.com/office/drawing/2014/main" xmlns="" id="{A68E1D10-A0B1-4DCA-8368-E557EEE9059A}"/>
                </a:ext>
              </a:extLst>
            </p:cNvPr>
            <p:cNvSpPr txBox="1"/>
            <p:nvPr/>
          </p:nvSpPr>
          <p:spPr>
            <a:xfrm>
              <a:off x="8305800" y="2514600"/>
              <a:ext cx="495649" cy="461665"/>
            </a:xfrm>
            <a:prstGeom prst="rect">
              <a:avLst/>
            </a:prstGeom>
            <a:noFill/>
          </p:spPr>
          <p:txBody>
            <a:bodyPr wrap="none" rtlCol="0">
              <a:spAutoFit/>
            </a:bodyPr>
            <a:lstStyle/>
            <a:p>
              <a:r>
                <a:rPr lang="en-US" sz="2400" dirty="0"/>
                <a:t>10</a:t>
              </a:r>
            </a:p>
          </p:txBody>
        </p:sp>
        <p:sp>
          <p:nvSpPr>
            <p:cNvPr id="11" name="TextBox 10">
              <a:extLst>
                <a:ext uri="{FF2B5EF4-FFF2-40B4-BE49-F238E27FC236}">
                  <a16:creationId xmlns:a16="http://schemas.microsoft.com/office/drawing/2014/main" xmlns="" id="{369D52DD-40A2-448E-B17C-DF3093D622A9}"/>
                </a:ext>
              </a:extLst>
            </p:cNvPr>
            <p:cNvSpPr txBox="1"/>
            <p:nvPr/>
          </p:nvSpPr>
          <p:spPr>
            <a:xfrm>
              <a:off x="5410200" y="3191470"/>
              <a:ext cx="340158" cy="461665"/>
            </a:xfrm>
            <a:prstGeom prst="rect">
              <a:avLst/>
            </a:prstGeom>
            <a:noFill/>
          </p:spPr>
          <p:txBody>
            <a:bodyPr wrap="none" rtlCol="0">
              <a:spAutoFit/>
            </a:bodyPr>
            <a:lstStyle/>
            <a:p>
              <a:r>
                <a:rPr lang="en-US" sz="2400" dirty="0"/>
                <a:t>0</a:t>
              </a:r>
            </a:p>
          </p:txBody>
        </p:sp>
        <p:sp>
          <p:nvSpPr>
            <p:cNvPr id="12" name="TextBox 11">
              <a:extLst>
                <a:ext uri="{FF2B5EF4-FFF2-40B4-BE49-F238E27FC236}">
                  <a16:creationId xmlns:a16="http://schemas.microsoft.com/office/drawing/2014/main" xmlns="" id="{4A0F349C-9645-4BD5-9ACF-8E02716E29BA}"/>
                </a:ext>
              </a:extLst>
            </p:cNvPr>
            <p:cNvSpPr txBox="1"/>
            <p:nvPr/>
          </p:nvSpPr>
          <p:spPr>
            <a:xfrm>
              <a:off x="5422466" y="3957935"/>
              <a:ext cx="340158" cy="461665"/>
            </a:xfrm>
            <a:prstGeom prst="rect">
              <a:avLst/>
            </a:prstGeom>
            <a:noFill/>
          </p:spPr>
          <p:txBody>
            <a:bodyPr wrap="none" rtlCol="0">
              <a:spAutoFit/>
            </a:bodyPr>
            <a:lstStyle/>
            <a:p>
              <a:r>
                <a:rPr lang="en-US" sz="2400" dirty="0"/>
                <a:t>1</a:t>
              </a:r>
            </a:p>
          </p:txBody>
        </p:sp>
        <p:sp>
          <p:nvSpPr>
            <p:cNvPr id="13" name="TextBox 12">
              <a:extLst>
                <a:ext uri="{FF2B5EF4-FFF2-40B4-BE49-F238E27FC236}">
                  <a16:creationId xmlns:a16="http://schemas.microsoft.com/office/drawing/2014/main" xmlns="" id="{B11C5715-DC7C-423B-9299-E7E77EF828E0}"/>
                </a:ext>
              </a:extLst>
            </p:cNvPr>
            <p:cNvSpPr txBox="1"/>
            <p:nvPr/>
          </p:nvSpPr>
          <p:spPr>
            <a:xfrm>
              <a:off x="6743351" y="2514600"/>
              <a:ext cx="495649" cy="461665"/>
            </a:xfrm>
            <a:prstGeom prst="rect">
              <a:avLst/>
            </a:prstGeom>
            <a:noFill/>
          </p:spPr>
          <p:txBody>
            <a:bodyPr wrap="none" rtlCol="0">
              <a:spAutoFit/>
            </a:bodyPr>
            <a:lstStyle/>
            <a:p>
              <a:r>
                <a:rPr lang="en-US" sz="2400" dirty="0"/>
                <a:t>01</a:t>
              </a:r>
            </a:p>
          </p:txBody>
        </p:sp>
        <p:sp>
          <p:nvSpPr>
            <p:cNvPr id="14" name="TextBox 13">
              <a:extLst>
                <a:ext uri="{FF2B5EF4-FFF2-40B4-BE49-F238E27FC236}">
                  <a16:creationId xmlns:a16="http://schemas.microsoft.com/office/drawing/2014/main" xmlns="" id="{53CC09C7-7549-402E-B224-CF46F23C5EC1}"/>
                </a:ext>
              </a:extLst>
            </p:cNvPr>
            <p:cNvSpPr txBox="1"/>
            <p:nvPr/>
          </p:nvSpPr>
          <p:spPr>
            <a:xfrm>
              <a:off x="7505351" y="2510135"/>
              <a:ext cx="495649" cy="461665"/>
            </a:xfrm>
            <a:prstGeom prst="rect">
              <a:avLst/>
            </a:prstGeom>
            <a:noFill/>
          </p:spPr>
          <p:txBody>
            <a:bodyPr wrap="none" rtlCol="0">
              <a:spAutoFit/>
            </a:bodyPr>
            <a:lstStyle/>
            <a:p>
              <a:r>
                <a:rPr lang="en-US" sz="2400" dirty="0"/>
                <a:t>11</a:t>
              </a:r>
            </a:p>
          </p:txBody>
        </p:sp>
      </p:grpSp>
      <p:sp>
        <p:nvSpPr>
          <p:cNvPr id="15" name="TextBox 14">
            <a:extLst>
              <a:ext uri="{FF2B5EF4-FFF2-40B4-BE49-F238E27FC236}">
                <a16:creationId xmlns:a16="http://schemas.microsoft.com/office/drawing/2014/main" xmlns="" id="{7792FACE-80DC-4CF6-BB04-A6168A6F9819}"/>
              </a:ext>
            </a:extLst>
          </p:cNvPr>
          <p:cNvSpPr txBox="1"/>
          <p:nvPr/>
        </p:nvSpPr>
        <p:spPr>
          <a:xfrm>
            <a:off x="3377324" y="4307422"/>
            <a:ext cx="896912" cy="523220"/>
          </a:xfrm>
          <a:prstGeom prst="rect">
            <a:avLst/>
          </a:prstGeom>
          <a:noFill/>
        </p:spPr>
        <p:txBody>
          <a:bodyPr wrap="none" rtlCol="0">
            <a:spAutoFit/>
          </a:bodyPr>
          <a:lstStyle/>
          <a:p>
            <a:r>
              <a:rPr lang="en-US" sz="2800" dirty="0"/>
              <a:t>D+D’</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xmlns="" id="{1FA61B61-13B9-4FFA-A8F1-B88F7E6D71C8}"/>
                  </a:ext>
                </a:extLst>
              </p:cNvPr>
              <p:cNvSpPr/>
              <p:nvPr/>
            </p:nvSpPr>
            <p:spPr>
              <a:xfrm>
                <a:off x="1023553" y="1081865"/>
                <a:ext cx="1014489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accent6"/>
                          </a:solidFill>
                          <a:latin typeface="Cambria Math" panose="02040503050406030204" pitchFamily="18" charset="0"/>
                        </a:rPr>
                        <m:t>𝑓</m:t>
                      </m:r>
                      <m:r>
                        <a:rPr lang="en-US" sz="2400" i="1">
                          <a:solidFill>
                            <a:schemeClr val="accent6"/>
                          </a:solidFill>
                          <a:latin typeface="Cambria Math" panose="02040503050406030204" pitchFamily="18" charset="0"/>
                        </a:rPr>
                        <m:t>=</m:t>
                      </m:r>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𝐴</m:t>
                          </m:r>
                        </m:e>
                        <m:sup>
                          <m:r>
                            <a:rPr lang="en-US" sz="2400" b="0" i="1" smtClean="0">
                              <a:solidFill>
                                <a:schemeClr val="accent6"/>
                              </a:solidFill>
                              <a:latin typeface="Cambria Math" panose="02040503050406030204" pitchFamily="18" charset="0"/>
                            </a:rPr>
                            <m:t>′</m:t>
                          </m:r>
                        </m:sup>
                      </m:sSup>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𝐵</m:t>
                          </m:r>
                        </m:e>
                        <m:sup>
                          <m:r>
                            <a:rPr lang="en-US" sz="2400" b="0" i="1" smtClean="0">
                              <a:solidFill>
                                <a:schemeClr val="accent6"/>
                              </a:solidFill>
                              <a:latin typeface="Cambria Math" panose="02040503050406030204" pitchFamily="18" charset="0"/>
                            </a:rPr>
                            <m:t>′</m:t>
                          </m:r>
                        </m:sup>
                      </m:sSup>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𝐶</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𝐷</m:t>
                      </m:r>
                      <m:r>
                        <a:rPr lang="en-US" sz="2400" b="0" i="1" smtClean="0">
                          <a:solidFill>
                            <a:schemeClr val="accent6"/>
                          </a:solidFill>
                          <a:latin typeface="Cambria Math" panose="02040503050406030204" pitchFamily="18" charset="0"/>
                        </a:rPr>
                        <m:t>+</m:t>
                      </m:r>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𝐴</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𝐵</m:t>
                      </m:r>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𝐶</m:t>
                          </m:r>
                        </m:e>
                        <m:sup>
                          <m:r>
                            <a:rPr lang="en-US" sz="2400" b="0" i="1" smtClean="0">
                              <a:solidFill>
                                <a:schemeClr val="accent6"/>
                              </a:solidFill>
                              <a:latin typeface="Cambria Math" panose="02040503050406030204" pitchFamily="18" charset="0"/>
                            </a:rPr>
                            <m:t>′</m:t>
                          </m:r>
                        </m:sup>
                      </m:sSup>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𝐷</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m:t>
                      </m:r>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𝐴</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𝐵</m:t>
                      </m:r>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𝐶</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𝐷</m:t>
                      </m:r>
                      <m:r>
                        <a:rPr lang="en-US" sz="2400" b="0" i="1" smtClean="0">
                          <a:solidFill>
                            <a:schemeClr val="accent6"/>
                          </a:solidFill>
                          <a:latin typeface="Cambria Math" panose="02040503050406030204" pitchFamily="18" charset="0"/>
                        </a:rPr>
                        <m:t>+</m:t>
                      </m:r>
                      <m:r>
                        <a:rPr lang="en-US" sz="2400" b="0" i="1" smtClean="0">
                          <a:solidFill>
                            <a:schemeClr val="accent6"/>
                          </a:solidFill>
                          <a:latin typeface="Cambria Math" panose="02040503050406030204" pitchFamily="18" charset="0"/>
                        </a:rPr>
                        <m:t>𝐴</m:t>
                      </m:r>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𝐵</m:t>
                          </m:r>
                        </m:e>
                        <m:sup>
                          <m:r>
                            <a:rPr lang="en-US" sz="2400" b="0" i="1" smtClean="0">
                              <a:solidFill>
                                <a:schemeClr val="accent6"/>
                              </a:solidFill>
                              <a:latin typeface="Cambria Math" panose="02040503050406030204" pitchFamily="18" charset="0"/>
                            </a:rPr>
                            <m:t>′</m:t>
                          </m:r>
                        </m:sup>
                      </m:sSup>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𝐶</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𝐷</m:t>
                      </m:r>
                      <m:r>
                        <a:rPr lang="en-US" sz="2400" b="0" i="1" smtClean="0">
                          <a:solidFill>
                            <a:schemeClr val="accent6"/>
                          </a:solidFill>
                          <a:latin typeface="Cambria Math" panose="02040503050406030204" pitchFamily="18" charset="0"/>
                        </a:rPr>
                        <m:t>′+</m:t>
                      </m:r>
                      <m:r>
                        <a:rPr lang="en-US" sz="2400" b="0" i="1" smtClean="0">
                          <a:solidFill>
                            <a:schemeClr val="accent6"/>
                          </a:solidFill>
                          <a:latin typeface="Cambria Math" panose="02040503050406030204" pitchFamily="18" charset="0"/>
                        </a:rPr>
                        <m:t>𝐴</m:t>
                      </m:r>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𝐵</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𝐶</m:t>
                      </m:r>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𝐷</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m:t>
                      </m:r>
                      <m:r>
                        <a:rPr lang="en-US" sz="2400" b="0" i="1" smtClean="0">
                          <a:solidFill>
                            <a:schemeClr val="accent6"/>
                          </a:solidFill>
                          <a:latin typeface="Cambria Math" panose="02040503050406030204" pitchFamily="18" charset="0"/>
                        </a:rPr>
                        <m:t>𝐴</m:t>
                      </m:r>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𝐵</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𝐶𝐷</m:t>
                      </m:r>
                      <m:r>
                        <a:rPr lang="en-US" sz="2400" b="0" i="1" smtClean="0">
                          <a:solidFill>
                            <a:schemeClr val="accent6"/>
                          </a:solidFill>
                          <a:latin typeface="Cambria Math" panose="02040503050406030204" pitchFamily="18" charset="0"/>
                        </a:rPr>
                        <m:t>+</m:t>
                      </m:r>
                      <m:r>
                        <a:rPr lang="en-US" sz="2400" b="0" i="1" smtClean="0">
                          <a:solidFill>
                            <a:schemeClr val="accent6"/>
                          </a:solidFill>
                          <a:latin typeface="Cambria Math" panose="02040503050406030204" pitchFamily="18" charset="0"/>
                        </a:rPr>
                        <m:t>𝐴𝐵𝐶𝐷</m:t>
                      </m:r>
                      <m:r>
                        <a:rPr lang="en-US" sz="2400" b="0" i="1" smtClean="0">
                          <a:solidFill>
                            <a:schemeClr val="accent6"/>
                          </a:solidFill>
                          <a:latin typeface="Cambria Math" panose="02040503050406030204" pitchFamily="18" charset="0"/>
                        </a:rPr>
                        <m:t>′</m:t>
                      </m:r>
                    </m:oMath>
                  </m:oMathPara>
                </a14:m>
                <a:endParaRPr lang="en-US" sz="2400" dirty="0">
                  <a:solidFill>
                    <a:schemeClr val="accent6"/>
                  </a:solidFill>
                </a:endParaRPr>
              </a:p>
            </p:txBody>
          </p:sp>
        </mc:Choice>
        <mc:Fallback xmlns="">
          <p:sp>
            <p:nvSpPr>
              <p:cNvPr id="16" name="Rectangle 15">
                <a:extLst>
                  <a:ext uri="{FF2B5EF4-FFF2-40B4-BE49-F238E27FC236}">
                    <a16:creationId xmlns:a16="http://schemas.microsoft.com/office/drawing/2014/main" id="{1FA61B61-13B9-4FFA-A8F1-B88F7E6D71C8}"/>
                  </a:ext>
                </a:extLst>
              </p:cNvPr>
              <p:cNvSpPr>
                <a:spLocks noRot="1" noChangeAspect="1" noMove="1" noResize="1" noEditPoints="1" noAdjustHandles="1" noChangeArrowheads="1" noChangeShapeType="1" noTextEdit="1"/>
              </p:cNvSpPr>
              <p:nvPr/>
            </p:nvSpPr>
            <p:spPr>
              <a:xfrm>
                <a:off x="1023553" y="1081865"/>
                <a:ext cx="10144893" cy="461665"/>
              </a:xfrm>
              <a:prstGeom prst="rect">
                <a:avLst/>
              </a:prstGeom>
              <a:blipFill>
                <a:blip r:embed="rId2"/>
                <a:stretch>
                  <a:fillRect b="-1842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xmlns="" id="{3411DFD3-6636-4DBE-BE44-485586273A57}"/>
                  </a:ext>
                </a:extLst>
              </p:cNvPr>
              <p:cNvSpPr/>
              <p:nvPr/>
            </p:nvSpPr>
            <p:spPr>
              <a:xfrm>
                <a:off x="5392693" y="3768025"/>
                <a:ext cx="163570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2"/>
                          </a:solidFill>
                          <a:latin typeface="Cambria Math" panose="02040503050406030204" pitchFamily="18" charset="0"/>
                        </a:rPr>
                        <m:t>𝑓</m:t>
                      </m:r>
                      <m:r>
                        <a:rPr lang="en-US" sz="2400" i="1">
                          <a:solidFill>
                            <a:schemeClr val="tx2"/>
                          </a:solidFill>
                          <a:latin typeface="Cambria Math" panose="02040503050406030204" pitchFamily="18" charset="0"/>
                        </a:rPr>
                        <m:t>=</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𝐴</m:t>
                          </m:r>
                        </m:e>
                        <m:sup>
                          <m:r>
                            <a:rPr lang="en-US" sz="2400" b="0" i="1" smtClean="0">
                              <a:solidFill>
                                <a:schemeClr val="tx2"/>
                              </a:solidFill>
                              <a:latin typeface="Cambria Math" panose="02040503050406030204" pitchFamily="18" charset="0"/>
                            </a:rPr>
                            <m:t>′</m:t>
                          </m:r>
                        </m:sup>
                      </m:sSup>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𝐶</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𝐷</m:t>
                      </m:r>
                    </m:oMath>
                  </m:oMathPara>
                </a14:m>
                <a:endParaRPr lang="en-US" sz="2400" dirty="0">
                  <a:solidFill>
                    <a:schemeClr val="tx2"/>
                  </a:solidFill>
                </a:endParaRPr>
              </a:p>
            </p:txBody>
          </p:sp>
        </mc:Choice>
        <mc:Fallback xmlns="">
          <p:sp>
            <p:nvSpPr>
              <p:cNvPr id="17" name="Rectangle 16">
                <a:extLst>
                  <a:ext uri="{FF2B5EF4-FFF2-40B4-BE49-F238E27FC236}">
                    <a16:creationId xmlns:a16="http://schemas.microsoft.com/office/drawing/2014/main" id="{3411DFD3-6636-4DBE-BE44-485586273A57}"/>
                  </a:ext>
                </a:extLst>
              </p:cNvPr>
              <p:cNvSpPr>
                <a:spLocks noRot="1" noChangeAspect="1" noMove="1" noResize="1" noEditPoints="1" noAdjustHandles="1" noChangeArrowheads="1" noChangeShapeType="1" noTextEdit="1"/>
              </p:cNvSpPr>
              <p:nvPr/>
            </p:nvSpPr>
            <p:spPr>
              <a:xfrm>
                <a:off x="5392693" y="3768025"/>
                <a:ext cx="1635704" cy="461665"/>
              </a:xfrm>
              <a:prstGeom prst="rect">
                <a:avLst/>
              </a:prstGeom>
              <a:blipFill>
                <a:blip r:embed="rId3"/>
                <a:stretch>
                  <a:fillRect l="-746" b="-18421"/>
                </a:stretch>
              </a:blipFill>
            </p:spPr>
            <p:txBody>
              <a:bodyPr/>
              <a:lstStyle/>
              <a:p>
                <a:r>
                  <a:rPr lang="en-IN">
                    <a:noFill/>
                  </a:rPr>
                  <a:t> </a:t>
                </a:r>
              </a:p>
            </p:txBody>
          </p:sp>
        </mc:Fallback>
      </mc:AlternateContent>
      <p:sp>
        <p:nvSpPr>
          <p:cNvPr id="18" name="TextBox 17">
            <a:extLst>
              <a:ext uri="{FF2B5EF4-FFF2-40B4-BE49-F238E27FC236}">
                <a16:creationId xmlns:a16="http://schemas.microsoft.com/office/drawing/2014/main" xmlns="" id="{8FA033F9-5267-4868-9C30-AE533D45F39F}"/>
              </a:ext>
            </a:extLst>
          </p:cNvPr>
          <p:cNvSpPr txBox="1"/>
          <p:nvPr/>
        </p:nvSpPr>
        <p:spPr>
          <a:xfrm>
            <a:off x="1286588" y="3465818"/>
            <a:ext cx="405880" cy="523220"/>
          </a:xfrm>
          <a:prstGeom prst="rect">
            <a:avLst/>
          </a:prstGeom>
          <a:noFill/>
        </p:spPr>
        <p:txBody>
          <a:bodyPr wrap="none" rtlCol="0">
            <a:spAutoFit/>
          </a:bodyPr>
          <a:lstStyle/>
          <a:p>
            <a:r>
              <a:rPr lang="en-US" sz="2800" dirty="0"/>
              <a:t>D</a:t>
            </a:r>
          </a:p>
        </p:txBody>
      </p:sp>
      <p:sp>
        <p:nvSpPr>
          <p:cNvPr id="19" name="TextBox 18">
            <a:extLst>
              <a:ext uri="{FF2B5EF4-FFF2-40B4-BE49-F238E27FC236}">
                <a16:creationId xmlns:a16="http://schemas.microsoft.com/office/drawing/2014/main" xmlns="" id="{B8EBAC25-78C6-4566-91EF-014B33D38E22}"/>
              </a:ext>
            </a:extLst>
          </p:cNvPr>
          <p:cNvSpPr txBox="1"/>
          <p:nvPr/>
        </p:nvSpPr>
        <p:spPr>
          <a:xfrm>
            <a:off x="3581044" y="3465818"/>
            <a:ext cx="496161" cy="523220"/>
          </a:xfrm>
          <a:prstGeom prst="rect">
            <a:avLst/>
          </a:prstGeom>
          <a:noFill/>
        </p:spPr>
        <p:txBody>
          <a:bodyPr wrap="none" rtlCol="0">
            <a:spAutoFit/>
          </a:bodyPr>
          <a:lstStyle/>
          <a:p>
            <a:r>
              <a:rPr lang="en-US" sz="2800" dirty="0"/>
              <a:t>D’</a:t>
            </a:r>
          </a:p>
        </p:txBody>
      </p:sp>
      <p:sp>
        <p:nvSpPr>
          <p:cNvPr id="20" name="Flowchart: Alternate Process 19">
            <a:extLst>
              <a:ext uri="{FF2B5EF4-FFF2-40B4-BE49-F238E27FC236}">
                <a16:creationId xmlns:a16="http://schemas.microsoft.com/office/drawing/2014/main" xmlns="" id="{6AF14DD0-633B-4037-ADC3-A5A719F6A6D3}"/>
              </a:ext>
            </a:extLst>
          </p:cNvPr>
          <p:cNvSpPr/>
          <p:nvPr/>
        </p:nvSpPr>
        <p:spPr>
          <a:xfrm rot="5400000">
            <a:off x="1458103" y="3267761"/>
            <a:ext cx="488502" cy="917259"/>
          </a:xfrm>
          <a:prstGeom prst="flowChartAlternate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Alternate Process 20">
            <a:extLst>
              <a:ext uri="{FF2B5EF4-FFF2-40B4-BE49-F238E27FC236}">
                <a16:creationId xmlns:a16="http://schemas.microsoft.com/office/drawing/2014/main" xmlns="" id="{60715E69-6B08-4FFD-83B6-F86B029655B8}"/>
              </a:ext>
            </a:extLst>
          </p:cNvPr>
          <p:cNvSpPr/>
          <p:nvPr/>
        </p:nvSpPr>
        <p:spPr>
          <a:xfrm rot="5400000">
            <a:off x="2023234" y="3341048"/>
            <a:ext cx="488502" cy="738041"/>
          </a:xfrm>
          <a:prstGeom prst="flowChartAlternate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Alternate Process 21">
            <a:extLst>
              <a:ext uri="{FF2B5EF4-FFF2-40B4-BE49-F238E27FC236}">
                <a16:creationId xmlns:a16="http://schemas.microsoft.com/office/drawing/2014/main" xmlns="" id="{503127C5-6BF3-49DB-A223-AFDF7CF4B9E8}"/>
              </a:ext>
            </a:extLst>
          </p:cNvPr>
          <p:cNvSpPr/>
          <p:nvPr/>
        </p:nvSpPr>
        <p:spPr>
          <a:xfrm rot="5400000">
            <a:off x="3587155" y="4181958"/>
            <a:ext cx="444093" cy="773941"/>
          </a:xfrm>
          <a:prstGeom prst="flowChartAlternate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xmlns="" id="{B0C835C7-61B8-4940-AC83-F856B63ADD7D}"/>
              </a:ext>
            </a:extLst>
          </p:cNvPr>
          <p:cNvSpPr txBox="1"/>
          <p:nvPr/>
        </p:nvSpPr>
        <p:spPr>
          <a:xfrm>
            <a:off x="3566963" y="4318306"/>
            <a:ext cx="496161" cy="523220"/>
          </a:xfrm>
          <a:prstGeom prst="rect">
            <a:avLst/>
          </a:prstGeom>
          <a:noFill/>
        </p:spPr>
        <p:txBody>
          <a:bodyPr wrap="none" rtlCol="0">
            <a:spAutoFit/>
          </a:bodyPr>
          <a:lstStyle/>
          <a:p>
            <a:r>
              <a:rPr lang="en-US" sz="2800" dirty="0"/>
              <a:t>D’</a:t>
            </a: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xmlns="" id="{105D5223-91EC-485E-8ADA-C581D571B209}"/>
                  </a:ext>
                </a:extLst>
              </p:cNvPr>
              <p:cNvSpPr/>
              <p:nvPr/>
            </p:nvSpPr>
            <p:spPr>
              <a:xfrm>
                <a:off x="6919552" y="3772490"/>
                <a:ext cx="13020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 </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𝐴</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𝐵𝐶</m:t>
                      </m:r>
                      <m:r>
                        <a:rPr lang="en-US" sz="2400" b="0" i="1" smtClean="0">
                          <a:solidFill>
                            <a:schemeClr val="tx2"/>
                          </a:solidFill>
                          <a:latin typeface="Cambria Math" panose="02040503050406030204" pitchFamily="18" charset="0"/>
                        </a:rPr>
                        <m:t>′</m:t>
                      </m:r>
                    </m:oMath>
                  </m:oMathPara>
                </a14:m>
                <a:endParaRPr lang="en-US" sz="2400" dirty="0">
                  <a:solidFill>
                    <a:schemeClr val="tx2"/>
                  </a:solidFill>
                </a:endParaRPr>
              </a:p>
            </p:txBody>
          </p:sp>
        </mc:Choice>
        <mc:Fallback xmlns="">
          <p:sp>
            <p:nvSpPr>
              <p:cNvPr id="24" name="Rectangle 23">
                <a:extLst>
                  <a:ext uri="{FF2B5EF4-FFF2-40B4-BE49-F238E27FC236}">
                    <a16:creationId xmlns:a16="http://schemas.microsoft.com/office/drawing/2014/main" id="{105D5223-91EC-485E-8ADA-C581D571B209}"/>
                  </a:ext>
                </a:extLst>
              </p:cNvPr>
              <p:cNvSpPr>
                <a:spLocks noRot="1" noChangeAspect="1" noMove="1" noResize="1" noEditPoints="1" noAdjustHandles="1" noChangeArrowheads="1" noChangeShapeType="1" noTextEdit="1"/>
              </p:cNvSpPr>
              <p:nvPr/>
            </p:nvSpPr>
            <p:spPr>
              <a:xfrm>
                <a:off x="6919552" y="3772490"/>
                <a:ext cx="1302087" cy="46166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xmlns="" id="{6B37E48E-8660-4EAC-BC3E-13430FA57B27}"/>
                  </a:ext>
                </a:extLst>
              </p:cNvPr>
              <p:cNvSpPr/>
              <p:nvPr/>
            </p:nvSpPr>
            <p:spPr>
              <a:xfrm>
                <a:off x="8021856" y="3768025"/>
                <a:ext cx="122341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𝐴𝐶𝐷</m:t>
                      </m:r>
                      <m:r>
                        <a:rPr lang="en-US" sz="2400" b="0" i="1" smtClean="0">
                          <a:solidFill>
                            <a:schemeClr val="tx2"/>
                          </a:solidFill>
                          <a:latin typeface="Cambria Math" panose="02040503050406030204" pitchFamily="18" charset="0"/>
                        </a:rPr>
                        <m:t>′</m:t>
                      </m:r>
                    </m:oMath>
                  </m:oMathPara>
                </a14:m>
                <a:endParaRPr lang="en-US" sz="2400" dirty="0">
                  <a:solidFill>
                    <a:schemeClr val="tx2"/>
                  </a:solidFill>
                </a:endParaRPr>
              </a:p>
            </p:txBody>
          </p:sp>
        </mc:Choice>
        <mc:Fallback xmlns="">
          <p:sp>
            <p:nvSpPr>
              <p:cNvPr id="25" name="Rectangle 24">
                <a:extLst>
                  <a:ext uri="{FF2B5EF4-FFF2-40B4-BE49-F238E27FC236}">
                    <a16:creationId xmlns:a16="http://schemas.microsoft.com/office/drawing/2014/main" id="{6B37E48E-8660-4EAC-BC3E-13430FA57B27}"/>
                  </a:ext>
                </a:extLst>
              </p:cNvPr>
              <p:cNvSpPr>
                <a:spLocks noRot="1" noChangeAspect="1" noMove="1" noResize="1" noEditPoints="1" noAdjustHandles="1" noChangeArrowheads="1" noChangeShapeType="1" noTextEdit="1"/>
              </p:cNvSpPr>
              <p:nvPr/>
            </p:nvSpPr>
            <p:spPr>
              <a:xfrm>
                <a:off x="8021856" y="3768025"/>
                <a:ext cx="1223412" cy="461665"/>
              </a:xfrm>
              <a:prstGeom prst="rect">
                <a:avLst/>
              </a:prstGeom>
              <a:blipFill>
                <a:blip r:embed="rId5"/>
                <a:stretch>
                  <a:fillRect/>
                </a:stretch>
              </a:blipFill>
            </p:spPr>
            <p:txBody>
              <a:bodyPr/>
              <a:lstStyle/>
              <a:p>
                <a:r>
                  <a:rPr lang="en-IN">
                    <a:noFill/>
                  </a:rPr>
                  <a:t> </a:t>
                </a:r>
              </a:p>
            </p:txBody>
          </p:sp>
        </mc:Fallback>
      </mc:AlternateContent>
      <p:sp>
        <p:nvSpPr>
          <p:cNvPr id="26" name="TextBox 25">
            <a:extLst>
              <a:ext uri="{FF2B5EF4-FFF2-40B4-BE49-F238E27FC236}">
                <a16:creationId xmlns:a16="http://schemas.microsoft.com/office/drawing/2014/main" xmlns="" id="{29F5507D-AE98-46C6-B6CE-5669CE908863}"/>
              </a:ext>
            </a:extLst>
          </p:cNvPr>
          <p:cNvSpPr txBox="1"/>
          <p:nvPr/>
        </p:nvSpPr>
        <p:spPr>
          <a:xfrm>
            <a:off x="1813883" y="3467889"/>
            <a:ext cx="896912" cy="523220"/>
          </a:xfrm>
          <a:prstGeom prst="rect">
            <a:avLst/>
          </a:prstGeom>
          <a:noFill/>
        </p:spPr>
        <p:txBody>
          <a:bodyPr wrap="none" rtlCol="0">
            <a:spAutoFit/>
          </a:bodyPr>
          <a:lstStyle/>
          <a:p>
            <a:r>
              <a:rPr lang="en-US" sz="2800" dirty="0"/>
              <a:t>D+D’</a:t>
            </a:r>
          </a:p>
        </p:txBody>
      </p:sp>
      <p:sp>
        <p:nvSpPr>
          <p:cNvPr id="27" name="TextBox 26">
            <a:extLst>
              <a:ext uri="{FF2B5EF4-FFF2-40B4-BE49-F238E27FC236}">
                <a16:creationId xmlns:a16="http://schemas.microsoft.com/office/drawing/2014/main" xmlns="" id="{CC2A927F-6D35-413D-8A78-275335931A2E}"/>
              </a:ext>
            </a:extLst>
          </p:cNvPr>
          <p:cNvSpPr txBox="1"/>
          <p:nvPr/>
        </p:nvSpPr>
        <p:spPr>
          <a:xfrm>
            <a:off x="2819044" y="4314198"/>
            <a:ext cx="496161" cy="523220"/>
          </a:xfrm>
          <a:prstGeom prst="rect">
            <a:avLst/>
          </a:prstGeom>
          <a:noFill/>
        </p:spPr>
        <p:txBody>
          <a:bodyPr wrap="none" rtlCol="0">
            <a:spAutoFit/>
          </a:bodyPr>
          <a:lstStyle/>
          <a:p>
            <a:r>
              <a:rPr lang="en-US" sz="2800" dirty="0"/>
              <a:t>D’</a:t>
            </a:r>
          </a:p>
        </p:txBody>
      </p:sp>
      <p:sp>
        <p:nvSpPr>
          <p:cNvPr id="28" name="TextBox 27">
            <a:extLst>
              <a:ext uri="{FF2B5EF4-FFF2-40B4-BE49-F238E27FC236}">
                <a16:creationId xmlns:a16="http://schemas.microsoft.com/office/drawing/2014/main" xmlns="" id="{FC7187A4-0922-423D-80E8-C4CE45818629}"/>
              </a:ext>
            </a:extLst>
          </p:cNvPr>
          <p:cNvSpPr txBox="1"/>
          <p:nvPr/>
        </p:nvSpPr>
        <p:spPr>
          <a:xfrm>
            <a:off x="2004861" y="3480103"/>
            <a:ext cx="496161" cy="523220"/>
          </a:xfrm>
          <a:prstGeom prst="rect">
            <a:avLst/>
          </a:prstGeom>
          <a:noFill/>
        </p:spPr>
        <p:txBody>
          <a:bodyPr wrap="none" rtlCol="0">
            <a:spAutoFit/>
          </a:bodyPr>
          <a:lstStyle/>
          <a:p>
            <a:r>
              <a:rPr lang="en-US" sz="2800" dirty="0"/>
              <a:t>D’</a:t>
            </a:r>
          </a:p>
        </p:txBody>
      </p:sp>
      <p:sp>
        <p:nvSpPr>
          <p:cNvPr id="29" name="Oval 28">
            <a:extLst>
              <a:ext uri="{FF2B5EF4-FFF2-40B4-BE49-F238E27FC236}">
                <a16:creationId xmlns:a16="http://schemas.microsoft.com/office/drawing/2014/main" xmlns="" id="{994CE746-3957-462B-A3D6-A2866F35A93B}"/>
              </a:ext>
            </a:extLst>
          </p:cNvPr>
          <p:cNvSpPr/>
          <p:nvPr/>
        </p:nvSpPr>
        <p:spPr>
          <a:xfrm>
            <a:off x="3575228" y="3497259"/>
            <a:ext cx="451055" cy="480850"/>
          </a:xfrm>
          <a:prstGeom prst="ellipse">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0" name="Oval 29">
            <a:extLst>
              <a:ext uri="{FF2B5EF4-FFF2-40B4-BE49-F238E27FC236}">
                <a16:creationId xmlns:a16="http://schemas.microsoft.com/office/drawing/2014/main" xmlns="" id="{808DC519-B792-4FD8-9643-F3B01930E134}"/>
              </a:ext>
            </a:extLst>
          </p:cNvPr>
          <p:cNvSpPr/>
          <p:nvPr/>
        </p:nvSpPr>
        <p:spPr>
          <a:xfrm>
            <a:off x="2807200" y="4362076"/>
            <a:ext cx="410050" cy="437136"/>
          </a:xfrm>
          <a:prstGeom prst="ellipse">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1" name="Oval 30">
            <a:extLst>
              <a:ext uri="{FF2B5EF4-FFF2-40B4-BE49-F238E27FC236}">
                <a16:creationId xmlns:a16="http://schemas.microsoft.com/office/drawing/2014/main" xmlns="" id="{8497773A-3CD4-418D-BC23-62BDD3414629}"/>
              </a:ext>
            </a:extLst>
          </p:cNvPr>
          <p:cNvSpPr/>
          <p:nvPr/>
        </p:nvSpPr>
        <p:spPr>
          <a:xfrm>
            <a:off x="3764469" y="4310125"/>
            <a:ext cx="451055" cy="480850"/>
          </a:xfrm>
          <a:prstGeom prst="ellipse">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32" name="Curved Connector 39">
            <a:extLst>
              <a:ext uri="{FF2B5EF4-FFF2-40B4-BE49-F238E27FC236}">
                <a16:creationId xmlns:a16="http://schemas.microsoft.com/office/drawing/2014/main" xmlns="" id="{ACD9C3B9-F8E5-48CD-BC81-87D25A790E2A}"/>
              </a:ext>
            </a:extLst>
          </p:cNvPr>
          <p:cNvCxnSpPr>
            <a:stCxn id="29" idx="6"/>
            <a:endCxn id="31" idx="6"/>
          </p:cNvCxnSpPr>
          <p:nvPr/>
        </p:nvCxnSpPr>
        <p:spPr>
          <a:xfrm>
            <a:off x="4026283" y="3737684"/>
            <a:ext cx="189241" cy="812866"/>
          </a:xfrm>
          <a:prstGeom prst="curvedConnector3">
            <a:avLst>
              <a:gd name="adj1" fmla="val 220798"/>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Curved Connector 41">
            <a:extLst>
              <a:ext uri="{FF2B5EF4-FFF2-40B4-BE49-F238E27FC236}">
                <a16:creationId xmlns:a16="http://schemas.microsoft.com/office/drawing/2014/main" xmlns="" id="{15494ACA-091F-4444-A558-B64565CE2E70}"/>
              </a:ext>
            </a:extLst>
          </p:cNvPr>
          <p:cNvCxnSpPr>
            <a:cxnSpLocks/>
            <a:stCxn id="30" idx="4"/>
            <a:endCxn id="31" idx="4"/>
          </p:cNvCxnSpPr>
          <p:nvPr/>
        </p:nvCxnSpPr>
        <p:spPr>
          <a:xfrm rot="5400000" flipH="1" flipV="1">
            <a:off x="3496992" y="4306208"/>
            <a:ext cx="8237" cy="977772"/>
          </a:xfrm>
          <a:prstGeom prst="curvedConnector3">
            <a:avLst>
              <a:gd name="adj1" fmla="val -2775282"/>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xmlns="" id="{F3373CB4-C213-4207-A949-1B4B1C5E9554}"/>
                  </a:ext>
                </a:extLst>
              </p:cNvPr>
              <p:cNvSpPr/>
              <p:nvPr/>
            </p:nvSpPr>
            <p:spPr>
              <a:xfrm>
                <a:off x="9050293" y="3772490"/>
                <a:ext cx="132119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𝐴𝐵</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𝐷</m:t>
                      </m:r>
                      <m:r>
                        <a:rPr lang="en-US" sz="2400" b="0" i="1" smtClean="0">
                          <a:solidFill>
                            <a:schemeClr val="tx2"/>
                          </a:solidFill>
                          <a:latin typeface="Cambria Math" panose="02040503050406030204" pitchFamily="18" charset="0"/>
                        </a:rPr>
                        <m:t>′</m:t>
                      </m:r>
                    </m:oMath>
                  </m:oMathPara>
                </a14:m>
                <a:endParaRPr lang="en-US" sz="2400" dirty="0">
                  <a:solidFill>
                    <a:schemeClr val="tx2"/>
                  </a:solidFill>
                </a:endParaRPr>
              </a:p>
            </p:txBody>
          </p:sp>
        </mc:Choice>
        <mc:Fallback xmlns="">
          <p:sp>
            <p:nvSpPr>
              <p:cNvPr id="34" name="Rectangle 33">
                <a:extLst>
                  <a:ext uri="{FF2B5EF4-FFF2-40B4-BE49-F238E27FC236}">
                    <a16:creationId xmlns:a16="http://schemas.microsoft.com/office/drawing/2014/main" id="{F3373CB4-C213-4207-A949-1B4B1C5E9554}"/>
                  </a:ext>
                </a:extLst>
              </p:cNvPr>
              <p:cNvSpPr>
                <a:spLocks noRot="1" noChangeAspect="1" noMove="1" noResize="1" noEditPoints="1" noAdjustHandles="1" noChangeArrowheads="1" noChangeShapeType="1" noTextEdit="1"/>
              </p:cNvSpPr>
              <p:nvPr/>
            </p:nvSpPr>
            <p:spPr>
              <a:xfrm>
                <a:off x="9050293" y="3772490"/>
                <a:ext cx="1321196" cy="461665"/>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xmlns="" id="{A677C99D-84C9-445A-996F-09FF8D432985}"/>
                  </a:ext>
                </a:extLst>
              </p:cNvPr>
              <p:cNvSpPr/>
              <p:nvPr/>
            </p:nvSpPr>
            <p:spPr>
              <a:xfrm>
                <a:off x="10193293" y="3772490"/>
                <a:ext cx="124976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𝐴</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𝐵</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𝐶</m:t>
                      </m:r>
                    </m:oMath>
                  </m:oMathPara>
                </a14:m>
                <a:endParaRPr lang="en-US" sz="2400" dirty="0">
                  <a:solidFill>
                    <a:schemeClr val="tx2"/>
                  </a:solidFill>
                </a:endParaRPr>
              </a:p>
            </p:txBody>
          </p:sp>
        </mc:Choice>
        <mc:Fallback xmlns="">
          <p:sp>
            <p:nvSpPr>
              <p:cNvPr id="35" name="Rectangle 34">
                <a:extLst>
                  <a:ext uri="{FF2B5EF4-FFF2-40B4-BE49-F238E27FC236}">
                    <a16:creationId xmlns:a16="http://schemas.microsoft.com/office/drawing/2014/main" id="{A677C99D-84C9-445A-996F-09FF8D432985}"/>
                  </a:ext>
                </a:extLst>
              </p:cNvPr>
              <p:cNvSpPr>
                <a:spLocks noRot="1" noChangeAspect="1" noMove="1" noResize="1" noEditPoints="1" noAdjustHandles="1" noChangeArrowheads="1" noChangeShapeType="1" noTextEdit="1"/>
              </p:cNvSpPr>
              <p:nvPr/>
            </p:nvSpPr>
            <p:spPr>
              <a:xfrm>
                <a:off x="10193293" y="3772490"/>
                <a:ext cx="1249766" cy="461665"/>
              </a:xfrm>
              <a:prstGeom prst="rect">
                <a:avLst/>
              </a:prstGeom>
              <a:blipFill>
                <a:blip r:embed="rId7"/>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65752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22" presetClass="exit" presetSubtype="4" fill="hold" grpId="1" nodeType="withEffect">
                                  <p:stCondLst>
                                    <p:cond delay="0"/>
                                  </p:stCondLst>
                                  <p:childTnLst>
                                    <p:animEffect transition="out" filter="wipe(down)">
                                      <p:cBhvr>
                                        <p:cTn id="29" dur="500"/>
                                        <p:tgtEl>
                                          <p:spTgt spid="28"/>
                                        </p:tgtEl>
                                      </p:cBhvr>
                                    </p:animEffect>
                                    <p:set>
                                      <p:cBhvr>
                                        <p:cTn id="30" dur="1" fill="hold">
                                          <p:stCondLst>
                                            <p:cond delay="499"/>
                                          </p:stCondLst>
                                        </p:cTn>
                                        <p:tgtEl>
                                          <p:spTgt spid="2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down)">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22" presetClass="exit" presetSubtype="4" fill="hold" grpId="1" nodeType="withEffect">
                                  <p:stCondLst>
                                    <p:cond delay="0"/>
                                  </p:stCondLst>
                                  <p:childTnLst>
                                    <p:animEffect transition="out" filter="wipe(down)">
                                      <p:cBhvr>
                                        <p:cTn id="47" dur="500"/>
                                        <p:tgtEl>
                                          <p:spTgt spid="23"/>
                                        </p:tgtEl>
                                      </p:cBhvr>
                                    </p:animEffect>
                                    <p:set>
                                      <p:cBhvr>
                                        <p:cTn id="48" dur="1" fill="hold">
                                          <p:stCondLst>
                                            <p:cond delay="499"/>
                                          </p:stCondLst>
                                        </p:cTn>
                                        <p:tgtEl>
                                          <p:spTgt spid="2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par>
                                <p:cTn id="79" presetID="10" presetClass="entr" presetSubtype="0" fill="hold"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500"/>
                                        <p:tgtEl>
                                          <p:spTgt spid="3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500"/>
                                        <p:tgtEl>
                                          <p:spTgt spid="31"/>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fade">
                                      <p:cBhvr>
                                        <p:cTn id="94" dur="500"/>
                                        <p:tgtEl>
                                          <p:spTgt spid="29"/>
                                        </p:tgtEl>
                                      </p:cBhvr>
                                    </p:animEffect>
                                  </p:childTnLst>
                                </p:cTn>
                              </p:par>
                              <p:par>
                                <p:cTn id="95" presetID="10" presetClass="entr" presetSubtype="0" fill="hold" nodeType="with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fade">
                                      <p:cBhvr>
                                        <p:cTn id="97" dur="500"/>
                                        <p:tgtEl>
                                          <p:spTgt spid="3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fade">
                                      <p:cBhvr>
                                        <p:cTn id="102" dur="500"/>
                                        <p:tgtEl>
                                          <p:spTgt spid="3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5"/>
                                        </p:tgtEl>
                                        <p:attrNameLst>
                                          <p:attrName>style.visibility</p:attrName>
                                        </p:attrNameLst>
                                      </p:cBhvr>
                                      <p:to>
                                        <p:strVal val="visible"/>
                                      </p:to>
                                    </p:set>
                                    <p:animEffect transition="in" filter="fade">
                                      <p:cBhvr>
                                        <p:cTn id="1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animBg="1"/>
      <p:bldP spid="21" grpId="0" animBg="1"/>
      <p:bldP spid="22" grpId="0" animBg="1"/>
      <p:bldP spid="23" grpId="0"/>
      <p:bldP spid="23" grpId="1"/>
      <p:bldP spid="24" grpId="0"/>
      <p:bldP spid="25" grpId="0"/>
      <p:bldP spid="26" grpId="0"/>
      <p:bldP spid="27" grpId="0"/>
      <p:bldP spid="28" grpId="0"/>
      <p:bldP spid="28" grpId="1"/>
      <p:bldP spid="29" grpId="0" animBg="1"/>
      <p:bldP spid="30" grpId="0" animBg="1"/>
      <p:bldP spid="31" grpId="0" animBg="1"/>
      <p:bldP spid="34" grpId="0"/>
      <p:bldP spid="3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5DB3EB-3B36-4B48-A15F-CE68787C5920}"/>
              </a:ext>
            </a:extLst>
          </p:cNvPr>
          <p:cNvSpPr>
            <a:spLocks noGrp="1"/>
          </p:cNvSpPr>
          <p:nvPr>
            <p:ph type="title"/>
          </p:nvPr>
        </p:nvSpPr>
        <p:spPr/>
        <p:txBody>
          <a:bodyPr/>
          <a:lstStyle/>
          <a:p>
            <a:r>
              <a:rPr lang="en-US" dirty="0"/>
              <a:t>Reducing Expressions with VEM (Example)</a:t>
            </a:r>
            <a:endParaRPr lang="en-IN"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xmlns="" id="{8D4BFE50-7DF2-46B0-98B2-3E9A989637CE}"/>
                  </a:ext>
                </a:extLst>
              </p:cNvPr>
              <p:cNvSpPr/>
              <p:nvPr/>
            </p:nvSpPr>
            <p:spPr>
              <a:xfrm>
                <a:off x="800092" y="922950"/>
                <a:ext cx="10558340" cy="830997"/>
              </a:xfrm>
              <a:prstGeom prst="rect">
                <a:avLst/>
              </a:prstGeom>
            </p:spPr>
            <p:txBody>
              <a:bodyPr wrap="none">
                <a:spAutoFit/>
              </a:bodyPr>
              <a:lstStyle/>
              <a:p>
                <a:r>
                  <a:rPr lang="en-US" sz="2400" i="1" dirty="0">
                    <a:solidFill>
                      <a:schemeClr val="accent6"/>
                    </a:solidFill>
                    <a:latin typeface="Cambria Math" panose="02040503050406030204" pitchFamily="18" charset="0"/>
                  </a:rPr>
                  <a:t>f  </a:t>
                </a:r>
                <a14:m>
                  <m:oMath xmlns:m="http://schemas.openxmlformats.org/officeDocument/2006/math">
                    <m:r>
                      <a:rPr lang="en-US" sz="2400" i="1">
                        <a:solidFill>
                          <a:schemeClr val="accent6"/>
                        </a:solidFill>
                        <a:latin typeface="Cambria Math" panose="02040503050406030204" pitchFamily="18" charset="0"/>
                      </a:rPr>
                      <m:t>=</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𝐴</m:t>
                        </m:r>
                      </m:e>
                      <m:sup>
                        <m:r>
                          <a:rPr lang="en-US" sz="2400" i="1">
                            <a:solidFill>
                              <a:schemeClr val="accent6"/>
                            </a:solidFill>
                            <a:latin typeface="Cambria Math" panose="02040503050406030204" pitchFamily="18" charset="0"/>
                          </a:rPr>
                          <m:t>′</m:t>
                        </m:r>
                      </m:sup>
                    </m:sSup>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𝐵</m:t>
                        </m:r>
                      </m:e>
                      <m:sup>
                        <m:r>
                          <a:rPr lang="en-US" sz="2400" i="1">
                            <a:solidFill>
                              <a:schemeClr val="accent6"/>
                            </a:solidFill>
                            <a:latin typeface="Cambria Math" panose="02040503050406030204" pitchFamily="18" charset="0"/>
                          </a:rPr>
                          <m:t>′</m:t>
                        </m:r>
                      </m:sup>
                    </m:sSup>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𝐶</m:t>
                        </m:r>
                      </m:e>
                      <m:sup>
                        <m:r>
                          <a:rPr lang="en-US" sz="2400" i="1">
                            <a:solidFill>
                              <a:schemeClr val="accent6"/>
                            </a:solidFill>
                            <a:latin typeface="Cambria Math" panose="02040503050406030204" pitchFamily="18" charset="0"/>
                          </a:rPr>
                          <m:t>′</m:t>
                        </m:r>
                      </m:sup>
                    </m:sSup>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𝐷</m:t>
                        </m:r>
                      </m:e>
                      <m:sup>
                        <m:r>
                          <a:rPr lang="en-US" sz="2400" i="1">
                            <a:solidFill>
                              <a:schemeClr val="accent6"/>
                            </a:solidFill>
                            <a:latin typeface="Cambria Math" panose="02040503050406030204" pitchFamily="18" charset="0"/>
                          </a:rPr>
                          <m:t>′</m:t>
                        </m:r>
                      </m:sup>
                    </m:sSup>
                    <m:r>
                      <a:rPr lang="en-US" sz="2400" i="1">
                        <a:solidFill>
                          <a:schemeClr val="accent6"/>
                        </a:solidFill>
                        <a:latin typeface="Cambria Math" panose="02040503050406030204" pitchFamily="18" charset="0"/>
                      </a:rPr>
                      <m:t>𝐸</m:t>
                    </m:r>
                    <m:r>
                      <a:rPr lang="en-US" sz="2400" i="1">
                        <a:solidFill>
                          <a:schemeClr val="accent6"/>
                        </a:solidFill>
                        <a:latin typeface="Cambria Math" panose="02040503050406030204" pitchFamily="18" charset="0"/>
                      </a:rPr>
                      <m:t>+</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𝐴</m:t>
                        </m:r>
                      </m:e>
                      <m:sup>
                        <m:r>
                          <a:rPr lang="en-US" sz="2400" i="1">
                            <a:solidFill>
                              <a:schemeClr val="accent6"/>
                            </a:solidFill>
                            <a:latin typeface="Cambria Math" panose="02040503050406030204" pitchFamily="18" charset="0"/>
                          </a:rPr>
                          <m:t>′</m:t>
                        </m:r>
                      </m:sup>
                    </m:sSup>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𝐵</m:t>
                        </m:r>
                      </m:e>
                      <m:sup>
                        <m:r>
                          <a:rPr lang="en-US" sz="2400" i="1">
                            <a:solidFill>
                              <a:schemeClr val="accent6"/>
                            </a:solidFill>
                            <a:latin typeface="Cambria Math" panose="02040503050406030204" pitchFamily="18" charset="0"/>
                          </a:rPr>
                          <m:t>′</m:t>
                        </m:r>
                      </m:sup>
                    </m:sSup>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𝐶</m:t>
                        </m:r>
                      </m:e>
                      <m:sup>
                        <m:r>
                          <a:rPr lang="en-US" sz="2400" i="1">
                            <a:solidFill>
                              <a:schemeClr val="accent6"/>
                            </a:solidFill>
                            <a:latin typeface="Cambria Math" panose="02040503050406030204" pitchFamily="18" charset="0"/>
                          </a:rPr>
                          <m:t>′</m:t>
                        </m:r>
                      </m:sup>
                    </m:sSup>
                    <m:r>
                      <a:rPr lang="en-US" sz="2400" i="1">
                        <a:solidFill>
                          <a:schemeClr val="accent6"/>
                        </a:solidFill>
                        <a:latin typeface="Cambria Math" panose="02040503050406030204" pitchFamily="18" charset="0"/>
                      </a:rPr>
                      <m:t>𝐷𝐸</m:t>
                    </m:r>
                    <m:r>
                      <a:rPr lang="en-US" sz="2400" i="1">
                        <a:solidFill>
                          <a:schemeClr val="accent6"/>
                        </a:solidFill>
                        <a:latin typeface="Cambria Math" panose="02040503050406030204" pitchFamily="18" charset="0"/>
                      </a:rPr>
                      <m:t>+</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𝐴</m:t>
                        </m:r>
                      </m:e>
                      <m:sup>
                        <m:r>
                          <a:rPr lang="en-US" sz="2400" i="1">
                            <a:solidFill>
                              <a:schemeClr val="accent6"/>
                            </a:solidFill>
                            <a:latin typeface="Cambria Math" panose="02040503050406030204" pitchFamily="18" charset="0"/>
                          </a:rPr>
                          <m:t>′</m:t>
                        </m:r>
                      </m:sup>
                    </m:sSup>
                    <m:r>
                      <a:rPr lang="en-US" sz="2400" i="1">
                        <a:solidFill>
                          <a:schemeClr val="accent6"/>
                        </a:solidFill>
                        <a:latin typeface="Cambria Math" panose="02040503050406030204" pitchFamily="18" charset="0"/>
                      </a:rPr>
                      <m:t>𝐵𝐶</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𝐷</m:t>
                        </m:r>
                      </m:e>
                      <m:sup>
                        <m:r>
                          <a:rPr lang="en-US" sz="2400" i="1">
                            <a:solidFill>
                              <a:schemeClr val="accent6"/>
                            </a:solidFill>
                            <a:latin typeface="Cambria Math" panose="02040503050406030204" pitchFamily="18" charset="0"/>
                          </a:rPr>
                          <m:t>′</m:t>
                        </m:r>
                      </m:sup>
                    </m:sSup>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𝐸</m:t>
                        </m:r>
                      </m:e>
                      <m:sup>
                        <m:r>
                          <a:rPr lang="en-US" sz="2400" i="1">
                            <a:solidFill>
                              <a:schemeClr val="accent6"/>
                            </a:solidFill>
                            <a:latin typeface="Cambria Math" panose="02040503050406030204" pitchFamily="18" charset="0"/>
                          </a:rPr>
                          <m:t>′</m:t>
                        </m:r>
                      </m:sup>
                    </m:sSup>
                    <m:r>
                      <a:rPr lang="en-US" sz="2400" i="1">
                        <a:solidFill>
                          <a:schemeClr val="accent6"/>
                        </a:solidFill>
                        <a:latin typeface="Cambria Math" panose="02040503050406030204" pitchFamily="18" charset="0"/>
                      </a:rPr>
                      <m:t>+</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𝐴</m:t>
                        </m:r>
                      </m:e>
                      <m:sup>
                        <m:r>
                          <a:rPr lang="en-US" sz="2400" i="1">
                            <a:solidFill>
                              <a:schemeClr val="accent6"/>
                            </a:solidFill>
                            <a:latin typeface="Cambria Math" panose="02040503050406030204" pitchFamily="18" charset="0"/>
                          </a:rPr>
                          <m:t>′</m:t>
                        </m:r>
                      </m:sup>
                    </m:sSup>
                    <m:r>
                      <a:rPr lang="en-US" sz="2400" i="1">
                        <a:solidFill>
                          <a:schemeClr val="accent6"/>
                        </a:solidFill>
                        <a:latin typeface="Cambria Math" panose="02040503050406030204" pitchFamily="18" charset="0"/>
                      </a:rPr>
                      <m:t>𝐵𝐶</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𝐷</m:t>
                        </m:r>
                      </m:e>
                      <m:sup>
                        <m:r>
                          <a:rPr lang="en-US" sz="2400" i="1">
                            <a:solidFill>
                              <a:schemeClr val="accent6"/>
                            </a:solidFill>
                            <a:latin typeface="Cambria Math" panose="02040503050406030204" pitchFamily="18" charset="0"/>
                          </a:rPr>
                          <m:t>′</m:t>
                        </m:r>
                      </m:sup>
                    </m:sSup>
                    <m:r>
                      <a:rPr lang="en-US" sz="2400" i="1">
                        <a:solidFill>
                          <a:schemeClr val="accent6"/>
                        </a:solidFill>
                        <a:latin typeface="Cambria Math" panose="02040503050406030204" pitchFamily="18" charset="0"/>
                      </a:rPr>
                      <m:t>𝐸</m:t>
                    </m:r>
                    <m:r>
                      <a:rPr lang="en-US" sz="2400" i="1">
                        <a:solidFill>
                          <a:schemeClr val="accent6"/>
                        </a:solidFill>
                        <a:latin typeface="Cambria Math" panose="02040503050406030204" pitchFamily="18" charset="0"/>
                      </a:rPr>
                      <m:t>+</m:t>
                    </m:r>
                    <m:r>
                      <a:rPr lang="en-US" sz="2400" i="1">
                        <a:solidFill>
                          <a:schemeClr val="accent6"/>
                        </a:solidFill>
                        <a:latin typeface="Cambria Math" panose="02040503050406030204" pitchFamily="18" charset="0"/>
                      </a:rPr>
                      <m:t>𝐴</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𝐵</m:t>
                        </m:r>
                      </m:e>
                      <m:sup>
                        <m:r>
                          <a:rPr lang="en-US" sz="2400" i="1">
                            <a:solidFill>
                              <a:schemeClr val="accent6"/>
                            </a:solidFill>
                            <a:latin typeface="Cambria Math" panose="02040503050406030204" pitchFamily="18" charset="0"/>
                          </a:rPr>
                          <m:t>′</m:t>
                        </m:r>
                      </m:sup>
                    </m:sSup>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𝐶</m:t>
                        </m:r>
                      </m:e>
                      <m:sup>
                        <m:r>
                          <a:rPr lang="en-US" sz="2400" i="1">
                            <a:solidFill>
                              <a:schemeClr val="accent6"/>
                            </a:solidFill>
                            <a:latin typeface="Cambria Math" panose="02040503050406030204" pitchFamily="18" charset="0"/>
                          </a:rPr>
                          <m:t>′</m:t>
                        </m:r>
                      </m:sup>
                    </m:sSup>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𝐷</m:t>
                        </m:r>
                      </m:e>
                      <m:sup>
                        <m:r>
                          <a:rPr lang="en-US" sz="2400" i="1">
                            <a:solidFill>
                              <a:schemeClr val="accent6"/>
                            </a:solidFill>
                            <a:latin typeface="Cambria Math" panose="02040503050406030204" pitchFamily="18" charset="0"/>
                          </a:rPr>
                          <m:t>′</m:t>
                        </m:r>
                      </m:sup>
                    </m:sSup>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𝐸</m:t>
                        </m:r>
                      </m:e>
                      <m:sup>
                        <m:r>
                          <a:rPr lang="en-US" sz="2400" i="1">
                            <a:solidFill>
                              <a:schemeClr val="accent6"/>
                            </a:solidFill>
                            <a:latin typeface="Cambria Math" panose="02040503050406030204" pitchFamily="18" charset="0"/>
                          </a:rPr>
                          <m:t>′</m:t>
                        </m:r>
                      </m:sup>
                    </m:sSup>
                    <m:r>
                      <a:rPr lang="en-US" sz="2400" i="1">
                        <a:solidFill>
                          <a:schemeClr val="accent6"/>
                        </a:solidFill>
                        <a:latin typeface="Cambria Math" panose="02040503050406030204" pitchFamily="18" charset="0"/>
                      </a:rPr>
                      <m:t>+ </m:t>
                    </m:r>
                    <m:r>
                      <a:rPr lang="en-US" sz="2400" i="1">
                        <a:solidFill>
                          <a:schemeClr val="accent6"/>
                        </a:solidFill>
                        <a:latin typeface="Cambria Math" panose="02040503050406030204" pitchFamily="18" charset="0"/>
                      </a:rPr>
                      <m:t>𝐴</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𝐵</m:t>
                        </m:r>
                      </m:e>
                      <m:sup>
                        <m:r>
                          <a:rPr lang="en-US" sz="2400" i="1">
                            <a:solidFill>
                              <a:schemeClr val="accent6"/>
                            </a:solidFill>
                            <a:latin typeface="Cambria Math" panose="02040503050406030204" pitchFamily="18" charset="0"/>
                          </a:rPr>
                          <m:t>′</m:t>
                        </m:r>
                      </m:sup>
                    </m:sSup>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𝐶</m:t>
                        </m:r>
                      </m:e>
                      <m:sup>
                        <m:r>
                          <a:rPr lang="en-US" sz="2400" i="1">
                            <a:solidFill>
                              <a:schemeClr val="accent6"/>
                            </a:solidFill>
                            <a:latin typeface="Cambria Math" panose="02040503050406030204" pitchFamily="18" charset="0"/>
                          </a:rPr>
                          <m:t>′</m:t>
                        </m:r>
                      </m:sup>
                    </m:sSup>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𝐷</m:t>
                        </m:r>
                      </m:e>
                      <m:sup>
                        <m:r>
                          <a:rPr lang="en-US" sz="2400" i="1">
                            <a:solidFill>
                              <a:schemeClr val="accent6"/>
                            </a:solidFill>
                            <a:latin typeface="Cambria Math" panose="02040503050406030204" pitchFamily="18" charset="0"/>
                          </a:rPr>
                          <m:t>′</m:t>
                        </m:r>
                      </m:sup>
                    </m:sSup>
                    <m:r>
                      <a:rPr lang="en-US" sz="2400" i="1">
                        <a:solidFill>
                          <a:schemeClr val="accent6"/>
                        </a:solidFill>
                        <a:latin typeface="Cambria Math" panose="02040503050406030204" pitchFamily="18" charset="0"/>
                      </a:rPr>
                      <m:t>𝐸</m:t>
                    </m:r>
                  </m:oMath>
                </a14:m>
                <a:endParaRPr lang="en-IN" sz="2400" i="1" dirty="0">
                  <a:solidFill>
                    <a:schemeClr val="accent6"/>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a:solidFill>
                            <a:schemeClr val="accent6"/>
                          </a:solidFill>
                          <a:latin typeface="Cambria Math" panose="02040503050406030204" pitchFamily="18" charset="0"/>
                        </a:rPr>
                        <m:t>+</m:t>
                      </m:r>
                      <m:r>
                        <a:rPr lang="en-IN" sz="2400" b="0" i="1" smtClean="0">
                          <a:solidFill>
                            <a:schemeClr val="accent6"/>
                          </a:solidFill>
                          <a:latin typeface="Cambria Math" panose="02040503050406030204" pitchFamily="18" charset="0"/>
                        </a:rPr>
                        <m:t> </m:t>
                      </m:r>
                      <m:r>
                        <a:rPr lang="en-US" sz="2400" i="1">
                          <a:solidFill>
                            <a:schemeClr val="accent6"/>
                          </a:solidFill>
                          <a:latin typeface="Cambria Math" panose="02040503050406030204" pitchFamily="18" charset="0"/>
                        </a:rPr>
                        <m:t>𝐴</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𝐵</m:t>
                          </m:r>
                        </m:e>
                        <m:sup>
                          <m:r>
                            <a:rPr lang="en-US" sz="2400" i="1">
                              <a:solidFill>
                                <a:schemeClr val="accent6"/>
                              </a:solidFill>
                              <a:latin typeface="Cambria Math" panose="02040503050406030204" pitchFamily="18" charset="0"/>
                            </a:rPr>
                            <m:t>′</m:t>
                          </m:r>
                        </m:sup>
                      </m:sSup>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𝐶</m:t>
                          </m:r>
                        </m:e>
                        <m:sup>
                          <m:r>
                            <a:rPr lang="en-US" sz="2400" i="1">
                              <a:solidFill>
                                <a:schemeClr val="accent6"/>
                              </a:solidFill>
                              <a:latin typeface="Cambria Math" panose="02040503050406030204" pitchFamily="18" charset="0"/>
                            </a:rPr>
                            <m:t>′</m:t>
                          </m:r>
                        </m:sup>
                      </m:sSup>
                      <m:r>
                        <a:rPr lang="en-US" sz="2400" i="1">
                          <a:solidFill>
                            <a:schemeClr val="accent6"/>
                          </a:solidFill>
                          <a:latin typeface="Cambria Math" panose="02040503050406030204" pitchFamily="18" charset="0"/>
                        </a:rPr>
                        <m:t>𝐷</m:t>
                      </m:r>
                      <m:r>
                        <a:rPr lang="en-US" sz="2400" i="1">
                          <a:solidFill>
                            <a:schemeClr val="accent6"/>
                          </a:solidFill>
                          <a:latin typeface="Cambria Math" panose="02040503050406030204" pitchFamily="18" charset="0"/>
                        </a:rPr>
                        <m:t>+</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𝐴</m:t>
                          </m:r>
                        </m:e>
                        <m:sup>
                          <m:r>
                            <a:rPr lang="en-US" sz="2400" i="1">
                              <a:solidFill>
                                <a:schemeClr val="accent6"/>
                              </a:solidFill>
                              <a:latin typeface="Cambria Math" panose="02040503050406030204" pitchFamily="18" charset="0"/>
                            </a:rPr>
                            <m:t>′</m:t>
                          </m:r>
                        </m:sup>
                      </m:sSup>
                      <m:r>
                        <a:rPr lang="en-US" sz="2400" i="1">
                          <a:solidFill>
                            <a:schemeClr val="accent6"/>
                          </a:solidFill>
                          <a:latin typeface="Cambria Math" panose="02040503050406030204" pitchFamily="18" charset="0"/>
                        </a:rPr>
                        <m:t>𝐵𝐶𝐷𝐸</m:t>
                      </m:r>
                      <m:r>
                        <a:rPr lang="en-US" sz="2400" i="1">
                          <a:solidFill>
                            <a:schemeClr val="accent6"/>
                          </a:solidFill>
                          <a:latin typeface="Cambria Math" panose="02040503050406030204" pitchFamily="18" charset="0"/>
                        </a:rPr>
                        <m:t>′</m:t>
                      </m:r>
                    </m:oMath>
                  </m:oMathPara>
                </a14:m>
                <a:endParaRPr lang="en-US" sz="2400" i="1" dirty="0">
                  <a:solidFill>
                    <a:schemeClr val="accent6"/>
                  </a:solidFill>
                  <a:latin typeface="Cambria Math" panose="02040503050406030204" pitchFamily="18" charset="0"/>
                </a:endParaRPr>
              </a:p>
            </p:txBody>
          </p:sp>
        </mc:Choice>
        <mc:Fallback xmlns="">
          <p:sp>
            <p:nvSpPr>
              <p:cNvPr id="4" name="Rectangle 3">
                <a:extLst>
                  <a:ext uri="{FF2B5EF4-FFF2-40B4-BE49-F238E27FC236}">
                    <a16:creationId xmlns:a16="http://schemas.microsoft.com/office/drawing/2014/main" id="{8D4BFE50-7DF2-46B0-98B2-3E9A989637CE}"/>
                  </a:ext>
                </a:extLst>
              </p:cNvPr>
              <p:cNvSpPr>
                <a:spLocks noRot="1" noChangeAspect="1" noMove="1" noResize="1" noEditPoints="1" noAdjustHandles="1" noChangeArrowheads="1" noChangeShapeType="1" noTextEdit="1"/>
              </p:cNvSpPr>
              <p:nvPr/>
            </p:nvSpPr>
            <p:spPr>
              <a:xfrm>
                <a:off x="800092" y="922950"/>
                <a:ext cx="10558340" cy="830997"/>
              </a:xfrm>
              <a:prstGeom prst="rect">
                <a:avLst/>
              </a:prstGeom>
              <a:blipFill>
                <a:blip r:embed="rId2"/>
                <a:stretch>
                  <a:fillRect l="-866" t="-583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xmlns="" id="{1FBFC628-485E-4064-8E6A-3840344C642A}"/>
                  </a:ext>
                </a:extLst>
              </p:cNvPr>
              <p:cNvSpPr/>
              <p:nvPr/>
            </p:nvSpPr>
            <p:spPr>
              <a:xfrm>
                <a:off x="5682261" y="3965276"/>
                <a:ext cx="163557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2"/>
                          </a:solidFill>
                          <a:latin typeface="Cambria Math" panose="02040503050406030204" pitchFamily="18" charset="0"/>
                        </a:rPr>
                        <m:t>𝑓</m:t>
                      </m:r>
                      <m:r>
                        <a:rPr lang="en-US" sz="2400" i="1">
                          <a:solidFill>
                            <a:schemeClr val="tx2"/>
                          </a:solidFill>
                          <a:latin typeface="Cambria Math" panose="02040503050406030204" pitchFamily="18" charset="0"/>
                        </a:rPr>
                        <m:t>=</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𝐵</m:t>
                          </m:r>
                        </m:e>
                        <m:sup>
                          <m:r>
                            <a:rPr lang="en-US" sz="2400" b="0" i="1" smtClean="0">
                              <a:solidFill>
                                <a:schemeClr val="tx2"/>
                              </a:solidFill>
                              <a:latin typeface="Cambria Math" panose="02040503050406030204" pitchFamily="18" charset="0"/>
                            </a:rPr>
                            <m:t>′</m:t>
                          </m:r>
                        </m:sup>
                      </m:sSup>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𝐶</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𝐸</m:t>
                      </m:r>
                    </m:oMath>
                  </m:oMathPara>
                </a14:m>
                <a:endParaRPr lang="en-US" sz="2400" dirty="0">
                  <a:solidFill>
                    <a:schemeClr val="tx2"/>
                  </a:solidFill>
                </a:endParaRPr>
              </a:p>
            </p:txBody>
          </p:sp>
        </mc:Choice>
        <mc:Fallback xmlns="">
          <p:sp>
            <p:nvSpPr>
              <p:cNvPr id="5" name="Rectangle 4">
                <a:extLst>
                  <a:ext uri="{FF2B5EF4-FFF2-40B4-BE49-F238E27FC236}">
                    <a16:creationId xmlns:a16="http://schemas.microsoft.com/office/drawing/2014/main" id="{1FBFC628-485E-4064-8E6A-3840344C642A}"/>
                  </a:ext>
                </a:extLst>
              </p:cNvPr>
              <p:cNvSpPr>
                <a:spLocks noRot="1" noChangeAspect="1" noMove="1" noResize="1" noEditPoints="1" noAdjustHandles="1" noChangeArrowheads="1" noChangeShapeType="1" noTextEdit="1"/>
              </p:cNvSpPr>
              <p:nvPr/>
            </p:nvSpPr>
            <p:spPr>
              <a:xfrm>
                <a:off x="5682261" y="3965276"/>
                <a:ext cx="1635576" cy="461665"/>
              </a:xfrm>
              <a:prstGeom prst="rect">
                <a:avLst/>
              </a:prstGeom>
              <a:blipFill>
                <a:blip r:embed="rId3"/>
                <a:stretch>
                  <a:fillRect l="-373" b="-1842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xmlns="" id="{A921353E-D009-4691-A866-48E0B4B2BDA2}"/>
                  </a:ext>
                </a:extLst>
              </p:cNvPr>
              <p:cNvSpPr/>
              <p:nvPr/>
            </p:nvSpPr>
            <p:spPr>
              <a:xfrm>
                <a:off x="7064730" y="3969741"/>
                <a:ext cx="131638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𝐴</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𝐵</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𝐶</m:t>
                      </m:r>
                      <m:r>
                        <a:rPr lang="en-US" sz="2400" b="0" i="1" smtClean="0">
                          <a:solidFill>
                            <a:schemeClr val="tx2"/>
                          </a:solidFill>
                          <a:latin typeface="Cambria Math" panose="02040503050406030204" pitchFamily="18" charset="0"/>
                        </a:rPr>
                        <m:t>′</m:t>
                      </m:r>
                    </m:oMath>
                  </m:oMathPara>
                </a14:m>
                <a:endParaRPr lang="en-US" sz="2400" dirty="0">
                  <a:solidFill>
                    <a:schemeClr val="tx2"/>
                  </a:solidFill>
                </a:endParaRPr>
              </a:p>
            </p:txBody>
          </p:sp>
        </mc:Choice>
        <mc:Fallback xmlns="">
          <p:sp>
            <p:nvSpPr>
              <p:cNvPr id="6" name="Rectangle 5">
                <a:extLst>
                  <a:ext uri="{FF2B5EF4-FFF2-40B4-BE49-F238E27FC236}">
                    <a16:creationId xmlns:a16="http://schemas.microsoft.com/office/drawing/2014/main" id="{A921353E-D009-4691-A866-48E0B4B2BDA2}"/>
                  </a:ext>
                </a:extLst>
              </p:cNvPr>
              <p:cNvSpPr>
                <a:spLocks noRot="1" noChangeAspect="1" noMove="1" noResize="1" noEditPoints="1" noAdjustHandles="1" noChangeArrowheads="1" noChangeShapeType="1" noTextEdit="1"/>
              </p:cNvSpPr>
              <p:nvPr/>
            </p:nvSpPr>
            <p:spPr>
              <a:xfrm>
                <a:off x="7064730" y="3969741"/>
                <a:ext cx="1316386" cy="46166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xmlns="" id="{262682F7-ED67-4FF9-BDBC-116A3F70BEF7}"/>
                  </a:ext>
                </a:extLst>
              </p:cNvPr>
              <p:cNvSpPr/>
              <p:nvPr/>
            </p:nvSpPr>
            <p:spPr>
              <a:xfrm>
                <a:off x="8167034" y="3965276"/>
                <a:ext cx="155061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 </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𝐴</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𝐵𝐶</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𝐷</m:t>
                          </m:r>
                        </m:e>
                        <m:sup>
                          <m:r>
                            <a:rPr lang="en-US" sz="2400" b="0" i="1" smtClean="0">
                              <a:solidFill>
                                <a:schemeClr val="tx2"/>
                              </a:solidFill>
                              <a:latin typeface="Cambria Math" panose="02040503050406030204" pitchFamily="18" charset="0"/>
                            </a:rPr>
                            <m:t>′</m:t>
                          </m:r>
                        </m:sup>
                      </m:sSup>
                    </m:oMath>
                  </m:oMathPara>
                </a14:m>
                <a:endParaRPr lang="en-US" sz="2400" dirty="0">
                  <a:solidFill>
                    <a:schemeClr val="tx2"/>
                  </a:solidFill>
                </a:endParaRPr>
              </a:p>
            </p:txBody>
          </p:sp>
        </mc:Choice>
        <mc:Fallback xmlns="">
          <p:sp>
            <p:nvSpPr>
              <p:cNvPr id="7" name="Rectangle 6">
                <a:extLst>
                  <a:ext uri="{FF2B5EF4-FFF2-40B4-BE49-F238E27FC236}">
                    <a16:creationId xmlns:a16="http://schemas.microsoft.com/office/drawing/2014/main" id="{262682F7-ED67-4FF9-BDBC-116A3F70BEF7}"/>
                  </a:ext>
                </a:extLst>
              </p:cNvPr>
              <p:cNvSpPr>
                <a:spLocks noRot="1" noChangeAspect="1" noMove="1" noResize="1" noEditPoints="1" noAdjustHandles="1" noChangeArrowheads="1" noChangeShapeType="1" noTextEdit="1"/>
              </p:cNvSpPr>
              <p:nvPr/>
            </p:nvSpPr>
            <p:spPr>
              <a:xfrm>
                <a:off x="8167034" y="3965276"/>
                <a:ext cx="1550617" cy="461665"/>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xmlns="" id="{31986186-2C8C-4A14-92ED-5102D9A2A86A}"/>
                  </a:ext>
                </a:extLst>
              </p:cNvPr>
              <p:cNvSpPr/>
              <p:nvPr/>
            </p:nvSpPr>
            <p:spPr>
              <a:xfrm>
                <a:off x="9426930" y="3969741"/>
                <a:ext cx="149444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 </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𝐴</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𝐵𝐶𝐸</m:t>
                      </m:r>
                      <m:r>
                        <a:rPr lang="en-US" sz="2400" b="0" i="1" smtClean="0">
                          <a:solidFill>
                            <a:schemeClr val="tx2"/>
                          </a:solidFill>
                          <a:latin typeface="Cambria Math" panose="02040503050406030204" pitchFamily="18" charset="0"/>
                        </a:rPr>
                        <m:t>′</m:t>
                      </m:r>
                    </m:oMath>
                  </m:oMathPara>
                </a14:m>
                <a:endParaRPr lang="en-US" sz="2400" dirty="0">
                  <a:solidFill>
                    <a:schemeClr val="tx2"/>
                  </a:solidFill>
                </a:endParaRPr>
              </a:p>
            </p:txBody>
          </p:sp>
        </mc:Choice>
        <mc:Fallback xmlns="">
          <p:sp>
            <p:nvSpPr>
              <p:cNvPr id="8" name="Rectangle 7">
                <a:extLst>
                  <a:ext uri="{FF2B5EF4-FFF2-40B4-BE49-F238E27FC236}">
                    <a16:creationId xmlns:a16="http://schemas.microsoft.com/office/drawing/2014/main" id="{31986186-2C8C-4A14-92ED-5102D9A2A86A}"/>
                  </a:ext>
                </a:extLst>
              </p:cNvPr>
              <p:cNvSpPr>
                <a:spLocks noRot="1" noChangeAspect="1" noMove="1" noResize="1" noEditPoints="1" noAdjustHandles="1" noChangeArrowheads="1" noChangeShapeType="1" noTextEdit="1"/>
              </p:cNvSpPr>
              <p:nvPr/>
            </p:nvSpPr>
            <p:spPr>
              <a:xfrm>
                <a:off x="9426930" y="3969741"/>
                <a:ext cx="1494447" cy="461665"/>
              </a:xfrm>
              <a:prstGeom prst="rect">
                <a:avLst/>
              </a:prstGeom>
              <a:blipFill>
                <a:blip r:embed="rId6"/>
                <a:stretch>
                  <a:fillRect/>
                </a:stretch>
              </a:blipFill>
            </p:spPr>
            <p:txBody>
              <a:bodyPr/>
              <a:lstStyle/>
              <a:p>
                <a:r>
                  <a:rPr lang="en-IN">
                    <a:noFill/>
                  </a:rPr>
                  <a:t> </a:t>
                </a:r>
              </a:p>
            </p:txBody>
          </p:sp>
        </mc:Fallback>
      </mc:AlternateContent>
      <p:grpSp>
        <p:nvGrpSpPr>
          <p:cNvPr id="9" name="Group 8">
            <a:extLst>
              <a:ext uri="{FF2B5EF4-FFF2-40B4-BE49-F238E27FC236}">
                <a16:creationId xmlns:a16="http://schemas.microsoft.com/office/drawing/2014/main" xmlns="" id="{28393431-819B-4FBE-9EFA-935358E505CE}"/>
              </a:ext>
            </a:extLst>
          </p:cNvPr>
          <p:cNvGrpSpPr/>
          <p:nvPr/>
        </p:nvGrpSpPr>
        <p:grpSpPr>
          <a:xfrm>
            <a:off x="315747" y="1896450"/>
            <a:ext cx="3798309" cy="4038600"/>
            <a:chOff x="2667000" y="1371600"/>
            <a:chExt cx="3645192" cy="4038600"/>
          </a:xfrm>
        </p:grpSpPr>
        <p:graphicFrame>
          <p:nvGraphicFramePr>
            <p:cNvPr id="10" name="Content Placeholder 3">
              <a:extLst>
                <a:ext uri="{FF2B5EF4-FFF2-40B4-BE49-F238E27FC236}">
                  <a16:creationId xmlns:a16="http://schemas.microsoft.com/office/drawing/2014/main" xmlns="" id="{0BE4076B-FA1B-4D24-8F00-573BD7E857C0}"/>
                </a:ext>
              </a:extLst>
            </p:cNvPr>
            <p:cNvGraphicFramePr>
              <a:graphicFrameLocks/>
            </p:cNvGraphicFramePr>
            <p:nvPr/>
          </p:nvGraphicFramePr>
          <p:xfrm>
            <a:off x="3295650" y="2057400"/>
            <a:ext cx="3016542" cy="33528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cxnSp>
          <p:nvCxnSpPr>
            <p:cNvPr id="11" name="Straight Connector 10">
              <a:extLst>
                <a:ext uri="{FF2B5EF4-FFF2-40B4-BE49-F238E27FC236}">
                  <a16:creationId xmlns:a16="http://schemas.microsoft.com/office/drawing/2014/main" xmlns="" id="{BF1CDC7D-A0E8-4363-99A4-33AE434F35C1}"/>
                </a:ext>
              </a:extLst>
            </p:cNvPr>
            <p:cNvCxnSpPr/>
            <p:nvPr/>
          </p:nvCxnSpPr>
          <p:spPr>
            <a:xfrm flipH="1" flipV="1">
              <a:off x="2681873" y="1601410"/>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B629AA2F-057F-4E01-BD99-068C37B2257A}"/>
                </a:ext>
              </a:extLst>
            </p:cNvPr>
            <p:cNvSpPr txBox="1"/>
            <p:nvPr/>
          </p:nvSpPr>
          <p:spPr>
            <a:xfrm>
              <a:off x="2909888" y="1371600"/>
              <a:ext cx="529312" cy="461665"/>
            </a:xfrm>
            <a:prstGeom prst="rect">
              <a:avLst/>
            </a:prstGeom>
            <a:noFill/>
          </p:spPr>
          <p:txBody>
            <a:bodyPr wrap="none" rtlCol="0">
              <a:spAutoFit/>
            </a:bodyPr>
            <a:lstStyle/>
            <a:p>
              <a:r>
                <a:rPr lang="en-US" sz="2400" dirty="0"/>
                <a:t>AB</a:t>
              </a:r>
            </a:p>
          </p:txBody>
        </p:sp>
        <p:sp>
          <p:nvSpPr>
            <p:cNvPr id="13" name="TextBox 12">
              <a:extLst>
                <a:ext uri="{FF2B5EF4-FFF2-40B4-BE49-F238E27FC236}">
                  <a16:creationId xmlns:a16="http://schemas.microsoft.com/office/drawing/2014/main" xmlns="" id="{22DEF20D-F871-45CD-A8F3-51DBD736EC2E}"/>
                </a:ext>
              </a:extLst>
            </p:cNvPr>
            <p:cNvSpPr txBox="1"/>
            <p:nvPr/>
          </p:nvSpPr>
          <p:spPr>
            <a:xfrm>
              <a:off x="2667000" y="1748135"/>
              <a:ext cx="537327" cy="461665"/>
            </a:xfrm>
            <a:prstGeom prst="rect">
              <a:avLst/>
            </a:prstGeom>
            <a:noFill/>
          </p:spPr>
          <p:txBody>
            <a:bodyPr wrap="none" rtlCol="0">
              <a:spAutoFit/>
            </a:bodyPr>
            <a:lstStyle/>
            <a:p>
              <a:r>
                <a:rPr lang="en-US" sz="2400" dirty="0"/>
                <a:t>CD</a:t>
              </a:r>
            </a:p>
          </p:txBody>
        </p:sp>
        <p:sp>
          <p:nvSpPr>
            <p:cNvPr id="14" name="TextBox 13">
              <a:extLst>
                <a:ext uri="{FF2B5EF4-FFF2-40B4-BE49-F238E27FC236}">
                  <a16:creationId xmlns:a16="http://schemas.microsoft.com/office/drawing/2014/main" xmlns="" id="{F23619C1-6B3B-4EFD-BD4B-FF2158DE4C0B}"/>
                </a:ext>
              </a:extLst>
            </p:cNvPr>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15" name="TextBox 14">
              <a:extLst>
                <a:ext uri="{FF2B5EF4-FFF2-40B4-BE49-F238E27FC236}">
                  <a16:creationId xmlns:a16="http://schemas.microsoft.com/office/drawing/2014/main" xmlns="" id="{9908985A-FC65-40AD-AEC4-3BDB48E59DF2}"/>
                </a:ext>
              </a:extLst>
            </p:cNvPr>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6" name="TextBox 15">
              <a:extLst>
                <a:ext uri="{FF2B5EF4-FFF2-40B4-BE49-F238E27FC236}">
                  <a16:creationId xmlns:a16="http://schemas.microsoft.com/office/drawing/2014/main" xmlns="" id="{0EC2962C-E7C7-4596-B3D4-F84FBAD029AA}"/>
                </a:ext>
              </a:extLst>
            </p:cNvPr>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7" name="TextBox 16">
              <a:extLst>
                <a:ext uri="{FF2B5EF4-FFF2-40B4-BE49-F238E27FC236}">
                  <a16:creationId xmlns:a16="http://schemas.microsoft.com/office/drawing/2014/main" xmlns="" id="{827314A0-9F02-47CB-9194-4FC31D875FC1}"/>
                </a:ext>
              </a:extLst>
            </p:cNvPr>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8" name="TextBox 17">
              <a:extLst>
                <a:ext uri="{FF2B5EF4-FFF2-40B4-BE49-F238E27FC236}">
                  <a16:creationId xmlns:a16="http://schemas.microsoft.com/office/drawing/2014/main" xmlns="" id="{EA5B2005-E4F1-430B-8521-96E3CD92323F}"/>
                </a:ext>
              </a:extLst>
            </p:cNvPr>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19" name="TextBox 18">
              <a:extLst>
                <a:ext uri="{FF2B5EF4-FFF2-40B4-BE49-F238E27FC236}">
                  <a16:creationId xmlns:a16="http://schemas.microsoft.com/office/drawing/2014/main" xmlns="" id="{E726612D-1D0A-4C88-98D2-96662A33708C}"/>
                </a:ext>
              </a:extLst>
            </p:cNvPr>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20" name="TextBox 19">
              <a:extLst>
                <a:ext uri="{FF2B5EF4-FFF2-40B4-BE49-F238E27FC236}">
                  <a16:creationId xmlns:a16="http://schemas.microsoft.com/office/drawing/2014/main" xmlns="" id="{44DE7E6D-4C7B-4D6C-8490-636A49ABD549}"/>
                </a:ext>
              </a:extLst>
            </p:cNvPr>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21" name="TextBox 20">
              <a:extLst>
                <a:ext uri="{FF2B5EF4-FFF2-40B4-BE49-F238E27FC236}">
                  <a16:creationId xmlns:a16="http://schemas.microsoft.com/office/drawing/2014/main" xmlns="" id="{AFF86F72-712A-40E1-8C04-EBF906E11475}"/>
                </a:ext>
              </a:extLst>
            </p:cNvPr>
            <p:cNvSpPr txBox="1"/>
            <p:nvPr/>
          </p:nvSpPr>
          <p:spPr>
            <a:xfrm>
              <a:off x="2743200" y="4796135"/>
              <a:ext cx="495649" cy="461665"/>
            </a:xfrm>
            <a:prstGeom prst="rect">
              <a:avLst/>
            </a:prstGeom>
            <a:noFill/>
          </p:spPr>
          <p:txBody>
            <a:bodyPr wrap="none" rtlCol="0">
              <a:spAutoFit/>
            </a:bodyPr>
            <a:lstStyle/>
            <a:p>
              <a:r>
                <a:rPr lang="en-US" sz="2400" dirty="0"/>
                <a:t>10</a:t>
              </a:r>
            </a:p>
          </p:txBody>
        </p:sp>
      </p:grpSp>
      <p:sp>
        <p:nvSpPr>
          <p:cNvPr id="22" name="TextBox 21">
            <a:extLst>
              <a:ext uri="{FF2B5EF4-FFF2-40B4-BE49-F238E27FC236}">
                <a16:creationId xmlns:a16="http://schemas.microsoft.com/office/drawing/2014/main" xmlns="" id="{D0631FFC-E647-44DD-A582-FF7782DE07AF}"/>
              </a:ext>
            </a:extLst>
          </p:cNvPr>
          <p:cNvSpPr txBox="1"/>
          <p:nvPr/>
        </p:nvSpPr>
        <p:spPr>
          <a:xfrm>
            <a:off x="1145874" y="2766053"/>
            <a:ext cx="359394" cy="523220"/>
          </a:xfrm>
          <a:prstGeom prst="rect">
            <a:avLst/>
          </a:prstGeom>
          <a:noFill/>
        </p:spPr>
        <p:txBody>
          <a:bodyPr wrap="square" rtlCol="0">
            <a:spAutoFit/>
          </a:bodyPr>
          <a:lstStyle/>
          <a:p>
            <a:r>
              <a:rPr lang="en-US" sz="2800" dirty="0"/>
              <a:t>E</a:t>
            </a:r>
          </a:p>
        </p:txBody>
      </p:sp>
      <p:sp>
        <p:nvSpPr>
          <p:cNvPr id="23" name="TextBox 22">
            <a:extLst>
              <a:ext uri="{FF2B5EF4-FFF2-40B4-BE49-F238E27FC236}">
                <a16:creationId xmlns:a16="http://schemas.microsoft.com/office/drawing/2014/main" xmlns="" id="{99D17EED-7A35-49DE-A95A-793A52875935}"/>
              </a:ext>
            </a:extLst>
          </p:cNvPr>
          <p:cNvSpPr txBox="1"/>
          <p:nvPr/>
        </p:nvSpPr>
        <p:spPr>
          <a:xfrm>
            <a:off x="1141399" y="3545877"/>
            <a:ext cx="359394" cy="523220"/>
          </a:xfrm>
          <a:prstGeom prst="rect">
            <a:avLst/>
          </a:prstGeom>
          <a:noFill/>
        </p:spPr>
        <p:txBody>
          <a:bodyPr wrap="square" rtlCol="0">
            <a:spAutoFit/>
          </a:bodyPr>
          <a:lstStyle/>
          <a:p>
            <a:r>
              <a:rPr lang="en-US" sz="2800" dirty="0"/>
              <a:t>E</a:t>
            </a:r>
          </a:p>
        </p:txBody>
      </p:sp>
      <p:sp>
        <p:nvSpPr>
          <p:cNvPr id="24" name="TextBox 23">
            <a:extLst>
              <a:ext uri="{FF2B5EF4-FFF2-40B4-BE49-F238E27FC236}">
                <a16:creationId xmlns:a16="http://schemas.microsoft.com/office/drawing/2014/main" xmlns="" id="{2B018303-F516-428A-ACAE-4B178DBCA330}"/>
              </a:ext>
            </a:extLst>
          </p:cNvPr>
          <p:cNvSpPr txBox="1"/>
          <p:nvPr/>
        </p:nvSpPr>
        <p:spPr>
          <a:xfrm>
            <a:off x="3529574" y="2784503"/>
            <a:ext cx="449162" cy="523220"/>
          </a:xfrm>
          <a:prstGeom prst="rect">
            <a:avLst/>
          </a:prstGeom>
          <a:noFill/>
        </p:spPr>
        <p:txBody>
          <a:bodyPr wrap="square" rtlCol="0">
            <a:spAutoFit/>
          </a:bodyPr>
          <a:lstStyle/>
          <a:p>
            <a:r>
              <a:rPr lang="en-US" sz="2800" dirty="0"/>
              <a:t>E’</a:t>
            </a:r>
          </a:p>
        </p:txBody>
      </p:sp>
      <p:sp>
        <p:nvSpPr>
          <p:cNvPr id="25" name="TextBox 24">
            <a:extLst>
              <a:ext uri="{FF2B5EF4-FFF2-40B4-BE49-F238E27FC236}">
                <a16:creationId xmlns:a16="http://schemas.microsoft.com/office/drawing/2014/main" xmlns="" id="{4E52F8EA-E968-4845-B3D7-CE6A96B9D25C}"/>
              </a:ext>
            </a:extLst>
          </p:cNvPr>
          <p:cNvSpPr txBox="1"/>
          <p:nvPr/>
        </p:nvSpPr>
        <p:spPr>
          <a:xfrm>
            <a:off x="1890408" y="5237217"/>
            <a:ext cx="449162" cy="523220"/>
          </a:xfrm>
          <a:prstGeom prst="rect">
            <a:avLst/>
          </a:prstGeom>
          <a:noFill/>
        </p:spPr>
        <p:txBody>
          <a:bodyPr wrap="square" rtlCol="0">
            <a:spAutoFit/>
          </a:bodyPr>
          <a:lstStyle/>
          <a:p>
            <a:r>
              <a:rPr lang="en-US" sz="2800" dirty="0"/>
              <a:t>E’</a:t>
            </a:r>
          </a:p>
        </p:txBody>
      </p:sp>
      <p:sp>
        <p:nvSpPr>
          <p:cNvPr id="26" name="TextBox 25">
            <a:extLst>
              <a:ext uri="{FF2B5EF4-FFF2-40B4-BE49-F238E27FC236}">
                <a16:creationId xmlns:a16="http://schemas.microsoft.com/office/drawing/2014/main" xmlns="" id="{B990DE4B-A792-4CF5-833F-8CC6AADAB212}"/>
              </a:ext>
            </a:extLst>
          </p:cNvPr>
          <p:cNvSpPr txBox="1"/>
          <p:nvPr/>
        </p:nvSpPr>
        <p:spPr>
          <a:xfrm>
            <a:off x="1755368" y="5237217"/>
            <a:ext cx="803425" cy="523220"/>
          </a:xfrm>
          <a:prstGeom prst="rect">
            <a:avLst/>
          </a:prstGeom>
          <a:noFill/>
        </p:spPr>
        <p:txBody>
          <a:bodyPr wrap="square" rtlCol="0">
            <a:spAutoFit/>
          </a:bodyPr>
          <a:lstStyle/>
          <a:p>
            <a:r>
              <a:rPr lang="en-US" sz="2800" dirty="0"/>
              <a:t>E+E’</a:t>
            </a:r>
          </a:p>
        </p:txBody>
      </p:sp>
      <p:sp>
        <p:nvSpPr>
          <p:cNvPr id="27" name="TextBox 26">
            <a:extLst>
              <a:ext uri="{FF2B5EF4-FFF2-40B4-BE49-F238E27FC236}">
                <a16:creationId xmlns:a16="http://schemas.microsoft.com/office/drawing/2014/main" xmlns="" id="{F49CC05A-92AD-403C-8FA9-0B1BA1091F6D}"/>
              </a:ext>
            </a:extLst>
          </p:cNvPr>
          <p:cNvSpPr txBox="1"/>
          <p:nvPr/>
        </p:nvSpPr>
        <p:spPr>
          <a:xfrm>
            <a:off x="3340070" y="2784503"/>
            <a:ext cx="803425" cy="523220"/>
          </a:xfrm>
          <a:prstGeom prst="rect">
            <a:avLst/>
          </a:prstGeom>
          <a:noFill/>
        </p:spPr>
        <p:txBody>
          <a:bodyPr wrap="square" rtlCol="0">
            <a:spAutoFit/>
          </a:bodyPr>
          <a:lstStyle/>
          <a:p>
            <a:r>
              <a:rPr lang="en-US" sz="2800" dirty="0"/>
              <a:t>E+E’</a:t>
            </a:r>
          </a:p>
        </p:txBody>
      </p:sp>
      <p:sp>
        <p:nvSpPr>
          <p:cNvPr id="28" name="TextBox 27">
            <a:extLst>
              <a:ext uri="{FF2B5EF4-FFF2-40B4-BE49-F238E27FC236}">
                <a16:creationId xmlns:a16="http://schemas.microsoft.com/office/drawing/2014/main" xmlns="" id="{6E26509D-7752-42EE-B48B-A783A786FB07}"/>
              </a:ext>
            </a:extLst>
          </p:cNvPr>
          <p:cNvSpPr txBox="1"/>
          <p:nvPr/>
        </p:nvSpPr>
        <p:spPr>
          <a:xfrm>
            <a:off x="3338939" y="3560165"/>
            <a:ext cx="792611" cy="523220"/>
          </a:xfrm>
          <a:prstGeom prst="rect">
            <a:avLst/>
          </a:prstGeom>
          <a:noFill/>
        </p:spPr>
        <p:txBody>
          <a:bodyPr wrap="square" rtlCol="0">
            <a:spAutoFit/>
          </a:bodyPr>
          <a:lstStyle/>
          <a:p>
            <a:r>
              <a:rPr lang="en-US" sz="2800" dirty="0"/>
              <a:t>E+E’</a:t>
            </a:r>
          </a:p>
        </p:txBody>
      </p:sp>
      <p:sp>
        <p:nvSpPr>
          <p:cNvPr id="29" name="TextBox 28">
            <a:extLst>
              <a:ext uri="{FF2B5EF4-FFF2-40B4-BE49-F238E27FC236}">
                <a16:creationId xmlns:a16="http://schemas.microsoft.com/office/drawing/2014/main" xmlns="" id="{763DB69A-E72D-4186-A8D1-B7455AE7BDD5}"/>
              </a:ext>
            </a:extLst>
          </p:cNvPr>
          <p:cNvSpPr txBox="1"/>
          <p:nvPr/>
        </p:nvSpPr>
        <p:spPr>
          <a:xfrm>
            <a:off x="2111070" y="4426941"/>
            <a:ext cx="449162" cy="523220"/>
          </a:xfrm>
          <a:prstGeom prst="rect">
            <a:avLst/>
          </a:prstGeom>
          <a:noFill/>
        </p:spPr>
        <p:txBody>
          <a:bodyPr wrap="square" rtlCol="0">
            <a:spAutoFit/>
          </a:bodyPr>
          <a:lstStyle/>
          <a:p>
            <a:r>
              <a:rPr lang="en-US" sz="2800" dirty="0"/>
              <a:t>E’</a:t>
            </a:r>
          </a:p>
        </p:txBody>
      </p:sp>
      <p:sp>
        <p:nvSpPr>
          <p:cNvPr id="30" name="Flowchart: Alternate Process 29">
            <a:extLst>
              <a:ext uri="{FF2B5EF4-FFF2-40B4-BE49-F238E27FC236}">
                <a16:creationId xmlns:a16="http://schemas.microsoft.com/office/drawing/2014/main" xmlns="" id="{2969351B-4098-4AF7-AB2E-7682602AE96C}"/>
              </a:ext>
            </a:extLst>
          </p:cNvPr>
          <p:cNvSpPr/>
          <p:nvPr/>
        </p:nvSpPr>
        <p:spPr>
          <a:xfrm>
            <a:off x="1087947" y="2736253"/>
            <a:ext cx="488502" cy="1342959"/>
          </a:xfrm>
          <a:prstGeom prst="flowChartAlternateProcess">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Alternate Process 30">
            <a:extLst>
              <a:ext uri="{FF2B5EF4-FFF2-40B4-BE49-F238E27FC236}">
                <a16:creationId xmlns:a16="http://schemas.microsoft.com/office/drawing/2014/main" xmlns="" id="{101F51E6-147A-4B67-9886-0310BF34BD87}"/>
              </a:ext>
            </a:extLst>
          </p:cNvPr>
          <p:cNvSpPr/>
          <p:nvPr/>
        </p:nvSpPr>
        <p:spPr>
          <a:xfrm>
            <a:off x="3355568" y="2707677"/>
            <a:ext cx="303322" cy="1342959"/>
          </a:xfrm>
          <a:prstGeom prst="flowChartAlternateProcess">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Curved Connector 2">
            <a:extLst>
              <a:ext uri="{FF2B5EF4-FFF2-40B4-BE49-F238E27FC236}">
                <a16:creationId xmlns:a16="http://schemas.microsoft.com/office/drawing/2014/main" xmlns="" id="{55E13F0A-DFB4-4720-8801-4D5DA2D4E489}"/>
              </a:ext>
            </a:extLst>
          </p:cNvPr>
          <p:cNvCxnSpPr>
            <a:stCxn id="30" idx="0"/>
            <a:endCxn id="31" idx="0"/>
          </p:cNvCxnSpPr>
          <p:nvPr/>
        </p:nvCxnSpPr>
        <p:spPr>
          <a:xfrm rot="5400000" flipH="1" flipV="1">
            <a:off x="2405425" y="1634450"/>
            <a:ext cx="28576" cy="2175031"/>
          </a:xfrm>
          <a:prstGeom prst="curvedConnector3">
            <a:avLst>
              <a:gd name="adj1" fmla="val 2349923"/>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3" name="Flowchart: Alternate Process 32">
            <a:extLst>
              <a:ext uri="{FF2B5EF4-FFF2-40B4-BE49-F238E27FC236}">
                <a16:creationId xmlns:a16="http://schemas.microsoft.com/office/drawing/2014/main" xmlns="" id="{46B07646-B329-45F8-90DA-FD19608EACC0}"/>
              </a:ext>
            </a:extLst>
          </p:cNvPr>
          <p:cNvSpPr/>
          <p:nvPr/>
        </p:nvSpPr>
        <p:spPr>
          <a:xfrm>
            <a:off x="3391172" y="2736318"/>
            <a:ext cx="650196" cy="1342959"/>
          </a:xfrm>
          <a:prstGeom prst="flowChartAlternateProcess">
            <a:avLst/>
          </a:prstGeom>
          <a:noFill/>
          <a:ln>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Alternate Process 33">
            <a:extLst>
              <a:ext uri="{FF2B5EF4-FFF2-40B4-BE49-F238E27FC236}">
                <a16:creationId xmlns:a16="http://schemas.microsoft.com/office/drawing/2014/main" xmlns="" id="{8D1BD879-8AD9-462E-B6AE-A18580DA3D3B}"/>
              </a:ext>
            </a:extLst>
          </p:cNvPr>
          <p:cNvSpPr/>
          <p:nvPr/>
        </p:nvSpPr>
        <p:spPr>
          <a:xfrm>
            <a:off x="1826921" y="5271700"/>
            <a:ext cx="650196" cy="470698"/>
          </a:xfrm>
          <a:prstGeom prst="flowChartAlternateProcess">
            <a:avLst/>
          </a:prstGeom>
          <a:noFill/>
          <a:ln>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Alternate Process 34">
            <a:extLst>
              <a:ext uri="{FF2B5EF4-FFF2-40B4-BE49-F238E27FC236}">
                <a16:creationId xmlns:a16="http://schemas.microsoft.com/office/drawing/2014/main" xmlns="" id="{8216213A-A36F-47AC-96D0-8D93394581B3}"/>
              </a:ext>
            </a:extLst>
          </p:cNvPr>
          <p:cNvSpPr/>
          <p:nvPr/>
        </p:nvSpPr>
        <p:spPr>
          <a:xfrm>
            <a:off x="2107485" y="4336518"/>
            <a:ext cx="367019" cy="1342959"/>
          </a:xfrm>
          <a:prstGeom prst="flowChartAlternateProcess">
            <a:avLst/>
          </a:prstGeom>
          <a:noFill/>
          <a:ln>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131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22" presetClass="exit" presetSubtype="4" fill="hold" grpId="1" nodeType="withEffect">
                                  <p:stCondLst>
                                    <p:cond delay="0"/>
                                  </p:stCondLst>
                                  <p:childTnLst>
                                    <p:animEffect transition="out" filter="wipe(down)">
                                      <p:cBhvr>
                                        <p:cTn id="34" dur="500"/>
                                        <p:tgtEl>
                                          <p:spTgt spid="25"/>
                                        </p:tgtEl>
                                      </p:cBhvr>
                                    </p:animEffect>
                                    <p:set>
                                      <p:cBhvr>
                                        <p:cTn id="35" dur="1" fill="hold">
                                          <p:stCondLst>
                                            <p:cond delay="499"/>
                                          </p:stCondLst>
                                        </p:cTn>
                                        <p:tgtEl>
                                          <p:spTgt spid="25"/>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22" presetClass="exit" presetSubtype="4" fill="hold" grpId="1" nodeType="withEffect">
                                  <p:stCondLst>
                                    <p:cond delay="0"/>
                                  </p:stCondLst>
                                  <p:childTnLst>
                                    <p:animEffect transition="out" filter="wipe(down)">
                                      <p:cBhvr>
                                        <p:cTn id="47" dur="500"/>
                                        <p:tgtEl>
                                          <p:spTgt spid="24"/>
                                        </p:tgtEl>
                                      </p:cBhvr>
                                    </p:animEffect>
                                    <p:set>
                                      <p:cBhvr>
                                        <p:cTn id="48" dur="1" fill="hold">
                                          <p:stCondLst>
                                            <p:cond delay="499"/>
                                          </p:stCondLst>
                                        </p:cTn>
                                        <p:tgtEl>
                                          <p:spTgt spid="2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nodeType="with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fade">
                                      <p:cBhvr>
                                        <p:cTn id="69" dur="500"/>
                                        <p:tgtEl>
                                          <p:spTgt spid="32"/>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
                                        </p:tgtEl>
                                        <p:attrNameLst>
                                          <p:attrName>style.visibility</p:attrName>
                                        </p:attrNameLst>
                                      </p:cBhvr>
                                      <p:to>
                                        <p:strVal val="visible"/>
                                      </p:to>
                                    </p:set>
                                    <p:animEffect transition="in" filter="fade">
                                      <p:cBhvr>
                                        <p:cTn id="74" dur="500"/>
                                        <p:tgtEl>
                                          <p:spTgt spid="5"/>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fade">
                                      <p:cBhvr>
                                        <p:cTn id="84" dur="500"/>
                                        <p:tgtEl>
                                          <p:spTgt spid="6"/>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fade">
                                      <p:cBhvr>
                                        <p:cTn id="89" dur="500"/>
                                        <p:tgtEl>
                                          <p:spTgt spid="3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fade">
                                      <p:cBhvr>
                                        <p:cTn id="94" dur="500"/>
                                        <p:tgtEl>
                                          <p:spTgt spid="7"/>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35"/>
                                        </p:tgtEl>
                                        <p:attrNameLst>
                                          <p:attrName>style.visibility</p:attrName>
                                        </p:attrNameLst>
                                      </p:cBhvr>
                                      <p:to>
                                        <p:strVal val="visible"/>
                                      </p:to>
                                    </p:set>
                                    <p:animEffect transition="in" filter="fade">
                                      <p:cBhvr>
                                        <p:cTn id="99" dur="500"/>
                                        <p:tgtEl>
                                          <p:spTgt spid="35"/>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8"/>
                                        </p:tgtEl>
                                        <p:attrNameLst>
                                          <p:attrName>style.visibility</p:attrName>
                                        </p:attrNameLst>
                                      </p:cBhvr>
                                      <p:to>
                                        <p:strVal val="visible"/>
                                      </p:to>
                                    </p:set>
                                    <p:animEffect transition="in" filter="fade">
                                      <p:cBhvr>
                                        <p:cTn id="10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22" grpId="0"/>
      <p:bldP spid="23" grpId="0"/>
      <p:bldP spid="24" grpId="0"/>
      <p:bldP spid="24" grpId="1"/>
      <p:bldP spid="25" grpId="0"/>
      <p:bldP spid="25" grpId="1"/>
      <p:bldP spid="26" grpId="0"/>
      <p:bldP spid="27" grpId="0"/>
      <p:bldP spid="28" grpId="0"/>
      <p:bldP spid="29" grpId="0"/>
      <p:bldP spid="30" grpId="0" animBg="1"/>
      <p:bldP spid="31" grpId="0" animBg="1"/>
      <p:bldP spid="33" grpId="0" animBg="1"/>
      <p:bldP spid="34" grpId="0" animBg="1"/>
      <p:bldP spid="3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Tabulation (Q-M) method of function realization</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- 7</a:t>
            </a:r>
          </a:p>
        </p:txBody>
      </p:sp>
    </p:spTree>
    <p:extLst>
      <p:ext uri="{BB962C8B-B14F-4D97-AF65-F5344CB8AC3E}">
        <p14:creationId xmlns:p14="http://schemas.microsoft.com/office/powerpoint/2010/main" val="27573247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A9E1FE-3FE9-4E4F-91ED-FD7F078B41E4}"/>
              </a:ext>
            </a:extLst>
          </p:cNvPr>
          <p:cNvSpPr>
            <a:spLocks noGrp="1"/>
          </p:cNvSpPr>
          <p:nvPr>
            <p:ph type="title"/>
          </p:nvPr>
        </p:nvSpPr>
        <p:spPr/>
        <p:txBody>
          <a:bodyPr>
            <a:normAutofit/>
          </a:bodyPr>
          <a:lstStyle/>
          <a:p>
            <a:r>
              <a:rPr lang="en-IN" dirty="0"/>
              <a:t>Tabulation Method (Quine-McCluskey Method)</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xmlns="" id="{57900B0D-29D8-4255-9EFA-C4E999D0CE8D}"/>
                  </a:ext>
                </a:extLst>
              </p:cNvPr>
              <p:cNvSpPr txBox="1">
                <a:spLocks/>
              </p:cNvSpPr>
              <p:nvPr/>
            </p:nvSpPr>
            <p:spPr>
              <a:xfrm>
                <a:off x="170159" y="808494"/>
                <a:ext cx="11851682" cy="219817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a:t>Fundamental idea for tabulation method is combining theorem.</a:t>
                </a:r>
              </a:p>
              <a:p>
                <a:pPr marL="0" indent="0" algn="ctr">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𝑃𝐴</m:t>
                      </m:r>
                      <m:r>
                        <a:rPr lang="en-IN" i="1" smtClean="0">
                          <a:latin typeface="Cambria Math" panose="02040503050406030204" pitchFamily="18" charset="0"/>
                        </a:rPr>
                        <m:t>+</m:t>
                      </m:r>
                      <m:r>
                        <a:rPr lang="en-IN" i="1" smtClean="0">
                          <a:latin typeface="Cambria Math" panose="02040503050406030204" pitchFamily="18" charset="0"/>
                        </a:rPr>
                        <m:t>𝑃</m:t>
                      </m:r>
                      <m:sSup>
                        <m:sSupPr>
                          <m:ctrlPr>
                            <a:rPr lang="en-IN" i="1" smtClean="0">
                              <a:latin typeface="Cambria Math" panose="02040503050406030204" pitchFamily="18" charset="0"/>
                            </a:rPr>
                          </m:ctrlPr>
                        </m:sSupPr>
                        <m:e>
                          <m:r>
                            <a:rPr lang="en-IN" i="1" smtClean="0">
                              <a:latin typeface="Cambria Math" panose="02040503050406030204" pitchFamily="18" charset="0"/>
                            </a:rPr>
                            <m:t>𝐴</m:t>
                          </m:r>
                        </m:e>
                        <m:sup>
                          <m:r>
                            <a:rPr lang="en-IN" i="1" smtClean="0">
                              <a:latin typeface="Cambria Math" panose="02040503050406030204" pitchFamily="18" charset="0"/>
                            </a:rPr>
                            <m:t>′</m:t>
                          </m:r>
                        </m:sup>
                      </m:sSup>
                      <m:r>
                        <a:rPr lang="en-IN" i="1" smtClean="0">
                          <a:latin typeface="Cambria Math" panose="02040503050406030204" pitchFamily="18" charset="0"/>
                        </a:rPr>
                        <m:t>=</m:t>
                      </m:r>
                      <m:r>
                        <a:rPr lang="en-IN" i="1" smtClean="0">
                          <a:latin typeface="Cambria Math" panose="02040503050406030204" pitchFamily="18" charset="0"/>
                        </a:rPr>
                        <m:t>𝑃</m:t>
                      </m:r>
                    </m:oMath>
                  </m:oMathPara>
                </a14:m>
                <a:endParaRPr lang="en-IN" dirty="0"/>
              </a:p>
              <a:p>
                <a:r>
                  <a:rPr lang="en-IN" dirty="0"/>
                  <a:t>The above theorem is applied repeatedly to all adjacent pairs of terms which results in prime implicants.</a:t>
                </a:r>
              </a:p>
              <a:p>
                <a:r>
                  <a:rPr lang="en-IN" dirty="0"/>
                  <a:t>Consider the minimization of the expression</a:t>
                </a:r>
              </a:p>
              <a:p>
                <a:pPr marL="0" indent="0" algn="ctr">
                  <a:buFont typeface="Wingdings 3" panose="05040102010807070707" pitchFamily="18" charset="2"/>
                  <a:buNone/>
                </a:pPr>
                <a:endParaRPr lang="en-IN" dirty="0"/>
              </a:p>
            </p:txBody>
          </p:sp>
        </mc:Choice>
        <mc:Fallback xmlns="">
          <p:sp>
            <p:nvSpPr>
              <p:cNvPr id="4" name="Content Placeholder 2">
                <a:extLst>
                  <a:ext uri="{FF2B5EF4-FFF2-40B4-BE49-F238E27FC236}">
                    <a16:creationId xmlns:a16="http://schemas.microsoft.com/office/drawing/2014/main" id="{57900B0D-29D8-4255-9EFA-C4E999D0CE8D}"/>
                  </a:ext>
                </a:extLst>
              </p:cNvPr>
              <p:cNvSpPr txBox="1">
                <a:spLocks noRot="1" noChangeAspect="1" noMove="1" noResize="1" noEditPoints="1" noAdjustHandles="1" noChangeArrowheads="1" noChangeShapeType="1" noTextEdit="1"/>
              </p:cNvSpPr>
              <p:nvPr/>
            </p:nvSpPr>
            <p:spPr>
              <a:xfrm>
                <a:off x="170159" y="808494"/>
                <a:ext cx="11851682" cy="2198177"/>
              </a:xfrm>
              <a:prstGeom prst="rect">
                <a:avLst/>
              </a:prstGeom>
              <a:blipFill>
                <a:blip r:embed="rId2"/>
                <a:stretch>
                  <a:fillRect l="-720" r="-772" b="-17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xmlns="" id="{7775D944-407C-493D-B9DA-CD5C5F74ADF7}"/>
                  </a:ext>
                </a:extLst>
              </p:cNvPr>
              <p:cNvSpPr/>
              <p:nvPr/>
            </p:nvSpPr>
            <p:spPr>
              <a:xfrm>
                <a:off x="449774" y="3350063"/>
                <a:ext cx="8805073" cy="461665"/>
              </a:xfrm>
              <a:prstGeom prst="rect">
                <a:avLst/>
              </a:prstGeom>
            </p:spPr>
            <p:txBody>
              <a:bodyPr wrap="square">
                <a:spAutoFit/>
              </a:bodyPr>
              <a:lstStyle/>
              <a:p>
                <a14:m>
                  <m:oMath xmlns:m="http://schemas.openxmlformats.org/officeDocument/2006/math">
                    <m:nary>
                      <m:naryPr>
                        <m:chr m:val="∑"/>
                        <m:limLoc m:val="subSup"/>
                        <m:supHide m:val="on"/>
                        <m:ctrlPr>
                          <a:rPr lang="en-US" sz="2400" i="1" dirty="0" smtClean="0">
                            <a:latin typeface="Cambria Math" panose="02040503050406030204" pitchFamily="18" charset="0"/>
                          </a:rPr>
                        </m:ctrlPr>
                      </m:naryPr>
                      <m:sub>
                        <m:r>
                          <m:rPr>
                            <m:brk m:alnAt="9"/>
                          </m:rPr>
                          <a:rPr lang="en-US" sz="2400" b="0" i="1" dirty="0" smtClean="0">
                            <a:latin typeface="Cambria Math" panose="02040503050406030204" pitchFamily="18" charset="0"/>
                          </a:rPr>
                          <m:t>𝑚</m:t>
                        </m:r>
                      </m:sub>
                      <m:sup/>
                      <m:e>
                        <m:r>
                          <a:rPr lang="en-US" sz="2400" b="0" i="1" dirty="0" smtClean="0">
                            <a:latin typeface="Cambria Math" panose="02040503050406030204" pitchFamily="18" charset="0"/>
                          </a:rPr>
                          <m:t>(0,1,4,5)</m:t>
                        </m:r>
                      </m:e>
                    </m:nary>
                  </m:oMath>
                </a14:m>
                <a:r>
                  <a:rPr lang="en-US" sz="2400" dirty="0"/>
                  <a:t> = A’B’C’ + A’B’C + AB’C’ + AB’C </a:t>
                </a:r>
                <a:endParaRPr lang="en-IN" sz="2400" dirty="0"/>
              </a:p>
            </p:txBody>
          </p:sp>
        </mc:Choice>
        <mc:Fallback xmlns="">
          <p:sp>
            <p:nvSpPr>
              <p:cNvPr id="5" name="Rectangle 4">
                <a:extLst>
                  <a:ext uri="{FF2B5EF4-FFF2-40B4-BE49-F238E27FC236}">
                    <a16:creationId xmlns:a16="http://schemas.microsoft.com/office/drawing/2014/main" id="{7775D944-407C-493D-B9DA-CD5C5F74ADF7}"/>
                  </a:ext>
                </a:extLst>
              </p:cNvPr>
              <p:cNvSpPr>
                <a:spLocks noRot="1" noChangeAspect="1" noMove="1" noResize="1" noEditPoints="1" noAdjustHandles="1" noChangeArrowheads="1" noChangeShapeType="1" noTextEdit="1"/>
              </p:cNvSpPr>
              <p:nvPr/>
            </p:nvSpPr>
            <p:spPr>
              <a:xfrm>
                <a:off x="449774" y="3350063"/>
                <a:ext cx="8805073" cy="461665"/>
              </a:xfrm>
              <a:prstGeom prst="rect">
                <a:avLst/>
              </a:prstGeom>
              <a:blipFill>
                <a:blip r:embed="rId3"/>
                <a:stretch>
                  <a:fillRect l="-5402" t="-130667" b="-200000"/>
                </a:stretch>
              </a:blipFill>
            </p:spPr>
            <p:txBody>
              <a:bodyPr/>
              <a:lstStyle/>
              <a:p>
                <a:r>
                  <a:rPr lang="en-IN">
                    <a:noFill/>
                  </a:rPr>
                  <a:t> </a:t>
                </a:r>
              </a:p>
            </p:txBody>
          </p:sp>
        </mc:Fallback>
      </mc:AlternateContent>
      <p:sp>
        <p:nvSpPr>
          <p:cNvPr id="6" name="Rectangle 5">
            <a:extLst>
              <a:ext uri="{FF2B5EF4-FFF2-40B4-BE49-F238E27FC236}">
                <a16:creationId xmlns:a16="http://schemas.microsoft.com/office/drawing/2014/main" xmlns="" id="{35811409-8DB5-4FC9-8C76-B192332AA0F1}"/>
              </a:ext>
            </a:extLst>
          </p:cNvPr>
          <p:cNvSpPr/>
          <p:nvPr/>
        </p:nvSpPr>
        <p:spPr>
          <a:xfrm>
            <a:off x="2061616" y="3873283"/>
            <a:ext cx="5450640" cy="461665"/>
          </a:xfrm>
          <a:prstGeom prst="rect">
            <a:avLst/>
          </a:prstGeom>
        </p:spPr>
        <p:txBody>
          <a:bodyPr wrap="square">
            <a:spAutoFit/>
          </a:bodyPr>
          <a:lstStyle/>
          <a:p>
            <a:r>
              <a:rPr lang="en-US" sz="2400" dirty="0"/>
              <a:t>= A’B’(C + C’) + AB’(C + C’)</a:t>
            </a:r>
            <a:endParaRPr lang="en-IN" sz="2400" dirty="0"/>
          </a:p>
        </p:txBody>
      </p:sp>
      <p:sp>
        <p:nvSpPr>
          <p:cNvPr id="7" name="Rectangle 6">
            <a:extLst>
              <a:ext uri="{FF2B5EF4-FFF2-40B4-BE49-F238E27FC236}">
                <a16:creationId xmlns:a16="http://schemas.microsoft.com/office/drawing/2014/main" xmlns="" id="{C5EA90DB-BBD2-481F-805E-B404312A4011}"/>
              </a:ext>
            </a:extLst>
          </p:cNvPr>
          <p:cNvSpPr/>
          <p:nvPr/>
        </p:nvSpPr>
        <p:spPr>
          <a:xfrm>
            <a:off x="2061616" y="4420970"/>
            <a:ext cx="2505526" cy="461665"/>
          </a:xfrm>
          <a:prstGeom prst="rect">
            <a:avLst/>
          </a:prstGeom>
        </p:spPr>
        <p:txBody>
          <a:bodyPr wrap="square">
            <a:spAutoFit/>
          </a:bodyPr>
          <a:lstStyle/>
          <a:p>
            <a:r>
              <a:rPr lang="en-US" sz="2400" dirty="0"/>
              <a:t>= A’B’ + AB’</a:t>
            </a:r>
            <a:endParaRPr lang="en-IN" sz="2400" dirty="0"/>
          </a:p>
        </p:txBody>
      </p:sp>
      <p:sp>
        <p:nvSpPr>
          <p:cNvPr id="8" name="Rectangle 7">
            <a:extLst>
              <a:ext uri="{FF2B5EF4-FFF2-40B4-BE49-F238E27FC236}">
                <a16:creationId xmlns:a16="http://schemas.microsoft.com/office/drawing/2014/main" xmlns="" id="{4306A81C-011C-43B8-B0C0-DB67E1C19C6F}"/>
              </a:ext>
            </a:extLst>
          </p:cNvPr>
          <p:cNvSpPr/>
          <p:nvPr/>
        </p:nvSpPr>
        <p:spPr>
          <a:xfrm>
            <a:off x="2061616" y="4963240"/>
            <a:ext cx="2414470" cy="461665"/>
          </a:xfrm>
          <a:prstGeom prst="rect">
            <a:avLst/>
          </a:prstGeom>
        </p:spPr>
        <p:txBody>
          <a:bodyPr wrap="square">
            <a:spAutoFit/>
          </a:bodyPr>
          <a:lstStyle/>
          <a:p>
            <a:r>
              <a:rPr lang="en-US" sz="2400" dirty="0"/>
              <a:t>= B’(A + A’)</a:t>
            </a:r>
            <a:endParaRPr lang="en-IN" sz="2400" dirty="0"/>
          </a:p>
        </p:txBody>
      </p:sp>
      <p:sp>
        <p:nvSpPr>
          <p:cNvPr id="9" name="Rectangle 8">
            <a:extLst>
              <a:ext uri="{FF2B5EF4-FFF2-40B4-BE49-F238E27FC236}">
                <a16:creationId xmlns:a16="http://schemas.microsoft.com/office/drawing/2014/main" xmlns="" id="{B9887A7F-0D63-4A6C-89CD-75001D366FDB}"/>
              </a:ext>
            </a:extLst>
          </p:cNvPr>
          <p:cNvSpPr/>
          <p:nvPr/>
        </p:nvSpPr>
        <p:spPr>
          <a:xfrm>
            <a:off x="2061615" y="5505510"/>
            <a:ext cx="989047" cy="461665"/>
          </a:xfrm>
          <a:prstGeom prst="rect">
            <a:avLst/>
          </a:prstGeom>
        </p:spPr>
        <p:txBody>
          <a:bodyPr wrap="square">
            <a:spAutoFit/>
          </a:bodyPr>
          <a:lstStyle/>
          <a:p>
            <a:r>
              <a:rPr lang="en-US" sz="2400" dirty="0"/>
              <a:t>= B’</a:t>
            </a:r>
            <a:endParaRPr lang="en-IN" sz="2400" dirty="0"/>
          </a:p>
        </p:txBody>
      </p:sp>
    </p:spTree>
    <p:extLst>
      <p:ext uri="{BB962C8B-B14F-4D97-AF65-F5344CB8AC3E}">
        <p14:creationId xmlns:p14="http://schemas.microsoft.com/office/powerpoint/2010/main" val="240443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P spid="7" grpId="0"/>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3A46EC-4AF3-43FC-B35A-B93F9A4E3649}"/>
              </a:ext>
            </a:extLst>
          </p:cNvPr>
          <p:cNvSpPr>
            <a:spLocks noGrp="1"/>
          </p:cNvSpPr>
          <p:nvPr>
            <p:ph type="title"/>
          </p:nvPr>
        </p:nvSpPr>
        <p:spPr/>
        <p:txBody>
          <a:bodyPr>
            <a:normAutofit/>
          </a:bodyPr>
          <a:lstStyle/>
          <a:p>
            <a:r>
              <a:rPr lang="en-US" dirty="0"/>
              <a:t>Procedure for minimization using Tabulation Method</a:t>
            </a:r>
            <a:endParaRPr lang="en-IN" dirty="0"/>
          </a:p>
        </p:txBody>
      </p:sp>
      <p:sp>
        <p:nvSpPr>
          <p:cNvPr id="3" name="Content Placeholder 2">
            <a:extLst>
              <a:ext uri="{FF2B5EF4-FFF2-40B4-BE49-F238E27FC236}">
                <a16:creationId xmlns:a16="http://schemas.microsoft.com/office/drawing/2014/main" xmlns="" id="{5C896924-9065-4997-A0B7-EB6FB30A876F}"/>
              </a:ext>
            </a:extLst>
          </p:cNvPr>
          <p:cNvSpPr>
            <a:spLocks noGrp="1"/>
          </p:cNvSpPr>
          <p:nvPr>
            <p:ph idx="1"/>
          </p:nvPr>
        </p:nvSpPr>
        <p:spPr>
          <a:xfrm>
            <a:off x="131180" y="863444"/>
            <a:ext cx="11929641" cy="4762441"/>
          </a:xfrm>
        </p:spPr>
        <p:txBody>
          <a:bodyPr/>
          <a:lstStyle/>
          <a:p>
            <a:pPr marL="457200" indent="-457200" algn="just">
              <a:buFont typeface="+mj-lt"/>
              <a:buAutoNum type="arabicPeriod"/>
            </a:pPr>
            <a:r>
              <a:rPr lang="en-US" dirty="0"/>
              <a:t>List all the </a:t>
            </a:r>
            <a:r>
              <a:rPr lang="en-US" dirty="0" err="1"/>
              <a:t>minterms</a:t>
            </a:r>
            <a:r>
              <a:rPr lang="en-US" dirty="0"/>
              <a:t>.</a:t>
            </a:r>
          </a:p>
          <a:p>
            <a:pPr marL="457200" indent="-457200" algn="just">
              <a:buFont typeface="+mj-lt"/>
              <a:buAutoNum type="arabicPeriod"/>
            </a:pPr>
            <a:r>
              <a:rPr lang="en-US" dirty="0"/>
              <a:t>Arrange all </a:t>
            </a:r>
            <a:r>
              <a:rPr lang="en-US" dirty="0" err="1"/>
              <a:t>minterms</a:t>
            </a:r>
            <a:r>
              <a:rPr lang="en-US" dirty="0"/>
              <a:t> in groups of the same number of 1s in their binary representation in column 1. Start with the least number of 1s group and continue with groups of increasing number of 1s. </a:t>
            </a:r>
          </a:p>
          <a:p>
            <a:pPr marL="457200" indent="-457200" algn="just">
              <a:buFont typeface="+mj-lt"/>
              <a:buAutoNum type="arabicPeriod"/>
            </a:pPr>
            <a:r>
              <a:rPr lang="en-US" dirty="0"/>
              <a:t>Compare each term of the lowest index group with every term in the succeeding group. Whenever possible, combine the two terms being compared by means of the combining theorem. Two terms from adjacent groups are combinable, if their binary representations differ by just a single digit in the same position; the combined terms consist of the original fixed representation with the differing one replaced by a dash (-). Place a check mark (√) next to every term, which has been combined with at least one term and write the combined terms in column 2. Repeat this by comparing each term in a group of index </a:t>
            </a:r>
            <a:r>
              <a:rPr lang="en-US" dirty="0" err="1"/>
              <a:t>i</a:t>
            </a:r>
            <a:r>
              <a:rPr lang="en-US" dirty="0"/>
              <a:t> with every term in the group of index </a:t>
            </a:r>
            <a:r>
              <a:rPr lang="en-US" dirty="0" err="1"/>
              <a:t>i</a:t>
            </a:r>
            <a:r>
              <a:rPr lang="en-US" dirty="0"/>
              <a:t> + 1, until all possible applications of the combining theorem have been exhausted.</a:t>
            </a:r>
          </a:p>
          <a:p>
            <a:endParaRPr lang="en-IN" dirty="0"/>
          </a:p>
        </p:txBody>
      </p:sp>
    </p:spTree>
    <p:extLst>
      <p:ext uri="{BB962C8B-B14F-4D97-AF65-F5344CB8AC3E}">
        <p14:creationId xmlns:p14="http://schemas.microsoft.com/office/powerpoint/2010/main" val="227084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4B222D-A9C2-4EF7-B8AB-214700349DB7}"/>
              </a:ext>
            </a:extLst>
          </p:cNvPr>
          <p:cNvSpPr>
            <a:spLocks noGrp="1"/>
          </p:cNvSpPr>
          <p:nvPr>
            <p:ph type="title"/>
          </p:nvPr>
        </p:nvSpPr>
        <p:spPr/>
        <p:txBody>
          <a:bodyPr/>
          <a:lstStyle/>
          <a:p>
            <a:r>
              <a:rPr lang="en-US" dirty="0"/>
              <a:t>Procedure for minimization using Tabulation Method</a:t>
            </a:r>
            <a:endParaRPr lang="en-IN" dirty="0"/>
          </a:p>
        </p:txBody>
      </p:sp>
      <p:sp>
        <p:nvSpPr>
          <p:cNvPr id="3" name="Content Placeholder 2">
            <a:extLst>
              <a:ext uri="{FF2B5EF4-FFF2-40B4-BE49-F238E27FC236}">
                <a16:creationId xmlns:a16="http://schemas.microsoft.com/office/drawing/2014/main" xmlns="" id="{709B327C-FAF9-491E-B1C7-FFE6EE00393C}"/>
              </a:ext>
            </a:extLst>
          </p:cNvPr>
          <p:cNvSpPr>
            <a:spLocks noGrp="1"/>
          </p:cNvSpPr>
          <p:nvPr>
            <p:ph idx="1"/>
          </p:nvPr>
        </p:nvSpPr>
        <p:spPr>
          <a:xfrm>
            <a:off x="131180" y="863445"/>
            <a:ext cx="11929641" cy="3414088"/>
          </a:xfrm>
        </p:spPr>
        <p:txBody>
          <a:bodyPr/>
          <a:lstStyle/>
          <a:p>
            <a:pPr marL="457200" indent="-457200" algn="just">
              <a:buFont typeface="+mj-lt"/>
              <a:buAutoNum type="arabicPeriod" startAt="4"/>
            </a:pPr>
            <a:r>
              <a:rPr lang="en-US" dirty="0"/>
              <a:t>Compare the terms generated in step 3 in the same fashion; combine two terms which differ by only a single 1 and whose dashes are in the same position to generate a new term. Two terms with dashes in different positions cannot be combined. Write the new terms in column 3 and put a check mark next to each term which has been combined in column 2. Continue the process with terms in columns 3, 4 etc. until no further combinations are possible. The remaining </a:t>
            </a:r>
            <a:r>
              <a:rPr lang="en-US" i="1" dirty="0">
                <a:solidFill>
                  <a:schemeClr val="tx2"/>
                </a:solidFill>
              </a:rPr>
              <a:t>unchecked terms</a:t>
            </a:r>
            <a:r>
              <a:rPr lang="en-US" dirty="0">
                <a:solidFill>
                  <a:schemeClr val="tx2"/>
                </a:solidFill>
              </a:rPr>
              <a:t> </a:t>
            </a:r>
            <a:r>
              <a:rPr lang="en-US" dirty="0"/>
              <a:t>constitute the </a:t>
            </a:r>
            <a:r>
              <a:rPr lang="en-US" i="1" dirty="0">
                <a:solidFill>
                  <a:schemeClr val="tx2"/>
                </a:solidFill>
              </a:rPr>
              <a:t>set of prime implicants</a:t>
            </a:r>
            <a:r>
              <a:rPr lang="en-US" dirty="0"/>
              <a:t> of the expression. </a:t>
            </a:r>
          </a:p>
          <a:p>
            <a:pPr marL="457200" indent="-457200" algn="just">
              <a:buFont typeface="+mj-lt"/>
              <a:buAutoNum type="arabicPeriod" startAt="4"/>
            </a:pPr>
            <a:r>
              <a:rPr lang="en-US" dirty="0"/>
              <a:t>List all the prime implicants and draw the </a:t>
            </a:r>
            <a:r>
              <a:rPr lang="en-US" i="1" dirty="0">
                <a:solidFill>
                  <a:schemeClr val="tx2"/>
                </a:solidFill>
              </a:rPr>
              <a:t>prime implicant chart</a:t>
            </a:r>
            <a:r>
              <a:rPr lang="en-US" dirty="0"/>
              <a:t>. (The don’t cares if any should not appear in the prime implicant chart).</a:t>
            </a:r>
          </a:p>
          <a:p>
            <a:pPr marL="457200" indent="-457200" algn="just">
              <a:buFont typeface="+mj-lt"/>
              <a:buAutoNum type="arabicPeriod" startAt="4"/>
            </a:pPr>
            <a:r>
              <a:rPr lang="en-US" dirty="0"/>
              <a:t>Obtain the </a:t>
            </a:r>
            <a:r>
              <a:rPr lang="en-US" i="1" dirty="0">
                <a:solidFill>
                  <a:schemeClr val="tx2"/>
                </a:solidFill>
              </a:rPr>
              <a:t>essential prime implicants</a:t>
            </a:r>
            <a:r>
              <a:rPr lang="en-US" dirty="0"/>
              <a:t> and write the minimal expression.</a:t>
            </a:r>
            <a:endParaRPr lang="en-IN" dirty="0"/>
          </a:p>
          <a:p>
            <a:endParaRPr lang="en-IN" dirty="0"/>
          </a:p>
        </p:txBody>
      </p:sp>
    </p:spTree>
    <p:extLst>
      <p:ext uri="{BB962C8B-B14F-4D97-AF65-F5344CB8AC3E}">
        <p14:creationId xmlns:p14="http://schemas.microsoft.com/office/powerpoint/2010/main" val="147746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AEB7A-D43F-4EE8-96F3-67697FDE107A}"/>
              </a:ext>
            </a:extLst>
          </p:cNvPr>
          <p:cNvSpPr>
            <a:spLocks noGrp="1"/>
          </p:cNvSpPr>
          <p:nvPr>
            <p:ph type="title"/>
          </p:nvPr>
        </p:nvSpPr>
        <p:spPr/>
        <p:txBody>
          <a:bodyPr/>
          <a:lstStyle/>
          <a:p>
            <a:r>
              <a:rPr lang="en-US" dirty="0"/>
              <a:t>Tabulation Method (Example)</a:t>
            </a:r>
            <a:endParaRPr lang="en-IN"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xmlns="" id="{E6950C4C-6ED9-41AC-AD0C-0C8D83A3D4D2}"/>
                  </a:ext>
                </a:extLst>
              </p:cNvPr>
              <p:cNvSpPr>
                <a:spLocks noGrp="1"/>
              </p:cNvSpPr>
              <p:nvPr>
                <p:ph idx="1"/>
              </p:nvPr>
            </p:nvSpPr>
            <p:spPr>
              <a:xfrm>
                <a:off x="320299" y="804491"/>
                <a:ext cx="4032194" cy="706797"/>
              </a:xfrm>
              <a:prstGeom prst="rect">
                <a:avLst/>
              </a:prstGeom>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r>
                        <a:rPr lang="en-IN" b="0" i="1" smtClean="0">
                          <a:solidFill>
                            <a:schemeClr val="accent6"/>
                          </a:solidFill>
                          <a:latin typeface="Cambria Math" panose="02040503050406030204" pitchFamily="18" charset="0"/>
                        </a:rPr>
                        <m:t>𝑓</m:t>
                      </m:r>
                      <m:r>
                        <a:rPr lang="en-IN" b="0" i="1" smtClean="0">
                          <a:solidFill>
                            <a:schemeClr val="accent6"/>
                          </a:solidFill>
                          <a:latin typeface="Cambria Math" panose="02040503050406030204" pitchFamily="18" charset="0"/>
                        </a:rPr>
                        <m:t>= </m:t>
                      </m:r>
                      <m:nary>
                        <m:naryPr>
                          <m:chr m:val="∑"/>
                          <m:limLoc m:val="subSup"/>
                          <m:supHide m:val="on"/>
                          <m:ctrlPr>
                            <a:rPr lang="en-US" i="1" dirty="0" smtClean="0">
                              <a:solidFill>
                                <a:schemeClr val="accent6"/>
                              </a:solidFill>
                              <a:latin typeface="Cambria Math" panose="02040503050406030204" pitchFamily="18" charset="0"/>
                            </a:rPr>
                          </m:ctrlPr>
                        </m:naryPr>
                        <m:sub>
                          <m:r>
                            <m:rPr>
                              <m:brk m:alnAt="9"/>
                            </m:rPr>
                            <a:rPr lang="en-US" b="0" i="1" dirty="0" smtClean="0">
                              <a:solidFill>
                                <a:schemeClr val="accent6"/>
                              </a:solidFill>
                              <a:latin typeface="Cambria Math" panose="02040503050406030204" pitchFamily="18" charset="0"/>
                            </a:rPr>
                            <m:t>𝑚</m:t>
                          </m:r>
                        </m:sub>
                        <m:sup/>
                        <m:e>
                          <m:r>
                            <m:rPr>
                              <m:nor/>
                            </m:rPr>
                            <a:rPr lang="en-US" dirty="0">
                              <a:solidFill>
                                <a:schemeClr val="accent6"/>
                              </a:solidFill>
                            </a:rPr>
                            <m:t>(0,1,6,7,8,9,13,14,15)</m:t>
                          </m:r>
                        </m:e>
                      </m:nary>
                    </m:oMath>
                  </m:oMathPara>
                </a14:m>
                <a:endParaRPr lang="en-IN" sz="2400" dirty="0">
                  <a:solidFill>
                    <a:schemeClr val="accent6"/>
                  </a:solidFill>
                </a:endParaRPr>
              </a:p>
            </p:txBody>
          </p:sp>
        </mc:Choice>
        <mc:Fallback xmlns="">
          <p:sp>
            <p:nvSpPr>
              <p:cNvPr id="4" name="Content Placeholder 3">
                <a:extLst>
                  <a:ext uri="{FF2B5EF4-FFF2-40B4-BE49-F238E27FC236}">
                    <a16:creationId xmlns:a16="http://schemas.microsoft.com/office/drawing/2014/main" id="{E6950C4C-6ED9-41AC-AD0C-0C8D83A3D4D2}"/>
                  </a:ext>
                </a:extLst>
              </p:cNvPr>
              <p:cNvSpPr>
                <a:spLocks noGrp="1" noRot="1" noChangeAspect="1" noMove="1" noResize="1" noEditPoints="1" noAdjustHandles="1" noChangeArrowheads="1" noChangeShapeType="1" noTextEdit="1"/>
              </p:cNvSpPr>
              <p:nvPr>
                <p:ph idx="1"/>
              </p:nvPr>
            </p:nvSpPr>
            <p:spPr>
              <a:xfrm>
                <a:off x="320299" y="804491"/>
                <a:ext cx="4032194" cy="706797"/>
              </a:xfrm>
              <a:prstGeom prst="rect">
                <a:avLst/>
              </a:prstGeom>
              <a:blipFill>
                <a:blip r:embed="rId2"/>
                <a:stretch>
                  <a:fillRect/>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xmlns="" id="{D9E83192-180F-4B0C-BB72-88E3F7C6CF8D}"/>
              </a:ext>
            </a:extLst>
          </p:cNvPr>
          <p:cNvSpPr/>
          <p:nvPr/>
        </p:nvSpPr>
        <p:spPr>
          <a:xfrm>
            <a:off x="209612" y="1599951"/>
            <a:ext cx="3385670" cy="461665"/>
          </a:xfrm>
          <a:prstGeom prst="rect">
            <a:avLst/>
          </a:prstGeom>
        </p:spPr>
        <p:txBody>
          <a:bodyPr wrap="none">
            <a:spAutoFit/>
          </a:bodyPr>
          <a:lstStyle/>
          <a:p>
            <a:r>
              <a:rPr lang="en-US" sz="2400" dirty="0">
                <a:solidFill>
                  <a:schemeClr val="tx2"/>
                </a:solidFill>
              </a:rPr>
              <a:t>Step – 1: List all </a:t>
            </a:r>
            <a:r>
              <a:rPr lang="en-US" sz="2400" dirty="0" err="1">
                <a:solidFill>
                  <a:schemeClr val="tx2"/>
                </a:solidFill>
              </a:rPr>
              <a:t>minterms</a:t>
            </a:r>
            <a:endParaRPr lang="en-US" sz="2400" dirty="0">
              <a:solidFill>
                <a:schemeClr val="tx2"/>
              </a:solidFill>
            </a:endParaRPr>
          </a:p>
        </p:txBody>
      </p:sp>
      <p:graphicFrame>
        <p:nvGraphicFramePr>
          <p:cNvPr id="6" name="Table 5">
            <a:extLst>
              <a:ext uri="{FF2B5EF4-FFF2-40B4-BE49-F238E27FC236}">
                <a16:creationId xmlns:a16="http://schemas.microsoft.com/office/drawing/2014/main" xmlns="" id="{37CB732B-7612-4A73-8B02-2111C9C78116}"/>
              </a:ext>
            </a:extLst>
          </p:cNvPr>
          <p:cNvGraphicFramePr>
            <a:graphicFrameLocks noGrp="1"/>
          </p:cNvGraphicFramePr>
          <p:nvPr/>
        </p:nvGraphicFramePr>
        <p:xfrm>
          <a:off x="320299" y="2150279"/>
          <a:ext cx="4038600" cy="4267200"/>
        </p:xfrm>
        <a:graphic>
          <a:graphicData uri="http://schemas.openxmlformats.org/drawingml/2006/table">
            <a:tbl>
              <a:tblPr firstRow="1" bandRow="1"/>
              <a:tblGrid>
                <a:gridCol w="2019300">
                  <a:extLst>
                    <a:ext uri="{9D8B030D-6E8A-4147-A177-3AD203B41FA5}">
                      <a16:colId xmlns:a16="http://schemas.microsoft.com/office/drawing/2014/main" xmlns="" val="20000"/>
                    </a:ext>
                  </a:extLst>
                </a:gridCol>
                <a:gridCol w="2019300">
                  <a:extLst>
                    <a:ext uri="{9D8B030D-6E8A-4147-A177-3AD203B41FA5}">
                      <a16:colId xmlns:a16="http://schemas.microsoft.com/office/drawing/2014/main" xmlns="" val="20001"/>
                    </a:ext>
                  </a:extLst>
                </a:gridCol>
              </a:tblGrid>
              <a:tr h="370840">
                <a:tc>
                  <a:txBody>
                    <a:bodyPr/>
                    <a:lstStyle/>
                    <a:p>
                      <a:pPr algn="ctr"/>
                      <a:r>
                        <a:rPr lang="en-US" sz="2000" b="1" dirty="0" err="1"/>
                        <a:t>Minterms</a:t>
                      </a:r>
                      <a:endParaRPr lang="en-US" sz="2000" b="1"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Binary Designation</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US" sz="2000" dirty="0"/>
                        <a:t>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0 0 0 0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sz="2000" dirty="0"/>
                        <a:t>1</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0 0 0</a:t>
                      </a:r>
                      <a:r>
                        <a:rPr lang="en-US" sz="2000" baseline="0" dirty="0"/>
                        <a:t> 1</a:t>
                      </a:r>
                      <a:endParaRPr lang="en-US" sz="20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sz="2000" dirty="0"/>
                        <a:t>6</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0 1 1 0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sz="2000" dirty="0"/>
                        <a:t>7</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0 1 1 1</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ctr"/>
                      <a:r>
                        <a:rPr lang="en-US" sz="2000" dirty="0"/>
                        <a:t>8</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r>
                        <a:rPr lang="en-US" sz="2000" baseline="0" dirty="0"/>
                        <a:t> 0 0 0</a:t>
                      </a:r>
                      <a:endParaRPr lang="en-US" sz="20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algn="ctr"/>
                      <a:r>
                        <a:rPr lang="en-US" sz="2000" dirty="0"/>
                        <a:t>9</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1 0 0 1</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6"/>
                  </a:ext>
                </a:extLst>
              </a:tr>
              <a:tr h="370840">
                <a:tc>
                  <a:txBody>
                    <a:bodyPr/>
                    <a:lstStyle/>
                    <a:p>
                      <a:pPr algn="ctr"/>
                      <a:r>
                        <a:rPr lang="en-US" sz="2000" dirty="0"/>
                        <a:t>13</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1 1 0 1</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7"/>
                  </a:ext>
                </a:extLst>
              </a:tr>
              <a:tr h="370840">
                <a:tc>
                  <a:txBody>
                    <a:bodyPr/>
                    <a:lstStyle/>
                    <a:p>
                      <a:pPr algn="ctr"/>
                      <a:r>
                        <a:rPr lang="en-US" sz="2000" dirty="0"/>
                        <a:t>14</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1 1 1 0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8"/>
                  </a:ext>
                </a:extLst>
              </a:tr>
              <a:tr h="370840">
                <a:tc>
                  <a:txBody>
                    <a:bodyPr/>
                    <a:lstStyle/>
                    <a:p>
                      <a:pPr algn="ctr"/>
                      <a:r>
                        <a:rPr lang="en-US" sz="2000" dirty="0"/>
                        <a:t>15</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1 1 1 1</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9"/>
                  </a:ext>
                </a:extLst>
              </a:tr>
            </a:tbl>
          </a:graphicData>
        </a:graphic>
      </p:graphicFrame>
      <p:sp>
        <p:nvSpPr>
          <p:cNvPr id="7" name="Rectangle 6">
            <a:extLst>
              <a:ext uri="{FF2B5EF4-FFF2-40B4-BE49-F238E27FC236}">
                <a16:creationId xmlns:a16="http://schemas.microsoft.com/office/drawing/2014/main" xmlns="" id="{567FCAA7-FBC2-4D69-A0CF-C28FB685ADB2}"/>
              </a:ext>
            </a:extLst>
          </p:cNvPr>
          <p:cNvSpPr/>
          <p:nvPr/>
        </p:nvSpPr>
        <p:spPr>
          <a:xfrm>
            <a:off x="4500386" y="863600"/>
            <a:ext cx="7971285" cy="461665"/>
          </a:xfrm>
          <a:prstGeom prst="rect">
            <a:avLst/>
          </a:prstGeom>
        </p:spPr>
        <p:txBody>
          <a:bodyPr wrap="none">
            <a:spAutoFit/>
          </a:bodyPr>
          <a:lstStyle/>
          <a:p>
            <a:r>
              <a:rPr lang="en-US" sz="2400" dirty="0">
                <a:solidFill>
                  <a:schemeClr val="tx2"/>
                </a:solidFill>
              </a:rPr>
              <a:t>Step – 2: Arrange all </a:t>
            </a:r>
            <a:r>
              <a:rPr lang="en-US" sz="2400" dirty="0" err="1">
                <a:solidFill>
                  <a:schemeClr val="tx2"/>
                </a:solidFill>
              </a:rPr>
              <a:t>minterms</a:t>
            </a:r>
            <a:r>
              <a:rPr lang="en-US" sz="2400" dirty="0">
                <a:solidFill>
                  <a:schemeClr val="tx2"/>
                </a:solidFill>
              </a:rPr>
              <a:t> in groups of same number of 1s</a:t>
            </a:r>
          </a:p>
        </p:txBody>
      </p:sp>
      <p:graphicFrame>
        <p:nvGraphicFramePr>
          <p:cNvPr id="8" name="Table 7">
            <a:extLst>
              <a:ext uri="{FF2B5EF4-FFF2-40B4-BE49-F238E27FC236}">
                <a16:creationId xmlns:a16="http://schemas.microsoft.com/office/drawing/2014/main" xmlns="" id="{2D803FBF-DF54-4741-B0E4-B81AC3A913AC}"/>
              </a:ext>
            </a:extLst>
          </p:cNvPr>
          <p:cNvGraphicFramePr>
            <a:graphicFrameLocks noGrp="1"/>
          </p:cNvGraphicFramePr>
          <p:nvPr/>
        </p:nvGraphicFramePr>
        <p:xfrm>
          <a:off x="5042192" y="1477664"/>
          <a:ext cx="6767517" cy="4053840"/>
        </p:xfrm>
        <a:graphic>
          <a:graphicData uri="http://schemas.openxmlformats.org/drawingml/2006/table">
            <a:tbl>
              <a:tblPr firstRow="1" bandRow="1"/>
              <a:tblGrid>
                <a:gridCol w="2255839">
                  <a:extLst>
                    <a:ext uri="{9D8B030D-6E8A-4147-A177-3AD203B41FA5}">
                      <a16:colId xmlns:a16="http://schemas.microsoft.com/office/drawing/2014/main" xmlns="" val="20000"/>
                    </a:ext>
                  </a:extLst>
                </a:gridCol>
                <a:gridCol w="2255839">
                  <a:extLst>
                    <a:ext uri="{9D8B030D-6E8A-4147-A177-3AD203B41FA5}">
                      <a16:colId xmlns:a16="http://schemas.microsoft.com/office/drawing/2014/main" xmlns="" val="20001"/>
                    </a:ext>
                  </a:extLst>
                </a:gridCol>
                <a:gridCol w="2255839">
                  <a:extLst>
                    <a:ext uri="{9D8B030D-6E8A-4147-A177-3AD203B41FA5}">
                      <a16:colId xmlns:a16="http://schemas.microsoft.com/office/drawing/2014/main" xmlns="" val="20002"/>
                    </a:ext>
                  </a:extLst>
                </a:gridCol>
              </a:tblGrid>
              <a:tr h="370840">
                <a:tc gridSpan="3">
                  <a:txBody>
                    <a:bodyPr/>
                    <a:lstStyle/>
                    <a:p>
                      <a:pPr algn="ctr"/>
                      <a:r>
                        <a:rPr lang="en-US" sz="2400" b="1" dirty="0"/>
                        <a:t>Column</a:t>
                      </a:r>
                      <a:r>
                        <a:rPr lang="en-US" sz="2400" b="1" baseline="0" dirty="0"/>
                        <a:t> 1</a:t>
                      </a:r>
                      <a:endParaRPr lang="en-US" sz="2400" b="1"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hMerge="1">
                  <a:txBody>
                    <a:bodyPr/>
                    <a:lstStyle/>
                    <a:p>
                      <a:pPr algn="ctr"/>
                      <a:endParaRPr lang="en-US" sz="2000" b="1" dirty="0"/>
                    </a:p>
                  </a:txBody>
                  <a:tcPr anchor="ctr"/>
                </a:tc>
                <a:tc hMerge="1">
                  <a:txBody>
                    <a:bodyPr/>
                    <a:lstStyle/>
                    <a:p>
                      <a:pPr algn="ctr"/>
                      <a:endParaRPr lang="en-US" sz="2000" b="1" dirty="0"/>
                    </a:p>
                  </a:txBody>
                  <a:tcPr anchor="ctr"/>
                </a:tc>
                <a:extLst>
                  <a:ext uri="{0D108BD9-81ED-4DB2-BD59-A6C34878D82A}">
                    <a16:rowId xmlns:a16="http://schemas.microsoft.com/office/drawing/2014/main" xmlns="" val="10000"/>
                  </a:ext>
                </a:extLst>
              </a:tr>
              <a:tr h="370840">
                <a:tc>
                  <a:txBody>
                    <a:bodyPr/>
                    <a:lstStyle/>
                    <a:p>
                      <a:pPr algn="ctr"/>
                      <a:r>
                        <a:rPr lang="en-US" sz="2000" b="1" dirty="0"/>
                        <a:t>Index</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err="1"/>
                        <a:t>Minterms</a:t>
                      </a:r>
                      <a:endParaRPr lang="en-US" sz="2000" b="1"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Binary Designation</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1"/>
                  </a:ext>
                </a:extLst>
              </a:tr>
              <a:tr h="370840">
                <a:tc>
                  <a:txBody>
                    <a:bodyPr/>
                    <a:lstStyle/>
                    <a:p>
                      <a:pPr algn="ctr"/>
                      <a:r>
                        <a:rPr lang="en-US" sz="2000" dirty="0"/>
                        <a:t>Index 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0 0 0 0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sz="2000" dirty="0"/>
                        <a:t>Index</a:t>
                      </a:r>
                      <a:r>
                        <a:rPr lang="en-US" sz="2000" baseline="0" dirty="0"/>
                        <a:t> 1</a:t>
                      </a:r>
                      <a:endParaRPr lang="en-US" sz="20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p>
                      <a:pPr algn="ctr"/>
                      <a:r>
                        <a:rPr lang="en-US" sz="2000" dirty="0"/>
                        <a:t>8</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0 0 0</a:t>
                      </a:r>
                      <a:r>
                        <a:rPr lang="en-US" sz="2000" baseline="0" dirty="0"/>
                        <a:t> 1</a:t>
                      </a:r>
                    </a:p>
                    <a:p>
                      <a:pPr algn="ctr"/>
                      <a:r>
                        <a:rPr lang="en-US" sz="2000" baseline="0" dirty="0"/>
                        <a:t>1 0 0 0</a:t>
                      </a:r>
                      <a:endParaRPr lang="en-US" sz="20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sz="2000" dirty="0"/>
                        <a:t>Index 2</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6</a:t>
                      </a:r>
                    </a:p>
                    <a:p>
                      <a:pPr algn="ctr"/>
                      <a:r>
                        <a:rPr lang="en-US" sz="2000" dirty="0"/>
                        <a:t>9</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0 1 1 0</a:t>
                      </a:r>
                    </a:p>
                    <a:p>
                      <a:pPr algn="ctr"/>
                      <a:r>
                        <a:rPr lang="en-US" sz="2000" dirty="0"/>
                        <a:t>1 0 0 1</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ctr"/>
                      <a:r>
                        <a:rPr lang="en-US" sz="2000" dirty="0"/>
                        <a:t>Index</a:t>
                      </a:r>
                      <a:r>
                        <a:rPr lang="en-US" sz="2000" baseline="0" dirty="0"/>
                        <a:t> 3</a:t>
                      </a:r>
                      <a:endParaRPr lang="en-US" sz="20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7</a:t>
                      </a:r>
                    </a:p>
                    <a:p>
                      <a:pPr algn="ctr"/>
                      <a:r>
                        <a:rPr lang="en-US" sz="2000" dirty="0"/>
                        <a:t>13</a:t>
                      </a:r>
                    </a:p>
                    <a:p>
                      <a:pPr algn="ctr"/>
                      <a:r>
                        <a:rPr lang="en-US" sz="2000" dirty="0"/>
                        <a:t>14</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0 1 1 1</a:t>
                      </a:r>
                    </a:p>
                    <a:p>
                      <a:pPr algn="ctr"/>
                      <a:r>
                        <a:rPr lang="en-US" sz="2000" dirty="0"/>
                        <a:t>1</a:t>
                      </a:r>
                      <a:r>
                        <a:rPr lang="en-US" sz="2000" baseline="0" dirty="0"/>
                        <a:t> 1 0 1</a:t>
                      </a:r>
                    </a:p>
                    <a:p>
                      <a:pPr algn="ctr"/>
                      <a:r>
                        <a:rPr lang="en-US" sz="2000" baseline="0" dirty="0"/>
                        <a:t>1 1 1 0</a:t>
                      </a:r>
                      <a:endParaRPr lang="en-US" sz="20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algn="ctr"/>
                      <a:r>
                        <a:rPr lang="en-US" sz="2000" dirty="0"/>
                        <a:t>Index 4</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15</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1 1 1 1</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6397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26B7C5-AC47-4A56-AE4E-404F5C7AB24A}"/>
              </a:ext>
            </a:extLst>
          </p:cNvPr>
          <p:cNvSpPr>
            <a:spLocks noGrp="1"/>
          </p:cNvSpPr>
          <p:nvPr>
            <p:ph type="title"/>
          </p:nvPr>
        </p:nvSpPr>
        <p:spPr/>
        <p:txBody>
          <a:bodyPr/>
          <a:lstStyle/>
          <a:p>
            <a:r>
              <a:rPr lang="en-US" dirty="0"/>
              <a:t>Tabulation Method (Example) Cont..</a:t>
            </a:r>
            <a:endParaRPr lang="en-IN" dirty="0"/>
          </a:p>
        </p:txBody>
      </p:sp>
      <p:sp>
        <p:nvSpPr>
          <p:cNvPr id="4" name="Rectangle 3">
            <a:extLst>
              <a:ext uri="{FF2B5EF4-FFF2-40B4-BE49-F238E27FC236}">
                <a16:creationId xmlns:a16="http://schemas.microsoft.com/office/drawing/2014/main" xmlns="" id="{9A9B1060-F7BD-4BF5-AD49-C5B229D5B45B}"/>
              </a:ext>
            </a:extLst>
          </p:cNvPr>
          <p:cNvSpPr/>
          <p:nvPr/>
        </p:nvSpPr>
        <p:spPr>
          <a:xfrm>
            <a:off x="134318" y="711201"/>
            <a:ext cx="11845872" cy="830997"/>
          </a:xfrm>
          <a:prstGeom prst="rect">
            <a:avLst/>
          </a:prstGeom>
        </p:spPr>
        <p:txBody>
          <a:bodyPr wrap="square">
            <a:spAutoFit/>
          </a:bodyPr>
          <a:lstStyle/>
          <a:p>
            <a:pPr marL="1162050" indent="-1162050"/>
            <a:r>
              <a:rPr lang="en-US" sz="2400" dirty="0">
                <a:solidFill>
                  <a:schemeClr val="tx2"/>
                </a:solidFill>
              </a:rPr>
              <a:t>Step – 3: Compare each term of the lowest index group with every term in the succeeding group    till no change </a:t>
            </a:r>
          </a:p>
        </p:txBody>
      </p:sp>
      <p:graphicFrame>
        <p:nvGraphicFramePr>
          <p:cNvPr id="57" name="Table 56">
            <a:extLst>
              <a:ext uri="{FF2B5EF4-FFF2-40B4-BE49-F238E27FC236}">
                <a16:creationId xmlns:a16="http://schemas.microsoft.com/office/drawing/2014/main" xmlns="" id="{73171E83-F394-4393-9C28-ED5DACFD3957}"/>
              </a:ext>
            </a:extLst>
          </p:cNvPr>
          <p:cNvGraphicFramePr>
            <a:graphicFrameLocks noGrp="1"/>
          </p:cNvGraphicFramePr>
          <p:nvPr/>
        </p:nvGraphicFramePr>
        <p:xfrm>
          <a:off x="7327231" y="1422401"/>
          <a:ext cx="3429002" cy="4267200"/>
        </p:xfrm>
        <a:graphic>
          <a:graphicData uri="http://schemas.openxmlformats.org/drawingml/2006/table">
            <a:tbl>
              <a:tblPr firstRow="1" bandRow="1"/>
              <a:tblGrid>
                <a:gridCol w="1600200">
                  <a:extLst>
                    <a:ext uri="{9D8B030D-6E8A-4147-A177-3AD203B41FA5}">
                      <a16:colId xmlns:a16="http://schemas.microsoft.com/office/drawing/2014/main" xmlns="" val="20000"/>
                    </a:ext>
                  </a:extLst>
                </a:gridCol>
                <a:gridCol w="1828802">
                  <a:extLst>
                    <a:ext uri="{9D8B030D-6E8A-4147-A177-3AD203B41FA5}">
                      <a16:colId xmlns:a16="http://schemas.microsoft.com/office/drawing/2014/main" xmlns="" val="20001"/>
                    </a:ext>
                  </a:extLst>
                </a:gridCol>
              </a:tblGrid>
              <a:tr h="37084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t>Column</a:t>
                      </a:r>
                      <a:r>
                        <a:rPr lang="en-US" sz="2400" b="1" baseline="0" dirty="0"/>
                        <a:t> 2</a:t>
                      </a:r>
                      <a:endParaRPr lang="en-US" sz="2400" b="1"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hMerge="1">
                  <a:txBody>
                    <a:bodyPr/>
                    <a:lstStyle/>
                    <a:p>
                      <a:pPr algn="ctr"/>
                      <a:endParaRPr lang="en-US" sz="2000" b="1" dirty="0"/>
                    </a:p>
                  </a:txBody>
                  <a:tcPr anchor="ctr"/>
                </a:tc>
                <a:extLst>
                  <a:ext uri="{0D108BD9-81ED-4DB2-BD59-A6C34878D82A}">
                    <a16:rowId xmlns:a16="http://schemas.microsoft.com/office/drawing/2014/main" xmlns="" val="10000"/>
                  </a:ext>
                </a:extLst>
              </a:tr>
              <a:tr h="370840">
                <a:tc>
                  <a:txBody>
                    <a:bodyPr/>
                    <a:lstStyle/>
                    <a:p>
                      <a:pPr algn="ctr"/>
                      <a:r>
                        <a:rPr lang="en-US" sz="2000" b="1" dirty="0"/>
                        <a:t>Pairs</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A</a:t>
                      </a:r>
                      <a:r>
                        <a:rPr lang="en-US" sz="2000" b="1" baseline="0" dirty="0"/>
                        <a:t> B C D</a:t>
                      </a:r>
                      <a:endParaRPr lang="en-US" sz="2000" b="1"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1"/>
                  </a:ext>
                </a:extLst>
              </a:tr>
              <a:tr h="370840">
                <a:tc>
                  <a:txBody>
                    <a:bodyPr/>
                    <a:lstStyle/>
                    <a:p>
                      <a:pPr algn="ctr"/>
                      <a:r>
                        <a:rPr lang="en-US" sz="2000" dirty="0"/>
                        <a:t>0, 1</a:t>
                      </a:r>
                    </a:p>
                    <a:p>
                      <a:pPr algn="ctr"/>
                      <a:r>
                        <a:rPr lang="en-US" sz="2000" dirty="0"/>
                        <a:t>0, 8</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 0 0 _</a:t>
                      </a:r>
                    </a:p>
                    <a:p>
                      <a:pPr algn="ctr"/>
                      <a:r>
                        <a:rPr lang="en-US" sz="2000" dirty="0"/>
                        <a:t>_</a:t>
                      </a:r>
                      <a:r>
                        <a:rPr lang="en-US" sz="2000" baseline="0" dirty="0"/>
                        <a:t> 0 0 0</a:t>
                      </a:r>
                      <a:endParaRPr lang="en-US" sz="20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sz="2000" dirty="0"/>
                        <a:t>1, 9</a:t>
                      </a:r>
                    </a:p>
                    <a:p>
                      <a:pPr algn="ctr"/>
                      <a:r>
                        <a:rPr lang="en-US" sz="2000" dirty="0"/>
                        <a:t>8, 9</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_ 0 0</a:t>
                      </a:r>
                      <a:r>
                        <a:rPr lang="en-US" sz="2000" baseline="0" dirty="0"/>
                        <a:t> 1</a:t>
                      </a:r>
                    </a:p>
                    <a:p>
                      <a:pPr algn="ctr"/>
                      <a:r>
                        <a:rPr lang="en-US" sz="2000" baseline="0" dirty="0"/>
                        <a:t>1 0 0 _</a:t>
                      </a:r>
                      <a:endParaRPr lang="en-US" sz="20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sz="2000" dirty="0"/>
                        <a:t>6, 7</a:t>
                      </a:r>
                    </a:p>
                    <a:p>
                      <a:pPr algn="ctr"/>
                      <a:r>
                        <a:rPr lang="en-US" sz="2000" dirty="0"/>
                        <a:t>6, 14</a:t>
                      </a:r>
                    </a:p>
                    <a:p>
                      <a:pPr algn="ctr"/>
                      <a:r>
                        <a:rPr lang="en-US" sz="2000" dirty="0"/>
                        <a:t>9, 13</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 1 1 _</a:t>
                      </a:r>
                    </a:p>
                    <a:p>
                      <a:pPr algn="ctr"/>
                      <a:r>
                        <a:rPr lang="en-US" sz="2000" dirty="0"/>
                        <a:t>_</a:t>
                      </a:r>
                      <a:r>
                        <a:rPr lang="en-US" sz="2000" baseline="0" dirty="0"/>
                        <a:t> 1 1 0</a:t>
                      </a:r>
                    </a:p>
                    <a:p>
                      <a:pPr algn="ctr"/>
                      <a:r>
                        <a:rPr lang="en-US" sz="2000" baseline="0" dirty="0"/>
                        <a:t>1 _ 0 1</a:t>
                      </a:r>
                      <a:endParaRPr lang="en-US" sz="20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ctr"/>
                      <a:r>
                        <a:rPr lang="en-US" sz="2000" dirty="0"/>
                        <a:t>7, 15</a:t>
                      </a:r>
                    </a:p>
                    <a:p>
                      <a:pPr algn="ctr"/>
                      <a:r>
                        <a:rPr lang="en-US" sz="2000" dirty="0"/>
                        <a:t>13, 15</a:t>
                      </a:r>
                    </a:p>
                    <a:p>
                      <a:pPr algn="ctr"/>
                      <a:r>
                        <a:rPr lang="en-US" sz="2000" dirty="0"/>
                        <a:t>14, 15</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_ 1 1 1</a:t>
                      </a:r>
                    </a:p>
                    <a:p>
                      <a:pPr algn="ctr"/>
                      <a:r>
                        <a:rPr lang="en-US" sz="2000" dirty="0"/>
                        <a:t>1</a:t>
                      </a:r>
                      <a:r>
                        <a:rPr lang="en-US" sz="2000" baseline="0" dirty="0"/>
                        <a:t> 1 _ 1</a:t>
                      </a:r>
                    </a:p>
                    <a:p>
                      <a:pPr algn="ctr"/>
                      <a:r>
                        <a:rPr lang="en-US" sz="2000" baseline="0" dirty="0"/>
                        <a:t>1 1 1 _</a:t>
                      </a:r>
                      <a:endParaRPr lang="en-US" sz="20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graphicFrame>
        <p:nvGraphicFramePr>
          <p:cNvPr id="58" name="Table 57">
            <a:extLst>
              <a:ext uri="{FF2B5EF4-FFF2-40B4-BE49-F238E27FC236}">
                <a16:creationId xmlns:a16="http://schemas.microsoft.com/office/drawing/2014/main" xmlns="" id="{877EF5F5-3203-43E7-A3C4-685B9FF5CFB6}"/>
              </a:ext>
            </a:extLst>
          </p:cNvPr>
          <p:cNvGraphicFramePr>
            <a:graphicFrameLocks noGrp="1"/>
          </p:cNvGraphicFramePr>
          <p:nvPr/>
        </p:nvGraphicFramePr>
        <p:xfrm>
          <a:off x="1234501" y="1542198"/>
          <a:ext cx="4572001" cy="4614484"/>
        </p:xfrm>
        <a:graphic>
          <a:graphicData uri="http://schemas.openxmlformats.org/drawingml/2006/table">
            <a:tbl>
              <a:tblPr firstRow="1" bandRow="1"/>
              <a:tblGrid>
                <a:gridCol w="1459006">
                  <a:extLst>
                    <a:ext uri="{9D8B030D-6E8A-4147-A177-3AD203B41FA5}">
                      <a16:colId xmlns:a16="http://schemas.microsoft.com/office/drawing/2014/main" xmlns="" val="20000"/>
                    </a:ext>
                  </a:extLst>
                </a:gridCol>
                <a:gridCol w="1346108">
                  <a:extLst>
                    <a:ext uri="{9D8B030D-6E8A-4147-A177-3AD203B41FA5}">
                      <a16:colId xmlns:a16="http://schemas.microsoft.com/office/drawing/2014/main" xmlns="" val="20001"/>
                    </a:ext>
                  </a:extLst>
                </a:gridCol>
                <a:gridCol w="1766887">
                  <a:extLst>
                    <a:ext uri="{9D8B030D-6E8A-4147-A177-3AD203B41FA5}">
                      <a16:colId xmlns:a16="http://schemas.microsoft.com/office/drawing/2014/main" xmlns="" val="20002"/>
                    </a:ext>
                  </a:extLst>
                </a:gridCol>
              </a:tblGrid>
              <a:tr h="442076">
                <a:tc gridSpan="3">
                  <a:txBody>
                    <a:bodyPr/>
                    <a:lstStyle/>
                    <a:p>
                      <a:pPr algn="ctr"/>
                      <a:r>
                        <a:rPr lang="en-US" sz="2400" b="1" dirty="0"/>
                        <a:t>Column</a:t>
                      </a:r>
                      <a:r>
                        <a:rPr lang="en-US" sz="2400" b="1" baseline="0" dirty="0"/>
                        <a:t> 1</a:t>
                      </a:r>
                      <a:endParaRPr lang="en-US" sz="2400" b="1"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hMerge="1">
                  <a:txBody>
                    <a:bodyPr/>
                    <a:lstStyle/>
                    <a:p>
                      <a:pPr algn="ctr"/>
                      <a:endParaRPr lang="en-US" sz="2000" b="1" dirty="0"/>
                    </a:p>
                  </a:txBody>
                  <a:tcPr anchor="ctr"/>
                </a:tc>
                <a:tc hMerge="1">
                  <a:txBody>
                    <a:bodyPr/>
                    <a:lstStyle/>
                    <a:p>
                      <a:pPr algn="ctr"/>
                      <a:endParaRPr lang="en-US" sz="2000" b="1" dirty="0"/>
                    </a:p>
                  </a:txBody>
                  <a:tcPr anchor="ctr"/>
                </a:tc>
                <a:extLst>
                  <a:ext uri="{0D108BD9-81ED-4DB2-BD59-A6C34878D82A}">
                    <a16:rowId xmlns:a16="http://schemas.microsoft.com/office/drawing/2014/main" xmlns="" val="10000"/>
                  </a:ext>
                </a:extLst>
              </a:tr>
              <a:tr h="693003">
                <a:tc>
                  <a:txBody>
                    <a:bodyPr/>
                    <a:lstStyle/>
                    <a:p>
                      <a:pPr algn="ctr"/>
                      <a:r>
                        <a:rPr lang="en-US" sz="2000" b="1" dirty="0"/>
                        <a:t>Index</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err="1"/>
                        <a:t>Minterms</a:t>
                      </a:r>
                      <a:endParaRPr lang="en-US" sz="2000" b="1"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Binary Designation</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1"/>
                  </a:ext>
                </a:extLst>
              </a:tr>
              <a:tr h="427916">
                <a:tc>
                  <a:txBody>
                    <a:bodyPr/>
                    <a:lstStyle/>
                    <a:p>
                      <a:pPr algn="ctr"/>
                      <a:r>
                        <a:rPr lang="en-US" sz="2000" dirty="0"/>
                        <a:t>Index 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0 0 0 0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757082">
                <a:tc>
                  <a:txBody>
                    <a:bodyPr/>
                    <a:lstStyle/>
                    <a:p>
                      <a:pPr algn="ctr"/>
                      <a:r>
                        <a:rPr lang="en-US" sz="2000" dirty="0"/>
                        <a:t>Index</a:t>
                      </a:r>
                      <a:r>
                        <a:rPr lang="en-US" sz="2000" baseline="0" dirty="0"/>
                        <a:t> 1</a:t>
                      </a:r>
                      <a:endParaRPr lang="en-US" sz="20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p>
                      <a:pPr algn="ctr"/>
                      <a:r>
                        <a:rPr lang="en-US" sz="2000" dirty="0"/>
                        <a:t>8</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0 0 0</a:t>
                      </a:r>
                      <a:r>
                        <a:rPr lang="en-US" sz="2000" baseline="0" dirty="0"/>
                        <a:t> 1</a:t>
                      </a:r>
                    </a:p>
                    <a:p>
                      <a:pPr algn="ctr"/>
                      <a:r>
                        <a:rPr lang="en-US" sz="2000" baseline="0" dirty="0"/>
                        <a:t>1 0 0 0</a:t>
                      </a:r>
                      <a:endParaRPr lang="en-US" sz="20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r h="757082">
                <a:tc>
                  <a:txBody>
                    <a:bodyPr/>
                    <a:lstStyle/>
                    <a:p>
                      <a:pPr algn="ctr"/>
                      <a:r>
                        <a:rPr lang="en-US" sz="2000" dirty="0"/>
                        <a:t>Index 2</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6</a:t>
                      </a:r>
                    </a:p>
                    <a:p>
                      <a:pPr algn="ctr"/>
                      <a:r>
                        <a:rPr lang="en-US" sz="2000" dirty="0"/>
                        <a:t>9</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0 1 1 0</a:t>
                      </a:r>
                    </a:p>
                    <a:p>
                      <a:pPr algn="ctr"/>
                      <a:r>
                        <a:rPr lang="en-US" sz="2000" dirty="0"/>
                        <a:t>1 0 0 1</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4"/>
                  </a:ext>
                </a:extLst>
              </a:tr>
              <a:tr h="1086248">
                <a:tc>
                  <a:txBody>
                    <a:bodyPr/>
                    <a:lstStyle/>
                    <a:p>
                      <a:pPr algn="ctr"/>
                      <a:r>
                        <a:rPr lang="en-US" sz="2000" dirty="0"/>
                        <a:t>Index</a:t>
                      </a:r>
                      <a:r>
                        <a:rPr lang="en-US" sz="2000" baseline="0" dirty="0"/>
                        <a:t> 3</a:t>
                      </a:r>
                      <a:endParaRPr lang="en-US" sz="20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7</a:t>
                      </a:r>
                    </a:p>
                    <a:p>
                      <a:pPr algn="ctr"/>
                      <a:r>
                        <a:rPr lang="en-US" sz="2000" dirty="0"/>
                        <a:t>13</a:t>
                      </a:r>
                    </a:p>
                    <a:p>
                      <a:pPr algn="ctr"/>
                      <a:r>
                        <a:rPr lang="en-US" sz="2000" dirty="0"/>
                        <a:t>14</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0 1 1 1</a:t>
                      </a:r>
                    </a:p>
                    <a:p>
                      <a:pPr algn="ctr"/>
                      <a:r>
                        <a:rPr lang="en-US" sz="2000" dirty="0"/>
                        <a:t>1</a:t>
                      </a:r>
                      <a:r>
                        <a:rPr lang="en-US" sz="2000" baseline="0" dirty="0"/>
                        <a:t> 1 0 1</a:t>
                      </a:r>
                    </a:p>
                    <a:p>
                      <a:pPr algn="ctr"/>
                      <a:r>
                        <a:rPr lang="en-US" sz="2000" baseline="0" dirty="0"/>
                        <a:t>1 1 1 0</a:t>
                      </a:r>
                      <a:endParaRPr lang="en-US" sz="20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5"/>
                  </a:ext>
                </a:extLst>
              </a:tr>
              <a:tr h="427916">
                <a:tc>
                  <a:txBody>
                    <a:bodyPr/>
                    <a:lstStyle/>
                    <a:p>
                      <a:pPr algn="ctr"/>
                      <a:r>
                        <a:rPr lang="en-US" sz="2000" dirty="0"/>
                        <a:t>Index 4</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15</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1 1 1 1</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cxnSp>
        <p:nvCxnSpPr>
          <p:cNvPr id="59" name="Straight Connector 58">
            <a:extLst>
              <a:ext uri="{FF2B5EF4-FFF2-40B4-BE49-F238E27FC236}">
                <a16:creationId xmlns:a16="http://schemas.microsoft.com/office/drawing/2014/main" xmlns="" id="{9AF179A8-2F14-477C-B16F-56660A54F28C}"/>
              </a:ext>
            </a:extLst>
          </p:cNvPr>
          <p:cNvCxnSpPr/>
          <p:nvPr/>
        </p:nvCxnSpPr>
        <p:spPr>
          <a:xfrm>
            <a:off x="5102132" y="3059113"/>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A3144219-6024-4DE7-BA43-4FC82166613B}"/>
              </a:ext>
            </a:extLst>
          </p:cNvPr>
          <p:cNvCxnSpPr/>
          <p:nvPr/>
        </p:nvCxnSpPr>
        <p:spPr>
          <a:xfrm>
            <a:off x="5102132" y="3485317"/>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xmlns="" id="{700B2225-59ED-4209-B07C-A9F371805D05}"/>
              </a:ext>
            </a:extLst>
          </p:cNvPr>
          <p:cNvSpPr/>
          <p:nvPr/>
        </p:nvSpPr>
        <p:spPr>
          <a:xfrm>
            <a:off x="7860631" y="2315428"/>
            <a:ext cx="533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61">
            <a:extLst>
              <a:ext uri="{FF2B5EF4-FFF2-40B4-BE49-F238E27FC236}">
                <a16:creationId xmlns:a16="http://schemas.microsoft.com/office/drawing/2014/main" xmlns="" id="{1CB3C54B-2310-4623-B606-7DC5718B67B4}"/>
              </a:ext>
            </a:extLst>
          </p:cNvPr>
          <p:cNvSpPr/>
          <p:nvPr/>
        </p:nvSpPr>
        <p:spPr>
          <a:xfrm>
            <a:off x="7860631" y="2620227"/>
            <a:ext cx="533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ectangle 62">
            <a:extLst>
              <a:ext uri="{FF2B5EF4-FFF2-40B4-BE49-F238E27FC236}">
                <a16:creationId xmlns:a16="http://schemas.microsoft.com/office/drawing/2014/main" xmlns="" id="{0F6AFFF0-7E02-432C-A86C-C124B3D9C972}"/>
              </a:ext>
            </a:extLst>
          </p:cNvPr>
          <p:cNvSpPr/>
          <p:nvPr/>
        </p:nvSpPr>
        <p:spPr>
          <a:xfrm>
            <a:off x="9384631" y="2315426"/>
            <a:ext cx="914400"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63">
            <a:extLst>
              <a:ext uri="{FF2B5EF4-FFF2-40B4-BE49-F238E27FC236}">
                <a16:creationId xmlns:a16="http://schemas.microsoft.com/office/drawing/2014/main" xmlns="" id="{6A742954-6E04-4F76-BCDC-4C784479CE8F}"/>
              </a:ext>
            </a:extLst>
          </p:cNvPr>
          <p:cNvSpPr/>
          <p:nvPr/>
        </p:nvSpPr>
        <p:spPr>
          <a:xfrm>
            <a:off x="9408443" y="2620226"/>
            <a:ext cx="914400"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ectangle 64">
            <a:extLst>
              <a:ext uri="{FF2B5EF4-FFF2-40B4-BE49-F238E27FC236}">
                <a16:creationId xmlns:a16="http://schemas.microsoft.com/office/drawing/2014/main" xmlns="" id="{6E24917F-373E-42C1-B0A3-46550A07C6D4}"/>
              </a:ext>
            </a:extLst>
          </p:cNvPr>
          <p:cNvSpPr/>
          <p:nvPr/>
        </p:nvSpPr>
        <p:spPr>
          <a:xfrm>
            <a:off x="7860631" y="3056053"/>
            <a:ext cx="533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a:extLst>
              <a:ext uri="{FF2B5EF4-FFF2-40B4-BE49-F238E27FC236}">
                <a16:creationId xmlns:a16="http://schemas.microsoft.com/office/drawing/2014/main" xmlns="" id="{F349E215-E6CA-40BF-BD19-14D1CC603C97}"/>
              </a:ext>
            </a:extLst>
          </p:cNvPr>
          <p:cNvSpPr/>
          <p:nvPr/>
        </p:nvSpPr>
        <p:spPr>
          <a:xfrm>
            <a:off x="7860631" y="3360852"/>
            <a:ext cx="533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66">
            <a:extLst>
              <a:ext uri="{FF2B5EF4-FFF2-40B4-BE49-F238E27FC236}">
                <a16:creationId xmlns:a16="http://schemas.microsoft.com/office/drawing/2014/main" xmlns="" id="{16404F3B-AAF9-4032-BBC7-B77C4EB49B81}"/>
              </a:ext>
            </a:extLst>
          </p:cNvPr>
          <p:cNvSpPr/>
          <p:nvPr/>
        </p:nvSpPr>
        <p:spPr>
          <a:xfrm>
            <a:off x="9384631" y="3056051"/>
            <a:ext cx="914400"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Rectangle 67">
            <a:extLst>
              <a:ext uri="{FF2B5EF4-FFF2-40B4-BE49-F238E27FC236}">
                <a16:creationId xmlns:a16="http://schemas.microsoft.com/office/drawing/2014/main" xmlns="" id="{737F9CEC-FD31-4483-9CC4-EBAFA843569A}"/>
              </a:ext>
            </a:extLst>
          </p:cNvPr>
          <p:cNvSpPr/>
          <p:nvPr/>
        </p:nvSpPr>
        <p:spPr>
          <a:xfrm>
            <a:off x="9408443" y="3360851"/>
            <a:ext cx="914400"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ectangle 68">
            <a:extLst>
              <a:ext uri="{FF2B5EF4-FFF2-40B4-BE49-F238E27FC236}">
                <a16:creationId xmlns:a16="http://schemas.microsoft.com/office/drawing/2014/main" xmlns="" id="{4E1C109A-E214-4787-AF17-555D86BE8A2E}"/>
              </a:ext>
            </a:extLst>
          </p:cNvPr>
          <p:cNvSpPr/>
          <p:nvPr/>
        </p:nvSpPr>
        <p:spPr>
          <a:xfrm>
            <a:off x="7860631" y="3765938"/>
            <a:ext cx="533400" cy="335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Rectangle 69">
            <a:extLst>
              <a:ext uri="{FF2B5EF4-FFF2-40B4-BE49-F238E27FC236}">
                <a16:creationId xmlns:a16="http://schemas.microsoft.com/office/drawing/2014/main" xmlns="" id="{008F515B-5486-45E1-BE15-917334E6E62D}"/>
              </a:ext>
            </a:extLst>
          </p:cNvPr>
          <p:cNvSpPr/>
          <p:nvPr/>
        </p:nvSpPr>
        <p:spPr>
          <a:xfrm>
            <a:off x="7860631" y="3994667"/>
            <a:ext cx="533400" cy="335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a:extLst>
              <a:ext uri="{FF2B5EF4-FFF2-40B4-BE49-F238E27FC236}">
                <a16:creationId xmlns:a16="http://schemas.microsoft.com/office/drawing/2014/main" xmlns="" id="{DC895E41-639A-43E9-8752-0144E2C31135}"/>
              </a:ext>
            </a:extLst>
          </p:cNvPr>
          <p:cNvSpPr/>
          <p:nvPr/>
        </p:nvSpPr>
        <p:spPr>
          <a:xfrm>
            <a:off x="9384631" y="3765936"/>
            <a:ext cx="914400" cy="335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71">
            <a:extLst>
              <a:ext uri="{FF2B5EF4-FFF2-40B4-BE49-F238E27FC236}">
                <a16:creationId xmlns:a16="http://schemas.microsoft.com/office/drawing/2014/main" xmlns="" id="{3F72950A-04DD-4D88-8884-4FC0CE215806}"/>
              </a:ext>
            </a:extLst>
          </p:cNvPr>
          <p:cNvSpPr/>
          <p:nvPr/>
        </p:nvSpPr>
        <p:spPr>
          <a:xfrm>
            <a:off x="9408443" y="4086234"/>
            <a:ext cx="914400" cy="335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Rectangle 72">
            <a:extLst>
              <a:ext uri="{FF2B5EF4-FFF2-40B4-BE49-F238E27FC236}">
                <a16:creationId xmlns:a16="http://schemas.microsoft.com/office/drawing/2014/main" xmlns="" id="{18B68F59-DFD6-4BAE-A6A3-69B1723E79D0}"/>
              </a:ext>
            </a:extLst>
          </p:cNvPr>
          <p:cNvSpPr/>
          <p:nvPr/>
        </p:nvSpPr>
        <p:spPr>
          <a:xfrm>
            <a:off x="7880118" y="4314194"/>
            <a:ext cx="533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73">
            <a:extLst>
              <a:ext uri="{FF2B5EF4-FFF2-40B4-BE49-F238E27FC236}">
                <a16:creationId xmlns:a16="http://schemas.microsoft.com/office/drawing/2014/main" xmlns="" id="{02AE501D-0C09-4C4B-9011-DFEA253FF040}"/>
              </a:ext>
            </a:extLst>
          </p:cNvPr>
          <p:cNvSpPr/>
          <p:nvPr/>
        </p:nvSpPr>
        <p:spPr>
          <a:xfrm>
            <a:off x="9408443" y="4325203"/>
            <a:ext cx="914400"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Rectangle 74">
            <a:extLst>
              <a:ext uri="{FF2B5EF4-FFF2-40B4-BE49-F238E27FC236}">
                <a16:creationId xmlns:a16="http://schemas.microsoft.com/office/drawing/2014/main" xmlns="" id="{C0B706AA-1474-4AA7-8697-D87CD73D04B0}"/>
              </a:ext>
            </a:extLst>
          </p:cNvPr>
          <p:cNvSpPr/>
          <p:nvPr/>
        </p:nvSpPr>
        <p:spPr>
          <a:xfrm>
            <a:off x="7817769" y="4787276"/>
            <a:ext cx="720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Rectangle 75">
            <a:extLst>
              <a:ext uri="{FF2B5EF4-FFF2-40B4-BE49-F238E27FC236}">
                <a16:creationId xmlns:a16="http://schemas.microsoft.com/office/drawing/2014/main" xmlns="" id="{7DE00DC1-4B0D-4059-A18A-05C8EE44F17B}"/>
              </a:ext>
            </a:extLst>
          </p:cNvPr>
          <p:cNvSpPr/>
          <p:nvPr/>
        </p:nvSpPr>
        <p:spPr>
          <a:xfrm>
            <a:off x="7817769" y="5092075"/>
            <a:ext cx="720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Rectangle 76">
            <a:extLst>
              <a:ext uri="{FF2B5EF4-FFF2-40B4-BE49-F238E27FC236}">
                <a16:creationId xmlns:a16="http://schemas.microsoft.com/office/drawing/2014/main" xmlns="" id="{495BC853-207D-47A6-9E5B-5675A91BDB6F}"/>
              </a:ext>
            </a:extLst>
          </p:cNvPr>
          <p:cNvSpPr/>
          <p:nvPr/>
        </p:nvSpPr>
        <p:spPr>
          <a:xfrm>
            <a:off x="9341769" y="4787274"/>
            <a:ext cx="914400"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ectangle 77">
            <a:extLst>
              <a:ext uri="{FF2B5EF4-FFF2-40B4-BE49-F238E27FC236}">
                <a16:creationId xmlns:a16="http://schemas.microsoft.com/office/drawing/2014/main" xmlns="" id="{FEED6510-0DEF-4DC0-898E-09B5C0B60213}"/>
              </a:ext>
            </a:extLst>
          </p:cNvPr>
          <p:cNvSpPr/>
          <p:nvPr/>
        </p:nvSpPr>
        <p:spPr>
          <a:xfrm>
            <a:off x="9365581" y="5092074"/>
            <a:ext cx="914400"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Rectangle 78">
            <a:extLst>
              <a:ext uri="{FF2B5EF4-FFF2-40B4-BE49-F238E27FC236}">
                <a16:creationId xmlns:a16="http://schemas.microsoft.com/office/drawing/2014/main" xmlns="" id="{1579566D-935C-4834-A5EB-855F0F0E2C9D}"/>
              </a:ext>
            </a:extLst>
          </p:cNvPr>
          <p:cNvSpPr/>
          <p:nvPr/>
        </p:nvSpPr>
        <p:spPr>
          <a:xfrm>
            <a:off x="7817769" y="5315804"/>
            <a:ext cx="720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Rectangle 79">
            <a:extLst>
              <a:ext uri="{FF2B5EF4-FFF2-40B4-BE49-F238E27FC236}">
                <a16:creationId xmlns:a16="http://schemas.microsoft.com/office/drawing/2014/main" xmlns="" id="{74FE9868-C88A-4A44-B412-0804ED6D7C6D}"/>
              </a:ext>
            </a:extLst>
          </p:cNvPr>
          <p:cNvSpPr/>
          <p:nvPr/>
        </p:nvSpPr>
        <p:spPr>
          <a:xfrm>
            <a:off x="9365581" y="5315803"/>
            <a:ext cx="914400"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1" name="Straight Connector 80">
            <a:extLst>
              <a:ext uri="{FF2B5EF4-FFF2-40B4-BE49-F238E27FC236}">
                <a16:creationId xmlns:a16="http://schemas.microsoft.com/office/drawing/2014/main" xmlns="" id="{C2752047-82C5-4B77-8F51-25C1BF00281A}"/>
              </a:ext>
            </a:extLst>
          </p:cNvPr>
          <p:cNvCxnSpPr/>
          <p:nvPr/>
        </p:nvCxnSpPr>
        <p:spPr>
          <a:xfrm>
            <a:off x="4525388" y="3059113"/>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DB9EE0FF-FEDA-4A71-B7A1-5BC4720F1965}"/>
              </a:ext>
            </a:extLst>
          </p:cNvPr>
          <p:cNvCxnSpPr/>
          <p:nvPr/>
        </p:nvCxnSpPr>
        <p:spPr>
          <a:xfrm>
            <a:off x="4525388" y="3792537"/>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99375325-F4D7-40B5-9D18-72ABF88BF34A}"/>
              </a:ext>
            </a:extLst>
          </p:cNvPr>
          <p:cNvCxnSpPr/>
          <p:nvPr/>
        </p:nvCxnSpPr>
        <p:spPr>
          <a:xfrm>
            <a:off x="4525388" y="3487847"/>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xmlns="" id="{4BBAE853-60D9-4781-9E6D-F1D04ED74F4F}"/>
              </a:ext>
            </a:extLst>
          </p:cNvPr>
          <p:cNvCxnSpPr/>
          <p:nvPr/>
        </p:nvCxnSpPr>
        <p:spPr>
          <a:xfrm>
            <a:off x="4553964" y="4553327"/>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836B04D0-7120-4467-9F7C-C95F104644B3}"/>
              </a:ext>
            </a:extLst>
          </p:cNvPr>
          <p:cNvCxnSpPr/>
          <p:nvPr/>
        </p:nvCxnSpPr>
        <p:spPr>
          <a:xfrm>
            <a:off x="5103016" y="3787776"/>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40784EC0-4171-42AD-A43D-754C4768FDA8}"/>
              </a:ext>
            </a:extLst>
          </p:cNvPr>
          <p:cNvCxnSpPr/>
          <p:nvPr/>
        </p:nvCxnSpPr>
        <p:spPr>
          <a:xfrm>
            <a:off x="5100596" y="4564064"/>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A71AF4EA-3F1D-4529-9BD4-98C13C9AEDE8}"/>
              </a:ext>
            </a:extLst>
          </p:cNvPr>
          <p:cNvCxnSpPr/>
          <p:nvPr/>
        </p:nvCxnSpPr>
        <p:spPr>
          <a:xfrm>
            <a:off x="5092125" y="4249846"/>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300C7C72-7CAC-4095-BBE4-88A92D858238}"/>
              </a:ext>
            </a:extLst>
          </p:cNvPr>
          <p:cNvCxnSpPr/>
          <p:nvPr/>
        </p:nvCxnSpPr>
        <p:spPr>
          <a:xfrm>
            <a:off x="5105203" y="5026134"/>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F9A0D1D5-A2B4-4BF9-86D8-727F3F7B8786}"/>
              </a:ext>
            </a:extLst>
          </p:cNvPr>
          <p:cNvCxnSpPr/>
          <p:nvPr/>
        </p:nvCxnSpPr>
        <p:spPr>
          <a:xfrm>
            <a:off x="4553964" y="4249846"/>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216E8136-E5D5-4FF6-A758-8E4192465562}"/>
              </a:ext>
            </a:extLst>
          </p:cNvPr>
          <p:cNvCxnSpPr/>
          <p:nvPr/>
        </p:nvCxnSpPr>
        <p:spPr>
          <a:xfrm>
            <a:off x="4534913" y="5645151"/>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3945DC06-BDAF-479C-B708-6C36827DD67F}"/>
              </a:ext>
            </a:extLst>
          </p:cNvPr>
          <p:cNvCxnSpPr/>
          <p:nvPr/>
        </p:nvCxnSpPr>
        <p:spPr>
          <a:xfrm>
            <a:off x="4733571" y="4564064"/>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9C6F2CDA-3810-4784-B616-F2840FEF659A}"/>
              </a:ext>
            </a:extLst>
          </p:cNvPr>
          <p:cNvCxnSpPr/>
          <p:nvPr/>
        </p:nvCxnSpPr>
        <p:spPr>
          <a:xfrm>
            <a:off x="4743096" y="5309355"/>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CFA0650E-E17C-4FC7-B29E-8D6FE5EE071F}"/>
              </a:ext>
            </a:extLst>
          </p:cNvPr>
          <p:cNvCxnSpPr/>
          <p:nvPr/>
        </p:nvCxnSpPr>
        <p:spPr>
          <a:xfrm>
            <a:off x="4544439" y="5026133"/>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6961CC23-B54F-468B-B41F-AEDA7101C51C}"/>
              </a:ext>
            </a:extLst>
          </p:cNvPr>
          <p:cNvCxnSpPr/>
          <p:nvPr/>
        </p:nvCxnSpPr>
        <p:spPr>
          <a:xfrm>
            <a:off x="4525388" y="6102459"/>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24D1B65C-2A6C-40E8-9FEB-46AB7D46D6E4}"/>
              </a:ext>
            </a:extLst>
          </p:cNvPr>
          <p:cNvCxnSpPr/>
          <p:nvPr/>
        </p:nvCxnSpPr>
        <p:spPr>
          <a:xfrm>
            <a:off x="4915913" y="5309355"/>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FF4D5C7D-9B80-448E-9579-86B66F8E0AC1}"/>
              </a:ext>
            </a:extLst>
          </p:cNvPr>
          <p:cNvCxnSpPr/>
          <p:nvPr/>
        </p:nvCxnSpPr>
        <p:spPr>
          <a:xfrm>
            <a:off x="4931567" y="6102459"/>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32F4BF1E-9648-483F-8FFE-CAA8774BDFBC}"/>
              </a:ext>
            </a:extLst>
          </p:cNvPr>
          <p:cNvCxnSpPr/>
          <p:nvPr/>
        </p:nvCxnSpPr>
        <p:spPr>
          <a:xfrm>
            <a:off x="5102132" y="5645151"/>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C8D734E4-923D-457E-AB38-CD990C206573}"/>
              </a:ext>
            </a:extLst>
          </p:cNvPr>
          <p:cNvCxnSpPr/>
          <p:nvPr/>
        </p:nvCxnSpPr>
        <p:spPr>
          <a:xfrm>
            <a:off x="5120700" y="6102459"/>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xmlns="" id="{E306F479-DF15-4C89-8305-6F6AB7A1751C}"/>
              </a:ext>
            </a:extLst>
          </p:cNvPr>
          <p:cNvSpPr txBox="1"/>
          <p:nvPr/>
        </p:nvSpPr>
        <p:spPr>
          <a:xfrm>
            <a:off x="5406406" y="2740023"/>
            <a:ext cx="308098" cy="369332"/>
          </a:xfrm>
          <a:prstGeom prst="rect">
            <a:avLst/>
          </a:prstGeom>
          <a:noFill/>
        </p:spPr>
        <p:txBody>
          <a:bodyPr wrap="none" rtlCol="0">
            <a:spAutoFit/>
          </a:bodyPr>
          <a:lstStyle/>
          <a:p>
            <a:r>
              <a:rPr lang="en-IN" dirty="0">
                <a:solidFill>
                  <a:schemeClr val="accent6"/>
                </a:solidFill>
              </a:rPr>
              <a:t>√</a:t>
            </a:r>
          </a:p>
        </p:txBody>
      </p:sp>
      <p:sp>
        <p:nvSpPr>
          <p:cNvPr id="100" name="TextBox 99">
            <a:extLst>
              <a:ext uri="{FF2B5EF4-FFF2-40B4-BE49-F238E27FC236}">
                <a16:creationId xmlns:a16="http://schemas.microsoft.com/office/drawing/2014/main" xmlns="" id="{77AAF9A9-A89A-4F7E-9E39-5A8C426FC5EA}"/>
              </a:ext>
            </a:extLst>
          </p:cNvPr>
          <p:cNvSpPr txBox="1"/>
          <p:nvPr/>
        </p:nvSpPr>
        <p:spPr>
          <a:xfrm>
            <a:off x="5406406" y="3190780"/>
            <a:ext cx="308098" cy="369332"/>
          </a:xfrm>
          <a:prstGeom prst="rect">
            <a:avLst/>
          </a:prstGeom>
          <a:noFill/>
        </p:spPr>
        <p:txBody>
          <a:bodyPr wrap="none" rtlCol="0">
            <a:spAutoFit/>
          </a:bodyPr>
          <a:lstStyle/>
          <a:p>
            <a:r>
              <a:rPr lang="en-IN" dirty="0">
                <a:solidFill>
                  <a:schemeClr val="accent6"/>
                </a:solidFill>
              </a:rPr>
              <a:t>√</a:t>
            </a:r>
          </a:p>
        </p:txBody>
      </p:sp>
      <p:sp>
        <p:nvSpPr>
          <p:cNvPr id="101" name="TextBox 100">
            <a:extLst>
              <a:ext uri="{FF2B5EF4-FFF2-40B4-BE49-F238E27FC236}">
                <a16:creationId xmlns:a16="http://schemas.microsoft.com/office/drawing/2014/main" xmlns="" id="{8A1931E5-0306-4D50-8ADC-97DB0D9B97CF}"/>
              </a:ext>
            </a:extLst>
          </p:cNvPr>
          <p:cNvSpPr txBox="1"/>
          <p:nvPr/>
        </p:nvSpPr>
        <p:spPr>
          <a:xfrm>
            <a:off x="5406406" y="3494105"/>
            <a:ext cx="308098" cy="369332"/>
          </a:xfrm>
          <a:prstGeom prst="rect">
            <a:avLst/>
          </a:prstGeom>
          <a:noFill/>
        </p:spPr>
        <p:txBody>
          <a:bodyPr wrap="none" rtlCol="0">
            <a:spAutoFit/>
          </a:bodyPr>
          <a:lstStyle/>
          <a:p>
            <a:r>
              <a:rPr lang="en-IN" dirty="0">
                <a:solidFill>
                  <a:schemeClr val="accent6"/>
                </a:solidFill>
              </a:rPr>
              <a:t>√</a:t>
            </a:r>
          </a:p>
        </p:txBody>
      </p:sp>
      <p:sp>
        <p:nvSpPr>
          <p:cNvPr id="102" name="TextBox 101">
            <a:extLst>
              <a:ext uri="{FF2B5EF4-FFF2-40B4-BE49-F238E27FC236}">
                <a16:creationId xmlns:a16="http://schemas.microsoft.com/office/drawing/2014/main" xmlns="" id="{0E1F19CA-42B1-4793-94C7-3A1FFF98EA4B}"/>
              </a:ext>
            </a:extLst>
          </p:cNvPr>
          <p:cNvSpPr txBox="1"/>
          <p:nvPr/>
        </p:nvSpPr>
        <p:spPr>
          <a:xfrm>
            <a:off x="5406406" y="3944862"/>
            <a:ext cx="308098" cy="369332"/>
          </a:xfrm>
          <a:prstGeom prst="rect">
            <a:avLst/>
          </a:prstGeom>
          <a:noFill/>
        </p:spPr>
        <p:txBody>
          <a:bodyPr wrap="none" rtlCol="0">
            <a:spAutoFit/>
          </a:bodyPr>
          <a:lstStyle/>
          <a:p>
            <a:r>
              <a:rPr lang="en-IN" dirty="0">
                <a:solidFill>
                  <a:schemeClr val="accent6"/>
                </a:solidFill>
              </a:rPr>
              <a:t>√</a:t>
            </a:r>
          </a:p>
        </p:txBody>
      </p:sp>
      <p:sp>
        <p:nvSpPr>
          <p:cNvPr id="103" name="TextBox 102">
            <a:extLst>
              <a:ext uri="{FF2B5EF4-FFF2-40B4-BE49-F238E27FC236}">
                <a16:creationId xmlns:a16="http://schemas.microsoft.com/office/drawing/2014/main" xmlns="" id="{60DE3146-2DB2-4D62-9CF6-1A3F4F27BE92}"/>
              </a:ext>
            </a:extLst>
          </p:cNvPr>
          <p:cNvSpPr txBox="1"/>
          <p:nvPr/>
        </p:nvSpPr>
        <p:spPr>
          <a:xfrm>
            <a:off x="5406406" y="4260334"/>
            <a:ext cx="308098" cy="369332"/>
          </a:xfrm>
          <a:prstGeom prst="rect">
            <a:avLst/>
          </a:prstGeom>
          <a:noFill/>
        </p:spPr>
        <p:txBody>
          <a:bodyPr wrap="none" rtlCol="0">
            <a:spAutoFit/>
          </a:bodyPr>
          <a:lstStyle/>
          <a:p>
            <a:r>
              <a:rPr lang="en-IN" dirty="0">
                <a:solidFill>
                  <a:schemeClr val="accent6"/>
                </a:solidFill>
              </a:rPr>
              <a:t>√</a:t>
            </a:r>
          </a:p>
        </p:txBody>
      </p:sp>
      <p:sp>
        <p:nvSpPr>
          <p:cNvPr id="104" name="TextBox 103">
            <a:extLst>
              <a:ext uri="{FF2B5EF4-FFF2-40B4-BE49-F238E27FC236}">
                <a16:creationId xmlns:a16="http://schemas.microsoft.com/office/drawing/2014/main" xmlns="" id="{1158790F-969D-4FFC-ACA9-04E184384962}"/>
              </a:ext>
            </a:extLst>
          </p:cNvPr>
          <p:cNvSpPr txBox="1"/>
          <p:nvPr/>
        </p:nvSpPr>
        <p:spPr>
          <a:xfrm>
            <a:off x="5406406" y="4687296"/>
            <a:ext cx="308098" cy="369332"/>
          </a:xfrm>
          <a:prstGeom prst="rect">
            <a:avLst/>
          </a:prstGeom>
          <a:noFill/>
        </p:spPr>
        <p:txBody>
          <a:bodyPr wrap="none" rtlCol="0">
            <a:spAutoFit/>
          </a:bodyPr>
          <a:lstStyle/>
          <a:p>
            <a:r>
              <a:rPr lang="en-IN" dirty="0">
                <a:solidFill>
                  <a:schemeClr val="accent6"/>
                </a:solidFill>
              </a:rPr>
              <a:t>√</a:t>
            </a:r>
          </a:p>
        </p:txBody>
      </p:sp>
      <p:sp>
        <p:nvSpPr>
          <p:cNvPr id="105" name="TextBox 104">
            <a:extLst>
              <a:ext uri="{FF2B5EF4-FFF2-40B4-BE49-F238E27FC236}">
                <a16:creationId xmlns:a16="http://schemas.microsoft.com/office/drawing/2014/main" xmlns="" id="{7B646FAA-4490-49E8-9735-D19C6431A4DE}"/>
              </a:ext>
            </a:extLst>
          </p:cNvPr>
          <p:cNvSpPr txBox="1"/>
          <p:nvPr/>
        </p:nvSpPr>
        <p:spPr>
          <a:xfrm>
            <a:off x="5406406" y="5002768"/>
            <a:ext cx="308098" cy="369332"/>
          </a:xfrm>
          <a:prstGeom prst="rect">
            <a:avLst/>
          </a:prstGeom>
          <a:noFill/>
        </p:spPr>
        <p:txBody>
          <a:bodyPr wrap="none" rtlCol="0">
            <a:spAutoFit/>
          </a:bodyPr>
          <a:lstStyle/>
          <a:p>
            <a:r>
              <a:rPr lang="en-IN" dirty="0">
                <a:solidFill>
                  <a:schemeClr val="accent6"/>
                </a:solidFill>
              </a:rPr>
              <a:t>√</a:t>
            </a:r>
          </a:p>
        </p:txBody>
      </p:sp>
      <p:sp>
        <p:nvSpPr>
          <p:cNvPr id="106" name="TextBox 105">
            <a:extLst>
              <a:ext uri="{FF2B5EF4-FFF2-40B4-BE49-F238E27FC236}">
                <a16:creationId xmlns:a16="http://schemas.microsoft.com/office/drawing/2014/main" xmlns="" id="{4341E445-EDED-4625-BC4A-2FEA2C953077}"/>
              </a:ext>
            </a:extLst>
          </p:cNvPr>
          <p:cNvSpPr txBox="1"/>
          <p:nvPr/>
        </p:nvSpPr>
        <p:spPr>
          <a:xfrm>
            <a:off x="5406406" y="5321300"/>
            <a:ext cx="308098" cy="369332"/>
          </a:xfrm>
          <a:prstGeom prst="rect">
            <a:avLst/>
          </a:prstGeom>
          <a:noFill/>
        </p:spPr>
        <p:txBody>
          <a:bodyPr wrap="none" rtlCol="0">
            <a:spAutoFit/>
          </a:bodyPr>
          <a:lstStyle/>
          <a:p>
            <a:r>
              <a:rPr lang="en-IN" dirty="0">
                <a:solidFill>
                  <a:schemeClr val="accent6"/>
                </a:solidFill>
              </a:rPr>
              <a:t>√</a:t>
            </a:r>
          </a:p>
        </p:txBody>
      </p:sp>
      <p:sp>
        <p:nvSpPr>
          <p:cNvPr id="107" name="TextBox 106">
            <a:extLst>
              <a:ext uri="{FF2B5EF4-FFF2-40B4-BE49-F238E27FC236}">
                <a16:creationId xmlns:a16="http://schemas.microsoft.com/office/drawing/2014/main" xmlns="" id="{52C9B6F4-4928-4106-A62A-EDD71EE63976}"/>
              </a:ext>
            </a:extLst>
          </p:cNvPr>
          <p:cNvSpPr txBox="1"/>
          <p:nvPr/>
        </p:nvSpPr>
        <p:spPr>
          <a:xfrm>
            <a:off x="5406406" y="5770638"/>
            <a:ext cx="308098" cy="369332"/>
          </a:xfrm>
          <a:prstGeom prst="rect">
            <a:avLst/>
          </a:prstGeom>
          <a:noFill/>
        </p:spPr>
        <p:txBody>
          <a:bodyPr wrap="none" rtlCol="0">
            <a:spAutoFit/>
          </a:bodyPr>
          <a:lstStyle/>
          <a:p>
            <a:r>
              <a:rPr lang="en-IN" dirty="0">
                <a:solidFill>
                  <a:schemeClr val="accent6"/>
                </a:solidFill>
              </a:rPr>
              <a:t>√</a:t>
            </a:r>
          </a:p>
        </p:txBody>
      </p:sp>
    </p:spTree>
    <p:extLst>
      <p:ext uri="{BB962C8B-B14F-4D97-AF65-F5344CB8AC3E}">
        <p14:creationId xmlns:p14="http://schemas.microsoft.com/office/powerpoint/2010/main" val="109158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par>
                                <p:cTn id="23" presetID="10" presetClass="entr" presetSubtype="0"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9"/>
                                        </p:tgtEl>
                                        <p:attrNameLst>
                                          <p:attrName>style.visibility</p:attrName>
                                        </p:attrNameLst>
                                      </p:cBhvr>
                                      <p:to>
                                        <p:strVal val="visible"/>
                                      </p:to>
                                    </p:set>
                                    <p:animEffect transition="in" filter="fade">
                                      <p:cBhvr>
                                        <p:cTn id="30" dur="500"/>
                                        <p:tgtEl>
                                          <p:spTgt spid="9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0"/>
                                        </p:tgtEl>
                                        <p:attrNameLst>
                                          <p:attrName>style.visibility</p:attrName>
                                        </p:attrNameLst>
                                      </p:cBhvr>
                                      <p:to>
                                        <p:strVal val="visible"/>
                                      </p:to>
                                    </p:set>
                                    <p:animEffect transition="in" filter="fade">
                                      <p:cBhvr>
                                        <p:cTn id="33" dur="500"/>
                                        <p:tgtEl>
                                          <p:spTgt spid="10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grpId="0" nodeType="clickEffect">
                                  <p:stCondLst>
                                    <p:cond delay="0"/>
                                  </p:stCondLst>
                                  <p:childTnLst>
                                    <p:animEffect transition="out" filter="wipe(down)">
                                      <p:cBhvr>
                                        <p:cTn id="37" dur="500"/>
                                        <p:tgtEl>
                                          <p:spTgt spid="61"/>
                                        </p:tgtEl>
                                      </p:cBhvr>
                                    </p:animEffect>
                                    <p:set>
                                      <p:cBhvr>
                                        <p:cTn id="38" dur="1" fill="hold">
                                          <p:stCondLst>
                                            <p:cond delay="499"/>
                                          </p:stCondLst>
                                        </p:cTn>
                                        <p:tgtEl>
                                          <p:spTgt spid="6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xit" presetSubtype="4" fill="hold" grpId="0" nodeType="clickEffect">
                                  <p:stCondLst>
                                    <p:cond delay="0"/>
                                  </p:stCondLst>
                                  <p:childTnLst>
                                    <p:animEffect transition="out" filter="wipe(down)">
                                      <p:cBhvr>
                                        <p:cTn id="42" dur="500"/>
                                        <p:tgtEl>
                                          <p:spTgt spid="63"/>
                                        </p:tgtEl>
                                      </p:cBhvr>
                                    </p:animEffect>
                                    <p:set>
                                      <p:cBhvr>
                                        <p:cTn id="43" dur="1" fill="hold">
                                          <p:stCondLst>
                                            <p:cond delay="499"/>
                                          </p:stCondLst>
                                        </p:cTn>
                                        <p:tgtEl>
                                          <p:spTgt spid="6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81"/>
                                        </p:tgtEl>
                                        <p:attrNameLst>
                                          <p:attrName>style.visibility</p:attrName>
                                        </p:attrNameLst>
                                      </p:cBhvr>
                                      <p:to>
                                        <p:strVal val="visible"/>
                                      </p:to>
                                    </p:set>
                                    <p:animEffect transition="in" filter="fade">
                                      <p:cBhvr>
                                        <p:cTn id="48" dur="500"/>
                                        <p:tgtEl>
                                          <p:spTgt spid="81"/>
                                        </p:tgtEl>
                                      </p:cBhvr>
                                    </p:animEffect>
                                  </p:childTnLst>
                                </p:cTn>
                              </p:par>
                              <p:par>
                                <p:cTn id="49" presetID="10" presetClass="entr" presetSubtype="0" fill="hold" nodeType="withEffect">
                                  <p:stCondLst>
                                    <p:cond delay="0"/>
                                  </p:stCondLst>
                                  <p:childTnLst>
                                    <p:set>
                                      <p:cBhvr>
                                        <p:cTn id="50" dur="1" fill="hold">
                                          <p:stCondLst>
                                            <p:cond delay="0"/>
                                          </p:stCondLst>
                                        </p:cTn>
                                        <p:tgtEl>
                                          <p:spTgt spid="82"/>
                                        </p:tgtEl>
                                        <p:attrNameLst>
                                          <p:attrName>style.visibility</p:attrName>
                                        </p:attrNameLst>
                                      </p:cBhvr>
                                      <p:to>
                                        <p:strVal val="visible"/>
                                      </p:to>
                                    </p:set>
                                    <p:animEffect transition="in" filter="fade">
                                      <p:cBhvr>
                                        <p:cTn id="51" dur="500"/>
                                        <p:tgtEl>
                                          <p:spTgt spid="82"/>
                                        </p:tgtEl>
                                      </p:cBhvr>
                                    </p:animEffect>
                                  </p:childTnLst>
                                </p:cTn>
                              </p:par>
                              <p:par>
                                <p:cTn id="52" presetID="22" presetClass="exit" presetSubtype="4" fill="hold" nodeType="withEffect">
                                  <p:stCondLst>
                                    <p:cond delay="0"/>
                                  </p:stCondLst>
                                  <p:childTnLst>
                                    <p:animEffect transition="out" filter="wipe(down)">
                                      <p:cBhvr>
                                        <p:cTn id="53" dur="500"/>
                                        <p:tgtEl>
                                          <p:spTgt spid="59"/>
                                        </p:tgtEl>
                                      </p:cBhvr>
                                    </p:animEffect>
                                    <p:set>
                                      <p:cBhvr>
                                        <p:cTn id="54" dur="1" fill="hold">
                                          <p:stCondLst>
                                            <p:cond delay="499"/>
                                          </p:stCondLst>
                                        </p:cTn>
                                        <p:tgtEl>
                                          <p:spTgt spid="59"/>
                                        </p:tgtEl>
                                        <p:attrNameLst>
                                          <p:attrName>style.visibility</p:attrName>
                                        </p:attrNameLst>
                                      </p:cBhvr>
                                      <p:to>
                                        <p:strVal val="hidden"/>
                                      </p:to>
                                    </p:set>
                                  </p:childTnLst>
                                </p:cTn>
                              </p:par>
                              <p:par>
                                <p:cTn id="55" presetID="22" presetClass="exit" presetSubtype="4" fill="hold" nodeType="withEffect">
                                  <p:stCondLst>
                                    <p:cond delay="0"/>
                                  </p:stCondLst>
                                  <p:childTnLst>
                                    <p:animEffect transition="out" filter="wipe(down)">
                                      <p:cBhvr>
                                        <p:cTn id="56" dur="500"/>
                                        <p:tgtEl>
                                          <p:spTgt spid="60"/>
                                        </p:tgtEl>
                                      </p:cBhvr>
                                    </p:animEffect>
                                    <p:set>
                                      <p:cBhvr>
                                        <p:cTn id="57" dur="1" fill="hold">
                                          <p:stCondLst>
                                            <p:cond delay="499"/>
                                          </p:stCondLst>
                                        </p:cTn>
                                        <p:tgtEl>
                                          <p:spTgt spid="60"/>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101"/>
                                        </p:tgtEl>
                                        <p:attrNameLst>
                                          <p:attrName>style.visibility</p:attrName>
                                        </p:attrNameLst>
                                      </p:cBhvr>
                                      <p:to>
                                        <p:strVal val="visible"/>
                                      </p:to>
                                    </p:set>
                                    <p:animEffect transition="in" filter="fade">
                                      <p:cBhvr>
                                        <p:cTn id="60" dur="500"/>
                                        <p:tgtEl>
                                          <p:spTgt spid="10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grpId="0" nodeType="clickEffect">
                                  <p:stCondLst>
                                    <p:cond delay="0"/>
                                  </p:stCondLst>
                                  <p:childTnLst>
                                    <p:animEffect transition="out" filter="wipe(down)">
                                      <p:cBhvr>
                                        <p:cTn id="64" dur="500"/>
                                        <p:tgtEl>
                                          <p:spTgt spid="62"/>
                                        </p:tgtEl>
                                      </p:cBhvr>
                                    </p:animEffect>
                                    <p:set>
                                      <p:cBhvr>
                                        <p:cTn id="65" dur="1" fill="hold">
                                          <p:stCondLst>
                                            <p:cond delay="499"/>
                                          </p:stCondLst>
                                        </p:cTn>
                                        <p:tgtEl>
                                          <p:spTgt spid="62"/>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xit" presetSubtype="4" fill="hold" grpId="0" nodeType="clickEffect">
                                  <p:stCondLst>
                                    <p:cond delay="0"/>
                                  </p:stCondLst>
                                  <p:childTnLst>
                                    <p:animEffect transition="out" filter="wipe(down)">
                                      <p:cBhvr>
                                        <p:cTn id="69" dur="500"/>
                                        <p:tgtEl>
                                          <p:spTgt spid="64"/>
                                        </p:tgtEl>
                                      </p:cBhvr>
                                    </p:animEffect>
                                    <p:set>
                                      <p:cBhvr>
                                        <p:cTn id="70" dur="1" fill="hold">
                                          <p:stCondLst>
                                            <p:cond delay="499"/>
                                          </p:stCondLst>
                                        </p:cTn>
                                        <p:tgtEl>
                                          <p:spTgt spid="6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83"/>
                                        </p:tgtEl>
                                        <p:attrNameLst>
                                          <p:attrName>style.visibility</p:attrName>
                                        </p:attrNameLst>
                                      </p:cBhvr>
                                      <p:to>
                                        <p:strVal val="visible"/>
                                      </p:to>
                                    </p:set>
                                    <p:animEffect transition="in" filter="fade">
                                      <p:cBhvr>
                                        <p:cTn id="75" dur="500"/>
                                        <p:tgtEl>
                                          <p:spTgt spid="83"/>
                                        </p:tgtEl>
                                      </p:cBhvr>
                                    </p:animEffect>
                                  </p:childTnLst>
                                </p:cTn>
                              </p:par>
                              <p:par>
                                <p:cTn id="76" presetID="10" presetClass="entr" presetSubtype="0" fill="hold" nodeType="withEffect">
                                  <p:stCondLst>
                                    <p:cond delay="0"/>
                                  </p:stCondLst>
                                  <p:childTnLst>
                                    <p:set>
                                      <p:cBhvr>
                                        <p:cTn id="77" dur="1" fill="hold">
                                          <p:stCondLst>
                                            <p:cond delay="0"/>
                                          </p:stCondLst>
                                        </p:cTn>
                                        <p:tgtEl>
                                          <p:spTgt spid="84"/>
                                        </p:tgtEl>
                                        <p:attrNameLst>
                                          <p:attrName>style.visibility</p:attrName>
                                        </p:attrNameLst>
                                      </p:cBhvr>
                                      <p:to>
                                        <p:strVal val="visible"/>
                                      </p:to>
                                    </p:set>
                                    <p:animEffect transition="in" filter="fade">
                                      <p:cBhvr>
                                        <p:cTn id="78" dur="500"/>
                                        <p:tgtEl>
                                          <p:spTgt spid="84"/>
                                        </p:tgtEl>
                                      </p:cBhvr>
                                    </p:animEffect>
                                  </p:childTnLst>
                                </p:cTn>
                              </p:par>
                              <p:par>
                                <p:cTn id="79" presetID="22" presetClass="exit" presetSubtype="4" fill="hold" nodeType="withEffect">
                                  <p:stCondLst>
                                    <p:cond delay="0"/>
                                  </p:stCondLst>
                                  <p:childTnLst>
                                    <p:animEffect transition="out" filter="wipe(down)">
                                      <p:cBhvr>
                                        <p:cTn id="80" dur="500"/>
                                        <p:tgtEl>
                                          <p:spTgt spid="81"/>
                                        </p:tgtEl>
                                      </p:cBhvr>
                                    </p:animEffect>
                                    <p:set>
                                      <p:cBhvr>
                                        <p:cTn id="81" dur="1" fill="hold">
                                          <p:stCondLst>
                                            <p:cond delay="499"/>
                                          </p:stCondLst>
                                        </p:cTn>
                                        <p:tgtEl>
                                          <p:spTgt spid="81"/>
                                        </p:tgtEl>
                                        <p:attrNameLst>
                                          <p:attrName>style.visibility</p:attrName>
                                        </p:attrNameLst>
                                      </p:cBhvr>
                                      <p:to>
                                        <p:strVal val="hidden"/>
                                      </p:to>
                                    </p:set>
                                  </p:childTnLst>
                                </p:cTn>
                              </p:par>
                              <p:par>
                                <p:cTn id="82" presetID="22" presetClass="exit" presetSubtype="4" fill="hold" nodeType="withEffect">
                                  <p:stCondLst>
                                    <p:cond delay="0"/>
                                  </p:stCondLst>
                                  <p:childTnLst>
                                    <p:animEffect transition="out" filter="wipe(down)">
                                      <p:cBhvr>
                                        <p:cTn id="83" dur="500"/>
                                        <p:tgtEl>
                                          <p:spTgt spid="82"/>
                                        </p:tgtEl>
                                      </p:cBhvr>
                                    </p:animEffect>
                                    <p:set>
                                      <p:cBhvr>
                                        <p:cTn id="84" dur="1" fill="hold">
                                          <p:stCondLst>
                                            <p:cond delay="499"/>
                                          </p:stCondLst>
                                        </p:cTn>
                                        <p:tgtEl>
                                          <p:spTgt spid="82"/>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103"/>
                                        </p:tgtEl>
                                        <p:attrNameLst>
                                          <p:attrName>style.visibility</p:attrName>
                                        </p:attrNameLst>
                                      </p:cBhvr>
                                      <p:to>
                                        <p:strVal val="visible"/>
                                      </p:to>
                                    </p:set>
                                    <p:animEffect transition="in" filter="fade">
                                      <p:cBhvr>
                                        <p:cTn id="87" dur="500"/>
                                        <p:tgtEl>
                                          <p:spTgt spid="10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xit" presetSubtype="4" fill="hold" grpId="0" nodeType="clickEffect">
                                  <p:stCondLst>
                                    <p:cond delay="0"/>
                                  </p:stCondLst>
                                  <p:childTnLst>
                                    <p:animEffect transition="out" filter="wipe(down)">
                                      <p:cBhvr>
                                        <p:cTn id="91" dur="500"/>
                                        <p:tgtEl>
                                          <p:spTgt spid="65"/>
                                        </p:tgtEl>
                                      </p:cBhvr>
                                    </p:animEffect>
                                    <p:set>
                                      <p:cBhvr>
                                        <p:cTn id="92" dur="1" fill="hold">
                                          <p:stCondLst>
                                            <p:cond delay="499"/>
                                          </p:stCondLst>
                                        </p:cTn>
                                        <p:tgtEl>
                                          <p:spTgt spid="65"/>
                                        </p:tgtEl>
                                        <p:attrNameLst>
                                          <p:attrName>style.visibility</p:attrName>
                                        </p:attrNameLst>
                                      </p:cBhvr>
                                      <p:to>
                                        <p:strVal val="hidden"/>
                                      </p:to>
                                    </p:set>
                                  </p:childTnLst>
                                </p:cTn>
                              </p:par>
                              <p:par>
                                <p:cTn id="93" presetID="22" presetClass="exit" presetSubtype="4" fill="hold" grpId="0" nodeType="withEffect">
                                  <p:stCondLst>
                                    <p:cond delay="0"/>
                                  </p:stCondLst>
                                  <p:childTnLst>
                                    <p:animEffect transition="out" filter="wipe(down)">
                                      <p:cBhvr>
                                        <p:cTn id="94" dur="500"/>
                                        <p:tgtEl>
                                          <p:spTgt spid="67"/>
                                        </p:tgtEl>
                                      </p:cBhvr>
                                    </p:animEffect>
                                    <p:set>
                                      <p:cBhvr>
                                        <p:cTn id="95" dur="1" fill="hold">
                                          <p:stCondLst>
                                            <p:cond delay="499"/>
                                          </p:stCondLst>
                                        </p:cTn>
                                        <p:tgtEl>
                                          <p:spTgt spid="67"/>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85"/>
                                        </p:tgtEl>
                                        <p:attrNameLst>
                                          <p:attrName>style.visibility</p:attrName>
                                        </p:attrNameLst>
                                      </p:cBhvr>
                                      <p:to>
                                        <p:strVal val="visible"/>
                                      </p:to>
                                    </p:set>
                                    <p:animEffect transition="in" filter="fade">
                                      <p:cBhvr>
                                        <p:cTn id="100" dur="500"/>
                                        <p:tgtEl>
                                          <p:spTgt spid="85"/>
                                        </p:tgtEl>
                                      </p:cBhvr>
                                    </p:animEffect>
                                  </p:childTnLst>
                                </p:cTn>
                              </p:par>
                              <p:par>
                                <p:cTn id="101" presetID="10" presetClass="entr" presetSubtype="0" fill="hold" nodeType="withEffect">
                                  <p:stCondLst>
                                    <p:cond delay="0"/>
                                  </p:stCondLst>
                                  <p:childTnLst>
                                    <p:set>
                                      <p:cBhvr>
                                        <p:cTn id="102" dur="1" fill="hold">
                                          <p:stCondLst>
                                            <p:cond delay="0"/>
                                          </p:stCondLst>
                                        </p:cTn>
                                        <p:tgtEl>
                                          <p:spTgt spid="86"/>
                                        </p:tgtEl>
                                        <p:attrNameLst>
                                          <p:attrName>style.visibility</p:attrName>
                                        </p:attrNameLst>
                                      </p:cBhvr>
                                      <p:to>
                                        <p:strVal val="visible"/>
                                      </p:to>
                                    </p:set>
                                    <p:animEffect transition="in" filter="fade">
                                      <p:cBhvr>
                                        <p:cTn id="103" dur="500"/>
                                        <p:tgtEl>
                                          <p:spTgt spid="86"/>
                                        </p:tgtEl>
                                      </p:cBhvr>
                                    </p:animEffect>
                                  </p:childTnLst>
                                </p:cTn>
                              </p:par>
                              <p:par>
                                <p:cTn id="104" presetID="22" presetClass="exit" presetSubtype="4" fill="hold" nodeType="withEffect">
                                  <p:stCondLst>
                                    <p:cond delay="0"/>
                                  </p:stCondLst>
                                  <p:childTnLst>
                                    <p:animEffect transition="out" filter="wipe(down)">
                                      <p:cBhvr>
                                        <p:cTn id="105" dur="500"/>
                                        <p:tgtEl>
                                          <p:spTgt spid="83"/>
                                        </p:tgtEl>
                                      </p:cBhvr>
                                    </p:animEffect>
                                    <p:set>
                                      <p:cBhvr>
                                        <p:cTn id="106" dur="1" fill="hold">
                                          <p:stCondLst>
                                            <p:cond delay="499"/>
                                          </p:stCondLst>
                                        </p:cTn>
                                        <p:tgtEl>
                                          <p:spTgt spid="83"/>
                                        </p:tgtEl>
                                        <p:attrNameLst>
                                          <p:attrName>style.visibility</p:attrName>
                                        </p:attrNameLst>
                                      </p:cBhvr>
                                      <p:to>
                                        <p:strVal val="hidden"/>
                                      </p:to>
                                    </p:set>
                                  </p:childTnLst>
                                </p:cTn>
                              </p:par>
                              <p:par>
                                <p:cTn id="107" presetID="22" presetClass="exit" presetSubtype="4" fill="hold" nodeType="withEffect">
                                  <p:stCondLst>
                                    <p:cond delay="0"/>
                                  </p:stCondLst>
                                  <p:childTnLst>
                                    <p:animEffect transition="out" filter="wipe(down)">
                                      <p:cBhvr>
                                        <p:cTn id="108" dur="500"/>
                                        <p:tgtEl>
                                          <p:spTgt spid="84"/>
                                        </p:tgtEl>
                                      </p:cBhvr>
                                    </p:animEffect>
                                    <p:set>
                                      <p:cBhvr>
                                        <p:cTn id="109" dur="1" fill="hold">
                                          <p:stCondLst>
                                            <p:cond delay="499"/>
                                          </p:stCondLst>
                                        </p:cTn>
                                        <p:tgtEl>
                                          <p:spTgt spid="84"/>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22" presetClass="exit" presetSubtype="4" fill="hold" grpId="0" nodeType="clickEffect">
                                  <p:stCondLst>
                                    <p:cond delay="0"/>
                                  </p:stCondLst>
                                  <p:childTnLst>
                                    <p:animEffect transition="out" filter="wipe(down)">
                                      <p:cBhvr>
                                        <p:cTn id="113" dur="500"/>
                                        <p:tgtEl>
                                          <p:spTgt spid="66"/>
                                        </p:tgtEl>
                                      </p:cBhvr>
                                    </p:animEffect>
                                    <p:set>
                                      <p:cBhvr>
                                        <p:cTn id="114" dur="1" fill="hold">
                                          <p:stCondLst>
                                            <p:cond delay="499"/>
                                          </p:stCondLst>
                                        </p:cTn>
                                        <p:tgtEl>
                                          <p:spTgt spid="66"/>
                                        </p:tgtEl>
                                        <p:attrNameLst>
                                          <p:attrName>style.visibility</p:attrName>
                                        </p:attrNameLst>
                                      </p:cBhvr>
                                      <p:to>
                                        <p:strVal val="hidden"/>
                                      </p:to>
                                    </p:set>
                                  </p:childTnLst>
                                </p:cTn>
                              </p:par>
                              <p:par>
                                <p:cTn id="115" presetID="22" presetClass="exit" presetSubtype="4" fill="hold" grpId="0" nodeType="withEffect">
                                  <p:stCondLst>
                                    <p:cond delay="0"/>
                                  </p:stCondLst>
                                  <p:childTnLst>
                                    <p:animEffect transition="out" filter="wipe(down)">
                                      <p:cBhvr>
                                        <p:cTn id="116" dur="500"/>
                                        <p:tgtEl>
                                          <p:spTgt spid="68"/>
                                        </p:tgtEl>
                                      </p:cBhvr>
                                    </p:animEffect>
                                    <p:set>
                                      <p:cBhvr>
                                        <p:cTn id="117" dur="1" fill="hold">
                                          <p:stCondLst>
                                            <p:cond delay="499"/>
                                          </p:stCondLst>
                                        </p:cTn>
                                        <p:tgtEl>
                                          <p:spTgt spid="68"/>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87"/>
                                        </p:tgtEl>
                                        <p:attrNameLst>
                                          <p:attrName>style.visibility</p:attrName>
                                        </p:attrNameLst>
                                      </p:cBhvr>
                                      <p:to>
                                        <p:strVal val="visible"/>
                                      </p:to>
                                    </p:set>
                                    <p:animEffect transition="in" filter="fade">
                                      <p:cBhvr>
                                        <p:cTn id="122" dur="500"/>
                                        <p:tgtEl>
                                          <p:spTgt spid="87"/>
                                        </p:tgtEl>
                                      </p:cBhvr>
                                    </p:animEffect>
                                  </p:childTnLst>
                                </p:cTn>
                              </p:par>
                              <p:par>
                                <p:cTn id="123" presetID="10" presetClass="entr" presetSubtype="0" fill="hold" nodeType="withEffect">
                                  <p:stCondLst>
                                    <p:cond delay="0"/>
                                  </p:stCondLst>
                                  <p:childTnLst>
                                    <p:set>
                                      <p:cBhvr>
                                        <p:cTn id="124" dur="1" fill="hold">
                                          <p:stCondLst>
                                            <p:cond delay="0"/>
                                          </p:stCondLst>
                                        </p:cTn>
                                        <p:tgtEl>
                                          <p:spTgt spid="88"/>
                                        </p:tgtEl>
                                        <p:attrNameLst>
                                          <p:attrName>style.visibility</p:attrName>
                                        </p:attrNameLst>
                                      </p:cBhvr>
                                      <p:to>
                                        <p:strVal val="visible"/>
                                      </p:to>
                                    </p:set>
                                    <p:animEffect transition="in" filter="fade">
                                      <p:cBhvr>
                                        <p:cTn id="125" dur="500"/>
                                        <p:tgtEl>
                                          <p:spTgt spid="88"/>
                                        </p:tgtEl>
                                      </p:cBhvr>
                                    </p:animEffect>
                                  </p:childTnLst>
                                </p:cTn>
                              </p:par>
                              <p:par>
                                <p:cTn id="126" presetID="22" presetClass="exit" presetSubtype="4" fill="hold" nodeType="withEffect">
                                  <p:stCondLst>
                                    <p:cond delay="0"/>
                                  </p:stCondLst>
                                  <p:childTnLst>
                                    <p:animEffect transition="out" filter="wipe(down)">
                                      <p:cBhvr>
                                        <p:cTn id="127" dur="500"/>
                                        <p:tgtEl>
                                          <p:spTgt spid="85"/>
                                        </p:tgtEl>
                                      </p:cBhvr>
                                    </p:animEffect>
                                    <p:set>
                                      <p:cBhvr>
                                        <p:cTn id="128" dur="1" fill="hold">
                                          <p:stCondLst>
                                            <p:cond delay="499"/>
                                          </p:stCondLst>
                                        </p:cTn>
                                        <p:tgtEl>
                                          <p:spTgt spid="85"/>
                                        </p:tgtEl>
                                        <p:attrNameLst>
                                          <p:attrName>style.visibility</p:attrName>
                                        </p:attrNameLst>
                                      </p:cBhvr>
                                      <p:to>
                                        <p:strVal val="hidden"/>
                                      </p:to>
                                    </p:set>
                                  </p:childTnLst>
                                </p:cTn>
                              </p:par>
                              <p:par>
                                <p:cTn id="129" presetID="22" presetClass="exit" presetSubtype="4" fill="hold" nodeType="withEffect">
                                  <p:stCondLst>
                                    <p:cond delay="0"/>
                                  </p:stCondLst>
                                  <p:childTnLst>
                                    <p:animEffect transition="out" filter="wipe(down)">
                                      <p:cBhvr>
                                        <p:cTn id="130" dur="500"/>
                                        <p:tgtEl>
                                          <p:spTgt spid="86"/>
                                        </p:tgtEl>
                                      </p:cBhvr>
                                    </p:animEffect>
                                    <p:set>
                                      <p:cBhvr>
                                        <p:cTn id="131" dur="1" fill="hold">
                                          <p:stCondLst>
                                            <p:cond delay="499"/>
                                          </p:stCondLst>
                                        </p:cTn>
                                        <p:tgtEl>
                                          <p:spTgt spid="86"/>
                                        </p:tgtEl>
                                        <p:attrNameLst>
                                          <p:attrName>style.visibility</p:attrName>
                                        </p:attrNameLst>
                                      </p:cBhvr>
                                      <p:to>
                                        <p:strVal val="hidden"/>
                                      </p:to>
                                    </p:set>
                                  </p:childTnLst>
                                </p:cTn>
                              </p:par>
                              <p:par>
                                <p:cTn id="132" presetID="10" presetClass="entr" presetSubtype="0" fill="hold" grpId="0" nodeType="withEffect">
                                  <p:stCondLst>
                                    <p:cond delay="0"/>
                                  </p:stCondLst>
                                  <p:childTnLst>
                                    <p:set>
                                      <p:cBhvr>
                                        <p:cTn id="133" dur="1" fill="hold">
                                          <p:stCondLst>
                                            <p:cond delay="0"/>
                                          </p:stCondLst>
                                        </p:cTn>
                                        <p:tgtEl>
                                          <p:spTgt spid="102"/>
                                        </p:tgtEl>
                                        <p:attrNameLst>
                                          <p:attrName>style.visibility</p:attrName>
                                        </p:attrNameLst>
                                      </p:cBhvr>
                                      <p:to>
                                        <p:strVal val="visible"/>
                                      </p:to>
                                    </p:set>
                                    <p:animEffect transition="in" filter="fade">
                                      <p:cBhvr>
                                        <p:cTn id="134" dur="500"/>
                                        <p:tgtEl>
                                          <p:spTgt spid="10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104"/>
                                        </p:tgtEl>
                                        <p:attrNameLst>
                                          <p:attrName>style.visibility</p:attrName>
                                        </p:attrNameLst>
                                      </p:cBhvr>
                                      <p:to>
                                        <p:strVal val="visible"/>
                                      </p:to>
                                    </p:set>
                                    <p:animEffect transition="in" filter="fade">
                                      <p:cBhvr>
                                        <p:cTn id="137" dur="500"/>
                                        <p:tgtEl>
                                          <p:spTgt spid="104"/>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xit" presetSubtype="4" fill="hold" grpId="0" nodeType="clickEffect">
                                  <p:stCondLst>
                                    <p:cond delay="0"/>
                                  </p:stCondLst>
                                  <p:childTnLst>
                                    <p:animEffect transition="out" filter="wipe(down)">
                                      <p:cBhvr>
                                        <p:cTn id="141" dur="500"/>
                                        <p:tgtEl>
                                          <p:spTgt spid="69"/>
                                        </p:tgtEl>
                                      </p:cBhvr>
                                    </p:animEffect>
                                    <p:set>
                                      <p:cBhvr>
                                        <p:cTn id="142" dur="1" fill="hold">
                                          <p:stCondLst>
                                            <p:cond delay="499"/>
                                          </p:stCondLst>
                                        </p:cTn>
                                        <p:tgtEl>
                                          <p:spTgt spid="69"/>
                                        </p:tgtEl>
                                        <p:attrNameLst>
                                          <p:attrName>style.visibility</p:attrName>
                                        </p:attrNameLst>
                                      </p:cBhvr>
                                      <p:to>
                                        <p:strVal val="hidden"/>
                                      </p:to>
                                    </p:set>
                                  </p:childTnLst>
                                </p:cTn>
                              </p:par>
                              <p:par>
                                <p:cTn id="143" presetID="22" presetClass="exit" presetSubtype="4" fill="hold" grpId="0" nodeType="withEffect">
                                  <p:stCondLst>
                                    <p:cond delay="0"/>
                                  </p:stCondLst>
                                  <p:childTnLst>
                                    <p:animEffect transition="out" filter="wipe(down)">
                                      <p:cBhvr>
                                        <p:cTn id="144" dur="500"/>
                                        <p:tgtEl>
                                          <p:spTgt spid="71"/>
                                        </p:tgtEl>
                                      </p:cBhvr>
                                    </p:animEffect>
                                    <p:set>
                                      <p:cBhvr>
                                        <p:cTn id="145" dur="1" fill="hold">
                                          <p:stCondLst>
                                            <p:cond delay="499"/>
                                          </p:stCondLst>
                                        </p:cTn>
                                        <p:tgtEl>
                                          <p:spTgt spid="71"/>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89"/>
                                        </p:tgtEl>
                                        <p:attrNameLst>
                                          <p:attrName>style.visibility</p:attrName>
                                        </p:attrNameLst>
                                      </p:cBhvr>
                                      <p:to>
                                        <p:strVal val="visible"/>
                                      </p:to>
                                    </p:set>
                                    <p:animEffect transition="in" filter="fade">
                                      <p:cBhvr>
                                        <p:cTn id="150" dur="500"/>
                                        <p:tgtEl>
                                          <p:spTgt spid="89"/>
                                        </p:tgtEl>
                                      </p:cBhvr>
                                    </p:animEffect>
                                  </p:childTnLst>
                                </p:cTn>
                              </p:par>
                              <p:par>
                                <p:cTn id="151" presetID="10" presetClass="entr" presetSubtype="0" fill="hold" nodeType="withEffect">
                                  <p:stCondLst>
                                    <p:cond delay="0"/>
                                  </p:stCondLst>
                                  <p:childTnLst>
                                    <p:set>
                                      <p:cBhvr>
                                        <p:cTn id="152" dur="1" fill="hold">
                                          <p:stCondLst>
                                            <p:cond delay="0"/>
                                          </p:stCondLst>
                                        </p:cTn>
                                        <p:tgtEl>
                                          <p:spTgt spid="90"/>
                                        </p:tgtEl>
                                        <p:attrNameLst>
                                          <p:attrName>style.visibility</p:attrName>
                                        </p:attrNameLst>
                                      </p:cBhvr>
                                      <p:to>
                                        <p:strVal val="visible"/>
                                      </p:to>
                                    </p:set>
                                    <p:animEffect transition="in" filter="fade">
                                      <p:cBhvr>
                                        <p:cTn id="153" dur="500"/>
                                        <p:tgtEl>
                                          <p:spTgt spid="90"/>
                                        </p:tgtEl>
                                      </p:cBhvr>
                                    </p:animEffect>
                                  </p:childTnLst>
                                </p:cTn>
                              </p:par>
                              <p:par>
                                <p:cTn id="154" presetID="22" presetClass="exit" presetSubtype="4" fill="hold" nodeType="withEffect">
                                  <p:stCondLst>
                                    <p:cond delay="0"/>
                                  </p:stCondLst>
                                  <p:childTnLst>
                                    <p:animEffect transition="out" filter="wipe(down)">
                                      <p:cBhvr>
                                        <p:cTn id="155" dur="500"/>
                                        <p:tgtEl>
                                          <p:spTgt spid="87"/>
                                        </p:tgtEl>
                                      </p:cBhvr>
                                    </p:animEffect>
                                    <p:set>
                                      <p:cBhvr>
                                        <p:cTn id="156" dur="1" fill="hold">
                                          <p:stCondLst>
                                            <p:cond delay="499"/>
                                          </p:stCondLst>
                                        </p:cTn>
                                        <p:tgtEl>
                                          <p:spTgt spid="87"/>
                                        </p:tgtEl>
                                        <p:attrNameLst>
                                          <p:attrName>style.visibility</p:attrName>
                                        </p:attrNameLst>
                                      </p:cBhvr>
                                      <p:to>
                                        <p:strVal val="hidden"/>
                                      </p:to>
                                    </p:set>
                                  </p:childTnLst>
                                </p:cTn>
                              </p:par>
                              <p:par>
                                <p:cTn id="157" presetID="22" presetClass="exit" presetSubtype="4" fill="hold" nodeType="withEffect">
                                  <p:stCondLst>
                                    <p:cond delay="0"/>
                                  </p:stCondLst>
                                  <p:childTnLst>
                                    <p:animEffect transition="out" filter="wipe(down)">
                                      <p:cBhvr>
                                        <p:cTn id="158" dur="500"/>
                                        <p:tgtEl>
                                          <p:spTgt spid="88"/>
                                        </p:tgtEl>
                                      </p:cBhvr>
                                    </p:animEffect>
                                    <p:set>
                                      <p:cBhvr>
                                        <p:cTn id="159" dur="1" fill="hold">
                                          <p:stCondLst>
                                            <p:cond delay="499"/>
                                          </p:stCondLst>
                                        </p:cTn>
                                        <p:tgtEl>
                                          <p:spTgt spid="88"/>
                                        </p:tgtEl>
                                        <p:attrNameLst>
                                          <p:attrName>style.visibility</p:attrName>
                                        </p:attrNameLst>
                                      </p:cBhvr>
                                      <p:to>
                                        <p:strVal val="hidden"/>
                                      </p:to>
                                    </p:set>
                                  </p:childTnLst>
                                </p:cTn>
                              </p:par>
                              <p:par>
                                <p:cTn id="160" presetID="10" presetClass="entr" presetSubtype="0" fill="hold" grpId="0" nodeType="withEffect">
                                  <p:stCondLst>
                                    <p:cond delay="0"/>
                                  </p:stCondLst>
                                  <p:childTnLst>
                                    <p:set>
                                      <p:cBhvr>
                                        <p:cTn id="161" dur="1" fill="hold">
                                          <p:stCondLst>
                                            <p:cond delay="0"/>
                                          </p:stCondLst>
                                        </p:cTn>
                                        <p:tgtEl>
                                          <p:spTgt spid="106"/>
                                        </p:tgtEl>
                                        <p:attrNameLst>
                                          <p:attrName>style.visibility</p:attrName>
                                        </p:attrNameLst>
                                      </p:cBhvr>
                                      <p:to>
                                        <p:strVal val="visible"/>
                                      </p:to>
                                    </p:set>
                                    <p:animEffect transition="in" filter="fade">
                                      <p:cBhvr>
                                        <p:cTn id="162" dur="500"/>
                                        <p:tgtEl>
                                          <p:spTgt spid="106"/>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xit" presetSubtype="4" fill="hold" grpId="0" nodeType="clickEffect">
                                  <p:stCondLst>
                                    <p:cond delay="0"/>
                                  </p:stCondLst>
                                  <p:childTnLst>
                                    <p:animEffect transition="out" filter="wipe(down)">
                                      <p:cBhvr>
                                        <p:cTn id="166" dur="500"/>
                                        <p:tgtEl>
                                          <p:spTgt spid="70"/>
                                        </p:tgtEl>
                                      </p:cBhvr>
                                    </p:animEffect>
                                    <p:set>
                                      <p:cBhvr>
                                        <p:cTn id="167" dur="1" fill="hold">
                                          <p:stCondLst>
                                            <p:cond delay="499"/>
                                          </p:stCondLst>
                                        </p:cTn>
                                        <p:tgtEl>
                                          <p:spTgt spid="70"/>
                                        </p:tgtEl>
                                        <p:attrNameLst>
                                          <p:attrName>style.visibility</p:attrName>
                                        </p:attrNameLst>
                                      </p:cBhvr>
                                      <p:to>
                                        <p:strVal val="hidden"/>
                                      </p:to>
                                    </p:set>
                                  </p:childTnLst>
                                </p:cTn>
                              </p:par>
                              <p:par>
                                <p:cTn id="168" presetID="22" presetClass="exit" presetSubtype="4" fill="hold" grpId="0" nodeType="withEffect">
                                  <p:stCondLst>
                                    <p:cond delay="0"/>
                                  </p:stCondLst>
                                  <p:childTnLst>
                                    <p:animEffect transition="out" filter="wipe(down)">
                                      <p:cBhvr>
                                        <p:cTn id="169" dur="500"/>
                                        <p:tgtEl>
                                          <p:spTgt spid="72"/>
                                        </p:tgtEl>
                                      </p:cBhvr>
                                    </p:animEffect>
                                    <p:set>
                                      <p:cBhvr>
                                        <p:cTn id="170" dur="1" fill="hold">
                                          <p:stCondLst>
                                            <p:cond delay="499"/>
                                          </p:stCondLst>
                                        </p:cTn>
                                        <p:tgtEl>
                                          <p:spTgt spid="72"/>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91"/>
                                        </p:tgtEl>
                                        <p:attrNameLst>
                                          <p:attrName>style.visibility</p:attrName>
                                        </p:attrNameLst>
                                      </p:cBhvr>
                                      <p:to>
                                        <p:strVal val="visible"/>
                                      </p:to>
                                    </p:set>
                                    <p:animEffect transition="in" filter="fade">
                                      <p:cBhvr>
                                        <p:cTn id="175" dur="500"/>
                                        <p:tgtEl>
                                          <p:spTgt spid="91"/>
                                        </p:tgtEl>
                                      </p:cBhvr>
                                    </p:animEffect>
                                  </p:childTnLst>
                                </p:cTn>
                              </p:par>
                              <p:par>
                                <p:cTn id="176" presetID="10" presetClass="entr" presetSubtype="0" fill="hold" nodeType="withEffect">
                                  <p:stCondLst>
                                    <p:cond delay="0"/>
                                  </p:stCondLst>
                                  <p:childTnLst>
                                    <p:set>
                                      <p:cBhvr>
                                        <p:cTn id="177" dur="1" fill="hold">
                                          <p:stCondLst>
                                            <p:cond delay="0"/>
                                          </p:stCondLst>
                                        </p:cTn>
                                        <p:tgtEl>
                                          <p:spTgt spid="92"/>
                                        </p:tgtEl>
                                        <p:attrNameLst>
                                          <p:attrName>style.visibility</p:attrName>
                                        </p:attrNameLst>
                                      </p:cBhvr>
                                      <p:to>
                                        <p:strVal val="visible"/>
                                      </p:to>
                                    </p:set>
                                    <p:animEffect transition="in" filter="fade">
                                      <p:cBhvr>
                                        <p:cTn id="178" dur="500"/>
                                        <p:tgtEl>
                                          <p:spTgt spid="92"/>
                                        </p:tgtEl>
                                      </p:cBhvr>
                                    </p:animEffect>
                                  </p:childTnLst>
                                </p:cTn>
                              </p:par>
                              <p:par>
                                <p:cTn id="179" presetID="22" presetClass="exit" presetSubtype="4" fill="hold" nodeType="withEffect">
                                  <p:stCondLst>
                                    <p:cond delay="0"/>
                                  </p:stCondLst>
                                  <p:childTnLst>
                                    <p:animEffect transition="out" filter="wipe(down)">
                                      <p:cBhvr>
                                        <p:cTn id="180" dur="500"/>
                                        <p:tgtEl>
                                          <p:spTgt spid="89"/>
                                        </p:tgtEl>
                                      </p:cBhvr>
                                    </p:animEffect>
                                    <p:set>
                                      <p:cBhvr>
                                        <p:cTn id="181" dur="1" fill="hold">
                                          <p:stCondLst>
                                            <p:cond delay="499"/>
                                          </p:stCondLst>
                                        </p:cTn>
                                        <p:tgtEl>
                                          <p:spTgt spid="89"/>
                                        </p:tgtEl>
                                        <p:attrNameLst>
                                          <p:attrName>style.visibility</p:attrName>
                                        </p:attrNameLst>
                                      </p:cBhvr>
                                      <p:to>
                                        <p:strVal val="hidden"/>
                                      </p:to>
                                    </p:set>
                                  </p:childTnLst>
                                </p:cTn>
                              </p:par>
                              <p:par>
                                <p:cTn id="182" presetID="22" presetClass="exit" presetSubtype="4" fill="hold" nodeType="withEffect">
                                  <p:stCondLst>
                                    <p:cond delay="0"/>
                                  </p:stCondLst>
                                  <p:childTnLst>
                                    <p:animEffect transition="out" filter="wipe(down)">
                                      <p:cBhvr>
                                        <p:cTn id="183" dur="500"/>
                                        <p:tgtEl>
                                          <p:spTgt spid="90"/>
                                        </p:tgtEl>
                                      </p:cBhvr>
                                    </p:animEffect>
                                    <p:set>
                                      <p:cBhvr>
                                        <p:cTn id="184" dur="1" fill="hold">
                                          <p:stCondLst>
                                            <p:cond delay="499"/>
                                          </p:stCondLst>
                                        </p:cTn>
                                        <p:tgtEl>
                                          <p:spTgt spid="90"/>
                                        </p:tgtEl>
                                        <p:attrNameLst>
                                          <p:attrName>style.visibility</p:attrName>
                                        </p:attrNameLst>
                                      </p:cBhvr>
                                      <p:to>
                                        <p:strVal val="hidden"/>
                                      </p:to>
                                    </p:set>
                                  </p:childTnLst>
                                </p:cTn>
                              </p:par>
                              <p:par>
                                <p:cTn id="185" presetID="10" presetClass="entr" presetSubtype="0" fill="hold" grpId="0" nodeType="withEffect">
                                  <p:stCondLst>
                                    <p:cond delay="0"/>
                                  </p:stCondLst>
                                  <p:childTnLst>
                                    <p:set>
                                      <p:cBhvr>
                                        <p:cTn id="186" dur="1" fill="hold">
                                          <p:stCondLst>
                                            <p:cond delay="0"/>
                                          </p:stCondLst>
                                        </p:cTn>
                                        <p:tgtEl>
                                          <p:spTgt spid="105"/>
                                        </p:tgtEl>
                                        <p:attrNameLst>
                                          <p:attrName>style.visibility</p:attrName>
                                        </p:attrNameLst>
                                      </p:cBhvr>
                                      <p:to>
                                        <p:strVal val="visible"/>
                                      </p:to>
                                    </p:set>
                                    <p:animEffect transition="in" filter="fade">
                                      <p:cBhvr>
                                        <p:cTn id="187" dur="500"/>
                                        <p:tgtEl>
                                          <p:spTgt spid="105"/>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xit" presetSubtype="4" fill="hold" grpId="0" nodeType="clickEffect">
                                  <p:stCondLst>
                                    <p:cond delay="0"/>
                                  </p:stCondLst>
                                  <p:childTnLst>
                                    <p:animEffect transition="out" filter="wipe(down)">
                                      <p:cBhvr>
                                        <p:cTn id="191" dur="500"/>
                                        <p:tgtEl>
                                          <p:spTgt spid="73"/>
                                        </p:tgtEl>
                                      </p:cBhvr>
                                    </p:animEffect>
                                    <p:set>
                                      <p:cBhvr>
                                        <p:cTn id="192" dur="1" fill="hold">
                                          <p:stCondLst>
                                            <p:cond delay="499"/>
                                          </p:stCondLst>
                                        </p:cTn>
                                        <p:tgtEl>
                                          <p:spTgt spid="73"/>
                                        </p:tgtEl>
                                        <p:attrNameLst>
                                          <p:attrName>style.visibility</p:attrName>
                                        </p:attrNameLst>
                                      </p:cBhvr>
                                      <p:to>
                                        <p:strVal val="hidden"/>
                                      </p:to>
                                    </p:set>
                                  </p:childTnLst>
                                </p:cTn>
                              </p:par>
                              <p:par>
                                <p:cTn id="193" presetID="22" presetClass="exit" presetSubtype="4" fill="hold" grpId="0" nodeType="withEffect">
                                  <p:stCondLst>
                                    <p:cond delay="0"/>
                                  </p:stCondLst>
                                  <p:childTnLst>
                                    <p:animEffect transition="out" filter="wipe(down)">
                                      <p:cBhvr>
                                        <p:cTn id="194" dur="500"/>
                                        <p:tgtEl>
                                          <p:spTgt spid="74"/>
                                        </p:tgtEl>
                                      </p:cBhvr>
                                    </p:animEffect>
                                    <p:set>
                                      <p:cBhvr>
                                        <p:cTn id="195" dur="1" fill="hold">
                                          <p:stCondLst>
                                            <p:cond delay="499"/>
                                          </p:stCondLst>
                                        </p:cTn>
                                        <p:tgtEl>
                                          <p:spTgt spid="74"/>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nodeType="clickEffect">
                                  <p:stCondLst>
                                    <p:cond delay="0"/>
                                  </p:stCondLst>
                                  <p:childTnLst>
                                    <p:set>
                                      <p:cBhvr>
                                        <p:cTn id="199" dur="1" fill="hold">
                                          <p:stCondLst>
                                            <p:cond delay="0"/>
                                          </p:stCondLst>
                                        </p:cTn>
                                        <p:tgtEl>
                                          <p:spTgt spid="93"/>
                                        </p:tgtEl>
                                        <p:attrNameLst>
                                          <p:attrName>style.visibility</p:attrName>
                                        </p:attrNameLst>
                                      </p:cBhvr>
                                      <p:to>
                                        <p:strVal val="visible"/>
                                      </p:to>
                                    </p:set>
                                    <p:animEffect transition="in" filter="fade">
                                      <p:cBhvr>
                                        <p:cTn id="200" dur="500"/>
                                        <p:tgtEl>
                                          <p:spTgt spid="93"/>
                                        </p:tgtEl>
                                      </p:cBhvr>
                                    </p:animEffect>
                                  </p:childTnLst>
                                </p:cTn>
                              </p:par>
                              <p:par>
                                <p:cTn id="201" presetID="10" presetClass="entr" presetSubtype="0" fill="hold" nodeType="withEffect">
                                  <p:stCondLst>
                                    <p:cond delay="0"/>
                                  </p:stCondLst>
                                  <p:childTnLst>
                                    <p:set>
                                      <p:cBhvr>
                                        <p:cTn id="202" dur="1" fill="hold">
                                          <p:stCondLst>
                                            <p:cond delay="0"/>
                                          </p:stCondLst>
                                        </p:cTn>
                                        <p:tgtEl>
                                          <p:spTgt spid="94"/>
                                        </p:tgtEl>
                                        <p:attrNameLst>
                                          <p:attrName>style.visibility</p:attrName>
                                        </p:attrNameLst>
                                      </p:cBhvr>
                                      <p:to>
                                        <p:strVal val="visible"/>
                                      </p:to>
                                    </p:set>
                                    <p:animEffect transition="in" filter="fade">
                                      <p:cBhvr>
                                        <p:cTn id="203" dur="500"/>
                                        <p:tgtEl>
                                          <p:spTgt spid="94"/>
                                        </p:tgtEl>
                                      </p:cBhvr>
                                    </p:animEffect>
                                  </p:childTnLst>
                                </p:cTn>
                              </p:par>
                              <p:par>
                                <p:cTn id="204" presetID="22" presetClass="exit" presetSubtype="4" fill="hold" nodeType="withEffect">
                                  <p:stCondLst>
                                    <p:cond delay="0"/>
                                  </p:stCondLst>
                                  <p:childTnLst>
                                    <p:animEffect transition="out" filter="wipe(down)">
                                      <p:cBhvr>
                                        <p:cTn id="205" dur="500"/>
                                        <p:tgtEl>
                                          <p:spTgt spid="91"/>
                                        </p:tgtEl>
                                      </p:cBhvr>
                                    </p:animEffect>
                                    <p:set>
                                      <p:cBhvr>
                                        <p:cTn id="206" dur="1" fill="hold">
                                          <p:stCondLst>
                                            <p:cond delay="499"/>
                                          </p:stCondLst>
                                        </p:cTn>
                                        <p:tgtEl>
                                          <p:spTgt spid="91"/>
                                        </p:tgtEl>
                                        <p:attrNameLst>
                                          <p:attrName>style.visibility</p:attrName>
                                        </p:attrNameLst>
                                      </p:cBhvr>
                                      <p:to>
                                        <p:strVal val="hidden"/>
                                      </p:to>
                                    </p:set>
                                  </p:childTnLst>
                                </p:cTn>
                              </p:par>
                              <p:par>
                                <p:cTn id="207" presetID="22" presetClass="exit" presetSubtype="4" fill="hold" nodeType="withEffect">
                                  <p:stCondLst>
                                    <p:cond delay="0"/>
                                  </p:stCondLst>
                                  <p:childTnLst>
                                    <p:animEffect transition="out" filter="wipe(down)">
                                      <p:cBhvr>
                                        <p:cTn id="208" dur="500"/>
                                        <p:tgtEl>
                                          <p:spTgt spid="92"/>
                                        </p:tgtEl>
                                      </p:cBhvr>
                                    </p:animEffect>
                                    <p:set>
                                      <p:cBhvr>
                                        <p:cTn id="209" dur="1" fill="hold">
                                          <p:stCondLst>
                                            <p:cond delay="499"/>
                                          </p:stCondLst>
                                        </p:cTn>
                                        <p:tgtEl>
                                          <p:spTgt spid="92"/>
                                        </p:tgtEl>
                                        <p:attrNameLst>
                                          <p:attrName>style.visibility</p:attrName>
                                        </p:attrNameLst>
                                      </p:cBhvr>
                                      <p:to>
                                        <p:strVal val="hidden"/>
                                      </p:to>
                                    </p:set>
                                  </p:childTnLst>
                                </p:cTn>
                              </p:par>
                              <p:par>
                                <p:cTn id="210" presetID="10" presetClass="entr" presetSubtype="0" fill="hold" grpId="0" nodeType="withEffect">
                                  <p:stCondLst>
                                    <p:cond delay="0"/>
                                  </p:stCondLst>
                                  <p:childTnLst>
                                    <p:set>
                                      <p:cBhvr>
                                        <p:cTn id="211" dur="1" fill="hold">
                                          <p:stCondLst>
                                            <p:cond delay="0"/>
                                          </p:stCondLst>
                                        </p:cTn>
                                        <p:tgtEl>
                                          <p:spTgt spid="107"/>
                                        </p:tgtEl>
                                        <p:attrNameLst>
                                          <p:attrName>style.visibility</p:attrName>
                                        </p:attrNameLst>
                                      </p:cBhvr>
                                      <p:to>
                                        <p:strVal val="visible"/>
                                      </p:to>
                                    </p:set>
                                    <p:animEffect transition="in" filter="fade">
                                      <p:cBhvr>
                                        <p:cTn id="212" dur="500"/>
                                        <p:tgtEl>
                                          <p:spTgt spid="107"/>
                                        </p:tgtEl>
                                      </p:cBhvr>
                                    </p:animEffect>
                                  </p:childTnLst>
                                </p:cTn>
                              </p:par>
                            </p:childTnLst>
                          </p:cTn>
                        </p:par>
                      </p:childTnLst>
                    </p:cTn>
                  </p:par>
                  <p:par>
                    <p:cTn id="213" fill="hold">
                      <p:stCondLst>
                        <p:cond delay="indefinite"/>
                      </p:stCondLst>
                      <p:childTnLst>
                        <p:par>
                          <p:cTn id="214" fill="hold">
                            <p:stCondLst>
                              <p:cond delay="0"/>
                            </p:stCondLst>
                            <p:childTnLst>
                              <p:par>
                                <p:cTn id="215" presetID="22" presetClass="exit" presetSubtype="4" fill="hold" grpId="0" nodeType="clickEffect">
                                  <p:stCondLst>
                                    <p:cond delay="0"/>
                                  </p:stCondLst>
                                  <p:childTnLst>
                                    <p:animEffect transition="out" filter="wipe(down)">
                                      <p:cBhvr>
                                        <p:cTn id="216" dur="500"/>
                                        <p:tgtEl>
                                          <p:spTgt spid="75"/>
                                        </p:tgtEl>
                                      </p:cBhvr>
                                    </p:animEffect>
                                    <p:set>
                                      <p:cBhvr>
                                        <p:cTn id="217" dur="1" fill="hold">
                                          <p:stCondLst>
                                            <p:cond delay="499"/>
                                          </p:stCondLst>
                                        </p:cTn>
                                        <p:tgtEl>
                                          <p:spTgt spid="75"/>
                                        </p:tgtEl>
                                        <p:attrNameLst>
                                          <p:attrName>style.visibility</p:attrName>
                                        </p:attrNameLst>
                                      </p:cBhvr>
                                      <p:to>
                                        <p:strVal val="hidden"/>
                                      </p:to>
                                    </p:set>
                                  </p:childTnLst>
                                </p:cTn>
                              </p:par>
                              <p:par>
                                <p:cTn id="218" presetID="22" presetClass="exit" presetSubtype="4" fill="hold" grpId="0" nodeType="withEffect">
                                  <p:stCondLst>
                                    <p:cond delay="0"/>
                                  </p:stCondLst>
                                  <p:childTnLst>
                                    <p:animEffect transition="out" filter="wipe(down)">
                                      <p:cBhvr>
                                        <p:cTn id="219" dur="500"/>
                                        <p:tgtEl>
                                          <p:spTgt spid="77"/>
                                        </p:tgtEl>
                                      </p:cBhvr>
                                    </p:animEffect>
                                    <p:set>
                                      <p:cBhvr>
                                        <p:cTn id="220" dur="1" fill="hold">
                                          <p:stCondLst>
                                            <p:cond delay="499"/>
                                          </p:stCondLst>
                                        </p:cTn>
                                        <p:tgtEl>
                                          <p:spTgt spid="77"/>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10" presetClass="entr" presetSubtype="0" fill="hold" nodeType="clickEffect">
                                  <p:stCondLst>
                                    <p:cond delay="0"/>
                                  </p:stCondLst>
                                  <p:childTnLst>
                                    <p:set>
                                      <p:cBhvr>
                                        <p:cTn id="224" dur="1" fill="hold">
                                          <p:stCondLst>
                                            <p:cond delay="0"/>
                                          </p:stCondLst>
                                        </p:cTn>
                                        <p:tgtEl>
                                          <p:spTgt spid="95"/>
                                        </p:tgtEl>
                                        <p:attrNameLst>
                                          <p:attrName>style.visibility</p:attrName>
                                        </p:attrNameLst>
                                      </p:cBhvr>
                                      <p:to>
                                        <p:strVal val="visible"/>
                                      </p:to>
                                    </p:set>
                                    <p:animEffect transition="in" filter="fade">
                                      <p:cBhvr>
                                        <p:cTn id="225" dur="500"/>
                                        <p:tgtEl>
                                          <p:spTgt spid="95"/>
                                        </p:tgtEl>
                                      </p:cBhvr>
                                    </p:animEffect>
                                  </p:childTnLst>
                                </p:cTn>
                              </p:par>
                              <p:par>
                                <p:cTn id="226" presetID="10" presetClass="entr" presetSubtype="0" fill="hold" nodeType="withEffect">
                                  <p:stCondLst>
                                    <p:cond delay="0"/>
                                  </p:stCondLst>
                                  <p:childTnLst>
                                    <p:set>
                                      <p:cBhvr>
                                        <p:cTn id="227" dur="1" fill="hold">
                                          <p:stCondLst>
                                            <p:cond delay="0"/>
                                          </p:stCondLst>
                                        </p:cTn>
                                        <p:tgtEl>
                                          <p:spTgt spid="96"/>
                                        </p:tgtEl>
                                        <p:attrNameLst>
                                          <p:attrName>style.visibility</p:attrName>
                                        </p:attrNameLst>
                                      </p:cBhvr>
                                      <p:to>
                                        <p:strVal val="visible"/>
                                      </p:to>
                                    </p:set>
                                    <p:animEffect transition="in" filter="fade">
                                      <p:cBhvr>
                                        <p:cTn id="228" dur="500"/>
                                        <p:tgtEl>
                                          <p:spTgt spid="96"/>
                                        </p:tgtEl>
                                      </p:cBhvr>
                                    </p:animEffect>
                                  </p:childTnLst>
                                </p:cTn>
                              </p:par>
                              <p:par>
                                <p:cTn id="229" presetID="22" presetClass="exit" presetSubtype="4" fill="hold" nodeType="withEffect">
                                  <p:stCondLst>
                                    <p:cond delay="0"/>
                                  </p:stCondLst>
                                  <p:childTnLst>
                                    <p:animEffect transition="out" filter="wipe(down)">
                                      <p:cBhvr>
                                        <p:cTn id="230" dur="500"/>
                                        <p:tgtEl>
                                          <p:spTgt spid="93"/>
                                        </p:tgtEl>
                                      </p:cBhvr>
                                    </p:animEffect>
                                    <p:set>
                                      <p:cBhvr>
                                        <p:cTn id="231" dur="1" fill="hold">
                                          <p:stCondLst>
                                            <p:cond delay="499"/>
                                          </p:stCondLst>
                                        </p:cTn>
                                        <p:tgtEl>
                                          <p:spTgt spid="93"/>
                                        </p:tgtEl>
                                        <p:attrNameLst>
                                          <p:attrName>style.visibility</p:attrName>
                                        </p:attrNameLst>
                                      </p:cBhvr>
                                      <p:to>
                                        <p:strVal val="hidden"/>
                                      </p:to>
                                    </p:set>
                                  </p:childTnLst>
                                </p:cTn>
                              </p:par>
                              <p:par>
                                <p:cTn id="232" presetID="22" presetClass="exit" presetSubtype="4" fill="hold" nodeType="withEffect">
                                  <p:stCondLst>
                                    <p:cond delay="0"/>
                                  </p:stCondLst>
                                  <p:childTnLst>
                                    <p:animEffect transition="out" filter="wipe(down)">
                                      <p:cBhvr>
                                        <p:cTn id="233" dur="500"/>
                                        <p:tgtEl>
                                          <p:spTgt spid="94"/>
                                        </p:tgtEl>
                                      </p:cBhvr>
                                    </p:animEffect>
                                    <p:set>
                                      <p:cBhvr>
                                        <p:cTn id="234" dur="1" fill="hold">
                                          <p:stCondLst>
                                            <p:cond delay="499"/>
                                          </p:stCondLst>
                                        </p:cTn>
                                        <p:tgtEl>
                                          <p:spTgt spid="94"/>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22" presetClass="exit" presetSubtype="4" fill="hold" grpId="0" nodeType="clickEffect">
                                  <p:stCondLst>
                                    <p:cond delay="0"/>
                                  </p:stCondLst>
                                  <p:childTnLst>
                                    <p:animEffect transition="out" filter="wipe(down)">
                                      <p:cBhvr>
                                        <p:cTn id="238" dur="500"/>
                                        <p:tgtEl>
                                          <p:spTgt spid="76"/>
                                        </p:tgtEl>
                                      </p:cBhvr>
                                    </p:animEffect>
                                    <p:set>
                                      <p:cBhvr>
                                        <p:cTn id="239" dur="1" fill="hold">
                                          <p:stCondLst>
                                            <p:cond delay="499"/>
                                          </p:stCondLst>
                                        </p:cTn>
                                        <p:tgtEl>
                                          <p:spTgt spid="76"/>
                                        </p:tgtEl>
                                        <p:attrNameLst>
                                          <p:attrName>style.visibility</p:attrName>
                                        </p:attrNameLst>
                                      </p:cBhvr>
                                      <p:to>
                                        <p:strVal val="hidden"/>
                                      </p:to>
                                    </p:set>
                                  </p:childTnLst>
                                </p:cTn>
                              </p:par>
                              <p:par>
                                <p:cTn id="240" presetID="22" presetClass="exit" presetSubtype="4" fill="hold" grpId="0" nodeType="withEffect">
                                  <p:stCondLst>
                                    <p:cond delay="0"/>
                                  </p:stCondLst>
                                  <p:childTnLst>
                                    <p:animEffect transition="out" filter="wipe(down)">
                                      <p:cBhvr>
                                        <p:cTn id="241" dur="500"/>
                                        <p:tgtEl>
                                          <p:spTgt spid="78"/>
                                        </p:tgtEl>
                                      </p:cBhvr>
                                    </p:animEffect>
                                    <p:set>
                                      <p:cBhvr>
                                        <p:cTn id="242" dur="1" fill="hold">
                                          <p:stCondLst>
                                            <p:cond delay="499"/>
                                          </p:stCondLst>
                                        </p:cTn>
                                        <p:tgtEl>
                                          <p:spTgt spid="78"/>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nodeType="clickEffect">
                                  <p:stCondLst>
                                    <p:cond delay="0"/>
                                  </p:stCondLst>
                                  <p:childTnLst>
                                    <p:set>
                                      <p:cBhvr>
                                        <p:cTn id="246" dur="1" fill="hold">
                                          <p:stCondLst>
                                            <p:cond delay="0"/>
                                          </p:stCondLst>
                                        </p:cTn>
                                        <p:tgtEl>
                                          <p:spTgt spid="97"/>
                                        </p:tgtEl>
                                        <p:attrNameLst>
                                          <p:attrName>style.visibility</p:attrName>
                                        </p:attrNameLst>
                                      </p:cBhvr>
                                      <p:to>
                                        <p:strVal val="visible"/>
                                      </p:to>
                                    </p:set>
                                    <p:animEffect transition="in" filter="fade">
                                      <p:cBhvr>
                                        <p:cTn id="247" dur="500"/>
                                        <p:tgtEl>
                                          <p:spTgt spid="97"/>
                                        </p:tgtEl>
                                      </p:cBhvr>
                                    </p:animEffect>
                                  </p:childTnLst>
                                </p:cTn>
                              </p:par>
                              <p:par>
                                <p:cTn id="248" presetID="10" presetClass="entr" presetSubtype="0" fill="hold" nodeType="withEffect">
                                  <p:stCondLst>
                                    <p:cond delay="0"/>
                                  </p:stCondLst>
                                  <p:childTnLst>
                                    <p:set>
                                      <p:cBhvr>
                                        <p:cTn id="249" dur="1" fill="hold">
                                          <p:stCondLst>
                                            <p:cond delay="0"/>
                                          </p:stCondLst>
                                        </p:cTn>
                                        <p:tgtEl>
                                          <p:spTgt spid="98"/>
                                        </p:tgtEl>
                                        <p:attrNameLst>
                                          <p:attrName>style.visibility</p:attrName>
                                        </p:attrNameLst>
                                      </p:cBhvr>
                                      <p:to>
                                        <p:strVal val="visible"/>
                                      </p:to>
                                    </p:set>
                                    <p:animEffect transition="in" filter="fade">
                                      <p:cBhvr>
                                        <p:cTn id="250" dur="500"/>
                                        <p:tgtEl>
                                          <p:spTgt spid="98"/>
                                        </p:tgtEl>
                                      </p:cBhvr>
                                    </p:animEffect>
                                  </p:childTnLst>
                                </p:cTn>
                              </p:par>
                              <p:par>
                                <p:cTn id="251" presetID="22" presetClass="exit" presetSubtype="4" fill="hold" nodeType="withEffect">
                                  <p:stCondLst>
                                    <p:cond delay="0"/>
                                  </p:stCondLst>
                                  <p:childTnLst>
                                    <p:animEffect transition="out" filter="wipe(down)">
                                      <p:cBhvr>
                                        <p:cTn id="252" dur="500"/>
                                        <p:tgtEl>
                                          <p:spTgt spid="95"/>
                                        </p:tgtEl>
                                      </p:cBhvr>
                                    </p:animEffect>
                                    <p:set>
                                      <p:cBhvr>
                                        <p:cTn id="253" dur="1" fill="hold">
                                          <p:stCondLst>
                                            <p:cond delay="499"/>
                                          </p:stCondLst>
                                        </p:cTn>
                                        <p:tgtEl>
                                          <p:spTgt spid="95"/>
                                        </p:tgtEl>
                                        <p:attrNameLst>
                                          <p:attrName>style.visibility</p:attrName>
                                        </p:attrNameLst>
                                      </p:cBhvr>
                                      <p:to>
                                        <p:strVal val="hidden"/>
                                      </p:to>
                                    </p:set>
                                  </p:childTnLst>
                                </p:cTn>
                              </p:par>
                              <p:par>
                                <p:cTn id="254" presetID="22" presetClass="exit" presetSubtype="4" fill="hold" nodeType="withEffect">
                                  <p:stCondLst>
                                    <p:cond delay="0"/>
                                  </p:stCondLst>
                                  <p:childTnLst>
                                    <p:animEffect transition="out" filter="wipe(down)">
                                      <p:cBhvr>
                                        <p:cTn id="255" dur="500"/>
                                        <p:tgtEl>
                                          <p:spTgt spid="96"/>
                                        </p:tgtEl>
                                      </p:cBhvr>
                                    </p:animEffect>
                                    <p:set>
                                      <p:cBhvr>
                                        <p:cTn id="256" dur="1" fill="hold">
                                          <p:stCondLst>
                                            <p:cond delay="499"/>
                                          </p:stCondLst>
                                        </p:cTn>
                                        <p:tgtEl>
                                          <p:spTgt spid="96"/>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22" presetClass="exit" presetSubtype="4" fill="hold" grpId="0" nodeType="clickEffect">
                                  <p:stCondLst>
                                    <p:cond delay="0"/>
                                  </p:stCondLst>
                                  <p:childTnLst>
                                    <p:animEffect transition="out" filter="wipe(down)">
                                      <p:cBhvr>
                                        <p:cTn id="260" dur="500"/>
                                        <p:tgtEl>
                                          <p:spTgt spid="79"/>
                                        </p:tgtEl>
                                      </p:cBhvr>
                                    </p:animEffect>
                                    <p:set>
                                      <p:cBhvr>
                                        <p:cTn id="261" dur="1" fill="hold">
                                          <p:stCondLst>
                                            <p:cond delay="499"/>
                                          </p:stCondLst>
                                        </p:cTn>
                                        <p:tgtEl>
                                          <p:spTgt spid="79"/>
                                        </p:tgtEl>
                                        <p:attrNameLst>
                                          <p:attrName>style.visibility</p:attrName>
                                        </p:attrNameLst>
                                      </p:cBhvr>
                                      <p:to>
                                        <p:strVal val="hidden"/>
                                      </p:to>
                                    </p:set>
                                  </p:childTnLst>
                                </p:cTn>
                              </p:par>
                              <p:par>
                                <p:cTn id="262" presetID="22" presetClass="exit" presetSubtype="4" fill="hold" grpId="0" nodeType="withEffect">
                                  <p:stCondLst>
                                    <p:cond delay="0"/>
                                  </p:stCondLst>
                                  <p:childTnLst>
                                    <p:animEffect transition="out" filter="wipe(down)">
                                      <p:cBhvr>
                                        <p:cTn id="263" dur="500"/>
                                        <p:tgtEl>
                                          <p:spTgt spid="80"/>
                                        </p:tgtEl>
                                      </p:cBhvr>
                                    </p:animEffect>
                                    <p:set>
                                      <p:cBhvr>
                                        <p:cTn id="264" dur="1" fill="hold">
                                          <p:stCondLst>
                                            <p:cond delay="499"/>
                                          </p:stCondLst>
                                        </p:cTn>
                                        <p:tgtEl>
                                          <p:spTgt spid="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99" grpId="0"/>
      <p:bldP spid="100" grpId="0"/>
      <p:bldP spid="101" grpId="0"/>
      <p:bldP spid="102" grpId="0"/>
      <p:bldP spid="103" grpId="0"/>
      <p:bldP spid="104" grpId="0"/>
      <p:bldP spid="105" grpId="0"/>
      <p:bldP spid="106" grpId="0"/>
      <p:bldP spid="10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44FBB8-10C6-445B-9ED6-E60A211563AE}"/>
              </a:ext>
            </a:extLst>
          </p:cNvPr>
          <p:cNvSpPr>
            <a:spLocks noGrp="1"/>
          </p:cNvSpPr>
          <p:nvPr>
            <p:ph type="title"/>
          </p:nvPr>
        </p:nvSpPr>
        <p:spPr/>
        <p:txBody>
          <a:bodyPr/>
          <a:lstStyle/>
          <a:p>
            <a:r>
              <a:rPr lang="en-US" dirty="0"/>
              <a:t>Boolean functions &amp; representation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6F815FBB-9828-4170-9649-1A585F155AFB}"/>
                  </a:ext>
                </a:extLst>
              </p:cNvPr>
              <p:cNvSpPr>
                <a:spLocks noGrp="1"/>
              </p:cNvSpPr>
              <p:nvPr>
                <p:ph idx="1"/>
              </p:nvPr>
            </p:nvSpPr>
            <p:spPr/>
            <p:txBody>
              <a:bodyPr/>
              <a:lstStyle/>
              <a:p>
                <a:pPr marL="457200" indent="-457200">
                  <a:lnSpc>
                    <a:spcPct val="150000"/>
                  </a:lnSpc>
                  <a:buFont typeface="+mj-lt"/>
                  <a:buAutoNum type="arabicPeriod"/>
                </a:pPr>
                <a:r>
                  <a:rPr lang="en-US" dirty="0"/>
                  <a:t>Sum-of-products (SOP) form (Disjunctive Normal Form)</a:t>
                </a:r>
              </a:p>
              <a:p>
                <a:pPr marL="0" indent="0">
                  <a:lnSpc>
                    <a:spcPct val="15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𝐴</m:t>
                      </m:r>
                      <m:acc>
                        <m:accPr>
                          <m:chr m:val="̅"/>
                          <m:ctrlPr>
                            <a:rPr lang="en-US" i="1">
                              <a:latin typeface="Cambria Math" panose="02040503050406030204" pitchFamily="18" charset="0"/>
                            </a:rPr>
                          </m:ctrlPr>
                        </m:accPr>
                        <m:e>
                          <m:r>
                            <a:rPr lang="en-US" i="1">
                              <a:latin typeface="Cambria Math" panose="02040503050406030204" pitchFamily="18" charset="0"/>
                            </a:rPr>
                            <m:t>𝐵</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𝐵</m:t>
                          </m:r>
                        </m:e>
                      </m:acc>
                      <m:r>
                        <a:rPr lang="en-US" i="1">
                          <a:latin typeface="Cambria Math" panose="02040503050406030204" pitchFamily="18" charset="0"/>
                        </a:rPr>
                        <m:t>𝐶</m:t>
                      </m:r>
                      <m:r>
                        <a:rPr lang="en-US" i="1">
                          <a:latin typeface="Cambria Math" panose="02040503050406030204" pitchFamily="18" charset="0"/>
                        </a:rPr>
                        <m:t>)</m:t>
                      </m:r>
                    </m:oMath>
                  </m:oMathPara>
                </a14:m>
                <a:endParaRPr lang="en-US" dirty="0"/>
              </a:p>
              <a:p>
                <a:pPr marL="457200" indent="-457200">
                  <a:lnSpc>
                    <a:spcPct val="150000"/>
                  </a:lnSpc>
                  <a:buFont typeface="+mj-lt"/>
                  <a:buAutoNum type="arabicPeriod" startAt="2"/>
                </a:pPr>
                <a:r>
                  <a:rPr lang="en-US" dirty="0"/>
                  <a:t>Products-of-sums (POS) form (Conjunctive Normal Form)</a:t>
                </a:r>
              </a:p>
              <a:p>
                <a:pPr marL="0" indent="0">
                  <a:lnSpc>
                    <a:spcPct val="15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𝐴</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𝐵</m:t>
                          </m:r>
                        </m:e>
                      </m:acc>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oMath>
                  </m:oMathPara>
                </a14:m>
                <a:endParaRPr lang="en-US" dirty="0"/>
              </a:p>
              <a:p>
                <a:endParaRPr lang="en-IN" dirty="0"/>
              </a:p>
            </p:txBody>
          </p:sp>
        </mc:Choice>
        <mc:Fallback xmlns="">
          <p:sp>
            <p:nvSpPr>
              <p:cNvPr id="3" name="Content Placeholder 2">
                <a:extLst>
                  <a:ext uri="{FF2B5EF4-FFF2-40B4-BE49-F238E27FC236}">
                    <a16:creationId xmlns:a16="http://schemas.microsoft.com/office/drawing/2014/main" id="{6F815FBB-9828-4170-9649-1A585F155AFB}"/>
                  </a:ext>
                </a:extLst>
              </p:cNvPr>
              <p:cNvSpPr>
                <a:spLocks noGrp="1" noRot="1" noChangeAspect="1" noMove="1" noResize="1" noEditPoints="1" noAdjustHandles="1" noChangeArrowheads="1" noChangeShapeType="1" noTextEdit="1"/>
              </p:cNvSpPr>
              <p:nvPr>
                <p:ph idx="1"/>
              </p:nvPr>
            </p:nvSpPr>
            <p:spPr>
              <a:blipFill>
                <a:blip r:embed="rId2"/>
                <a:stretch>
                  <a:fillRect l="-818"/>
                </a:stretch>
              </a:blipFill>
            </p:spPr>
            <p:txBody>
              <a:bodyPr/>
              <a:lstStyle/>
              <a:p>
                <a:r>
                  <a:rPr lang="en-IN">
                    <a:noFill/>
                  </a:rPr>
                  <a:t> </a:t>
                </a:r>
              </a:p>
            </p:txBody>
          </p:sp>
        </mc:Fallback>
      </mc:AlternateContent>
    </p:spTree>
    <p:extLst>
      <p:ext uri="{BB962C8B-B14F-4D97-AF65-F5344CB8AC3E}">
        <p14:creationId xmlns:p14="http://schemas.microsoft.com/office/powerpoint/2010/main"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EBB1C1-0C5F-4F6A-ADD2-97B3D48619AE}"/>
              </a:ext>
            </a:extLst>
          </p:cNvPr>
          <p:cNvSpPr>
            <a:spLocks noGrp="1"/>
          </p:cNvSpPr>
          <p:nvPr>
            <p:ph type="title"/>
          </p:nvPr>
        </p:nvSpPr>
        <p:spPr/>
        <p:txBody>
          <a:bodyPr/>
          <a:lstStyle/>
          <a:p>
            <a:r>
              <a:rPr lang="en-US" dirty="0"/>
              <a:t>Tabulation Method (Example) Cont..</a:t>
            </a:r>
            <a:endParaRPr lang="en-IN" dirty="0"/>
          </a:p>
        </p:txBody>
      </p:sp>
      <p:graphicFrame>
        <p:nvGraphicFramePr>
          <p:cNvPr id="4" name="Table 3">
            <a:extLst>
              <a:ext uri="{FF2B5EF4-FFF2-40B4-BE49-F238E27FC236}">
                <a16:creationId xmlns:a16="http://schemas.microsoft.com/office/drawing/2014/main" xmlns="" id="{DB0D585A-6411-4EF6-8661-B1829E9A6578}"/>
              </a:ext>
            </a:extLst>
          </p:cNvPr>
          <p:cNvGraphicFramePr>
            <a:graphicFrameLocks noGrp="1"/>
          </p:cNvGraphicFramePr>
          <p:nvPr/>
        </p:nvGraphicFramePr>
        <p:xfrm>
          <a:off x="1588576" y="1828800"/>
          <a:ext cx="3810000" cy="4191000"/>
        </p:xfrm>
        <a:graphic>
          <a:graphicData uri="http://schemas.openxmlformats.org/drawingml/2006/table">
            <a:tbl>
              <a:tblPr firstRow="1" bandRow="1"/>
              <a:tblGrid>
                <a:gridCol w="1777999">
                  <a:extLst>
                    <a:ext uri="{9D8B030D-6E8A-4147-A177-3AD203B41FA5}">
                      <a16:colId xmlns:a16="http://schemas.microsoft.com/office/drawing/2014/main" xmlns="" val="20000"/>
                    </a:ext>
                  </a:extLst>
                </a:gridCol>
                <a:gridCol w="2032001">
                  <a:extLst>
                    <a:ext uri="{9D8B030D-6E8A-4147-A177-3AD203B41FA5}">
                      <a16:colId xmlns:a16="http://schemas.microsoft.com/office/drawing/2014/main" xmlns="" val="20001"/>
                    </a:ext>
                  </a:extLst>
                </a:gridCol>
              </a:tblGrid>
              <a:tr h="435864">
                <a:tc>
                  <a:txBody>
                    <a:bodyPr/>
                    <a:lstStyle/>
                    <a:p>
                      <a:pPr algn="ctr"/>
                      <a:r>
                        <a:rPr lang="en-US" sz="2000" b="1" dirty="0"/>
                        <a:t>Pairs</a:t>
                      </a:r>
                    </a:p>
                  </a:txBody>
                  <a:tcPr anchor="ctr">
                    <a:solidFill>
                      <a:schemeClr val="tx1">
                        <a:lumMod val="10000"/>
                        <a:lumOff val="90000"/>
                      </a:schemeClr>
                    </a:solidFill>
                  </a:tcPr>
                </a:tc>
                <a:tc>
                  <a:txBody>
                    <a:bodyPr/>
                    <a:lstStyle/>
                    <a:p>
                      <a:pPr algn="ctr"/>
                      <a:r>
                        <a:rPr lang="en-US" sz="2000" b="1" dirty="0"/>
                        <a:t>A</a:t>
                      </a:r>
                      <a:r>
                        <a:rPr lang="en-US" sz="2000" b="1" baseline="0" dirty="0"/>
                        <a:t> B C D</a:t>
                      </a:r>
                      <a:endParaRPr lang="en-US" sz="2000" b="1" dirty="0"/>
                    </a:p>
                  </a:txBody>
                  <a:tcPr anchor="ctr">
                    <a:solidFill>
                      <a:schemeClr val="tx1">
                        <a:lumMod val="10000"/>
                        <a:lumOff val="90000"/>
                      </a:schemeClr>
                    </a:solidFill>
                  </a:tcPr>
                </a:tc>
                <a:extLst>
                  <a:ext uri="{0D108BD9-81ED-4DB2-BD59-A6C34878D82A}">
                    <a16:rowId xmlns:a16="http://schemas.microsoft.com/office/drawing/2014/main" xmlns="" val="10000"/>
                  </a:ext>
                </a:extLst>
              </a:tr>
              <a:tr h="771144">
                <a:tc>
                  <a:txBody>
                    <a:bodyPr/>
                    <a:lstStyle/>
                    <a:p>
                      <a:pPr algn="ctr"/>
                      <a:r>
                        <a:rPr lang="en-US" sz="2000" dirty="0"/>
                        <a:t>0, 1</a:t>
                      </a:r>
                    </a:p>
                    <a:p>
                      <a:pPr algn="ctr"/>
                      <a:r>
                        <a:rPr lang="en-US" sz="2000" dirty="0"/>
                        <a:t>0, 8</a:t>
                      </a:r>
                    </a:p>
                  </a:txBody>
                  <a:tcPr anchor="ctr"/>
                </a:tc>
                <a:tc>
                  <a:txBody>
                    <a:bodyPr/>
                    <a:lstStyle/>
                    <a:p>
                      <a:pPr algn="ctr"/>
                      <a:r>
                        <a:rPr lang="en-US" sz="2000" dirty="0"/>
                        <a:t>0 0 0 _</a:t>
                      </a:r>
                    </a:p>
                    <a:p>
                      <a:pPr algn="ctr"/>
                      <a:r>
                        <a:rPr lang="en-US" sz="2000" dirty="0"/>
                        <a:t>_</a:t>
                      </a:r>
                      <a:r>
                        <a:rPr lang="en-US" sz="2000" baseline="0" dirty="0"/>
                        <a:t> 0 0 0</a:t>
                      </a:r>
                      <a:endParaRPr lang="en-US" sz="2000" dirty="0"/>
                    </a:p>
                  </a:txBody>
                  <a:tcPr anchor="ctr"/>
                </a:tc>
                <a:extLst>
                  <a:ext uri="{0D108BD9-81ED-4DB2-BD59-A6C34878D82A}">
                    <a16:rowId xmlns:a16="http://schemas.microsoft.com/office/drawing/2014/main" xmlns="" val="10001"/>
                  </a:ext>
                </a:extLst>
              </a:tr>
              <a:tr h="771144">
                <a:tc>
                  <a:txBody>
                    <a:bodyPr/>
                    <a:lstStyle/>
                    <a:p>
                      <a:pPr algn="ctr"/>
                      <a:r>
                        <a:rPr lang="en-US" sz="2000" dirty="0"/>
                        <a:t>1, 9</a:t>
                      </a:r>
                    </a:p>
                    <a:p>
                      <a:pPr algn="ctr"/>
                      <a:r>
                        <a:rPr lang="en-US" sz="2000" dirty="0"/>
                        <a:t>8, 9</a:t>
                      </a:r>
                    </a:p>
                  </a:txBody>
                  <a:tcPr anchor="ctr"/>
                </a:tc>
                <a:tc>
                  <a:txBody>
                    <a:bodyPr/>
                    <a:lstStyle/>
                    <a:p>
                      <a:pPr algn="ctr"/>
                      <a:r>
                        <a:rPr lang="en-US" sz="2000" dirty="0"/>
                        <a:t>_ 0 0</a:t>
                      </a:r>
                      <a:r>
                        <a:rPr lang="en-US" sz="2000" baseline="0" dirty="0"/>
                        <a:t> 1</a:t>
                      </a:r>
                    </a:p>
                    <a:p>
                      <a:pPr algn="ctr"/>
                      <a:r>
                        <a:rPr lang="en-US" sz="2000" baseline="0" dirty="0"/>
                        <a:t>1 0 0 _</a:t>
                      </a:r>
                      <a:endParaRPr lang="en-US" sz="2000" dirty="0"/>
                    </a:p>
                  </a:txBody>
                  <a:tcPr anchor="ctr"/>
                </a:tc>
                <a:extLst>
                  <a:ext uri="{0D108BD9-81ED-4DB2-BD59-A6C34878D82A}">
                    <a16:rowId xmlns:a16="http://schemas.microsoft.com/office/drawing/2014/main" xmlns="" val="10002"/>
                  </a:ext>
                </a:extLst>
              </a:tr>
              <a:tr h="1106424">
                <a:tc>
                  <a:txBody>
                    <a:bodyPr/>
                    <a:lstStyle/>
                    <a:p>
                      <a:pPr algn="ctr"/>
                      <a:r>
                        <a:rPr lang="en-US" sz="2000" dirty="0"/>
                        <a:t>6, 7</a:t>
                      </a:r>
                    </a:p>
                    <a:p>
                      <a:pPr algn="ctr"/>
                      <a:r>
                        <a:rPr lang="en-US" sz="2000" dirty="0"/>
                        <a:t>6, 14</a:t>
                      </a:r>
                    </a:p>
                    <a:p>
                      <a:pPr algn="ctr"/>
                      <a:r>
                        <a:rPr lang="en-US" sz="2000" dirty="0"/>
                        <a:t>9,13</a:t>
                      </a:r>
                    </a:p>
                  </a:txBody>
                  <a:tcPr anchor="ctr"/>
                </a:tc>
                <a:tc>
                  <a:txBody>
                    <a:bodyPr/>
                    <a:lstStyle/>
                    <a:p>
                      <a:pPr algn="ctr"/>
                      <a:r>
                        <a:rPr lang="en-US" sz="2000" dirty="0"/>
                        <a:t>0 1 1 _</a:t>
                      </a:r>
                    </a:p>
                    <a:p>
                      <a:pPr algn="ctr"/>
                      <a:r>
                        <a:rPr lang="en-US" sz="2000" dirty="0"/>
                        <a:t>_</a:t>
                      </a:r>
                      <a:r>
                        <a:rPr lang="en-US" sz="2000" baseline="0" dirty="0"/>
                        <a:t> 1 1 0</a:t>
                      </a:r>
                    </a:p>
                    <a:p>
                      <a:pPr algn="ctr"/>
                      <a:r>
                        <a:rPr lang="en-US" sz="2000" baseline="0" dirty="0"/>
                        <a:t>1 _ 0 1</a:t>
                      </a:r>
                      <a:endParaRPr lang="en-US" sz="2000" dirty="0"/>
                    </a:p>
                  </a:txBody>
                  <a:tcPr anchor="ctr"/>
                </a:tc>
                <a:extLst>
                  <a:ext uri="{0D108BD9-81ED-4DB2-BD59-A6C34878D82A}">
                    <a16:rowId xmlns:a16="http://schemas.microsoft.com/office/drawing/2014/main" xmlns="" val="10003"/>
                  </a:ext>
                </a:extLst>
              </a:tr>
              <a:tr h="1106424">
                <a:tc>
                  <a:txBody>
                    <a:bodyPr/>
                    <a:lstStyle/>
                    <a:p>
                      <a:pPr algn="ctr"/>
                      <a:r>
                        <a:rPr lang="en-US" sz="2000" dirty="0"/>
                        <a:t>7, 15</a:t>
                      </a:r>
                    </a:p>
                    <a:p>
                      <a:pPr algn="ctr"/>
                      <a:r>
                        <a:rPr lang="en-US" sz="2000" dirty="0"/>
                        <a:t>13, 15</a:t>
                      </a:r>
                    </a:p>
                    <a:p>
                      <a:pPr algn="ctr"/>
                      <a:r>
                        <a:rPr lang="en-US" sz="2000" dirty="0"/>
                        <a:t>14, 15</a:t>
                      </a:r>
                    </a:p>
                  </a:txBody>
                  <a:tcPr anchor="ctr"/>
                </a:tc>
                <a:tc>
                  <a:txBody>
                    <a:bodyPr/>
                    <a:lstStyle/>
                    <a:p>
                      <a:pPr algn="ctr"/>
                      <a:r>
                        <a:rPr lang="en-US" sz="2000" dirty="0"/>
                        <a:t>_ 1 1 1</a:t>
                      </a:r>
                    </a:p>
                    <a:p>
                      <a:pPr algn="ctr"/>
                      <a:r>
                        <a:rPr lang="en-US" sz="2000" dirty="0"/>
                        <a:t>1</a:t>
                      </a:r>
                      <a:r>
                        <a:rPr lang="en-US" sz="2000" baseline="0" dirty="0"/>
                        <a:t> 1 _ 1</a:t>
                      </a:r>
                    </a:p>
                    <a:p>
                      <a:pPr algn="ctr"/>
                      <a:r>
                        <a:rPr lang="en-US" sz="2000" baseline="0" dirty="0"/>
                        <a:t>1 1 1 _</a:t>
                      </a:r>
                      <a:endParaRPr lang="en-US" sz="2000" dirty="0"/>
                    </a:p>
                  </a:txBody>
                  <a:tcPr anchor="ctr"/>
                </a:tc>
                <a:extLst>
                  <a:ext uri="{0D108BD9-81ED-4DB2-BD59-A6C34878D82A}">
                    <a16:rowId xmlns:a16="http://schemas.microsoft.com/office/drawing/2014/main" xmlns="" val="10004"/>
                  </a:ext>
                </a:extLst>
              </a:tr>
            </a:tbl>
          </a:graphicData>
        </a:graphic>
      </p:graphicFrame>
      <p:sp>
        <p:nvSpPr>
          <p:cNvPr id="5" name="Rectangle 4">
            <a:extLst>
              <a:ext uri="{FF2B5EF4-FFF2-40B4-BE49-F238E27FC236}">
                <a16:creationId xmlns:a16="http://schemas.microsoft.com/office/drawing/2014/main" xmlns="" id="{8364B3F4-D514-4D2C-AEC3-BD83335A4341}"/>
              </a:ext>
            </a:extLst>
          </p:cNvPr>
          <p:cNvSpPr/>
          <p:nvPr/>
        </p:nvSpPr>
        <p:spPr>
          <a:xfrm>
            <a:off x="149817" y="744199"/>
            <a:ext cx="12042183" cy="830997"/>
          </a:xfrm>
          <a:prstGeom prst="rect">
            <a:avLst/>
          </a:prstGeom>
        </p:spPr>
        <p:txBody>
          <a:bodyPr wrap="square">
            <a:spAutoFit/>
          </a:bodyPr>
          <a:lstStyle/>
          <a:p>
            <a:pPr marL="1162050" indent="-1162050"/>
            <a:r>
              <a:rPr lang="en-US" sz="2400" dirty="0">
                <a:solidFill>
                  <a:schemeClr val="tx2"/>
                </a:solidFill>
              </a:rPr>
              <a:t>Step – 4: Compare the terms generated in step 3 in the same fashion until no further combinations are possible</a:t>
            </a:r>
          </a:p>
        </p:txBody>
      </p:sp>
      <p:graphicFrame>
        <p:nvGraphicFramePr>
          <p:cNvPr id="6" name="Table 5">
            <a:extLst>
              <a:ext uri="{FF2B5EF4-FFF2-40B4-BE49-F238E27FC236}">
                <a16:creationId xmlns:a16="http://schemas.microsoft.com/office/drawing/2014/main" xmlns="" id="{63D51208-16F8-485F-8B78-6E64760853DC}"/>
              </a:ext>
            </a:extLst>
          </p:cNvPr>
          <p:cNvGraphicFramePr>
            <a:graphicFrameLocks noGrp="1"/>
          </p:cNvGraphicFramePr>
          <p:nvPr/>
        </p:nvGraphicFramePr>
        <p:xfrm>
          <a:off x="7049143" y="1828800"/>
          <a:ext cx="3733802" cy="1188720"/>
        </p:xfrm>
        <a:graphic>
          <a:graphicData uri="http://schemas.openxmlformats.org/drawingml/2006/table">
            <a:tbl>
              <a:tblPr firstRow="1" bandRow="1"/>
              <a:tblGrid>
                <a:gridCol w="1742440">
                  <a:extLst>
                    <a:ext uri="{9D8B030D-6E8A-4147-A177-3AD203B41FA5}">
                      <a16:colId xmlns:a16="http://schemas.microsoft.com/office/drawing/2014/main" xmlns="" val="20000"/>
                    </a:ext>
                  </a:extLst>
                </a:gridCol>
                <a:gridCol w="1991362">
                  <a:extLst>
                    <a:ext uri="{9D8B030D-6E8A-4147-A177-3AD203B41FA5}">
                      <a16:colId xmlns:a16="http://schemas.microsoft.com/office/drawing/2014/main" xmlns="" val="20001"/>
                    </a:ext>
                  </a:extLst>
                </a:gridCol>
              </a:tblGrid>
              <a:tr h="370840">
                <a:tc>
                  <a:txBody>
                    <a:bodyPr/>
                    <a:lstStyle/>
                    <a:p>
                      <a:pPr algn="ctr"/>
                      <a:r>
                        <a:rPr lang="en-US" sz="2000" b="1" dirty="0"/>
                        <a:t>Quads</a:t>
                      </a:r>
                    </a:p>
                  </a:txBody>
                  <a:tcPr anchor="ctr">
                    <a:solidFill>
                      <a:schemeClr val="tx1">
                        <a:lumMod val="10000"/>
                        <a:lumOff val="90000"/>
                      </a:schemeClr>
                    </a:solidFill>
                  </a:tcPr>
                </a:tc>
                <a:tc>
                  <a:txBody>
                    <a:bodyPr/>
                    <a:lstStyle/>
                    <a:p>
                      <a:pPr algn="ctr"/>
                      <a:r>
                        <a:rPr lang="en-US" sz="2000" b="1" dirty="0"/>
                        <a:t>A</a:t>
                      </a:r>
                      <a:r>
                        <a:rPr lang="en-US" sz="2000" b="1" baseline="0" dirty="0"/>
                        <a:t> B C D</a:t>
                      </a:r>
                      <a:endParaRPr lang="en-US" sz="2000" b="1" dirty="0"/>
                    </a:p>
                  </a:txBody>
                  <a:tcPr anchor="ctr">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US" sz="2000" dirty="0"/>
                        <a:t>0, 1, 8, 9</a:t>
                      </a:r>
                    </a:p>
                  </a:txBody>
                  <a:tcPr anchor="ctr"/>
                </a:tc>
                <a:tc>
                  <a:txBody>
                    <a:bodyPr/>
                    <a:lstStyle/>
                    <a:p>
                      <a:pPr algn="ctr"/>
                      <a:r>
                        <a:rPr lang="en-US" sz="2000" dirty="0"/>
                        <a:t>_ 0 0 _</a:t>
                      </a:r>
                    </a:p>
                  </a:txBody>
                  <a:tcPr anchor="ctr"/>
                </a:tc>
                <a:extLst>
                  <a:ext uri="{0D108BD9-81ED-4DB2-BD59-A6C34878D82A}">
                    <a16:rowId xmlns:a16="http://schemas.microsoft.com/office/drawing/2014/main" xmlns="" val="10001"/>
                  </a:ext>
                </a:extLst>
              </a:tr>
              <a:tr h="370840">
                <a:tc>
                  <a:txBody>
                    <a:bodyPr/>
                    <a:lstStyle/>
                    <a:p>
                      <a:pPr algn="ctr"/>
                      <a:r>
                        <a:rPr lang="en-US" sz="2000" dirty="0"/>
                        <a:t>6, 7,</a:t>
                      </a:r>
                      <a:r>
                        <a:rPr lang="en-US" sz="2000" baseline="0" dirty="0"/>
                        <a:t> 14, 15</a:t>
                      </a:r>
                      <a:endParaRPr lang="en-US" sz="2000" dirty="0"/>
                    </a:p>
                  </a:txBody>
                  <a:tcPr anchor="ctr"/>
                </a:tc>
                <a:tc>
                  <a:txBody>
                    <a:bodyPr/>
                    <a:lstStyle/>
                    <a:p>
                      <a:pPr algn="ctr"/>
                      <a:r>
                        <a:rPr lang="en-US" sz="2000" dirty="0"/>
                        <a:t>_ 1 1 _</a:t>
                      </a:r>
                    </a:p>
                  </a:txBody>
                  <a:tcPr anchor="ctr"/>
                </a:tc>
                <a:extLst>
                  <a:ext uri="{0D108BD9-81ED-4DB2-BD59-A6C34878D82A}">
                    <a16:rowId xmlns:a16="http://schemas.microsoft.com/office/drawing/2014/main" xmlns="" val="10003"/>
                  </a:ext>
                </a:extLst>
              </a:tr>
            </a:tbl>
          </a:graphicData>
        </a:graphic>
      </p:graphicFrame>
      <p:sp>
        <p:nvSpPr>
          <p:cNvPr id="7" name="Rectangle 6">
            <a:extLst>
              <a:ext uri="{FF2B5EF4-FFF2-40B4-BE49-F238E27FC236}">
                <a16:creationId xmlns:a16="http://schemas.microsoft.com/office/drawing/2014/main" xmlns="" id="{D744922D-CFFF-4F47-9FB2-37691F685C4B}"/>
              </a:ext>
            </a:extLst>
          </p:cNvPr>
          <p:cNvSpPr/>
          <p:nvPr/>
        </p:nvSpPr>
        <p:spPr>
          <a:xfrm>
            <a:off x="7430145" y="2273300"/>
            <a:ext cx="1039446"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xmlns="" id="{DFA95C9C-29C8-458A-97D5-BA05CC1C996A}"/>
              </a:ext>
            </a:extLst>
          </p:cNvPr>
          <p:cNvSpPr/>
          <p:nvPr/>
        </p:nvSpPr>
        <p:spPr>
          <a:xfrm>
            <a:off x="8924838" y="2273298"/>
            <a:ext cx="1781907"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xmlns="" id="{301EC5C4-B1D2-429B-ACF4-4A1C635672C9}"/>
              </a:ext>
            </a:extLst>
          </p:cNvPr>
          <p:cNvCxnSpPr/>
          <p:nvPr/>
        </p:nvCxnSpPr>
        <p:spPr>
          <a:xfrm>
            <a:off x="4001576" y="2654300"/>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B82B56B8-D3E8-4D5A-A29C-88764A1A8623}"/>
              </a:ext>
            </a:extLst>
          </p:cNvPr>
          <p:cNvCxnSpPr/>
          <p:nvPr/>
        </p:nvCxnSpPr>
        <p:spPr>
          <a:xfrm>
            <a:off x="4009293" y="3721100"/>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41F4B501-17AC-4524-9E38-0F998B028437}"/>
              </a:ext>
            </a:extLst>
          </p:cNvPr>
          <p:cNvSpPr txBox="1"/>
          <p:nvPr/>
        </p:nvSpPr>
        <p:spPr>
          <a:xfrm>
            <a:off x="4941376" y="2284968"/>
            <a:ext cx="308098" cy="369332"/>
          </a:xfrm>
          <a:prstGeom prst="rect">
            <a:avLst/>
          </a:prstGeom>
          <a:noFill/>
        </p:spPr>
        <p:txBody>
          <a:bodyPr wrap="none" rtlCol="0">
            <a:spAutoFit/>
          </a:bodyPr>
          <a:lstStyle/>
          <a:p>
            <a:r>
              <a:rPr lang="en-IN" dirty="0">
                <a:solidFill>
                  <a:schemeClr val="accent6"/>
                </a:solidFill>
              </a:rPr>
              <a:t>√</a:t>
            </a:r>
          </a:p>
        </p:txBody>
      </p:sp>
      <p:sp>
        <p:nvSpPr>
          <p:cNvPr id="12" name="TextBox 11">
            <a:extLst>
              <a:ext uri="{FF2B5EF4-FFF2-40B4-BE49-F238E27FC236}">
                <a16:creationId xmlns:a16="http://schemas.microsoft.com/office/drawing/2014/main" xmlns="" id="{A216892B-24D5-46E7-8B96-A743C60E240C}"/>
              </a:ext>
            </a:extLst>
          </p:cNvPr>
          <p:cNvSpPr txBox="1"/>
          <p:nvPr/>
        </p:nvSpPr>
        <p:spPr>
          <a:xfrm>
            <a:off x="4941376" y="3414236"/>
            <a:ext cx="308098" cy="369332"/>
          </a:xfrm>
          <a:prstGeom prst="rect">
            <a:avLst/>
          </a:prstGeom>
          <a:noFill/>
        </p:spPr>
        <p:txBody>
          <a:bodyPr wrap="none" rtlCol="0">
            <a:spAutoFit/>
          </a:bodyPr>
          <a:lstStyle/>
          <a:p>
            <a:r>
              <a:rPr lang="en-IN" dirty="0">
                <a:solidFill>
                  <a:schemeClr val="accent6"/>
                </a:solidFill>
              </a:rPr>
              <a:t>√</a:t>
            </a:r>
          </a:p>
        </p:txBody>
      </p:sp>
      <p:cxnSp>
        <p:nvCxnSpPr>
          <p:cNvPr id="13" name="Straight Connector 12">
            <a:extLst>
              <a:ext uri="{FF2B5EF4-FFF2-40B4-BE49-F238E27FC236}">
                <a16:creationId xmlns:a16="http://schemas.microsoft.com/office/drawing/2014/main" xmlns="" id="{C6E9038C-7501-43DB-B9D7-CD6F0789A31A}"/>
              </a:ext>
            </a:extLst>
          </p:cNvPr>
          <p:cNvCxnSpPr/>
          <p:nvPr/>
        </p:nvCxnSpPr>
        <p:spPr>
          <a:xfrm>
            <a:off x="4552659" y="2971800"/>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3B5CDCC6-FAF7-4FA2-96E9-50E05B95B537}"/>
              </a:ext>
            </a:extLst>
          </p:cNvPr>
          <p:cNvCxnSpPr/>
          <p:nvPr/>
        </p:nvCxnSpPr>
        <p:spPr>
          <a:xfrm>
            <a:off x="4565359" y="3441700"/>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BC0EFD3A-CB0B-4B81-9B91-088B113B95A9}"/>
              </a:ext>
            </a:extLst>
          </p:cNvPr>
          <p:cNvSpPr txBox="1"/>
          <p:nvPr/>
        </p:nvSpPr>
        <p:spPr>
          <a:xfrm>
            <a:off x="4941376" y="2667000"/>
            <a:ext cx="308098" cy="369332"/>
          </a:xfrm>
          <a:prstGeom prst="rect">
            <a:avLst/>
          </a:prstGeom>
          <a:noFill/>
        </p:spPr>
        <p:txBody>
          <a:bodyPr wrap="none" rtlCol="0">
            <a:spAutoFit/>
          </a:bodyPr>
          <a:lstStyle/>
          <a:p>
            <a:r>
              <a:rPr lang="en-IN" dirty="0">
                <a:solidFill>
                  <a:schemeClr val="accent6"/>
                </a:solidFill>
              </a:rPr>
              <a:t>√</a:t>
            </a:r>
          </a:p>
        </p:txBody>
      </p:sp>
      <p:sp>
        <p:nvSpPr>
          <p:cNvPr id="16" name="TextBox 15">
            <a:extLst>
              <a:ext uri="{FF2B5EF4-FFF2-40B4-BE49-F238E27FC236}">
                <a16:creationId xmlns:a16="http://schemas.microsoft.com/office/drawing/2014/main" xmlns="" id="{E87CD837-0DF7-4629-B2DC-D129F7FA2D4C}"/>
              </a:ext>
            </a:extLst>
          </p:cNvPr>
          <p:cNvSpPr txBox="1"/>
          <p:nvPr/>
        </p:nvSpPr>
        <p:spPr>
          <a:xfrm>
            <a:off x="4941376" y="3111500"/>
            <a:ext cx="308098" cy="369332"/>
          </a:xfrm>
          <a:prstGeom prst="rect">
            <a:avLst/>
          </a:prstGeom>
          <a:noFill/>
        </p:spPr>
        <p:txBody>
          <a:bodyPr wrap="none" rtlCol="0">
            <a:spAutoFit/>
          </a:bodyPr>
          <a:lstStyle/>
          <a:p>
            <a:r>
              <a:rPr lang="en-IN" dirty="0">
                <a:solidFill>
                  <a:schemeClr val="accent6"/>
                </a:solidFill>
              </a:rPr>
              <a:t>√</a:t>
            </a:r>
          </a:p>
        </p:txBody>
      </p:sp>
      <p:cxnSp>
        <p:nvCxnSpPr>
          <p:cNvPr id="17" name="Straight Connector 16">
            <a:extLst>
              <a:ext uri="{FF2B5EF4-FFF2-40B4-BE49-F238E27FC236}">
                <a16:creationId xmlns:a16="http://schemas.microsoft.com/office/drawing/2014/main" xmlns="" id="{F0CE9D5C-A012-4803-AD94-B43646CE28BC}"/>
              </a:ext>
            </a:extLst>
          </p:cNvPr>
          <p:cNvCxnSpPr/>
          <p:nvPr/>
        </p:nvCxnSpPr>
        <p:spPr>
          <a:xfrm>
            <a:off x="4001576" y="4191000"/>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8D048AF-A213-4E3F-A22D-17A2456AAE02}"/>
              </a:ext>
            </a:extLst>
          </p:cNvPr>
          <p:cNvCxnSpPr/>
          <p:nvPr/>
        </p:nvCxnSpPr>
        <p:spPr>
          <a:xfrm>
            <a:off x="3991367" y="5930900"/>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xmlns="" id="{78555FC1-15B5-4CD0-877D-7292C42B3C18}"/>
              </a:ext>
            </a:extLst>
          </p:cNvPr>
          <p:cNvSpPr/>
          <p:nvPr/>
        </p:nvSpPr>
        <p:spPr>
          <a:xfrm>
            <a:off x="7295603" y="2677810"/>
            <a:ext cx="125773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xmlns="" id="{2D00E59F-13E8-4F18-968B-C7AA40C98D96}"/>
              </a:ext>
            </a:extLst>
          </p:cNvPr>
          <p:cNvSpPr/>
          <p:nvPr/>
        </p:nvSpPr>
        <p:spPr>
          <a:xfrm>
            <a:off x="8899438" y="2677808"/>
            <a:ext cx="1781907"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xmlns="" id="{37912A60-0A09-4628-A18A-5EEBBD73331E}"/>
              </a:ext>
            </a:extLst>
          </p:cNvPr>
          <p:cNvSpPr txBox="1"/>
          <p:nvPr/>
        </p:nvSpPr>
        <p:spPr>
          <a:xfrm>
            <a:off x="4941376" y="5561568"/>
            <a:ext cx="308098" cy="369332"/>
          </a:xfrm>
          <a:prstGeom prst="rect">
            <a:avLst/>
          </a:prstGeom>
          <a:noFill/>
        </p:spPr>
        <p:txBody>
          <a:bodyPr wrap="none" rtlCol="0">
            <a:spAutoFit/>
          </a:bodyPr>
          <a:lstStyle/>
          <a:p>
            <a:r>
              <a:rPr lang="en-IN" dirty="0">
                <a:solidFill>
                  <a:schemeClr val="accent6"/>
                </a:solidFill>
              </a:rPr>
              <a:t>√</a:t>
            </a:r>
          </a:p>
        </p:txBody>
      </p:sp>
      <p:sp>
        <p:nvSpPr>
          <p:cNvPr id="22" name="TextBox 21">
            <a:extLst>
              <a:ext uri="{FF2B5EF4-FFF2-40B4-BE49-F238E27FC236}">
                <a16:creationId xmlns:a16="http://schemas.microsoft.com/office/drawing/2014/main" xmlns="" id="{676D2F63-47F3-4AEE-8BC2-473EA8EEB240}"/>
              </a:ext>
            </a:extLst>
          </p:cNvPr>
          <p:cNvSpPr txBox="1"/>
          <p:nvPr/>
        </p:nvSpPr>
        <p:spPr>
          <a:xfrm>
            <a:off x="4941376" y="3888264"/>
            <a:ext cx="308098" cy="369332"/>
          </a:xfrm>
          <a:prstGeom prst="rect">
            <a:avLst/>
          </a:prstGeom>
          <a:noFill/>
        </p:spPr>
        <p:txBody>
          <a:bodyPr wrap="none" rtlCol="0">
            <a:spAutoFit/>
          </a:bodyPr>
          <a:lstStyle/>
          <a:p>
            <a:r>
              <a:rPr lang="en-IN" dirty="0">
                <a:solidFill>
                  <a:schemeClr val="accent6"/>
                </a:solidFill>
              </a:rPr>
              <a:t>√</a:t>
            </a:r>
          </a:p>
        </p:txBody>
      </p:sp>
      <p:sp>
        <p:nvSpPr>
          <p:cNvPr id="23" name="TextBox 22">
            <a:extLst>
              <a:ext uri="{FF2B5EF4-FFF2-40B4-BE49-F238E27FC236}">
                <a16:creationId xmlns:a16="http://schemas.microsoft.com/office/drawing/2014/main" xmlns="" id="{2D79933E-D014-4DA1-BDCA-5D2F207C84F7}"/>
              </a:ext>
            </a:extLst>
          </p:cNvPr>
          <p:cNvSpPr txBox="1"/>
          <p:nvPr/>
        </p:nvSpPr>
        <p:spPr>
          <a:xfrm>
            <a:off x="4941376" y="4953000"/>
            <a:ext cx="308098" cy="369332"/>
          </a:xfrm>
          <a:prstGeom prst="rect">
            <a:avLst/>
          </a:prstGeom>
          <a:noFill/>
        </p:spPr>
        <p:txBody>
          <a:bodyPr wrap="none" rtlCol="0">
            <a:spAutoFit/>
          </a:bodyPr>
          <a:lstStyle/>
          <a:p>
            <a:r>
              <a:rPr lang="en-IN" dirty="0">
                <a:solidFill>
                  <a:schemeClr val="accent6"/>
                </a:solidFill>
              </a:rPr>
              <a:t>√</a:t>
            </a:r>
          </a:p>
        </p:txBody>
      </p:sp>
      <p:sp>
        <p:nvSpPr>
          <p:cNvPr id="24" name="TextBox 23">
            <a:extLst>
              <a:ext uri="{FF2B5EF4-FFF2-40B4-BE49-F238E27FC236}">
                <a16:creationId xmlns:a16="http://schemas.microsoft.com/office/drawing/2014/main" xmlns="" id="{DAAF92D5-95E1-4395-A891-9FE811F0F32D}"/>
              </a:ext>
            </a:extLst>
          </p:cNvPr>
          <p:cNvSpPr txBox="1"/>
          <p:nvPr/>
        </p:nvSpPr>
        <p:spPr>
          <a:xfrm>
            <a:off x="4941376" y="4177626"/>
            <a:ext cx="308098" cy="369332"/>
          </a:xfrm>
          <a:prstGeom prst="rect">
            <a:avLst/>
          </a:prstGeom>
          <a:noFill/>
        </p:spPr>
        <p:txBody>
          <a:bodyPr wrap="none" rtlCol="0">
            <a:spAutoFit/>
          </a:bodyPr>
          <a:lstStyle/>
          <a:p>
            <a:r>
              <a:rPr lang="en-IN" dirty="0">
                <a:solidFill>
                  <a:schemeClr val="accent6"/>
                </a:solidFill>
              </a:rPr>
              <a:t>√</a:t>
            </a:r>
          </a:p>
        </p:txBody>
      </p:sp>
      <p:cxnSp>
        <p:nvCxnSpPr>
          <p:cNvPr id="25" name="Straight Connector 24">
            <a:extLst>
              <a:ext uri="{FF2B5EF4-FFF2-40B4-BE49-F238E27FC236}">
                <a16:creationId xmlns:a16="http://schemas.microsoft.com/office/drawing/2014/main" xmlns="" id="{B5033C03-09A2-4BF8-87BE-6F1B94DE9E0E}"/>
              </a:ext>
            </a:extLst>
          </p:cNvPr>
          <p:cNvCxnSpPr/>
          <p:nvPr/>
        </p:nvCxnSpPr>
        <p:spPr>
          <a:xfrm>
            <a:off x="4562867" y="4508500"/>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81726305-EA32-4ABC-B89A-E872BCA9C0EC}"/>
              </a:ext>
            </a:extLst>
          </p:cNvPr>
          <p:cNvCxnSpPr/>
          <p:nvPr/>
        </p:nvCxnSpPr>
        <p:spPr>
          <a:xfrm>
            <a:off x="4552658" y="5322332"/>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xmlns="" id="{0D9B2DC3-F846-4DD6-80FC-5891B24C5207}"/>
              </a:ext>
            </a:extLst>
          </p:cNvPr>
          <p:cNvSpPr txBox="1"/>
          <p:nvPr/>
        </p:nvSpPr>
        <p:spPr>
          <a:xfrm>
            <a:off x="10389029" y="2660831"/>
            <a:ext cx="317716" cy="400110"/>
          </a:xfrm>
          <a:prstGeom prst="rect">
            <a:avLst/>
          </a:prstGeom>
          <a:noFill/>
        </p:spPr>
        <p:txBody>
          <a:bodyPr wrap="none" rtlCol="0">
            <a:spAutoFit/>
          </a:bodyPr>
          <a:lstStyle/>
          <a:p>
            <a:r>
              <a:rPr lang="en-IN" sz="2000" dirty="0">
                <a:solidFill>
                  <a:schemeClr val="tx2"/>
                </a:solidFill>
              </a:rPr>
              <a:t>P</a:t>
            </a:r>
          </a:p>
        </p:txBody>
      </p:sp>
      <p:sp>
        <p:nvSpPr>
          <p:cNvPr id="28" name="TextBox 27">
            <a:extLst>
              <a:ext uri="{FF2B5EF4-FFF2-40B4-BE49-F238E27FC236}">
                <a16:creationId xmlns:a16="http://schemas.microsoft.com/office/drawing/2014/main" xmlns="" id="{EFFB117E-FFB6-44AA-A7D3-944EE0F93D3B}"/>
              </a:ext>
            </a:extLst>
          </p:cNvPr>
          <p:cNvSpPr txBox="1"/>
          <p:nvPr/>
        </p:nvSpPr>
        <p:spPr>
          <a:xfrm>
            <a:off x="10387657" y="2227064"/>
            <a:ext cx="357790" cy="400110"/>
          </a:xfrm>
          <a:prstGeom prst="rect">
            <a:avLst/>
          </a:prstGeom>
          <a:noFill/>
        </p:spPr>
        <p:txBody>
          <a:bodyPr wrap="none" rtlCol="0">
            <a:spAutoFit/>
          </a:bodyPr>
          <a:lstStyle/>
          <a:p>
            <a:r>
              <a:rPr lang="en-IN" sz="2000" dirty="0">
                <a:solidFill>
                  <a:schemeClr val="tx2"/>
                </a:solidFill>
              </a:rPr>
              <a:t>Q</a:t>
            </a:r>
          </a:p>
        </p:txBody>
      </p:sp>
      <p:sp>
        <p:nvSpPr>
          <p:cNvPr id="29" name="TextBox 28">
            <a:extLst>
              <a:ext uri="{FF2B5EF4-FFF2-40B4-BE49-F238E27FC236}">
                <a16:creationId xmlns:a16="http://schemas.microsoft.com/office/drawing/2014/main" xmlns="" id="{1CD09D9D-C65C-45AB-9A54-FDA63E059988}"/>
              </a:ext>
            </a:extLst>
          </p:cNvPr>
          <p:cNvSpPr txBox="1"/>
          <p:nvPr/>
        </p:nvSpPr>
        <p:spPr>
          <a:xfrm>
            <a:off x="4942748" y="5260776"/>
            <a:ext cx="324128" cy="400110"/>
          </a:xfrm>
          <a:prstGeom prst="rect">
            <a:avLst/>
          </a:prstGeom>
          <a:noFill/>
        </p:spPr>
        <p:txBody>
          <a:bodyPr wrap="none" rtlCol="0">
            <a:spAutoFit/>
          </a:bodyPr>
          <a:lstStyle/>
          <a:p>
            <a:r>
              <a:rPr lang="en-IN" sz="2000" dirty="0">
                <a:solidFill>
                  <a:schemeClr val="tx2"/>
                </a:solidFill>
              </a:rPr>
              <a:t>R</a:t>
            </a:r>
          </a:p>
        </p:txBody>
      </p:sp>
      <p:sp>
        <p:nvSpPr>
          <p:cNvPr id="30" name="TextBox 29">
            <a:extLst>
              <a:ext uri="{FF2B5EF4-FFF2-40B4-BE49-F238E27FC236}">
                <a16:creationId xmlns:a16="http://schemas.microsoft.com/office/drawing/2014/main" xmlns="" id="{E7212ADA-9572-456E-9583-A53AED94E98D}"/>
              </a:ext>
            </a:extLst>
          </p:cNvPr>
          <p:cNvSpPr txBox="1"/>
          <p:nvPr/>
        </p:nvSpPr>
        <p:spPr>
          <a:xfrm>
            <a:off x="4941376" y="4455051"/>
            <a:ext cx="317716" cy="400110"/>
          </a:xfrm>
          <a:prstGeom prst="rect">
            <a:avLst/>
          </a:prstGeom>
          <a:noFill/>
        </p:spPr>
        <p:txBody>
          <a:bodyPr wrap="none" rtlCol="0">
            <a:spAutoFit/>
          </a:bodyPr>
          <a:lstStyle/>
          <a:p>
            <a:r>
              <a:rPr lang="en-IN" sz="2000" dirty="0">
                <a:solidFill>
                  <a:schemeClr val="tx2"/>
                </a:solidFill>
              </a:rPr>
              <a:t>S</a:t>
            </a:r>
          </a:p>
        </p:txBody>
      </p:sp>
    </p:spTree>
    <p:extLst>
      <p:ext uri="{BB962C8B-B14F-4D97-AF65-F5344CB8AC3E}">
        <p14:creationId xmlns:p14="http://schemas.microsoft.com/office/powerpoint/2010/main" val="194461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4" fill="hold" grpId="0" nodeType="clickEffect">
                                  <p:stCondLst>
                                    <p:cond delay="0"/>
                                  </p:stCondLst>
                                  <p:childTnLst>
                                    <p:animEffect transition="out" filter="wipe(down)">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22" presetClass="exit" presetSubtype="4" fill="hold" grpId="0" nodeType="withEffect">
                                  <p:stCondLst>
                                    <p:cond delay="0"/>
                                  </p:stCondLst>
                                  <p:childTnLst>
                                    <p:animEffect transition="out" filter="wipe(down)">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22" presetClass="exit" presetSubtype="4" fill="hold" nodeType="withEffect">
                                  <p:stCondLst>
                                    <p:cond delay="0"/>
                                  </p:stCondLst>
                                  <p:childTnLst>
                                    <p:animEffect transition="out" filter="wipe(down)">
                                      <p:cBhvr>
                                        <p:cTn id="49" dur="500"/>
                                        <p:tgtEl>
                                          <p:spTgt spid="9"/>
                                        </p:tgtEl>
                                      </p:cBhvr>
                                    </p:animEffect>
                                    <p:set>
                                      <p:cBhvr>
                                        <p:cTn id="50" dur="1" fill="hold">
                                          <p:stCondLst>
                                            <p:cond delay="499"/>
                                          </p:stCondLst>
                                        </p:cTn>
                                        <p:tgtEl>
                                          <p:spTgt spid="9"/>
                                        </p:tgtEl>
                                        <p:attrNameLst>
                                          <p:attrName>style.visibility</p:attrName>
                                        </p:attrNameLst>
                                      </p:cBhvr>
                                      <p:to>
                                        <p:strVal val="hidden"/>
                                      </p:to>
                                    </p:set>
                                  </p:childTnLst>
                                </p:cTn>
                              </p:par>
                              <p:par>
                                <p:cTn id="51" presetID="22" presetClass="exit" presetSubtype="4" fill="hold" nodeType="withEffect">
                                  <p:stCondLst>
                                    <p:cond delay="0"/>
                                  </p:stCondLst>
                                  <p:childTnLst>
                                    <p:animEffect transition="out" filter="wipe(down)">
                                      <p:cBhvr>
                                        <p:cTn id="52" dur="500"/>
                                        <p:tgtEl>
                                          <p:spTgt spid="10"/>
                                        </p:tgtEl>
                                      </p:cBhvr>
                                    </p:animEffect>
                                    <p:set>
                                      <p:cBhvr>
                                        <p:cTn id="53" dur="1" fill="hold">
                                          <p:stCondLst>
                                            <p:cond delay="499"/>
                                          </p:stCondLst>
                                        </p:cTn>
                                        <p:tgtEl>
                                          <p:spTgt spid="10"/>
                                        </p:tgtEl>
                                        <p:attrNameLst>
                                          <p:attrName>style.visibility</p:attrName>
                                        </p:attrNameLst>
                                      </p:cBhvr>
                                      <p:to>
                                        <p:strVal val="hidden"/>
                                      </p:to>
                                    </p:set>
                                  </p:childTnLst>
                                </p:cTn>
                              </p:par>
                              <p:par>
                                <p:cTn id="54" presetID="10"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ntr" presetSubtype="0" fill="hold"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par>
                                <p:cTn id="68" presetID="22" presetClass="exit" presetSubtype="4" fill="hold" nodeType="withEffect">
                                  <p:stCondLst>
                                    <p:cond delay="0"/>
                                  </p:stCondLst>
                                  <p:childTnLst>
                                    <p:animEffect transition="out" filter="wipe(down)">
                                      <p:cBhvr>
                                        <p:cTn id="69" dur="500"/>
                                        <p:tgtEl>
                                          <p:spTgt spid="13"/>
                                        </p:tgtEl>
                                      </p:cBhvr>
                                    </p:animEffect>
                                    <p:set>
                                      <p:cBhvr>
                                        <p:cTn id="70" dur="1" fill="hold">
                                          <p:stCondLst>
                                            <p:cond delay="499"/>
                                          </p:stCondLst>
                                        </p:cTn>
                                        <p:tgtEl>
                                          <p:spTgt spid="13"/>
                                        </p:tgtEl>
                                        <p:attrNameLst>
                                          <p:attrName>style.visibility</p:attrName>
                                        </p:attrNameLst>
                                      </p:cBhvr>
                                      <p:to>
                                        <p:strVal val="hidden"/>
                                      </p:to>
                                    </p:set>
                                  </p:childTnLst>
                                </p:cTn>
                              </p:par>
                              <p:par>
                                <p:cTn id="71" presetID="22" presetClass="exit" presetSubtype="4" fill="hold" nodeType="withEffect">
                                  <p:stCondLst>
                                    <p:cond delay="0"/>
                                  </p:stCondLst>
                                  <p:childTnLst>
                                    <p:animEffect transition="out" filter="wipe(down)">
                                      <p:cBhvr>
                                        <p:cTn id="72" dur="500"/>
                                        <p:tgtEl>
                                          <p:spTgt spid="14"/>
                                        </p:tgtEl>
                                      </p:cBhvr>
                                    </p:animEffect>
                                    <p:set>
                                      <p:cBhvr>
                                        <p:cTn id="73" dur="1" fill="hold">
                                          <p:stCondLst>
                                            <p:cond delay="499"/>
                                          </p:stCondLst>
                                        </p:cTn>
                                        <p:tgtEl>
                                          <p:spTgt spid="14"/>
                                        </p:tgtEl>
                                        <p:attrNameLst>
                                          <p:attrName>style.visibility</p:attrName>
                                        </p:attrNameLst>
                                      </p:cBhvr>
                                      <p:to>
                                        <p:strVal val="hidden"/>
                                      </p:to>
                                    </p:set>
                                  </p:childTnLst>
                                </p:cTn>
                              </p:par>
                              <p:par>
                                <p:cTn id="74" presetID="10" presetClass="entr" presetSubtype="0" fill="hold" grpId="0" nodeType="with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500"/>
                                        <p:tgtEl>
                                          <p:spTgt spid="2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5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xit" presetSubtype="4" fill="hold" grpId="0" nodeType="clickEffect">
                                  <p:stCondLst>
                                    <p:cond delay="0"/>
                                  </p:stCondLst>
                                  <p:childTnLst>
                                    <p:animEffect transition="out" filter="wipe(down)">
                                      <p:cBhvr>
                                        <p:cTn id="83" dur="500"/>
                                        <p:tgtEl>
                                          <p:spTgt spid="19"/>
                                        </p:tgtEl>
                                      </p:cBhvr>
                                    </p:animEffect>
                                    <p:set>
                                      <p:cBhvr>
                                        <p:cTn id="84" dur="1" fill="hold">
                                          <p:stCondLst>
                                            <p:cond delay="499"/>
                                          </p:stCondLst>
                                        </p:cTn>
                                        <p:tgtEl>
                                          <p:spTgt spid="19"/>
                                        </p:tgtEl>
                                        <p:attrNameLst>
                                          <p:attrName>style.visibility</p:attrName>
                                        </p:attrNameLst>
                                      </p:cBhvr>
                                      <p:to>
                                        <p:strVal val="hidden"/>
                                      </p:to>
                                    </p:set>
                                  </p:childTnLst>
                                </p:cTn>
                              </p:par>
                              <p:par>
                                <p:cTn id="85" presetID="22" presetClass="exit" presetSubtype="4" fill="hold" grpId="0" nodeType="withEffect">
                                  <p:stCondLst>
                                    <p:cond delay="0"/>
                                  </p:stCondLst>
                                  <p:childTnLst>
                                    <p:animEffect transition="out" filter="wipe(down)">
                                      <p:cBhvr>
                                        <p:cTn id="86" dur="500"/>
                                        <p:tgtEl>
                                          <p:spTgt spid="20"/>
                                        </p:tgtEl>
                                      </p:cBhvr>
                                    </p:animEffect>
                                    <p:set>
                                      <p:cBhvr>
                                        <p:cTn id="87" dur="1" fill="hold">
                                          <p:stCondLst>
                                            <p:cond delay="499"/>
                                          </p:stCondLst>
                                        </p:cTn>
                                        <p:tgtEl>
                                          <p:spTgt spid="20"/>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fade">
                                      <p:cBhvr>
                                        <p:cTn id="92" dur="500"/>
                                        <p:tgtEl>
                                          <p:spTgt spid="25"/>
                                        </p:tgtEl>
                                      </p:cBhvr>
                                    </p:animEffect>
                                  </p:childTnLst>
                                </p:cTn>
                              </p:par>
                              <p:par>
                                <p:cTn id="93" presetID="10" presetClass="entr" presetSubtype="0" fill="hold" nodeType="with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fade">
                                      <p:cBhvr>
                                        <p:cTn id="95" dur="500"/>
                                        <p:tgtEl>
                                          <p:spTgt spid="26"/>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4"/>
                                        </p:tgtEl>
                                        <p:attrNameLst>
                                          <p:attrName>style.visibility</p:attrName>
                                        </p:attrNameLst>
                                      </p:cBhvr>
                                      <p:to>
                                        <p:strVal val="visible"/>
                                      </p:to>
                                    </p:set>
                                    <p:animEffect transition="in" filter="fade">
                                      <p:cBhvr>
                                        <p:cTn id="98" dur="500"/>
                                        <p:tgtEl>
                                          <p:spTgt spid="24"/>
                                        </p:tgtEl>
                                      </p:cBhvr>
                                    </p:animEffect>
                                  </p:childTnLst>
                                </p:cTn>
                              </p:par>
                              <p:par>
                                <p:cTn id="99" presetID="22" presetClass="exit" presetSubtype="4" fill="hold" nodeType="withEffect">
                                  <p:stCondLst>
                                    <p:cond delay="0"/>
                                  </p:stCondLst>
                                  <p:childTnLst>
                                    <p:animEffect transition="out" filter="wipe(down)">
                                      <p:cBhvr>
                                        <p:cTn id="100" dur="500"/>
                                        <p:tgtEl>
                                          <p:spTgt spid="17"/>
                                        </p:tgtEl>
                                      </p:cBhvr>
                                    </p:animEffect>
                                    <p:set>
                                      <p:cBhvr>
                                        <p:cTn id="101" dur="1" fill="hold">
                                          <p:stCondLst>
                                            <p:cond delay="499"/>
                                          </p:stCondLst>
                                        </p:cTn>
                                        <p:tgtEl>
                                          <p:spTgt spid="17"/>
                                        </p:tgtEl>
                                        <p:attrNameLst>
                                          <p:attrName>style.visibility</p:attrName>
                                        </p:attrNameLst>
                                      </p:cBhvr>
                                      <p:to>
                                        <p:strVal val="hidden"/>
                                      </p:to>
                                    </p:set>
                                  </p:childTnLst>
                                </p:cTn>
                              </p:par>
                              <p:par>
                                <p:cTn id="102" presetID="22" presetClass="exit" presetSubtype="4" fill="hold" nodeType="withEffect">
                                  <p:stCondLst>
                                    <p:cond delay="0"/>
                                  </p:stCondLst>
                                  <p:childTnLst>
                                    <p:animEffect transition="out" filter="wipe(down)">
                                      <p:cBhvr>
                                        <p:cTn id="103" dur="500"/>
                                        <p:tgtEl>
                                          <p:spTgt spid="18"/>
                                        </p:tgtEl>
                                      </p:cBhvr>
                                    </p:animEffect>
                                    <p:set>
                                      <p:cBhvr>
                                        <p:cTn id="104" dur="1" fill="hold">
                                          <p:stCondLst>
                                            <p:cond delay="499"/>
                                          </p:stCondLst>
                                        </p:cTn>
                                        <p:tgtEl>
                                          <p:spTgt spid="18"/>
                                        </p:tgtEl>
                                        <p:attrNameLst>
                                          <p:attrName>style.visibility</p:attrName>
                                        </p:attrNameLst>
                                      </p:cBhvr>
                                      <p:to>
                                        <p:strVal val="hidden"/>
                                      </p:to>
                                    </p:set>
                                  </p:childTnLst>
                                </p:cTn>
                              </p:par>
                              <p:par>
                                <p:cTn id="105" presetID="10" presetClass="entr" presetSubtype="0" fill="hold" grpId="0" nodeType="with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fade">
                                      <p:cBhvr>
                                        <p:cTn id="107" dur="500"/>
                                        <p:tgtEl>
                                          <p:spTgt spid="23"/>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fade">
                                      <p:cBhvr>
                                        <p:cTn id="112" dur="500"/>
                                        <p:tgtEl>
                                          <p:spTgt spid="27"/>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fade">
                                      <p:cBhvr>
                                        <p:cTn id="118" dur="500"/>
                                        <p:tgtEl>
                                          <p:spTgt spid="2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fade">
                                      <p:cBhvr>
                                        <p:cTn id="1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P spid="11" grpId="0"/>
      <p:bldP spid="12" grpId="0"/>
      <p:bldP spid="15" grpId="0"/>
      <p:bldP spid="16" grpId="0"/>
      <p:bldP spid="19" grpId="0" animBg="1"/>
      <p:bldP spid="20" grpId="0" animBg="1"/>
      <p:bldP spid="21" grpId="0"/>
      <p:bldP spid="22" grpId="0"/>
      <p:bldP spid="23" grpId="0"/>
      <p:bldP spid="24" grpId="0"/>
      <p:bldP spid="27" grpId="0"/>
      <p:bldP spid="28" grpId="0"/>
      <p:bldP spid="29" grpId="0"/>
      <p:bldP spid="3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5616DF-CE2D-4EFD-AB25-FC034F7DBE0C}"/>
              </a:ext>
            </a:extLst>
          </p:cNvPr>
          <p:cNvSpPr>
            <a:spLocks noGrp="1"/>
          </p:cNvSpPr>
          <p:nvPr>
            <p:ph type="title"/>
          </p:nvPr>
        </p:nvSpPr>
        <p:spPr/>
        <p:txBody>
          <a:bodyPr/>
          <a:lstStyle/>
          <a:p>
            <a:r>
              <a:rPr lang="en-US" dirty="0"/>
              <a:t>Tabulation Method (Example) Cont..</a:t>
            </a:r>
            <a:endParaRPr lang="en-IN" dirty="0"/>
          </a:p>
        </p:txBody>
      </p:sp>
      <p:sp>
        <p:nvSpPr>
          <p:cNvPr id="6" name="Rectangle 5">
            <a:extLst>
              <a:ext uri="{FF2B5EF4-FFF2-40B4-BE49-F238E27FC236}">
                <a16:creationId xmlns:a16="http://schemas.microsoft.com/office/drawing/2014/main" xmlns="" id="{672FF29A-2146-407B-9506-E0CCC0191991}"/>
              </a:ext>
            </a:extLst>
          </p:cNvPr>
          <p:cNvSpPr/>
          <p:nvPr/>
        </p:nvSpPr>
        <p:spPr>
          <a:xfrm>
            <a:off x="150781" y="742137"/>
            <a:ext cx="8648700" cy="461665"/>
          </a:xfrm>
          <a:prstGeom prst="rect">
            <a:avLst/>
          </a:prstGeom>
        </p:spPr>
        <p:txBody>
          <a:bodyPr wrap="square">
            <a:spAutoFit/>
          </a:bodyPr>
          <a:lstStyle/>
          <a:p>
            <a:r>
              <a:rPr lang="en-US" sz="2400" dirty="0">
                <a:solidFill>
                  <a:schemeClr val="tx2"/>
                </a:solidFill>
              </a:rPr>
              <a:t>Step – 5: List all prime </a:t>
            </a:r>
            <a:r>
              <a:rPr lang="en-US" sz="2400" dirty="0" err="1">
                <a:solidFill>
                  <a:schemeClr val="tx2"/>
                </a:solidFill>
              </a:rPr>
              <a:t>implicants</a:t>
            </a:r>
            <a:r>
              <a:rPr lang="en-US" sz="2400" dirty="0">
                <a:solidFill>
                  <a:schemeClr val="tx2"/>
                </a:solidFill>
              </a:rPr>
              <a:t> and draw prime </a:t>
            </a:r>
            <a:r>
              <a:rPr lang="en-US" sz="2400" dirty="0" err="1">
                <a:solidFill>
                  <a:schemeClr val="tx2"/>
                </a:solidFill>
              </a:rPr>
              <a:t>implicants</a:t>
            </a:r>
            <a:r>
              <a:rPr lang="en-US" sz="2400" dirty="0">
                <a:solidFill>
                  <a:schemeClr val="tx2"/>
                </a:solidFill>
              </a:rPr>
              <a:t> chart</a:t>
            </a:r>
          </a:p>
        </p:txBody>
      </p:sp>
      <p:sp>
        <p:nvSpPr>
          <p:cNvPr id="7" name="Rectangle 6">
            <a:extLst>
              <a:ext uri="{FF2B5EF4-FFF2-40B4-BE49-F238E27FC236}">
                <a16:creationId xmlns:a16="http://schemas.microsoft.com/office/drawing/2014/main" xmlns="" id="{2B1438FB-0F68-4B18-B91A-7326CCF5930B}"/>
              </a:ext>
            </a:extLst>
          </p:cNvPr>
          <p:cNvSpPr/>
          <p:nvPr/>
        </p:nvSpPr>
        <p:spPr>
          <a:xfrm>
            <a:off x="342255" y="1306562"/>
            <a:ext cx="8648700" cy="461665"/>
          </a:xfrm>
          <a:prstGeom prst="rect">
            <a:avLst/>
          </a:prstGeom>
        </p:spPr>
        <p:txBody>
          <a:bodyPr wrap="square">
            <a:spAutoFit/>
          </a:bodyPr>
          <a:lstStyle/>
          <a:p>
            <a:r>
              <a:rPr lang="en-US" sz="2400" dirty="0"/>
              <a:t>Prime </a:t>
            </a:r>
            <a:r>
              <a:rPr lang="en-US" sz="2400" dirty="0" err="1"/>
              <a:t>Implicants</a:t>
            </a:r>
            <a:r>
              <a:rPr lang="en-US" sz="2400" dirty="0"/>
              <a:t> : P(BC), Q(B’C’), R(ABD), S(AC’D)</a:t>
            </a:r>
          </a:p>
        </p:txBody>
      </p:sp>
      <p:graphicFrame>
        <p:nvGraphicFramePr>
          <p:cNvPr id="8" name="Table 7">
            <a:extLst>
              <a:ext uri="{FF2B5EF4-FFF2-40B4-BE49-F238E27FC236}">
                <a16:creationId xmlns:a16="http://schemas.microsoft.com/office/drawing/2014/main" xmlns="" id="{DD0DF608-11B7-4DA2-A55C-735D0635570A}"/>
              </a:ext>
            </a:extLst>
          </p:cNvPr>
          <p:cNvGraphicFramePr>
            <a:graphicFrameLocks noGrp="1"/>
          </p:cNvGraphicFramePr>
          <p:nvPr/>
        </p:nvGraphicFramePr>
        <p:xfrm>
          <a:off x="1914037" y="1843008"/>
          <a:ext cx="8308800" cy="2743200"/>
        </p:xfrm>
        <a:graphic>
          <a:graphicData uri="http://schemas.openxmlformats.org/drawingml/2006/table">
            <a:tbl>
              <a:tblPr>
                <a:tableStyleId>{616DA210-FB5B-4158-B5E0-FEB733F419BA}</a:tableStyleId>
              </a:tblPr>
              <a:tblGrid>
                <a:gridCol w="1828800">
                  <a:extLst>
                    <a:ext uri="{9D8B030D-6E8A-4147-A177-3AD203B41FA5}">
                      <a16:colId xmlns:a16="http://schemas.microsoft.com/office/drawing/2014/main" xmlns="" val="20000"/>
                    </a:ext>
                  </a:extLst>
                </a:gridCol>
                <a:gridCol w="720000">
                  <a:extLst>
                    <a:ext uri="{9D8B030D-6E8A-4147-A177-3AD203B41FA5}">
                      <a16:colId xmlns:a16="http://schemas.microsoft.com/office/drawing/2014/main" xmlns="" val="20001"/>
                    </a:ext>
                  </a:extLst>
                </a:gridCol>
                <a:gridCol w="720000">
                  <a:extLst>
                    <a:ext uri="{9D8B030D-6E8A-4147-A177-3AD203B41FA5}">
                      <a16:colId xmlns:a16="http://schemas.microsoft.com/office/drawing/2014/main" xmlns="" val="20002"/>
                    </a:ext>
                  </a:extLst>
                </a:gridCol>
                <a:gridCol w="720000">
                  <a:extLst>
                    <a:ext uri="{9D8B030D-6E8A-4147-A177-3AD203B41FA5}">
                      <a16:colId xmlns:a16="http://schemas.microsoft.com/office/drawing/2014/main" xmlns="" val="20003"/>
                    </a:ext>
                  </a:extLst>
                </a:gridCol>
                <a:gridCol w="720000">
                  <a:extLst>
                    <a:ext uri="{9D8B030D-6E8A-4147-A177-3AD203B41FA5}">
                      <a16:colId xmlns:a16="http://schemas.microsoft.com/office/drawing/2014/main" xmlns="" val="20004"/>
                    </a:ext>
                  </a:extLst>
                </a:gridCol>
                <a:gridCol w="720000">
                  <a:extLst>
                    <a:ext uri="{9D8B030D-6E8A-4147-A177-3AD203B41FA5}">
                      <a16:colId xmlns:a16="http://schemas.microsoft.com/office/drawing/2014/main" xmlns="" val="20005"/>
                    </a:ext>
                  </a:extLst>
                </a:gridCol>
                <a:gridCol w="720000">
                  <a:extLst>
                    <a:ext uri="{9D8B030D-6E8A-4147-A177-3AD203B41FA5}">
                      <a16:colId xmlns:a16="http://schemas.microsoft.com/office/drawing/2014/main" xmlns="" val="20006"/>
                    </a:ext>
                  </a:extLst>
                </a:gridCol>
                <a:gridCol w="720000">
                  <a:extLst>
                    <a:ext uri="{9D8B030D-6E8A-4147-A177-3AD203B41FA5}">
                      <a16:colId xmlns:a16="http://schemas.microsoft.com/office/drawing/2014/main" xmlns="" val="20007"/>
                    </a:ext>
                  </a:extLst>
                </a:gridCol>
                <a:gridCol w="720000">
                  <a:extLst>
                    <a:ext uri="{9D8B030D-6E8A-4147-A177-3AD203B41FA5}">
                      <a16:colId xmlns:a16="http://schemas.microsoft.com/office/drawing/2014/main" xmlns="" val="20008"/>
                    </a:ext>
                  </a:extLst>
                </a:gridCol>
                <a:gridCol w="720000">
                  <a:extLst>
                    <a:ext uri="{9D8B030D-6E8A-4147-A177-3AD203B41FA5}">
                      <a16:colId xmlns:a16="http://schemas.microsoft.com/office/drawing/2014/main" xmlns="" val="20009"/>
                    </a:ext>
                  </a:extLst>
                </a:gridCol>
              </a:tblGrid>
              <a:tr h="457200">
                <a:tc>
                  <a:txBody>
                    <a:bodyPr/>
                    <a:lstStyle/>
                    <a:p>
                      <a:pPr algn="ctr"/>
                      <a:endParaRPr lang="en-IN" sz="2400" dirty="0"/>
                    </a:p>
                  </a:txBody>
                  <a:tcPr anchor="ctr"/>
                </a:tc>
                <a:tc>
                  <a:txBody>
                    <a:bodyPr/>
                    <a:lstStyle/>
                    <a:p>
                      <a:pPr algn="ctr"/>
                      <a:r>
                        <a:rPr lang="en-IN" sz="2400" dirty="0"/>
                        <a:t>√</a:t>
                      </a:r>
                    </a:p>
                  </a:txBody>
                  <a:tcPr anchor="ctr"/>
                </a:tc>
                <a:tc>
                  <a:txBody>
                    <a:bodyPr/>
                    <a:lstStyle/>
                    <a:p>
                      <a:pPr algn="ctr"/>
                      <a:r>
                        <a:rPr lang="en-IN" sz="2400" dirty="0"/>
                        <a:t>√</a:t>
                      </a:r>
                    </a:p>
                  </a:txBody>
                  <a:tcPr anchor="ctr"/>
                </a:tc>
                <a:tc>
                  <a:txBody>
                    <a:bodyPr/>
                    <a:lstStyle/>
                    <a:p>
                      <a:pPr algn="ctr"/>
                      <a:r>
                        <a:rPr lang="en-IN" sz="2400" dirty="0"/>
                        <a:t>√</a:t>
                      </a:r>
                    </a:p>
                  </a:txBody>
                  <a:tcPr anchor="ctr"/>
                </a:tc>
                <a:tc>
                  <a:txBody>
                    <a:bodyPr/>
                    <a:lstStyle/>
                    <a:p>
                      <a:pPr algn="ctr"/>
                      <a:r>
                        <a:rPr lang="en-IN" sz="2400" dirty="0"/>
                        <a:t>√</a:t>
                      </a:r>
                    </a:p>
                  </a:txBody>
                  <a:tcPr anchor="ctr"/>
                </a:tc>
                <a:tc>
                  <a:txBody>
                    <a:bodyPr/>
                    <a:lstStyle/>
                    <a:p>
                      <a:pPr algn="ctr"/>
                      <a:r>
                        <a:rPr lang="en-IN" sz="2400" dirty="0"/>
                        <a:t>√</a:t>
                      </a:r>
                    </a:p>
                  </a:txBody>
                  <a:tcPr anchor="ctr"/>
                </a:tc>
                <a:tc>
                  <a:txBody>
                    <a:bodyPr/>
                    <a:lstStyle/>
                    <a:p>
                      <a:pPr algn="ctr"/>
                      <a:r>
                        <a:rPr lang="en-IN" sz="2400" dirty="0"/>
                        <a:t>√</a:t>
                      </a:r>
                    </a:p>
                  </a:txBody>
                  <a:tcPr anchor="ctr"/>
                </a:tc>
                <a:tc>
                  <a:txBody>
                    <a:bodyPr/>
                    <a:lstStyle/>
                    <a:p>
                      <a:pPr algn="ctr"/>
                      <a:endParaRPr lang="en-IN" sz="2400" dirty="0"/>
                    </a:p>
                  </a:txBody>
                  <a:tcPr anchor="ctr"/>
                </a:tc>
                <a:tc>
                  <a:txBody>
                    <a:bodyPr/>
                    <a:lstStyle/>
                    <a:p>
                      <a:pPr algn="ctr"/>
                      <a:r>
                        <a:rPr lang="en-IN" sz="2400" dirty="0"/>
                        <a:t>√</a:t>
                      </a:r>
                    </a:p>
                  </a:txBody>
                  <a:tcPr anchor="ctr"/>
                </a:tc>
                <a:tc>
                  <a:txBody>
                    <a:bodyPr/>
                    <a:lstStyle/>
                    <a:p>
                      <a:pPr algn="ctr"/>
                      <a:r>
                        <a:rPr lang="en-IN" sz="2400" dirty="0"/>
                        <a:t>√</a:t>
                      </a:r>
                    </a:p>
                  </a:txBody>
                  <a:tcPr anchor="ctr"/>
                </a:tc>
                <a:extLst>
                  <a:ext uri="{0D108BD9-81ED-4DB2-BD59-A6C34878D82A}">
                    <a16:rowId xmlns:a16="http://schemas.microsoft.com/office/drawing/2014/main" xmlns="" val="10000"/>
                  </a:ext>
                </a:extLst>
              </a:tr>
              <a:tr h="457200">
                <a:tc>
                  <a:txBody>
                    <a:bodyPr/>
                    <a:lstStyle/>
                    <a:p>
                      <a:pPr algn="ctr"/>
                      <a:r>
                        <a:rPr lang="en-IN" sz="2400" b="1" dirty="0"/>
                        <a:t>PIs</a:t>
                      </a:r>
                    </a:p>
                  </a:txBody>
                  <a:tcPr anchor="ctr">
                    <a:solidFill>
                      <a:schemeClr val="tx1">
                        <a:lumMod val="10000"/>
                        <a:lumOff val="90000"/>
                      </a:schemeClr>
                    </a:solidFill>
                  </a:tcPr>
                </a:tc>
                <a:tc>
                  <a:txBody>
                    <a:bodyPr/>
                    <a:lstStyle/>
                    <a:p>
                      <a:pPr algn="ctr"/>
                      <a:r>
                        <a:rPr lang="en-IN" sz="2400" b="1" dirty="0"/>
                        <a:t>0</a:t>
                      </a:r>
                    </a:p>
                  </a:txBody>
                  <a:tcPr anchor="ctr">
                    <a:solidFill>
                      <a:schemeClr val="tx1">
                        <a:lumMod val="10000"/>
                        <a:lumOff val="90000"/>
                      </a:schemeClr>
                    </a:solidFill>
                  </a:tcPr>
                </a:tc>
                <a:tc>
                  <a:txBody>
                    <a:bodyPr/>
                    <a:lstStyle/>
                    <a:p>
                      <a:pPr algn="ctr"/>
                      <a:r>
                        <a:rPr lang="en-IN" sz="2400" b="1" dirty="0"/>
                        <a:t>1</a:t>
                      </a:r>
                    </a:p>
                  </a:txBody>
                  <a:tcPr anchor="ctr">
                    <a:solidFill>
                      <a:schemeClr val="tx1">
                        <a:lumMod val="10000"/>
                        <a:lumOff val="90000"/>
                      </a:schemeClr>
                    </a:solidFill>
                  </a:tcPr>
                </a:tc>
                <a:tc>
                  <a:txBody>
                    <a:bodyPr/>
                    <a:lstStyle/>
                    <a:p>
                      <a:pPr algn="ctr"/>
                      <a:r>
                        <a:rPr lang="en-IN" sz="2400" b="1" dirty="0"/>
                        <a:t>6</a:t>
                      </a:r>
                    </a:p>
                  </a:txBody>
                  <a:tcPr anchor="ctr">
                    <a:solidFill>
                      <a:schemeClr val="tx1">
                        <a:lumMod val="10000"/>
                        <a:lumOff val="90000"/>
                      </a:schemeClr>
                    </a:solidFill>
                  </a:tcPr>
                </a:tc>
                <a:tc>
                  <a:txBody>
                    <a:bodyPr/>
                    <a:lstStyle/>
                    <a:p>
                      <a:pPr algn="ctr"/>
                      <a:r>
                        <a:rPr lang="en-IN" sz="2400" b="1" dirty="0"/>
                        <a:t>7</a:t>
                      </a:r>
                    </a:p>
                  </a:txBody>
                  <a:tcPr anchor="ctr">
                    <a:solidFill>
                      <a:schemeClr val="tx1">
                        <a:lumMod val="10000"/>
                        <a:lumOff val="90000"/>
                      </a:schemeClr>
                    </a:solidFill>
                  </a:tcPr>
                </a:tc>
                <a:tc>
                  <a:txBody>
                    <a:bodyPr/>
                    <a:lstStyle/>
                    <a:p>
                      <a:pPr algn="ctr"/>
                      <a:r>
                        <a:rPr lang="en-IN" sz="2400" b="1" dirty="0"/>
                        <a:t>8</a:t>
                      </a:r>
                    </a:p>
                  </a:txBody>
                  <a:tcPr anchor="ctr">
                    <a:solidFill>
                      <a:schemeClr val="tx1">
                        <a:lumMod val="10000"/>
                        <a:lumOff val="90000"/>
                      </a:schemeClr>
                    </a:solidFill>
                  </a:tcPr>
                </a:tc>
                <a:tc>
                  <a:txBody>
                    <a:bodyPr/>
                    <a:lstStyle/>
                    <a:p>
                      <a:pPr algn="ctr"/>
                      <a:r>
                        <a:rPr lang="en-IN" sz="2400" b="1" dirty="0"/>
                        <a:t>9</a:t>
                      </a:r>
                    </a:p>
                  </a:txBody>
                  <a:tcPr anchor="ctr">
                    <a:solidFill>
                      <a:schemeClr val="tx1">
                        <a:lumMod val="10000"/>
                        <a:lumOff val="90000"/>
                      </a:schemeClr>
                    </a:solidFill>
                  </a:tcPr>
                </a:tc>
                <a:tc>
                  <a:txBody>
                    <a:bodyPr/>
                    <a:lstStyle/>
                    <a:p>
                      <a:pPr algn="ctr"/>
                      <a:r>
                        <a:rPr lang="en-IN" sz="2400" b="1" dirty="0"/>
                        <a:t>13</a:t>
                      </a:r>
                    </a:p>
                  </a:txBody>
                  <a:tcPr anchor="ctr">
                    <a:solidFill>
                      <a:schemeClr val="tx1">
                        <a:lumMod val="10000"/>
                        <a:lumOff val="90000"/>
                      </a:schemeClr>
                    </a:solidFill>
                  </a:tcPr>
                </a:tc>
                <a:tc>
                  <a:txBody>
                    <a:bodyPr/>
                    <a:lstStyle/>
                    <a:p>
                      <a:pPr algn="ctr"/>
                      <a:r>
                        <a:rPr lang="en-IN" sz="2400" b="1" dirty="0"/>
                        <a:t>14</a:t>
                      </a:r>
                    </a:p>
                  </a:txBody>
                  <a:tcPr anchor="ctr">
                    <a:solidFill>
                      <a:schemeClr val="tx1">
                        <a:lumMod val="10000"/>
                        <a:lumOff val="90000"/>
                      </a:schemeClr>
                    </a:solidFill>
                  </a:tcPr>
                </a:tc>
                <a:tc>
                  <a:txBody>
                    <a:bodyPr/>
                    <a:lstStyle/>
                    <a:p>
                      <a:pPr algn="ctr"/>
                      <a:r>
                        <a:rPr lang="en-IN" sz="2400" b="1" dirty="0"/>
                        <a:t>15</a:t>
                      </a:r>
                    </a:p>
                  </a:txBody>
                  <a:tcPr anchor="ctr">
                    <a:solidFill>
                      <a:schemeClr val="tx1">
                        <a:lumMod val="10000"/>
                        <a:lumOff val="90000"/>
                      </a:schemeClr>
                    </a:solidFill>
                  </a:tcPr>
                </a:tc>
                <a:extLst>
                  <a:ext uri="{0D108BD9-81ED-4DB2-BD59-A6C34878D82A}">
                    <a16:rowId xmlns:a16="http://schemas.microsoft.com/office/drawing/2014/main" xmlns="" val="10001"/>
                  </a:ext>
                </a:extLst>
              </a:tr>
              <a:tr h="457200">
                <a:tc>
                  <a:txBody>
                    <a:bodyPr/>
                    <a:lstStyle/>
                    <a:p>
                      <a:pPr algn="l"/>
                      <a:r>
                        <a:rPr lang="en-IN" sz="2400" dirty="0"/>
                        <a:t>P</a:t>
                      </a:r>
                      <a:r>
                        <a:rPr lang="en-IN" sz="2400" baseline="0" dirty="0"/>
                        <a:t> (6,7,14,15)</a:t>
                      </a:r>
                      <a:endParaRPr lang="en-IN" sz="2400" dirty="0"/>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r>
                        <a:rPr lang="en-IN" sz="2400" dirty="0"/>
                        <a:t>x</a:t>
                      </a:r>
                    </a:p>
                  </a:txBody>
                  <a:tcPr anchor="ctr"/>
                </a:tc>
                <a:tc>
                  <a:txBody>
                    <a:bodyPr/>
                    <a:lstStyle/>
                    <a:p>
                      <a:pPr algn="ctr"/>
                      <a:r>
                        <a:rPr lang="en-IN" sz="2400" dirty="0"/>
                        <a:t>x</a:t>
                      </a:r>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r>
                        <a:rPr lang="en-IN" sz="2400" dirty="0"/>
                        <a:t>x</a:t>
                      </a:r>
                    </a:p>
                  </a:txBody>
                  <a:tcPr anchor="ctr"/>
                </a:tc>
                <a:tc>
                  <a:txBody>
                    <a:bodyPr/>
                    <a:lstStyle/>
                    <a:p>
                      <a:pPr algn="ctr"/>
                      <a:r>
                        <a:rPr lang="en-IN" sz="2400" dirty="0"/>
                        <a:t>x</a:t>
                      </a:r>
                    </a:p>
                  </a:txBody>
                  <a:tcPr anchor="ctr"/>
                </a:tc>
                <a:extLst>
                  <a:ext uri="{0D108BD9-81ED-4DB2-BD59-A6C34878D82A}">
                    <a16:rowId xmlns:a16="http://schemas.microsoft.com/office/drawing/2014/main" xmlns="" val="10002"/>
                  </a:ext>
                </a:extLst>
              </a:tr>
              <a:tr h="457200">
                <a:tc>
                  <a:txBody>
                    <a:bodyPr/>
                    <a:lstStyle/>
                    <a:p>
                      <a:pPr algn="l"/>
                      <a:r>
                        <a:rPr lang="en-IN" sz="2400" dirty="0"/>
                        <a:t>Q</a:t>
                      </a:r>
                      <a:r>
                        <a:rPr lang="en-IN" sz="2400" baseline="0" dirty="0"/>
                        <a:t> (0,1,8,9)</a:t>
                      </a:r>
                      <a:endParaRPr lang="en-IN" sz="2400" dirty="0"/>
                    </a:p>
                  </a:txBody>
                  <a:tcPr anchor="ctr"/>
                </a:tc>
                <a:tc>
                  <a:txBody>
                    <a:bodyPr/>
                    <a:lstStyle/>
                    <a:p>
                      <a:pPr algn="ctr"/>
                      <a:r>
                        <a:rPr lang="en-IN" sz="2400" dirty="0"/>
                        <a:t>x</a:t>
                      </a:r>
                    </a:p>
                  </a:txBody>
                  <a:tcPr anchor="ctr"/>
                </a:tc>
                <a:tc>
                  <a:txBody>
                    <a:bodyPr/>
                    <a:lstStyle/>
                    <a:p>
                      <a:pPr algn="ctr"/>
                      <a:r>
                        <a:rPr lang="en-IN" sz="2400" dirty="0"/>
                        <a:t>x</a:t>
                      </a:r>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r>
                        <a:rPr lang="en-IN" sz="2400" dirty="0"/>
                        <a:t>x</a:t>
                      </a:r>
                    </a:p>
                  </a:txBody>
                  <a:tcPr anchor="ctr"/>
                </a:tc>
                <a:tc>
                  <a:txBody>
                    <a:bodyPr/>
                    <a:lstStyle/>
                    <a:p>
                      <a:pPr algn="ctr"/>
                      <a:r>
                        <a:rPr lang="en-IN" sz="2400" dirty="0"/>
                        <a:t>x</a:t>
                      </a:r>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endParaRPr lang="en-IN" sz="2400" dirty="0"/>
                    </a:p>
                  </a:txBody>
                  <a:tcPr anchor="ctr"/>
                </a:tc>
                <a:extLst>
                  <a:ext uri="{0D108BD9-81ED-4DB2-BD59-A6C34878D82A}">
                    <a16:rowId xmlns:a16="http://schemas.microsoft.com/office/drawing/2014/main" xmlns="" val="10003"/>
                  </a:ext>
                </a:extLst>
              </a:tr>
              <a:tr h="457200">
                <a:tc>
                  <a:txBody>
                    <a:bodyPr/>
                    <a:lstStyle/>
                    <a:p>
                      <a:pPr algn="l"/>
                      <a:r>
                        <a:rPr lang="en-IN" sz="2400" dirty="0"/>
                        <a:t>R (13,15)</a:t>
                      </a:r>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r>
                        <a:rPr lang="en-IN" sz="2400" dirty="0"/>
                        <a:t>x</a:t>
                      </a:r>
                    </a:p>
                  </a:txBody>
                  <a:tcPr anchor="ctr"/>
                </a:tc>
                <a:tc>
                  <a:txBody>
                    <a:bodyPr/>
                    <a:lstStyle/>
                    <a:p>
                      <a:pPr algn="ctr"/>
                      <a:endParaRPr lang="en-IN" sz="2400" dirty="0"/>
                    </a:p>
                  </a:txBody>
                  <a:tcPr anchor="ctr"/>
                </a:tc>
                <a:tc>
                  <a:txBody>
                    <a:bodyPr/>
                    <a:lstStyle/>
                    <a:p>
                      <a:pPr algn="ctr"/>
                      <a:r>
                        <a:rPr lang="en-IN" sz="2400" dirty="0"/>
                        <a:t>x</a:t>
                      </a:r>
                    </a:p>
                  </a:txBody>
                  <a:tcPr anchor="ctr"/>
                </a:tc>
                <a:extLst>
                  <a:ext uri="{0D108BD9-81ED-4DB2-BD59-A6C34878D82A}">
                    <a16:rowId xmlns:a16="http://schemas.microsoft.com/office/drawing/2014/main" xmlns="" val="10004"/>
                  </a:ext>
                </a:extLst>
              </a:tr>
              <a:tr h="457200">
                <a:tc>
                  <a:txBody>
                    <a:bodyPr/>
                    <a:lstStyle/>
                    <a:p>
                      <a:pPr algn="l"/>
                      <a:r>
                        <a:rPr lang="en-IN" sz="2400" dirty="0"/>
                        <a:t>S (9,13)</a:t>
                      </a:r>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r>
                        <a:rPr lang="en-IN" sz="2400" dirty="0"/>
                        <a:t>x</a:t>
                      </a:r>
                    </a:p>
                  </a:txBody>
                  <a:tcPr anchor="ctr"/>
                </a:tc>
                <a:tc>
                  <a:txBody>
                    <a:bodyPr/>
                    <a:lstStyle/>
                    <a:p>
                      <a:pPr algn="ctr"/>
                      <a:r>
                        <a:rPr lang="en-IN" sz="2400" dirty="0"/>
                        <a:t>x</a:t>
                      </a:r>
                    </a:p>
                  </a:txBody>
                  <a:tcPr anchor="ctr"/>
                </a:tc>
                <a:tc>
                  <a:txBody>
                    <a:bodyPr/>
                    <a:lstStyle/>
                    <a:p>
                      <a:pPr algn="ctr"/>
                      <a:endParaRPr lang="en-IN" sz="2400" dirty="0"/>
                    </a:p>
                  </a:txBody>
                  <a:tcPr anchor="ctr"/>
                </a:tc>
                <a:tc>
                  <a:txBody>
                    <a:bodyPr/>
                    <a:lstStyle/>
                    <a:p>
                      <a:pPr algn="ctr"/>
                      <a:endParaRPr lang="en-IN" sz="2400" dirty="0"/>
                    </a:p>
                  </a:txBody>
                  <a:tcPr anchor="ctr"/>
                </a:tc>
                <a:extLst>
                  <a:ext uri="{0D108BD9-81ED-4DB2-BD59-A6C34878D82A}">
                    <a16:rowId xmlns:a16="http://schemas.microsoft.com/office/drawing/2014/main" xmlns="" val="10005"/>
                  </a:ext>
                </a:extLst>
              </a:tr>
            </a:tbl>
          </a:graphicData>
        </a:graphic>
      </p:graphicFrame>
      <p:sp>
        <p:nvSpPr>
          <p:cNvPr id="9" name="Rectangle 8">
            <a:extLst>
              <a:ext uri="{FF2B5EF4-FFF2-40B4-BE49-F238E27FC236}">
                <a16:creationId xmlns:a16="http://schemas.microsoft.com/office/drawing/2014/main" xmlns="" id="{EF398407-D733-40D7-8CB7-A2FF0387A5C3}"/>
              </a:ext>
            </a:extLst>
          </p:cNvPr>
          <p:cNvSpPr/>
          <p:nvPr/>
        </p:nvSpPr>
        <p:spPr>
          <a:xfrm>
            <a:off x="5358027" y="2804528"/>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xmlns="" id="{FFBAC979-0239-4A74-BF52-68954052761A}"/>
              </a:ext>
            </a:extLst>
          </p:cNvPr>
          <p:cNvSpPr/>
          <p:nvPr/>
        </p:nvSpPr>
        <p:spPr>
          <a:xfrm>
            <a:off x="6083801" y="2789538"/>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xmlns="" id="{15BA0D74-5230-4D79-883C-CA87E80BB3EA}"/>
              </a:ext>
            </a:extLst>
          </p:cNvPr>
          <p:cNvSpPr/>
          <p:nvPr/>
        </p:nvSpPr>
        <p:spPr>
          <a:xfrm>
            <a:off x="8962950" y="2823029"/>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xmlns="" id="{B54213AF-6082-43E7-8C31-9521F621D5F9}"/>
              </a:ext>
            </a:extLst>
          </p:cNvPr>
          <p:cNvSpPr/>
          <p:nvPr/>
        </p:nvSpPr>
        <p:spPr>
          <a:xfrm>
            <a:off x="9688724" y="2808039"/>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xmlns="" id="{0CD8148B-7684-4169-869F-FD2F567E5FEC}"/>
              </a:ext>
            </a:extLst>
          </p:cNvPr>
          <p:cNvSpPr/>
          <p:nvPr/>
        </p:nvSpPr>
        <p:spPr>
          <a:xfrm>
            <a:off x="3908977" y="3252605"/>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xmlns="" id="{51C7633E-077B-41B1-BBC5-F8F57A911A42}"/>
              </a:ext>
            </a:extLst>
          </p:cNvPr>
          <p:cNvSpPr/>
          <p:nvPr/>
        </p:nvSpPr>
        <p:spPr>
          <a:xfrm>
            <a:off x="4634751" y="3237615"/>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7822F046-FDCB-4D88-83C4-EBB7622086F0}"/>
              </a:ext>
            </a:extLst>
          </p:cNvPr>
          <p:cNvSpPr/>
          <p:nvPr/>
        </p:nvSpPr>
        <p:spPr>
          <a:xfrm>
            <a:off x="6750863" y="327110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9851BD72-AB3B-4336-92E7-C5C7F687F69E}"/>
              </a:ext>
            </a:extLst>
          </p:cNvPr>
          <p:cNvSpPr/>
          <p:nvPr/>
        </p:nvSpPr>
        <p:spPr>
          <a:xfrm>
            <a:off x="7476637" y="325611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A6F3C2C0-01AD-4F9F-A87A-42EDCA32D1F0}"/>
              </a:ext>
            </a:extLst>
          </p:cNvPr>
          <p:cNvSpPr/>
          <p:nvPr/>
        </p:nvSpPr>
        <p:spPr>
          <a:xfrm>
            <a:off x="8238637" y="3705181"/>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2F56E58C-B8A0-451A-BAFA-F99F5B89AA61}"/>
              </a:ext>
            </a:extLst>
          </p:cNvPr>
          <p:cNvSpPr/>
          <p:nvPr/>
        </p:nvSpPr>
        <p:spPr>
          <a:xfrm>
            <a:off x="9686437" y="3690191"/>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xmlns="" id="{A7DD2CEA-25B8-4650-8961-4AE41DE143AD}"/>
              </a:ext>
            </a:extLst>
          </p:cNvPr>
          <p:cNvSpPr/>
          <p:nvPr/>
        </p:nvSpPr>
        <p:spPr>
          <a:xfrm>
            <a:off x="7501619" y="4168462"/>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xmlns="" id="{F95CB6C4-7CB4-42AD-92D7-C3A8CDC16C0B}"/>
              </a:ext>
            </a:extLst>
          </p:cNvPr>
          <p:cNvSpPr/>
          <p:nvPr/>
        </p:nvSpPr>
        <p:spPr>
          <a:xfrm>
            <a:off x="8227393" y="4153472"/>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xmlns="" id="{B08CBC49-E44D-4BD4-8B18-73A5370B06A8}"/>
              </a:ext>
            </a:extLst>
          </p:cNvPr>
          <p:cNvSpPr/>
          <p:nvPr/>
        </p:nvSpPr>
        <p:spPr>
          <a:xfrm>
            <a:off x="3801628" y="2789538"/>
            <a:ext cx="627009" cy="1744905"/>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xmlns="" id="{F396E5F2-C783-4BD8-B960-C3812D91052C}"/>
              </a:ext>
            </a:extLst>
          </p:cNvPr>
          <p:cNvSpPr/>
          <p:nvPr/>
        </p:nvSpPr>
        <p:spPr>
          <a:xfrm>
            <a:off x="150781" y="4734632"/>
            <a:ext cx="8648700" cy="461665"/>
          </a:xfrm>
          <a:prstGeom prst="rect">
            <a:avLst/>
          </a:prstGeom>
        </p:spPr>
        <p:txBody>
          <a:bodyPr wrap="square">
            <a:spAutoFit/>
          </a:bodyPr>
          <a:lstStyle/>
          <a:p>
            <a:r>
              <a:rPr lang="en-US" sz="2400" dirty="0">
                <a:solidFill>
                  <a:schemeClr val="tx2"/>
                </a:solidFill>
              </a:rPr>
              <a:t>Step – 6: Obtain essential prime </a:t>
            </a:r>
            <a:r>
              <a:rPr lang="en-US" sz="2400" dirty="0" err="1">
                <a:solidFill>
                  <a:schemeClr val="tx2"/>
                </a:solidFill>
              </a:rPr>
              <a:t>implicants</a:t>
            </a:r>
            <a:r>
              <a:rPr lang="en-US" sz="2400" dirty="0">
                <a:solidFill>
                  <a:schemeClr val="tx2"/>
                </a:solidFill>
              </a:rPr>
              <a:t> and minimal expression</a:t>
            </a:r>
          </a:p>
        </p:txBody>
      </p:sp>
      <p:sp>
        <p:nvSpPr>
          <p:cNvPr id="23" name="Rectangle 22">
            <a:extLst>
              <a:ext uri="{FF2B5EF4-FFF2-40B4-BE49-F238E27FC236}">
                <a16:creationId xmlns:a16="http://schemas.microsoft.com/office/drawing/2014/main" xmlns="" id="{F930FBE8-EDC4-41D6-BE57-6352BF0201FB}"/>
              </a:ext>
            </a:extLst>
          </p:cNvPr>
          <p:cNvSpPr/>
          <p:nvPr/>
        </p:nvSpPr>
        <p:spPr>
          <a:xfrm>
            <a:off x="5222948" y="2789265"/>
            <a:ext cx="627009" cy="1744905"/>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xmlns="" id="{D1953145-F0D6-4E9E-8942-93477BB160DF}"/>
              </a:ext>
            </a:extLst>
          </p:cNvPr>
          <p:cNvSpPr/>
          <p:nvPr/>
        </p:nvSpPr>
        <p:spPr>
          <a:xfrm>
            <a:off x="304800" y="5158202"/>
            <a:ext cx="4322164" cy="461665"/>
          </a:xfrm>
          <a:prstGeom prst="rect">
            <a:avLst/>
          </a:prstGeom>
        </p:spPr>
        <p:txBody>
          <a:bodyPr wrap="square">
            <a:spAutoFit/>
          </a:bodyPr>
          <a:lstStyle/>
          <a:p>
            <a:r>
              <a:rPr lang="en-US" sz="2400" dirty="0"/>
              <a:t>Essential Prime </a:t>
            </a:r>
            <a:r>
              <a:rPr lang="en-US" sz="2400" dirty="0" err="1"/>
              <a:t>Implicants</a:t>
            </a:r>
            <a:r>
              <a:rPr lang="en-US" sz="2400" dirty="0"/>
              <a:t> : P(BC)</a:t>
            </a:r>
          </a:p>
        </p:txBody>
      </p:sp>
      <p:sp>
        <p:nvSpPr>
          <p:cNvPr id="25" name="Rectangle 24">
            <a:extLst>
              <a:ext uri="{FF2B5EF4-FFF2-40B4-BE49-F238E27FC236}">
                <a16:creationId xmlns:a16="http://schemas.microsoft.com/office/drawing/2014/main" xmlns="" id="{3F06BAF9-FC39-41AC-A99B-DC219D4EE120}"/>
              </a:ext>
            </a:extLst>
          </p:cNvPr>
          <p:cNvSpPr/>
          <p:nvPr/>
        </p:nvSpPr>
        <p:spPr>
          <a:xfrm>
            <a:off x="3898469" y="187546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xmlns="" id="{80253C46-2C6E-4953-B6B7-E1C050F5F720}"/>
              </a:ext>
            </a:extLst>
          </p:cNvPr>
          <p:cNvSpPr/>
          <p:nvPr/>
        </p:nvSpPr>
        <p:spPr>
          <a:xfrm>
            <a:off x="4634751" y="187546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xmlns="" id="{5CDF11E0-298C-4F03-BC69-4A197A33EE36}"/>
              </a:ext>
            </a:extLst>
          </p:cNvPr>
          <p:cNvSpPr/>
          <p:nvPr/>
        </p:nvSpPr>
        <p:spPr>
          <a:xfrm>
            <a:off x="5345952" y="187546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xmlns="" id="{BB6ABA67-F346-4E00-85D9-0462C12F4A86}"/>
              </a:ext>
            </a:extLst>
          </p:cNvPr>
          <p:cNvSpPr/>
          <p:nvPr/>
        </p:nvSpPr>
        <p:spPr>
          <a:xfrm>
            <a:off x="6071441" y="187546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xmlns="" id="{0238135C-C62D-4373-902D-1AB5A7F4704F}"/>
              </a:ext>
            </a:extLst>
          </p:cNvPr>
          <p:cNvSpPr/>
          <p:nvPr/>
        </p:nvSpPr>
        <p:spPr>
          <a:xfrm>
            <a:off x="6807723" y="187546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xmlns="" id="{C4A798AF-99BF-4A47-8A20-A323833663DD}"/>
              </a:ext>
            </a:extLst>
          </p:cNvPr>
          <p:cNvSpPr/>
          <p:nvPr/>
        </p:nvSpPr>
        <p:spPr>
          <a:xfrm>
            <a:off x="7518924" y="187546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xmlns="" id="{D2348006-E640-44E1-877C-0F351BE600D4}"/>
              </a:ext>
            </a:extLst>
          </p:cNvPr>
          <p:cNvSpPr/>
          <p:nvPr/>
        </p:nvSpPr>
        <p:spPr>
          <a:xfrm>
            <a:off x="8951551" y="187546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xmlns="" id="{1BEA8299-D866-4797-93A9-66EA556947D2}"/>
              </a:ext>
            </a:extLst>
          </p:cNvPr>
          <p:cNvSpPr/>
          <p:nvPr/>
        </p:nvSpPr>
        <p:spPr>
          <a:xfrm>
            <a:off x="9662752" y="187546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xmlns="" id="{E1A0BA09-7BC8-40E6-A4B9-0B7BEABAA0E2}"/>
              </a:ext>
            </a:extLst>
          </p:cNvPr>
          <p:cNvSpPr/>
          <p:nvPr/>
        </p:nvSpPr>
        <p:spPr>
          <a:xfrm>
            <a:off x="4343400" y="5158202"/>
            <a:ext cx="1279517" cy="461665"/>
          </a:xfrm>
          <a:prstGeom prst="rect">
            <a:avLst/>
          </a:prstGeom>
        </p:spPr>
        <p:txBody>
          <a:bodyPr wrap="none">
            <a:spAutoFit/>
          </a:bodyPr>
          <a:lstStyle/>
          <a:p>
            <a:r>
              <a:rPr lang="en-US" sz="2400" dirty="0"/>
              <a:t> , Q(B’C’)</a:t>
            </a:r>
            <a:endParaRPr lang="en-IN" sz="2400" dirty="0"/>
          </a:p>
        </p:txBody>
      </p:sp>
      <p:sp>
        <p:nvSpPr>
          <p:cNvPr id="34" name="Rectangle 33">
            <a:extLst>
              <a:ext uri="{FF2B5EF4-FFF2-40B4-BE49-F238E27FC236}">
                <a16:creationId xmlns:a16="http://schemas.microsoft.com/office/drawing/2014/main" xmlns="" id="{6856E5DD-FF40-4162-8795-75760A62ACA5}"/>
              </a:ext>
            </a:extLst>
          </p:cNvPr>
          <p:cNvSpPr/>
          <p:nvPr/>
        </p:nvSpPr>
        <p:spPr>
          <a:xfrm>
            <a:off x="304800" y="5614869"/>
            <a:ext cx="8648700" cy="461665"/>
          </a:xfrm>
          <a:prstGeom prst="rect">
            <a:avLst/>
          </a:prstGeom>
        </p:spPr>
        <p:txBody>
          <a:bodyPr wrap="square">
            <a:spAutoFit/>
          </a:bodyPr>
          <a:lstStyle/>
          <a:p>
            <a:r>
              <a:rPr lang="en-US" sz="2400" dirty="0"/>
              <a:t>Minimal expression : </a:t>
            </a:r>
            <a:r>
              <a:rPr lang="en-US" sz="2400" dirty="0">
                <a:solidFill>
                  <a:schemeClr val="accent6"/>
                </a:solidFill>
              </a:rPr>
              <a:t>P + Q + R = BC + B’C’ + ABD</a:t>
            </a:r>
          </a:p>
        </p:txBody>
      </p:sp>
      <p:sp>
        <p:nvSpPr>
          <p:cNvPr id="35" name="Rectangle 34">
            <a:extLst>
              <a:ext uri="{FF2B5EF4-FFF2-40B4-BE49-F238E27FC236}">
                <a16:creationId xmlns:a16="http://schemas.microsoft.com/office/drawing/2014/main" xmlns="" id="{34A3068A-0E00-4295-AA06-E5D82A2B5918}"/>
              </a:ext>
            </a:extLst>
          </p:cNvPr>
          <p:cNvSpPr/>
          <p:nvPr/>
        </p:nvSpPr>
        <p:spPr>
          <a:xfrm>
            <a:off x="285672" y="6000345"/>
            <a:ext cx="8648700" cy="461665"/>
          </a:xfrm>
          <a:prstGeom prst="rect">
            <a:avLst/>
          </a:prstGeom>
        </p:spPr>
        <p:txBody>
          <a:bodyPr wrap="square">
            <a:spAutoFit/>
          </a:bodyPr>
          <a:lstStyle/>
          <a:p>
            <a:r>
              <a:rPr lang="en-US" sz="2400" dirty="0"/>
              <a:t>OR		           </a:t>
            </a:r>
            <a:r>
              <a:rPr lang="en-US" sz="2400" dirty="0">
                <a:solidFill>
                  <a:schemeClr val="accent6"/>
                </a:solidFill>
              </a:rPr>
              <a:t>P + Q + S = BC + B’C’ + AC’D</a:t>
            </a:r>
          </a:p>
        </p:txBody>
      </p:sp>
      <p:sp>
        <p:nvSpPr>
          <p:cNvPr id="36" name="Rectangle 35">
            <a:extLst>
              <a:ext uri="{FF2B5EF4-FFF2-40B4-BE49-F238E27FC236}">
                <a16:creationId xmlns:a16="http://schemas.microsoft.com/office/drawing/2014/main" xmlns="" id="{6A93B7E8-4562-4724-85D3-32AF71A6C935}"/>
              </a:ext>
            </a:extLst>
          </p:cNvPr>
          <p:cNvSpPr/>
          <p:nvPr/>
        </p:nvSpPr>
        <p:spPr>
          <a:xfrm>
            <a:off x="6847749" y="5578075"/>
            <a:ext cx="2514600" cy="830997"/>
          </a:xfrm>
          <a:prstGeom prst="rect">
            <a:avLst/>
          </a:prstGeom>
          <a:ln w="25400">
            <a:solidFill>
              <a:schemeClr val="accent6"/>
            </a:solidFill>
            <a:prstDash val="dash"/>
          </a:ln>
        </p:spPr>
        <p:txBody>
          <a:bodyPr wrap="square">
            <a:spAutoFit/>
          </a:bodyPr>
          <a:lstStyle/>
          <a:p>
            <a:r>
              <a:rPr lang="en-US" sz="2400" dirty="0"/>
              <a:t>As </a:t>
            </a:r>
            <a:r>
              <a:rPr lang="en-US" sz="2400" dirty="0" err="1"/>
              <a:t>minterm</a:t>
            </a:r>
            <a:r>
              <a:rPr lang="en-US" sz="2400" dirty="0"/>
              <a:t> 13 is covered by R and S</a:t>
            </a:r>
          </a:p>
        </p:txBody>
      </p:sp>
      <p:sp>
        <p:nvSpPr>
          <p:cNvPr id="37" name="Rectangle 36">
            <a:extLst>
              <a:ext uri="{FF2B5EF4-FFF2-40B4-BE49-F238E27FC236}">
                <a16:creationId xmlns:a16="http://schemas.microsoft.com/office/drawing/2014/main" xmlns="" id="{A39CEA5A-42C3-4B91-88CF-CB014BDBE449}"/>
              </a:ext>
            </a:extLst>
          </p:cNvPr>
          <p:cNvSpPr/>
          <p:nvPr/>
        </p:nvSpPr>
        <p:spPr>
          <a:xfrm>
            <a:off x="2008317" y="2800209"/>
            <a:ext cx="1595415"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xmlns="" id="{34580119-492C-49AC-ADE6-466CE7743C5F}"/>
              </a:ext>
            </a:extLst>
          </p:cNvPr>
          <p:cNvSpPr/>
          <p:nvPr/>
        </p:nvSpPr>
        <p:spPr>
          <a:xfrm>
            <a:off x="2008317" y="3247973"/>
            <a:ext cx="1595415"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xmlns="" id="{A5D21C45-53A1-465F-A2D2-F3CF8E6D62CF}"/>
              </a:ext>
            </a:extLst>
          </p:cNvPr>
          <p:cNvSpPr/>
          <p:nvPr/>
        </p:nvSpPr>
        <p:spPr>
          <a:xfrm>
            <a:off x="2008317" y="3709604"/>
            <a:ext cx="1595415"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xmlns="" id="{71001BCD-3028-492D-BDC4-570D6AD7E4E6}"/>
              </a:ext>
            </a:extLst>
          </p:cNvPr>
          <p:cNvSpPr/>
          <p:nvPr/>
        </p:nvSpPr>
        <p:spPr>
          <a:xfrm>
            <a:off x="2008317" y="4172866"/>
            <a:ext cx="1595415"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a:extLst>
              <a:ext uri="{FF2B5EF4-FFF2-40B4-BE49-F238E27FC236}">
                <a16:creationId xmlns:a16="http://schemas.microsoft.com/office/drawing/2014/main" xmlns="" id="{CCEDD9E2-B68C-4576-A993-EE3808FAC773}"/>
              </a:ext>
            </a:extLst>
          </p:cNvPr>
          <p:cNvSpPr/>
          <p:nvPr/>
        </p:nvSpPr>
        <p:spPr>
          <a:xfrm>
            <a:off x="3922154" y="234171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41">
            <a:extLst>
              <a:ext uri="{FF2B5EF4-FFF2-40B4-BE49-F238E27FC236}">
                <a16:creationId xmlns:a16="http://schemas.microsoft.com/office/drawing/2014/main" xmlns="" id="{2E1ADA03-4846-4C60-9973-1C8594A264EE}"/>
              </a:ext>
            </a:extLst>
          </p:cNvPr>
          <p:cNvSpPr/>
          <p:nvPr/>
        </p:nvSpPr>
        <p:spPr>
          <a:xfrm>
            <a:off x="4658436" y="234171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42">
            <a:extLst>
              <a:ext uri="{FF2B5EF4-FFF2-40B4-BE49-F238E27FC236}">
                <a16:creationId xmlns:a16="http://schemas.microsoft.com/office/drawing/2014/main" xmlns="" id="{1F331D7E-BFD6-47C1-B612-3265E75B9DC7}"/>
              </a:ext>
            </a:extLst>
          </p:cNvPr>
          <p:cNvSpPr/>
          <p:nvPr/>
        </p:nvSpPr>
        <p:spPr>
          <a:xfrm>
            <a:off x="5369637" y="234171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a:extLst>
              <a:ext uri="{FF2B5EF4-FFF2-40B4-BE49-F238E27FC236}">
                <a16:creationId xmlns:a16="http://schemas.microsoft.com/office/drawing/2014/main" xmlns="" id="{139AA789-0BC0-4A72-BEA5-F5AA9DC5F370}"/>
              </a:ext>
            </a:extLst>
          </p:cNvPr>
          <p:cNvSpPr/>
          <p:nvPr/>
        </p:nvSpPr>
        <p:spPr>
          <a:xfrm>
            <a:off x="6095126" y="234171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xmlns="" id="{6B6ABC49-E3D7-44EF-8D69-50DFF24656A4}"/>
              </a:ext>
            </a:extLst>
          </p:cNvPr>
          <p:cNvSpPr/>
          <p:nvPr/>
        </p:nvSpPr>
        <p:spPr>
          <a:xfrm>
            <a:off x="6831408" y="234171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xmlns="" id="{3CA3993C-82AF-43E8-B8DF-C7FB281FF9B0}"/>
              </a:ext>
            </a:extLst>
          </p:cNvPr>
          <p:cNvSpPr/>
          <p:nvPr/>
        </p:nvSpPr>
        <p:spPr>
          <a:xfrm>
            <a:off x="7542609" y="234171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xmlns="" id="{FB57EBC1-13B1-4E64-BE97-D60A5E037717}"/>
              </a:ext>
            </a:extLst>
          </p:cNvPr>
          <p:cNvSpPr/>
          <p:nvPr/>
        </p:nvSpPr>
        <p:spPr>
          <a:xfrm>
            <a:off x="8975236" y="2344789"/>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xmlns="" id="{17624E6C-296F-44CA-A87B-DEA147ED8D94}"/>
              </a:ext>
            </a:extLst>
          </p:cNvPr>
          <p:cNvSpPr/>
          <p:nvPr/>
        </p:nvSpPr>
        <p:spPr>
          <a:xfrm>
            <a:off x="9686437" y="234171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a:extLst>
              <a:ext uri="{FF2B5EF4-FFF2-40B4-BE49-F238E27FC236}">
                <a16:creationId xmlns:a16="http://schemas.microsoft.com/office/drawing/2014/main" xmlns="" id="{1861D8CC-2790-439D-9A30-BD4589BF3D93}"/>
              </a:ext>
            </a:extLst>
          </p:cNvPr>
          <p:cNvSpPr/>
          <p:nvPr/>
        </p:nvSpPr>
        <p:spPr>
          <a:xfrm>
            <a:off x="8227393" y="2344789"/>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9542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0" nodeType="clickEffect">
                                  <p:stCondLst>
                                    <p:cond delay="0"/>
                                  </p:stCondLst>
                                  <p:childTnLst>
                                    <p:animEffect transition="out" filter="wipe(down)">
                                      <p:cBhvr>
                                        <p:cTn id="21" dur="500"/>
                                        <p:tgtEl>
                                          <p:spTgt spid="41"/>
                                        </p:tgtEl>
                                      </p:cBhvr>
                                    </p:animEffect>
                                    <p:set>
                                      <p:cBhvr>
                                        <p:cTn id="22" dur="1" fill="hold">
                                          <p:stCondLst>
                                            <p:cond delay="499"/>
                                          </p:stCondLst>
                                        </p:cTn>
                                        <p:tgtEl>
                                          <p:spTgt spid="41"/>
                                        </p:tgtEl>
                                        <p:attrNameLst>
                                          <p:attrName>style.visibility</p:attrName>
                                        </p:attrNameLst>
                                      </p:cBhvr>
                                      <p:to>
                                        <p:strVal val="hidden"/>
                                      </p:to>
                                    </p:set>
                                  </p:childTnLst>
                                </p:cTn>
                              </p:par>
                              <p:par>
                                <p:cTn id="23" presetID="22" presetClass="exit" presetSubtype="4" fill="hold" grpId="0" nodeType="withEffect">
                                  <p:stCondLst>
                                    <p:cond delay="0"/>
                                  </p:stCondLst>
                                  <p:childTnLst>
                                    <p:animEffect transition="out" filter="wipe(down)">
                                      <p:cBhvr>
                                        <p:cTn id="24" dur="500"/>
                                        <p:tgtEl>
                                          <p:spTgt spid="42"/>
                                        </p:tgtEl>
                                      </p:cBhvr>
                                    </p:animEffect>
                                    <p:set>
                                      <p:cBhvr>
                                        <p:cTn id="25" dur="1" fill="hold">
                                          <p:stCondLst>
                                            <p:cond delay="499"/>
                                          </p:stCondLst>
                                        </p:cTn>
                                        <p:tgtEl>
                                          <p:spTgt spid="42"/>
                                        </p:tgtEl>
                                        <p:attrNameLst>
                                          <p:attrName>style.visibility</p:attrName>
                                        </p:attrNameLst>
                                      </p:cBhvr>
                                      <p:to>
                                        <p:strVal val="hidden"/>
                                      </p:to>
                                    </p:set>
                                  </p:childTnLst>
                                </p:cTn>
                              </p:par>
                              <p:par>
                                <p:cTn id="26" presetID="22" presetClass="exit" presetSubtype="4" fill="hold" grpId="0" nodeType="withEffect">
                                  <p:stCondLst>
                                    <p:cond delay="0"/>
                                  </p:stCondLst>
                                  <p:childTnLst>
                                    <p:animEffect transition="out" filter="wipe(down)">
                                      <p:cBhvr>
                                        <p:cTn id="27" dur="500"/>
                                        <p:tgtEl>
                                          <p:spTgt spid="43"/>
                                        </p:tgtEl>
                                      </p:cBhvr>
                                    </p:animEffect>
                                    <p:set>
                                      <p:cBhvr>
                                        <p:cTn id="28" dur="1" fill="hold">
                                          <p:stCondLst>
                                            <p:cond delay="499"/>
                                          </p:stCondLst>
                                        </p:cTn>
                                        <p:tgtEl>
                                          <p:spTgt spid="43"/>
                                        </p:tgtEl>
                                        <p:attrNameLst>
                                          <p:attrName>style.visibility</p:attrName>
                                        </p:attrNameLst>
                                      </p:cBhvr>
                                      <p:to>
                                        <p:strVal val="hidden"/>
                                      </p:to>
                                    </p:set>
                                  </p:childTnLst>
                                </p:cTn>
                              </p:par>
                              <p:par>
                                <p:cTn id="29" presetID="22" presetClass="exit" presetSubtype="4" fill="hold" grpId="0" nodeType="withEffect">
                                  <p:stCondLst>
                                    <p:cond delay="0"/>
                                  </p:stCondLst>
                                  <p:childTnLst>
                                    <p:animEffect transition="out" filter="wipe(down)">
                                      <p:cBhvr>
                                        <p:cTn id="30" dur="500"/>
                                        <p:tgtEl>
                                          <p:spTgt spid="44"/>
                                        </p:tgtEl>
                                      </p:cBhvr>
                                    </p:animEffect>
                                    <p:set>
                                      <p:cBhvr>
                                        <p:cTn id="31" dur="1" fill="hold">
                                          <p:stCondLst>
                                            <p:cond delay="499"/>
                                          </p:stCondLst>
                                        </p:cTn>
                                        <p:tgtEl>
                                          <p:spTgt spid="44"/>
                                        </p:tgtEl>
                                        <p:attrNameLst>
                                          <p:attrName>style.visibility</p:attrName>
                                        </p:attrNameLst>
                                      </p:cBhvr>
                                      <p:to>
                                        <p:strVal val="hidden"/>
                                      </p:to>
                                    </p:set>
                                  </p:childTnLst>
                                </p:cTn>
                              </p:par>
                              <p:par>
                                <p:cTn id="32" presetID="22" presetClass="exit" presetSubtype="4" fill="hold" grpId="0" nodeType="withEffect">
                                  <p:stCondLst>
                                    <p:cond delay="0"/>
                                  </p:stCondLst>
                                  <p:childTnLst>
                                    <p:animEffect transition="out" filter="wipe(down)">
                                      <p:cBhvr>
                                        <p:cTn id="33" dur="500"/>
                                        <p:tgtEl>
                                          <p:spTgt spid="45"/>
                                        </p:tgtEl>
                                      </p:cBhvr>
                                    </p:animEffect>
                                    <p:set>
                                      <p:cBhvr>
                                        <p:cTn id="34" dur="1" fill="hold">
                                          <p:stCondLst>
                                            <p:cond delay="499"/>
                                          </p:stCondLst>
                                        </p:cTn>
                                        <p:tgtEl>
                                          <p:spTgt spid="45"/>
                                        </p:tgtEl>
                                        <p:attrNameLst>
                                          <p:attrName>style.visibility</p:attrName>
                                        </p:attrNameLst>
                                      </p:cBhvr>
                                      <p:to>
                                        <p:strVal val="hidden"/>
                                      </p:to>
                                    </p:set>
                                  </p:childTnLst>
                                </p:cTn>
                              </p:par>
                              <p:par>
                                <p:cTn id="35" presetID="22" presetClass="exit" presetSubtype="4" fill="hold" grpId="0" nodeType="withEffect">
                                  <p:stCondLst>
                                    <p:cond delay="0"/>
                                  </p:stCondLst>
                                  <p:childTnLst>
                                    <p:animEffect transition="out" filter="wipe(down)">
                                      <p:cBhvr>
                                        <p:cTn id="36" dur="500"/>
                                        <p:tgtEl>
                                          <p:spTgt spid="46"/>
                                        </p:tgtEl>
                                      </p:cBhvr>
                                    </p:animEffect>
                                    <p:set>
                                      <p:cBhvr>
                                        <p:cTn id="37" dur="1" fill="hold">
                                          <p:stCondLst>
                                            <p:cond delay="499"/>
                                          </p:stCondLst>
                                        </p:cTn>
                                        <p:tgtEl>
                                          <p:spTgt spid="46"/>
                                        </p:tgtEl>
                                        <p:attrNameLst>
                                          <p:attrName>style.visibility</p:attrName>
                                        </p:attrNameLst>
                                      </p:cBhvr>
                                      <p:to>
                                        <p:strVal val="hidden"/>
                                      </p:to>
                                    </p:set>
                                  </p:childTnLst>
                                </p:cTn>
                              </p:par>
                              <p:par>
                                <p:cTn id="38" presetID="22" presetClass="exit" presetSubtype="4" fill="hold" grpId="0" nodeType="withEffect">
                                  <p:stCondLst>
                                    <p:cond delay="0"/>
                                  </p:stCondLst>
                                  <p:childTnLst>
                                    <p:animEffect transition="out" filter="wipe(down)">
                                      <p:cBhvr>
                                        <p:cTn id="39" dur="500"/>
                                        <p:tgtEl>
                                          <p:spTgt spid="49"/>
                                        </p:tgtEl>
                                      </p:cBhvr>
                                    </p:animEffect>
                                    <p:set>
                                      <p:cBhvr>
                                        <p:cTn id="40" dur="1" fill="hold">
                                          <p:stCondLst>
                                            <p:cond delay="499"/>
                                          </p:stCondLst>
                                        </p:cTn>
                                        <p:tgtEl>
                                          <p:spTgt spid="49"/>
                                        </p:tgtEl>
                                        <p:attrNameLst>
                                          <p:attrName>style.visibility</p:attrName>
                                        </p:attrNameLst>
                                      </p:cBhvr>
                                      <p:to>
                                        <p:strVal val="hidden"/>
                                      </p:to>
                                    </p:set>
                                  </p:childTnLst>
                                </p:cTn>
                              </p:par>
                              <p:par>
                                <p:cTn id="41" presetID="22" presetClass="exit" presetSubtype="4" fill="hold" grpId="0" nodeType="withEffect">
                                  <p:stCondLst>
                                    <p:cond delay="0"/>
                                  </p:stCondLst>
                                  <p:childTnLst>
                                    <p:animEffect transition="out" filter="wipe(down)">
                                      <p:cBhvr>
                                        <p:cTn id="42" dur="500"/>
                                        <p:tgtEl>
                                          <p:spTgt spid="47"/>
                                        </p:tgtEl>
                                      </p:cBhvr>
                                    </p:animEffect>
                                    <p:set>
                                      <p:cBhvr>
                                        <p:cTn id="43" dur="1" fill="hold">
                                          <p:stCondLst>
                                            <p:cond delay="499"/>
                                          </p:stCondLst>
                                        </p:cTn>
                                        <p:tgtEl>
                                          <p:spTgt spid="47"/>
                                        </p:tgtEl>
                                        <p:attrNameLst>
                                          <p:attrName>style.visibility</p:attrName>
                                        </p:attrNameLst>
                                      </p:cBhvr>
                                      <p:to>
                                        <p:strVal val="hidden"/>
                                      </p:to>
                                    </p:set>
                                  </p:childTnLst>
                                </p:cTn>
                              </p:par>
                              <p:par>
                                <p:cTn id="44" presetID="22" presetClass="exit" presetSubtype="4" fill="hold" grpId="0" nodeType="withEffect">
                                  <p:stCondLst>
                                    <p:cond delay="0"/>
                                  </p:stCondLst>
                                  <p:childTnLst>
                                    <p:animEffect transition="out" filter="wipe(down)">
                                      <p:cBhvr>
                                        <p:cTn id="45" dur="500"/>
                                        <p:tgtEl>
                                          <p:spTgt spid="48"/>
                                        </p:tgtEl>
                                      </p:cBhvr>
                                    </p:animEffect>
                                    <p:set>
                                      <p:cBhvr>
                                        <p:cTn id="46" dur="1" fill="hold">
                                          <p:stCondLst>
                                            <p:cond delay="499"/>
                                          </p:stCondLst>
                                        </p:cTn>
                                        <p:tgtEl>
                                          <p:spTgt spid="4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xit" presetSubtype="4" fill="hold" grpId="0" nodeType="clickEffect">
                                  <p:stCondLst>
                                    <p:cond delay="0"/>
                                  </p:stCondLst>
                                  <p:childTnLst>
                                    <p:animEffect transition="out" filter="wipe(down)">
                                      <p:cBhvr>
                                        <p:cTn id="50" dur="500"/>
                                        <p:tgtEl>
                                          <p:spTgt spid="37"/>
                                        </p:tgtEl>
                                      </p:cBhvr>
                                    </p:animEffect>
                                    <p:set>
                                      <p:cBhvr>
                                        <p:cTn id="51" dur="1" fill="hold">
                                          <p:stCondLst>
                                            <p:cond delay="499"/>
                                          </p:stCondLst>
                                        </p:cTn>
                                        <p:tgtEl>
                                          <p:spTgt spid="37"/>
                                        </p:tgtEl>
                                        <p:attrNameLst>
                                          <p:attrName>style.visibility</p:attrName>
                                        </p:attrNameLst>
                                      </p:cBhvr>
                                      <p:to>
                                        <p:strVal val="hidden"/>
                                      </p:to>
                                    </p:set>
                                  </p:childTnLst>
                                </p:cTn>
                              </p:par>
                              <p:par>
                                <p:cTn id="52" presetID="22" presetClass="exit" presetSubtype="4" fill="hold" grpId="0" nodeType="withEffect">
                                  <p:stCondLst>
                                    <p:cond delay="0"/>
                                  </p:stCondLst>
                                  <p:childTnLst>
                                    <p:animEffect transition="out" filter="wipe(down)">
                                      <p:cBhvr>
                                        <p:cTn id="53" dur="500"/>
                                        <p:tgtEl>
                                          <p:spTgt spid="38"/>
                                        </p:tgtEl>
                                      </p:cBhvr>
                                    </p:animEffect>
                                    <p:set>
                                      <p:cBhvr>
                                        <p:cTn id="54" dur="1" fill="hold">
                                          <p:stCondLst>
                                            <p:cond delay="499"/>
                                          </p:stCondLst>
                                        </p:cTn>
                                        <p:tgtEl>
                                          <p:spTgt spid="38"/>
                                        </p:tgtEl>
                                        <p:attrNameLst>
                                          <p:attrName>style.visibility</p:attrName>
                                        </p:attrNameLst>
                                      </p:cBhvr>
                                      <p:to>
                                        <p:strVal val="hidden"/>
                                      </p:to>
                                    </p:set>
                                  </p:childTnLst>
                                </p:cTn>
                              </p:par>
                              <p:par>
                                <p:cTn id="55" presetID="22" presetClass="exit" presetSubtype="4" fill="hold" grpId="0" nodeType="withEffect">
                                  <p:stCondLst>
                                    <p:cond delay="0"/>
                                  </p:stCondLst>
                                  <p:childTnLst>
                                    <p:animEffect transition="out" filter="wipe(down)">
                                      <p:cBhvr>
                                        <p:cTn id="56" dur="500"/>
                                        <p:tgtEl>
                                          <p:spTgt spid="39"/>
                                        </p:tgtEl>
                                      </p:cBhvr>
                                    </p:animEffect>
                                    <p:set>
                                      <p:cBhvr>
                                        <p:cTn id="57" dur="1" fill="hold">
                                          <p:stCondLst>
                                            <p:cond delay="499"/>
                                          </p:stCondLst>
                                        </p:cTn>
                                        <p:tgtEl>
                                          <p:spTgt spid="39"/>
                                        </p:tgtEl>
                                        <p:attrNameLst>
                                          <p:attrName>style.visibility</p:attrName>
                                        </p:attrNameLst>
                                      </p:cBhvr>
                                      <p:to>
                                        <p:strVal val="hidden"/>
                                      </p:to>
                                    </p:set>
                                  </p:childTnLst>
                                </p:cTn>
                              </p:par>
                              <p:par>
                                <p:cTn id="58" presetID="22" presetClass="exit" presetSubtype="4" fill="hold" grpId="0" nodeType="withEffect">
                                  <p:stCondLst>
                                    <p:cond delay="0"/>
                                  </p:stCondLst>
                                  <p:childTnLst>
                                    <p:animEffect transition="out" filter="wipe(down)">
                                      <p:cBhvr>
                                        <p:cTn id="59" dur="500"/>
                                        <p:tgtEl>
                                          <p:spTgt spid="40"/>
                                        </p:tgtEl>
                                      </p:cBhvr>
                                    </p:animEffect>
                                    <p:set>
                                      <p:cBhvr>
                                        <p:cTn id="60" dur="1" fill="hold">
                                          <p:stCondLst>
                                            <p:cond delay="499"/>
                                          </p:stCondLst>
                                        </p:cTn>
                                        <p:tgtEl>
                                          <p:spTgt spid="4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grpId="0" nodeType="clickEffect">
                                  <p:stCondLst>
                                    <p:cond delay="0"/>
                                  </p:stCondLst>
                                  <p:childTnLst>
                                    <p:animEffect transition="out" filter="wipe(down)">
                                      <p:cBhvr>
                                        <p:cTn id="64" dur="500"/>
                                        <p:tgtEl>
                                          <p:spTgt spid="9"/>
                                        </p:tgtEl>
                                      </p:cBhvr>
                                    </p:animEffect>
                                    <p:set>
                                      <p:cBhvr>
                                        <p:cTn id="65" dur="1" fill="hold">
                                          <p:stCondLst>
                                            <p:cond delay="499"/>
                                          </p:stCondLst>
                                        </p:cTn>
                                        <p:tgtEl>
                                          <p:spTgt spid="9"/>
                                        </p:tgtEl>
                                        <p:attrNameLst>
                                          <p:attrName>style.visibility</p:attrName>
                                        </p:attrNameLst>
                                      </p:cBhvr>
                                      <p:to>
                                        <p:strVal val="hidden"/>
                                      </p:to>
                                    </p:set>
                                  </p:childTnLst>
                                </p:cTn>
                              </p:par>
                              <p:par>
                                <p:cTn id="66" presetID="22" presetClass="exit" presetSubtype="4" fill="hold" grpId="0" nodeType="withEffect">
                                  <p:stCondLst>
                                    <p:cond delay="0"/>
                                  </p:stCondLst>
                                  <p:childTnLst>
                                    <p:animEffect transition="out" filter="wipe(down)">
                                      <p:cBhvr>
                                        <p:cTn id="67" dur="500"/>
                                        <p:tgtEl>
                                          <p:spTgt spid="10"/>
                                        </p:tgtEl>
                                      </p:cBhvr>
                                    </p:animEffect>
                                    <p:set>
                                      <p:cBhvr>
                                        <p:cTn id="68" dur="1" fill="hold">
                                          <p:stCondLst>
                                            <p:cond delay="499"/>
                                          </p:stCondLst>
                                        </p:cTn>
                                        <p:tgtEl>
                                          <p:spTgt spid="10"/>
                                        </p:tgtEl>
                                        <p:attrNameLst>
                                          <p:attrName>style.visibility</p:attrName>
                                        </p:attrNameLst>
                                      </p:cBhvr>
                                      <p:to>
                                        <p:strVal val="hidden"/>
                                      </p:to>
                                    </p:set>
                                  </p:childTnLst>
                                </p:cTn>
                              </p:par>
                              <p:par>
                                <p:cTn id="69" presetID="22" presetClass="exit" presetSubtype="4" fill="hold" grpId="0" nodeType="withEffect">
                                  <p:stCondLst>
                                    <p:cond delay="0"/>
                                  </p:stCondLst>
                                  <p:childTnLst>
                                    <p:animEffect transition="out" filter="wipe(down)">
                                      <p:cBhvr>
                                        <p:cTn id="70" dur="500"/>
                                        <p:tgtEl>
                                          <p:spTgt spid="11"/>
                                        </p:tgtEl>
                                      </p:cBhvr>
                                    </p:animEffect>
                                    <p:set>
                                      <p:cBhvr>
                                        <p:cTn id="71" dur="1" fill="hold">
                                          <p:stCondLst>
                                            <p:cond delay="499"/>
                                          </p:stCondLst>
                                        </p:cTn>
                                        <p:tgtEl>
                                          <p:spTgt spid="11"/>
                                        </p:tgtEl>
                                        <p:attrNameLst>
                                          <p:attrName>style.visibility</p:attrName>
                                        </p:attrNameLst>
                                      </p:cBhvr>
                                      <p:to>
                                        <p:strVal val="hidden"/>
                                      </p:to>
                                    </p:set>
                                  </p:childTnLst>
                                </p:cTn>
                              </p:par>
                              <p:par>
                                <p:cTn id="72" presetID="22" presetClass="exit" presetSubtype="4" fill="hold" grpId="0" nodeType="withEffect">
                                  <p:stCondLst>
                                    <p:cond delay="0"/>
                                  </p:stCondLst>
                                  <p:childTnLst>
                                    <p:animEffect transition="out" filter="wipe(down)">
                                      <p:cBhvr>
                                        <p:cTn id="73" dur="500"/>
                                        <p:tgtEl>
                                          <p:spTgt spid="12"/>
                                        </p:tgtEl>
                                      </p:cBhvr>
                                    </p:animEffect>
                                    <p:set>
                                      <p:cBhvr>
                                        <p:cTn id="74" dur="1" fill="hold">
                                          <p:stCondLst>
                                            <p:cond delay="499"/>
                                          </p:stCondLst>
                                        </p:cTn>
                                        <p:tgtEl>
                                          <p:spTgt spid="12"/>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xit" presetSubtype="4" fill="hold" grpId="0" nodeType="clickEffect">
                                  <p:stCondLst>
                                    <p:cond delay="0"/>
                                  </p:stCondLst>
                                  <p:childTnLst>
                                    <p:animEffect transition="out" filter="wipe(down)">
                                      <p:cBhvr>
                                        <p:cTn id="78" dur="500"/>
                                        <p:tgtEl>
                                          <p:spTgt spid="13"/>
                                        </p:tgtEl>
                                      </p:cBhvr>
                                    </p:animEffect>
                                    <p:set>
                                      <p:cBhvr>
                                        <p:cTn id="79" dur="1" fill="hold">
                                          <p:stCondLst>
                                            <p:cond delay="499"/>
                                          </p:stCondLst>
                                        </p:cTn>
                                        <p:tgtEl>
                                          <p:spTgt spid="13"/>
                                        </p:tgtEl>
                                        <p:attrNameLst>
                                          <p:attrName>style.visibility</p:attrName>
                                        </p:attrNameLst>
                                      </p:cBhvr>
                                      <p:to>
                                        <p:strVal val="hidden"/>
                                      </p:to>
                                    </p:set>
                                  </p:childTnLst>
                                </p:cTn>
                              </p:par>
                              <p:par>
                                <p:cTn id="80" presetID="22" presetClass="exit" presetSubtype="4" fill="hold" grpId="0" nodeType="withEffect">
                                  <p:stCondLst>
                                    <p:cond delay="0"/>
                                  </p:stCondLst>
                                  <p:childTnLst>
                                    <p:animEffect transition="out" filter="wipe(down)">
                                      <p:cBhvr>
                                        <p:cTn id="81" dur="500"/>
                                        <p:tgtEl>
                                          <p:spTgt spid="14"/>
                                        </p:tgtEl>
                                      </p:cBhvr>
                                    </p:animEffect>
                                    <p:set>
                                      <p:cBhvr>
                                        <p:cTn id="82" dur="1" fill="hold">
                                          <p:stCondLst>
                                            <p:cond delay="499"/>
                                          </p:stCondLst>
                                        </p:cTn>
                                        <p:tgtEl>
                                          <p:spTgt spid="14"/>
                                        </p:tgtEl>
                                        <p:attrNameLst>
                                          <p:attrName>style.visibility</p:attrName>
                                        </p:attrNameLst>
                                      </p:cBhvr>
                                      <p:to>
                                        <p:strVal val="hidden"/>
                                      </p:to>
                                    </p:set>
                                  </p:childTnLst>
                                </p:cTn>
                              </p:par>
                              <p:par>
                                <p:cTn id="83" presetID="22" presetClass="exit" presetSubtype="4" fill="hold" grpId="0" nodeType="withEffect">
                                  <p:stCondLst>
                                    <p:cond delay="0"/>
                                  </p:stCondLst>
                                  <p:childTnLst>
                                    <p:animEffect transition="out" filter="wipe(down)">
                                      <p:cBhvr>
                                        <p:cTn id="84" dur="500"/>
                                        <p:tgtEl>
                                          <p:spTgt spid="15"/>
                                        </p:tgtEl>
                                      </p:cBhvr>
                                    </p:animEffect>
                                    <p:set>
                                      <p:cBhvr>
                                        <p:cTn id="85" dur="1" fill="hold">
                                          <p:stCondLst>
                                            <p:cond delay="499"/>
                                          </p:stCondLst>
                                        </p:cTn>
                                        <p:tgtEl>
                                          <p:spTgt spid="15"/>
                                        </p:tgtEl>
                                        <p:attrNameLst>
                                          <p:attrName>style.visibility</p:attrName>
                                        </p:attrNameLst>
                                      </p:cBhvr>
                                      <p:to>
                                        <p:strVal val="hidden"/>
                                      </p:to>
                                    </p:set>
                                  </p:childTnLst>
                                </p:cTn>
                              </p:par>
                              <p:par>
                                <p:cTn id="86" presetID="22" presetClass="exit" presetSubtype="4" fill="hold" grpId="0" nodeType="withEffect">
                                  <p:stCondLst>
                                    <p:cond delay="0"/>
                                  </p:stCondLst>
                                  <p:childTnLst>
                                    <p:animEffect transition="out" filter="wipe(down)">
                                      <p:cBhvr>
                                        <p:cTn id="87" dur="500"/>
                                        <p:tgtEl>
                                          <p:spTgt spid="16"/>
                                        </p:tgtEl>
                                      </p:cBhvr>
                                    </p:animEffect>
                                    <p:set>
                                      <p:cBhvr>
                                        <p:cTn id="88" dur="1" fill="hold">
                                          <p:stCondLst>
                                            <p:cond delay="499"/>
                                          </p:stCondLst>
                                        </p:cTn>
                                        <p:tgtEl>
                                          <p:spTgt spid="16"/>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2" presetClass="exit" presetSubtype="4" fill="hold" grpId="0" nodeType="clickEffect">
                                  <p:stCondLst>
                                    <p:cond delay="0"/>
                                  </p:stCondLst>
                                  <p:childTnLst>
                                    <p:animEffect transition="out" filter="wipe(down)">
                                      <p:cBhvr>
                                        <p:cTn id="92" dur="500"/>
                                        <p:tgtEl>
                                          <p:spTgt spid="17"/>
                                        </p:tgtEl>
                                      </p:cBhvr>
                                    </p:animEffect>
                                    <p:set>
                                      <p:cBhvr>
                                        <p:cTn id="93" dur="1" fill="hold">
                                          <p:stCondLst>
                                            <p:cond delay="499"/>
                                          </p:stCondLst>
                                        </p:cTn>
                                        <p:tgtEl>
                                          <p:spTgt spid="17"/>
                                        </p:tgtEl>
                                        <p:attrNameLst>
                                          <p:attrName>style.visibility</p:attrName>
                                        </p:attrNameLst>
                                      </p:cBhvr>
                                      <p:to>
                                        <p:strVal val="hidden"/>
                                      </p:to>
                                    </p:set>
                                  </p:childTnLst>
                                </p:cTn>
                              </p:par>
                              <p:par>
                                <p:cTn id="94" presetID="22" presetClass="exit" presetSubtype="4" fill="hold" grpId="0" nodeType="withEffect">
                                  <p:stCondLst>
                                    <p:cond delay="0"/>
                                  </p:stCondLst>
                                  <p:childTnLst>
                                    <p:animEffect transition="out" filter="wipe(down)">
                                      <p:cBhvr>
                                        <p:cTn id="95" dur="500"/>
                                        <p:tgtEl>
                                          <p:spTgt spid="18"/>
                                        </p:tgtEl>
                                      </p:cBhvr>
                                    </p:animEffect>
                                    <p:set>
                                      <p:cBhvr>
                                        <p:cTn id="96" dur="1" fill="hold">
                                          <p:stCondLst>
                                            <p:cond delay="499"/>
                                          </p:stCondLst>
                                        </p:cTn>
                                        <p:tgtEl>
                                          <p:spTgt spid="1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22" presetClass="exit" presetSubtype="4" fill="hold" grpId="0" nodeType="clickEffect">
                                  <p:stCondLst>
                                    <p:cond delay="0"/>
                                  </p:stCondLst>
                                  <p:childTnLst>
                                    <p:animEffect transition="out" filter="wipe(down)">
                                      <p:cBhvr>
                                        <p:cTn id="100" dur="500"/>
                                        <p:tgtEl>
                                          <p:spTgt spid="19"/>
                                        </p:tgtEl>
                                      </p:cBhvr>
                                    </p:animEffect>
                                    <p:set>
                                      <p:cBhvr>
                                        <p:cTn id="101" dur="1" fill="hold">
                                          <p:stCondLst>
                                            <p:cond delay="499"/>
                                          </p:stCondLst>
                                        </p:cTn>
                                        <p:tgtEl>
                                          <p:spTgt spid="19"/>
                                        </p:tgtEl>
                                        <p:attrNameLst>
                                          <p:attrName>style.visibility</p:attrName>
                                        </p:attrNameLst>
                                      </p:cBhvr>
                                      <p:to>
                                        <p:strVal val="hidden"/>
                                      </p:to>
                                    </p:set>
                                  </p:childTnLst>
                                </p:cTn>
                              </p:par>
                              <p:par>
                                <p:cTn id="102" presetID="22" presetClass="exit" presetSubtype="4" fill="hold" grpId="0" nodeType="withEffect">
                                  <p:stCondLst>
                                    <p:cond delay="0"/>
                                  </p:stCondLst>
                                  <p:childTnLst>
                                    <p:animEffect transition="out" filter="wipe(down)">
                                      <p:cBhvr>
                                        <p:cTn id="103" dur="500"/>
                                        <p:tgtEl>
                                          <p:spTgt spid="20"/>
                                        </p:tgtEl>
                                      </p:cBhvr>
                                    </p:animEffect>
                                    <p:set>
                                      <p:cBhvr>
                                        <p:cTn id="104" dur="1" fill="hold">
                                          <p:stCondLst>
                                            <p:cond delay="499"/>
                                          </p:stCondLst>
                                        </p:cTn>
                                        <p:tgtEl>
                                          <p:spTgt spid="20"/>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Effect transition="in" filter="fade">
                                      <p:cBhvr>
                                        <p:cTn id="109" dur="500"/>
                                        <p:tgtEl>
                                          <p:spTgt spid="22"/>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23"/>
                                        </p:tgtEl>
                                        <p:attrNameLst>
                                          <p:attrName>style.visibility</p:attrName>
                                        </p:attrNameLst>
                                      </p:cBhvr>
                                      <p:to>
                                        <p:strVal val="visible"/>
                                      </p:to>
                                    </p:set>
                                    <p:animEffect transition="in" filter="fade">
                                      <p:cBhvr>
                                        <p:cTn id="114" dur="500"/>
                                        <p:tgtEl>
                                          <p:spTgt spid="23"/>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24"/>
                                        </p:tgtEl>
                                        <p:attrNameLst>
                                          <p:attrName>style.visibility</p:attrName>
                                        </p:attrNameLst>
                                      </p:cBhvr>
                                      <p:to>
                                        <p:strVal val="visible"/>
                                      </p:to>
                                    </p:set>
                                    <p:animEffect transition="in" filter="fade">
                                      <p:cBhvr>
                                        <p:cTn id="119" dur="500"/>
                                        <p:tgtEl>
                                          <p:spTgt spid="24"/>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xit" presetSubtype="4" fill="hold" grpId="0" nodeType="clickEffect">
                                  <p:stCondLst>
                                    <p:cond delay="0"/>
                                  </p:stCondLst>
                                  <p:childTnLst>
                                    <p:animEffect transition="out" filter="wipe(down)">
                                      <p:cBhvr>
                                        <p:cTn id="123" dur="500"/>
                                        <p:tgtEl>
                                          <p:spTgt spid="31"/>
                                        </p:tgtEl>
                                      </p:cBhvr>
                                    </p:animEffect>
                                    <p:set>
                                      <p:cBhvr>
                                        <p:cTn id="124" dur="1" fill="hold">
                                          <p:stCondLst>
                                            <p:cond delay="499"/>
                                          </p:stCondLst>
                                        </p:cTn>
                                        <p:tgtEl>
                                          <p:spTgt spid="31"/>
                                        </p:tgtEl>
                                        <p:attrNameLst>
                                          <p:attrName>style.visibility</p:attrName>
                                        </p:attrNameLst>
                                      </p:cBhvr>
                                      <p:to>
                                        <p:strVal val="hidden"/>
                                      </p:to>
                                    </p:set>
                                  </p:childTnLst>
                                </p:cTn>
                              </p:par>
                              <p:par>
                                <p:cTn id="125" presetID="22" presetClass="exit" presetSubtype="4" fill="hold" grpId="0" nodeType="withEffect">
                                  <p:stCondLst>
                                    <p:cond delay="0"/>
                                  </p:stCondLst>
                                  <p:childTnLst>
                                    <p:animEffect transition="out" filter="wipe(down)">
                                      <p:cBhvr>
                                        <p:cTn id="126" dur="500"/>
                                        <p:tgtEl>
                                          <p:spTgt spid="32"/>
                                        </p:tgtEl>
                                      </p:cBhvr>
                                    </p:animEffect>
                                    <p:set>
                                      <p:cBhvr>
                                        <p:cTn id="127" dur="1" fill="hold">
                                          <p:stCondLst>
                                            <p:cond delay="499"/>
                                          </p:stCondLst>
                                        </p:cTn>
                                        <p:tgtEl>
                                          <p:spTgt spid="32"/>
                                        </p:tgtEl>
                                        <p:attrNameLst>
                                          <p:attrName>style.visibility</p:attrName>
                                        </p:attrNameLst>
                                      </p:cBhvr>
                                      <p:to>
                                        <p:strVal val="hidden"/>
                                      </p:to>
                                    </p:set>
                                  </p:childTnLst>
                                </p:cTn>
                              </p:par>
                              <p:par>
                                <p:cTn id="128" presetID="22" presetClass="exit" presetSubtype="4" fill="hold" grpId="0" nodeType="withEffect">
                                  <p:stCondLst>
                                    <p:cond delay="0"/>
                                  </p:stCondLst>
                                  <p:childTnLst>
                                    <p:animEffect transition="out" filter="wipe(down)">
                                      <p:cBhvr>
                                        <p:cTn id="129" dur="500"/>
                                        <p:tgtEl>
                                          <p:spTgt spid="27"/>
                                        </p:tgtEl>
                                      </p:cBhvr>
                                    </p:animEffect>
                                    <p:set>
                                      <p:cBhvr>
                                        <p:cTn id="130" dur="1" fill="hold">
                                          <p:stCondLst>
                                            <p:cond delay="499"/>
                                          </p:stCondLst>
                                        </p:cTn>
                                        <p:tgtEl>
                                          <p:spTgt spid="27"/>
                                        </p:tgtEl>
                                        <p:attrNameLst>
                                          <p:attrName>style.visibility</p:attrName>
                                        </p:attrNameLst>
                                      </p:cBhvr>
                                      <p:to>
                                        <p:strVal val="hidden"/>
                                      </p:to>
                                    </p:set>
                                  </p:childTnLst>
                                </p:cTn>
                              </p:par>
                              <p:par>
                                <p:cTn id="131" presetID="22" presetClass="exit" presetSubtype="4" fill="hold" grpId="0" nodeType="withEffect">
                                  <p:stCondLst>
                                    <p:cond delay="0"/>
                                  </p:stCondLst>
                                  <p:childTnLst>
                                    <p:animEffect transition="out" filter="wipe(down)">
                                      <p:cBhvr>
                                        <p:cTn id="132" dur="500"/>
                                        <p:tgtEl>
                                          <p:spTgt spid="28"/>
                                        </p:tgtEl>
                                      </p:cBhvr>
                                    </p:animEffect>
                                    <p:set>
                                      <p:cBhvr>
                                        <p:cTn id="133" dur="1" fill="hold">
                                          <p:stCondLst>
                                            <p:cond delay="499"/>
                                          </p:stCondLst>
                                        </p:cTn>
                                        <p:tgtEl>
                                          <p:spTgt spid="28"/>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21"/>
                                        </p:tgtEl>
                                        <p:attrNameLst>
                                          <p:attrName>style.visibility</p:attrName>
                                        </p:attrNameLst>
                                      </p:cBhvr>
                                      <p:to>
                                        <p:strVal val="visible"/>
                                      </p:to>
                                    </p:set>
                                    <p:animEffect transition="in" filter="fade">
                                      <p:cBhvr>
                                        <p:cTn id="138" dur="500"/>
                                        <p:tgtEl>
                                          <p:spTgt spid="21"/>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33"/>
                                        </p:tgtEl>
                                        <p:attrNameLst>
                                          <p:attrName>style.visibility</p:attrName>
                                        </p:attrNameLst>
                                      </p:cBhvr>
                                      <p:to>
                                        <p:strVal val="visible"/>
                                      </p:to>
                                    </p:set>
                                    <p:animEffect transition="in" filter="fade">
                                      <p:cBhvr>
                                        <p:cTn id="143" dur="500"/>
                                        <p:tgtEl>
                                          <p:spTgt spid="33"/>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xit" presetSubtype="4" fill="hold" grpId="0" nodeType="clickEffect">
                                  <p:stCondLst>
                                    <p:cond delay="0"/>
                                  </p:stCondLst>
                                  <p:childTnLst>
                                    <p:animEffect transition="out" filter="wipe(down)">
                                      <p:cBhvr>
                                        <p:cTn id="147" dur="500"/>
                                        <p:tgtEl>
                                          <p:spTgt spid="25"/>
                                        </p:tgtEl>
                                      </p:cBhvr>
                                    </p:animEffect>
                                    <p:set>
                                      <p:cBhvr>
                                        <p:cTn id="148" dur="1" fill="hold">
                                          <p:stCondLst>
                                            <p:cond delay="499"/>
                                          </p:stCondLst>
                                        </p:cTn>
                                        <p:tgtEl>
                                          <p:spTgt spid="25"/>
                                        </p:tgtEl>
                                        <p:attrNameLst>
                                          <p:attrName>style.visibility</p:attrName>
                                        </p:attrNameLst>
                                      </p:cBhvr>
                                      <p:to>
                                        <p:strVal val="hidden"/>
                                      </p:to>
                                    </p:set>
                                  </p:childTnLst>
                                </p:cTn>
                              </p:par>
                              <p:par>
                                <p:cTn id="149" presetID="22" presetClass="exit" presetSubtype="4" fill="hold" grpId="0" nodeType="withEffect">
                                  <p:stCondLst>
                                    <p:cond delay="0"/>
                                  </p:stCondLst>
                                  <p:childTnLst>
                                    <p:animEffect transition="out" filter="wipe(down)">
                                      <p:cBhvr>
                                        <p:cTn id="150" dur="500"/>
                                        <p:tgtEl>
                                          <p:spTgt spid="26"/>
                                        </p:tgtEl>
                                      </p:cBhvr>
                                    </p:animEffect>
                                    <p:set>
                                      <p:cBhvr>
                                        <p:cTn id="151" dur="1" fill="hold">
                                          <p:stCondLst>
                                            <p:cond delay="499"/>
                                          </p:stCondLst>
                                        </p:cTn>
                                        <p:tgtEl>
                                          <p:spTgt spid="26"/>
                                        </p:tgtEl>
                                        <p:attrNameLst>
                                          <p:attrName>style.visibility</p:attrName>
                                        </p:attrNameLst>
                                      </p:cBhvr>
                                      <p:to>
                                        <p:strVal val="hidden"/>
                                      </p:to>
                                    </p:set>
                                  </p:childTnLst>
                                </p:cTn>
                              </p:par>
                              <p:par>
                                <p:cTn id="152" presetID="22" presetClass="exit" presetSubtype="4" fill="hold" grpId="0" nodeType="withEffect">
                                  <p:stCondLst>
                                    <p:cond delay="0"/>
                                  </p:stCondLst>
                                  <p:childTnLst>
                                    <p:animEffect transition="out" filter="wipe(down)">
                                      <p:cBhvr>
                                        <p:cTn id="153" dur="500"/>
                                        <p:tgtEl>
                                          <p:spTgt spid="29"/>
                                        </p:tgtEl>
                                      </p:cBhvr>
                                    </p:animEffect>
                                    <p:set>
                                      <p:cBhvr>
                                        <p:cTn id="154" dur="1" fill="hold">
                                          <p:stCondLst>
                                            <p:cond delay="499"/>
                                          </p:stCondLst>
                                        </p:cTn>
                                        <p:tgtEl>
                                          <p:spTgt spid="29"/>
                                        </p:tgtEl>
                                        <p:attrNameLst>
                                          <p:attrName>style.visibility</p:attrName>
                                        </p:attrNameLst>
                                      </p:cBhvr>
                                      <p:to>
                                        <p:strVal val="hidden"/>
                                      </p:to>
                                    </p:set>
                                  </p:childTnLst>
                                </p:cTn>
                              </p:par>
                              <p:par>
                                <p:cTn id="155" presetID="22" presetClass="exit" presetSubtype="4" fill="hold" grpId="0" nodeType="withEffect">
                                  <p:stCondLst>
                                    <p:cond delay="0"/>
                                  </p:stCondLst>
                                  <p:childTnLst>
                                    <p:animEffect transition="out" filter="wipe(down)">
                                      <p:cBhvr>
                                        <p:cTn id="156" dur="500"/>
                                        <p:tgtEl>
                                          <p:spTgt spid="30"/>
                                        </p:tgtEl>
                                      </p:cBhvr>
                                    </p:animEffect>
                                    <p:set>
                                      <p:cBhvr>
                                        <p:cTn id="157" dur="1" fill="hold">
                                          <p:stCondLst>
                                            <p:cond delay="499"/>
                                          </p:stCondLst>
                                        </p:cTn>
                                        <p:tgtEl>
                                          <p:spTgt spid="30"/>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36"/>
                                        </p:tgtEl>
                                        <p:attrNameLst>
                                          <p:attrName>style.visibility</p:attrName>
                                        </p:attrNameLst>
                                      </p:cBhvr>
                                      <p:to>
                                        <p:strVal val="visible"/>
                                      </p:to>
                                    </p:set>
                                    <p:animEffect transition="in" filter="fade">
                                      <p:cBhvr>
                                        <p:cTn id="162" dur="500"/>
                                        <p:tgtEl>
                                          <p:spTgt spid="36"/>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34"/>
                                        </p:tgtEl>
                                        <p:attrNameLst>
                                          <p:attrName>style.visibility</p:attrName>
                                        </p:attrNameLst>
                                      </p:cBhvr>
                                      <p:to>
                                        <p:strVal val="visible"/>
                                      </p:to>
                                    </p:set>
                                    <p:animEffect transition="in" filter="fade">
                                      <p:cBhvr>
                                        <p:cTn id="167" dur="500"/>
                                        <p:tgtEl>
                                          <p:spTgt spid="34"/>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35"/>
                                        </p:tgtEl>
                                        <p:attrNameLst>
                                          <p:attrName>style.visibility</p:attrName>
                                        </p:attrNameLst>
                                      </p:cBhvr>
                                      <p:to>
                                        <p:strVal val="visible"/>
                                      </p:to>
                                    </p:set>
                                    <p:animEffect transition="in" filter="fade">
                                      <p:cBhvr>
                                        <p:cTn id="17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animBg="1"/>
      <p:bldP spid="24" grpId="0"/>
      <p:bldP spid="25" grpId="0" animBg="1"/>
      <p:bldP spid="26" grpId="0" animBg="1"/>
      <p:bldP spid="27" grpId="0" animBg="1"/>
      <p:bldP spid="28" grpId="0" animBg="1"/>
      <p:bldP spid="29" grpId="0" animBg="1"/>
      <p:bldP spid="30" grpId="0" animBg="1"/>
      <p:bldP spid="31" grpId="0" animBg="1"/>
      <p:bldP spid="32" grpId="0" animBg="1"/>
      <p:bldP spid="33" grpId="0"/>
      <p:bldP spid="34" grpId="0"/>
      <p:bldP spid="35" grpId="0"/>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Realize logic function using gates</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- 8</a:t>
            </a:r>
          </a:p>
        </p:txBody>
      </p:sp>
    </p:spTree>
    <p:extLst>
      <p:ext uri="{BB962C8B-B14F-4D97-AF65-F5344CB8AC3E}">
        <p14:creationId xmlns:p14="http://schemas.microsoft.com/office/powerpoint/2010/main" val="11815232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BBDCE6-23B7-45EC-B117-5C70FE1976B5}"/>
              </a:ext>
            </a:extLst>
          </p:cNvPr>
          <p:cNvSpPr>
            <a:spLocks noGrp="1"/>
          </p:cNvSpPr>
          <p:nvPr>
            <p:ph type="title"/>
          </p:nvPr>
        </p:nvSpPr>
        <p:spPr/>
        <p:txBody>
          <a:bodyPr>
            <a:normAutofit/>
          </a:bodyPr>
          <a:lstStyle/>
          <a:p>
            <a:r>
              <a:rPr lang="en-US" dirty="0"/>
              <a:t>Realizing Logic Function with Gates</a:t>
            </a:r>
            <a:endParaRPr lang="en-IN" dirty="0"/>
          </a:p>
        </p:txBody>
      </p:sp>
      <p:sp>
        <p:nvSpPr>
          <p:cNvPr id="3" name="Content Placeholder 2">
            <a:extLst>
              <a:ext uri="{FF2B5EF4-FFF2-40B4-BE49-F238E27FC236}">
                <a16:creationId xmlns:a16="http://schemas.microsoft.com/office/drawing/2014/main" xmlns="" id="{A8295D69-DE99-4FCC-9C72-25A3F9A212D5}"/>
              </a:ext>
            </a:extLst>
          </p:cNvPr>
          <p:cNvSpPr>
            <a:spLocks noGrp="1"/>
          </p:cNvSpPr>
          <p:nvPr>
            <p:ph idx="1"/>
          </p:nvPr>
        </p:nvSpPr>
        <p:spPr>
          <a:xfrm>
            <a:off x="131180" y="863445"/>
            <a:ext cx="11929641" cy="546902"/>
          </a:xfrm>
        </p:spPr>
        <p:txBody>
          <a:bodyPr/>
          <a:lstStyle/>
          <a:p>
            <a:r>
              <a:rPr lang="en-US" dirty="0"/>
              <a:t>Implement AB’ + C’D using AND, OR &amp; Invert Gates</a:t>
            </a:r>
          </a:p>
          <a:p>
            <a:endParaRPr lang="en-IN" dirty="0"/>
          </a:p>
        </p:txBody>
      </p:sp>
      <p:grpSp>
        <p:nvGrpSpPr>
          <p:cNvPr id="4" name="Group 3">
            <a:extLst>
              <a:ext uri="{FF2B5EF4-FFF2-40B4-BE49-F238E27FC236}">
                <a16:creationId xmlns:a16="http://schemas.microsoft.com/office/drawing/2014/main" xmlns="" id="{42284E1A-8D9C-4F05-B031-F0D0FB103B83}"/>
              </a:ext>
            </a:extLst>
          </p:cNvPr>
          <p:cNvGrpSpPr/>
          <p:nvPr/>
        </p:nvGrpSpPr>
        <p:grpSpPr>
          <a:xfrm>
            <a:off x="4190700" y="2348698"/>
            <a:ext cx="2235949" cy="741118"/>
            <a:chOff x="3098546" y="1715660"/>
            <a:chExt cx="2235949" cy="741118"/>
          </a:xfrm>
        </p:grpSpPr>
        <p:cxnSp>
          <p:nvCxnSpPr>
            <p:cNvPr id="5" name="Straight Connector 4">
              <a:extLst>
                <a:ext uri="{FF2B5EF4-FFF2-40B4-BE49-F238E27FC236}">
                  <a16:creationId xmlns:a16="http://schemas.microsoft.com/office/drawing/2014/main" xmlns="" id="{C08C21C1-039B-4CF8-95B8-395D1EFEC3F2}"/>
                </a:ext>
              </a:extLst>
            </p:cNvPr>
            <p:cNvCxnSpPr/>
            <p:nvPr/>
          </p:nvCxnSpPr>
          <p:spPr>
            <a:xfrm flipV="1">
              <a:off x="3918911" y="2266407"/>
              <a:ext cx="54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8329C885-9F05-49DC-9CA5-76529ED8EE67}"/>
                </a:ext>
              </a:extLst>
            </p:cNvPr>
            <p:cNvCxnSpPr/>
            <p:nvPr/>
          </p:nvCxnSpPr>
          <p:spPr>
            <a:xfrm>
              <a:off x="3098546" y="1903059"/>
              <a:ext cx="135945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elay 68">
              <a:extLst>
                <a:ext uri="{FF2B5EF4-FFF2-40B4-BE49-F238E27FC236}">
                  <a16:creationId xmlns:a16="http://schemas.microsoft.com/office/drawing/2014/main" xmlns="" id="{4B76302C-D29B-46CB-B137-49BDBD51F2B9}"/>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 name="TextBox 8">
            <a:extLst>
              <a:ext uri="{FF2B5EF4-FFF2-40B4-BE49-F238E27FC236}">
                <a16:creationId xmlns:a16="http://schemas.microsoft.com/office/drawing/2014/main" xmlns="" id="{A029946D-6358-4FA4-A48B-863C364989ED}"/>
              </a:ext>
            </a:extLst>
          </p:cNvPr>
          <p:cNvSpPr txBox="1"/>
          <p:nvPr/>
        </p:nvSpPr>
        <p:spPr>
          <a:xfrm>
            <a:off x="3729925" y="2251616"/>
            <a:ext cx="362600" cy="461665"/>
          </a:xfrm>
          <a:prstGeom prst="rect">
            <a:avLst/>
          </a:prstGeom>
          <a:noFill/>
        </p:spPr>
        <p:txBody>
          <a:bodyPr wrap="none" rtlCol="0">
            <a:spAutoFit/>
          </a:bodyPr>
          <a:lstStyle/>
          <a:p>
            <a:r>
              <a:rPr lang="en-US" sz="2400" dirty="0"/>
              <a:t>A</a:t>
            </a:r>
          </a:p>
        </p:txBody>
      </p:sp>
      <p:sp>
        <p:nvSpPr>
          <p:cNvPr id="10" name="TextBox 9">
            <a:extLst>
              <a:ext uri="{FF2B5EF4-FFF2-40B4-BE49-F238E27FC236}">
                <a16:creationId xmlns:a16="http://schemas.microsoft.com/office/drawing/2014/main" xmlns="" id="{DF015932-5656-416A-B037-00D898DCF332}"/>
              </a:ext>
            </a:extLst>
          </p:cNvPr>
          <p:cNvSpPr txBox="1"/>
          <p:nvPr/>
        </p:nvSpPr>
        <p:spPr>
          <a:xfrm>
            <a:off x="3729925" y="2704351"/>
            <a:ext cx="362600" cy="461665"/>
          </a:xfrm>
          <a:prstGeom prst="rect">
            <a:avLst/>
          </a:prstGeom>
          <a:noFill/>
        </p:spPr>
        <p:txBody>
          <a:bodyPr wrap="none" rtlCol="0">
            <a:spAutoFit/>
          </a:bodyPr>
          <a:lstStyle/>
          <a:p>
            <a:r>
              <a:rPr lang="en-US" sz="2400" dirty="0"/>
              <a:t>B</a:t>
            </a:r>
          </a:p>
        </p:txBody>
      </p:sp>
      <p:grpSp>
        <p:nvGrpSpPr>
          <p:cNvPr id="11" name="Group 10">
            <a:extLst>
              <a:ext uri="{FF2B5EF4-FFF2-40B4-BE49-F238E27FC236}">
                <a16:creationId xmlns:a16="http://schemas.microsoft.com/office/drawing/2014/main" xmlns="" id="{F9355C18-A6A5-4F17-8048-A33375933D85}"/>
              </a:ext>
            </a:extLst>
          </p:cNvPr>
          <p:cNvGrpSpPr/>
          <p:nvPr/>
        </p:nvGrpSpPr>
        <p:grpSpPr>
          <a:xfrm>
            <a:off x="4201413" y="3720298"/>
            <a:ext cx="2225236" cy="741118"/>
            <a:chOff x="3109259" y="1715660"/>
            <a:chExt cx="2225236" cy="741118"/>
          </a:xfrm>
        </p:grpSpPr>
        <p:cxnSp>
          <p:nvCxnSpPr>
            <p:cNvPr id="12" name="Straight Connector 11">
              <a:extLst>
                <a:ext uri="{FF2B5EF4-FFF2-40B4-BE49-F238E27FC236}">
                  <a16:creationId xmlns:a16="http://schemas.microsoft.com/office/drawing/2014/main" xmlns="" id="{2F6767B2-FD92-49A2-AF6E-F597C69D9AC5}"/>
                </a:ext>
              </a:extLst>
            </p:cNvPr>
            <p:cNvCxnSpPr/>
            <p:nvPr/>
          </p:nvCxnSpPr>
          <p:spPr>
            <a:xfrm>
              <a:off x="3109259" y="2266407"/>
              <a:ext cx="1348744"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D416DA99-F395-4D2D-94FE-9A69E1214F69}"/>
                </a:ext>
              </a:extLst>
            </p:cNvPr>
            <p:cNvCxnSpPr/>
            <p:nvPr/>
          </p:nvCxnSpPr>
          <p:spPr>
            <a:xfrm flipV="1">
              <a:off x="3918911" y="1903059"/>
              <a:ext cx="54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Delay 68">
              <a:extLst>
                <a:ext uri="{FF2B5EF4-FFF2-40B4-BE49-F238E27FC236}">
                  <a16:creationId xmlns:a16="http://schemas.microsoft.com/office/drawing/2014/main" xmlns="" id="{0F439045-C4AA-4E87-BFB7-0202DE4DE9ED}"/>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TextBox 15">
            <a:extLst>
              <a:ext uri="{FF2B5EF4-FFF2-40B4-BE49-F238E27FC236}">
                <a16:creationId xmlns:a16="http://schemas.microsoft.com/office/drawing/2014/main" xmlns="" id="{ED1B6925-0736-45FE-ADB8-4889B8D7DFC3}"/>
              </a:ext>
            </a:extLst>
          </p:cNvPr>
          <p:cNvSpPr txBox="1"/>
          <p:nvPr/>
        </p:nvSpPr>
        <p:spPr>
          <a:xfrm>
            <a:off x="3737105" y="3623216"/>
            <a:ext cx="348172" cy="461665"/>
          </a:xfrm>
          <a:prstGeom prst="rect">
            <a:avLst/>
          </a:prstGeom>
          <a:noFill/>
        </p:spPr>
        <p:txBody>
          <a:bodyPr wrap="none" rtlCol="0">
            <a:spAutoFit/>
          </a:bodyPr>
          <a:lstStyle/>
          <a:p>
            <a:r>
              <a:rPr lang="en-US" sz="2400" dirty="0"/>
              <a:t>C</a:t>
            </a:r>
          </a:p>
        </p:txBody>
      </p:sp>
      <p:sp>
        <p:nvSpPr>
          <p:cNvPr id="17" name="TextBox 16">
            <a:extLst>
              <a:ext uri="{FF2B5EF4-FFF2-40B4-BE49-F238E27FC236}">
                <a16:creationId xmlns:a16="http://schemas.microsoft.com/office/drawing/2014/main" xmlns="" id="{B5F2BD2C-438D-4525-B046-B82D6C68755E}"/>
              </a:ext>
            </a:extLst>
          </p:cNvPr>
          <p:cNvSpPr txBox="1"/>
          <p:nvPr/>
        </p:nvSpPr>
        <p:spPr>
          <a:xfrm>
            <a:off x="3737105" y="3999751"/>
            <a:ext cx="373820" cy="461665"/>
          </a:xfrm>
          <a:prstGeom prst="rect">
            <a:avLst/>
          </a:prstGeom>
          <a:noFill/>
        </p:spPr>
        <p:txBody>
          <a:bodyPr wrap="none" rtlCol="0">
            <a:spAutoFit/>
          </a:bodyPr>
          <a:lstStyle/>
          <a:p>
            <a:r>
              <a:rPr lang="en-US" sz="2400" dirty="0"/>
              <a:t>D</a:t>
            </a:r>
          </a:p>
        </p:txBody>
      </p:sp>
      <p:grpSp>
        <p:nvGrpSpPr>
          <p:cNvPr id="18" name="Group 17">
            <a:extLst>
              <a:ext uri="{FF2B5EF4-FFF2-40B4-BE49-F238E27FC236}">
                <a16:creationId xmlns:a16="http://schemas.microsoft.com/office/drawing/2014/main" xmlns="" id="{0ED67CC5-84A5-4A70-862A-B39A9987F233}"/>
              </a:ext>
            </a:extLst>
          </p:cNvPr>
          <p:cNvGrpSpPr/>
          <p:nvPr/>
        </p:nvGrpSpPr>
        <p:grpSpPr>
          <a:xfrm>
            <a:off x="4188682" y="2646904"/>
            <a:ext cx="810949" cy="514224"/>
            <a:chOff x="379248" y="5807937"/>
            <a:chExt cx="1187310" cy="752875"/>
          </a:xfrm>
        </p:grpSpPr>
        <p:cxnSp>
          <p:nvCxnSpPr>
            <p:cNvPr id="19" name="Straight Connector 18">
              <a:extLst>
                <a:ext uri="{FF2B5EF4-FFF2-40B4-BE49-F238E27FC236}">
                  <a16:creationId xmlns:a16="http://schemas.microsoft.com/office/drawing/2014/main" xmlns="" id="{CC4B8A34-9785-4ABC-A18F-8DE0BB7A244D}"/>
                </a:ext>
              </a:extLst>
            </p:cNvPr>
            <p:cNvCxnSpPr/>
            <p:nvPr/>
          </p:nvCxnSpPr>
          <p:spPr>
            <a:xfrm flipV="1">
              <a:off x="379248" y="618716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xmlns="" id="{45E149BB-3825-4963-9B50-0CBE13D566E4}"/>
                </a:ext>
              </a:extLst>
            </p:cNvPr>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riangle 100">
              <a:extLst>
                <a:ext uri="{FF2B5EF4-FFF2-40B4-BE49-F238E27FC236}">
                  <a16:creationId xmlns:a16="http://schemas.microsoft.com/office/drawing/2014/main" xmlns="" id="{E4958D77-7086-4939-8C10-95319AC6F79B}"/>
                </a:ext>
              </a:extLst>
            </p:cNvPr>
            <p:cNvSpPr/>
            <p:nvPr/>
          </p:nvSpPr>
          <p:spPr>
            <a:xfrm rot="5400000">
              <a:off x="733521" y="5859860"/>
              <a:ext cx="752875" cy="649030"/>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3" name="Group 22">
            <a:extLst>
              <a:ext uri="{FF2B5EF4-FFF2-40B4-BE49-F238E27FC236}">
                <a16:creationId xmlns:a16="http://schemas.microsoft.com/office/drawing/2014/main" xmlns="" id="{8414BF4A-2E20-4707-8CA5-C1AA6F086294}"/>
              </a:ext>
            </a:extLst>
          </p:cNvPr>
          <p:cNvGrpSpPr/>
          <p:nvPr/>
        </p:nvGrpSpPr>
        <p:grpSpPr>
          <a:xfrm>
            <a:off x="7516429" y="2913823"/>
            <a:ext cx="1284026" cy="723601"/>
            <a:chOff x="3990333" y="3048834"/>
            <a:chExt cx="1284026" cy="723601"/>
          </a:xfrm>
        </p:grpSpPr>
        <p:cxnSp>
          <p:nvCxnSpPr>
            <p:cNvPr id="26" name="Straight Connector 25">
              <a:extLst>
                <a:ext uri="{FF2B5EF4-FFF2-40B4-BE49-F238E27FC236}">
                  <a16:creationId xmlns:a16="http://schemas.microsoft.com/office/drawing/2014/main" xmlns="" id="{4505AF70-FFA6-42AE-8606-AAB85EAA8E10}"/>
                </a:ext>
              </a:extLst>
            </p:cNvPr>
            <p:cNvCxnSpPr/>
            <p:nvPr/>
          </p:nvCxnSpPr>
          <p:spPr>
            <a:xfrm flipV="1">
              <a:off x="5010436" y="341293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xmlns="" id="{CAF4A09B-8159-4BFC-96C3-DE7FAB6F3977}"/>
                </a:ext>
              </a:extLst>
            </p:cNvPr>
            <p:cNvGrpSpPr/>
            <p:nvPr/>
          </p:nvGrpSpPr>
          <p:grpSpPr>
            <a:xfrm>
              <a:off x="3990333" y="3048834"/>
              <a:ext cx="1016928" cy="723601"/>
              <a:chOff x="3990333" y="3048834"/>
              <a:chExt cx="1016928" cy="723601"/>
            </a:xfrm>
          </p:grpSpPr>
          <p:sp>
            <p:nvSpPr>
              <p:cNvPr id="28" name="Stored Data 71">
                <a:extLst>
                  <a:ext uri="{FF2B5EF4-FFF2-40B4-BE49-F238E27FC236}">
                    <a16:creationId xmlns:a16="http://schemas.microsoft.com/office/drawing/2014/main" xmlns="" id="{FD52AFA5-740D-4AB9-86CA-EED14A20D497}"/>
                  </a:ext>
                </a:extLst>
              </p:cNvPr>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Stored Data 71">
                <a:extLst>
                  <a:ext uri="{FF2B5EF4-FFF2-40B4-BE49-F238E27FC236}">
                    <a16:creationId xmlns:a16="http://schemas.microsoft.com/office/drawing/2014/main" xmlns="" id="{EA04BD66-FBFB-4E58-AD7B-9E40E156F6A7}"/>
                  </a:ext>
                </a:extLst>
              </p:cNvPr>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30" name="Group 29">
            <a:extLst>
              <a:ext uri="{FF2B5EF4-FFF2-40B4-BE49-F238E27FC236}">
                <a16:creationId xmlns:a16="http://schemas.microsoft.com/office/drawing/2014/main" xmlns="" id="{C0BB122F-9395-4AD1-87BE-1157684DB957}"/>
              </a:ext>
            </a:extLst>
          </p:cNvPr>
          <p:cNvGrpSpPr/>
          <p:nvPr/>
        </p:nvGrpSpPr>
        <p:grpSpPr>
          <a:xfrm>
            <a:off x="4201413" y="3656680"/>
            <a:ext cx="810949" cy="514224"/>
            <a:chOff x="379248" y="5807937"/>
            <a:chExt cx="1187310" cy="752875"/>
          </a:xfrm>
        </p:grpSpPr>
        <p:cxnSp>
          <p:nvCxnSpPr>
            <p:cNvPr id="31" name="Straight Connector 30">
              <a:extLst>
                <a:ext uri="{FF2B5EF4-FFF2-40B4-BE49-F238E27FC236}">
                  <a16:creationId xmlns:a16="http://schemas.microsoft.com/office/drawing/2014/main" xmlns="" id="{52202D3D-CE5E-4A51-81B6-4878AB384D7B}"/>
                </a:ext>
              </a:extLst>
            </p:cNvPr>
            <p:cNvCxnSpPr/>
            <p:nvPr/>
          </p:nvCxnSpPr>
          <p:spPr>
            <a:xfrm flipV="1">
              <a:off x="379248" y="618716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xmlns="" id="{EED9DDDC-11BA-4348-9659-C52BF3CAD335}"/>
                </a:ext>
              </a:extLst>
            </p:cNvPr>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riangle 100">
              <a:extLst>
                <a:ext uri="{FF2B5EF4-FFF2-40B4-BE49-F238E27FC236}">
                  <a16:creationId xmlns:a16="http://schemas.microsoft.com/office/drawing/2014/main" xmlns="" id="{EFC6D140-AF9C-4BAD-BCC3-6F75033AAC92}"/>
                </a:ext>
              </a:extLst>
            </p:cNvPr>
            <p:cNvSpPr/>
            <p:nvPr/>
          </p:nvSpPr>
          <p:spPr>
            <a:xfrm rot="5400000">
              <a:off x="733521" y="5859860"/>
              <a:ext cx="752875" cy="649030"/>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5" name="Elbow Connector 45">
            <a:extLst>
              <a:ext uri="{FF2B5EF4-FFF2-40B4-BE49-F238E27FC236}">
                <a16:creationId xmlns:a16="http://schemas.microsoft.com/office/drawing/2014/main" xmlns="" id="{22358D1B-D703-4377-B35B-EF690AFD166D}"/>
              </a:ext>
            </a:extLst>
          </p:cNvPr>
          <p:cNvCxnSpPr>
            <a:cxnSpLocks/>
          </p:cNvCxnSpPr>
          <p:nvPr/>
        </p:nvCxnSpPr>
        <p:spPr>
          <a:xfrm>
            <a:off x="6438255" y="2725088"/>
            <a:ext cx="1168390" cy="436040"/>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36" name="Elbow Connector 48">
            <a:extLst>
              <a:ext uri="{FF2B5EF4-FFF2-40B4-BE49-F238E27FC236}">
                <a16:creationId xmlns:a16="http://schemas.microsoft.com/office/drawing/2014/main" xmlns="" id="{1E5A4C05-8A9A-438A-AD12-1BEEC33FAC04}"/>
              </a:ext>
            </a:extLst>
          </p:cNvPr>
          <p:cNvCxnSpPr>
            <a:cxnSpLocks/>
          </p:cNvCxnSpPr>
          <p:nvPr/>
        </p:nvCxnSpPr>
        <p:spPr>
          <a:xfrm flipV="1">
            <a:off x="6422757" y="3429000"/>
            <a:ext cx="1192963" cy="662242"/>
          </a:xfrm>
          <a:prstGeom prst="bentConnector3">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00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childTnLst>
                                </p:cTn>
                              </p:par>
                              <p:par>
                                <p:cTn id="46" presetID="10" presetClass="entr" presetSubtype="0"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P spid="16" grpId="0"/>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289AA1-E877-4289-AA47-967982D6030C}"/>
              </a:ext>
            </a:extLst>
          </p:cNvPr>
          <p:cNvSpPr>
            <a:spLocks noGrp="1"/>
          </p:cNvSpPr>
          <p:nvPr>
            <p:ph type="title"/>
          </p:nvPr>
        </p:nvSpPr>
        <p:spPr/>
        <p:txBody>
          <a:bodyPr>
            <a:normAutofit/>
          </a:bodyPr>
          <a:lstStyle/>
          <a:p>
            <a:r>
              <a:rPr lang="en-US" dirty="0"/>
              <a:t>Converting AND/OR/Invert Logic to NAND/NOR Logic</a:t>
            </a:r>
            <a:endParaRPr lang="en-IN" dirty="0"/>
          </a:p>
        </p:txBody>
      </p:sp>
      <p:sp>
        <p:nvSpPr>
          <p:cNvPr id="3" name="Content Placeholder 2">
            <a:extLst>
              <a:ext uri="{FF2B5EF4-FFF2-40B4-BE49-F238E27FC236}">
                <a16:creationId xmlns:a16="http://schemas.microsoft.com/office/drawing/2014/main" xmlns="" id="{205168C4-8FCB-4442-BD90-18D5F1037BEC}"/>
              </a:ext>
            </a:extLst>
          </p:cNvPr>
          <p:cNvSpPr>
            <a:spLocks noGrp="1"/>
          </p:cNvSpPr>
          <p:nvPr>
            <p:ph idx="1"/>
          </p:nvPr>
        </p:nvSpPr>
        <p:spPr>
          <a:xfrm>
            <a:off x="131180" y="863445"/>
            <a:ext cx="11929641" cy="3801546"/>
          </a:xfrm>
        </p:spPr>
        <p:txBody>
          <a:bodyPr/>
          <a:lstStyle/>
          <a:p>
            <a:pPr marL="457200" indent="-457200">
              <a:buFont typeface="+mj-lt"/>
              <a:buAutoNum type="arabicPeriod"/>
            </a:pPr>
            <a:r>
              <a:rPr lang="en-US" dirty="0"/>
              <a:t>Draw the circuit in AOI logic.</a:t>
            </a:r>
          </a:p>
          <a:p>
            <a:pPr marL="457200" indent="-457200">
              <a:buFont typeface="+mj-lt"/>
              <a:buAutoNum type="arabicPeriod"/>
            </a:pPr>
            <a:r>
              <a:rPr lang="en-US" dirty="0"/>
              <a:t>If NAND hardware is chosen, add a circle at the output of each AND gate and at the inputs to all the OR gates.</a:t>
            </a:r>
          </a:p>
          <a:p>
            <a:pPr marL="457200" indent="-457200">
              <a:buFont typeface="+mj-lt"/>
              <a:buAutoNum type="arabicPeriod"/>
            </a:pPr>
            <a:r>
              <a:rPr lang="en-US" dirty="0"/>
              <a:t>If NOR hardware is chosen, add a circle at the output of each OR gate and at the inputs to all the AND gates.</a:t>
            </a:r>
          </a:p>
          <a:p>
            <a:pPr marL="457200" indent="-457200">
              <a:buFont typeface="+mj-lt"/>
              <a:buAutoNum type="arabicPeriod"/>
            </a:pPr>
            <a:r>
              <a:rPr lang="en-US" dirty="0"/>
              <a:t>Add or subtract an inverter on each line that received a circle in steps 2 or 3 so that the polarity of signals on those lines remains unchanged from that of the original diagram.</a:t>
            </a:r>
          </a:p>
          <a:p>
            <a:pPr marL="457200" indent="-457200">
              <a:buFont typeface="+mj-lt"/>
              <a:buAutoNum type="arabicPeriod"/>
            </a:pPr>
            <a:r>
              <a:rPr lang="en-US" dirty="0"/>
              <a:t>Replace bubbled OR by NAND and bubbled AND by NOR.</a:t>
            </a:r>
          </a:p>
          <a:p>
            <a:pPr marL="457200" indent="-457200">
              <a:buFont typeface="+mj-lt"/>
              <a:buAutoNum type="arabicPeriod"/>
            </a:pPr>
            <a:r>
              <a:rPr lang="en-US" dirty="0"/>
              <a:t>Eliminate double inversions.</a:t>
            </a:r>
          </a:p>
          <a:p>
            <a:endParaRPr lang="en-IN" dirty="0"/>
          </a:p>
        </p:txBody>
      </p:sp>
    </p:spTree>
    <p:extLst>
      <p:ext uri="{BB962C8B-B14F-4D97-AF65-F5344CB8AC3E}">
        <p14:creationId xmlns:p14="http://schemas.microsoft.com/office/powerpoint/2010/main" val="60815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066B2-AA3F-4939-9D56-912316237E67}"/>
              </a:ext>
            </a:extLst>
          </p:cNvPr>
          <p:cNvSpPr>
            <a:spLocks noGrp="1"/>
          </p:cNvSpPr>
          <p:nvPr>
            <p:ph type="title"/>
          </p:nvPr>
        </p:nvSpPr>
        <p:spPr/>
        <p:txBody>
          <a:bodyPr>
            <a:normAutofit/>
          </a:bodyPr>
          <a:lstStyle/>
          <a:p>
            <a:r>
              <a:rPr lang="en-US" dirty="0"/>
              <a:t>Converting AND/OR/Invert Logic to NAND/NOR Logic (Example)</a:t>
            </a:r>
            <a:endParaRPr lang="en-IN" dirty="0"/>
          </a:p>
        </p:txBody>
      </p:sp>
      <p:sp>
        <p:nvSpPr>
          <p:cNvPr id="4" name="Content Placeholder 2">
            <a:extLst>
              <a:ext uri="{FF2B5EF4-FFF2-40B4-BE49-F238E27FC236}">
                <a16:creationId xmlns:a16="http://schemas.microsoft.com/office/drawing/2014/main" xmlns="" id="{FF17BDB6-FD65-491C-89DC-C107D83EF681}"/>
              </a:ext>
            </a:extLst>
          </p:cNvPr>
          <p:cNvSpPr>
            <a:spLocks noGrp="1"/>
          </p:cNvSpPr>
          <p:nvPr>
            <p:ph idx="1"/>
          </p:nvPr>
        </p:nvSpPr>
        <p:spPr>
          <a:xfrm>
            <a:off x="131763" y="863600"/>
            <a:ext cx="11928475" cy="484753"/>
          </a:xfrm>
        </p:spPr>
        <p:txBody>
          <a:bodyPr>
            <a:normAutofit/>
          </a:bodyPr>
          <a:lstStyle/>
          <a:p>
            <a:r>
              <a:rPr lang="en-US" dirty="0"/>
              <a:t>Implement the following AOI logic using NAND logic </a:t>
            </a:r>
          </a:p>
        </p:txBody>
      </p:sp>
      <p:grpSp>
        <p:nvGrpSpPr>
          <p:cNvPr id="53" name="Group 52">
            <a:extLst>
              <a:ext uri="{FF2B5EF4-FFF2-40B4-BE49-F238E27FC236}">
                <a16:creationId xmlns:a16="http://schemas.microsoft.com/office/drawing/2014/main" xmlns="" id="{4365E2E0-68BD-4A72-A15B-493EEB4F43FB}"/>
              </a:ext>
            </a:extLst>
          </p:cNvPr>
          <p:cNvGrpSpPr/>
          <p:nvPr/>
        </p:nvGrpSpPr>
        <p:grpSpPr>
          <a:xfrm>
            <a:off x="3047186" y="1500752"/>
            <a:ext cx="6097627" cy="2092411"/>
            <a:chOff x="2952425" y="1486541"/>
            <a:chExt cx="6097627" cy="2092411"/>
          </a:xfrm>
        </p:grpSpPr>
        <p:grpSp>
          <p:nvGrpSpPr>
            <p:cNvPr id="6" name="Group 5">
              <a:extLst>
                <a:ext uri="{FF2B5EF4-FFF2-40B4-BE49-F238E27FC236}">
                  <a16:creationId xmlns:a16="http://schemas.microsoft.com/office/drawing/2014/main" xmlns="" id="{AB89B8FF-9309-4444-995B-F9761686FA29}"/>
                </a:ext>
              </a:extLst>
            </p:cNvPr>
            <p:cNvGrpSpPr/>
            <p:nvPr/>
          </p:nvGrpSpPr>
          <p:grpSpPr>
            <a:xfrm>
              <a:off x="2952425" y="1673952"/>
              <a:ext cx="1291599" cy="741118"/>
              <a:chOff x="4042896" y="1715660"/>
              <a:chExt cx="1291599" cy="741118"/>
            </a:xfrm>
          </p:grpSpPr>
          <p:cxnSp>
            <p:nvCxnSpPr>
              <p:cNvPr id="36" name="Straight Connector 35">
                <a:extLst>
                  <a:ext uri="{FF2B5EF4-FFF2-40B4-BE49-F238E27FC236}">
                    <a16:creationId xmlns:a16="http://schemas.microsoft.com/office/drawing/2014/main" xmlns="" id="{A127342D-E125-4C21-9C81-1C0C0E165D43}"/>
                  </a:ext>
                </a:extLst>
              </p:cNvPr>
              <p:cNvCxnSpPr/>
              <p:nvPr/>
            </p:nvCxnSpPr>
            <p:spPr>
              <a:xfrm flipV="1">
                <a:off x="4042896" y="226640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68BF01BC-AE7A-432E-AE4C-38490C236338}"/>
                  </a:ext>
                </a:extLst>
              </p:cNvPr>
              <p:cNvCxnSpPr/>
              <p:nvPr/>
            </p:nvCxnSpPr>
            <p:spPr>
              <a:xfrm flipV="1">
                <a:off x="4042896" y="190305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Delay 68">
                <a:extLst>
                  <a:ext uri="{FF2B5EF4-FFF2-40B4-BE49-F238E27FC236}">
                    <a16:creationId xmlns:a16="http://schemas.microsoft.com/office/drawing/2014/main" xmlns="" id="{0FF33B1A-95AA-4E3C-BB76-64767205264E}"/>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5" name="Delay 68">
              <a:extLst>
                <a:ext uri="{FF2B5EF4-FFF2-40B4-BE49-F238E27FC236}">
                  <a16:creationId xmlns:a16="http://schemas.microsoft.com/office/drawing/2014/main" xmlns="" id="{5C71CCBD-9B8A-42F0-8262-D366A3029928}"/>
                </a:ext>
              </a:extLst>
            </p:cNvPr>
            <p:cNvSpPr/>
            <p:nvPr/>
          </p:nvSpPr>
          <p:spPr>
            <a:xfrm>
              <a:off x="5213740" y="2220274"/>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a:extLst>
                <a:ext uri="{FF2B5EF4-FFF2-40B4-BE49-F238E27FC236}">
                  <a16:creationId xmlns:a16="http://schemas.microsoft.com/office/drawing/2014/main" xmlns="" id="{4E625183-A242-4BCB-A678-0F51AB398781}"/>
                </a:ext>
              </a:extLst>
            </p:cNvPr>
            <p:cNvGrpSpPr/>
            <p:nvPr/>
          </p:nvGrpSpPr>
          <p:grpSpPr>
            <a:xfrm>
              <a:off x="2996062" y="2855351"/>
              <a:ext cx="1332140" cy="723601"/>
              <a:chOff x="3675121" y="3048834"/>
              <a:chExt cx="1332140" cy="723601"/>
            </a:xfrm>
          </p:grpSpPr>
          <p:cxnSp>
            <p:nvCxnSpPr>
              <p:cNvPr id="26" name="Straight Connector 25">
                <a:extLst>
                  <a:ext uri="{FF2B5EF4-FFF2-40B4-BE49-F238E27FC236}">
                    <a16:creationId xmlns:a16="http://schemas.microsoft.com/office/drawing/2014/main" xmlns="" id="{0AB448E9-B1E8-440D-BAFC-1F096E70A457}"/>
                  </a:ext>
                </a:extLst>
              </p:cNvPr>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42789B16-296D-46F6-AE75-4872AC355D3B}"/>
                  </a:ext>
                </a:extLst>
              </p:cNvPr>
              <p:cNvCxnSpPr/>
              <p:nvPr/>
            </p:nvCxnSpPr>
            <p:spPr>
              <a:xfrm flipV="1">
                <a:off x="3675121" y="323358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xmlns="" id="{A576414E-D1B9-4E15-8A6B-C9D299B131C5}"/>
                  </a:ext>
                </a:extLst>
              </p:cNvPr>
              <p:cNvGrpSpPr/>
              <p:nvPr/>
            </p:nvGrpSpPr>
            <p:grpSpPr>
              <a:xfrm>
                <a:off x="3990333" y="3048834"/>
                <a:ext cx="1016928" cy="723601"/>
                <a:chOff x="3990333" y="3048834"/>
                <a:chExt cx="1016928" cy="723601"/>
              </a:xfrm>
            </p:grpSpPr>
            <p:sp>
              <p:nvSpPr>
                <p:cNvPr id="30" name="Stored Data 71">
                  <a:extLst>
                    <a:ext uri="{FF2B5EF4-FFF2-40B4-BE49-F238E27FC236}">
                      <a16:creationId xmlns:a16="http://schemas.microsoft.com/office/drawing/2014/main" xmlns="" id="{1FCB4314-ECB6-40DA-9931-4A3E4212A9F1}"/>
                    </a:ext>
                  </a:extLst>
                </p:cNvPr>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tored Data 71">
                  <a:extLst>
                    <a:ext uri="{FF2B5EF4-FFF2-40B4-BE49-F238E27FC236}">
                      <a16:creationId xmlns:a16="http://schemas.microsoft.com/office/drawing/2014/main" xmlns="" id="{4DCF3C3C-1081-46AE-BAF0-F6B4544D1878}"/>
                    </a:ext>
                  </a:extLst>
                </p:cNvPr>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9" name="Group 8">
              <a:extLst>
                <a:ext uri="{FF2B5EF4-FFF2-40B4-BE49-F238E27FC236}">
                  <a16:creationId xmlns:a16="http://schemas.microsoft.com/office/drawing/2014/main" xmlns="" id="{F899F836-D687-46D8-A400-4012722EB1FE}"/>
                </a:ext>
              </a:extLst>
            </p:cNvPr>
            <p:cNvGrpSpPr/>
            <p:nvPr/>
          </p:nvGrpSpPr>
          <p:grpSpPr>
            <a:xfrm>
              <a:off x="6099672" y="2207352"/>
              <a:ext cx="1187310" cy="752875"/>
              <a:chOff x="379248" y="5807937"/>
              <a:chExt cx="1187310" cy="752875"/>
            </a:xfrm>
          </p:grpSpPr>
          <p:cxnSp>
            <p:nvCxnSpPr>
              <p:cNvPr id="22" name="Straight Connector 21">
                <a:extLst>
                  <a:ext uri="{FF2B5EF4-FFF2-40B4-BE49-F238E27FC236}">
                    <a16:creationId xmlns:a16="http://schemas.microsoft.com/office/drawing/2014/main" xmlns="" id="{292A6DCB-D397-4D4B-8FE3-FA4DAD7CDD3E}"/>
                  </a:ext>
                </a:extLst>
              </p:cNvPr>
              <p:cNvCxnSpPr/>
              <p:nvPr/>
            </p:nvCxnSpPr>
            <p:spPr>
              <a:xfrm flipV="1">
                <a:off x="379248" y="618716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xmlns="" id="{C7DD5DB5-B716-4CC9-ADF4-77AE668AF084}"/>
                  </a:ext>
                </a:extLst>
              </p:cNvPr>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riangle 100">
                <a:extLst>
                  <a:ext uri="{FF2B5EF4-FFF2-40B4-BE49-F238E27FC236}">
                    <a16:creationId xmlns:a16="http://schemas.microsoft.com/office/drawing/2014/main" xmlns="" id="{5FD806A3-12C1-460D-BD5A-1A7FEA10685F}"/>
                  </a:ext>
                </a:extLst>
              </p:cNvPr>
              <p:cNvSpPr/>
              <p:nvPr/>
            </p:nvSpPr>
            <p:spPr>
              <a:xfrm rot="5400000">
                <a:off x="733521" y="5859860"/>
                <a:ext cx="752875" cy="649030"/>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 name="Group 9">
              <a:extLst>
                <a:ext uri="{FF2B5EF4-FFF2-40B4-BE49-F238E27FC236}">
                  <a16:creationId xmlns:a16="http://schemas.microsoft.com/office/drawing/2014/main" xmlns="" id="{C4C1C2C2-897B-45DE-B894-613EFE744445}"/>
                </a:ext>
              </a:extLst>
            </p:cNvPr>
            <p:cNvGrpSpPr/>
            <p:nvPr/>
          </p:nvGrpSpPr>
          <p:grpSpPr>
            <a:xfrm>
              <a:off x="7766026" y="1500752"/>
              <a:ext cx="1284026" cy="723601"/>
              <a:chOff x="3990333" y="3048834"/>
              <a:chExt cx="1284026" cy="723601"/>
            </a:xfrm>
          </p:grpSpPr>
          <p:cxnSp>
            <p:nvCxnSpPr>
              <p:cNvPr id="18" name="Straight Connector 17">
                <a:extLst>
                  <a:ext uri="{FF2B5EF4-FFF2-40B4-BE49-F238E27FC236}">
                    <a16:creationId xmlns:a16="http://schemas.microsoft.com/office/drawing/2014/main" xmlns="" id="{E2853037-D0C3-46A1-8921-A925E2A2F06B}"/>
                  </a:ext>
                </a:extLst>
              </p:cNvPr>
              <p:cNvCxnSpPr/>
              <p:nvPr/>
            </p:nvCxnSpPr>
            <p:spPr>
              <a:xfrm flipV="1">
                <a:off x="5010436" y="341293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B99B14B2-D4E3-41B2-9727-9510F185F96F}"/>
                  </a:ext>
                </a:extLst>
              </p:cNvPr>
              <p:cNvGrpSpPr/>
              <p:nvPr/>
            </p:nvGrpSpPr>
            <p:grpSpPr>
              <a:xfrm>
                <a:off x="3990333" y="3048834"/>
                <a:ext cx="1016928" cy="723601"/>
                <a:chOff x="3990333" y="3048834"/>
                <a:chExt cx="1016928" cy="723601"/>
              </a:xfrm>
            </p:grpSpPr>
            <p:sp>
              <p:nvSpPr>
                <p:cNvPr id="20" name="Stored Data 71">
                  <a:extLst>
                    <a:ext uri="{FF2B5EF4-FFF2-40B4-BE49-F238E27FC236}">
                      <a16:creationId xmlns:a16="http://schemas.microsoft.com/office/drawing/2014/main" xmlns="" id="{C2205BB3-0228-4EE9-8BE7-C7F7240A238A}"/>
                    </a:ext>
                  </a:extLst>
                </p:cNvPr>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Stored Data 71">
                  <a:extLst>
                    <a:ext uri="{FF2B5EF4-FFF2-40B4-BE49-F238E27FC236}">
                      <a16:creationId xmlns:a16="http://schemas.microsoft.com/office/drawing/2014/main" xmlns="" id="{458F02F7-21A3-47C9-B9D1-FE1E2DEA33B4}"/>
                    </a:ext>
                  </a:extLst>
                </p:cNvPr>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12" name="Elbow Connector 72">
              <a:extLst>
                <a:ext uri="{FF2B5EF4-FFF2-40B4-BE49-F238E27FC236}">
                  <a16:creationId xmlns:a16="http://schemas.microsoft.com/office/drawing/2014/main" xmlns="" id="{24E36471-0260-40FB-84C1-A32715E1EE95}"/>
                </a:ext>
              </a:extLst>
            </p:cNvPr>
            <p:cNvCxnSpPr>
              <a:cxnSpLocks/>
            </p:cNvCxnSpPr>
            <p:nvPr/>
          </p:nvCxnSpPr>
          <p:spPr>
            <a:xfrm flipV="1">
              <a:off x="4316385" y="2785339"/>
              <a:ext cx="885299" cy="431813"/>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13" name="Elbow Connector 75">
              <a:extLst>
                <a:ext uri="{FF2B5EF4-FFF2-40B4-BE49-F238E27FC236}">
                  <a16:creationId xmlns:a16="http://schemas.microsoft.com/office/drawing/2014/main" xmlns="" id="{3AB4031E-2A99-48EC-BAAC-EEB80E8D79F0}"/>
                </a:ext>
              </a:extLst>
            </p:cNvPr>
            <p:cNvCxnSpPr/>
            <p:nvPr/>
          </p:nvCxnSpPr>
          <p:spPr>
            <a:xfrm flipV="1">
              <a:off x="7299760" y="2045256"/>
              <a:ext cx="544774" cy="537889"/>
            </a:xfrm>
            <a:prstGeom prst="bentConnector3">
              <a:avLst>
                <a:gd name="adj1" fmla="val 27453"/>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668AB60B-9EFE-48EA-BAFC-EF8ED4AD2E93}"/>
                </a:ext>
              </a:extLst>
            </p:cNvPr>
            <p:cNvCxnSpPr/>
            <p:nvPr/>
          </p:nvCxnSpPr>
          <p:spPr>
            <a:xfrm flipV="1">
              <a:off x="3161267" y="1500752"/>
              <a:ext cx="0" cy="360600"/>
            </a:xfrm>
            <a:prstGeom prst="line">
              <a:avLst/>
            </a:prstGeom>
            <a:ln w="28575">
              <a:headEnd type="oval" w="med" len="med"/>
            </a:ln>
          </p:spPr>
          <p:style>
            <a:lnRef idx="1">
              <a:schemeClr val="accent1"/>
            </a:lnRef>
            <a:fillRef idx="0">
              <a:schemeClr val="accent1"/>
            </a:fillRef>
            <a:effectRef idx="0">
              <a:schemeClr val="accent1"/>
            </a:effectRef>
            <a:fontRef idx="minor">
              <a:schemeClr val="tx1"/>
            </a:fontRef>
          </p:style>
        </p:cxnSp>
        <p:cxnSp>
          <p:nvCxnSpPr>
            <p:cNvPr id="15" name="Elbow Connector 83">
              <a:extLst>
                <a:ext uri="{FF2B5EF4-FFF2-40B4-BE49-F238E27FC236}">
                  <a16:creationId xmlns:a16="http://schemas.microsoft.com/office/drawing/2014/main" xmlns="" id="{B9FC242A-C1E5-49E8-AFA6-503AE9D1DC87}"/>
                </a:ext>
              </a:extLst>
            </p:cNvPr>
            <p:cNvCxnSpPr>
              <a:cxnSpLocks/>
            </p:cNvCxnSpPr>
            <p:nvPr/>
          </p:nvCxnSpPr>
          <p:spPr>
            <a:xfrm>
              <a:off x="3145769" y="1486541"/>
              <a:ext cx="4727787" cy="187410"/>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45" name="Elbow Connector 72">
              <a:extLst>
                <a:ext uri="{FF2B5EF4-FFF2-40B4-BE49-F238E27FC236}">
                  <a16:creationId xmlns:a16="http://schemas.microsoft.com/office/drawing/2014/main" xmlns="" id="{62BAF2EF-287A-4B4B-9FC4-8824B6AA2212}"/>
                </a:ext>
              </a:extLst>
            </p:cNvPr>
            <p:cNvCxnSpPr>
              <a:cxnSpLocks/>
            </p:cNvCxnSpPr>
            <p:nvPr/>
          </p:nvCxnSpPr>
          <p:spPr>
            <a:xfrm>
              <a:off x="4235214" y="2034271"/>
              <a:ext cx="975293" cy="380799"/>
            </a:xfrm>
            <a:prstGeom prst="bentConnector3">
              <a:avLst>
                <a:gd name="adj1" fmla="val 54767"/>
              </a:avLst>
            </a:prstGeom>
            <a:ln w="28575"/>
          </p:spPr>
          <p:style>
            <a:lnRef idx="1">
              <a:schemeClr val="accent1"/>
            </a:lnRef>
            <a:fillRef idx="0">
              <a:schemeClr val="accent1"/>
            </a:fillRef>
            <a:effectRef idx="0">
              <a:schemeClr val="accent1"/>
            </a:effectRef>
            <a:fontRef idx="minor">
              <a:schemeClr val="tx1"/>
            </a:fontRef>
          </p:style>
        </p:cxnSp>
      </p:grpSp>
      <p:sp>
        <p:nvSpPr>
          <p:cNvPr id="54" name="Rectangle 53">
            <a:extLst>
              <a:ext uri="{FF2B5EF4-FFF2-40B4-BE49-F238E27FC236}">
                <a16:creationId xmlns:a16="http://schemas.microsoft.com/office/drawing/2014/main" xmlns="" id="{B75FFA7C-CAD0-42C8-900A-CE770B8EB0ED}"/>
              </a:ext>
            </a:extLst>
          </p:cNvPr>
          <p:cNvSpPr/>
          <p:nvPr/>
        </p:nvSpPr>
        <p:spPr>
          <a:xfrm>
            <a:off x="417071" y="3777898"/>
            <a:ext cx="9393356" cy="461665"/>
          </a:xfrm>
          <a:prstGeom prst="rect">
            <a:avLst/>
          </a:prstGeom>
          <a:ln>
            <a:solidFill>
              <a:schemeClr val="accent6"/>
            </a:solidFill>
            <a:prstDash val="dash"/>
          </a:ln>
        </p:spPr>
        <p:txBody>
          <a:bodyPr wrap="square">
            <a:spAutoFit/>
          </a:bodyPr>
          <a:lstStyle/>
          <a:p>
            <a:r>
              <a:rPr lang="en-US" sz="2400" dirty="0"/>
              <a:t>Put a circle at the output of each AND gate and at the inputs to all OR gates</a:t>
            </a:r>
          </a:p>
        </p:txBody>
      </p:sp>
      <p:grpSp>
        <p:nvGrpSpPr>
          <p:cNvPr id="55" name="Group 54">
            <a:extLst>
              <a:ext uri="{FF2B5EF4-FFF2-40B4-BE49-F238E27FC236}">
                <a16:creationId xmlns:a16="http://schemas.microsoft.com/office/drawing/2014/main" xmlns="" id="{CF11F543-827C-42A2-8D58-34A891D9F395}"/>
              </a:ext>
            </a:extLst>
          </p:cNvPr>
          <p:cNvGrpSpPr/>
          <p:nvPr/>
        </p:nvGrpSpPr>
        <p:grpSpPr>
          <a:xfrm>
            <a:off x="3090823" y="4444880"/>
            <a:ext cx="6097627" cy="2092411"/>
            <a:chOff x="2952425" y="1486541"/>
            <a:chExt cx="6097627" cy="2092411"/>
          </a:xfrm>
        </p:grpSpPr>
        <p:grpSp>
          <p:nvGrpSpPr>
            <p:cNvPr id="56" name="Group 55">
              <a:extLst>
                <a:ext uri="{FF2B5EF4-FFF2-40B4-BE49-F238E27FC236}">
                  <a16:creationId xmlns:a16="http://schemas.microsoft.com/office/drawing/2014/main" xmlns="" id="{FBE559E8-491B-4162-92ED-D39EC9EA0E9C}"/>
                </a:ext>
              </a:extLst>
            </p:cNvPr>
            <p:cNvGrpSpPr/>
            <p:nvPr/>
          </p:nvGrpSpPr>
          <p:grpSpPr>
            <a:xfrm>
              <a:off x="2952425" y="1673952"/>
              <a:ext cx="1291599" cy="741118"/>
              <a:chOff x="4042896" y="1715660"/>
              <a:chExt cx="1291599" cy="741118"/>
            </a:xfrm>
          </p:grpSpPr>
          <p:cxnSp>
            <p:nvCxnSpPr>
              <p:cNvPr id="78" name="Straight Connector 77">
                <a:extLst>
                  <a:ext uri="{FF2B5EF4-FFF2-40B4-BE49-F238E27FC236}">
                    <a16:creationId xmlns:a16="http://schemas.microsoft.com/office/drawing/2014/main" xmlns="" id="{6B1923D3-6256-45B6-AF5C-0C068885975B}"/>
                  </a:ext>
                </a:extLst>
              </p:cNvPr>
              <p:cNvCxnSpPr/>
              <p:nvPr/>
            </p:nvCxnSpPr>
            <p:spPr>
              <a:xfrm flipV="1">
                <a:off x="4042896" y="226640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xmlns="" id="{4DCB02D3-B88B-41DA-9358-0217875E6AF8}"/>
                  </a:ext>
                </a:extLst>
              </p:cNvPr>
              <p:cNvCxnSpPr/>
              <p:nvPr/>
            </p:nvCxnSpPr>
            <p:spPr>
              <a:xfrm flipV="1">
                <a:off x="4042896" y="190305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0" name="Delay 68">
                <a:extLst>
                  <a:ext uri="{FF2B5EF4-FFF2-40B4-BE49-F238E27FC236}">
                    <a16:creationId xmlns:a16="http://schemas.microsoft.com/office/drawing/2014/main" xmlns="" id="{C2304F4E-E95C-471D-993A-5E63055A64C3}"/>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7" name="Delay 68">
              <a:extLst>
                <a:ext uri="{FF2B5EF4-FFF2-40B4-BE49-F238E27FC236}">
                  <a16:creationId xmlns:a16="http://schemas.microsoft.com/office/drawing/2014/main" xmlns="" id="{3CADDA46-B8A6-4945-9EE5-0A6E5A168E65}"/>
                </a:ext>
              </a:extLst>
            </p:cNvPr>
            <p:cNvSpPr/>
            <p:nvPr/>
          </p:nvSpPr>
          <p:spPr>
            <a:xfrm>
              <a:off x="5213740" y="2220274"/>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8" name="Group 57">
              <a:extLst>
                <a:ext uri="{FF2B5EF4-FFF2-40B4-BE49-F238E27FC236}">
                  <a16:creationId xmlns:a16="http://schemas.microsoft.com/office/drawing/2014/main" xmlns="" id="{CB16C0EF-9CB2-477A-AAFD-1277538F6A31}"/>
                </a:ext>
              </a:extLst>
            </p:cNvPr>
            <p:cNvGrpSpPr/>
            <p:nvPr/>
          </p:nvGrpSpPr>
          <p:grpSpPr>
            <a:xfrm>
              <a:off x="2996062" y="2855351"/>
              <a:ext cx="1332140" cy="723601"/>
              <a:chOff x="3675121" y="3048834"/>
              <a:chExt cx="1332140" cy="723601"/>
            </a:xfrm>
          </p:grpSpPr>
          <p:cxnSp>
            <p:nvCxnSpPr>
              <p:cNvPr id="73" name="Straight Connector 72">
                <a:extLst>
                  <a:ext uri="{FF2B5EF4-FFF2-40B4-BE49-F238E27FC236}">
                    <a16:creationId xmlns:a16="http://schemas.microsoft.com/office/drawing/2014/main" xmlns="" id="{1309F1F3-5510-45BC-A5F0-3089971CEAD3}"/>
                  </a:ext>
                </a:extLst>
              </p:cNvPr>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DF905DC6-E5AD-472E-8098-1588300B2FB6}"/>
                  </a:ext>
                </a:extLst>
              </p:cNvPr>
              <p:cNvCxnSpPr/>
              <p:nvPr/>
            </p:nvCxnSpPr>
            <p:spPr>
              <a:xfrm flipV="1">
                <a:off x="3675121" y="323358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xmlns="" id="{6BE32FB9-6CFA-47BF-8C98-56B07D7BA225}"/>
                  </a:ext>
                </a:extLst>
              </p:cNvPr>
              <p:cNvGrpSpPr/>
              <p:nvPr/>
            </p:nvGrpSpPr>
            <p:grpSpPr>
              <a:xfrm>
                <a:off x="3990333" y="3048834"/>
                <a:ext cx="1016928" cy="723601"/>
                <a:chOff x="3990333" y="3048834"/>
                <a:chExt cx="1016928" cy="723601"/>
              </a:xfrm>
            </p:grpSpPr>
            <p:sp>
              <p:nvSpPr>
                <p:cNvPr id="76" name="Stored Data 71">
                  <a:extLst>
                    <a:ext uri="{FF2B5EF4-FFF2-40B4-BE49-F238E27FC236}">
                      <a16:creationId xmlns:a16="http://schemas.microsoft.com/office/drawing/2014/main" xmlns="" id="{4921ADE8-9280-436C-9B6D-F879AC15FC6B}"/>
                    </a:ext>
                  </a:extLst>
                </p:cNvPr>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Stored Data 71">
                  <a:extLst>
                    <a:ext uri="{FF2B5EF4-FFF2-40B4-BE49-F238E27FC236}">
                      <a16:creationId xmlns:a16="http://schemas.microsoft.com/office/drawing/2014/main" xmlns="" id="{A3235FAA-0E63-41E8-9CC6-ADC3007C867F}"/>
                    </a:ext>
                  </a:extLst>
                </p:cNvPr>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59" name="Group 58">
              <a:extLst>
                <a:ext uri="{FF2B5EF4-FFF2-40B4-BE49-F238E27FC236}">
                  <a16:creationId xmlns:a16="http://schemas.microsoft.com/office/drawing/2014/main" xmlns="" id="{AE2CEB61-130F-447D-A5A2-ADBD87A26D78}"/>
                </a:ext>
              </a:extLst>
            </p:cNvPr>
            <p:cNvGrpSpPr/>
            <p:nvPr/>
          </p:nvGrpSpPr>
          <p:grpSpPr>
            <a:xfrm>
              <a:off x="6099672" y="2207352"/>
              <a:ext cx="1187310" cy="752875"/>
              <a:chOff x="379248" y="5807937"/>
              <a:chExt cx="1187310" cy="752875"/>
            </a:xfrm>
          </p:grpSpPr>
          <p:cxnSp>
            <p:nvCxnSpPr>
              <p:cNvPr id="70" name="Straight Connector 69">
                <a:extLst>
                  <a:ext uri="{FF2B5EF4-FFF2-40B4-BE49-F238E27FC236}">
                    <a16:creationId xmlns:a16="http://schemas.microsoft.com/office/drawing/2014/main" xmlns="" id="{5D663035-2739-4BAD-B784-FE8EAD72CA5E}"/>
                  </a:ext>
                </a:extLst>
              </p:cNvPr>
              <p:cNvCxnSpPr/>
              <p:nvPr/>
            </p:nvCxnSpPr>
            <p:spPr>
              <a:xfrm flipV="1">
                <a:off x="379248" y="618716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xmlns="" id="{C4D74AA3-622F-422C-B95F-FE9046A6961F}"/>
                  </a:ext>
                </a:extLst>
              </p:cNvPr>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riangle 100">
                <a:extLst>
                  <a:ext uri="{FF2B5EF4-FFF2-40B4-BE49-F238E27FC236}">
                    <a16:creationId xmlns:a16="http://schemas.microsoft.com/office/drawing/2014/main" xmlns="" id="{48162617-BC44-4252-A0AB-2E9E25099D6C}"/>
                  </a:ext>
                </a:extLst>
              </p:cNvPr>
              <p:cNvSpPr/>
              <p:nvPr/>
            </p:nvSpPr>
            <p:spPr>
              <a:xfrm rot="5400000">
                <a:off x="733521" y="5859860"/>
                <a:ext cx="752875" cy="649030"/>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0" name="Group 59">
              <a:extLst>
                <a:ext uri="{FF2B5EF4-FFF2-40B4-BE49-F238E27FC236}">
                  <a16:creationId xmlns:a16="http://schemas.microsoft.com/office/drawing/2014/main" xmlns="" id="{CB2BFD39-4572-46F3-88DC-669289C443B1}"/>
                </a:ext>
              </a:extLst>
            </p:cNvPr>
            <p:cNvGrpSpPr/>
            <p:nvPr/>
          </p:nvGrpSpPr>
          <p:grpSpPr>
            <a:xfrm>
              <a:off x="7766026" y="1500752"/>
              <a:ext cx="1284026" cy="723601"/>
              <a:chOff x="3990333" y="3048834"/>
              <a:chExt cx="1284026" cy="723601"/>
            </a:xfrm>
          </p:grpSpPr>
          <p:cxnSp>
            <p:nvCxnSpPr>
              <p:cNvPr id="66" name="Straight Connector 65">
                <a:extLst>
                  <a:ext uri="{FF2B5EF4-FFF2-40B4-BE49-F238E27FC236}">
                    <a16:creationId xmlns:a16="http://schemas.microsoft.com/office/drawing/2014/main" xmlns="" id="{86678923-0F8B-4A0D-A9C8-97BDBE742089}"/>
                  </a:ext>
                </a:extLst>
              </p:cNvPr>
              <p:cNvCxnSpPr/>
              <p:nvPr/>
            </p:nvCxnSpPr>
            <p:spPr>
              <a:xfrm flipV="1">
                <a:off x="5010436" y="341293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xmlns="" id="{89BB2D0A-FAD7-49DD-BD2F-1DCC8AE62417}"/>
                  </a:ext>
                </a:extLst>
              </p:cNvPr>
              <p:cNvGrpSpPr/>
              <p:nvPr/>
            </p:nvGrpSpPr>
            <p:grpSpPr>
              <a:xfrm>
                <a:off x="3990333" y="3048834"/>
                <a:ext cx="1016928" cy="723601"/>
                <a:chOff x="3990333" y="3048834"/>
                <a:chExt cx="1016928" cy="723601"/>
              </a:xfrm>
            </p:grpSpPr>
            <p:sp>
              <p:nvSpPr>
                <p:cNvPr id="68" name="Stored Data 71">
                  <a:extLst>
                    <a:ext uri="{FF2B5EF4-FFF2-40B4-BE49-F238E27FC236}">
                      <a16:creationId xmlns:a16="http://schemas.microsoft.com/office/drawing/2014/main" xmlns="" id="{30891B88-F0BC-41D2-96A2-F6C391B8FEE1}"/>
                    </a:ext>
                  </a:extLst>
                </p:cNvPr>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Stored Data 71">
                  <a:extLst>
                    <a:ext uri="{FF2B5EF4-FFF2-40B4-BE49-F238E27FC236}">
                      <a16:creationId xmlns:a16="http://schemas.microsoft.com/office/drawing/2014/main" xmlns="" id="{7F65106E-8795-41D9-AC18-A2F85986E87E}"/>
                    </a:ext>
                  </a:extLst>
                </p:cNvPr>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61" name="Elbow Connector 72">
              <a:extLst>
                <a:ext uri="{FF2B5EF4-FFF2-40B4-BE49-F238E27FC236}">
                  <a16:creationId xmlns:a16="http://schemas.microsoft.com/office/drawing/2014/main" xmlns="" id="{F190362E-E864-433E-81BE-E9966BFC2DAA}"/>
                </a:ext>
              </a:extLst>
            </p:cNvPr>
            <p:cNvCxnSpPr>
              <a:cxnSpLocks/>
            </p:cNvCxnSpPr>
            <p:nvPr/>
          </p:nvCxnSpPr>
          <p:spPr>
            <a:xfrm flipV="1">
              <a:off x="4316385" y="2785339"/>
              <a:ext cx="885299" cy="431813"/>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62" name="Elbow Connector 75">
              <a:extLst>
                <a:ext uri="{FF2B5EF4-FFF2-40B4-BE49-F238E27FC236}">
                  <a16:creationId xmlns:a16="http://schemas.microsoft.com/office/drawing/2014/main" xmlns="" id="{C8320748-DBA6-440F-B7C4-24B9F5A8F807}"/>
                </a:ext>
              </a:extLst>
            </p:cNvPr>
            <p:cNvCxnSpPr/>
            <p:nvPr/>
          </p:nvCxnSpPr>
          <p:spPr>
            <a:xfrm flipV="1">
              <a:off x="7299760" y="2045256"/>
              <a:ext cx="544774" cy="537889"/>
            </a:xfrm>
            <a:prstGeom prst="bentConnector3">
              <a:avLst>
                <a:gd name="adj1" fmla="val 27453"/>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ACDEF37E-391F-447F-AD20-8CEB3ABFB013}"/>
                </a:ext>
              </a:extLst>
            </p:cNvPr>
            <p:cNvCxnSpPr/>
            <p:nvPr/>
          </p:nvCxnSpPr>
          <p:spPr>
            <a:xfrm flipV="1">
              <a:off x="3161267" y="1500752"/>
              <a:ext cx="0" cy="360600"/>
            </a:xfrm>
            <a:prstGeom prst="line">
              <a:avLst/>
            </a:prstGeom>
            <a:ln w="28575">
              <a:headEnd type="oval" w="med" len="med"/>
            </a:ln>
          </p:spPr>
          <p:style>
            <a:lnRef idx="1">
              <a:schemeClr val="accent1"/>
            </a:lnRef>
            <a:fillRef idx="0">
              <a:schemeClr val="accent1"/>
            </a:fillRef>
            <a:effectRef idx="0">
              <a:schemeClr val="accent1"/>
            </a:effectRef>
            <a:fontRef idx="minor">
              <a:schemeClr val="tx1"/>
            </a:fontRef>
          </p:style>
        </p:cxnSp>
        <p:cxnSp>
          <p:nvCxnSpPr>
            <p:cNvPr id="64" name="Elbow Connector 83">
              <a:extLst>
                <a:ext uri="{FF2B5EF4-FFF2-40B4-BE49-F238E27FC236}">
                  <a16:creationId xmlns:a16="http://schemas.microsoft.com/office/drawing/2014/main" xmlns="" id="{FCC899D4-2D91-42DE-953B-A74FA25F52B0}"/>
                </a:ext>
              </a:extLst>
            </p:cNvPr>
            <p:cNvCxnSpPr>
              <a:cxnSpLocks/>
            </p:cNvCxnSpPr>
            <p:nvPr/>
          </p:nvCxnSpPr>
          <p:spPr>
            <a:xfrm>
              <a:off x="3145769" y="1486541"/>
              <a:ext cx="4727787" cy="187410"/>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65" name="Elbow Connector 72">
              <a:extLst>
                <a:ext uri="{FF2B5EF4-FFF2-40B4-BE49-F238E27FC236}">
                  <a16:creationId xmlns:a16="http://schemas.microsoft.com/office/drawing/2014/main" xmlns="" id="{5D33F07A-F7C1-4222-88FA-249899600B67}"/>
                </a:ext>
              </a:extLst>
            </p:cNvPr>
            <p:cNvCxnSpPr>
              <a:cxnSpLocks/>
            </p:cNvCxnSpPr>
            <p:nvPr/>
          </p:nvCxnSpPr>
          <p:spPr>
            <a:xfrm>
              <a:off x="4235214" y="2034271"/>
              <a:ext cx="975293" cy="380799"/>
            </a:xfrm>
            <a:prstGeom prst="bentConnector3">
              <a:avLst>
                <a:gd name="adj1" fmla="val 54767"/>
              </a:avLst>
            </a:prstGeom>
            <a:ln w="28575"/>
          </p:spPr>
          <p:style>
            <a:lnRef idx="1">
              <a:schemeClr val="accent1"/>
            </a:lnRef>
            <a:fillRef idx="0">
              <a:schemeClr val="accent1"/>
            </a:fillRef>
            <a:effectRef idx="0">
              <a:schemeClr val="accent1"/>
            </a:effectRef>
            <a:fontRef idx="minor">
              <a:schemeClr val="tx1"/>
            </a:fontRef>
          </p:style>
        </p:cxnSp>
      </p:grpSp>
      <p:sp>
        <p:nvSpPr>
          <p:cNvPr id="81" name="Oval 80">
            <a:extLst>
              <a:ext uri="{FF2B5EF4-FFF2-40B4-BE49-F238E27FC236}">
                <a16:creationId xmlns:a16="http://schemas.microsoft.com/office/drawing/2014/main" xmlns="" id="{85B1692C-F15B-4E7D-BA98-BCD0DC15EDE2}"/>
              </a:ext>
            </a:extLst>
          </p:cNvPr>
          <p:cNvSpPr/>
          <p:nvPr/>
        </p:nvSpPr>
        <p:spPr>
          <a:xfrm>
            <a:off x="4370379" y="4933914"/>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solidFill>
            </a:endParaRPr>
          </a:p>
        </p:txBody>
      </p:sp>
      <p:sp>
        <p:nvSpPr>
          <p:cNvPr id="82" name="Oval 81">
            <a:extLst>
              <a:ext uri="{FF2B5EF4-FFF2-40B4-BE49-F238E27FC236}">
                <a16:creationId xmlns:a16="http://schemas.microsoft.com/office/drawing/2014/main" xmlns="" id="{6A6DE9E8-2845-4E72-B08D-2257360EE150}"/>
              </a:ext>
            </a:extLst>
          </p:cNvPr>
          <p:cNvSpPr/>
          <p:nvPr/>
        </p:nvSpPr>
        <p:spPr>
          <a:xfrm>
            <a:off x="3436798" y="5936252"/>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solidFill>
            </a:endParaRPr>
          </a:p>
        </p:txBody>
      </p:sp>
      <p:sp>
        <p:nvSpPr>
          <p:cNvPr id="83" name="Oval 82">
            <a:extLst>
              <a:ext uri="{FF2B5EF4-FFF2-40B4-BE49-F238E27FC236}">
                <a16:creationId xmlns:a16="http://schemas.microsoft.com/office/drawing/2014/main" xmlns="" id="{5A731D0D-4E38-4990-A531-CDC309328014}"/>
              </a:ext>
            </a:extLst>
          </p:cNvPr>
          <p:cNvSpPr/>
          <p:nvPr/>
        </p:nvSpPr>
        <p:spPr>
          <a:xfrm>
            <a:off x="3433357" y="6303075"/>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solidFill>
            </a:endParaRPr>
          </a:p>
        </p:txBody>
      </p:sp>
      <p:sp>
        <p:nvSpPr>
          <p:cNvPr id="84" name="Oval 83">
            <a:extLst>
              <a:ext uri="{FF2B5EF4-FFF2-40B4-BE49-F238E27FC236}">
                <a16:creationId xmlns:a16="http://schemas.microsoft.com/office/drawing/2014/main" xmlns="" id="{2B24FE57-927E-4975-9021-E7FB9A6D280A}"/>
              </a:ext>
            </a:extLst>
          </p:cNvPr>
          <p:cNvSpPr/>
          <p:nvPr/>
        </p:nvSpPr>
        <p:spPr>
          <a:xfrm>
            <a:off x="6228988" y="5490454"/>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solidFill>
            </a:endParaRPr>
          </a:p>
        </p:txBody>
      </p:sp>
      <p:sp>
        <p:nvSpPr>
          <p:cNvPr id="85" name="Oval 84">
            <a:extLst>
              <a:ext uri="{FF2B5EF4-FFF2-40B4-BE49-F238E27FC236}">
                <a16:creationId xmlns:a16="http://schemas.microsoft.com/office/drawing/2014/main" xmlns="" id="{2593BD9A-E866-4C01-BE9F-69F51C73F121}"/>
              </a:ext>
            </a:extLst>
          </p:cNvPr>
          <p:cNvSpPr/>
          <p:nvPr/>
        </p:nvSpPr>
        <p:spPr>
          <a:xfrm>
            <a:off x="7880924" y="4569656"/>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solidFill>
            </a:endParaRPr>
          </a:p>
        </p:txBody>
      </p:sp>
      <p:sp>
        <p:nvSpPr>
          <p:cNvPr id="86" name="Oval 85">
            <a:extLst>
              <a:ext uri="{FF2B5EF4-FFF2-40B4-BE49-F238E27FC236}">
                <a16:creationId xmlns:a16="http://schemas.microsoft.com/office/drawing/2014/main" xmlns="" id="{312C9E1D-889F-46C9-A39D-507EDC2FE813}"/>
              </a:ext>
            </a:extLst>
          </p:cNvPr>
          <p:cNvSpPr/>
          <p:nvPr/>
        </p:nvSpPr>
        <p:spPr>
          <a:xfrm>
            <a:off x="7877483" y="4936479"/>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solidFill>
            </a:endParaRPr>
          </a:p>
        </p:txBody>
      </p:sp>
    </p:spTree>
    <p:extLst>
      <p:ext uri="{BB962C8B-B14F-4D97-AF65-F5344CB8AC3E}">
        <p14:creationId xmlns:p14="http://schemas.microsoft.com/office/powerpoint/2010/main" val="68739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fade">
                                      <p:cBhvr>
                                        <p:cTn id="20" dur="500"/>
                                        <p:tgtEl>
                                          <p:spTgt spid="5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fade">
                                      <p:cBhvr>
                                        <p:cTn id="25" dur="500"/>
                                        <p:tgtEl>
                                          <p:spTgt spid="8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2"/>
                                        </p:tgtEl>
                                        <p:attrNameLst>
                                          <p:attrName>style.visibility</p:attrName>
                                        </p:attrNameLst>
                                      </p:cBhvr>
                                      <p:to>
                                        <p:strVal val="visible"/>
                                      </p:to>
                                    </p:set>
                                    <p:animEffect transition="in" filter="fade">
                                      <p:cBhvr>
                                        <p:cTn id="30" dur="500"/>
                                        <p:tgtEl>
                                          <p:spTgt spid="8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fade">
                                      <p:cBhvr>
                                        <p:cTn id="35" dur="500"/>
                                        <p:tgtEl>
                                          <p:spTgt spid="8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fade">
                                      <p:cBhvr>
                                        <p:cTn id="40" dur="500"/>
                                        <p:tgtEl>
                                          <p:spTgt spid="8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fade">
                                      <p:cBhvr>
                                        <p:cTn id="45" dur="5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6"/>
                                        </p:tgtEl>
                                        <p:attrNameLst>
                                          <p:attrName>style.visibility</p:attrName>
                                        </p:attrNameLst>
                                      </p:cBhvr>
                                      <p:to>
                                        <p:strVal val="visible"/>
                                      </p:to>
                                    </p:set>
                                    <p:animEffect transition="in" filter="fade">
                                      <p:cBhvr>
                                        <p:cTn id="50"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4" grpId="0" animBg="1"/>
      <p:bldP spid="81" grpId="0" animBg="1"/>
      <p:bldP spid="82" grpId="0" animBg="1"/>
      <p:bldP spid="83" grpId="0" animBg="1"/>
      <p:bldP spid="84" grpId="0" animBg="1"/>
      <p:bldP spid="85" grpId="0" animBg="1"/>
      <p:bldP spid="8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4B95E3-F2CE-4078-93A1-5E7E52160C88}"/>
              </a:ext>
            </a:extLst>
          </p:cNvPr>
          <p:cNvSpPr>
            <a:spLocks noGrp="1"/>
          </p:cNvSpPr>
          <p:nvPr>
            <p:ph type="title"/>
          </p:nvPr>
        </p:nvSpPr>
        <p:spPr/>
        <p:txBody>
          <a:bodyPr/>
          <a:lstStyle/>
          <a:p>
            <a:r>
              <a:rPr lang="en-US" dirty="0"/>
              <a:t>Converting AND/OR/Invert Logic to NAND/NOR Logic (Example)</a:t>
            </a:r>
            <a:endParaRPr lang="en-IN" dirty="0"/>
          </a:p>
        </p:txBody>
      </p:sp>
      <p:sp>
        <p:nvSpPr>
          <p:cNvPr id="4" name="Rectangle 3">
            <a:extLst>
              <a:ext uri="{FF2B5EF4-FFF2-40B4-BE49-F238E27FC236}">
                <a16:creationId xmlns:a16="http://schemas.microsoft.com/office/drawing/2014/main" xmlns="" id="{EE74FDBD-04B7-4318-99E6-508CFDA99605}"/>
              </a:ext>
            </a:extLst>
          </p:cNvPr>
          <p:cNvSpPr/>
          <p:nvPr/>
        </p:nvSpPr>
        <p:spPr>
          <a:xfrm>
            <a:off x="220851" y="997349"/>
            <a:ext cx="11750298" cy="830997"/>
          </a:xfrm>
          <a:prstGeom prst="rect">
            <a:avLst/>
          </a:prstGeom>
          <a:ln>
            <a:solidFill>
              <a:srgbClr val="C00000"/>
            </a:solidFill>
            <a:prstDash val="dash"/>
          </a:ln>
        </p:spPr>
        <p:txBody>
          <a:bodyPr wrap="square">
            <a:spAutoFit/>
          </a:bodyPr>
          <a:lstStyle/>
          <a:p>
            <a:r>
              <a:rPr lang="en-US" sz="2400" dirty="0"/>
              <a:t>Add an inverter to each of the lines that received only one circle at input so that polarity remains unchanged.</a:t>
            </a:r>
          </a:p>
        </p:txBody>
      </p:sp>
      <p:grpSp>
        <p:nvGrpSpPr>
          <p:cNvPr id="31" name="Group 30">
            <a:extLst>
              <a:ext uri="{FF2B5EF4-FFF2-40B4-BE49-F238E27FC236}">
                <a16:creationId xmlns:a16="http://schemas.microsoft.com/office/drawing/2014/main" xmlns="" id="{8AF7A5D3-9E60-4CDF-8A96-07FA2A0C63BF}"/>
              </a:ext>
            </a:extLst>
          </p:cNvPr>
          <p:cNvGrpSpPr/>
          <p:nvPr/>
        </p:nvGrpSpPr>
        <p:grpSpPr>
          <a:xfrm>
            <a:off x="3047186" y="2645789"/>
            <a:ext cx="6097627" cy="2078200"/>
            <a:chOff x="2952425" y="1500752"/>
            <a:chExt cx="6097627" cy="2078200"/>
          </a:xfrm>
        </p:grpSpPr>
        <p:grpSp>
          <p:nvGrpSpPr>
            <p:cNvPr id="32" name="Group 31">
              <a:extLst>
                <a:ext uri="{FF2B5EF4-FFF2-40B4-BE49-F238E27FC236}">
                  <a16:creationId xmlns:a16="http://schemas.microsoft.com/office/drawing/2014/main" xmlns="" id="{12DBB3C6-9184-4E9D-A0D7-6518133602E6}"/>
                </a:ext>
              </a:extLst>
            </p:cNvPr>
            <p:cNvGrpSpPr/>
            <p:nvPr/>
          </p:nvGrpSpPr>
          <p:grpSpPr>
            <a:xfrm>
              <a:off x="2952425" y="1673952"/>
              <a:ext cx="1291599" cy="741118"/>
              <a:chOff x="4042896" y="1715660"/>
              <a:chExt cx="1291599" cy="741118"/>
            </a:xfrm>
          </p:grpSpPr>
          <p:cxnSp>
            <p:nvCxnSpPr>
              <p:cNvPr id="54" name="Straight Connector 53">
                <a:extLst>
                  <a:ext uri="{FF2B5EF4-FFF2-40B4-BE49-F238E27FC236}">
                    <a16:creationId xmlns:a16="http://schemas.microsoft.com/office/drawing/2014/main" xmlns="" id="{EC2ADAF2-349F-4E8C-AF2B-98F2ED3FE413}"/>
                  </a:ext>
                </a:extLst>
              </p:cNvPr>
              <p:cNvCxnSpPr/>
              <p:nvPr/>
            </p:nvCxnSpPr>
            <p:spPr>
              <a:xfrm flipV="1">
                <a:off x="4042896" y="226640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CDFE7C37-F504-4A37-AFCF-139D2325C624}"/>
                  </a:ext>
                </a:extLst>
              </p:cNvPr>
              <p:cNvCxnSpPr/>
              <p:nvPr/>
            </p:nvCxnSpPr>
            <p:spPr>
              <a:xfrm flipV="1">
                <a:off x="4042896" y="190305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Delay 68">
                <a:extLst>
                  <a:ext uri="{FF2B5EF4-FFF2-40B4-BE49-F238E27FC236}">
                    <a16:creationId xmlns:a16="http://schemas.microsoft.com/office/drawing/2014/main" xmlns="" id="{77260668-1799-4EFE-B059-9AF71A39E181}"/>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3" name="Delay 68">
              <a:extLst>
                <a:ext uri="{FF2B5EF4-FFF2-40B4-BE49-F238E27FC236}">
                  <a16:creationId xmlns:a16="http://schemas.microsoft.com/office/drawing/2014/main" xmlns="" id="{2285A1F7-935C-4F36-8FBE-56280E441562}"/>
                </a:ext>
              </a:extLst>
            </p:cNvPr>
            <p:cNvSpPr/>
            <p:nvPr/>
          </p:nvSpPr>
          <p:spPr>
            <a:xfrm>
              <a:off x="5213740" y="2220274"/>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4" name="Group 33">
              <a:extLst>
                <a:ext uri="{FF2B5EF4-FFF2-40B4-BE49-F238E27FC236}">
                  <a16:creationId xmlns:a16="http://schemas.microsoft.com/office/drawing/2014/main" xmlns="" id="{3CF99F6A-50D9-47DA-98A8-5C116BF64612}"/>
                </a:ext>
              </a:extLst>
            </p:cNvPr>
            <p:cNvGrpSpPr/>
            <p:nvPr/>
          </p:nvGrpSpPr>
          <p:grpSpPr>
            <a:xfrm>
              <a:off x="2996062" y="2855351"/>
              <a:ext cx="1332140" cy="723601"/>
              <a:chOff x="3675121" y="3048834"/>
              <a:chExt cx="1332140" cy="723601"/>
            </a:xfrm>
          </p:grpSpPr>
          <p:cxnSp>
            <p:nvCxnSpPr>
              <p:cNvPr id="49" name="Straight Connector 48">
                <a:extLst>
                  <a:ext uri="{FF2B5EF4-FFF2-40B4-BE49-F238E27FC236}">
                    <a16:creationId xmlns:a16="http://schemas.microsoft.com/office/drawing/2014/main" xmlns="" id="{FBE089B5-77FE-4412-8071-E61595F97939}"/>
                  </a:ext>
                </a:extLst>
              </p:cNvPr>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0CC5057F-08F6-4E51-8834-44F2AA99CD86}"/>
                  </a:ext>
                </a:extLst>
              </p:cNvPr>
              <p:cNvCxnSpPr/>
              <p:nvPr/>
            </p:nvCxnSpPr>
            <p:spPr>
              <a:xfrm flipV="1">
                <a:off x="3675121" y="323358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xmlns="" id="{FB8C6F60-20BA-4805-ACB8-823FAAFAF0EF}"/>
                  </a:ext>
                </a:extLst>
              </p:cNvPr>
              <p:cNvGrpSpPr/>
              <p:nvPr/>
            </p:nvGrpSpPr>
            <p:grpSpPr>
              <a:xfrm>
                <a:off x="3990333" y="3048834"/>
                <a:ext cx="1016928" cy="723601"/>
                <a:chOff x="3990333" y="3048834"/>
                <a:chExt cx="1016928" cy="723601"/>
              </a:xfrm>
            </p:grpSpPr>
            <p:sp>
              <p:nvSpPr>
                <p:cNvPr id="52" name="Stored Data 71">
                  <a:extLst>
                    <a:ext uri="{FF2B5EF4-FFF2-40B4-BE49-F238E27FC236}">
                      <a16:creationId xmlns:a16="http://schemas.microsoft.com/office/drawing/2014/main" xmlns="" id="{1BD703E6-9DD6-4A27-A9D5-79B89AD4D26B}"/>
                    </a:ext>
                  </a:extLst>
                </p:cNvPr>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Stored Data 71">
                  <a:extLst>
                    <a:ext uri="{FF2B5EF4-FFF2-40B4-BE49-F238E27FC236}">
                      <a16:creationId xmlns:a16="http://schemas.microsoft.com/office/drawing/2014/main" xmlns="" id="{998DA44A-B06E-4E39-947A-75E619F9BB18}"/>
                    </a:ext>
                  </a:extLst>
                </p:cNvPr>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35" name="Group 34">
              <a:extLst>
                <a:ext uri="{FF2B5EF4-FFF2-40B4-BE49-F238E27FC236}">
                  <a16:creationId xmlns:a16="http://schemas.microsoft.com/office/drawing/2014/main" xmlns="" id="{6144D0CD-BBFB-4960-908F-15815E1EA310}"/>
                </a:ext>
              </a:extLst>
            </p:cNvPr>
            <p:cNvGrpSpPr/>
            <p:nvPr/>
          </p:nvGrpSpPr>
          <p:grpSpPr>
            <a:xfrm>
              <a:off x="6099672" y="2207352"/>
              <a:ext cx="1187310" cy="752875"/>
              <a:chOff x="379248" y="5807937"/>
              <a:chExt cx="1187310" cy="752875"/>
            </a:xfrm>
          </p:grpSpPr>
          <p:cxnSp>
            <p:nvCxnSpPr>
              <p:cNvPr id="46" name="Straight Connector 45">
                <a:extLst>
                  <a:ext uri="{FF2B5EF4-FFF2-40B4-BE49-F238E27FC236}">
                    <a16:creationId xmlns:a16="http://schemas.microsoft.com/office/drawing/2014/main" xmlns="" id="{06C96FA4-E3C9-421A-8BA3-8A339AB54B1D}"/>
                  </a:ext>
                </a:extLst>
              </p:cNvPr>
              <p:cNvCxnSpPr/>
              <p:nvPr/>
            </p:nvCxnSpPr>
            <p:spPr>
              <a:xfrm flipV="1">
                <a:off x="379248" y="618716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xmlns="" id="{3B39BEB5-52F2-4368-B191-B86AF31E9830}"/>
                  </a:ext>
                </a:extLst>
              </p:cNvPr>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riangle 100">
                <a:extLst>
                  <a:ext uri="{FF2B5EF4-FFF2-40B4-BE49-F238E27FC236}">
                    <a16:creationId xmlns:a16="http://schemas.microsoft.com/office/drawing/2014/main" xmlns="" id="{02E8FFF8-2431-4405-8DD4-29EB371F4DE6}"/>
                  </a:ext>
                </a:extLst>
              </p:cNvPr>
              <p:cNvSpPr/>
              <p:nvPr/>
            </p:nvSpPr>
            <p:spPr>
              <a:xfrm rot="5400000">
                <a:off x="733521" y="5859860"/>
                <a:ext cx="752875" cy="649030"/>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6" name="Group 35">
              <a:extLst>
                <a:ext uri="{FF2B5EF4-FFF2-40B4-BE49-F238E27FC236}">
                  <a16:creationId xmlns:a16="http://schemas.microsoft.com/office/drawing/2014/main" xmlns="" id="{6819564B-F0CB-49A7-9573-AC9B3FD14DB3}"/>
                </a:ext>
              </a:extLst>
            </p:cNvPr>
            <p:cNvGrpSpPr/>
            <p:nvPr/>
          </p:nvGrpSpPr>
          <p:grpSpPr>
            <a:xfrm>
              <a:off x="7766026" y="1500752"/>
              <a:ext cx="1284026" cy="723601"/>
              <a:chOff x="3990333" y="3048834"/>
              <a:chExt cx="1284026" cy="723601"/>
            </a:xfrm>
          </p:grpSpPr>
          <p:cxnSp>
            <p:nvCxnSpPr>
              <p:cNvPr id="42" name="Straight Connector 41">
                <a:extLst>
                  <a:ext uri="{FF2B5EF4-FFF2-40B4-BE49-F238E27FC236}">
                    <a16:creationId xmlns:a16="http://schemas.microsoft.com/office/drawing/2014/main" xmlns="" id="{D0C11A7A-E6B0-46E6-9870-FBF781B590E7}"/>
                  </a:ext>
                </a:extLst>
              </p:cNvPr>
              <p:cNvCxnSpPr/>
              <p:nvPr/>
            </p:nvCxnSpPr>
            <p:spPr>
              <a:xfrm flipV="1">
                <a:off x="5010436" y="341293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xmlns="" id="{C8AF03A4-9995-4AA2-B520-51ECC62C72AB}"/>
                  </a:ext>
                </a:extLst>
              </p:cNvPr>
              <p:cNvGrpSpPr/>
              <p:nvPr/>
            </p:nvGrpSpPr>
            <p:grpSpPr>
              <a:xfrm>
                <a:off x="3990333" y="3048834"/>
                <a:ext cx="1016928" cy="723601"/>
                <a:chOff x="3990333" y="3048834"/>
                <a:chExt cx="1016928" cy="723601"/>
              </a:xfrm>
            </p:grpSpPr>
            <p:sp>
              <p:nvSpPr>
                <p:cNvPr id="44" name="Stored Data 71">
                  <a:extLst>
                    <a:ext uri="{FF2B5EF4-FFF2-40B4-BE49-F238E27FC236}">
                      <a16:creationId xmlns:a16="http://schemas.microsoft.com/office/drawing/2014/main" xmlns="" id="{5B67E0B7-6B1F-4B06-B6EA-D7E7BE211CC3}"/>
                    </a:ext>
                  </a:extLst>
                </p:cNvPr>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Stored Data 71">
                  <a:extLst>
                    <a:ext uri="{FF2B5EF4-FFF2-40B4-BE49-F238E27FC236}">
                      <a16:creationId xmlns:a16="http://schemas.microsoft.com/office/drawing/2014/main" xmlns="" id="{DDF2439A-095E-4C8E-9A6D-2F8CCF46EA1A}"/>
                    </a:ext>
                  </a:extLst>
                </p:cNvPr>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37" name="Elbow Connector 72">
              <a:extLst>
                <a:ext uri="{FF2B5EF4-FFF2-40B4-BE49-F238E27FC236}">
                  <a16:creationId xmlns:a16="http://schemas.microsoft.com/office/drawing/2014/main" xmlns="" id="{A827FAA1-E821-4DBC-8B95-0A9BFAA361DE}"/>
                </a:ext>
              </a:extLst>
            </p:cNvPr>
            <p:cNvCxnSpPr>
              <a:cxnSpLocks/>
            </p:cNvCxnSpPr>
            <p:nvPr/>
          </p:nvCxnSpPr>
          <p:spPr>
            <a:xfrm flipV="1">
              <a:off x="4316385" y="2785339"/>
              <a:ext cx="885299" cy="431813"/>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38" name="Elbow Connector 75">
              <a:extLst>
                <a:ext uri="{FF2B5EF4-FFF2-40B4-BE49-F238E27FC236}">
                  <a16:creationId xmlns:a16="http://schemas.microsoft.com/office/drawing/2014/main" xmlns="" id="{EAAF5AB0-9477-48CD-A240-7CA1E7634C97}"/>
                </a:ext>
              </a:extLst>
            </p:cNvPr>
            <p:cNvCxnSpPr/>
            <p:nvPr/>
          </p:nvCxnSpPr>
          <p:spPr>
            <a:xfrm flipV="1">
              <a:off x="7299760" y="2045256"/>
              <a:ext cx="544774" cy="537889"/>
            </a:xfrm>
            <a:prstGeom prst="bentConnector3">
              <a:avLst>
                <a:gd name="adj1" fmla="val 27453"/>
              </a:avLst>
            </a:prstGeom>
            <a:ln w="28575"/>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9490CC02-DCB9-4828-886C-FFFB3836FC4D}"/>
                </a:ext>
              </a:extLst>
            </p:cNvPr>
            <p:cNvCxnSpPr/>
            <p:nvPr/>
          </p:nvCxnSpPr>
          <p:spPr>
            <a:xfrm flipV="1">
              <a:off x="3161267" y="1500752"/>
              <a:ext cx="0" cy="360600"/>
            </a:xfrm>
            <a:prstGeom prst="line">
              <a:avLst/>
            </a:prstGeom>
            <a:ln w="28575">
              <a:headEnd type="oval" w="med" len="med"/>
            </a:ln>
          </p:spPr>
          <p:style>
            <a:lnRef idx="1">
              <a:schemeClr val="accent1"/>
            </a:lnRef>
            <a:fillRef idx="0">
              <a:schemeClr val="accent1"/>
            </a:fillRef>
            <a:effectRef idx="0">
              <a:schemeClr val="accent1"/>
            </a:effectRef>
            <a:fontRef idx="minor">
              <a:schemeClr val="tx1"/>
            </a:fontRef>
          </p:style>
        </p:cxnSp>
        <p:cxnSp>
          <p:nvCxnSpPr>
            <p:cNvPr id="40" name="Elbow Connector 83">
              <a:extLst>
                <a:ext uri="{FF2B5EF4-FFF2-40B4-BE49-F238E27FC236}">
                  <a16:creationId xmlns:a16="http://schemas.microsoft.com/office/drawing/2014/main" xmlns="" id="{F77E5FEB-1918-452F-8C51-785062AF8FC9}"/>
                </a:ext>
              </a:extLst>
            </p:cNvPr>
            <p:cNvCxnSpPr>
              <a:cxnSpLocks/>
              <a:stCxn id="77" idx="0"/>
            </p:cNvCxnSpPr>
            <p:nvPr/>
          </p:nvCxnSpPr>
          <p:spPr>
            <a:xfrm>
              <a:off x="5068571" y="1509181"/>
              <a:ext cx="2804985" cy="180268"/>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41" name="Elbow Connector 72">
              <a:extLst>
                <a:ext uri="{FF2B5EF4-FFF2-40B4-BE49-F238E27FC236}">
                  <a16:creationId xmlns:a16="http://schemas.microsoft.com/office/drawing/2014/main" xmlns="" id="{7371416C-81ED-43D3-BC81-A51943FBCCFD}"/>
                </a:ext>
              </a:extLst>
            </p:cNvPr>
            <p:cNvCxnSpPr>
              <a:cxnSpLocks/>
              <a:endCxn id="74" idx="3"/>
            </p:cNvCxnSpPr>
            <p:nvPr/>
          </p:nvCxnSpPr>
          <p:spPr>
            <a:xfrm>
              <a:off x="4235214" y="2034271"/>
              <a:ext cx="624492" cy="373657"/>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grpSp>
      <p:sp>
        <p:nvSpPr>
          <p:cNvPr id="57" name="Oval 56">
            <a:extLst>
              <a:ext uri="{FF2B5EF4-FFF2-40B4-BE49-F238E27FC236}">
                <a16:creationId xmlns:a16="http://schemas.microsoft.com/office/drawing/2014/main" xmlns="" id="{9C86AFB9-D696-417B-9352-0D4540B05E17}"/>
              </a:ext>
            </a:extLst>
          </p:cNvPr>
          <p:cNvSpPr/>
          <p:nvPr/>
        </p:nvSpPr>
        <p:spPr>
          <a:xfrm>
            <a:off x="4326742" y="3120612"/>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solidFill>
            </a:endParaRPr>
          </a:p>
        </p:txBody>
      </p:sp>
      <p:sp>
        <p:nvSpPr>
          <p:cNvPr id="58" name="Oval 57">
            <a:extLst>
              <a:ext uri="{FF2B5EF4-FFF2-40B4-BE49-F238E27FC236}">
                <a16:creationId xmlns:a16="http://schemas.microsoft.com/office/drawing/2014/main" xmlns="" id="{3BEC99CA-A094-4B41-9BF4-FA19CEFFEBDE}"/>
              </a:ext>
            </a:extLst>
          </p:cNvPr>
          <p:cNvSpPr/>
          <p:nvPr/>
        </p:nvSpPr>
        <p:spPr>
          <a:xfrm>
            <a:off x="3393161" y="4122950"/>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solidFill>
            </a:endParaRPr>
          </a:p>
        </p:txBody>
      </p:sp>
      <p:sp>
        <p:nvSpPr>
          <p:cNvPr id="59" name="Oval 58">
            <a:extLst>
              <a:ext uri="{FF2B5EF4-FFF2-40B4-BE49-F238E27FC236}">
                <a16:creationId xmlns:a16="http://schemas.microsoft.com/office/drawing/2014/main" xmlns="" id="{82FBB72B-FE08-44FD-839C-8FF53E3B9D11}"/>
              </a:ext>
            </a:extLst>
          </p:cNvPr>
          <p:cNvSpPr/>
          <p:nvPr/>
        </p:nvSpPr>
        <p:spPr>
          <a:xfrm>
            <a:off x="3389720" y="4489773"/>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solidFill>
            </a:endParaRPr>
          </a:p>
        </p:txBody>
      </p:sp>
      <p:sp>
        <p:nvSpPr>
          <p:cNvPr id="60" name="Oval 59">
            <a:extLst>
              <a:ext uri="{FF2B5EF4-FFF2-40B4-BE49-F238E27FC236}">
                <a16:creationId xmlns:a16="http://schemas.microsoft.com/office/drawing/2014/main" xmlns="" id="{51CFF191-7C46-4543-B39E-6B6371A06F28}"/>
              </a:ext>
            </a:extLst>
          </p:cNvPr>
          <p:cNvSpPr/>
          <p:nvPr/>
        </p:nvSpPr>
        <p:spPr>
          <a:xfrm>
            <a:off x="6185351" y="3677152"/>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solidFill>
            </a:endParaRPr>
          </a:p>
        </p:txBody>
      </p:sp>
      <p:sp>
        <p:nvSpPr>
          <p:cNvPr id="61" name="Oval 60">
            <a:extLst>
              <a:ext uri="{FF2B5EF4-FFF2-40B4-BE49-F238E27FC236}">
                <a16:creationId xmlns:a16="http://schemas.microsoft.com/office/drawing/2014/main" xmlns="" id="{CE0578B9-09ED-4B5D-93A2-E80ABE0EE43C}"/>
              </a:ext>
            </a:extLst>
          </p:cNvPr>
          <p:cNvSpPr/>
          <p:nvPr/>
        </p:nvSpPr>
        <p:spPr>
          <a:xfrm>
            <a:off x="7837287" y="2756354"/>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solidFill>
            </a:endParaRPr>
          </a:p>
        </p:txBody>
      </p:sp>
      <p:sp>
        <p:nvSpPr>
          <p:cNvPr id="62" name="Oval 61">
            <a:extLst>
              <a:ext uri="{FF2B5EF4-FFF2-40B4-BE49-F238E27FC236}">
                <a16:creationId xmlns:a16="http://schemas.microsoft.com/office/drawing/2014/main" xmlns="" id="{0AB80FAF-B60F-4DD9-B6DA-B6B03EFFBB0C}"/>
              </a:ext>
            </a:extLst>
          </p:cNvPr>
          <p:cNvSpPr/>
          <p:nvPr/>
        </p:nvSpPr>
        <p:spPr>
          <a:xfrm>
            <a:off x="7833846" y="3123177"/>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solidFill>
            </a:endParaRPr>
          </a:p>
        </p:txBody>
      </p:sp>
      <p:grpSp>
        <p:nvGrpSpPr>
          <p:cNvPr id="66" name="Group 65">
            <a:extLst>
              <a:ext uri="{FF2B5EF4-FFF2-40B4-BE49-F238E27FC236}">
                <a16:creationId xmlns:a16="http://schemas.microsoft.com/office/drawing/2014/main" xmlns="" id="{3ED561E4-18D1-49C4-93D3-5194A35CFB61}"/>
              </a:ext>
            </a:extLst>
          </p:cNvPr>
          <p:cNvGrpSpPr/>
          <p:nvPr/>
        </p:nvGrpSpPr>
        <p:grpSpPr>
          <a:xfrm>
            <a:off x="2832709" y="4422491"/>
            <a:ext cx="252000" cy="252000"/>
            <a:chOff x="2013031" y="3613301"/>
            <a:chExt cx="781114" cy="752875"/>
          </a:xfrm>
        </p:grpSpPr>
        <p:sp>
          <p:nvSpPr>
            <p:cNvPr id="67" name="Oval 66">
              <a:extLst>
                <a:ext uri="{FF2B5EF4-FFF2-40B4-BE49-F238E27FC236}">
                  <a16:creationId xmlns:a16="http://schemas.microsoft.com/office/drawing/2014/main" xmlns="" id="{906DE5B9-4AA3-4A21-AB38-EBAEAE17A01B}"/>
                </a:ext>
              </a:extLst>
            </p:cNvPr>
            <p:cNvSpPr/>
            <p:nvPr/>
          </p:nvSpPr>
          <p:spPr>
            <a:xfrm>
              <a:off x="2674117" y="3930376"/>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riangle 100">
              <a:extLst>
                <a:ext uri="{FF2B5EF4-FFF2-40B4-BE49-F238E27FC236}">
                  <a16:creationId xmlns:a16="http://schemas.microsoft.com/office/drawing/2014/main" xmlns="" id="{708983B6-B429-4A77-99A8-78C8C6F697ED}"/>
                </a:ext>
              </a:extLst>
            </p:cNvPr>
            <p:cNvSpPr/>
            <p:nvPr/>
          </p:nvSpPr>
          <p:spPr>
            <a:xfrm rot="5400000">
              <a:off x="1961108" y="3665224"/>
              <a:ext cx="752875" cy="649030"/>
            </a:xfrm>
            <a:prstGeom prst="triangl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9" name="Group 68">
            <a:extLst>
              <a:ext uri="{FF2B5EF4-FFF2-40B4-BE49-F238E27FC236}">
                <a16:creationId xmlns:a16="http://schemas.microsoft.com/office/drawing/2014/main" xmlns="" id="{6B6D5CF7-9BDE-4F00-9798-52ED4204FCDB}"/>
              </a:ext>
            </a:extLst>
          </p:cNvPr>
          <p:cNvGrpSpPr/>
          <p:nvPr/>
        </p:nvGrpSpPr>
        <p:grpSpPr>
          <a:xfrm>
            <a:off x="2830579" y="4063929"/>
            <a:ext cx="252000" cy="252000"/>
            <a:chOff x="2013031" y="3613301"/>
            <a:chExt cx="781114" cy="752875"/>
          </a:xfrm>
        </p:grpSpPr>
        <p:sp>
          <p:nvSpPr>
            <p:cNvPr id="70" name="Oval 69">
              <a:extLst>
                <a:ext uri="{FF2B5EF4-FFF2-40B4-BE49-F238E27FC236}">
                  <a16:creationId xmlns:a16="http://schemas.microsoft.com/office/drawing/2014/main" xmlns="" id="{DEB496D0-FF17-48CF-8ADC-D49D41A1F5BE}"/>
                </a:ext>
              </a:extLst>
            </p:cNvPr>
            <p:cNvSpPr/>
            <p:nvPr/>
          </p:nvSpPr>
          <p:spPr>
            <a:xfrm>
              <a:off x="2674117" y="3930376"/>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Triangle 100">
              <a:extLst>
                <a:ext uri="{FF2B5EF4-FFF2-40B4-BE49-F238E27FC236}">
                  <a16:creationId xmlns:a16="http://schemas.microsoft.com/office/drawing/2014/main" xmlns="" id="{1F5C6C42-52EB-4AC7-AD51-C06F4AA7A7D0}"/>
                </a:ext>
              </a:extLst>
            </p:cNvPr>
            <p:cNvSpPr/>
            <p:nvPr/>
          </p:nvSpPr>
          <p:spPr>
            <a:xfrm rot="5400000">
              <a:off x="1961108" y="3665224"/>
              <a:ext cx="752875" cy="649030"/>
            </a:xfrm>
            <a:prstGeom prst="triangl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2" name="Group 71">
            <a:extLst>
              <a:ext uri="{FF2B5EF4-FFF2-40B4-BE49-F238E27FC236}">
                <a16:creationId xmlns:a16="http://schemas.microsoft.com/office/drawing/2014/main" xmlns="" id="{531BF7CE-75A3-4000-B109-69DE20046DA8}"/>
              </a:ext>
            </a:extLst>
          </p:cNvPr>
          <p:cNvGrpSpPr/>
          <p:nvPr/>
        </p:nvGrpSpPr>
        <p:grpSpPr>
          <a:xfrm>
            <a:off x="4954467" y="3426965"/>
            <a:ext cx="252000" cy="252000"/>
            <a:chOff x="2013031" y="3613301"/>
            <a:chExt cx="781114" cy="752875"/>
          </a:xfrm>
        </p:grpSpPr>
        <p:sp>
          <p:nvSpPr>
            <p:cNvPr id="73" name="Oval 72">
              <a:extLst>
                <a:ext uri="{FF2B5EF4-FFF2-40B4-BE49-F238E27FC236}">
                  <a16:creationId xmlns:a16="http://schemas.microsoft.com/office/drawing/2014/main" xmlns="" id="{A987AFEA-1ADA-457E-B30C-5231AABFF4A6}"/>
                </a:ext>
              </a:extLst>
            </p:cNvPr>
            <p:cNvSpPr/>
            <p:nvPr/>
          </p:nvSpPr>
          <p:spPr>
            <a:xfrm>
              <a:off x="2674117" y="3930376"/>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riangle 100">
              <a:extLst>
                <a:ext uri="{FF2B5EF4-FFF2-40B4-BE49-F238E27FC236}">
                  <a16:creationId xmlns:a16="http://schemas.microsoft.com/office/drawing/2014/main" xmlns="" id="{44C47530-44BB-410B-8653-16E24FC9AFE8}"/>
                </a:ext>
              </a:extLst>
            </p:cNvPr>
            <p:cNvSpPr/>
            <p:nvPr/>
          </p:nvSpPr>
          <p:spPr>
            <a:xfrm rot="5400000">
              <a:off x="1961108" y="3665224"/>
              <a:ext cx="752875" cy="649030"/>
            </a:xfrm>
            <a:prstGeom prst="triangl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5" name="Group 74">
            <a:extLst>
              <a:ext uri="{FF2B5EF4-FFF2-40B4-BE49-F238E27FC236}">
                <a16:creationId xmlns:a16="http://schemas.microsoft.com/office/drawing/2014/main" xmlns="" id="{88BAF3DB-93E0-46A1-8A85-C85D30C254D8}"/>
              </a:ext>
            </a:extLst>
          </p:cNvPr>
          <p:cNvGrpSpPr/>
          <p:nvPr/>
        </p:nvGrpSpPr>
        <p:grpSpPr>
          <a:xfrm>
            <a:off x="4953944" y="2528218"/>
            <a:ext cx="252000" cy="252000"/>
            <a:chOff x="2013031" y="3613301"/>
            <a:chExt cx="781114" cy="752875"/>
          </a:xfrm>
        </p:grpSpPr>
        <p:sp>
          <p:nvSpPr>
            <p:cNvPr id="76" name="Oval 75">
              <a:extLst>
                <a:ext uri="{FF2B5EF4-FFF2-40B4-BE49-F238E27FC236}">
                  <a16:creationId xmlns:a16="http://schemas.microsoft.com/office/drawing/2014/main" xmlns="" id="{12B971AF-ECFC-434E-B407-3D24D860EF45}"/>
                </a:ext>
              </a:extLst>
            </p:cNvPr>
            <p:cNvSpPr/>
            <p:nvPr/>
          </p:nvSpPr>
          <p:spPr>
            <a:xfrm>
              <a:off x="2674117" y="3930376"/>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Triangle 100">
              <a:extLst>
                <a:ext uri="{FF2B5EF4-FFF2-40B4-BE49-F238E27FC236}">
                  <a16:creationId xmlns:a16="http://schemas.microsoft.com/office/drawing/2014/main" xmlns="" id="{FC3C07E4-FC96-4683-89B0-ED74F0930910}"/>
                </a:ext>
              </a:extLst>
            </p:cNvPr>
            <p:cNvSpPr/>
            <p:nvPr/>
          </p:nvSpPr>
          <p:spPr>
            <a:xfrm rot="5400000">
              <a:off x="1961108" y="3665224"/>
              <a:ext cx="752875" cy="649030"/>
            </a:xfrm>
            <a:prstGeom prst="triangl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78" name="Straight Connector 77">
            <a:extLst>
              <a:ext uri="{FF2B5EF4-FFF2-40B4-BE49-F238E27FC236}">
                <a16:creationId xmlns:a16="http://schemas.microsoft.com/office/drawing/2014/main" xmlns="" id="{7A31B9AD-4B5A-4717-99CF-53AD7ACEF16D}"/>
              </a:ext>
            </a:extLst>
          </p:cNvPr>
          <p:cNvCxnSpPr/>
          <p:nvPr/>
        </p:nvCxnSpPr>
        <p:spPr>
          <a:xfrm flipV="1">
            <a:off x="2571034" y="4170030"/>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xmlns="" id="{E85FDD44-BF16-48B8-963D-72F3B9938BC3}"/>
              </a:ext>
            </a:extLst>
          </p:cNvPr>
          <p:cNvCxnSpPr/>
          <p:nvPr/>
        </p:nvCxnSpPr>
        <p:spPr>
          <a:xfrm flipV="1">
            <a:off x="2568449" y="453940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01977E7A-9C62-4A52-A5D1-0AE435548AFC}"/>
              </a:ext>
            </a:extLst>
          </p:cNvPr>
          <p:cNvCxnSpPr/>
          <p:nvPr/>
        </p:nvCxnSpPr>
        <p:spPr>
          <a:xfrm flipV="1">
            <a:off x="3240185" y="2658706"/>
            <a:ext cx="1728000"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6ABAC037-1A99-48CB-A65E-569B78517224}"/>
              </a:ext>
            </a:extLst>
          </p:cNvPr>
          <p:cNvCxnSpPr/>
          <p:nvPr/>
        </p:nvCxnSpPr>
        <p:spPr>
          <a:xfrm flipV="1">
            <a:off x="5147517" y="3549471"/>
            <a:ext cx="180000"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59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fade">
                                      <p:cBhvr>
                                        <p:cTn id="14" dur="500"/>
                                        <p:tgtEl>
                                          <p:spTgt spid="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fade">
                                      <p:cBhvr>
                                        <p:cTn id="23" dur="500"/>
                                        <p:tgtEl>
                                          <p:spTgt spid="6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fade">
                                      <p:cBhvr>
                                        <p:cTn id="29" dur="500"/>
                                        <p:tgtEl>
                                          <p:spTgt spid="62"/>
                                        </p:tgtEl>
                                      </p:cBhvr>
                                    </p:animEffect>
                                  </p:childTnLst>
                                </p:cTn>
                              </p:par>
                              <p:par>
                                <p:cTn id="30" presetID="10" presetClass="entr" presetSubtype="0" fill="hold"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par>
                                <p:cTn id="33" presetID="10"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fade">
                                      <p:cBhvr>
                                        <p:cTn id="35" dur="500"/>
                                        <p:tgtEl>
                                          <p:spTgt spid="8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fade">
                                      <p:cBhvr>
                                        <p:cTn id="40" dur="500"/>
                                        <p:tgtEl>
                                          <p:spTgt spid="66"/>
                                        </p:tgtEl>
                                      </p:cBhvr>
                                    </p:animEffect>
                                  </p:childTnLst>
                                </p:cTn>
                              </p:par>
                              <p:par>
                                <p:cTn id="41" presetID="10" presetClass="entr" presetSubtype="0" fill="hold" nodeType="withEffect">
                                  <p:stCondLst>
                                    <p:cond delay="0"/>
                                  </p:stCondLst>
                                  <p:childTnLst>
                                    <p:set>
                                      <p:cBhvr>
                                        <p:cTn id="42" dur="1" fill="hold">
                                          <p:stCondLst>
                                            <p:cond delay="0"/>
                                          </p:stCondLst>
                                        </p:cTn>
                                        <p:tgtEl>
                                          <p:spTgt spid="69"/>
                                        </p:tgtEl>
                                        <p:attrNameLst>
                                          <p:attrName>style.visibility</p:attrName>
                                        </p:attrNameLst>
                                      </p:cBhvr>
                                      <p:to>
                                        <p:strVal val="visible"/>
                                      </p:to>
                                    </p:set>
                                    <p:animEffect transition="in" filter="fade">
                                      <p:cBhvr>
                                        <p:cTn id="43" dur="500"/>
                                        <p:tgtEl>
                                          <p:spTgt spid="69"/>
                                        </p:tgtEl>
                                      </p:cBhvr>
                                    </p:animEffect>
                                  </p:childTnLst>
                                </p:cTn>
                              </p:par>
                              <p:par>
                                <p:cTn id="44" presetID="10" presetClass="entr" presetSubtype="0" fill="hold" nodeType="withEffect">
                                  <p:stCondLst>
                                    <p:cond delay="0"/>
                                  </p:stCondLst>
                                  <p:childTnLst>
                                    <p:set>
                                      <p:cBhvr>
                                        <p:cTn id="45" dur="1" fill="hold">
                                          <p:stCondLst>
                                            <p:cond delay="0"/>
                                          </p:stCondLst>
                                        </p:cTn>
                                        <p:tgtEl>
                                          <p:spTgt spid="78"/>
                                        </p:tgtEl>
                                        <p:attrNameLst>
                                          <p:attrName>style.visibility</p:attrName>
                                        </p:attrNameLst>
                                      </p:cBhvr>
                                      <p:to>
                                        <p:strVal val="visible"/>
                                      </p:to>
                                    </p:set>
                                    <p:animEffect transition="in" filter="fade">
                                      <p:cBhvr>
                                        <p:cTn id="46" dur="500"/>
                                        <p:tgtEl>
                                          <p:spTgt spid="78"/>
                                        </p:tgtEl>
                                      </p:cBhvr>
                                    </p:animEffect>
                                  </p:childTnLst>
                                </p:cTn>
                              </p:par>
                              <p:par>
                                <p:cTn id="47" presetID="10" presetClass="entr" presetSubtype="0" fill="hold" nodeType="withEffect">
                                  <p:stCondLst>
                                    <p:cond delay="0"/>
                                  </p:stCondLst>
                                  <p:childTnLst>
                                    <p:set>
                                      <p:cBhvr>
                                        <p:cTn id="48" dur="1" fill="hold">
                                          <p:stCondLst>
                                            <p:cond delay="0"/>
                                          </p:stCondLst>
                                        </p:cTn>
                                        <p:tgtEl>
                                          <p:spTgt spid="79"/>
                                        </p:tgtEl>
                                        <p:attrNameLst>
                                          <p:attrName>style.visibility</p:attrName>
                                        </p:attrNameLst>
                                      </p:cBhvr>
                                      <p:to>
                                        <p:strVal val="visible"/>
                                      </p:to>
                                    </p:set>
                                    <p:animEffect transition="in" filter="fade">
                                      <p:cBhvr>
                                        <p:cTn id="49" dur="500"/>
                                        <p:tgtEl>
                                          <p:spTgt spid="79"/>
                                        </p:tgtEl>
                                      </p:cBhvr>
                                    </p:animEffect>
                                  </p:childTnLst>
                                </p:cTn>
                              </p:par>
                              <p:par>
                                <p:cTn id="50" presetID="10" presetClass="entr" presetSubtype="0" fill="hold" nodeType="with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fade">
                                      <p:cBhvr>
                                        <p:cTn id="52" dur="500"/>
                                        <p:tgtEl>
                                          <p:spTgt spid="72"/>
                                        </p:tgtEl>
                                      </p:cBhvr>
                                    </p:animEffect>
                                  </p:childTnLst>
                                </p:cTn>
                              </p:par>
                              <p:par>
                                <p:cTn id="53" presetID="10" presetClass="entr" presetSubtype="0" fill="hold" nodeType="with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fade">
                                      <p:cBhvr>
                                        <p:cTn id="5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7" grpId="0" animBg="1"/>
      <p:bldP spid="58" grpId="0" animBg="1"/>
      <p:bldP spid="59" grpId="0" animBg="1"/>
      <p:bldP spid="60" grpId="0" animBg="1"/>
      <p:bldP spid="61" grpId="0" animBg="1"/>
      <p:bldP spid="6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A88F57-E642-4CB7-B667-398BBE940B6E}"/>
              </a:ext>
            </a:extLst>
          </p:cNvPr>
          <p:cNvSpPr>
            <a:spLocks noGrp="1"/>
          </p:cNvSpPr>
          <p:nvPr>
            <p:ph type="title"/>
          </p:nvPr>
        </p:nvSpPr>
        <p:spPr/>
        <p:txBody>
          <a:bodyPr/>
          <a:lstStyle/>
          <a:p>
            <a:r>
              <a:rPr lang="en-US" dirty="0"/>
              <a:t>Converting AND/OR/Invert Logic to NAND/NOR Logic (Example)</a:t>
            </a:r>
            <a:endParaRPr lang="en-IN" dirty="0"/>
          </a:p>
        </p:txBody>
      </p:sp>
      <p:sp>
        <p:nvSpPr>
          <p:cNvPr id="6" name="Rectangle 5">
            <a:extLst>
              <a:ext uri="{FF2B5EF4-FFF2-40B4-BE49-F238E27FC236}">
                <a16:creationId xmlns:a16="http://schemas.microsoft.com/office/drawing/2014/main" xmlns="" id="{9801E91D-B8F3-4208-90D5-0C9CA28A77D2}"/>
              </a:ext>
            </a:extLst>
          </p:cNvPr>
          <p:cNvSpPr/>
          <p:nvPr/>
        </p:nvSpPr>
        <p:spPr>
          <a:xfrm>
            <a:off x="338380" y="1290233"/>
            <a:ext cx="8801100" cy="461665"/>
          </a:xfrm>
          <a:prstGeom prst="rect">
            <a:avLst/>
          </a:prstGeom>
          <a:ln>
            <a:solidFill>
              <a:srgbClr val="C00000"/>
            </a:solidFill>
            <a:prstDash val="dash"/>
          </a:ln>
        </p:spPr>
        <p:txBody>
          <a:bodyPr wrap="square">
            <a:spAutoFit/>
          </a:bodyPr>
          <a:lstStyle/>
          <a:p>
            <a:r>
              <a:rPr lang="en-US" sz="2400" dirty="0"/>
              <a:t>Replace bubbled OR gates and NOT gates by NAND gates.</a:t>
            </a:r>
          </a:p>
        </p:txBody>
      </p:sp>
      <p:grpSp>
        <p:nvGrpSpPr>
          <p:cNvPr id="93" name="Group 92">
            <a:extLst>
              <a:ext uri="{FF2B5EF4-FFF2-40B4-BE49-F238E27FC236}">
                <a16:creationId xmlns:a16="http://schemas.microsoft.com/office/drawing/2014/main" xmlns="" id="{DF4A9705-F5B2-4E01-9780-81B94A89E493}"/>
              </a:ext>
            </a:extLst>
          </p:cNvPr>
          <p:cNvGrpSpPr/>
          <p:nvPr/>
        </p:nvGrpSpPr>
        <p:grpSpPr>
          <a:xfrm>
            <a:off x="2656839" y="2563211"/>
            <a:ext cx="7548254" cy="2219307"/>
            <a:chOff x="2656839" y="2563211"/>
            <a:chExt cx="7548254" cy="2219307"/>
          </a:xfrm>
        </p:grpSpPr>
        <p:sp>
          <p:nvSpPr>
            <p:cNvPr id="11" name="Delay 68">
              <a:extLst>
                <a:ext uri="{FF2B5EF4-FFF2-40B4-BE49-F238E27FC236}">
                  <a16:creationId xmlns:a16="http://schemas.microsoft.com/office/drawing/2014/main" xmlns="" id="{CE7BA16F-5927-442A-85D4-E6D19E226EE6}"/>
                </a:ext>
              </a:extLst>
            </p:cNvPr>
            <p:cNvSpPr/>
            <p:nvPr/>
          </p:nvSpPr>
          <p:spPr>
            <a:xfrm>
              <a:off x="5634449" y="342384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Elbow Connector 100">
              <a:extLst>
                <a:ext uri="{FF2B5EF4-FFF2-40B4-BE49-F238E27FC236}">
                  <a16:creationId xmlns:a16="http://schemas.microsoft.com/office/drawing/2014/main" xmlns="" id="{D9488FFB-A101-4B11-976B-C52E7C19AECF}"/>
                </a:ext>
              </a:extLst>
            </p:cNvPr>
            <p:cNvCxnSpPr>
              <a:cxnSpLocks/>
              <a:stCxn id="22" idx="6"/>
            </p:cNvCxnSpPr>
            <p:nvPr/>
          </p:nvCxnSpPr>
          <p:spPr>
            <a:xfrm flipV="1">
              <a:off x="4704653" y="3956605"/>
              <a:ext cx="925487" cy="462476"/>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13" name="Elbow Connector 101">
              <a:extLst>
                <a:ext uri="{FF2B5EF4-FFF2-40B4-BE49-F238E27FC236}">
                  <a16:creationId xmlns:a16="http://schemas.microsoft.com/office/drawing/2014/main" xmlns="" id="{6BBFFEDD-AE72-4751-B4E6-7B4CE014EE2B}"/>
                </a:ext>
              </a:extLst>
            </p:cNvPr>
            <p:cNvCxnSpPr>
              <a:cxnSpLocks/>
              <a:stCxn id="36" idx="6"/>
            </p:cNvCxnSpPr>
            <p:nvPr/>
          </p:nvCxnSpPr>
          <p:spPr>
            <a:xfrm flipV="1">
              <a:off x="8011316" y="3206253"/>
              <a:ext cx="927126" cy="581323"/>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B7B9299B-B58E-436A-96E8-67B3839CED07}"/>
                </a:ext>
              </a:extLst>
            </p:cNvPr>
            <p:cNvCxnSpPr/>
            <p:nvPr/>
          </p:nvCxnSpPr>
          <p:spPr>
            <a:xfrm flipV="1">
              <a:off x="3050584" y="2704318"/>
              <a:ext cx="0" cy="360600"/>
            </a:xfrm>
            <a:prstGeom prst="line">
              <a:avLst/>
            </a:prstGeom>
            <a:ln w="28575">
              <a:headEnd type="oval" w="med" len="me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xmlns="" id="{284C85DD-77DA-46EB-A4C4-EC413319A070}"/>
                </a:ext>
              </a:extLst>
            </p:cNvPr>
            <p:cNvSpPr/>
            <p:nvPr/>
          </p:nvSpPr>
          <p:spPr>
            <a:xfrm>
              <a:off x="6512918" y="3735570"/>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6" name="Group 15">
              <a:extLst>
                <a:ext uri="{FF2B5EF4-FFF2-40B4-BE49-F238E27FC236}">
                  <a16:creationId xmlns:a16="http://schemas.microsoft.com/office/drawing/2014/main" xmlns="" id="{869D0D2C-B4DE-4290-9209-D864A864020A}"/>
                </a:ext>
              </a:extLst>
            </p:cNvPr>
            <p:cNvGrpSpPr/>
            <p:nvPr/>
          </p:nvGrpSpPr>
          <p:grpSpPr>
            <a:xfrm>
              <a:off x="3279184" y="4041400"/>
              <a:ext cx="1425469" cy="741118"/>
              <a:chOff x="3279279" y="4177246"/>
              <a:chExt cx="1425469" cy="741118"/>
            </a:xfrm>
          </p:grpSpPr>
          <p:cxnSp>
            <p:nvCxnSpPr>
              <p:cNvPr id="17" name="Straight Connector 16">
                <a:extLst>
                  <a:ext uri="{FF2B5EF4-FFF2-40B4-BE49-F238E27FC236}">
                    <a16:creationId xmlns:a16="http://schemas.microsoft.com/office/drawing/2014/main" xmlns="" id="{7A001B25-ECC4-48B4-AEAB-611327D69D35}"/>
                  </a:ext>
                </a:extLst>
              </p:cNvPr>
              <p:cNvCxnSpPr/>
              <p:nvPr/>
            </p:nvCxnSpPr>
            <p:spPr>
              <a:xfrm flipV="1">
                <a:off x="3279279" y="4734370"/>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B8E69BEE-C662-477B-99A4-51FD7591F45C}"/>
                  </a:ext>
                </a:extLst>
              </p:cNvPr>
              <p:cNvCxnSpPr/>
              <p:nvPr/>
            </p:nvCxnSpPr>
            <p:spPr>
              <a:xfrm flipV="1">
                <a:off x="3279279" y="4371022"/>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xmlns="" id="{3B74075C-3942-44B0-ABC2-65D119EC13D1}"/>
                  </a:ext>
                </a:extLst>
              </p:cNvPr>
              <p:cNvSpPr/>
              <p:nvPr/>
            </p:nvSpPr>
            <p:spPr>
              <a:xfrm>
                <a:off x="4584720" y="4496209"/>
                <a:ext cx="120028" cy="1174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Delay 67">
                <a:extLst>
                  <a:ext uri="{FF2B5EF4-FFF2-40B4-BE49-F238E27FC236}">
                    <a16:creationId xmlns:a16="http://schemas.microsoft.com/office/drawing/2014/main" xmlns="" id="{621335F6-B3A4-4E84-9FCD-08C2505B815C}"/>
                  </a:ext>
                </a:extLst>
              </p:cNvPr>
              <p:cNvSpPr/>
              <p:nvPr/>
            </p:nvSpPr>
            <p:spPr>
              <a:xfrm>
                <a:off x="3694386" y="4177246"/>
                <a:ext cx="882699" cy="741118"/>
              </a:xfrm>
              <a:prstGeom prst="flowChartDelay">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3" name="Group 22">
              <a:extLst>
                <a:ext uri="{FF2B5EF4-FFF2-40B4-BE49-F238E27FC236}">
                  <a16:creationId xmlns:a16="http://schemas.microsoft.com/office/drawing/2014/main" xmlns="" id="{F274A376-819F-4E00-BD17-FDE3173DC5D0}"/>
                </a:ext>
              </a:extLst>
            </p:cNvPr>
            <p:cNvGrpSpPr/>
            <p:nvPr/>
          </p:nvGrpSpPr>
          <p:grpSpPr>
            <a:xfrm>
              <a:off x="8523336" y="2697822"/>
              <a:ext cx="1681757" cy="741118"/>
              <a:chOff x="3279279" y="4177246"/>
              <a:chExt cx="1681757" cy="741118"/>
            </a:xfrm>
          </p:grpSpPr>
          <p:cxnSp>
            <p:nvCxnSpPr>
              <p:cNvPr id="25" name="Straight Connector 24">
                <a:extLst>
                  <a:ext uri="{FF2B5EF4-FFF2-40B4-BE49-F238E27FC236}">
                    <a16:creationId xmlns:a16="http://schemas.microsoft.com/office/drawing/2014/main" xmlns="" id="{6E9D933B-1167-4CE2-AA6E-2D78C445C3F6}"/>
                  </a:ext>
                </a:extLst>
              </p:cNvPr>
              <p:cNvCxnSpPr/>
              <p:nvPr/>
            </p:nvCxnSpPr>
            <p:spPr>
              <a:xfrm flipV="1">
                <a:off x="3279279" y="4371022"/>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xmlns="" id="{E6784478-1F3C-4144-9DAA-202BC6732C96}"/>
                  </a:ext>
                </a:extLst>
              </p:cNvPr>
              <p:cNvGrpSpPr/>
              <p:nvPr/>
            </p:nvGrpSpPr>
            <p:grpSpPr>
              <a:xfrm>
                <a:off x="4584720" y="4496209"/>
                <a:ext cx="376316" cy="117436"/>
                <a:chOff x="1490775" y="1289057"/>
                <a:chExt cx="376316" cy="117436"/>
              </a:xfrm>
            </p:grpSpPr>
            <p:cxnSp>
              <p:nvCxnSpPr>
                <p:cNvPr id="28" name="Straight Connector 27">
                  <a:extLst>
                    <a:ext uri="{FF2B5EF4-FFF2-40B4-BE49-F238E27FC236}">
                      <a16:creationId xmlns:a16="http://schemas.microsoft.com/office/drawing/2014/main" xmlns="" id="{0AB4B056-5B09-441B-A547-ED41DBBD5DB1}"/>
                    </a:ext>
                  </a:extLst>
                </p:cNvPr>
                <p:cNvCxnSpPr/>
                <p:nvPr/>
              </p:nvCxnSpPr>
              <p:spPr>
                <a:xfrm flipV="1">
                  <a:off x="1603168" y="1347775"/>
                  <a:ext cx="263923" cy="90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xmlns="" id="{C0810514-BFE0-41FA-95FD-5F58ACB5A04C}"/>
                    </a:ext>
                  </a:extLst>
                </p:cNvPr>
                <p:cNvSpPr/>
                <p:nvPr/>
              </p:nvSpPr>
              <p:spPr>
                <a:xfrm>
                  <a:off x="1490775" y="1289057"/>
                  <a:ext cx="120028" cy="1174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Delay 67">
                <a:extLst>
                  <a:ext uri="{FF2B5EF4-FFF2-40B4-BE49-F238E27FC236}">
                    <a16:creationId xmlns:a16="http://schemas.microsoft.com/office/drawing/2014/main" xmlns="" id="{8469DA3F-6380-481F-BA09-AA5856E90003}"/>
                  </a:ext>
                </a:extLst>
              </p:cNvPr>
              <p:cNvSpPr/>
              <p:nvPr/>
            </p:nvSpPr>
            <p:spPr>
              <a:xfrm>
                <a:off x="3694386" y="4177246"/>
                <a:ext cx="882699" cy="741118"/>
              </a:xfrm>
              <a:prstGeom prst="flowChartDelay">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0" name="Group 29">
              <a:extLst>
                <a:ext uri="{FF2B5EF4-FFF2-40B4-BE49-F238E27FC236}">
                  <a16:creationId xmlns:a16="http://schemas.microsoft.com/office/drawing/2014/main" xmlns="" id="{150BE006-E2D8-4EE3-9E8C-FFCBD210CC8B}"/>
                </a:ext>
              </a:extLst>
            </p:cNvPr>
            <p:cNvGrpSpPr/>
            <p:nvPr/>
          </p:nvGrpSpPr>
          <p:grpSpPr>
            <a:xfrm>
              <a:off x="7206676" y="3553065"/>
              <a:ext cx="804640" cy="460177"/>
              <a:chOff x="3279279" y="4177246"/>
              <a:chExt cx="1425469" cy="741118"/>
            </a:xfrm>
          </p:grpSpPr>
          <p:cxnSp>
            <p:nvCxnSpPr>
              <p:cNvPr id="31" name="Straight Connector 30">
                <a:extLst>
                  <a:ext uri="{FF2B5EF4-FFF2-40B4-BE49-F238E27FC236}">
                    <a16:creationId xmlns:a16="http://schemas.microsoft.com/office/drawing/2014/main" xmlns="" id="{4E51524E-A898-490B-B6C5-25A4BCF700BB}"/>
                  </a:ext>
                </a:extLst>
              </p:cNvPr>
              <p:cNvCxnSpPr/>
              <p:nvPr/>
            </p:nvCxnSpPr>
            <p:spPr>
              <a:xfrm flipV="1">
                <a:off x="3279279" y="4734370"/>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463762D-2934-49C7-8809-23460F6924E0}"/>
                  </a:ext>
                </a:extLst>
              </p:cNvPr>
              <p:cNvCxnSpPr/>
              <p:nvPr/>
            </p:nvCxnSpPr>
            <p:spPr>
              <a:xfrm flipV="1">
                <a:off x="3279279" y="4371022"/>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xmlns="" id="{2E91C32B-6742-4D1D-AF7A-A9425DA29164}"/>
                  </a:ext>
                </a:extLst>
              </p:cNvPr>
              <p:cNvSpPr/>
              <p:nvPr/>
            </p:nvSpPr>
            <p:spPr>
              <a:xfrm>
                <a:off x="4584719" y="4496208"/>
                <a:ext cx="120029" cy="117437"/>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Delay 67">
                <a:extLst>
                  <a:ext uri="{FF2B5EF4-FFF2-40B4-BE49-F238E27FC236}">
                    <a16:creationId xmlns:a16="http://schemas.microsoft.com/office/drawing/2014/main" xmlns="" id="{BDE6C010-3C79-4DCF-BCD1-72F425AD350F}"/>
                  </a:ext>
                </a:extLst>
              </p:cNvPr>
              <p:cNvSpPr/>
              <p:nvPr/>
            </p:nvSpPr>
            <p:spPr>
              <a:xfrm>
                <a:off x="3694386" y="4177246"/>
                <a:ext cx="882699" cy="741118"/>
              </a:xfrm>
              <a:prstGeom prst="flowChartDelay">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7" name="Group 36">
              <a:extLst>
                <a:ext uri="{FF2B5EF4-FFF2-40B4-BE49-F238E27FC236}">
                  <a16:creationId xmlns:a16="http://schemas.microsoft.com/office/drawing/2014/main" xmlns="" id="{FFC9FBA3-DD67-4B42-9B79-9F8EBFA8A568}"/>
                </a:ext>
              </a:extLst>
            </p:cNvPr>
            <p:cNvGrpSpPr/>
            <p:nvPr/>
          </p:nvGrpSpPr>
          <p:grpSpPr>
            <a:xfrm>
              <a:off x="2821984" y="2871104"/>
              <a:ext cx="1716633" cy="741118"/>
              <a:chOff x="3279279" y="4177246"/>
              <a:chExt cx="1716633" cy="741118"/>
            </a:xfrm>
          </p:grpSpPr>
          <p:cxnSp>
            <p:nvCxnSpPr>
              <p:cNvPr id="38" name="Straight Connector 37">
                <a:extLst>
                  <a:ext uri="{FF2B5EF4-FFF2-40B4-BE49-F238E27FC236}">
                    <a16:creationId xmlns:a16="http://schemas.microsoft.com/office/drawing/2014/main" xmlns="" id="{108DB51A-4C99-4DBD-ADC5-3A1A475C74E9}"/>
                  </a:ext>
                </a:extLst>
              </p:cNvPr>
              <p:cNvCxnSpPr/>
              <p:nvPr/>
            </p:nvCxnSpPr>
            <p:spPr>
              <a:xfrm flipV="1">
                <a:off x="3279279" y="4734370"/>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891AC731-BCC6-4995-B509-F34BA7013AA5}"/>
                  </a:ext>
                </a:extLst>
              </p:cNvPr>
              <p:cNvCxnSpPr/>
              <p:nvPr/>
            </p:nvCxnSpPr>
            <p:spPr>
              <a:xfrm flipV="1">
                <a:off x="3279279" y="4371022"/>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xmlns="" id="{C9AD541B-AF01-4EE1-9FEB-5D68A80748E9}"/>
                  </a:ext>
                </a:extLst>
              </p:cNvPr>
              <p:cNvGrpSpPr/>
              <p:nvPr/>
            </p:nvGrpSpPr>
            <p:grpSpPr>
              <a:xfrm>
                <a:off x="4584720" y="4496209"/>
                <a:ext cx="411192" cy="117436"/>
                <a:chOff x="1490775" y="1289057"/>
                <a:chExt cx="411192" cy="117436"/>
              </a:xfrm>
            </p:grpSpPr>
            <p:cxnSp>
              <p:nvCxnSpPr>
                <p:cNvPr id="42" name="Straight Connector 41">
                  <a:extLst>
                    <a:ext uri="{FF2B5EF4-FFF2-40B4-BE49-F238E27FC236}">
                      <a16:creationId xmlns:a16="http://schemas.microsoft.com/office/drawing/2014/main" xmlns="" id="{207B94E4-59DB-4B20-9267-22720AA9B8EA}"/>
                    </a:ext>
                  </a:extLst>
                </p:cNvPr>
                <p:cNvCxnSpPr/>
                <p:nvPr/>
              </p:nvCxnSpPr>
              <p:spPr>
                <a:xfrm flipV="1">
                  <a:off x="1603167" y="1348683"/>
                  <a:ext cx="2988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xmlns="" id="{360DC088-1DF8-4E14-BBE8-B44F07266FB5}"/>
                    </a:ext>
                  </a:extLst>
                </p:cNvPr>
                <p:cNvSpPr/>
                <p:nvPr/>
              </p:nvSpPr>
              <p:spPr>
                <a:xfrm>
                  <a:off x="149077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1" name="Delay 67">
                <a:extLst>
                  <a:ext uri="{FF2B5EF4-FFF2-40B4-BE49-F238E27FC236}">
                    <a16:creationId xmlns:a16="http://schemas.microsoft.com/office/drawing/2014/main" xmlns="" id="{60CE0948-8908-46B4-B905-3FDAA09A823A}"/>
                  </a:ext>
                </a:extLst>
              </p:cNvPr>
              <p:cNvSpPr/>
              <p:nvPr/>
            </p:nvSpPr>
            <p:spPr>
              <a:xfrm>
                <a:off x="3694386" y="4177246"/>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4" name="Group 43">
              <a:extLst>
                <a:ext uri="{FF2B5EF4-FFF2-40B4-BE49-F238E27FC236}">
                  <a16:creationId xmlns:a16="http://schemas.microsoft.com/office/drawing/2014/main" xmlns="" id="{308E38FE-3687-401F-A0A0-E8746C292C38}"/>
                </a:ext>
              </a:extLst>
            </p:cNvPr>
            <p:cNvGrpSpPr/>
            <p:nvPr/>
          </p:nvGrpSpPr>
          <p:grpSpPr>
            <a:xfrm>
              <a:off x="4900859" y="2563211"/>
              <a:ext cx="713229" cy="314307"/>
              <a:chOff x="3279279" y="4177246"/>
              <a:chExt cx="1681757" cy="741118"/>
            </a:xfrm>
          </p:grpSpPr>
          <p:cxnSp>
            <p:nvCxnSpPr>
              <p:cNvPr id="45" name="Straight Connector 44">
                <a:extLst>
                  <a:ext uri="{FF2B5EF4-FFF2-40B4-BE49-F238E27FC236}">
                    <a16:creationId xmlns:a16="http://schemas.microsoft.com/office/drawing/2014/main" xmlns="" id="{FAB43996-CB6C-487B-9F79-BED85B6AF1C1}"/>
                  </a:ext>
                </a:extLst>
              </p:cNvPr>
              <p:cNvCxnSpPr/>
              <p:nvPr/>
            </p:nvCxnSpPr>
            <p:spPr>
              <a:xfrm flipV="1">
                <a:off x="3279279" y="4734370"/>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6C65DCF9-F7B8-4422-B152-F4B7EEB53530}"/>
                  </a:ext>
                </a:extLst>
              </p:cNvPr>
              <p:cNvCxnSpPr/>
              <p:nvPr/>
            </p:nvCxnSpPr>
            <p:spPr>
              <a:xfrm flipV="1">
                <a:off x="3279279" y="4371022"/>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xmlns="" id="{9E14C503-4E00-4A13-93FC-0718945A4CE5}"/>
                  </a:ext>
                </a:extLst>
              </p:cNvPr>
              <p:cNvGrpSpPr/>
              <p:nvPr/>
            </p:nvGrpSpPr>
            <p:grpSpPr>
              <a:xfrm>
                <a:off x="4584720" y="4496209"/>
                <a:ext cx="376316" cy="117436"/>
                <a:chOff x="1490775" y="1289057"/>
                <a:chExt cx="376316" cy="117436"/>
              </a:xfrm>
            </p:grpSpPr>
            <p:cxnSp>
              <p:nvCxnSpPr>
                <p:cNvPr id="49" name="Straight Connector 48">
                  <a:extLst>
                    <a:ext uri="{FF2B5EF4-FFF2-40B4-BE49-F238E27FC236}">
                      <a16:creationId xmlns:a16="http://schemas.microsoft.com/office/drawing/2014/main" xmlns="" id="{C0B849F9-8FC6-4648-BA42-B849DF3AEACE}"/>
                    </a:ext>
                  </a:extLst>
                </p:cNvPr>
                <p:cNvCxnSpPr/>
                <p:nvPr/>
              </p:nvCxnSpPr>
              <p:spPr>
                <a:xfrm flipV="1">
                  <a:off x="1603168" y="1347775"/>
                  <a:ext cx="263923" cy="90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xmlns="" id="{AD95D922-FC3A-4F79-A609-914D16791453}"/>
                    </a:ext>
                  </a:extLst>
                </p:cNvPr>
                <p:cNvSpPr/>
                <p:nvPr/>
              </p:nvSpPr>
              <p:spPr>
                <a:xfrm>
                  <a:off x="1490775" y="1289057"/>
                  <a:ext cx="120028" cy="1174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8" name="Delay 67">
                <a:extLst>
                  <a:ext uri="{FF2B5EF4-FFF2-40B4-BE49-F238E27FC236}">
                    <a16:creationId xmlns:a16="http://schemas.microsoft.com/office/drawing/2014/main" xmlns="" id="{BE84941E-6DB8-4DFB-B462-C71F37BDF9AE}"/>
                  </a:ext>
                </a:extLst>
              </p:cNvPr>
              <p:cNvSpPr/>
              <p:nvPr/>
            </p:nvSpPr>
            <p:spPr>
              <a:xfrm>
                <a:off x="3694386" y="4177246"/>
                <a:ext cx="882699" cy="741118"/>
              </a:xfrm>
              <a:prstGeom prst="flowChartDelay">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1" name="Group 50">
              <a:extLst>
                <a:ext uri="{FF2B5EF4-FFF2-40B4-BE49-F238E27FC236}">
                  <a16:creationId xmlns:a16="http://schemas.microsoft.com/office/drawing/2014/main" xmlns="" id="{3A2C8421-31D2-4074-AE4C-E1B01133A32C}"/>
                </a:ext>
              </a:extLst>
            </p:cNvPr>
            <p:cNvGrpSpPr/>
            <p:nvPr/>
          </p:nvGrpSpPr>
          <p:grpSpPr>
            <a:xfrm>
              <a:off x="4811012" y="3451862"/>
              <a:ext cx="817299" cy="314307"/>
              <a:chOff x="3279279" y="4177246"/>
              <a:chExt cx="1927147" cy="741118"/>
            </a:xfrm>
          </p:grpSpPr>
          <p:cxnSp>
            <p:nvCxnSpPr>
              <p:cNvPr id="52" name="Straight Connector 51">
                <a:extLst>
                  <a:ext uri="{FF2B5EF4-FFF2-40B4-BE49-F238E27FC236}">
                    <a16:creationId xmlns:a16="http://schemas.microsoft.com/office/drawing/2014/main" xmlns="" id="{A790C3AE-F3B2-4A7A-A0A6-1ADAB3DB20D7}"/>
                  </a:ext>
                </a:extLst>
              </p:cNvPr>
              <p:cNvCxnSpPr/>
              <p:nvPr/>
            </p:nvCxnSpPr>
            <p:spPr>
              <a:xfrm flipV="1">
                <a:off x="3279279" y="4734370"/>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53F61F51-D073-4466-9931-DE9BB7057F00}"/>
                  </a:ext>
                </a:extLst>
              </p:cNvPr>
              <p:cNvCxnSpPr/>
              <p:nvPr/>
            </p:nvCxnSpPr>
            <p:spPr>
              <a:xfrm flipV="1">
                <a:off x="3279279" y="4371022"/>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xmlns="" id="{10DED719-D5D2-4D47-94D0-ED8485976CF4}"/>
                  </a:ext>
                </a:extLst>
              </p:cNvPr>
              <p:cNvGrpSpPr/>
              <p:nvPr/>
            </p:nvGrpSpPr>
            <p:grpSpPr>
              <a:xfrm>
                <a:off x="4584720" y="4496209"/>
                <a:ext cx="621706" cy="117436"/>
                <a:chOff x="1490775" y="1289057"/>
                <a:chExt cx="621706" cy="117436"/>
              </a:xfrm>
            </p:grpSpPr>
            <p:cxnSp>
              <p:nvCxnSpPr>
                <p:cNvPr id="56" name="Straight Connector 55">
                  <a:extLst>
                    <a:ext uri="{FF2B5EF4-FFF2-40B4-BE49-F238E27FC236}">
                      <a16:creationId xmlns:a16="http://schemas.microsoft.com/office/drawing/2014/main" xmlns="" id="{813C9986-F7BA-4F86-8D0B-6B99A586F0FC}"/>
                    </a:ext>
                  </a:extLst>
                </p:cNvPr>
                <p:cNvCxnSpPr/>
                <p:nvPr/>
              </p:nvCxnSpPr>
              <p:spPr>
                <a:xfrm flipV="1">
                  <a:off x="1603164" y="1347775"/>
                  <a:ext cx="509317" cy="9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xmlns="" id="{2E649B2F-45F6-4873-BCC3-F3E7133829AC}"/>
                    </a:ext>
                  </a:extLst>
                </p:cNvPr>
                <p:cNvSpPr/>
                <p:nvPr/>
              </p:nvSpPr>
              <p:spPr>
                <a:xfrm>
                  <a:off x="1490775" y="1289057"/>
                  <a:ext cx="120028" cy="1174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5" name="Delay 67">
                <a:extLst>
                  <a:ext uri="{FF2B5EF4-FFF2-40B4-BE49-F238E27FC236}">
                    <a16:creationId xmlns:a16="http://schemas.microsoft.com/office/drawing/2014/main" xmlns="" id="{BD0A4E05-D60F-4A7B-8B51-364473EBE9EA}"/>
                  </a:ext>
                </a:extLst>
              </p:cNvPr>
              <p:cNvSpPr/>
              <p:nvPr/>
            </p:nvSpPr>
            <p:spPr>
              <a:xfrm>
                <a:off x="3694386" y="4177246"/>
                <a:ext cx="882699" cy="741118"/>
              </a:xfrm>
              <a:prstGeom prst="flowChartDelay">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8" name="Group 57">
              <a:extLst>
                <a:ext uri="{FF2B5EF4-FFF2-40B4-BE49-F238E27FC236}">
                  <a16:creationId xmlns:a16="http://schemas.microsoft.com/office/drawing/2014/main" xmlns="" id="{BB937A96-BF12-40D8-8940-955C9555DAF3}"/>
                </a:ext>
              </a:extLst>
            </p:cNvPr>
            <p:cNvGrpSpPr/>
            <p:nvPr/>
          </p:nvGrpSpPr>
          <p:grpSpPr>
            <a:xfrm>
              <a:off x="2656839" y="4086723"/>
              <a:ext cx="604538" cy="285734"/>
              <a:chOff x="3279279" y="4177246"/>
              <a:chExt cx="1425469" cy="741118"/>
            </a:xfrm>
          </p:grpSpPr>
          <p:cxnSp>
            <p:nvCxnSpPr>
              <p:cNvPr id="59" name="Straight Connector 58">
                <a:extLst>
                  <a:ext uri="{FF2B5EF4-FFF2-40B4-BE49-F238E27FC236}">
                    <a16:creationId xmlns:a16="http://schemas.microsoft.com/office/drawing/2014/main" xmlns="" id="{1B505150-1AA2-434C-96BE-19BC440C1CB9}"/>
                  </a:ext>
                </a:extLst>
              </p:cNvPr>
              <p:cNvCxnSpPr/>
              <p:nvPr/>
            </p:nvCxnSpPr>
            <p:spPr>
              <a:xfrm flipV="1">
                <a:off x="3279279" y="4734370"/>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537CB066-1082-468C-91B2-494E306E6771}"/>
                  </a:ext>
                </a:extLst>
              </p:cNvPr>
              <p:cNvCxnSpPr/>
              <p:nvPr/>
            </p:nvCxnSpPr>
            <p:spPr>
              <a:xfrm flipV="1">
                <a:off x="3279279" y="4371022"/>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xmlns="" id="{B28433F2-FBB7-41FC-BBD6-7E7B5BDED8CD}"/>
                  </a:ext>
                </a:extLst>
              </p:cNvPr>
              <p:cNvSpPr/>
              <p:nvPr/>
            </p:nvSpPr>
            <p:spPr>
              <a:xfrm>
                <a:off x="4584719" y="4496208"/>
                <a:ext cx="120029" cy="1174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Delay 67">
                <a:extLst>
                  <a:ext uri="{FF2B5EF4-FFF2-40B4-BE49-F238E27FC236}">
                    <a16:creationId xmlns:a16="http://schemas.microsoft.com/office/drawing/2014/main" xmlns="" id="{A05E33DD-F961-48EE-8975-C8269497A5F8}"/>
                  </a:ext>
                </a:extLst>
              </p:cNvPr>
              <p:cNvSpPr/>
              <p:nvPr/>
            </p:nvSpPr>
            <p:spPr>
              <a:xfrm>
                <a:off x="3694386" y="4177246"/>
                <a:ext cx="882699" cy="741118"/>
              </a:xfrm>
              <a:prstGeom prst="flowChartDelay">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5" name="Group 64">
              <a:extLst>
                <a:ext uri="{FF2B5EF4-FFF2-40B4-BE49-F238E27FC236}">
                  <a16:creationId xmlns:a16="http://schemas.microsoft.com/office/drawing/2014/main" xmlns="" id="{2A999231-3C09-4FD7-B773-A1B97AF9FD98}"/>
                </a:ext>
              </a:extLst>
            </p:cNvPr>
            <p:cNvGrpSpPr/>
            <p:nvPr/>
          </p:nvGrpSpPr>
          <p:grpSpPr>
            <a:xfrm>
              <a:off x="2664799" y="4456088"/>
              <a:ext cx="604538" cy="259758"/>
              <a:chOff x="3279279" y="4177246"/>
              <a:chExt cx="1425469" cy="741118"/>
            </a:xfrm>
          </p:grpSpPr>
          <p:cxnSp>
            <p:nvCxnSpPr>
              <p:cNvPr id="66" name="Straight Connector 65">
                <a:extLst>
                  <a:ext uri="{FF2B5EF4-FFF2-40B4-BE49-F238E27FC236}">
                    <a16:creationId xmlns:a16="http://schemas.microsoft.com/office/drawing/2014/main" xmlns="" id="{ADA2139E-185D-4F37-B97C-7F3BE273C7E1}"/>
                  </a:ext>
                </a:extLst>
              </p:cNvPr>
              <p:cNvCxnSpPr/>
              <p:nvPr/>
            </p:nvCxnSpPr>
            <p:spPr>
              <a:xfrm flipV="1">
                <a:off x="3279279" y="4734370"/>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5788007B-083B-41C1-BE0B-960D904B7598}"/>
                  </a:ext>
                </a:extLst>
              </p:cNvPr>
              <p:cNvCxnSpPr/>
              <p:nvPr/>
            </p:nvCxnSpPr>
            <p:spPr>
              <a:xfrm flipV="1">
                <a:off x="3279279" y="4371022"/>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xmlns="" id="{5380B50C-AD01-4B63-B736-C1C3672D2E96}"/>
                  </a:ext>
                </a:extLst>
              </p:cNvPr>
              <p:cNvSpPr/>
              <p:nvPr/>
            </p:nvSpPr>
            <p:spPr>
              <a:xfrm>
                <a:off x="4584719" y="4496209"/>
                <a:ext cx="120029" cy="117437"/>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Delay 67">
                <a:extLst>
                  <a:ext uri="{FF2B5EF4-FFF2-40B4-BE49-F238E27FC236}">
                    <a16:creationId xmlns:a16="http://schemas.microsoft.com/office/drawing/2014/main" xmlns="" id="{2032C810-E74D-4442-9DC0-52AB8058993D}"/>
                  </a:ext>
                </a:extLst>
              </p:cNvPr>
              <p:cNvSpPr/>
              <p:nvPr/>
            </p:nvSpPr>
            <p:spPr>
              <a:xfrm>
                <a:off x="3694386" y="4177246"/>
                <a:ext cx="882699" cy="741118"/>
              </a:xfrm>
              <a:prstGeom prst="flowChartDelay">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2" name="Group 71">
              <a:extLst>
                <a:ext uri="{FF2B5EF4-FFF2-40B4-BE49-F238E27FC236}">
                  <a16:creationId xmlns:a16="http://schemas.microsoft.com/office/drawing/2014/main" xmlns="" id="{7688E729-A1B7-40E0-860F-158F8A79FC8C}"/>
                </a:ext>
              </a:extLst>
            </p:cNvPr>
            <p:cNvGrpSpPr/>
            <p:nvPr/>
          </p:nvGrpSpPr>
          <p:grpSpPr>
            <a:xfrm>
              <a:off x="4520667" y="3534042"/>
              <a:ext cx="288205" cy="154095"/>
              <a:chOff x="2536883" y="3704524"/>
              <a:chExt cx="288205" cy="154095"/>
            </a:xfrm>
          </p:grpSpPr>
          <p:cxnSp>
            <p:nvCxnSpPr>
              <p:cNvPr id="73" name="Straight Connector 72">
                <a:extLst>
                  <a:ext uri="{FF2B5EF4-FFF2-40B4-BE49-F238E27FC236}">
                    <a16:creationId xmlns:a16="http://schemas.microsoft.com/office/drawing/2014/main" xmlns="" id="{713B62FA-4CA2-4DD1-AB05-5252F0564DDA}"/>
                  </a:ext>
                </a:extLst>
              </p:cNvPr>
              <p:cNvCxnSpPr/>
              <p:nvPr/>
            </p:nvCxnSpPr>
            <p:spPr>
              <a:xfrm>
                <a:off x="2825088" y="3704524"/>
                <a:ext cx="0" cy="1540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CD972E82-F140-41B6-BEC9-19EEB20B6AC4}"/>
                  </a:ext>
                </a:extLst>
              </p:cNvPr>
              <p:cNvCxnSpPr/>
              <p:nvPr/>
            </p:nvCxnSpPr>
            <p:spPr>
              <a:xfrm flipV="1">
                <a:off x="2536883" y="3761096"/>
                <a:ext cx="270000"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75" name="Straight Connector 74">
              <a:extLst>
                <a:ext uri="{FF2B5EF4-FFF2-40B4-BE49-F238E27FC236}">
                  <a16:creationId xmlns:a16="http://schemas.microsoft.com/office/drawing/2014/main" xmlns="" id="{1BE68591-4F99-4670-98E1-ED6B080C6C08}"/>
                </a:ext>
              </a:extLst>
            </p:cNvPr>
            <p:cNvCxnSpPr/>
            <p:nvPr/>
          </p:nvCxnSpPr>
          <p:spPr>
            <a:xfrm flipV="1">
              <a:off x="4531301" y="3248785"/>
              <a:ext cx="0" cy="3383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82747D4E-5401-4C86-B399-018265A37AF4}"/>
                </a:ext>
              </a:extLst>
            </p:cNvPr>
            <p:cNvCxnSpPr/>
            <p:nvPr/>
          </p:nvCxnSpPr>
          <p:spPr>
            <a:xfrm>
              <a:off x="4901059" y="2660871"/>
              <a:ext cx="0" cy="154095"/>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xmlns="" id="{7CF45A89-082B-41BB-ABF7-826903D37F7C}"/>
                </a:ext>
              </a:extLst>
            </p:cNvPr>
            <p:cNvGrpSpPr/>
            <p:nvPr/>
          </p:nvGrpSpPr>
          <p:grpSpPr>
            <a:xfrm>
              <a:off x="6632946" y="3682961"/>
              <a:ext cx="584357" cy="205102"/>
              <a:chOff x="2230098" y="3704524"/>
              <a:chExt cx="584357" cy="154095"/>
            </a:xfrm>
          </p:grpSpPr>
          <p:cxnSp>
            <p:nvCxnSpPr>
              <p:cNvPr id="80" name="Straight Connector 79">
                <a:extLst>
                  <a:ext uri="{FF2B5EF4-FFF2-40B4-BE49-F238E27FC236}">
                    <a16:creationId xmlns:a16="http://schemas.microsoft.com/office/drawing/2014/main" xmlns="" id="{B00A4076-9526-48F1-A6E0-9FBEEE87103E}"/>
                  </a:ext>
                </a:extLst>
              </p:cNvPr>
              <p:cNvCxnSpPr/>
              <p:nvPr/>
            </p:nvCxnSpPr>
            <p:spPr>
              <a:xfrm>
                <a:off x="2814455" y="3704524"/>
                <a:ext cx="0" cy="1540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643D95FB-B882-424E-9C2E-B9C977DBCFB7}"/>
                  </a:ext>
                </a:extLst>
              </p:cNvPr>
              <p:cNvCxnSpPr>
                <a:cxnSpLocks/>
                <a:stCxn id="15" idx="6"/>
              </p:cNvCxnSpPr>
              <p:nvPr/>
            </p:nvCxnSpPr>
            <p:spPr>
              <a:xfrm flipV="1">
                <a:off x="2230098" y="3785062"/>
                <a:ext cx="581342" cy="310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82" name="Straight Connector 81">
              <a:extLst>
                <a:ext uri="{FF2B5EF4-FFF2-40B4-BE49-F238E27FC236}">
                  <a16:creationId xmlns:a16="http://schemas.microsoft.com/office/drawing/2014/main" xmlns="" id="{31269043-11B7-405B-A57F-EBDFF7C0CE44}"/>
                </a:ext>
              </a:extLst>
            </p:cNvPr>
            <p:cNvCxnSpPr>
              <a:cxnSpLocks/>
            </p:cNvCxnSpPr>
            <p:nvPr/>
          </p:nvCxnSpPr>
          <p:spPr>
            <a:xfrm flipV="1">
              <a:off x="3048257" y="2708923"/>
              <a:ext cx="1866451" cy="556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00588C5D-7139-453E-A3E0-A91F2B0E4790}"/>
                </a:ext>
              </a:extLst>
            </p:cNvPr>
            <p:cNvCxnSpPr/>
            <p:nvPr/>
          </p:nvCxnSpPr>
          <p:spPr>
            <a:xfrm flipV="1">
              <a:off x="5565184" y="2725119"/>
              <a:ext cx="2958152"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xmlns="" id="{70694075-5C44-4656-AE0B-5078BFDB4715}"/>
                </a:ext>
              </a:extLst>
            </p:cNvPr>
            <p:cNvCxnSpPr/>
            <p:nvPr/>
          </p:nvCxnSpPr>
          <p:spPr>
            <a:xfrm flipV="1">
              <a:off x="8536984" y="2711470"/>
              <a:ext cx="0" cy="185045"/>
            </a:xfrm>
            <a:prstGeom prst="line">
              <a:avLst/>
            </a:prstGeom>
            <a:ln w="28575">
              <a:head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3293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81335D-B36D-4492-9914-7F606F11E656}"/>
              </a:ext>
            </a:extLst>
          </p:cNvPr>
          <p:cNvSpPr>
            <a:spLocks noGrp="1"/>
          </p:cNvSpPr>
          <p:nvPr>
            <p:ph type="title"/>
          </p:nvPr>
        </p:nvSpPr>
        <p:spPr/>
        <p:txBody>
          <a:bodyPr/>
          <a:lstStyle/>
          <a:p>
            <a:r>
              <a:rPr lang="en-US" dirty="0"/>
              <a:t>Boolean functions &amp; representation</a:t>
            </a:r>
            <a:endParaRPr lang="en-IN"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xmlns="" id="{AD896734-233C-486F-A390-D7A4BD3856F6}"/>
                  </a:ext>
                </a:extLst>
              </p:cNvPr>
              <p:cNvSpPr txBox="1">
                <a:spLocks/>
              </p:cNvSpPr>
              <p:nvPr/>
            </p:nvSpPr>
            <p:spPr>
              <a:xfrm>
                <a:off x="123986" y="852407"/>
                <a:ext cx="11897855" cy="5514758"/>
              </a:xfrm>
              <a:prstGeom prst="rect">
                <a:avLst/>
              </a:prstGeom>
            </p:spPr>
            <p:txBody>
              <a:bodyPr vert="horz" lIns="91440" tIns="45720" rIns="91440" bIns="45720" rtlCol="0">
                <a:normAutofit lnSpcReduction="10000"/>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3"/>
                </a:pPr>
                <a:r>
                  <a:rPr lang="en-US" dirty="0"/>
                  <a:t>Standard sum-of-products form (Minterm)</a:t>
                </a:r>
              </a:p>
              <a:p>
                <a:pPr marL="800100"/>
                <a:r>
                  <a:rPr lang="en-US" dirty="0"/>
                  <a:t>Contains all the variables of the function either in complemented or uncomplemented form.</a:t>
                </a:r>
              </a:p>
              <a:p>
                <a:pPr marL="457200" indent="0">
                  <a:buFont typeface="Wingdings 3" panose="05040102010807070707" pitchFamily="18" charset="2"/>
                  <a:buNone/>
                </a:pPr>
                <a:endParaRPr lang="en-US" dirty="0"/>
              </a:p>
              <a:p>
                <a:pPr marL="457200" indent="0">
                  <a:buFont typeface="Wingdings 3" panose="05040102010807070707" pitchFamily="18" charset="2"/>
                  <a:buNone/>
                </a:pPr>
                <a:endParaRPr lang="en-US" dirty="0"/>
              </a:p>
              <a:p>
                <a:pPr marL="457200" indent="0">
                  <a:buFont typeface="Wingdings 3" panose="05040102010807070707" pitchFamily="18" charset="2"/>
                  <a:buNone/>
                </a:pPr>
                <a:endParaRPr lang="en-US" dirty="0"/>
              </a:p>
              <a:p>
                <a:pPr marL="800100"/>
                <a:endParaRPr lang="en-US" dirty="0"/>
              </a:p>
              <a:p>
                <a:pPr marL="800100"/>
                <a:r>
                  <a:rPr lang="en-US" dirty="0"/>
                  <a:t>Variable appears in uncomplemented form if it has a value of 1 in the combination and appears in complemented form if it has a value of 0 in the combination</a:t>
                </a:r>
              </a:p>
              <a:p>
                <a:pPr marL="800100"/>
                <a:r>
                  <a:rPr lang="en-US" dirty="0"/>
                  <a:t>Sum of minterms whose value is equal to 1 is the </a:t>
                </a:r>
                <a:r>
                  <a:rPr lang="en-US" dirty="0">
                    <a:solidFill>
                      <a:schemeClr val="tx2"/>
                    </a:solidFill>
                  </a:rPr>
                  <a:t>standard sum of products</a:t>
                </a:r>
                <a:r>
                  <a:rPr lang="en-US" dirty="0"/>
                  <a:t> form of the function.</a:t>
                </a:r>
              </a:p>
              <a:p>
                <a:pPr marL="800100"/>
                <a:r>
                  <a:rPr lang="en-US" dirty="0"/>
                  <a:t>Minterms are denoted as m</a:t>
                </a:r>
                <a:r>
                  <a:rPr lang="en-US" baseline="-25000" dirty="0"/>
                  <a:t>0</a:t>
                </a:r>
                <a:r>
                  <a:rPr lang="en-US" dirty="0"/>
                  <a:t>, m</a:t>
                </a:r>
                <a:r>
                  <a:rPr lang="en-US" baseline="-25000" dirty="0"/>
                  <a:t>1</a:t>
                </a:r>
                <a:r>
                  <a:rPr lang="en-US" dirty="0"/>
                  <a:t>, m</a:t>
                </a:r>
                <a:r>
                  <a:rPr lang="en-US" baseline="-25000" dirty="0"/>
                  <a:t>2</a:t>
                </a:r>
                <a:r>
                  <a:rPr lang="en-US" dirty="0"/>
                  <a:t>, …, </a:t>
                </a:r>
              </a:p>
              <a:p>
                <a:pPr marL="800100"/>
                <a:r>
                  <a:rPr lang="en-US" dirty="0"/>
                  <a:t>For 3 variable function, m</a:t>
                </a:r>
                <a:r>
                  <a:rPr lang="en-US" baseline="-25000" dirty="0"/>
                  <a:t>0</a:t>
                </a:r>
                <a:r>
                  <a:rPr lang="en-US" dirty="0"/>
                  <a:t>=</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m:t>
                        </m:r>
                      </m:e>
                    </m:acc>
                    <m:acc>
                      <m:accPr>
                        <m:chr m:val="̅"/>
                        <m:ctrlPr>
                          <a:rPr lang="en-US" i="1">
                            <a:latin typeface="Cambria Math" panose="02040503050406030204" pitchFamily="18" charset="0"/>
                          </a:rPr>
                        </m:ctrlPr>
                      </m:accPr>
                      <m:e>
                        <m:r>
                          <a:rPr lang="en-US" i="1">
                            <a:latin typeface="Cambria Math" panose="02040503050406030204" pitchFamily="18" charset="0"/>
                          </a:rPr>
                          <m:t>𝐵</m:t>
                        </m:r>
                      </m:e>
                    </m:acc>
                    <m:acc>
                      <m:accPr>
                        <m:chr m:val="̅"/>
                        <m:ctrlPr>
                          <a:rPr lang="en-US" i="1">
                            <a:latin typeface="Cambria Math" panose="02040503050406030204" pitchFamily="18" charset="0"/>
                          </a:rPr>
                        </m:ctrlPr>
                      </m:accPr>
                      <m:e>
                        <m:r>
                          <a:rPr lang="en-US" i="1" smtClean="0">
                            <a:latin typeface="Cambria Math" panose="02040503050406030204" pitchFamily="18" charset="0"/>
                          </a:rPr>
                          <m:t>𝐶</m:t>
                        </m:r>
                      </m:e>
                    </m:acc>
                  </m:oMath>
                </a14:m>
                <a:r>
                  <a:rPr lang="en-US" dirty="0"/>
                  <a:t>, m</a:t>
                </a:r>
                <a:r>
                  <a:rPr lang="en-US" baseline="-25000" dirty="0"/>
                  <a:t>1</a:t>
                </a:r>
                <a:r>
                  <a:rPr lang="en-US" dirty="0"/>
                  <a:t>=</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m:t>
                        </m:r>
                      </m:e>
                    </m:acc>
                    <m:acc>
                      <m:accPr>
                        <m:chr m:val="̅"/>
                        <m:ctrlPr>
                          <a:rPr lang="en-US" i="1">
                            <a:latin typeface="Cambria Math" panose="02040503050406030204" pitchFamily="18" charset="0"/>
                          </a:rPr>
                        </m:ctrlPr>
                      </m:accPr>
                      <m:e>
                        <m:r>
                          <a:rPr lang="en-US" i="1">
                            <a:latin typeface="Cambria Math" panose="02040503050406030204" pitchFamily="18" charset="0"/>
                          </a:rPr>
                          <m:t>𝐵</m:t>
                        </m:r>
                      </m:e>
                    </m:acc>
                    <m:r>
                      <a:rPr lang="en-US" i="1" smtClean="0">
                        <a:latin typeface="Cambria Math" panose="02040503050406030204" pitchFamily="18" charset="0"/>
                      </a:rPr>
                      <m:t>𝐶</m:t>
                    </m:r>
                  </m:oMath>
                </a14:m>
                <a:r>
                  <a:rPr lang="en-US" dirty="0"/>
                  <a:t>, m</a:t>
                </a:r>
                <a:r>
                  <a:rPr lang="en-US" baseline="-25000" dirty="0"/>
                  <a:t>2</a:t>
                </a:r>
                <a:r>
                  <a:rPr lang="en-US" dirty="0"/>
                  <a:t>=</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m:t>
                        </m:r>
                      </m:e>
                    </m:acc>
                    <m:r>
                      <a:rPr lang="en-US" i="1" smtClean="0">
                        <a:latin typeface="Cambria Math" panose="02040503050406030204" pitchFamily="18" charset="0"/>
                      </a:rPr>
                      <m:t>𝐵</m:t>
                    </m:r>
                    <m:acc>
                      <m:accPr>
                        <m:chr m:val="̅"/>
                        <m:ctrlPr>
                          <a:rPr lang="en-US" i="1">
                            <a:latin typeface="Cambria Math" panose="02040503050406030204" pitchFamily="18" charset="0"/>
                          </a:rPr>
                        </m:ctrlPr>
                      </m:accPr>
                      <m:e>
                        <m:r>
                          <a:rPr lang="en-US" i="1">
                            <a:latin typeface="Cambria Math" panose="02040503050406030204" pitchFamily="18" charset="0"/>
                          </a:rPr>
                          <m:t>𝐶</m:t>
                        </m:r>
                      </m:e>
                    </m:acc>
                  </m:oMath>
                </a14:m>
                <a:r>
                  <a:rPr lang="en-US" dirty="0"/>
                  <a:t>, m</a:t>
                </a:r>
                <a:r>
                  <a:rPr lang="en-US" baseline="-25000" dirty="0"/>
                  <a:t>3</a:t>
                </a:r>
                <a:r>
                  <a:rPr lang="en-US" dirty="0"/>
                  <a:t>=</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m:t>
                        </m:r>
                      </m:e>
                    </m:acc>
                    <m:r>
                      <a:rPr lang="en-US" i="1" smtClean="0">
                        <a:latin typeface="Cambria Math" panose="02040503050406030204" pitchFamily="18" charset="0"/>
                      </a:rPr>
                      <m:t>𝐵𝐶</m:t>
                    </m:r>
                  </m:oMath>
                </a14:m>
                <a:r>
                  <a:rPr lang="en-US" dirty="0"/>
                  <a:t>, m</a:t>
                </a:r>
                <a:r>
                  <a:rPr lang="en-US" baseline="-25000" dirty="0"/>
                  <a:t>4</a:t>
                </a:r>
                <a:r>
                  <a:rPr lang="en-US" dirty="0"/>
                  <a:t>=</a:t>
                </a:r>
                <a14:m>
                  <m:oMath xmlns:m="http://schemas.openxmlformats.org/officeDocument/2006/math">
                    <m:r>
                      <a:rPr lang="en-US" i="1" smtClean="0">
                        <a:latin typeface="Cambria Math" panose="02040503050406030204" pitchFamily="18" charset="0"/>
                      </a:rPr>
                      <m:t>𝐴</m:t>
                    </m:r>
                    <m:acc>
                      <m:accPr>
                        <m:chr m:val="̅"/>
                        <m:ctrlPr>
                          <a:rPr lang="en-US" i="1">
                            <a:latin typeface="Cambria Math" panose="02040503050406030204" pitchFamily="18" charset="0"/>
                          </a:rPr>
                        </m:ctrlPr>
                      </m:accPr>
                      <m:e>
                        <m:r>
                          <a:rPr lang="en-US" i="1">
                            <a:latin typeface="Cambria Math" panose="02040503050406030204" pitchFamily="18" charset="0"/>
                          </a:rPr>
                          <m:t>𝐵</m:t>
                        </m:r>
                      </m:e>
                    </m:acc>
                    <m:acc>
                      <m:accPr>
                        <m:chr m:val="̅"/>
                        <m:ctrlPr>
                          <a:rPr lang="en-US" i="1">
                            <a:latin typeface="Cambria Math" panose="02040503050406030204" pitchFamily="18" charset="0"/>
                          </a:rPr>
                        </m:ctrlPr>
                      </m:accPr>
                      <m:e>
                        <m:r>
                          <a:rPr lang="en-US" i="1">
                            <a:latin typeface="Cambria Math" panose="02040503050406030204" pitchFamily="18" charset="0"/>
                          </a:rPr>
                          <m:t>𝐶</m:t>
                        </m:r>
                      </m:e>
                    </m:acc>
                  </m:oMath>
                </a14:m>
                <a:r>
                  <a:rPr lang="en-US" dirty="0"/>
                  <a:t>, m</a:t>
                </a:r>
                <a:r>
                  <a:rPr lang="en-US" baseline="-25000" dirty="0"/>
                  <a:t>5</a:t>
                </a:r>
                <a:r>
                  <a:rPr lang="en-US" dirty="0"/>
                  <a:t>=</a:t>
                </a:r>
                <a14:m>
                  <m:oMath xmlns:m="http://schemas.openxmlformats.org/officeDocument/2006/math">
                    <m:r>
                      <a:rPr lang="en-US" i="1" smtClean="0">
                        <a:latin typeface="Cambria Math" panose="02040503050406030204" pitchFamily="18" charset="0"/>
                      </a:rPr>
                      <m:t>𝐴</m:t>
                    </m:r>
                    <m:acc>
                      <m:accPr>
                        <m:chr m:val="̅"/>
                        <m:ctrlPr>
                          <a:rPr lang="en-US" i="1">
                            <a:latin typeface="Cambria Math" panose="02040503050406030204" pitchFamily="18" charset="0"/>
                          </a:rPr>
                        </m:ctrlPr>
                      </m:accPr>
                      <m:e>
                        <m:r>
                          <a:rPr lang="en-US" i="1">
                            <a:latin typeface="Cambria Math" panose="02040503050406030204" pitchFamily="18" charset="0"/>
                          </a:rPr>
                          <m:t>𝐵</m:t>
                        </m:r>
                      </m:e>
                    </m:acc>
                    <m:r>
                      <a:rPr lang="en-US" i="1" smtClean="0">
                        <a:latin typeface="Cambria Math" panose="02040503050406030204" pitchFamily="18" charset="0"/>
                      </a:rPr>
                      <m:t>𝐶</m:t>
                    </m:r>
                  </m:oMath>
                </a14:m>
                <a:r>
                  <a:rPr lang="en-US" dirty="0"/>
                  <a:t>, m</a:t>
                </a:r>
                <a:r>
                  <a:rPr lang="en-US" baseline="-25000" dirty="0"/>
                  <a:t>6</a:t>
                </a:r>
                <a:r>
                  <a:rPr lang="en-US" dirty="0"/>
                  <a:t>=</a:t>
                </a:r>
                <a14:m>
                  <m:oMath xmlns:m="http://schemas.openxmlformats.org/officeDocument/2006/math">
                    <m:r>
                      <a:rPr lang="en-US" i="1" smtClean="0">
                        <a:latin typeface="Cambria Math" panose="02040503050406030204" pitchFamily="18" charset="0"/>
                      </a:rPr>
                      <m:t>𝐴𝐵</m:t>
                    </m:r>
                    <m:acc>
                      <m:accPr>
                        <m:chr m:val="̅"/>
                        <m:ctrlPr>
                          <a:rPr lang="en-US" i="1">
                            <a:latin typeface="Cambria Math" panose="02040503050406030204" pitchFamily="18" charset="0"/>
                          </a:rPr>
                        </m:ctrlPr>
                      </m:accPr>
                      <m:e>
                        <m:r>
                          <a:rPr lang="en-US" i="1">
                            <a:latin typeface="Cambria Math" panose="02040503050406030204" pitchFamily="18" charset="0"/>
                          </a:rPr>
                          <m:t>𝐶</m:t>
                        </m:r>
                      </m:e>
                    </m:acc>
                  </m:oMath>
                </a14:m>
                <a:r>
                  <a:rPr lang="en-US" dirty="0"/>
                  <a:t>, and m</a:t>
                </a:r>
                <a:r>
                  <a:rPr lang="en-US" baseline="-25000" dirty="0"/>
                  <a:t>7</a:t>
                </a:r>
                <a:r>
                  <a:rPr lang="en-US" dirty="0"/>
                  <a:t>=</a:t>
                </a:r>
                <a14:m>
                  <m:oMath xmlns:m="http://schemas.openxmlformats.org/officeDocument/2006/math">
                    <m:r>
                      <a:rPr lang="en-US" i="1" smtClean="0">
                        <a:latin typeface="Cambria Math" panose="02040503050406030204" pitchFamily="18" charset="0"/>
                      </a:rPr>
                      <m:t>𝐴𝐵𝐶</m:t>
                    </m:r>
                  </m:oMath>
                </a14:m>
                <a:endParaRPr lang="en-US" dirty="0"/>
              </a:p>
            </p:txBody>
          </p:sp>
        </mc:Choice>
        <mc:Fallback xmlns="">
          <p:sp>
            <p:nvSpPr>
              <p:cNvPr id="4" name="Content Placeholder 2">
                <a:extLst>
                  <a:ext uri="{FF2B5EF4-FFF2-40B4-BE49-F238E27FC236}">
                    <a16:creationId xmlns:a16="http://schemas.microsoft.com/office/drawing/2014/main" id="{AD896734-233C-486F-A390-D7A4BD3856F6}"/>
                  </a:ext>
                </a:extLst>
              </p:cNvPr>
              <p:cNvSpPr txBox="1">
                <a:spLocks noRot="1" noChangeAspect="1" noMove="1" noResize="1" noEditPoints="1" noAdjustHandles="1" noChangeArrowheads="1" noChangeShapeType="1" noTextEdit="1"/>
              </p:cNvSpPr>
              <p:nvPr/>
            </p:nvSpPr>
            <p:spPr>
              <a:xfrm>
                <a:off x="123986" y="852407"/>
                <a:ext cx="11897855" cy="5514758"/>
              </a:xfrm>
              <a:prstGeom prst="rect">
                <a:avLst/>
              </a:prstGeom>
              <a:blipFill>
                <a:blip r:embed="rId2"/>
                <a:stretch>
                  <a:fillRect l="-820" t="-2212" r="-8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xmlns="" id="{2DB22594-5C18-400A-BFA9-1BD0C099E0CF}"/>
                  </a:ext>
                </a:extLst>
              </p:cNvPr>
              <p:cNvSpPr/>
              <p:nvPr/>
            </p:nvSpPr>
            <p:spPr>
              <a:xfrm>
                <a:off x="3698544" y="2818631"/>
                <a:ext cx="4535974" cy="462434"/>
              </a:xfrm>
              <a:prstGeom prst="rect">
                <a:avLst/>
              </a:prstGeom>
            </p:spPr>
            <p:txBody>
              <a:bodyPr wrap="square">
                <a:spAutoFit/>
              </a:bodyPr>
              <a:lstStyle/>
              <a:p>
                <a:pPr marL="457200" indent="0" algn="just">
                  <a:buNone/>
                </a:pPr>
                <a14:m>
                  <m:oMathPara xmlns:m="http://schemas.openxmlformats.org/officeDocument/2006/math">
                    <m:oMathParaPr>
                      <m:jc m:val="right"/>
                    </m:oMathParaPr>
                    <m:oMath xmlns:m="http://schemas.openxmlformats.org/officeDocument/2006/math">
                      <m:r>
                        <a:rPr lang="en-US" sz="2400" i="1" smtClean="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r>
                        <a:rPr lang="en-US" sz="2400" i="1">
                          <a:latin typeface="Cambria Math" panose="02040503050406030204" pitchFamily="18" charset="0"/>
                        </a:rPr>
                        <m:t>𝐵𝐶</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r>
                        <a:rPr lang="en-US" sz="2400" i="1">
                          <a:latin typeface="Cambria Math" panose="02040503050406030204" pitchFamily="18" charset="0"/>
                        </a:rPr>
                        <m:t>𝐵</m:t>
                      </m:r>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r>
                        <a:rPr lang="en-US" sz="2400" i="1">
                          <a:latin typeface="Cambria Math" panose="02040503050406030204" pitchFamily="18" charset="0"/>
                        </a:rPr>
                        <m:t>+</m:t>
                      </m:r>
                      <m:r>
                        <a:rPr lang="en-US" sz="2400" i="1">
                          <a:latin typeface="Cambria Math" panose="02040503050406030204" pitchFamily="18" charset="0"/>
                        </a:rPr>
                        <m:t>𝐴</m:t>
                      </m:r>
                      <m:acc>
                        <m:accPr>
                          <m:chr m:val="̅"/>
                          <m:ctrlPr>
                            <a:rPr lang="en-US" sz="2400" i="1">
                              <a:latin typeface="Cambria Math" panose="02040503050406030204" pitchFamily="18" charset="0"/>
                            </a:rPr>
                          </m:ctrlPr>
                        </m:accPr>
                        <m:e>
                          <m:r>
                            <a:rPr lang="en-US" sz="2400" i="1">
                              <a:latin typeface="Cambria Math" panose="02040503050406030204" pitchFamily="18" charset="0"/>
                            </a:rPr>
                            <m:t>𝐵</m:t>
                          </m:r>
                        </m:e>
                      </m:acc>
                      <m:r>
                        <a:rPr lang="en-US" sz="2400" i="1">
                          <a:latin typeface="Cambria Math" panose="02040503050406030204" pitchFamily="18" charset="0"/>
                        </a:rPr>
                        <m:t>𝐶</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acc>
                        <m:accPr>
                          <m:chr m:val="̅"/>
                          <m:ctrlPr>
                            <a:rPr lang="en-US" sz="2400" i="1">
                              <a:latin typeface="Cambria Math" panose="02040503050406030204" pitchFamily="18" charset="0"/>
                            </a:rPr>
                          </m:ctrlPr>
                        </m:accPr>
                        <m:e>
                          <m:r>
                            <a:rPr lang="en-US" sz="2400" i="1">
                              <a:latin typeface="Cambria Math" panose="02040503050406030204" pitchFamily="18" charset="0"/>
                            </a:rPr>
                            <m:t>𝐵</m:t>
                          </m:r>
                        </m:e>
                      </m:acc>
                      <m:r>
                        <a:rPr lang="en-US" sz="2400" i="1">
                          <a:latin typeface="Cambria Math" panose="02040503050406030204" pitchFamily="18" charset="0"/>
                        </a:rPr>
                        <m:t>𝐶</m:t>
                      </m:r>
                    </m:oMath>
                  </m:oMathPara>
                </a14:m>
                <a:endParaRPr lang="en-US" sz="2400" dirty="0"/>
              </a:p>
            </p:txBody>
          </p:sp>
        </mc:Choice>
        <mc:Fallback xmlns="">
          <p:sp>
            <p:nvSpPr>
              <p:cNvPr id="5" name="Rectangle 4">
                <a:extLst>
                  <a:ext uri="{FF2B5EF4-FFF2-40B4-BE49-F238E27FC236}">
                    <a16:creationId xmlns:a16="http://schemas.microsoft.com/office/drawing/2014/main" id="{2DB22594-5C18-400A-BFA9-1BD0C099E0CF}"/>
                  </a:ext>
                </a:extLst>
              </p:cNvPr>
              <p:cNvSpPr>
                <a:spLocks noRot="1" noChangeAspect="1" noMove="1" noResize="1" noEditPoints="1" noAdjustHandles="1" noChangeArrowheads="1" noChangeShapeType="1" noTextEdit="1"/>
              </p:cNvSpPr>
              <p:nvPr/>
            </p:nvSpPr>
            <p:spPr>
              <a:xfrm>
                <a:off x="3698544" y="2818631"/>
                <a:ext cx="4535974" cy="462434"/>
              </a:xfrm>
              <a:prstGeom prst="rect">
                <a:avLst/>
              </a:prstGeom>
              <a:blipFill>
                <a:blip r:embed="rId3"/>
                <a:stretch>
                  <a:fillRect r="-538"/>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xmlns="" id="{597444A0-F9D8-4947-8C00-A679E65C3A5A}"/>
              </a:ext>
            </a:extLst>
          </p:cNvPr>
          <p:cNvSpPr txBox="1"/>
          <p:nvPr/>
        </p:nvSpPr>
        <p:spPr>
          <a:xfrm>
            <a:off x="2766251" y="3199631"/>
            <a:ext cx="2714205" cy="461665"/>
          </a:xfrm>
          <a:prstGeom prst="rect">
            <a:avLst/>
          </a:prstGeom>
          <a:noFill/>
        </p:spPr>
        <p:txBody>
          <a:bodyPr wrap="none" rtlCol="0">
            <a:spAutoFit/>
          </a:bodyPr>
          <a:lstStyle/>
          <a:p>
            <a:r>
              <a:rPr lang="en-US" sz="2400" dirty="0">
                <a:solidFill>
                  <a:schemeClr val="tx2"/>
                </a:solidFill>
              </a:rPr>
              <a:t>Value of Minterm = 1</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xmlns="" id="{F014ED65-2633-425A-9981-8A7A40671517}"/>
                  </a:ext>
                </a:extLst>
              </p:cNvPr>
              <p:cNvSpPr/>
              <p:nvPr/>
            </p:nvSpPr>
            <p:spPr>
              <a:xfrm>
                <a:off x="4095582" y="2438400"/>
                <a:ext cx="3787254" cy="462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r>
                        <a:rPr lang="en-US" sz="2400" i="1">
                          <a:latin typeface="Cambria Math" panose="02040503050406030204" pitchFamily="18" charset="0"/>
                        </a:rPr>
                        <m:t>𝐵</m:t>
                      </m:r>
                      <m:d>
                        <m:dPr>
                          <m:ctrlPr>
                            <a:rPr lang="en-US" sz="2400" i="1">
                              <a:latin typeface="Cambria Math" panose="02040503050406030204" pitchFamily="18" charset="0"/>
                            </a:rPr>
                          </m:ctrlPr>
                        </m:dPr>
                        <m:e>
                          <m:r>
                            <a:rPr lang="en-US" sz="2400" i="1">
                              <a:latin typeface="Cambria Math" panose="02040503050406030204" pitchFamily="18" charset="0"/>
                            </a:rPr>
                            <m:t>𝐶</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d>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𝐵</m:t>
                          </m:r>
                        </m:e>
                      </m:acc>
                      <m:r>
                        <a:rPr lang="en-US" sz="2400" i="1">
                          <a:latin typeface="Cambria Math" panose="02040503050406030204" pitchFamily="18" charset="0"/>
                        </a:rPr>
                        <m:t>𝐶</m:t>
                      </m:r>
                      <m:d>
                        <m:dPr>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e>
                      </m:d>
                    </m:oMath>
                  </m:oMathPara>
                </a14:m>
                <a:endParaRPr lang="en-IN" sz="2400" dirty="0"/>
              </a:p>
            </p:txBody>
          </p:sp>
        </mc:Choice>
        <mc:Fallback xmlns="">
          <p:sp>
            <p:nvSpPr>
              <p:cNvPr id="7" name="Rectangle 6">
                <a:extLst>
                  <a:ext uri="{FF2B5EF4-FFF2-40B4-BE49-F238E27FC236}">
                    <a16:creationId xmlns:a16="http://schemas.microsoft.com/office/drawing/2014/main" id="{F014ED65-2633-425A-9981-8A7A40671517}"/>
                  </a:ext>
                </a:extLst>
              </p:cNvPr>
              <p:cNvSpPr>
                <a:spLocks noRot="1" noChangeAspect="1" noMove="1" noResize="1" noEditPoints="1" noAdjustHandles="1" noChangeArrowheads="1" noChangeShapeType="1" noTextEdit="1"/>
              </p:cNvSpPr>
              <p:nvPr/>
            </p:nvSpPr>
            <p:spPr>
              <a:xfrm>
                <a:off x="4095582" y="2438400"/>
                <a:ext cx="3787254" cy="462434"/>
              </a:xfrm>
              <a:prstGeom prst="rect">
                <a:avLst/>
              </a:prstGeom>
              <a:blipFill>
                <a:blip r:embed="rId4"/>
                <a:stretch>
                  <a:fillRect r="-531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xmlns="" id="{AE3DF758-D49B-4212-92EB-F74BAFF2BCB2}"/>
                  </a:ext>
                </a:extLst>
              </p:cNvPr>
              <p:cNvSpPr/>
              <p:nvPr/>
            </p:nvSpPr>
            <p:spPr>
              <a:xfrm>
                <a:off x="2766251" y="2057400"/>
                <a:ext cx="3105530" cy="462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𝐵</m:t>
                          </m:r>
                          <m:r>
                            <a:rPr lang="en-US" sz="2400" i="1">
                              <a:latin typeface="Cambria Math" panose="02040503050406030204" pitchFamily="18" charset="0"/>
                            </a:rPr>
                            <m:t>,</m:t>
                          </m:r>
                          <m:r>
                            <a:rPr lang="en-US" sz="2400" i="1">
                              <a:latin typeface="Cambria Math" panose="02040503050406030204" pitchFamily="18" charset="0"/>
                            </a:rPr>
                            <m:t>𝐶</m:t>
                          </m:r>
                        </m:e>
                      </m:d>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r>
                        <a:rPr lang="en-US" sz="2400" i="1">
                          <a:latin typeface="Cambria Math" panose="02040503050406030204" pitchFamily="18" charset="0"/>
                        </a:rPr>
                        <m:t>𝐵</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𝐵</m:t>
                          </m:r>
                        </m:e>
                      </m:acc>
                      <m:r>
                        <a:rPr lang="en-US" sz="2400" i="1">
                          <a:latin typeface="Cambria Math" panose="02040503050406030204" pitchFamily="18" charset="0"/>
                        </a:rPr>
                        <m:t>𝐶</m:t>
                      </m:r>
                    </m:oMath>
                  </m:oMathPara>
                </a14:m>
                <a:endParaRPr lang="en-IN" sz="2400" dirty="0"/>
              </a:p>
            </p:txBody>
          </p:sp>
        </mc:Choice>
        <mc:Fallback xmlns="">
          <p:sp>
            <p:nvSpPr>
              <p:cNvPr id="8" name="Rectangle 7">
                <a:extLst>
                  <a:ext uri="{FF2B5EF4-FFF2-40B4-BE49-F238E27FC236}">
                    <a16:creationId xmlns:a16="http://schemas.microsoft.com/office/drawing/2014/main" id="{AE3DF758-D49B-4212-92EB-F74BAFF2BCB2}"/>
                  </a:ext>
                </a:extLst>
              </p:cNvPr>
              <p:cNvSpPr>
                <a:spLocks noRot="1" noChangeAspect="1" noMove="1" noResize="1" noEditPoints="1" noAdjustHandles="1" noChangeArrowheads="1" noChangeShapeType="1" noTextEdit="1"/>
              </p:cNvSpPr>
              <p:nvPr/>
            </p:nvSpPr>
            <p:spPr>
              <a:xfrm>
                <a:off x="2766251" y="2057400"/>
                <a:ext cx="3105530" cy="462434"/>
              </a:xfrm>
              <a:prstGeom prst="rect">
                <a:avLst/>
              </a:prstGeom>
              <a:blipFill>
                <a:blip r:embed="rId5"/>
                <a:stretch>
                  <a:fillRect l="-196" r="-2554" b="-18667"/>
                </a:stretch>
              </a:blipFill>
            </p:spPr>
            <p:txBody>
              <a:bodyPr/>
              <a:lstStyle/>
              <a:p>
                <a:r>
                  <a:rPr lang="en-IN">
                    <a:noFill/>
                  </a:rPr>
                  <a:t> </a:t>
                </a:r>
              </a:p>
            </p:txBody>
          </p:sp>
        </mc:Fallback>
      </mc:AlternateContent>
    </p:spTree>
    <p:extLst>
      <p:ext uri="{BB962C8B-B14F-4D97-AF65-F5344CB8AC3E}">
        <p14:creationId xmlns:p14="http://schemas.microsoft.com/office/powerpoint/2010/main" val="161323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D91DD7-F7B4-4059-AFCB-4DE40ED30929}"/>
              </a:ext>
            </a:extLst>
          </p:cNvPr>
          <p:cNvSpPr>
            <a:spLocks noGrp="1"/>
          </p:cNvSpPr>
          <p:nvPr>
            <p:ph type="title"/>
          </p:nvPr>
        </p:nvSpPr>
        <p:spPr/>
        <p:txBody>
          <a:bodyPr/>
          <a:lstStyle/>
          <a:p>
            <a:r>
              <a:rPr lang="en-US" dirty="0"/>
              <a:t>Boolean functions &amp; representation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1FA89E8-7D79-4B1C-840E-FA022BC15732}"/>
                  </a:ext>
                </a:extLst>
              </p:cNvPr>
              <p:cNvSpPr>
                <a:spLocks noGrp="1"/>
              </p:cNvSpPr>
              <p:nvPr>
                <p:ph idx="1"/>
              </p:nvPr>
            </p:nvSpPr>
            <p:spPr/>
            <p:txBody>
              <a:bodyPr/>
              <a:lstStyle/>
              <a:p>
                <a:pPr marL="806450"/>
                <a:r>
                  <a:rPr lang="en-US" dirty="0"/>
                  <a:t>Canonical SOP form is shown by the sum of minterms for which the function equals 1.</a:t>
                </a:r>
              </a:p>
              <a:p>
                <a:pPr marL="457200" indent="0" algn="ctr">
                  <a:buNone/>
                </a:pPr>
                <a:r>
                  <a:rPr lang="en-US" dirty="0"/>
                  <a:t>f(A,B,C) = m</a:t>
                </a:r>
                <a:r>
                  <a:rPr lang="en-US" baseline="-25000" dirty="0"/>
                  <a:t>1</a:t>
                </a:r>
                <a:r>
                  <a:rPr lang="en-US" dirty="0"/>
                  <a:t> + m</a:t>
                </a:r>
                <a:r>
                  <a:rPr lang="en-US" baseline="-25000" dirty="0"/>
                  <a:t>2 </a:t>
                </a:r>
                <a:r>
                  <a:rPr lang="en-US" dirty="0"/>
                  <a:t>+ m</a:t>
                </a:r>
                <a:r>
                  <a:rPr lang="en-US" baseline="-25000" dirty="0"/>
                  <a:t>3 </a:t>
                </a:r>
                <a:r>
                  <a:rPr lang="en-US" dirty="0"/>
                  <a:t>+ m</a:t>
                </a:r>
                <a:r>
                  <a:rPr lang="en-US" baseline="-25000" dirty="0"/>
                  <a:t>5</a:t>
                </a:r>
              </a:p>
              <a:p>
                <a:pPr marL="457200" indent="0" algn="ctr">
                  <a:buNone/>
                </a:pPr>
                <a:r>
                  <a:rPr lang="en-US" dirty="0"/>
                  <a:t>Or</a:t>
                </a:r>
              </a:p>
              <a:p>
                <a:pPr marL="457200" indent="0" algn="ctr">
                  <a:buNone/>
                </a:pPr>
                <a:r>
                  <a:rPr lang="en-US" dirty="0"/>
                  <a:t>f(A,B,C) = </a:t>
                </a:r>
                <a14:m>
                  <m:oMath xmlns:m="http://schemas.openxmlformats.org/officeDocument/2006/math">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𝑚</m:t>
                        </m:r>
                      </m:sub>
                      <m:sup/>
                      <m:e>
                        <m:r>
                          <a:rPr lang="en-US" i="1">
                            <a:latin typeface="Cambria Math" panose="02040503050406030204" pitchFamily="18" charset="0"/>
                          </a:rPr>
                          <m:t>(1,2,3,5)</m:t>
                        </m:r>
                      </m:e>
                    </m:nary>
                  </m:oMath>
                </a14:m>
                <a:endParaRPr lang="en-US" dirty="0"/>
              </a:p>
              <a:p>
                <a:pPr marL="457200" indent="0" algn="ctr">
                  <a:buNone/>
                </a:pPr>
                <a:endParaRPr lang="en-US" dirty="0"/>
              </a:p>
              <a:p>
                <a:pPr marL="457200" indent="-457200">
                  <a:buFont typeface="+mj-lt"/>
                  <a:buAutoNum type="arabicPeriod" startAt="4"/>
                </a:pPr>
                <a:r>
                  <a:rPr lang="en-US" dirty="0"/>
                  <a:t>Standard product-of-sum form (Maxterm)</a:t>
                </a:r>
              </a:p>
              <a:p>
                <a:pPr marL="800100"/>
                <a:r>
                  <a:rPr lang="en-US" dirty="0"/>
                  <a:t>Derived by considering the combinations of which f = 0</a:t>
                </a:r>
              </a:p>
              <a:p>
                <a:pPr marL="800100"/>
                <a:r>
                  <a:rPr lang="en-US" dirty="0"/>
                  <a:t>Each term is a sum of all the variables</a:t>
                </a:r>
              </a:p>
              <a:p>
                <a:pPr marL="800100"/>
                <a:r>
                  <a:rPr lang="en-US" dirty="0"/>
                  <a:t>Variable appears in uncomplemented form if it has a value of 0 in the combination and appears in complemented form if it has a value of 1 in the combination</a:t>
                </a:r>
              </a:p>
              <a:p>
                <a:endParaRPr lang="en-IN" dirty="0"/>
              </a:p>
            </p:txBody>
          </p:sp>
        </mc:Choice>
        <mc:Fallback xmlns="">
          <p:sp>
            <p:nvSpPr>
              <p:cNvPr id="3" name="Content Placeholder 2">
                <a:extLst>
                  <a:ext uri="{FF2B5EF4-FFF2-40B4-BE49-F238E27FC236}">
                    <a16:creationId xmlns:a16="http://schemas.microsoft.com/office/drawing/2014/main" id="{81FA89E8-7D79-4B1C-840E-FA022BC15732}"/>
                  </a:ext>
                </a:extLst>
              </p:cNvPr>
              <p:cNvSpPr>
                <a:spLocks noGrp="1" noRot="1" noChangeAspect="1" noMove="1" noResize="1" noEditPoints="1" noAdjustHandles="1" noChangeArrowheads="1" noChangeShapeType="1" noTextEdit="1"/>
              </p:cNvSpPr>
              <p:nvPr>
                <p:ph idx="1"/>
              </p:nvPr>
            </p:nvSpPr>
            <p:spPr>
              <a:blipFill>
                <a:blip r:embed="rId2"/>
                <a:stretch>
                  <a:fillRect l="-818" t="-1418" r="-818"/>
                </a:stretch>
              </a:blipFill>
            </p:spPr>
            <p:txBody>
              <a:bodyPr/>
              <a:lstStyle/>
              <a:p>
                <a:r>
                  <a:rPr lang="en-IN">
                    <a:noFill/>
                  </a:rPr>
                  <a:t> </a:t>
                </a:r>
              </a:p>
            </p:txBody>
          </p:sp>
        </mc:Fallback>
      </mc:AlternateContent>
    </p:spTree>
    <p:extLst>
      <p:ext uri="{BB962C8B-B14F-4D97-AF65-F5344CB8AC3E}">
        <p14:creationId xmlns:p14="http://schemas.microsoft.com/office/powerpoint/2010/main" val="347274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CCA13B-BC0D-4F9D-82FC-8CAAF3BC424E}"/>
              </a:ext>
            </a:extLst>
          </p:cNvPr>
          <p:cNvSpPr>
            <a:spLocks noGrp="1"/>
          </p:cNvSpPr>
          <p:nvPr>
            <p:ph type="title"/>
          </p:nvPr>
        </p:nvSpPr>
        <p:spPr/>
        <p:txBody>
          <a:bodyPr/>
          <a:lstStyle/>
          <a:p>
            <a:r>
              <a:rPr lang="en-US" dirty="0"/>
              <a:t>Boolean functions &amp; representation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3133CF4-3723-4097-937D-B47074DC45D4}"/>
                  </a:ext>
                </a:extLst>
              </p:cNvPr>
              <p:cNvSpPr>
                <a:spLocks noGrp="1"/>
              </p:cNvSpPr>
              <p:nvPr>
                <p:ph idx="1"/>
              </p:nvPr>
            </p:nvSpPr>
            <p:spPr/>
            <p:txBody>
              <a:bodyPr/>
              <a:lstStyle/>
              <a:p>
                <a:pPr marL="800100"/>
                <a:endParaRPr lang="en-US" dirty="0"/>
              </a:p>
              <a:p>
                <a:pPr marL="800100"/>
                <a:endParaRPr lang="en-US" dirty="0"/>
              </a:p>
              <a:p>
                <a:pPr marL="800100"/>
                <a:endParaRPr lang="en-US" dirty="0"/>
              </a:p>
              <a:p>
                <a:pPr marL="800100"/>
                <a:endParaRPr lang="en-US" dirty="0"/>
              </a:p>
              <a:p>
                <a:pPr marL="800100"/>
                <a:endParaRPr lang="en-US" dirty="0"/>
              </a:p>
              <a:p>
                <a:pPr marL="806450"/>
                <a:r>
                  <a:rPr lang="en-US" dirty="0"/>
                  <a:t>A sum term which contains each of the n variables in either complemented or uncomplemented form is called a maxterm.</a:t>
                </a:r>
              </a:p>
              <a:p>
                <a:pPr marL="806450"/>
                <a:r>
                  <a:rPr lang="en-US" dirty="0"/>
                  <a:t>Maxterms are denoted as M</a:t>
                </a:r>
                <a:r>
                  <a:rPr lang="en-US" baseline="-25000" dirty="0"/>
                  <a:t>0</a:t>
                </a:r>
                <a:r>
                  <a:rPr lang="en-US" dirty="0"/>
                  <a:t>, M</a:t>
                </a:r>
                <a:r>
                  <a:rPr lang="en-US" baseline="-25000" dirty="0"/>
                  <a:t>1</a:t>
                </a:r>
                <a:r>
                  <a:rPr lang="en-US" dirty="0"/>
                  <a:t>, M</a:t>
                </a:r>
                <a:r>
                  <a:rPr lang="en-US" baseline="-25000" dirty="0"/>
                  <a:t>2</a:t>
                </a:r>
                <a:r>
                  <a:rPr lang="en-US" dirty="0"/>
                  <a:t>, …, </a:t>
                </a:r>
              </a:p>
              <a:p>
                <a:pPr marL="457200" indent="0" algn="ctr">
                  <a:buNone/>
                </a:pPr>
                <a:r>
                  <a:rPr lang="en-US" dirty="0"/>
                  <a:t>f(A,B,C) = M</a:t>
                </a:r>
                <a:r>
                  <a:rPr lang="en-US" baseline="-25000" dirty="0"/>
                  <a:t>0</a:t>
                </a:r>
                <a:r>
                  <a:rPr lang="en-US" dirty="0"/>
                  <a:t>M</a:t>
                </a:r>
                <a:r>
                  <a:rPr lang="en-US" baseline="-25000" dirty="0"/>
                  <a:t>1</a:t>
                </a:r>
                <a:r>
                  <a:rPr lang="en-US" dirty="0"/>
                  <a:t>M</a:t>
                </a:r>
                <a:r>
                  <a:rPr lang="en-US" baseline="-25000" dirty="0"/>
                  <a:t>6</a:t>
                </a:r>
                <a:r>
                  <a:rPr lang="en-US" dirty="0"/>
                  <a:t>M</a:t>
                </a:r>
                <a:r>
                  <a:rPr lang="en-US" baseline="-25000" dirty="0"/>
                  <a:t>7</a:t>
                </a:r>
              </a:p>
              <a:p>
                <a:pPr marL="457200" indent="0" algn="ctr">
                  <a:buNone/>
                </a:pPr>
                <a:r>
                  <a:rPr lang="en-US" dirty="0"/>
                  <a:t>Or</a:t>
                </a:r>
              </a:p>
              <a:p>
                <a:pPr marL="457200" indent="0" algn="ctr">
                  <a:buNone/>
                </a:pPr>
                <a:r>
                  <a:rPr lang="en-US" dirty="0"/>
                  <a:t>f(A,B,C) = </a:t>
                </a:r>
                <a14:m>
                  <m:oMath xmlns:m="http://schemas.openxmlformats.org/officeDocument/2006/math">
                    <m:nary>
                      <m:naryPr>
                        <m:chr m:val="∏"/>
                        <m:limLoc m:val="subSup"/>
                        <m:supHide m:val="on"/>
                        <m:ctrlPr>
                          <a:rPr lang="en-US" i="1">
                            <a:latin typeface="Cambria Math" panose="02040503050406030204" pitchFamily="18" charset="0"/>
                            <a:ea typeface="Cambria Math" panose="02040503050406030204" pitchFamily="18" charset="0"/>
                          </a:rPr>
                        </m:ctrlPr>
                      </m:naryPr>
                      <m:sub>
                        <m:r>
                          <m:rPr>
                            <m:brk m:alnAt="9"/>
                          </m:rPr>
                          <a:rPr lang="en-US" i="1">
                            <a:latin typeface="Cambria Math" panose="02040503050406030204" pitchFamily="18" charset="0"/>
                            <a:ea typeface="Cambria Math" panose="02040503050406030204" pitchFamily="18" charset="0"/>
                          </a:rPr>
                          <m:t>𝑀</m:t>
                        </m:r>
                      </m:sub>
                      <m:sup/>
                      <m:e>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,6,7)</m:t>
                        </m:r>
                      </m:e>
                    </m:nary>
                  </m:oMath>
                </a14:m>
                <a:endParaRPr lang="en-IN" dirty="0"/>
              </a:p>
              <a:p>
                <a:endParaRPr lang="en-IN" dirty="0"/>
              </a:p>
            </p:txBody>
          </p:sp>
        </mc:Choice>
        <mc:Fallback xmlns="">
          <p:sp>
            <p:nvSpPr>
              <p:cNvPr id="3" name="Content Placeholder 2">
                <a:extLst>
                  <a:ext uri="{FF2B5EF4-FFF2-40B4-BE49-F238E27FC236}">
                    <a16:creationId xmlns:a16="http://schemas.microsoft.com/office/drawing/2014/main" id="{C3133CF4-3723-4097-937D-B47074DC45D4}"/>
                  </a:ext>
                </a:extLst>
              </p:cNvPr>
              <p:cNvSpPr>
                <a:spLocks noGrp="1" noRot="1" noChangeAspect="1" noMove="1" noResize="1" noEditPoints="1" noAdjustHandles="1" noChangeArrowheads="1" noChangeShapeType="1" noTextEdit="1"/>
              </p:cNvSpPr>
              <p:nvPr>
                <p:ph idx="1"/>
              </p:nvPr>
            </p:nvSpPr>
            <p:spPr>
              <a:blipFill>
                <a:blip r:embed="rId2"/>
                <a:stretch>
                  <a:fillRect r="-818" b="-316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xmlns="" id="{8EB6E930-0A41-4DB1-A755-3EAD8FF681A7}"/>
                  </a:ext>
                </a:extLst>
              </p:cNvPr>
              <p:cNvSpPr/>
              <p:nvPr/>
            </p:nvSpPr>
            <p:spPr>
              <a:xfrm>
                <a:off x="2186144" y="864510"/>
                <a:ext cx="3985258" cy="462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𝐵</m:t>
                          </m:r>
                          <m:r>
                            <a:rPr lang="en-US" sz="2400" i="1">
                              <a:latin typeface="Cambria Math" panose="02040503050406030204" pitchFamily="18" charset="0"/>
                            </a:rPr>
                            <m:t>,</m:t>
                          </m:r>
                          <m:r>
                            <a:rPr lang="en-US" sz="2400" i="1">
                              <a:latin typeface="Cambria Math" panose="02040503050406030204" pitchFamily="18" charset="0"/>
                            </a:rPr>
                            <m:t>𝐶</m:t>
                          </m:r>
                        </m:e>
                      </m:d>
                      <m:r>
                        <a:rPr lang="en-US" sz="2400" i="1">
                          <a:latin typeface="Cambria Math" panose="02040503050406030204" pitchFamily="18" charset="0"/>
                        </a:rPr>
                        <m:t>=</m:t>
                      </m:r>
                      <m:r>
                        <a:rPr lang="en-IN" sz="2400" b="0" i="1" smtClean="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𝐵</m:t>
                          </m:r>
                        </m:e>
                      </m:acc>
                      <m:r>
                        <a:rPr lang="en-IN" sz="2400" b="0" i="1" smtClean="0">
                          <a:latin typeface="Cambria Math" panose="02040503050406030204" pitchFamily="18" charset="0"/>
                        </a:rPr>
                        <m:t>)(</m:t>
                      </m:r>
                      <m:r>
                        <a:rPr lang="en-IN" sz="2400" b="0" i="1" smtClean="0">
                          <a:latin typeface="Cambria Math" panose="02040503050406030204" pitchFamily="18" charset="0"/>
                        </a:rPr>
                        <m:t>𝐴</m:t>
                      </m:r>
                      <m:r>
                        <a:rPr lang="en-IN" sz="2400" b="0" i="1" smtClean="0">
                          <a:latin typeface="Cambria Math" panose="02040503050406030204" pitchFamily="18" charset="0"/>
                        </a:rPr>
                        <m:t>+</m:t>
                      </m:r>
                      <m:r>
                        <a:rPr lang="en-IN" sz="2400" b="0" i="1" smtClean="0">
                          <a:latin typeface="Cambria Math" panose="02040503050406030204" pitchFamily="18" charset="0"/>
                        </a:rPr>
                        <m:t>𝐵</m:t>
                      </m:r>
                      <m:r>
                        <a:rPr lang="en-IN" sz="2400" b="0" i="1" smtClean="0">
                          <a:latin typeface="Cambria Math" panose="02040503050406030204" pitchFamily="18" charset="0"/>
                        </a:rPr>
                        <m:t>)</m:t>
                      </m:r>
                    </m:oMath>
                  </m:oMathPara>
                </a14:m>
                <a:endParaRPr lang="en-IN" sz="2400" dirty="0"/>
              </a:p>
            </p:txBody>
          </p:sp>
        </mc:Choice>
        <mc:Fallback xmlns="">
          <p:sp>
            <p:nvSpPr>
              <p:cNvPr id="4" name="Rectangle 3">
                <a:extLst>
                  <a:ext uri="{FF2B5EF4-FFF2-40B4-BE49-F238E27FC236}">
                    <a16:creationId xmlns:a16="http://schemas.microsoft.com/office/drawing/2014/main" id="{8EB6E930-0A41-4DB1-A755-3EAD8FF681A7}"/>
                  </a:ext>
                </a:extLst>
              </p:cNvPr>
              <p:cNvSpPr>
                <a:spLocks noRot="1" noChangeAspect="1" noMove="1" noResize="1" noEditPoints="1" noAdjustHandles="1" noChangeArrowheads="1" noChangeShapeType="1" noTextEdit="1"/>
              </p:cNvSpPr>
              <p:nvPr/>
            </p:nvSpPr>
            <p:spPr>
              <a:xfrm>
                <a:off x="2186144" y="864510"/>
                <a:ext cx="3985258" cy="462434"/>
              </a:xfrm>
              <a:prstGeom prst="rect">
                <a:avLst/>
              </a:prstGeom>
              <a:blipFill>
                <a:blip r:embed="rId3"/>
                <a:stretch>
                  <a:fillRect b="-1842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xmlns="" id="{BC1D4932-9F0F-4C1F-8DE4-E56026273349}"/>
                  </a:ext>
                </a:extLst>
              </p:cNvPr>
              <p:cNvSpPr/>
              <p:nvPr/>
            </p:nvSpPr>
            <p:spPr>
              <a:xfrm>
                <a:off x="3529357" y="1403144"/>
                <a:ext cx="4221989" cy="462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𝐵</m:t>
                          </m:r>
                        </m:e>
                      </m:acc>
                      <m:r>
                        <a:rPr lang="en-IN" sz="2400" b="0" i="1" smtClean="0">
                          <a:latin typeface="Cambria Math" panose="02040503050406030204" pitchFamily="18" charset="0"/>
                        </a:rPr>
                        <m:t>+</m:t>
                      </m:r>
                      <m:r>
                        <a:rPr lang="en-IN" sz="2400" b="0" i="1" smtClean="0">
                          <a:latin typeface="Cambria Math" panose="02040503050406030204" pitchFamily="18" charset="0"/>
                        </a:rPr>
                        <m:t>𝐶</m:t>
                      </m:r>
                      <m:acc>
                        <m:accPr>
                          <m:chr m:val="̅"/>
                          <m:ctrlPr>
                            <a:rPr lang="en-US" sz="2400" i="1">
                              <a:latin typeface="Cambria Math" panose="02040503050406030204" pitchFamily="18" charset="0"/>
                            </a:rPr>
                          </m:ctrlPr>
                        </m:accPr>
                        <m:e>
                          <m:r>
                            <a:rPr lang="en-IN" sz="2400" b="0" i="1" smtClean="0">
                              <a:latin typeface="Cambria Math" panose="02040503050406030204" pitchFamily="18" charset="0"/>
                            </a:rPr>
                            <m:t>𝐶</m:t>
                          </m:r>
                        </m:e>
                      </m:acc>
                      <m:r>
                        <a:rPr lang="en-IN" sz="2400" b="0" i="1" smtClean="0">
                          <a:latin typeface="Cambria Math" panose="02040503050406030204" pitchFamily="18" charset="0"/>
                        </a:rPr>
                        <m:t>)(</m:t>
                      </m:r>
                      <m:r>
                        <a:rPr lang="en-IN" sz="2400" b="0" i="1" smtClean="0">
                          <a:latin typeface="Cambria Math" panose="02040503050406030204" pitchFamily="18" charset="0"/>
                        </a:rPr>
                        <m:t>𝐴</m:t>
                      </m:r>
                      <m:r>
                        <a:rPr lang="en-IN" sz="2400" b="0" i="1" smtClean="0">
                          <a:latin typeface="Cambria Math" panose="02040503050406030204" pitchFamily="18" charset="0"/>
                        </a:rPr>
                        <m:t>+</m:t>
                      </m:r>
                      <m:r>
                        <a:rPr lang="en-IN" sz="2400" b="0" i="1" smtClean="0">
                          <a:latin typeface="Cambria Math" panose="02040503050406030204" pitchFamily="18" charset="0"/>
                        </a:rPr>
                        <m:t>𝐵</m:t>
                      </m:r>
                      <m:r>
                        <a:rPr lang="en-IN" sz="2400" b="0" i="1" smtClean="0">
                          <a:latin typeface="Cambria Math" panose="02040503050406030204" pitchFamily="18" charset="0"/>
                        </a:rPr>
                        <m:t>+</m:t>
                      </m:r>
                      <m:r>
                        <a:rPr lang="en-IN" sz="2400" i="1">
                          <a:latin typeface="Cambria Math" panose="02040503050406030204" pitchFamily="18" charset="0"/>
                        </a:rPr>
                        <m:t>𝐶</m:t>
                      </m:r>
                      <m:acc>
                        <m:accPr>
                          <m:chr m:val="̅"/>
                          <m:ctrlPr>
                            <a:rPr lang="en-US" sz="2400" i="1">
                              <a:latin typeface="Cambria Math" panose="02040503050406030204" pitchFamily="18" charset="0"/>
                            </a:rPr>
                          </m:ctrlPr>
                        </m:accPr>
                        <m:e>
                          <m:r>
                            <a:rPr lang="en-IN" sz="2400" i="1">
                              <a:latin typeface="Cambria Math" panose="02040503050406030204" pitchFamily="18" charset="0"/>
                            </a:rPr>
                            <m:t>𝐶</m:t>
                          </m:r>
                        </m:e>
                      </m:acc>
                      <m:r>
                        <a:rPr lang="en-IN" sz="2400" b="0" i="1" smtClean="0">
                          <a:latin typeface="Cambria Math" panose="02040503050406030204" pitchFamily="18" charset="0"/>
                        </a:rPr>
                        <m:t>)</m:t>
                      </m:r>
                    </m:oMath>
                  </m:oMathPara>
                </a14:m>
                <a:endParaRPr lang="en-IN" sz="2400" dirty="0"/>
              </a:p>
            </p:txBody>
          </p:sp>
        </mc:Choice>
        <mc:Fallback xmlns="">
          <p:sp>
            <p:nvSpPr>
              <p:cNvPr id="5" name="Rectangle 4">
                <a:extLst>
                  <a:ext uri="{FF2B5EF4-FFF2-40B4-BE49-F238E27FC236}">
                    <a16:creationId xmlns:a16="http://schemas.microsoft.com/office/drawing/2014/main" id="{BC1D4932-9F0F-4C1F-8DE4-E56026273349}"/>
                  </a:ext>
                </a:extLst>
              </p:cNvPr>
              <p:cNvSpPr>
                <a:spLocks noRot="1" noChangeAspect="1" noMove="1" noResize="1" noEditPoints="1" noAdjustHandles="1" noChangeArrowheads="1" noChangeShapeType="1" noTextEdit="1"/>
              </p:cNvSpPr>
              <p:nvPr/>
            </p:nvSpPr>
            <p:spPr>
              <a:xfrm>
                <a:off x="3529357" y="1403144"/>
                <a:ext cx="4221989" cy="462434"/>
              </a:xfrm>
              <a:prstGeom prst="rect">
                <a:avLst/>
              </a:prstGeom>
              <a:blipFill>
                <a:blip r:embed="rId4"/>
                <a:stretch>
                  <a:fillRect r="-4473" b="-1842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xmlns="" id="{6EC6B5BF-76D7-4F17-ADF7-888A3F40EF53}"/>
                  </a:ext>
                </a:extLst>
              </p:cNvPr>
              <p:cNvSpPr/>
              <p:nvPr/>
            </p:nvSpPr>
            <p:spPr>
              <a:xfrm>
                <a:off x="3434109" y="1941778"/>
                <a:ext cx="7214731" cy="462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𝐵</m:t>
                          </m:r>
                        </m:e>
                      </m:acc>
                      <m:r>
                        <a:rPr lang="en-IN" sz="2400" b="0" i="1" smtClean="0">
                          <a:latin typeface="Cambria Math" panose="02040503050406030204" pitchFamily="18" charset="0"/>
                        </a:rPr>
                        <m:t>+</m:t>
                      </m:r>
                      <m:r>
                        <a:rPr lang="en-IN" sz="2400" b="0" i="1" smtClean="0">
                          <a:latin typeface="Cambria Math" panose="02040503050406030204" pitchFamily="18" charset="0"/>
                        </a:rPr>
                        <m:t>𝐶</m:t>
                      </m:r>
                      <m:r>
                        <a:rPr lang="en-IN" sz="2400" b="0" i="1" smtClean="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𝐵</m:t>
                          </m:r>
                        </m:e>
                      </m:acc>
                      <m:r>
                        <a:rPr lang="en-IN" sz="2400" i="1">
                          <a:latin typeface="Cambria Math" panose="02040503050406030204" pitchFamily="18" charset="0"/>
                        </a:rPr>
                        <m:t>+</m:t>
                      </m:r>
                      <m:acc>
                        <m:accPr>
                          <m:chr m:val="̅"/>
                          <m:ctrlPr>
                            <a:rPr lang="en-US" sz="2400" i="1" smtClean="0">
                              <a:latin typeface="Cambria Math" panose="02040503050406030204" pitchFamily="18" charset="0"/>
                            </a:rPr>
                          </m:ctrlPr>
                        </m:accPr>
                        <m:e>
                          <m:r>
                            <a:rPr lang="en-IN" sz="2400" i="1">
                              <a:latin typeface="Cambria Math" panose="02040503050406030204" pitchFamily="18" charset="0"/>
                            </a:rPr>
                            <m:t>𝐶</m:t>
                          </m:r>
                        </m:e>
                      </m:acc>
                      <m:r>
                        <a:rPr lang="en-IN" sz="2400" i="1">
                          <a:latin typeface="Cambria Math" panose="02040503050406030204" pitchFamily="18" charset="0"/>
                        </a:rPr>
                        <m:t>)</m:t>
                      </m:r>
                      <m:r>
                        <a:rPr lang="en-IN" sz="2400" b="0" i="1" smtClean="0">
                          <a:latin typeface="Cambria Math" panose="02040503050406030204" pitchFamily="18" charset="0"/>
                        </a:rPr>
                        <m:t>(</m:t>
                      </m:r>
                      <m:r>
                        <a:rPr lang="en-IN" sz="2400" b="0" i="1" smtClean="0">
                          <a:latin typeface="Cambria Math" panose="02040503050406030204" pitchFamily="18" charset="0"/>
                        </a:rPr>
                        <m:t>𝐴</m:t>
                      </m:r>
                      <m:r>
                        <a:rPr lang="en-IN" sz="2400" b="0" i="1" smtClean="0">
                          <a:latin typeface="Cambria Math" panose="02040503050406030204" pitchFamily="18" charset="0"/>
                        </a:rPr>
                        <m:t>+</m:t>
                      </m:r>
                      <m:r>
                        <a:rPr lang="en-IN" sz="2400" b="0" i="1" smtClean="0">
                          <a:latin typeface="Cambria Math" panose="02040503050406030204" pitchFamily="18" charset="0"/>
                        </a:rPr>
                        <m:t>𝐵</m:t>
                      </m:r>
                      <m:r>
                        <a:rPr lang="en-IN" sz="2400" b="0" i="1" smtClean="0">
                          <a:latin typeface="Cambria Math" panose="02040503050406030204" pitchFamily="18" charset="0"/>
                        </a:rPr>
                        <m:t>+</m:t>
                      </m:r>
                      <m:r>
                        <a:rPr lang="en-IN" sz="2400" i="1">
                          <a:latin typeface="Cambria Math" panose="02040503050406030204" pitchFamily="18" charset="0"/>
                        </a:rPr>
                        <m:t>𝐶</m:t>
                      </m:r>
                      <m:r>
                        <a:rPr lang="en-IN" sz="2400" b="0" i="1" smtClean="0">
                          <a:latin typeface="Cambria Math" panose="02040503050406030204" pitchFamily="18" charset="0"/>
                        </a:rPr>
                        <m:t>)</m:t>
                      </m:r>
                      <m:r>
                        <a:rPr lang="en-IN" sz="2400" i="1">
                          <a:latin typeface="Cambria Math" panose="02040503050406030204" pitchFamily="18" charset="0"/>
                        </a:rPr>
                        <m:t>(</m:t>
                      </m:r>
                      <m:r>
                        <a:rPr lang="en-IN" sz="2400" i="1">
                          <a:latin typeface="Cambria Math" panose="02040503050406030204" pitchFamily="18" charset="0"/>
                        </a:rPr>
                        <m:t>𝐴</m:t>
                      </m:r>
                      <m:r>
                        <a:rPr lang="en-IN" sz="2400" i="1">
                          <a:latin typeface="Cambria Math" panose="02040503050406030204" pitchFamily="18" charset="0"/>
                        </a:rPr>
                        <m:t>+</m:t>
                      </m:r>
                      <m:r>
                        <a:rPr lang="en-IN" sz="2400" i="1">
                          <a:latin typeface="Cambria Math" panose="02040503050406030204" pitchFamily="18" charset="0"/>
                        </a:rPr>
                        <m:t>𝐵</m:t>
                      </m:r>
                      <m:r>
                        <a:rPr lang="en-IN" sz="2400" i="1">
                          <a:latin typeface="Cambria Math" panose="02040503050406030204" pitchFamily="18" charset="0"/>
                        </a:rPr>
                        <m:t>+</m:t>
                      </m:r>
                      <m:acc>
                        <m:accPr>
                          <m:chr m:val="̅"/>
                          <m:ctrlPr>
                            <a:rPr lang="en-US" sz="2400" i="1">
                              <a:latin typeface="Cambria Math" panose="02040503050406030204" pitchFamily="18" charset="0"/>
                            </a:rPr>
                          </m:ctrlPr>
                        </m:accPr>
                        <m:e>
                          <m:r>
                            <a:rPr lang="en-IN" sz="2400" i="1">
                              <a:latin typeface="Cambria Math" panose="02040503050406030204" pitchFamily="18" charset="0"/>
                            </a:rPr>
                            <m:t>𝐶</m:t>
                          </m:r>
                        </m:e>
                      </m:acc>
                      <m:r>
                        <a:rPr lang="en-IN" sz="2400" i="1">
                          <a:latin typeface="Cambria Math" panose="02040503050406030204" pitchFamily="18" charset="0"/>
                        </a:rPr>
                        <m:t>)</m:t>
                      </m:r>
                    </m:oMath>
                  </m:oMathPara>
                </a14:m>
                <a:endParaRPr lang="en-IN" sz="2400" dirty="0"/>
              </a:p>
            </p:txBody>
          </p:sp>
        </mc:Choice>
        <mc:Fallback xmlns="">
          <p:sp>
            <p:nvSpPr>
              <p:cNvPr id="6" name="Rectangle 5">
                <a:extLst>
                  <a:ext uri="{FF2B5EF4-FFF2-40B4-BE49-F238E27FC236}">
                    <a16:creationId xmlns:a16="http://schemas.microsoft.com/office/drawing/2014/main" id="{6EC6B5BF-76D7-4F17-ADF7-888A3F40EF53}"/>
                  </a:ext>
                </a:extLst>
              </p:cNvPr>
              <p:cNvSpPr>
                <a:spLocks noRot="1" noChangeAspect="1" noMove="1" noResize="1" noEditPoints="1" noAdjustHandles="1" noChangeArrowheads="1" noChangeShapeType="1" noTextEdit="1"/>
              </p:cNvSpPr>
              <p:nvPr/>
            </p:nvSpPr>
            <p:spPr>
              <a:xfrm>
                <a:off x="3434109" y="1941778"/>
                <a:ext cx="7214731" cy="462434"/>
              </a:xfrm>
              <a:prstGeom prst="rect">
                <a:avLst/>
              </a:prstGeom>
              <a:blipFill>
                <a:blip r:embed="rId5"/>
                <a:stretch>
                  <a:fillRect r="-1098" b="-20000"/>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xmlns="" id="{D8153BD9-A234-4F52-B919-6AB8B9CFF87F}"/>
              </a:ext>
            </a:extLst>
          </p:cNvPr>
          <p:cNvSpPr txBox="1"/>
          <p:nvPr/>
        </p:nvSpPr>
        <p:spPr>
          <a:xfrm>
            <a:off x="2186144" y="2509577"/>
            <a:ext cx="2776722" cy="461665"/>
          </a:xfrm>
          <a:prstGeom prst="rect">
            <a:avLst/>
          </a:prstGeom>
          <a:noFill/>
        </p:spPr>
        <p:txBody>
          <a:bodyPr wrap="none" rtlCol="0">
            <a:spAutoFit/>
          </a:bodyPr>
          <a:lstStyle/>
          <a:p>
            <a:r>
              <a:rPr lang="en-US" sz="2400" dirty="0">
                <a:solidFill>
                  <a:schemeClr val="tx2"/>
                </a:solidFill>
              </a:rPr>
              <a:t>Value of Maxterm = 0</a:t>
            </a:r>
          </a:p>
        </p:txBody>
      </p:sp>
    </p:spTree>
    <p:extLst>
      <p:ext uri="{BB962C8B-B14F-4D97-AF65-F5344CB8AC3E}">
        <p14:creationId xmlns:p14="http://schemas.microsoft.com/office/powerpoint/2010/main" val="382499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Boolean algebra laws - De Morgan’s theorem</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- 2</a:t>
            </a:r>
          </a:p>
        </p:txBody>
      </p:sp>
    </p:spTree>
    <p:extLst>
      <p:ext uri="{BB962C8B-B14F-4D97-AF65-F5344CB8AC3E}">
        <p14:creationId xmlns:p14="http://schemas.microsoft.com/office/powerpoint/2010/main" val="2461591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859DA7-F4FD-4367-817C-031675CAFA0D}"/>
              </a:ext>
            </a:extLst>
          </p:cNvPr>
          <p:cNvSpPr>
            <a:spLocks noGrp="1"/>
          </p:cNvSpPr>
          <p:nvPr>
            <p:ph type="title"/>
          </p:nvPr>
        </p:nvSpPr>
        <p:spPr/>
        <p:txBody>
          <a:bodyPr/>
          <a:lstStyle/>
          <a:p>
            <a:r>
              <a:rPr lang="en-US" dirty="0"/>
              <a:t>Boolean Algebra Laws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C5B17FF-B60A-4701-83E7-9F2D653F928D}"/>
                  </a:ext>
                </a:extLst>
              </p:cNvPr>
              <p:cNvSpPr>
                <a:spLocks noGrp="1"/>
              </p:cNvSpPr>
              <p:nvPr>
                <p:ph idx="1"/>
              </p:nvPr>
            </p:nvSpPr>
            <p:spPr>
              <a:xfrm>
                <a:off x="1169566" y="863444"/>
                <a:ext cx="4673295" cy="4436976"/>
              </a:xfrm>
            </p:spPr>
            <p:txBody>
              <a:bodyPr/>
              <a:lstStyle/>
              <a:p>
                <a:r>
                  <a:rPr lang="en-US" dirty="0"/>
                  <a:t>AND laws</a:t>
                </a:r>
              </a:p>
              <a:p>
                <a:pPr marL="457200" indent="-457200">
                  <a:buFont typeface="+mj-lt"/>
                  <a:buAutoNum type="arabicPeriod"/>
                </a:pPr>
                <a14:m>
                  <m:oMath xmlns:m="http://schemas.openxmlformats.org/officeDocument/2006/math">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∙0=0 </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𝑁𝑢𝑙𝑙</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𝐿𝑎𝑤</m:t>
                        </m:r>
                      </m:e>
                    </m:d>
                  </m:oMath>
                </a14:m>
                <a:endParaRPr lang="en-US" dirty="0">
                  <a:ea typeface="Cambria Math" panose="02040503050406030204" pitchFamily="18" charset="0"/>
                </a:endParaRPr>
              </a:p>
              <a:p>
                <a:pPr marL="457200" indent="-457200">
                  <a:buFont typeface="+mj-lt"/>
                  <a:buAutoNum type="arabicPeriod"/>
                </a:pPr>
                <a14:m>
                  <m:oMath xmlns:m="http://schemas.openxmlformats.org/officeDocument/2006/math">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 </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𝐼𝑑𝑒𝑛𝑡𝑖𝑡𝑦</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𝐿𝑎𝑤</m:t>
                        </m:r>
                      </m:e>
                    </m:d>
                  </m:oMath>
                </a14:m>
                <a:endParaRPr lang="en-US" dirty="0">
                  <a:ea typeface="Cambria Math" panose="02040503050406030204" pitchFamily="18" charset="0"/>
                </a:endParaRPr>
              </a:p>
              <a:p>
                <a:pPr marL="457200" indent="-457200">
                  <a:buFont typeface="+mj-lt"/>
                  <a:buAutoNum type="arabicPeriod"/>
                </a:pPr>
                <a14:m>
                  <m:oMath xmlns:m="http://schemas.openxmlformats.org/officeDocument/2006/math">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oMath>
                </a14:m>
                <a:endParaRPr lang="en-US" dirty="0">
                  <a:ea typeface="Cambria Math" panose="02040503050406030204" pitchFamily="18" charset="0"/>
                </a:endParaRPr>
              </a:p>
              <a:p>
                <a:pPr marL="457200" indent="-457200">
                  <a:buFont typeface="+mj-lt"/>
                  <a:buAutoNum type="arabicPeriod"/>
                </a:pPr>
                <a14:m>
                  <m:oMath xmlns:m="http://schemas.openxmlformats.org/officeDocument/2006/math">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𝐴</m:t>
                        </m:r>
                      </m:e>
                    </m:acc>
                    <m:r>
                      <a:rPr lang="en-US" i="1">
                        <a:latin typeface="Cambria Math" panose="02040503050406030204" pitchFamily="18" charset="0"/>
                        <a:ea typeface="Cambria Math" panose="02040503050406030204" pitchFamily="18" charset="0"/>
                      </a:rPr>
                      <m:t>=0</m:t>
                    </m:r>
                  </m:oMath>
                </a14:m>
                <a:endParaRPr lang="en-US" dirty="0">
                  <a:ea typeface="Cambria Math" panose="02040503050406030204" pitchFamily="18" charset="0"/>
                </a:endParaRPr>
              </a:p>
              <a:p>
                <a:pPr marL="0" indent="0">
                  <a:buNone/>
                </a:pPr>
                <a:endParaRPr lang="en-US" dirty="0">
                  <a:ea typeface="Cambria Math" panose="02040503050406030204" pitchFamily="18" charset="0"/>
                </a:endParaRPr>
              </a:p>
              <a:p>
                <a:r>
                  <a:rPr lang="en-US" dirty="0"/>
                  <a:t>Commutative laws</a:t>
                </a:r>
              </a:p>
              <a:p>
                <a:pPr marL="457200" indent="-457200">
                  <a:buFont typeface="+mj-lt"/>
                  <a:buAutoNum type="arabicPeriod"/>
                </a:pPr>
                <a14:m>
                  <m:oMath xmlns:m="http://schemas.openxmlformats.org/officeDocument/2006/math">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oMath>
                </a14:m>
                <a:endParaRPr lang="en-US" dirty="0">
                  <a:ea typeface="Cambria Math" panose="02040503050406030204" pitchFamily="18" charset="0"/>
                </a:endParaRPr>
              </a:p>
              <a:p>
                <a:pPr marL="457200" indent="-457200">
                  <a:buFont typeface="+mj-lt"/>
                  <a:buAutoNum type="arabicPeriod"/>
                </a:pPr>
                <a14:m>
                  <m:oMath xmlns:m="http://schemas.openxmlformats.org/officeDocument/2006/math">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oMath>
                </a14:m>
                <a:endParaRPr lang="en-US" dirty="0">
                  <a:ea typeface="Cambria Math" panose="02040503050406030204" pitchFamily="18" charset="0"/>
                </a:endParaRPr>
              </a:p>
              <a:p>
                <a:pPr marL="457200" indent="-457200">
                  <a:buFont typeface="+mj-lt"/>
                  <a:buAutoNum type="arabicPeriod"/>
                </a:pPr>
                <a:endParaRPr lang="en-US" dirty="0">
                  <a:ea typeface="Cambria Math" panose="02040503050406030204" pitchFamily="18" charset="0"/>
                </a:endParaRPr>
              </a:p>
              <a:p>
                <a:pPr marL="0" indent="0">
                  <a:buNone/>
                </a:pPr>
                <a:endParaRPr lang="en-US" dirty="0">
                  <a:ea typeface="Cambria Math" panose="02040503050406030204" pitchFamily="18" charset="0"/>
                </a:endParaRPr>
              </a:p>
              <a:p>
                <a:pPr marL="0" indent="0">
                  <a:buNone/>
                </a:pPr>
                <a:endParaRPr lang="en-IN" dirty="0"/>
              </a:p>
            </p:txBody>
          </p:sp>
        </mc:Choice>
        <mc:Fallback xmlns="">
          <p:sp>
            <p:nvSpPr>
              <p:cNvPr id="3" name="Content Placeholder 2">
                <a:extLst>
                  <a:ext uri="{FF2B5EF4-FFF2-40B4-BE49-F238E27FC236}">
                    <a16:creationId xmlns:a16="http://schemas.microsoft.com/office/drawing/2014/main" id="{8C5B17FF-B60A-4701-83E7-9F2D653F928D}"/>
                  </a:ext>
                </a:extLst>
              </p:cNvPr>
              <p:cNvSpPr>
                <a:spLocks noGrp="1" noRot="1" noChangeAspect="1" noMove="1" noResize="1" noEditPoints="1" noAdjustHandles="1" noChangeArrowheads="1" noChangeShapeType="1" noTextEdit="1"/>
              </p:cNvSpPr>
              <p:nvPr>
                <p:ph idx="1"/>
              </p:nvPr>
            </p:nvSpPr>
            <p:spPr>
              <a:xfrm>
                <a:off x="1169566" y="863444"/>
                <a:ext cx="4673295" cy="4436976"/>
              </a:xfrm>
              <a:blipFill>
                <a:blip r:embed="rId2"/>
                <a:stretch>
                  <a:fillRect l="-1958" t="-178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xmlns="" id="{34A03EF0-22BA-4ABD-8813-0EC0C0772CE7}"/>
                  </a:ext>
                </a:extLst>
              </p:cNvPr>
              <p:cNvSpPr txBox="1">
                <a:spLocks/>
              </p:cNvSpPr>
              <p:nvPr/>
            </p:nvSpPr>
            <p:spPr>
              <a:xfrm>
                <a:off x="6984569" y="863444"/>
                <a:ext cx="4673295" cy="4189004"/>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OR laws</a:t>
                </a:r>
              </a:p>
              <a:p>
                <a:pPr marL="457200" indent="-457200">
                  <a:buFont typeface="+mj-lt"/>
                  <a:buAutoNum type="arabicPeriod"/>
                </a:pPr>
                <a14:m>
                  <m:oMath xmlns:m="http://schemas.openxmlformats.org/officeDocument/2006/math">
                    <m:r>
                      <a:rPr lang="en-US" i="1" smtClean="0">
                        <a:latin typeface="Cambria Math" panose="02040503050406030204" pitchFamily="18" charset="0"/>
                        <a:ea typeface="Cambria Math" panose="02040503050406030204" pitchFamily="18" charset="0"/>
                      </a:rPr>
                      <m:t>𝐴</m:t>
                    </m:r>
                    <m:r>
                      <a:rPr lang="en-US" i="1" smtClean="0">
                        <a:latin typeface="Cambria Math" panose="02040503050406030204" pitchFamily="18" charset="0"/>
                        <a:ea typeface="Cambria Math" panose="02040503050406030204" pitchFamily="18" charset="0"/>
                      </a:rPr>
                      <m:t>+0=</m:t>
                    </m:r>
                    <m:r>
                      <a:rPr lang="en-US" i="1" smtClean="0">
                        <a:latin typeface="Cambria Math" panose="02040503050406030204" pitchFamily="18" charset="0"/>
                        <a:ea typeface="Cambria Math" panose="02040503050406030204" pitchFamily="18" charset="0"/>
                      </a:rPr>
                      <m:t>𝐴</m:t>
                    </m:r>
                    <m:r>
                      <a:rPr lang="en-US" i="1" smtClean="0">
                        <a:latin typeface="Cambria Math" panose="02040503050406030204" pitchFamily="18" charset="0"/>
                        <a:ea typeface="Cambria Math" panose="02040503050406030204" pitchFamily="18" charset="0"/>
                      </a:rPr>
                      <m:t> </m:t>
                    </m:r>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𝑁𝑢𝑙𝑙</m:t>
                        </m:r>
                        <m:r>
                          <a:rPr lang="en-US"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𝐿𝑎𝑤</m:t>
                        </m:r>
                      </m:e>
                    </m:d>
                  </m:oMath>
                </a14:m>
                <a:endParaRPr lang="en-US" dirty="0">
                  <a:ea typeface="Cambria Math" panose="02040503050406030204" pitchFamily="18" charset="0"/>
                </a:endParaRPr>
              </a:p>
              <a:p>
                <a:pPr marL="457200" indent="-457200">
                  <a:buFont typeface="+mj-lt"/>
                  <a:buAutoNum type="arabicPeriod"/>
                </a:pPr>
                <a14:m>
                  <m:oMath xmlns:m="http://schemas.openxmlformats.org/officeDocument/2006/math">
                    <m:r>
                      <a:rPr lang="en-US" i="1" smtClean="0">
                        <a:latin typeface="Cambria Math" panose="02040503050406030204" pitchFamily="18" charset="0"/>
                        <a:ea typeface="Cambria Math" panose="02040503050406030204" pitchFamily="18" charset="0"/>
                      </a:rPr>
                      <m:t>𝐴</m:t>
                    </m:r>
                    <m:r>
                      <a:rPr lang="en-US" i="1" smtClean="0">
                        <a:latin typeface="Cambria Math" panose="02040503050406030204" pitchFamily="18" charset="0"/>
                        <a:ea typeface="Cambria Math" panose="02040503050406030204" pitchFamily="18" charset="0"/>
                      </a:rPr>
                      <m:t>+1=1 </m:t>
                    </m:r>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𝐼𝑑𝑒𝑛𝑡𝑖𝑡𝑦</m:t>
                        </m:r>
                        <m:r>
                          <a:rPr lang="en-US"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𝐿𝑎𝑤</m:t>
                        </m:r>
                      </m:e>
                    </m:d>
                  </m:oMath>
                </a14:m>
                <a:endParaRPr lang="en-US" dirty="0">
                  <a:ea typeface="Cambria Math" panose="02040503050406030204" pitchFamily="18" charset="0"/>
                </a:endParaRPr>
              </a:p>
              <a:p>
                <a:pPr marL="457200" indent="-457200">
                  <a:buFont typeface="+mj-lt"/>
                  <a:buAutoNum type="arabicPeriod"/>
                </a:pPr>
                <a14:m>
                  <m:oMath xmlns:m="http://schemas.openxmlformats.org/officeDocument/2006/math">
                    <m:r>
                      <a:rPr lang="en-US" i="1" smtClean="0">
                        <a:latin typeface="Cambria Math" panose="02040503050406030204" pitchFamily="18" charset="0"/>
                        <a:ea typeface="Cambria Math" panose="02040503050406030204" pitchFamily="18" charset="0"/>
                      </a:rPr>
                      <m:t>𝐴</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𝐴</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𝐴</m:t>
                    </m:r>
                  </m:oMath>
                </a14:m>
                <a:endParaRPr lang="en-US" dirty="0">
                  <a:ea typeface="Cambria Math" panose="02040503050406030204" pitchFamily="18" charset="0"/>
                </a:endParaRPr>
              </a:p>
              <a:p>
                <a:pPr marL="457200" indent="-457200">
                  <a:buFont typeface="+mj-lt"/>
                  <a:buAutoNum type="arabicPeriod"/>
                </a:pPr>
                <a14:m>
                  <m:oMath xmlns:m="http://schemas.openxmlformats.org/officeDocument/2006/math">
                    <m:r>
                      <a:rPr lang="en-US" i="1" smtClean="0">
                        <a:latin typeface="Cambria Math" panose="02040503050406030204" pitchFamily="18" charset="0"/>
                        <a:ea typeface="Cambria Math" panose="02040503050406030204" pitchFamily="18" charset="0"/>
                      </a:rPr>
                      <m:t>𝐴</m:t>
                    </m:r>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𝐴</m:t>
                        </m:r>
                      </m:e>
                    </m:acc>
                    <m:r>
                      <a:rPr lang="en-US" i="1" smtClean="0">
                        <a:latin typeface="Cambria Math" panose="02040503050406030204" pitchFamily="18" charset="0"/>
                        <a:ea typeface="Cambria Math" panose="02040503050406030204" pitchFamily="18" charset="0"/>
                      </a:rPr>
                      <m:t>=1</m:t>
                    </m:r>
                  </m:oMath>
                </a14:m>
                <a:endParaRPr lang="en-US" dirty="0">
                  <a:ea typeface="Cambria Math" panose="02040503050406030204" pitchFamily="18" charset="0"/>
                </a:endParaRPr>
              </a:p>
              <a:p>
                <a:pPr marL="0" indent="0">
                  <a:buFont typeface="Wingdings 3" panose="05040102010807070707" pitchFamily="18" charset="2"/>
                  <a:buNone/>
                </a:pPr>
                <a:endParaRPr lang="en-US" dirty="0">
                  <a:ea typeface="Cambria Math" panose="02040503050406030204" pitchFamily="18" charset="0"/>
                </a:endParaRPr>
              </a:p>
              <a:p>
                <a:r>
                  <a:rPr lang="en-US" dirty="0"/>
                  <a:t>Associative laws</a:t>
                </a:r>
              </a:p>
              <a:p>
                <a:pPr marL="457200" indent="-457200">
                  <a:buFont typeface="+mj-lt"/>
                  <a:buAutoNum type="arabicPeriod"/>
                </a:pPr>
                <a14:m>
                  <m:oMath xmlns:m="http://schemas.openxmlformats.org/officeDocument/2006/math">
                    <m:d>
                      <m:dPr>
                        <m:ctrlPr>
                          <a:rPr lang="en-IN" b="0"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𝐴</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𝐵</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𝐶</m:t>
                    </m:r>
                    <m:r>
                      <a:rPr lang="en-US"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𝐴</m:t>
                    </m:r>
                    <m:r>
                      <a:rPr lang="en-IN"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𝐵</m:t>
                    </m:r>
                    <m:r>
                      <a:rPr lang="en-US"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𝐶</m:t>
                    </m:r>
                    <m:r>
                      <a:rPr lang="en-IN" b="0" i="1" smtClean="0">
                        <a:latin typeface="Cambria Math" panose="02040503050406030204" pitchFamily="18" charset="0"/>
                        <a:ea typeface="Cambria Math" panose="02040503050406030204" pitchFamily="18" charset="0"/>
                      </a:rPr>
                      <m:t>)</m:t>
                    </m:r>
                  </m:oMath>
                </a14:m>
                <a:endParaRPr lang="en-US" dirty="0">
                  <a:ea typeface="Cambria Math" panose="02040503050406030204" pitchFamily="18" charset="0"/>
                </a:endParaRPr>
              </a:p>
              <a:p>
                <a:pPr marL="457200" indent="-457200">
                  <a:buFont typeface="+mj-lt"/>
                  <a:buAutoNum type="arabicPeriod"/>
                </a:pPr>
                <a14:m>
                  <m:oMath xmlns:m="http://schemas.openxmlformats.org/officeDocument/2006/math">
                    <m:d>
                      <m:dPr>
                        <m:ctrlPr>
                          <a:rPr lang="en-IN" b="0"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𝐴</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𝐵</m:t>
                        </m:r>
                      </m:e>
                    </m:d>
                    <m:r>
                      <a:rPr lang="en-IN" b="0" i="1" smtClean="0">
                        <a:latin typeface="Cambria Math" panose="02040503050406030204" pitchFamily="18" charset="0"/>
                        <a:ea typeface="Cambria Math" panose="02040503050406030204" pitchFamily="18" charset="0"/>
                      </a:rPr>
                      <m:t>𝐶</m:t>
                    </m:r>
                    <m:r>
                      <a:rPr lang="en-US"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𝐴</m:t>
                    </m:r>
                    <m:r>
                      <a:rPr lang="en-IN"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𝐵</m:t>
                    </m:r>
                    <m:r>
                      <a:rPr lang="en-US"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𝐶</m:t>
                    </m:r>
                    <m:r>
                      <a:rPr lang="en-IN" b="0" i="1" smtClean="0">
                        <a:latin typeface="Cambria Math" panose="02040503050406030204" pitchFamily="18" charset="0"/>
                        <a:ea typeface="Cambria Math" panose="02040503050406030204" pitchFamily="18" charset="0"/>
                      </a:rPr>
                      <m:t>)</m:t>
                    </m:r>
                  </m:oMath>
                </a14:m>
                <a:endParaRPr lang="en-US" dirty="0">
                  <a:ea typeface="Cambria Math" panose="02040503050406030204" pitchFamily="18" charset="0"/>
                </a:endParaRPr>
              </a:p>
              <a:p>
                <a:pPr marL="0" indent="0">
                  <a:buNone/>
                </a:pPr>
                <a:endParaRPr lang="en-IN" dirty="0"/>
              </a:p>
            </p:txBody>
          </p:sp>
        </mc:Choice>
        <mc:Fallback xmlns="">
          <p:sp>
            <p:nvSpPr>
              <p:cNvPr id="8" name="Content Placeholder 2">
                <a:extLst>
                  <a:ext uri="{FF2B5EF4-FFF2-40B4-BE49-F238E27FC236}">
                    <a16:creationId xmlns:a16="http://schemas.microsoft.com/office/drawing/2014/main" id="{34A03EF0-22BA-4ABD-8813-0EC0C0772CE7}"/>
                  </a:ext>
                </a:extLst>
              </p:cNvPr>
              <p:cNvSpPr txBox="1">
                <a:spLocks noRot="1" noChangeAspect="1" noMove="1" noResize="1" noEditPoints="1" noAdjustHandles="1" noChangeArrowheads="1" noChangeShapeType="1" noTextEdit="1"/>
              </p:cNvSpPr>
              <p:nvPr/>
            </p:nvSpPr>
            <p:spPr>
              <a:xfrm>
                <a:off x="6984569" y="863444"/>
                <a:ext cx="4673295" cy="4189004"/>
              </a:xfrm>
              <a:prstGeom prst="rect">
                <a:avLst/>
              </a:prstGeom>
              <a:blipFill>
                <a:blip r:embed="rId3"/>
                <a:stretch>
                  <a:fillRect l="-1958" t="-1892" b="-146"/>
                </a:stretch>
              </a:blipFill>
            </p:spPr>
            <p:txBody>
              <a:bodyPr/>
              <a:lstStyle/>
              <a:p>
                <a:r>
                  <a:rPr lang="en-IN">
                    <a:noFill/>
                  </a:rPr>
                  <a:t> </a:t>
                </a:r>
              </a:p>
            </p:txBody>
          </p:sp>
        </mc:Fallback>
      </mc:AlternateContent>
    </p:spTree>
    <p:extLst>
      <p:ext uri="{BB962C8B-B14F-4D97-AF65-F5344CB8AC3E}">
        <p14:creationId xmlns:p14="http://schemas.microsoft.com/office/powerpoint/2010/main" val="338465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animEffect transition="in" filter="fade">
                                      <p:cBhvr>
                                        <p:cTn id="47" dur="500"/>
                                        <p:tgtEl>
                                          <p:spTgt spid="8">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1" end="1"/>
                                            </p:txEl>
                                          </p:spTgt>
                                        </p:tgtEl>
                                        <p:attrNameLst>
                                          <p:attrName>style.visibility</p:attrName>
                                        </p:attrNameLst>
                                      </p:cBhvr>
                                      <p:to>
                                        <p:strVal val="visible"/>
                                      </p:to>
                                    </p:set>
                                    <p:animEffect transition="in" filter="fade">
                                      <p:cBhvr>
                                        <p:cTn id="52" dur="500"/>
                                        <p:tgtEl>
                                          <p:spTgt spid="8">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2" end="2"/>
                                            </p:txEl>
                                          </p:spTgt>
                                        </p:tgtEl>
                                        <p:attrNameLst>
                                          <p:attrName>style.visibility</p:attrName>
                                        </p:attrNameLst>
                                      </p:cBhvr>
                                      <p:to>
                                        <p:strVal val="visible"/>
                                      </p:to>
                                    </p:set>
                                    <p:animEffect transition="in" filter="fade">
                                      <p:cBhvr>
                                        <p:cTn id="57" dur="500"/>
                                        <p:tgtEl>
                                          <p:spTgt spid="8">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3" end="3"/>
                                            </p:txEl>
                                          </p:spTgt>
                                        </p:tgtEl>
                                        <p:attrNameLst>
                                          <p:attrName>style.visibility</p:attrName>
                                        </p:attrNameLst>
                                      </p:cBhvr>
                                      <p:to>
                                        <p:strVal val="visible"/>
                                      </p:to>
                                    </p:set>
                                    <p:animEffect transition="in" filter="fade">
                                      <p:cBhvr>
                                        <p:cTn id="62" dur="500"/>
                                        <p:tgtEl>
                                          <p:spTgt spid="8">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4" end="4"/>
                                            </p:txEl>
                                          </p:spTgt>
                                        </p:tgtEl>
                                        <p:attrNameLst>
                                          <p:attrName>style.visibility</p:attrName>
                                        </p:attrNameLst>
                                      </p:cBhvr>
                                      <p:to>
                                        <p:strVal val="visible"/>
                                      </p:to>
                                    </p:set>
                                    <p:animEffect transition="in" filter="fade">
                                      <p:cBhvr>
                                        <p:cTn id="67" dur="500"/>
                                        <p:tgtEl>
                                          <p:spTgt spid="8">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6" end="6"/>
                                            </p:txEl>
                                          </p:spTgt>
                                        </p:tgtEl>
                                        <p:attrNameLst>
                                          <p:attrName>style.visibility</p:attrName>
                                        </p:attrNameLst>
                                      </p:cBhvr>
                                      <p:to>
                                        <p:strVal val="visible"/>
                                      </p:to>
                                    </p:set>
                                    <p:animEffect transition="in" filter="fade">
                                      <p:cBhvr>
                                        <p:cTn id="72" dur="500"/>
                                        <p:tgtEl>
                                          <p:spTgt spid="8">
                                            <p:txEl>
                                              <p:pRg st="6" end="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8">
                                            <p:txEl>
                                              <p:pRg st="7" end="7"/>
                                            </p:txEl>
                                          </p:spTgt>
                                        </p:tgtEl>
                                        <p:attrNameLst>
                                          <p:attrName>style.visibility</p:attrName>
                                        </p:attrNameLst>
                                      </p:cBhvr>
                                      <p:to>
                                        <p:strVal val="visible"/>
                                      </p:to>
                                    </p:set>
                                    <p:animEffect transition="in" filter="fade">
                                      <p:cBhvr>
                                        <p:cTn id="77" dur="500"/>
                                        <p:tgtEl>
                                          <p:spTgt spid="8">
                                            <p:txEl>
                                              <p:pRg st="7" end="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8">
                                            <p:txEl>
                                              <p:pRg st="8" end="8"/>
                                            </p:txEl>
                                          </p:spTgt>
                                        </p:tgtEl>
                                        <p:attrNameLst>
                                          <p:attrName>style.visibility</p:attrName>
                                        </p:attrNameLst>
                                      </p:cBhvr>
                                      <p:to>
                                        <p:strVal val="visible"/>
                                      </p:to>
                                    </p:set>
                                    <p:animEffect transition="in" filter="fade">
                                      <p:cBhvr>
                                        <p:cTn id="82"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2339</TotalTime>
  <Words>3164</Words>
  <Application>Microsoft Office PowerPoint</Application>
  <PresentationFormat>Widescreen</PresentationFormat>
  <Paragraphs>1126</Paragraphs>
  <Slides>47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Roboto Condensed Light</vt:lpstr>
      <vt:lpstr>Roboto Condensed</vt:lpstr>
      <vt:lpstr>Segoe UI Black</vt:lpstr>
      <vt:lpstr>Calibri</vt:lpstr>
      <vt:lpstr>Wingdings 3</vt:lpstr>
      <vt:lpstr>Wingdings</vt:lpstr>
      <vt:lpstr>Arial</vt:lpstr>
      <vt:lpstr>Cambria Math</vt:lpstr>
      <vt:lpstr>Wingdings 2</vt:lpstr>
      <vt:lpstr>Office Theme</vt:lpstr>
      <vt:lpstr>Unit-2  Simplification of Logic function</vt:lpstr>
      <vt:lpstr>PowerPoint Presentation</vt:lpstr>
      <vt:lpstr>Standard representation of logic function: SOP and POS</vt:lpstr>
      <vt:lpstr>Boolean functions &amp; representation</vt:lpstr>
      <vt:lpstr>Boolean functions &amp; representation</vt:lpstr>
      <vt:lpstr>Boolean functions &amp; representation</vt:lpstr>
      <vt:lpstr>Boolean functions &amp; representation</vt:lpstr>
      <vt:lpstr>Boolean algebra laws - De Morgan’s theorem</vt:lpstr>
      <vt:lpstr>Boolean Algebra Laws</vt:lpstr>
      <vt:lpstr>Boolean Algebra Laws</vt:lpstr>
      <vt:lpstr>Proof of (A+B+C) ̅=A ̅  B ̅  C ̅</vt:lpstr>
      <vt:lpstr>Proof of (ABC) ̅=A ̅+B ̅+ C ̅</vt:lpstr>
      <vt:lpstr>Reducing Boolean Expression (Example – 1)</vt:lpstr>
      <vt:lpstr>Reducing Boolean Expression (Example – 2)</vt:lpstr>
      <vt:lpstr>Exercise</vt:lpstr>
      <vt:lpstr>K-map representation</vt:lpstr>
      <vt:lpstr>Introduction to K-Maps</vt:lpstr>
      <vt:lpstr>2 – Variable K-Map</vt:lpstr>
      <vt:lpstr>3 – Variable K-Map</vt:lpstr>
      <vt:lpstr>4 – Variable K-Map</vt:lpstr>
      <vt:lpstr>Simplification using K-map</vt:lpstr>
      <vt:lpstr>Reduce Boolean Expression</vt:lpstr>
      <vt:lpstr>Examples (SOP)</vt:lpstr>
      <vt:lpstr>Examples (SOP)</vt:lpstr>
      <vt:lpstr>Example (POS)</vt:lpstr>
      <vt:lpstr>K-map with Don’t care conditions</vt:lpstr>
      <vt:lpstr>Don’t care conditions</vt:lpstr>
      <vt:lpstr>Example (Don’t care)</vt:lpstr>
      <vt:lpstr>Variable Entered Map (VEM) method</vt:lpstr>
      <vt:lpstr>Variable-Entered Map (VEM)</vt:lpstr>
      <vt:lpstr>Reducing Expressions with VEM (Example)</vt:lpstr>
      <vt:lpstr>Reducing Expressions with VEM (Example)</vt:lpstr>
      <vt:lpstr>Reducing Expressions with VEM (Example)</vt:lpstr>
      <vt:lpstr>Tabulation (Q-M) method of function realization</vt:lpstr>
      <vt:lpstr>Tabulation Method (Quine-McCluskey Method)</vt:lpstr>
      <vt:lpstr>Procedure for minimization using Tabulation Method</vt:lpstr>
      <vt:lpstr>Procedure for minimization using Tabulation Method</vt:lpstr>
      <vt:lpstr>Tabulation Method (Example)</vt:lpstr>
      <vt:lpstr>Tabulation Method (Example) Cont..</vt:lpstr>
      <vt:lpstr>Tabulation Method (Example) Cont..</vt:lpstr>
      <vt:lpstr>Tabulation Method (Example) Cont..</vt:lpstr>
      <vt:lpstr>Realize logic function using gates</vt:lpstr>
      <vt:lpstr>Realizing Logic Function with Gates</vt:lpstr>
      <vt:lpstr>Converting AND/OR/Invert Logic to NAND/NOR Logic</vt:lpstr>
      <vt:lpstr>Converting AND/OR/Invert Logic to NAND/NOR Logic (Example)</vt:lpstr>
      <vt:lpstr>Converting AND/OR/Invert Logic to NAND/NOR Logic (Example)</vt:lpstr>
      <vt:lpstr>Converting AND/OR/Invert Logic to NAND/NOR Logic (Example)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Microsoft account</cp:lastModifiedBy>
  <cp:revision>183</cp:revision>
  <dcterms:created xsi:type="dcterms:W3CDTF">2020-05-01T05:09:15Z</dcterms:created>
  <dcterms:modified xsi:type="dcterms:W3CDTF">2022-07-13T03:54:54Z</dcterms:modified>
</cp:coreProperties>
</file>