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2"/>
  </p:notesMasterIdLst>
  <p:sldIdLst>
    <p:sldId id="308" r:id="rId2"/>
    <p:sldId id="468" r:id="rId3"/>
    <p:sldId id="469" r:id="rId4"/>
    <p:sldId id="470" r:id="rId5"/>
    <p:sldId id="471" r:id="rId6"/>
    <p:sldId id="472" r:id="rId7"/>
    <p:sldId id="473" r:id="rId8"/>
    <p:sldId id="474" r:id="rId9"/>
    <p:sldId id="475" r:id="rId10"/>
    <p:sldId id="476" r:id="rId11"/>
    <p:sldId id="477" r:id="rId12"/>
    <p:sldId id="478" r:id="rId13"/>
    <p:sldId id="479" r:id="rId14"/>
    <p:sldId id="480" r:id="rId15"/>
    <p:sldId id="481" r:id="rId16"/>
    <p:sldId id="482" r:id="rId17"/>
    <p:sldId id="483" r:id="rId18"/>
    <p:sldId id="484" r:id="rId19"/>
    <p:sldId id="485" r:id="rId20"/>
    <p:sldId id="486" r:id="rId21"/>
    <p:sldId id="487" r:id="rId22"/>
    <p:sldId id="488" r:id="rId23"/>
    <p:sldId id="489" r:id="rId24"/>
    <p:sldId id="490" r:id="rId25"/>
    <p:sldId id="491" r:id="rId26"/>
    <p:sldId id="492" r:id="rId27"/>
    <p:sldId id="493" r:id="rId28"/>
    <p:sldId id="494" r:id="rId29"/>
    <p:sldId id="495" r:id="rId30"/>
    <p:sldId id="496" r:id="rId31"/>
    <p:sldId id="497" r:id="rId32"/>
    <p:sldId id="498" r:id="rId33"/>
    <p:sldId id="499" r:id="rId34"/>
    <p:sldId id="500" r:id="rId35"/>
    <p:sldId id="501" r:id="rId36"/>
    <p:sldId id="502" r:id="rId37"/>
    <p:sldId id="503" r:id="rId38"/>
    <p:sldId id="504" r:id="rId39"/>
    <p:sldId id="505" r:id="rId40"/>
    <p:sldId id="506" r:id="rId41"/>
    <p:sldId id="507" r:id="rId42"/>
    <p:sldId id="508" r:id="rId43"/>
    <p:sldId id="509" r:id="rId44"/>
    <p:sldId id="510" r:id="rId45"/>
    <p:sldId id="511" r:id="rId46"/>
    <p:sldId id="512" r:id="rId47"/>
    <p:sldId id="513" r:id="rId48"/>
    <p:sldId id="514" r:id="rId49"/>
    <p:sldId id="515" r:id="rId50"/>
    <p:sldId id="516" r:id="rId51"/>
  </p:sldIdLst>
  <p:sldSz cx="12192000" cy="6858000"/>
  <p:notesSz cx="6858000" cy="9144000"/>
  <p:embeddedFontLst>
    <p:embeddedFont>
      <p:font typeface="Calibri" panose="020F0502020204030204" pitchFamily="34" charset="0"/>
      <p:regular r:id="rId53"/>
      <p:bold r:id="rId54"/>
      <p:italic r:id="rId55"/>
      <p:boldItalic r:id="rId56"/>
    </p:embeddedFont>
    <p:embeddedFont>
      <p:font typeface="Roboto Condensed" panose="02000000000000000000" pitchFamily="2" charset="0"/>
      <p:regular r:id="rId57"/>
      <p:bold r:id="rId58"/>
      <p:italic r:id="rId59"/>
      <p:boldItalic r:id="rId60"/>
    </p:embeddedFont>
    <p:embeddedFont>
      <p:font typeface="Open Sans" pitchFamily="2" charset="0"/>
      <p:regular r:id="rId61"/>
      <p:bold r:id="rId62"/>
      <p:italic r:id="rId63"/>
      <p:boldItalic r:id="rId64"/>
    </p:embeddedFont>
    <p:embeddedFont>
      <p:font typeface="Wingdings 3" panose="05040102010807070707" pitchFamily="18" charset="2"/>
      <p:regular r:id="rId65"/>
    </p:embeddedFont>
    <p:embeddedFont>
      <p:font typeface="Wingdings 2" panose="05020102010507070707" pitchFamily="18" charset="2"/>
      <p:regular r:id="rId66"/>
    </p:embeddedFont>
    <p:embeddedFont>
      <p:font typeface="Open Sans Semibold" pitchFamily="2" charset="0"/>
      <p:bold r:id="rId67"/>
      <p:boldItalic r:id="rId68"/>
    </p:embeddedFont>
    <p:embeddedFont>
      <p:font typeface="Roboto Condensed Light" panose="02000000000000000000" pitchFamily="2" charset="0"/>
      <p:regular r:id="rId69"/>
      <p:italic r:id="rId70"/>
    </p:embeddedFont>
    <p:embeddedFont>
      <p:font typeface="Consolas" panose="020B0609020204030204" pitchFamily="49" charset="0"/>
      <p:regular r:id="rId71"/>
      <p:bold r:id="rId72"/>
      <p:italic r:id="rId73"/>
      <p:boldItalic r:id="rId74"/>
    </p:embeddedFont>
    <p:embeddedFont>
      <p:font typeface="Segoe UI Black" panose="020B0A02040204020203" pitchFamily="34" charset="0"/>
      <p:bold r:id="rId75"/>
      <p:boldItalic r:id="rId76"/>
    </p:embeddedFont>
    <p:embeddedFont>
      <p:font typeface="Cambria" panose="02040503050406030204" pitchFamily="18" charset="0"/>
      <p:regular r:id="rId77"/>
      <p:bold r:id="rId78"/>
      <p:italic r:id="rId79"/>
      <p:boldItalic r:id="rId8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tVTUd7Mr7INncQgnx/F3NQ==" hashData="HNabCbMVZOksgOARm0AmmA3TnElR1EX7Bfngxg+RGsk7bE6c6DdD4o35e2ExtWmhaD31Tx5z09O56MZUakUIcA=="/>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4660"/>
  </p:normalViewPr>
  <p:slideViewPr>
    <p:cSldViewPr snapToGrid="0">
      <p:cViewPr varScale="1">
        <p:scale>
          <a:sx n="70" d="100"/>
          <a:sy n="70" d="100"/>
        </p:scale>
        <p:origin x="822"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1.fntdata"/><Relationship Id="rId68" Type="http://schemas.openxmlformats.org/officeDocument/2006/relationships/font" Target="fonts/font16.fntdata"/><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font" Target="fonts/font1.fntdata"/><Relationship Id="rId58" Type="http://schemas.openxmlformats.org/officeDocument/2006/relationships/font" Target="fonts/font6.fntdata"/><Relationship Id="rId74" Type="http://schemas.openxmlformats.org/officeDocument/2006/relationships/font" Target="fonts/font22.fntdata"/><Relationship Id="rId79" Type="http://schemas.openxmlformats.org/officeDocument/2006/relationships/font" Target="fonts/font27.fntdata"/><Relationship Id="rId5" Type="http://schemas.openxmlformats.org/officeDocument/2006/relationships/slide" Target="slides/slide4.xml"/><Relationship Id="rId61" Type="http://schemas.openxmlformats.org/officeDocument/2006/relationships/font" Target="fonts/font9.fntdata"/><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font" Target="fonts/font17.fntdata"/><Relationship Id="rId77" Type="http://schemas.openxmlformats.org/officeDocument/2006/relationships/font" Target="fonts/font2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0.fntdata"/><Relationship Id="rId80" Type="http://schemas.openxmlformats.org/officeDocument/2006/relationships/font" Target="fonts/font2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font" Target="fonts/font18.fntdata"/><Relationship Id="rId75" Type="http://schemas.openxmlformats.org/officeDocument/2006/relationships/font" Target="fonts/font23.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73" Type="http://schemas.openxmlformats.org/officeDocument/2006/relationships/font" Target="fonts/font21.fntdata"/><Relationship Id="rId78" Type="http://schemas.openxmlformats.org/officeDocument/2006/relationships/font" Target="fonts/font26.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3.fntdata"/><Relationship Id="rId76" Type="http://schemas.openxmlformats.org/officeDocument/2006/relationships/font" Target="fonts/font24.fntdata"/><Relationship Id="rId7" Type="http://schemas.openxmlformats.org/officeDocument/2006/relationships/slide" Target="slides/slide6.xml"/><Relationship Id="rId71" Type="http://schemas.openxmlformats.org/officeDocument/2006/relationships/font" Target="fonts/font19.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solidFill>
                <a:latin typeface="+mn-lt"/>
                <a:ea typeface="+mn-ea"/>
              </a:rPr>
              <a:t>2101CS203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5 – IO Programming,</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Collection Framework</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1219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600" noProof="1" smtClean="0">
                <a:solidFill>
                  <a:srgbClr val="FFFFFF"/>
                </a:solidFill>
                <a:latin typeface="+mj-lt"/>
                <a:ea typeface="Open Sans" panose="020B0606030504020204" pitchFamily="34" charset="0"/>
                <a:cs typeface="Open Sans" panose="020B0606030504020204" pitchFamily="34" charset="0"/>
              </a:rPr>
              <a:t>Unit-1</a:t>
            </a:r>
            <a:r>
              <a:rPr lang="da-DK" sz="1600" baseline="0" noProof="1" smtClean="0">
                <a:solidFill>
                  <a:srgbClr val="FFFFFF"/>
                </a:solidFill>
                <a:latin typeface="+mj-lt"/>
                <a:ea typeface="Open Sans" panose="020B0606030504020204" pitchFamily="34" charset="0"/>
                <a:cs typeface="Open Sans" panose="020B0606030504020204" pitchFamily="34" charset="0"/>
              </a:rPr>
              <a:t> </a:t>
            </a:r>
            <a:r>
              <a:rPr lang="en-IN" sz="1600" kern="1200" dirty="0" smtClean="0">
                <a:solidFill>
                  <a:srgbClr val="FFFFFF"/>
                </a:solidFill>
                <a:latin typeface="+mj-lt"/>
                <a:ea typeface="Open Sans" panose="020B0606030504020204" pitchFamily="34" charset="0"/>
                <a:cs typeface="Open Sans" panose="020B0606030504020204" pitchFamily="34" charset="0"/>
              </a:rPr>
              <a:t>Concepts of OOP                         </a:t>
            </a:r>
            <a:r>
              <a:rPr lang="da-DK" sz="1600" baseline="0" noProof="1" smtClean="0">
                <a:solidFill>
                  <a:srgbClr val="F8F8F8"/>
                </a:solidFill>
                <a:latin typeface="+mj-lt"/>
                <a:ea typeface="Open Sans" panose="020B0606030504020204" pitchFamily="34" charset="0"/>
                <a:cs typeface="Open Sans" panose="020B0606030504020204" pitchFamily="34" charset="0"/>
              </a:rPr>
              <a:t>                         </a:t>
            </a:r>
            <a:r>
              <a:rPr lang="da-DK" sz="1600" noProof="1" smtClean="0">
                <a:solidFill>
                  <a:srgbClr val="FFFFFF"/>
                </a:solidFill>
                <a:latin typeface="+mj-lt"/>
                <a:ea typeface="Open Sans" panose="020B0606030504020204" pitchFamily="34" charset="0"/>
                <a:cs typeface="Open Sans" panose="020B0606030504020204" pitchFamily="34" charset="0"/>
              </a:rPr>
              <a:t>Darshan </a:t>
            </a:r>
            <a:r>
              <a:rPr lang="da-DK" sz="1600" noProof="1">
                <a:solidFill>
                  <a:srgbClr val="FFFFFF"/>
                </a:solidFill>
                <a:latin typeface="+mj-lt"/>
                <a:ea typeface="Open Sans" panose="020B0606030504020204" pitchFamily="34" charset="0"/>
                <a:cs typeface="Open Sans" panose="020B0606030504020204" pitchFamily="34" charset="0"/>
              </a:rPr>
              <a:t>Institute of Engineering &amp; </a:t>
            </a:r>
            <a:r>
              <a:rPr lang="da-DK" sz="1600" noProof="1" smtClean="0">
                <a:solidFill>
                  <a:srgbClr val="FFFFFF"/>
                </a:solidFill>
                <a:latin typeface="+mj-lt"/>
                <a:ea typeface="Open Sans" panose="020B0606030504020204" pitchFamily="34" charset="0"/>
                <a:cs typeface="Open Sans" panose="020B0606030504020204" pitchFamily="34" charset="0"/>
              </a:rPr>
              <a:t>Technology            </a:t>
            </a:r>
            <a:fld id="{6E8469F3-9EE8-43CF-BEDC-475B89412D1D}" type="slidenum">
              <a:rPr lang="da-DK" sz="1600" noProof="1" smtClean="0">
                <a:solidFill>
                  <a:srgbClr val="FFFFFF"/>
                </a:solidFill>
                <a:latin typeface="+mj-lt"/>
                <a:ea typeface="Open Sans" panose="020B0606030504020204" pitchFamily="34" charset="0"/>
                <a:cs typeface="Open Sans" panose="020B0606030504020204" pitchFamily="34" charset="0"/>
              </a:rPr>
              <a:pPr indent="-342900">
                <a:def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85414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137991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solidFill>
                <a:latin typeface="+mn-lt"/>
                <a:ea typeface="+mn-ea"/>
              </a:rPr>
              <a:t>2101CS203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5 – IO Programming,</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Collection Framework</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solidFill>
                <a:latin typeface="+mn-lt"/>
                <a:ea typeface="+mn-ea"/>
              </a:rPr>
              <a:t>2101CS203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5 – IO Programming,</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Collection Framework</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xmlns="" id="{E75253BA-841C-4898-BAAF-3A16D7F943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solidFill>
                <a:latin typeface="+mn-lt"/>
                <a:ea typeface="+mn-ea"/>
              </a:rPr>
              <a:t>2101CS203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5 – IO Programming,</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Collection Framework</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solidFill>
                <a:latin typeface="+mn-lt"/>
                <a:ea typeface="+mn-ea"/>
              </a:rPr>
              <a:t>2101CS203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5 – IO Programming,</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Collection Framework</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solidFill>
                <a:latin typeface="+mn-lt"/>
                <a:ea typeface="+mn-ea"/>
              </a:rPr>
              <a:t>2101CS203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5 – IO Programming,</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Collection Framework</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1/23/2023</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 id="2147483693"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xmlns="" id="{6C137D2E-F7D0-465C-8541-F4CFBBD6738F}"/>
              </a:ext>
            </a:extLst>
          </p:cNvPr>
          <p:cNvSpPr>
            <a:spLocks noGrp="1"/>
          </p:cNvSpPr>
          <p:nvPr>
            <p:ph type="body" sz="quarter" idx="11"/>
          </p:nvPr>
        </p:nvSpPr>
        <p:spPr/>
        <p:txBody>
          <a:bodyPr/>
          <a:lstStyle/>
          <a:p>
            <a:r>
              <a:rPr lang="en-IN" dirty="0" smtClean="0"/>
              <a:t>arjun.bala@darshan.ac.in</a:t>
            </a:r>
            <a:endParaRPr lang="en-US" dirty="0"/>
          </a:p>
        </p:txBody>
      </p:sp>
      <p:sp>
        <p:nvSpPr>
          <p:cNvPr id="11" name="Text Placeholder 10">
            <a:extLst>
              <a:ext uri="{FF2B5EF4-FFF2-40B4-BE49-F238E27FC236}">
                <a16:creationId xmlns:a16="http://schemas.microsoft.com/office/drawing/2014/main" xmlns="" id="{527C5C63-5136-498D-B5D5-B1F6385ED37C}"/>
              </a:ext>
            </a:extLst>
          </p:cNvPr>
          <p:cNvSpPr>
            <a:spLocks noGrp="1"/>
          </p:cNvSpPr>
          <p:nvPr>
            <p:ph type="body" sz="quarter" idx="12"/>
          </p:nvPr>
        </p:nvSpPr>
        <p:spPr/>
        <p:txBody>
          <a:bodyPr/>
          <a:lstStyle/>
          <a:p>
            <a:r>
              <a:rPr lang="en-IN" dirty="0" smtClean="0"/>
              <a:t>9624822202</a:t>
            </a:r>
            <a:endParaRPr lang="en-US" dirty="0"/>
          </a:p>
        </p:txBody>
      </p:sp>
      <p:sp>
        <p:nvSpPr>
          <p:cNvPr id="12" name="Text Placeholder 11">
            <a:extLst>
              <a:ext uri="{FF2B5EF4-FFF2-40B4-BE49-F238E27FC236}">
                <a16:creationId xmlns:a16="http://schemas.microsoft.com/office/drawing/2014/main" xmlns="" id="{C4FACC96-BA70-4FDA-AB13-3B133AD498A5}"/>
              </a:ext>
            </a:extLst>
          </p:cNvPr>
          <p:cNvSpPr>
            <a:spLocks noGrp="1"/>
          </p:cNvSpPr>
          <p:nvPr>
            <p:ph type="body" sz="quarter" idx="13"/>
          </p:nvPr>
        </p:nvSpPr>
        <p:spPr/>
        <p:txBody>
          <a:bodyPr/>
          <a:lstStyle/>
          <a:p>
            <a:r>
              <a:rPr lang="en-IN" dirty="0" smtClean="0"/>
              <a:t>Computer Engineering Department</a:t>
            </a:r>
            <a:endParaRPr lang="en-US" dirty="0"/>
          </a:p>
        </p:txBody>
      </p:sp>
      <p:sp>
        <p:nvSpPr>
          <p:cNvPr id="13" name="Text Placeholder 12">
            <a:extLst>
              <a:ext uri="{FF2B5EF4-FFF2-40B4-BE49-F238E27FC236}">
                <a16:creationId xmlns:a16="http://schemas.microsoft.com/office/drawing/2014/main" xmlns="" id="{03A79D48-3C85-46E3-9CAE-59240F299A25}"/>
              </a:ext>
            </a:extLst>
          </p:cNvPr>
          <p:cNvSpPr>
            <a:spLocks noGrp="1"/>
          </p:cNvSpPr>
          <p:nvPr>
            <p:ph type="body" sz="quarter" idx="14"/>
          </p:nvPr>
        </p:nvSpPr>
        <p:spPr/>
        <p:txBody>
          <a:bodyPr/>
          <a:lstStyle/>
          <a:p>
            <a:r>
              <a:rPr lang="en-IN" dirty="0" smtClean="0"/>
              <a:t>Prof. </a:t>
            </a:r>
            <a:r>
              <a:rPr lang="en-IN" dirty="0" err="1" smtClean="0"/>
              <a:t>Arjun</a:t>
            </a:r>
            <a:r>
              <a:rPr lang="en-IN" dirty="0" smtClean="0"/>
              <a:t> V. </a:t>
            </a:r>
            <a:r>
              <a:rPr lang="en-IN" dirty="0" err="1" smtClean="0"/>
              <a:t>Bala</a:t>
            </a:r>
            <a:endParaRPr lang="en-US" dirty="0"/>
          </a:p>
        </p:txBody>
      </p:sp>
      <p:sp>
        <p:nvSpPr>
          <p:cNvPr id="14" name="Text Placeholder 13">
            <a:extLst>
              <a:ext uri="{FF2B5EF4-FFF2-40B4-BE49-F238E27FC236}">
                <a16:creationId xmlns:a16="http://schemas.microsoft.com/office/drawing/2014/main" xmlns="" id="{062CA4D6-180D-44EB-978C-EAE6FB447DCE}"/>
              </a:ext>
            </a:extLst>
          </p:cNvPr>
          <p:cNvSpPr>
            <a:spLocks noGrp="1"/>
          </p:cNvSpPr>
          <p:nvPr>
            <p:ph type="body" sz="quarter" idx="16"/>
          </p:nvPr>
        </p:nvSpPr>
        <p:spPr/>
        <p:txBody>
          <a:bodyPr/>
          <a:lstStyle/>
          <a:p>
            <a:r>
              <a:rPr lang="en-IN" dirty="0" smtClean="0"/>
              <a:t>Object Oriented Programming (OOP) </a:t>
            </a:r>
          </a:p>
          <a:p>
            <a:r>
              <a:rPr lang="en-IN" dirty="0" smtClean="0"/>
              <a:t>(</a:t>
            </a:r>
            <a:r>
              <a:rPr lang="en-US" dirty="0"/>
              <a:t>2101CS203</a:t>
            </a:r>
            <a:r>
              <a:rPr lang="en-IN" dirty="0" smtClean="0"/>
              <a:t>)</a:t>
            </a:r>
            <a:endParaRPr lang="en-US" dirty="0"/>
          </a:p>
        </p:txBody>
      </p:sp>
      <p:pic>
        <p:nvPicPr>
          <p:cNvPr id="16" name="Picture Placeholder 15" descr="09CEAVB_19042019_063947AM.jpg"/>
          <p:cNvPicPr>
            <a:picLocks noGrp="1" noChangeAspect="1"/>
          </p:cNvPicPr>
          <p:nvPr>
            <p:ph type="pic" sz="quarter" idx="10"/>
          </p:nvPr>
        </p:nvPicPr>
        <p:blipFill>
          <a:blip r:embed="rId2" cstate="print"/>
          <a:srcRect/>
          <a:stretch>
            <a:fillRect/>
          </a:stretch>
        </p:blipFill>
        <p:spPr/>
      </p:pic>
      <p:sp>
        <p:nvSpPr>
          <p:cNvPr id="15" name="Title 1">
            <a:extLst>
              <a:ext uri="{FF2B5EF4-FFF2-40B4-BE49-F238E27FC236}">
                <a16:creationId xmlns:a16="http://schemas.microsoft.com/office/drawing/2014/main" xmlns="" id="{0E0A5353-D4D5-43D7-A039-6CFC6871D64F}"/>
              </a:ext>
            </a:extLst>
          </p:cNvPr>
          <p:cNvSpPr>
            <a:spLocks noGrp="1"/>
          </p:cNvSpPr>
          <p:nvPr>
            <p:ph type="ctrTitle"/>
          </p:nvPr>
        </p:nvSpPr>
        <p:spPr>
          <a:xfrm>
            <a:off x="559489" y="1122364"/>
            <a:ext cx="7576107" cy="2578780"/>
          </a:xfrm>
        </p:spPr>
        <p:txBody>
          <a:bodyPr/>
          <a:lstStyle/>
          <a:p>
            <a:r>
              <a:rPr lang="en-US" sz="4800" b="0" dirty="0" smtClean="0">
                <a:latin typeface="Roboto Condensed Light" panose="02000000000000000000" pitchFamily="2" charset="0"/>
                <a:ea typeface="Roboto Condensed Light" panose="02000000000000000000" pitchFamily="2" charset="0"/>
              </a:rPr>
              <a:t>Unit-5</a:t>
            </a:r>
            <a:r>
              <a:rPr lang="en-US" dirty="0" smtClean="0"/>
              <a:t> </a:t>
            </a:r>
            <a:r>
              <a:rPr lang="en-US" dirty="0"/>
              <a:t/>
            </a:r>
            <a:br>
              <a:rPr lang="en-US" dirty="0"/>
            </a:br>
            <a:r>
              <a:rPr lang="en-US" dirty="0" smtClean="0"/>
              <a:t>IO Programming</a:t>
            </a:r>
            <a:br>
              <a:rPr lang="en-US" dirty="0" smtClean="0"/>
            </a:br>
            <a:r>
              <a:rPr lang="en-US" dirty="0" smtClean="0"/>
              <a:t>Collection Framework</a:t>
            </a:r>
            <a:endParaRPr lang="en-US" dirty="0"/>
          </a:p>
        </p:txBody>
      </p:sp>
      <p:pic>
        <p:nvPicPr>
          <p:cNvPr id="9" name="Picture 2" descr="Java (programming language)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7490" y="1396930"/>
            <a:ext cx="2343076" cy="4285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20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FileOutputStream</a:t>
            </a:r>
            <a:r>
              <a:rPr lang="en-US" dirty="0" smtClean="0"/>
              <a:t> Example</a:t>
            </a:r>
            <a:endParaRPr lang="en-US" dirty="0"/>
          </a:p>
        </p:txBody>
      </p:sp>
      <p:sp>
        <p:nvSpPr>
          <p:cNvPr id="5" name="Rectangle 4"/>
          <p:cNvSpPr/>
          <p:nvPr/>
        </p:nvSpPr>
        <p:spPr>
          <a:xfrm>
            <a:off x="101136" y="850512"/>
            <a:ext cx="9633068" cy="3970318"/>
          </a:xfrm>
          <a:prstGeom prst="rect">
            <a:avLst/>
          </a:prstGeom>
          <a:ln w="19050">
            <a:solidFill>
              <a:schemeClr val="accent1"/>
            </a:solidFill>
            <a:prstDash val="dash"/>
          </a:ln>
        </p:spPr>
        <p:txBody>
          <a:bodyPr wrap="square">
            <a:spAutoFit/>
          </a:bodyPr>
          <a:lstStyle/>
          <a:p>
            <a:r>
              <a:rPr lang="en-US" b="1" dirty="0">
                <a:solidFill>
                  <a:srgbClr val="7F0055"/>
                </a:solidFill>
                <a:latin typeface="Consolas"/>
              </a:rPr>
              <a:t>class</a:t>
            </a:r>
            <a:r>
              <a:rPr lang="en-US" b="1" dirty="0">
                <a:solidFill>
                  <a:srgbClr val="000000"/>
                </a:solidFill>
                <a:latin typeface="Consolas"/>
              </a:rPr>
              <a:t> </a:t>
            </a:r>
            <a:r>
              <a:rPr lang="en-US" b="1" dirty="0">
                <a:latin typeface="Consolas" panose="020B0609020204030204" pitchFamily="49" charset="0"/>
              </a:rPr>
              <a:t>FileOutDemo {</a:t>
            </a:r>
            <a:endParaRPr lang="en-US" b="1" dirty="0">
              <a:solidFill>
                <a:srgbClr val="000000"/>
              </a:solidFill>
              <a:highlight>
                <a:srgbClr val="D4D4D4"/>
              </a:highlight>
              <a:latin typeface="Consolas" panose="020B0609020204030204" pitchFamily="49" charset="0"/>
            </a:endParaRP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2"/>
            <a:r>
              <a:rPr lang="en-US" b="1" dirty="0">
                <a:solidFill>
                  <a:srgbClr val="7F0055"/>
                </a:solidFill>
                <a:latin typeface="Consolas"/>
              </a:rPr>
              <a:t>try</a:t>
            </a:r>
            <a:r>
              <a:rPr lang="en-US" b="1" dirty="0">
                <a:solidFill>
                  <a:srgbClr val="000000"/>
                </a:solidFill>
                <a:latin typeface="Consolas"/>
              </a:rPr>
              <a:t> {</a:t>
            </a:r>
          </a:p>
          <a:p>
            <a:pPr lvl="3"/>
            <a:r>
              <a:rPr lang="en-US" dirty="0" err="1">
                <a:solidFill>
                  <a:srgbClr val="000000"/>
                </a:solidFill>
                <a:latin typeface="Consolas"/>
              </a:rPr>
              <a:t>FileOutputStream</a:t>
            </a:r>
            <a:r>
              <a:rPr lang="en-US" dirty="0">
                <a:solidFill>
                  <a:srgbClr val="000000"/>
                </a:solidFill>
                <a:latin typeface="Consolas"/>
              </a:rPr>
              <a:t> </a:t>
            </a:r>
            <a:r>
              <a:rPr lang="en-US" dirty="0" err="1">
                <a:solidFill>
                  <a:srgbClr val="6A3E3E"/>
                </a:solidFill>
                <a:latin typeface="Consolas"/>
              </a:rPr>
              <a:t>fout</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FileOutputStream</a:t>
            </a:r>
            <a:r>
              <a:rPr lang="en-US" b="1" dirty="0">
                <a:solidFill>
                  <a:srgbClr val="000000"/>
                </a:solidFill>
                <a:latin typeface="Consolas"/>
              </a:rPr>
              <a:t>(</a:t>
            </a:r>
            <a:r>
              <a:rPr lang="en-US" b="1" dirty="0">
                <a:solidFill>
                  <a:srgbClr val="2A00FF"/>
                </a:solidFill>
                <a:latin typeface="Consolas"/>
              </a:rPr>
              <a:t>"abc.txt"</a:t>
            </a:r>
            <a:r>
              <a:rPr lang="en-US" b="1" dirty="0">
                <a:solidFill>
                  <a:srgbClr val="000000"/>
                </a:solidFill>
                <a:latin typeface="Consolas"/>
              </a:rPr>
              <a:t>);</a:t>
            </a:r>
          </a:p>
          <a:p>
            <a:pPr lvl="3"/>
            <a:r>
              <a:rPr lang="en-US" dirty="0">
                <a:solidFill>
                  <a:srgbClr val="000000"/>
                </a:solidFill>
                <a:latin typeface="Consolas"/>
              </a:rPr>
              <a:t>String </a:t>
            </a:r>
            <a:r>
              <a:rPr lang="en-US" dirty="0">
                <a:solidFill>
                  <a:srgbClr val="6A3E3E"/>
                </a:solidFill>
                <a:latin typeface="Consolas"/>
              </a:rPr>
              <a:t>s</a:t>
            </a:r>
            <a:r>
              <a:rPr lang="en-US" dirty="0">
                <a:solidFill>
                  <a:srgbClr val="000000"/>
                </a:solidFill>
                <a:latin typeface="Consolas"/>
              </a:rPr>
              <a:t> = </a:t>
            </a:r>
            <a:r>
              <a:rPr lang="en-US" dirty="0">
                <a:solidFill>
                  <a:srgbClr val="2A00FF"/>
                </a:solidFill>
                <a:latin typeface="Consolas"/>
              </a:rPr>
              <a:t>"</a:t>
            </a:r>
            <a:r>
              <a:rPr lang="en-US" dirty="0" err="1">
                <a:solidFill>
                  <a:srgbClr val="2A00FF"/>
                </a:solidFill>
                <a:latin typeface="Consolas"/>
              </a:rPr>
              <a:t>Sourav</a:t>
            </a:r>
            <a:r>
              <a:rPr lang="en-US" dirty="0">
                <a:solidFill>
                  <a:srgbClr val="2A00FF"/>
                </a:solidFill>
                <a:latin typeface="Consolas"/>
              </a:rPr>
              <a:t> </a:t>
            </a:r>
            <a:r>
              <a:rPr lang="en-US" dirty="0" err="1">
                <a:solidFill>
                  <a:srgbClr val="2A00FF"/>
                </a:solidFill>
                <a:latin typeface="Consolas"/>
              </a:rPr>
              <a:t>Ganguly</a:t>
            </a:r>
            <a:r>
              <a:rPr lang="en-US" dirty="0">
                <a:solidFill>
                  <a:srgbClr val="2A00FF"/>
                </a:solidFill>
                <a:latin typeface="Consolas"/>
              </a:rPr>
              <a:t> is my favorite player"</a:t>
            </a:r>
            <a:r>
              <a:rPr lang="en-US" dirty="0">
                <a:solidFill>
                  <a:srgbClr val="000000"/>
                </a:solidFill>
                <a:latin typeface="Consolas"/>
              </a:rPr>
              <a:t>;</a:t>
            </a:r>
          </a:p>
          <a:p>
            <a:pPr lvl="3"/>
            <a:r>
              <a:rPr lang="en-US" b="1" dirty="0">
                <a:solidFill>
                  <a:srgbClr val="7F0055"/>
                </a:solidFill>
                <a:latin typeface="Consolas"/>
              </a:rPr>
              <a:t>byte</a:t>
            </a:r>
            <a:r>
              <a:rPr lang="en-US" b="1" dirty="0">
                <a:solidFill>
                  <a:srgbClr val="000000"/>
                </a:solidFill>
                <a:latin typeface="Consolas"/>
              </a:rPr>
              <a:t> </a:t>
            </a:r>
            <a:r>
              <a:rPr lang="en-US" b="1" dirty="0">
                <a:solidFill>
                  <a:srgbClr val="6A3E3E"/>
                </a:solidFill>
                <a:latin typeface="Consolas"/>
              </a:rPr>
              <a:t>b</a:t>
            </a:r>
            <a:r>
              <a:rPr lang="en-US" b="1" dirty="0">
                <a:solidFill>
                  <a:srgbClr val="000000"/>
                </a:solidFill>
                <a:latin typeface="Consolas"/>
              </a:rPr>
              <a:t>[] = </a:t>
            </a:r>
            <a:r>
              <a:rPr lang="en-US" b="1" dirty="0" err="1">
                <a:solidFill>
                  <a:srgbClr val="6A3E3E"/>
                </a:solidFill>
                <a:latin typeface="Consolas"/>
              </a:rPr>
              <a:t>s</a:t>
            </a:r>
            <a:r>
              <a:rPr lang="en-US" b="1" dirty="0" err="1">
                <a:solidFill>
                  <a:srgbClr val="000000"/>
                </a:solidFill>
                <a:latin typeface="Consolas"/>
              </a:rPr>
              <a:t>.getBytes</a:t>
            </a:r>
            <a:r>
              <a:rPr lang="en-US" b="1" dirty="0">
                <a:solidFill>
                  <a:srgbClr val="000000"/>
                </a:solidFill>
                <a:latin typeface="Consolas"/>
              </a:rPr>
              <a:t>();</a:t>
            </a:r>
          </a:p>
          <a:p>
            <a:pPr lvl="3"/>
            <a:r>
              <a:rPr lang="en-US" dirty="0" err="1">
                <a:solidFill>
                  <a:srgbClr val="6A3E3E"/>
                </a:solidFill>
                <a:latin typeface="Consolas"/>
              </a:rPr>
              <a:t>fout</a:t>
            </a:r>
            <a:r>
              <a:rPr lang="en-US" dirty="0" err="1">
                <a:solidFill>
                  <a:srgbClr val="000000"/>
                </a:solidFill>
                <a:latin typeface="Consolas"/>
              </a:rPr>
              <a:t>.write</a:t>
            </a:r>
            <a:r>
              <a:rPr lang="en-US" dirty="0">
                <a:solidFill>
                  <a:srgbClr val="000000"/>
                </a:solidFill>
                <a:latin typeface="Consolas"/>
              </a:rPr>
              <a:t>(</a:t>
            </a:r>
            <a:r>
              <a:rPr lang="en-US" dirty="0">
                <a:solidFill>
                  <a:srgbClr val="6A3E3E"/>
                </a:solidFill>
                <a:latin typeface="Consolas"/>
              </a:rPr>
              <a:t>b</a:t>
            </a:r>
            <a:r>
              <a:rPr lang="en-US" dirty="0">
                <a:solidFill>
                  <a:srgbClr val="000000"/>
                </a:solidFill>
                <a:latin typeface="Consolas"/>
              </a:rPr>
              <a:t>);</a:t>
            </a:r>
          </a:p>
          <a:p>
            <a:pPr lvl="3"/>
            <a:r>
              <a:rPr lang="en-US" dirty="0" err="1">
                <a:solidFill>
                  <a:srgbClr val="6A3E3E"/>
                </a:solidFill>
                <a:latin typeface="Consolas"/>
              </a:rPr>
              <a:t>fout</a:t>
            </a:r>
            <a:r>
              <a:rPr lang="en-US" dirty="0" err="1">
                <a:solidFill>
                  <a:srgbClr val="000000"/>
                </a:solidFill>
                <a:latin typeface="Consolas"/>
              </a:rPr>
              <a:t>.close</a:t>
            </a:r>
            <a:r>
              <a:rPr lang="en-US" dirty="0">
                <a:solidFill>
                  <a:srgbClr val="000000"/>
                </a:solidFill>
                <a:latin typeface="Consolas"/>
              </a:rPr>
              <a:t>();</a:t>
            </a:r>
          </a:p>
          <a:p>
            <a:pPr lvl="3"/>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"Success..."</a:t>
            </a:r>
            <a:r>
              <a:rPr lang="en-US" b="1" i="1" dirty="0">
                <a:solidFill>
                  <a:srgbClr val="000000"/>
                </a:solidFill>
                <a:latin typeface="Consolas"/>
              </a:rPr>
              <a:t>);</a:t>
            </a:r>
          </a:p>
          <a:p>
            <a:pPr lvl="2"/>
            <a:r>
              <a:rPr lang="en-US" dirty="0">
                <a:solidFill>
                  <a:srgbClr val="000000"/>
                </a:solidFill>
                <a:latin typeface="Consolas"/>
              </a:rPr>
              <a:t>} </a:t>
            </a:r>
            <a:r>
              <a:rPr lang="en-US" b="1" dirty="0">
                <a:solidFill>
                  <a:srgbClr val="7F0055"/>
                </a:solidFill>
                <a:latin typeface="Consolas"/>
              </a:rPr>
              <a:t>catch</a:t>
            </a:r>
            <a:r>
              <a:rPr lang="en-US" b="1" dirty="0">
                <a:solidFill>
                  <a:srgbClr val="000000"/>
                </a:solidFill>
                <a:latin typeface="Consolas"/>
              </a:rPr>
              <a:t> (Exception </a:t>
            </a:r>
            <a:r>
              <a:rPr lang="en-US" b="1" dirty="0">
                <a:solidFill>
                  <a:srgbClr val="6A3E3E"/>
                </a:solidFill>
                <a:latin typeface="Consolas"/>
              </a:rPr>
              <a:t>e</a:t>
            </a:r>
            <a:r>
              <a:rPr lang="en-US" b="1" dirty="0">
                <a:solidFill>
                  <a:srgbClr val="000000"/>
                </a:solidFill>
                <a:latin typeface="Consolas"/>
              </a:rPr>
              <a:t>) {</a:t>
            </a:r>
          </a:p>
          <a:p>
            <a:pPr lvl="2"/>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e</a:t>
            </a:r>
            <a:r>
              <a:rPr lang="en-US" b="1" i="1" dirty="0">
                <a:solidFill>
                  <a:srgbClr val="000000"/>
                </a:solidFill>
                <a:latin typeface="Consolas"/>
              </a:rPr>
              <a:t>);</a:t>
            </a:r>
          </a:p>
          <a:p>
            <a:pPr lvl="2"/>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181151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4"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FileInputStream</a:t>
            </a:r>
            <a:endParaRPr lang="en-US" dirty="0"/>
          </a:p>
        </p:txBody>
      </p:sp>
      <p:sp>
        <p:nvSpPr>
          <p:cNvPr id="3" name="Content Placeholder 2"/>
          <p:cNvSpPr>
            <a:spLocks noGrp="1"/>
          </p:cNvSpPr>
          <p:nvPr>
            <p:ph idx="1"/>
          </p:nvPr>
        </p:nvSpPr>
        <p:spPr>
          <a:xfrm>
            <a:off x="131180" y="863444"/>
            <a:ext cx="4540573" cy="5590565"/>
          </a:xfrm>
        </p:spPr>
        <p:txBody>
          <a:bodyPr/>
          <a:lstStyle/>
          <a:p>
            <a:r>
              <a:rPr lang="en-US" dirty="0" err="1">
                <a:solidFill>
                  <a:srgbClr val="C00000"/>
                </a:solidFill>
                <a:latin typeface="Consolas" panose="020B0609020204030204" pitchFamily="49" charset="0"/>
              </a:rPr>
              <a:t>FileInputStream</a:t>
            </a:r>
            <a:r>
              <a:rPr lang="en-US" dirty="0">
                <a:solidFill>
                  <a:srgbClr val="C00000"/>
                </a:solidFill>
              </a:rPr>
              <a:t> </a:t>
            </a:r>
            <a:r>
              <a:rPr lang="en-US" dirty="0"/>
              <a:t>class is used to read bytes from a file.</a:t>
            </a:r>
          </a:p>
          <a:p>
            <a:r>
              <a:rPr lang="en-US" dirty="0"/>
              <a:t>It should be used to read byte-oriented data for example to read image, audio, video etc.</a:t>
            </a:r>
          </a:p>
        </p:txBody>
      </p:sp>
      <p:sp>
        <p:nvSpPr>
          <p:cNvPr id="5" name="Oval 4"/>
          <p:cNvSpPr/>
          <p:nvPr/>
        </p:nvSpPr>
        <p:spPr>
          <a:xfrm>
            <a:off x="1220366" y="2846392"/>
            <a:ext cx="2362200" cy="105591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400" dirty="0" smtClean="0"/>
              <a:t>Java Application</a:t>
            </a:r>
            <a:endParaRPr lang="en-US" sz="2400" dirty="0"/>
          </a:p>
        </p:txBody>
      </p:sp>
      <p:sp>
        <p:nvSpPr>
          <p:cNvPr id="6" name="Rectangle 5"/>
          <p:cNvSpPr/>
          <p:nvPr/>
        </p:nvSpPr>
        <p:spPr>
          <a:xfrm>
            <a:off x="1182266" y="4267299"/>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1011011101 ….</a:t>
            </a:r>
            <a:endParaRPr lang="en-US" dirty="0"/>
          </a:p>
        </p:txBody>
      </p:sp>
      <p:sp>
        <p:nvSpPr>
          <p:cNvPr id="7" name="Rectangle 6"/>
          <p:cNvSpPr/>
          <p:nvPr/>
        </p:nvSpPr>
        <p:spPr>
          <a:xfrm>
            <a:off x="1448966" y="5212829"/>
            <a:ext cx="1905000" cy="95794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File</a:t>
            </a:r>
            <a:endParaRPr lang="en-US" sz="2400" dirty="0"/>
          </a:p>
        </p:txBody>
      </p:sp>
      <p:cxnSp>
        <p:nvCxnSpPr>
          <p:cNvPr id="8" name="Straight Arrow Connector 7"/>
          <p:cNvCxnSpPr>
            <a:stCxn id="7" idx="0"/>
            <a:endCxn id="6" idx="2"/>
          </p:cNvCxnSpPr>
          <p:nvPr/>
        </p:nvCxnSpPr>
        <p:spPr>
          <a:xfrm flipV="1">
            <a:off x="2401466" y="4800699"/>
            <a:ext cx="0" cy="41213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aphicFrame>
        <p:nvGraphicFramePr>
          <p:cNvPr id="10" name="Content Placeholder 5"/>
          <p:cNvGraphicFramePr>
            <a:graphicFrameLocks/>
          </p:cNvGraphicFramePr>
          <p:nvPr>
            <p:extLst/>
          </p:nvPr>
        </p:nvGraphicFramePr>
        <p:xfrm>
          <a:off x="4746312" y="768310"/>
          <a:ext cx="7340831" cy="1280160"/>
        </p:xfrm>
        <a:graphic>
          <a:graphicData uri="http://schemas.openxmlformats.org/drawingml/2006/table">
            <a:tbl>
              <a:tblPr firstRow="1">
                <a:tableStyleId>{5C22544A-7EE6-4342-B048-85BDC9FD1C3A}</a:tableStyleId>
              </a:tblPr>
              <a:tblGrid>
                <a:gridCol w="351083">
                  <a:extLst>
                    <a:ext uri="{9D8B030D-6E8A-4147-A177-3AD203B41FA5}">
                      <a16:colId xmlns:a16="http://schemas.microsoft.com/office/drawing/2014/main" xmlns="" val="20000"/>
                    </a:ext>
                  </a:extLst>
                </a:gridCol>
                <a:gridCol w="6989748">
                  <a:extLst>
                    <a:ext uri="{9D8B030D-6E8A-4147-A177-3AD203B41FA5}">
                      <a16:colId xmlns:a16="http://schemas.microsoft.com/office/drawing/2014/main" xmlns="" val="20001"/>
                    </a:ext>
                  </a:extLst>
                </a:gridCol>
              </a:tblGrid>
              <a:tr h="370840">
                <a:tc>
                  <a:txBody>
                    <a:bodyPr/>
                    <a:lstStyle/>
                    <a:p>
                      <a:r>
                        <a:rPr lang="en-US" dirty="0" smtClean="0"/>
                        <a:t>Sr.</a:t>
                      </a:r>
                      <a:endParaRPr lang="en-US" dirty="0"/>
                    </a:p>
                  </a:txBody>
                  <a:tcPr/>
                </a:tc>
                <a:tc>
                  <a:txBody>
                    <a:bodyPr/>
                    <a:lstStyle/>
                    <a:p>
                      <a:r>
                        <a:rPr lang="en-US" dirty="0" smtClean="0"/>
                        <a:t>Method</a:t>
                      </a:r>
                      <a:endParaRPr lang="en-US" dirty="0"/>
                    </a:p>
                  </a:txBody>
                  <a:tcPr/>
                </a:tc>
                <a:extLst>
                  <a:ext uri="{0D108BD9-81ED-4DB2-BD59-A6C34878D82A}">
                    <a16:rowId xmlns:a16="http://schemas.microsoft.com/office/drawing/2014/main" xmlns="" val="10000"/>
                  </a:ext>
                </a:extLst>
              </a:tr>
              <a:tr h="370840">
                <a:tc>
                  <a:txBody>
                    <a:bodyPr/>
                    <a:lstStyle/>
                    <a:p>
                      <a:r>
                        <a:rPr lang="en-US" dirty="0" smtClean="0"/>
                        <a:t>1</a:t>
                      </a:r>
                      <a:endParaRPr lang="en-US" dirty="0"/>
                    </a:p>
                  </a:txBody>
                  <a:tcPr/>
                </a:tc>
                <a:tc>
                  <a:txBody>
                    <a:bodyPr/>
                    <a:lstStyle/>
                    <a:p>
                      <a:r>
                        <a:rPr lang="en-US" b="1" dirty="0" smtClean="0"/>
                        <a:t>public </a:t>
                      </a:r>
                      <a:r>
                        <a:rPr lang="en-US" b="1" dirty="0" err="1" smtClean="0"/>
                        <a:t>int</a:t>
                      </a:r>
                      <a:r>
                        <a:rPr lang="en-US" b="1" dirty="0" smtClean="0"/>
                        <a:t> read() </a:t>
                      </a:r>
                    </a:p>
                    <a:p>
                      <a:r>
                        <a:rPr lang="en-US" dirty="0" smtClean="0"/>
                        <a:t>the next byte of data, or -1 if the end of the file is reached.</a:t>
                      </a:r>
                      <a:endParaRPr lang="en-US" dirty="0"/>
                    </a:p>
                  </a:txBody>
                  <a:tcPr/>
                </a:tc>
                <a:extLst>
                  <a:ext uri="{0D108BD9-81ED-4DB2-BD59-A6C34878D82A}">
                    <a16:rowId xmlns:a16="http://schemas.microsoft.com/office/drawing/2014/main" xmlns="" val="10001"/>
                  </a:ext>
                </a:extLst>
              </a:tr>
            </a:tbl>
          </a:graphicData>
        </a:graphic>
      </p:graphicFrame>
      <p:graphicFrame>
        <p:nvGraphicFramePr>
          <p:cNvPr id="11" name="Table 10"/>
          <p:cNvGraphicFramePr>
            <a:graphicFrameLocks noGrp="1"/>
          </p:cNvGraphicFramePr>
          <p:nvPr>
            <p:extLst/>
          </p:nvPr>
        </p:nvGraphicFramePr>
        <p:xfrm>
          <a:off x="4746312" y="1758910"/>
          <a:ext cx="7340831" cy="914400"/>
        </p:xfrm>
        <a:graphic>
          <a:graphicData uri="http://schemas.openxmlformats.org/drawingml/2006/table">
            <a:tbl>
              <a:tblPr>
                <a:tableStyleId>{5C22544A-7EE6-4342-B048-85BDC9FD1C3A}</a:tableStyleId>
              </a:tblPr>
              <a:tblGrid>
                <a:gridCol w="351083">
                  <a:extLst>
                    <a:ext uri="{9D8B030D-6E8A-4147-A177-3AD203B41FA5}">
                      <a16:colId xmlns:a16="http://schemas.microsoft.com/office/drawing/2014/main" xmlns="" val="20000"/>
                    </a:ext>
                  </a:extLst>
                </a:gridCol>
                <a:gridCol w="6989748">
                  <a:extLst>
                    <a:ext uri="{9D8B030D-6E8A-4147-A177-3AD203B41FA5}">
                      <a16:colId xmlns:a16="http://schemas.microsoft.com/office/drawing/2014/main" xmlns="" val="20001"/>
                    </a:ext>
                  </a:extLst>
                </a:gridCol>
              </a:tblGrid>
              <a:tr h="370840">
                <a:tc>
                  <a:txBody>
                    <a:bodyPr/>
                    <a:lstStyle/>
                    <a:p>
                      <a:r>
                        <a:rPr lang="en-US" dirty="0" smtClean="0"/>
                        <a:t>2</a:t>
                      </a:r>
                      <a:endParaRPr lang="en-US" dirty="0"/>
                    </a:p>
                  </a:txBody>
                  <a:tcPr/>
                </a:tc>
                <a:tc>
                  <a:txBody>
                    <a:bodyPr/>
                    <a:lstStyle/>
                    <a:p>
                      <a:r>
                        <a:rPr lang="en-US" b="1" dirty="0" smtClean="0"/>
                        <a:t>public </a:t>
                      </a:r>
                      <a:r>
                        <a:rPr lang="en-US" b="1" dirty="0" err="1" smtClean="0"/>
                        <a:t>int</a:t>
                      </a:r>
                      <a:r>
                        <a:rPr lang="en-US" b="1" dirty="0" smtClean="0"/>
                        <a:t> read(byte[] b) </a:t>
                      </a:r>
                    </a:p>
                    <a:p>
                      <a:r>
                        <a:rPr lang="en-US" dirty="0" smtClean="0"/>
                        <a:t>b - the buffer into which the data is read.</a:t>
                      </a:r>
                    </a:p>
                    <a:p>
                      <a:r>
                        <a:rPr lang="en-US" dirty="0" smtClean="0"/>
                        <a:t>Returns: the total number of bytes read into the buffer, or -1.</a:t>
                      </a:r>
                      <a:endParaRPr lang="en-US" dirty="0"/>
                    </a:p>
                  </a:txBody>
                  <a:tcPr/>
                </a:tc>
                <a:extLst>
                  <a:ext uri="{0D108BD9-81ED-4DB2-BD59-A6C34878D82A}">
                    <a16:rowId xmlns:a16="http://schemas.microsoft.com/office/drawing/2014/main" xmlns="" val="10000"/>
                  </a:ext>
                </a:extLst>
              </a:tr>
            </a:tbl>
          </a:graphicData>
        </a:graphic>
      </p:graphicFrame>
      <p:graphicFrame>
        <p:nvGraphicFramePr>
          <p:cNvPr id="12" name="Table 11"/>
          <p:cNvGraphicFramePr>
            <a:graphicFrameLocks noGrp="1"/>
          </p:cNvGraphicFramePr>
          <p:nvPr>
            <p:extLst/>
          </p:nvPr>
        </p:nvGraphicFramePr>
        <p:xfrm>
          <a:off x="4746312" y="2642830"/>
          <a:ext cx="7340831" cy="1463040"/>
        </p:xfrm>
        <a:graphic>
          <a:graphicData uri="http://schemas.openxmlformats.org/drawingml/2006/table">
            <a:tbl>
              <a:tblPr>
                <a:tableStyleId>{5C22544A-7EE6-4342-B048-85BDC9FD1C3A}</a:tableStyleId>
              </a:tblPr>
              <a:tblGrid>
                <a:gridCol w="351083">
                  <a:extLst>
                    <a:ext uri="{9D8B030D-6E8A-4147-A177-3AD203B41FA5}">
                      <a16:colId xmlns:a16="http://schemas.microsoft.com/office/drawing/2014/main" xmlns="" val="20000"/>
                    </a:ext>
                  </a:extLst>
                </a:gridCol>
                <a:gridCol w="6989748">
                  <a:extLst>
                    <a:ext uri="{9D8B030D-6E8A-4147-A177-3AD203B41FA5}">
                      <a16:colId xmlns:a16="http://schemas.microsoft.com/office/drawing/2014/main" xmlns="" val="20001"/>
                    </a:ext>
                  </a:extLst>
                </a:gridCol>
              </a:tblGrid>
              <a:tr h="370840">
                <a:tc>
                  <a:txBody>
                    <a:bodyPr/>
                    <a:lstStyle/>
                    <a:p>
                      <a:r>
                        <a:rPr lang="en-US" dirty="0" smtClean="0"/>
                        <a:t>3</a:t>
                      </a:r>
                      <a:endParaRPr lang="en-US" dirty="0"/>
                    </a:p>
                  </a:txBody>
                  <a:tcPr/>
                </a:tc>
                <a:tc>
                  <a:txBody>
                    <a:bodyPr/>
                    <a:lstStyle/>
                    <a:p>
                      <a:r>
                        <a:rPr lang="en-US" b="1" dirty="0" smtClean="0"/>
                        <a:t>public </a:t>
                      </a:r>
                      <a:r>
                        <a:rPr lang="en-US" b="1" dirty="0" err="1" smtClean="0"/>
                        <a:t>int</a:t>
                      </a:r>
                      <a:r>
                        <a:rPr lang="en-US" b="1" dirty="0" smtClean="0"/>
                        <a:t> read(byte[] b, </a:t>
                      </a:r>
                      <a:r>
                        <a:rPr lang="en-US" b="1" dirty="0" err="1" smtClean="0"/>
                        <a:t>int</a:t>
                      </a:r>
                      <a:r>
                        <a:rPr lang="en-US" b="1" dirty="0" smtClean="0"/>
                        <a:t> off, </a:t>
                      </a:r>
                      <a:r>
                        <a:rPr lang="en-US" b="1" dirty="0" err="1" smtClean="0"/>
                        <a:t>int</a:t>
                      </a:r>
                      <a:r>
                        <a:rPr lang="en-US" b="1" dirty="0" smtClean="0"/>
                        <a:t> </a:t>
                      </a:r>
                      <a:r>
                        <a:rPr lang="en-US" b="1" dirty="0" err="1" smtClean="0"/>
                        <a:t>len</a:t>
                      </a:r>
                      <a:r>
                        <a:rPr lang="en-US" b="1" dirty="0" smtClean="0"/>
                        <a:t>)</a:t>
                      </a:r>
                      <a:r>
                        <a:rPr lang="en-US" dirty="0" smtClean="0"/>
                        <a:t> </a:t>
                      </a:r>
                    </a:p>
                    <a:p>
                      <a:r>
                        <a:rPr lang="en-US" dirty="0" smtClean="0"/>
                        <a:t>b - the buffer into which the data is read.</a:t>
                      </a:r>
                    </a:p>
                    <a:p>
                      <a:r>
                        <a:rPr lang="en-US" dirty="0" smtClean="0"/>
                        <a:t>off - the start offset in the destination array b</a:t>
                      </a:r>
                    </a:p>
                    <a:p>
                      <a:r>
                        <a:rPr lang="en-US" dirty="0" err="1" smtClean="0"/>
                        <a:t>len</a:t>
                      </a:r>
                      <a:r>
                        <a:rPr lang="en-US" dirty="0" smtClean="0"/>
                        <a:t> - the maximum number of bytes read.</a:t>
                      </a:r>
                    </a:p>
                    <a:p>
                      <a:r>
                        <a:rPr lang="en-US" dirty="0" smtClean="0"/>
                        <a:t>Returns: the total number of bytes read into the buffer, or -1</a:t>
                      </a:r>
                      <a:endParaRPr lang="en-US" dirty="0"/>
                    </a:p>
                  </a:txBody>
                  <a:tcPr/>
                </a:tc>
                <a:extLst>
                  <a:ext uri="{0D108BD9-81ED-4DB2-BD59-A6C34878D82A}">
                    <a16:rowId xmlns:a16="http://schemas.microsoft.com/office/drawing/2014/main" xmlns="" val="10000"/>
                  </a:ext>
                </a:extLst>
              </a:tr>
            </a:tbl>
          </a:graphicData>
        </a:graphic>
      </p:graphicFrame>
      <p:graphicFrame>
        <p:nvGraphicFramePr>
          <p:cNvPr id="13" name="Table 12"/>
          <p:cNvGraphicFramePr>
            <a:graphicFrameLocks noGrp="1"/>
          </p:cNvGraphicFramePr>
          <p:nvPr>
            <p:extLst/>
          </p:nvPr>
        </p:nvGraphicFramePr>
        <p:xfrm>
          <a:off x="4746312" y="4090630"/>
          <a:ext cx="7340831" cy="914400"/>
        </p:xfrm>
        <a:graphic>
          <a:graphicData uri="http://schemas.openxmlformats.org/drawingml/2006/table">
            <a:tbl>
              <a:tblPr>
                <a:tableStyleId>{5C22544A-7EE6-4342-B048-85BDC9FD1C3A}</a:tableStyleId>
              </a:tblPr>
              <a:tblGrid>
                <a:gridCol w="351083">
                  <a:extLst>
                    <a:ext uri="{9D8B030D-6E8A-4147-A177-3AD203B41FA5}">
                      <a16:colId xmlns:a16="http://schemas.microsoft.com/office/drawing/2014/main" xmlns="" val="20000"/>
                    </a:ext>
                  </a:extLst>
                </a:gridCol>
                <a:gridCol w="6989748">
                  <a:extLst>
                    <a:ext uri="{9D8B030D-6E8A-4147-A177-3AD203B41FA5}">
                      <a16:colId xmlns:a16="http://schemas.microsoft.com/office/drawing/2014/main" xmlns="" val="20001"/>
                    </a:ext>
                  </a:extLst>
                </a:gridCol>
              </a:tblGrid>
              <a:tr h="370840">
                <a:tc>
                  <a:txBody>
                    <a:bodyPr/>
                    <a:lstStyle/>
                    <a:p>
                      <a:r>
                        <a:rPr lang="en-US" dirty="0" smtClean="0"/>
                        <a:t>4</a:t>
                      </a:r>
                      <a:endParaRPr lang="en-US" dirty="0"/>
                    </a:p>
                  </a:txBody>
                  <a:tcPr/>
                </a:tc>
                <a:tc>
                  <a:txBody>
                    <a:bodyPr/>
                    <a:lstStyle/>
                    <a:p>
                      <a:r>
                        <a:rPr lang="en-US" b="1" dirty="0" smtClean="0"/>
                        <a:t>public long skip(long n)</a:t>
                      </a:r>
                      <a:r>
                        <a:rPr lang="en-US" dirty="0" smtClean="0"/>
                        <a:t> </a:t>
                      </a:r>
                    </a:p>
                    <a:p>
                      <a:r>
                        <a:rPr lang="en-US" dirty="0" smtClean="0"/>
                        <a:t>n - the number of bytes to be skipped.</a:t>
                      </a:r>
                    </a:p>
                    <a:p>
                      <a:r>
                        <a:rPr lang="en-US" dirty="0" smtClean="0"/>
                        <a:t>Returns: the actual number of bytes skipped.</a:t>
                      </a:r>
                    </a:p>
                  </a:txBody>
                  <a:tcPr/>
                </a:tc>
                <a:extLst>
                  <a:ext uri="{0D108BD9-81ED-4DB2-BD59-A6C34878D82A}">
                    <a16:rowId xmlns:a16="http://schemas.microsoft.com/office/drawing/2014/main" xmlns="" val="10000"/>
                  </a:ext>
                </a:extLst>
              </a:tr>
            </a:tbl>
          </a:graphicData>
        </a:graphic>
      </p:graphicFrame>
      <p:graphicFrame>
        <p:nvGraphicFramePr>
          <p:cNvPr id="14" name="Table 13"/>
          <p:cNvGraphicFramePr>
            <a:graphicFrameLocks noGrp="1"/>
          </p:cNvGraphicFramePr>
          <p:nvPr>
            <p:extLst/>
          </p:nvPr>
        </p:nvGraphicFramePr>
        <p:xfrm>
          <a:off x="4746312" y="5005030"/>
          <a:ext cx="7340831" cy="640080"/>
        </p:xfrm>
        <a:graphic>
          <a:graphicData uri="http://schemas.openxmlformats.org/drawingml/2006/table">
            <a:tbl>
              <a:tblPr>
                <a:tableStyleId>{5C22544A-7EE6-4342-B048-85BDC9FD1C3A}</a:tableStyleId>
              </a:tblPr>
              <a:tblGrid>
                <a:gridCol w="351083">
                  <a:extLst>
                    <a:ext uri="{9D8B030D-6E8A-4147-A177-3AD203B41FA5}">
                      <a16:colId xmlns:a16="http://schemas.microsoft.com/office/drawing/2014/main" xmlns="" val="20000"/>
                    </a:ext>
                  </a:extLst>
                </a:gridCol>
                <a:gridCol w="6989748">
                  <a:extLst>
                    <a:ext uri="{9D8B030D-6E8A-4147-A177-3AD203B41FA5}">
                      <a16:colId xmlns:a16="http://schemas.microsoft.com/office/drawing/2014/main" xmlns="" val="20001"/>
                    </a:ext>
                  </a:extLst>
                </a:gridCol>
              </a:tblGrid>
              <a:tr h="370840">
                <a:tc>
                  <a:txBody>
                    <a:bodyPr/>
                    <a:lstStyle/>
                    <a:p>
                      <a:r>
                        <a:rPr lang="en-US" dirty="0" smtClean="0"/>
                        <a:t>5</a:t>
                      </a:r>
                      <a:endParaRPr lang="en-US" dirty="0"/>
                    </a:p>
                  </a:txBody>
                  <a:tcPr/>
                </a:tc>
                <a:tc>
                  <a:txBody>
                    <a:bodyPr/>
                    <a:lstStyle/>
                    <a:p>
                      <a:r>
                        <a:rPr lang="en-US" b="1" dirty="0" smtClean="0"/>
                        <a:t>public </a:t>
                      </a:r>
                      <a:r>
                        <a:rPr lang="en-US" b="1" dirty="0" err="1" smtClean="0"/>
                        <a:t>int</a:t>
                      </a:r>
                      <a:r>
                        <a:rPr lang="en-US" b="1" dirty="0" smtClean="0"/>
                        <a:t> available()</a:t>
                      </a:r>
                    </a:p>
                    <a:p>
                      <a:r>
                        <a:rPr lang="en-US" dirty="0" smtClean="0"/>
                        <a:t>an estimate of the number of remaining bytes that can be read</a:t>
                      </a:r>
                    </a:p>
                  </a:txBody>
                  <a:tcPr/>
                </a:tc>
                <a:extLst>
                  <a:ext uri="{0D108BD9-81ED-4DB2-BD59-A6C34878D82A}">
                    <a16:rowId xmlns:a16="http://schemas.microsoft.com/office/drawing/2014/main" xmlns="" val="10000"/>
                  </a:ext>
                </a:extLst>
              </a:tr>
            </a:tbl>
          </a:graphicData>
        </a:graphic>
      </p:graphicFrame>
      <p:graphicFrame>
        <p:nvGraphicFramePr>
          <p:cNvPr id="15" name="Table 14"/>
          <p:cNvGraphicFramePr>
            <a:graphicFrameLocks noGrp="1"/>
          </p:cNvGraphicFramePr>
          <p:nvPr>
            <p:extLst/>
          </p:nvPr>
        </p:nvGraphicFramePr>
        <p:xfrm>
          <a:off x="4746312" y="5645110"/>
          <a:ext cx="7340831" cy="914400"/>
        </p:xfrm>
        <a:graphic>
          <a:graphicData uri="http://schemas.openxmlformats.org/drawingml/2006/table">
            <a:tbl>
              <a:tblPr>
                <a:tableStyleId>{5C22544A-7EE6-4342-B048-85BDC9FD1C3A}</a:tableStyleId>
              </a:tblPr>
              <a:tblGrid>
                <a:gridCol w="351083">
                  <a:extLst>
                    <a:ext uri="{9D8B030D-6E8A-4147-A177-3AD203B41FA5}">
                      <a16:colId xmlns:a16="http://schemas.microsoft.com/office/drawing/2014/main" xmlns="" val="20000"/>
                    </a:ext>
                  </a:extLst>
                </a:gridCol>
                <a:gridCol w="6989748">
                  <a:extLst>
                    <a:ext uri="{9D8B030D-6E8A-4147-A177-3AD203B41FA5}">
                      <a16:colId xmlns:a16="http://schemas.microsoft.com/office/drawing/2014/main" xmlns="" val="20001"/>
                    </a:ext>
                  </a:extLst>
                </a:gridCol>
              </a:tblGrid>
              <a:tr h="370840">
                <a:tc>
                  <a:txBody>
                    <a:bodyPr/>
                    <a:lstStyle/>
                    <a:p>
                      <a:r>
                        <a:rPr lang="en-US" dirty="0" smtClean="0"/>
                        <a:t>6</a:t>
                      </a:r>
                      <a:endParaRPr lang="en-US" dirty="0"/>
                    </a:p>
                  </a:txBody>
                  <a:tcPr/>
                </a:tc>
                <a:tc>
                  <a:txBody>
                    <a:bodyPr/>
                    <a:lstStyle/>
                    <a:p>
                      <a:r>
                        <a:rPr lang="en-US" b="1" dirty="0" smtClean="0"/>
                        <a:t>public void close()</a:t>
                      </a:r>
                    </a:p>
                    <a:p>
                      <a:r>
                        <a:rPr lang="en-US" dirty="0" smtClean="0"/>
                        <a:t>Closes this file input stream and releases any system resources associated.</a:t>
                      </a:r>
                    </a:p>
                  </a:txBody>
                  <a:tcPr/>
                </a:tc>
                <a:extLst>
                  <a:ext uri="{0D108BD9-81ED-4DB2-BD59-A6C34878D82A}">
                    <a16:rowId xmlns:a16="http://schemas.microsoft.com/office/drawing/2014/main" xmlns="" val="10000"/>
                  </a:ext>
                </a:extLst>
              </a:tr>
            </a:tbl>
          </a:graphicData>
        </a:graphic>
      </p:graphicFrame>
      <p:cxnSp>
        <p:nvCxnSpPr>
          <p:cNvPr id="17" name="Straight Arrow Connector 16"/>
          <p:cNvCxnSpPr>
            <a:stCxn id="6" idx="0"/>
          </p:cNvCxnSpPr>
          <p:nvPr/>
        </p:nvCxnSpPr>
        <p:spPr>
          <a:xfrm flipV="1">
            <a:off x="2401466" y="3884565"/>
            <a:ext cx="0" cy="382734"/>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26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righ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right)">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FileInputStream</a:t>
            </a:r>
            <a:r>
              <a:rPr lang="en-IN" dirty="0" smtClean="0"/>
              <a:t> </a:t>
            </a:r>
            <a:r>
              <a:rPr lang="en-IN" dirty="0"/>
              <a:t>Example</a:t>
            </a:r>
            <a:endParaRPr lang="en-US" dirty="0"/>
          </a:p>
        </p:txBody>
      </p:sp>
      <p:sp>
        <p:nvSpPr>
          <p:cNvPr id="4" name="Rectangle 3"/>
          <p:cNvSpPr/>
          <p:nvPr/>
        </p:nvSpPr>
        <p:spPr>
          <a:xfrm>
            <a:off x="101135" y="850512"/>
            <a:ext cx="9209119" cy="3970318"/>
          </a:xfrm>
          <a:prstGeom prst="rect">
            <a:avLst/>
          </a:prstGeom>
          <a:ln w="19050">
            <a:solidFill>
              <a:schemeClr val="accent1"/>
            </a:solidFill>
            <a:prstDash val="dash"/>
          </a:ln>
        </p:spPr>
        <p:txBody>
          <a:bodyPr wrap="square">
            <a:spAutoFit/>
          </a:bodyPr>
          <a:lstStyle/>
          <a:p>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SimpleRead</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2"/>
            <a:r>
              <a:rPr lang="en-US" b="1" dirty="0">
                <a:solidFill>
                  <a:srgbClr val="7F0055"/>
                </a:solidFill>
                <a:latin typeface="Consolas"/>
              </a:rPr>
              <a:t>try</a:t>
            </a:r>
            <a:r>
              <a:rPr lang="en-US" b="1" dirty="0">
                <a:solidFill>
                  <a:srgbClr val="000000"/>
                </a:solidFill>
                <a:latin typeface="Consolas"/>
              </a:rPr>
              <a:t> {</a:t>
            </a:r>
          </a:p>
          <a:p>
            <a:pPr lvl="3"/>
            <a:r>
              <a:rPr lang="en-US" dirty="0" err="1">
                <a:solidFill>
                  <a:srgbClr val="000000"/>
                </a:solidFill>
                <a:latin typeface="Consolas"/>
              </a:rPr>
              <a:t>FileInputStream</a:t>
            </a:r>
            <a:r>
              <a:rPr lang="en-US" dirty="0">
                <a:solidFill>
                  <a:srgbClr val="000000"/>
                </a:solidFill>
                <a:latin typeface="Consolas"/>
              </a:rPr>
              <a:t> </a:t>
            </a:r>
            <a:r>
              <a:rPr lang="en-US" dirty="0">
                <a:solidFill>
                  <a:srgbClr val="6A3E3E"/>
                </a:solidFill>
                <a:latin typeface="Consolas"/>
              </a:rPr>
              <a:t>fin</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FileInputStream</a:t>
            </a:r>
            <a:r>
              <a:rPr lang="en-US" b="1" dirty="0">
                <a:solidFill>
                  <a:srgbClr val="000000"/>
                </a:solidFill>
                <a:latin typeface="Consolas"/>
              </a:rPr>
              <a:t>(</a:t>
            </a:r>
            <a:r>
              <a:rPr lang="en-US" b="1" dirty="0">
                <a:solidFill>
                  <a:srgbClr val="2A00FF"/>
                </a:solidFill>
                <a:latin typeface="Consolas"/>
              </a:rPr>
              <a:t>"abc.txt"</a:t>
            </a:r>
            <a:r>
              <a:rPr lang="en-US" b="1" dirty="0">
                <a:solidFill>
                  <a:srgbClr val="000000"/>
                </a:solidFill>
                <a:latin typeface="Consolas"/>
              </a:rPr>
              <a:t>);</a:t>
            </a:r>
          </a:p>
          <a:p>
            <a:pPr lvl="3"/>
            <a:r>
              <a:rPr lang="en-US" b="1" dirty="0" err="1">
                <a:solidFill>
                  <a:srgbClr val="7F0055"/>
                </a:solidFill>
                <a:latin typeface="Consolas"/>
              </a:rPr>
              <a:t>int</a:t>
            </a:r>
            <a:r>
              <a:rPr lang="en-US" b="1" dirty="0">
                <a:solidFill>
                  <a:srgbClr val="000000"/>
                </a:solidFill>
                <a:latin typeface="Consolas"/>
              </a:rPr>
              <a:t> </a:t>
            </a:r>
            <a:r>
              <a:rPr lang="en-US" b="1" dirty="0" err="1">
                <a:solidFill>
                  <a:srgbClr val="6A3E3E"/>
                </a:solidFill>
                <a:latin typeface="Consolas"/>
              </a:rPr>
              <a:t>i</a:t>
            </a:r>
            <a:r>
              <a:rPr lang="en-US" b="1" dirty="0">
                <a:solidFill>
                  <a:srgbClr val="000000"/>
                </a:solidFill>
                <a:latin typeface="Consolas"/>
              </a:rPr>
              <a:t> = 0;</a:t>
            </a:r>
          </a:p>
          <a:p>
            <a:pPr lvl="3"/>
            <a:r>
              <a:rPr lang="en-US" b="1" dirty="0">
                <a:solidFill>
                  <a:srgbClr val="7F0055"/>
                </a:solidFill>
                <a:latin typeface="Consolas"/>
              </a:rPr>
              <a:t>while</a:t>
            </a:r>
            <a:r>
              <a:rPr lang="en-US" b="1" dirty="0">
                <a:solidFill>
                  <a:srgbClr val="000000"/>
                </a:solidFill>
                <a:latin typeface="Consolas"/>
              </a:rPr>
              <a:t> ((</a:t>
            </a:r>
            <a:r>
              <a:rPr lang="en-US" b="1" dirty="0" err="1">
                <a:solidFill>
                  <a:srgbClr val="6A3E3E"/>
                </a:solidFill>
                <a:latin typeface="Consolas"/>
              </a:rPr>
              <a:t>i</a:t>
            </a:r>
            <a:r>
              <a:rPr lang="en-US" b="1" dirty="0">
                <a:solidFill>
                  <a:srgbClr val="000000"/>
                </a:solidFill>
                <a:latin typeface="Consolas"/>
              </a:rPr>
              <a:t> = </a:t>
            </a:r>
            <a:r>
              <a:rPr lang="en-US" b="1" dirty="0" err="1">
                <a:solidFill>
                  <a:srgbClr val="6A3E3E"/>
                </a:solidFill>
                <a:latin typeface="Consolas"/>
              </a:rPr>
              <a:t>fin</a:t>
            </a:r>
            <a:r>
              <a:rPr lang="en-US" b="1" dirty="0" err="1">
                <a:solidFill>
                  <a:srgbClr val="000000"/>
                </a:solidFill>
                <a:latin typeface="Consolas"/>
              </a:rPr>
              <a:t>.read</a:t>
            </a:r>
            <a:r>
              <a:rPr lang="en-US" b="1" dirty="0">
                <a:solidFill>
                  <a:srgbClr val="000000"/>
                </a:solidFill>
                <a:latin typeface="Consolas"/>
              </a:rPr>
              <a:t>()) != -1) {</a:t>
            </a:r>
          </a:p>
          <a:p>
            <a:pPr lvl="3"/>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(char) </a:t>
            </a:r>
            <a:r>
              <a:rPr lang="en-US" b="1" i="1" dirty="0" err="1">
                <a:solidFill>
                  <a:srgbClr val="6A3E3E"/>
                </a:solidFill>
                <a:latin typeface="Consolas"/>
              </a:rPr>
              <a:t>i</a:t>
            </a:r>
            <a:r>
              <a:rPr lang="en-US" b="1" i="1" dirty="0">
                <a:solidFill>
                  <a:srgbClr val="000000"/>
                </a:solidFill>
                <a:latin typeface="Consolas"/>
              </a:rPr>
              <a:t>);</a:t>
            </a:r>
            <a:endParaRPr lang="en-US" b="1" i="1" dirty="0">
              <a:solidFill>
                <a:srgbClr val="000000"/>
              </a:solidFill>
              <a:highlight>
                <a:srgbClr val="D4D4D4"/>
              </a:highlight>
              <a:latin typeface="Consolas"/>
            </a:endParaRPr>
          </a:p>
          <a:p>
            <a:pPr lvl="3"/>
            <a:r>
              <a:rPr lang="en-US" dirty="0">
                <a:solidFill>
                  <a:srgbClr val="000000"/>
                </a:solidFill>
                <a:latin typeface="Consolas"/>
              </a:rPr>
              <a:t>}</a:t>
            </a:r>
          </a:p>
          <a:p>
            <a:pPr lvl="3"/>
            <a:r>
              <a:rPr lang="en-US" dirty="0" err="1">
                <a:solidFill>
                  <a:srgbClr val="6A3E3E"/>
                </a:solidFill>
                <a:latin typeface="Consolas"/>
              </a:rPr>
              <a:t>fin</a:t>
            </a:r>
            <a:r>
              <a:rPr lang="en-US" dirty="0" err="1">
                <a:solidFill>
                  <a:srgbClr val="000000"/>
                </a:solidFill>
                <a:latin typeface="Consolas"/>
              </a:rPr>
              <a:t>.close</a:t>
            </a:r>
            <a:r>
              <a:rPr lang="en-US" dirty="0">
                <a:solidFill>
                  <a:srgbClr val="000000"/>
                </a:solidFill>
                <a:latin typeface="Consolas"/>
              </a:rPr>
              <a:t>();</a:t>
            </a:r>
          </a:p>
          <a:p>
            <a:pPr lvl="2"/>
            <a:r>
              <a:rPr lang="en-US" dirty="0">
                <a:solidFill>
                  <a:srgbClr val="000000"/>
                </a:solidFill>
                <a:latin typeface="Consolas"/>
              </a:rPr>
              <a:t>} </a:t>
            </a:r>
            <a:r>
              <a:rPr lang="en-US" b="1" dirty="0">
                <a:solidFill>
                  <a:srgbClr val="7F0055"/>
                </a:solidFill>
                <a:latin typeface="Consolas"/>
              </a:rPr>
              <a:t>catch</a:t>
            </a:r>
            <a:r>
              <a:rPr lang="en-US" b="1" dirty="0">
                <a:solidFill>
                  <a:srgbClr val="000000"/>
                </a:solidFill>
                <a:latin typeface="Consolas"/>
              </a:rPr>
              <a:t> (Exception </a:t>
            </a:r>
            <a:r>
              <a:rPr lang="en-US" b="1" dirty="0">
                <a:solidFill>
                  <a:srgbClr val="6A3E3E"/>
                </a:solidFill>
                <a:latin typeface="Consolas"/>
              </a:rPr>
              <a:t>e</a:t>
            </a:r>
            <a:r>
              <a:rPr lang="en-US" b="1" dirty="0">
                <a:solidFill>
                  <a:srgbClr val="000000"/>
                </a:solidFill>
                <a:latin typeface="Consolas"/>
              </a:rPr>
              <a:t>) {</a:t>
            </a:r>
          </a:p>
          <a:p>
            <a:pPr lvl="2"/>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e</a:t>
            </a:r>
            <a:r>
              <a:rPr lang="en-US" b="1" i="1" dirty="0">
                <a:solidFill>
                  <a:srgbClr val="000000"/>
                </a:solidFill>
                <a:latin typeface="Consolas"/>
              </a:rPr>
              <a:t>);</a:t>
            </a:r>
            <a:endParaRPr lang="en-US" b="1" i="1" dirty="0">
              <a:solidFill>
                <a:srgbClr val="000000"/>
              </a:solidFill>
              <a:highlight>
                <a:srgbClr val="D4D4D4"/>
              </a:highlight>
              <a:latin typeface="Consolas"/>
            </a:endParaRPr>
          </a:p>
          <a:p>
            <a:pPr lvl="2"/>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208955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4"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Byte Streams</a:t>
            </a:r>
          </a:p>
        </p:txBody>
      </p:sp>
      <p:sp>
        <p:nvSpPr>
          <p:cNvPr id="4" name="Rectangle 3"/>
          <p:cNvSpPr/>
          <p:nvPr/>
        </p:nvSpPr>
        <p:spPr>
          <a:xfrm>
            <a:off x="0" y="711201"/>
            <a:ext cx="9346277" cy="5909310"/>
          </a:xfrm>
          <a:prstGeom prst="rect">
            <a:avLst/>
          </a:prstGeom>
          <a:ln w="19050">
            <a:solidFill>
              <a:schemeClr val="tx2">
                <a:lumMod val="60000"/>
                <a:lumOff val="40000"/>
              </a:schemeClr>
            </a:solidFill>
            <a:prstDash val="dash"/>
          </a:ln>
        </p:spPr>
        <p:txBody>
          <a:bodyPr wrap="square">
            <a:spAutoFit/>
          </a:bodyPr>
          <a:lstStyle/>
          <a:p>
            <a:r>
              <a:rPr lang="en-US" b="1" dirty="0" smtClean="0">
                <a:solidFill>
                  <a:srgbClr val="7F0055"/>
                </a:solidFill>
                <a:latin typeface="Consolas"/>
              </a:rPr>
              <a:t>import</a:t>
            </a:r>
            <a:r>
              <a:rPr lang="en-US" b="1" dirty="0" smtClean="0">
                <a:solidFill>
                  <a:srgbClr val="000000"/>
                </a:solidFill>
                <a:latin typeface="Consolas"/>
              </a:rPr>
              <a:t> java.io.*;</a:t>
            </a: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CopyFile</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r>
              <a:rPr lang="en-US" b="1" dirty="0" smtClean="0">
                <a:solidFill>
                  <a:srgbClr val="7F0055"/>
                </a:solidFill>
                <a:latin typeface="Consolas"/>
              </a:rPr>
              <a:t>throws</a:t>
            </a:r>
            <a:r>
              <a:rPr lang="en-US" b="1" dirty="0" smtClean="0">
                <a:solidFill>
                  <a:srgbClr val="000000"/>
                </a:solidFill>
                <a:latin typeface="Consolas"/>
              </a:rPr>
              <a:t> </a:t>
            </a:r>
            <a:r>
              <a:rPr lang="en-US" b="1" dirty="0" err="1" smtClean="0">
                <a:solidFill>
                  <a:srgbClr val="000000"/>
                </a:solidFill>
                <a:latin typeface="Consolas"/>
              </a:rPr>
              <a:t>IOException</a:t>
            </a:r>
            <a:r>
              <a:rPr lang="en-US" b="1" dirty="0" smtClean="0">
                <a:solidFill>
                  <a:srgbClr val="000000"/>
                </a:solidFill>
                <a:latin typeface="Consolas"/>
              </a:rPr>
              <a:t> {</a:t>
            </a:r>
          </a:p>
          <a:p>
            <a:pPr lvl="2"/>
            <a:r>
              <a:rPr lang="en-US" dirty="0" err="1" smtClean="0">
                <a:solidFill>
                  <a:srgbClr val="000000"/>
                </a:solidFill>
                <a:latin typeface="Consolas"/>
              </a:rPr>
              <a:t>FileInputStream</a:t>
            </a:r>
            <a:r>
              <a:rPr lang="en-US" dirty="0" smtClean="0">
                <a:solidFill>
                  <a:srgbClr val="000000"/>
                </a:solidFill>
                <a:latin typeface="Consolas"/>
              </a:rPr>
              <a:t> </a:t>
            </a:r>
            <a:r>
              <a:rPr lang="en-US" dirty="0" smtClean="0">
                <a:solidFill>
                  <a:srgbClr val="6A3E3E"/>
                </a:solidFill>
                <a:latin typeface="Consolas"/>
              </a:rPr>
              <a:t>in</a:t>
            </a:r>
            <a:r>
              <a:rPr lang="en-US" dirty="0" smtClean="0">
                <a:solidFill>
                  <a:srgbClr val="000000"/>
                </a:solidFill>
                <a:latin typeface="Consolas"/>
              </a:rPr>
              <a:t> = </a:t>
            </a:r>
            <a:r>
              <a:rPr lang="en-US" b="1" dirty="0" smtClean="0">
                <a:solidFill>
                  <a:srgbClr val="7F0055"/>
                </a:solidFill>
                <a:latin typeface="Consolas"/>
              </a:rPr>
              <a:t>null</a:t>
            </a:r>
            <a:r>
              <a:rPr lang="en-US" b="1" dirty="0" smtClean="0">
                <a:solidFill>
                  <a:srgbClr val="000000"/>
                </a:solidFill>
                <a:latin typeface="Consolas"/>
              </a:rPr>
              <a:t>;</a:t>
            </a:r>
          </a:p>
          <a:p>
            <a:pPr lvl="2"/>
            <a:r>
              <a:rPr lang="en-US" dirty="0" err="1" smtClean="0">
                <a:solidFill>
                  <a:srgbClr val="000000"/>
                </a:solidFill>
                <a:latin typeface="Consolas"/>
              </a:rPr>
              <a:t>FileOutputStream</a:t>
            </a:r>
            <a:r>
              <a:rPr lang="en-US" dirty="0" smtClean="0">
                <a:solidFill>
                  <a:srgbClr val="000000"/>
                </a:solidFill>
                <a:latin typeface="Consolas"/>
              </a:rPr>
              <a:t> </a:t>
            </a:r>
            <a:r>
              <a:rPr lang="en-US" dirty="0" smtClean="0">
                <a:solidFill>
                  <a:srgbClr val="6A3E3E"/>
                </a:solidFill>
                <a:latin typeface="Consolas"/>
              </a:rPr>
              <a:t>out</a:t>
            </a:r>
            <a:r>
              <a:rPr lang="en-US" dirty="0" smtClean="0">
                <a:solidFill>
                  <a:srgbClr val="000000"/>
                </a:solidFill>
                <a:latin typeface="Consolas"/>
              </a:rPr>
              <a:t> = </a:t>
            </a:r>
            <a:r>
              <a:rPr lang="en-US" b="1" dirty="0" smtClean="0">
                <a:solidFill>
                  <a:srgbClr val="7F0055"/>
                </a:solidFill>
                <a:latin typeface="Consolas"/>
              </a:rPr>
              <a:t>null</a:t>
            </a:r>
            <a:r>
              <a:rPr lang="en-US" b="1" dirty="0" smtClean="0">
                <a:solidFill>
                  <a:srgbClr val="000000"/>
                </a:solidFill>
                <a:latin typeface="Consolas"/>
              </a:rPr>
              <a:t>;</a:t>
            </a:r>
          </a:p>
          <a:p>
            <a:pPr lvl="2"/>
            <a:r>
              <a:rPr lang="en-US" b="1" dirty="0" smtClean="0">
                <a:solidFill>
                  <a:srgbClr val="7F0055"/>
                </a:solidFill>
                <a:latin typeface="Consolas"/>
              </a:rPr>
              <a:t>try</a:t>
            </a:r>
            <a:r>
              <a:rPr lang="en-US" b="1" dirty="0" smtClean="0">
                <a:solidFill>
                  <a:srgbClr val="000000"/>
                </a:solidFill>
                <a:latin typeface="Consolas"/>
              </a:rPr>
              <a:t> {</a:t>
            </a:r>
          </a:p>
          <a:p>
            <a:pPr lvl="3"/>
            <a:r>
              <a:rPr lang="en-US" dirty="0" smtClean="0">
                <a:solidFill>
                  <a:srgbClr val="6A3E3E"/>
                </a:solidFill>
                <a:latin typeface="Consolas"/>
              </a:rPr>
              <a:t>in</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FileInputStream</a:t>
            </a:r>
            <a:r>
              <a:rPr lang="en-US" b="1" dirty="0" smtClean="0">
                <a:solidFill>
                  <a:srgbClr val="000000"/>
                </a:solidFill>
                <a:latin typeface="Consolas"/>
              </a:rPr>
              <a:t>(</a:t>
            </a:r>
            <a:r>
              <a:rPr lang="en-US" b="1" dirty="0" smtClean="0">
                <a:solidFill>
                  <a:srgbClr val="2A00FF"/>
                </a:solidFill>
                <a:latin typeface="Consolas"/>
              </a:rPr>
              <a:t>"input.txt"</a:t>
            </a:r>
            <a:r>
              <a:rPr lang="en-US" b="1" dirty="0" smtClean="0">
                <a:solidFill>
                  <a:srgbClr val="000000"/>
                </a:solidFill>
                <a:latin typeface="Consolas"/>
              </a:rPr>
              <a:t>);</a:t>
            </a:r>
          </a:p>
          <a:p>
            <a:pPr lvl="3"/>
            <a:r>
              <a:rPr lang="en-US" dirty="0" smtClean="0">
                <a:solidFill>
                  <a:srgbClr val="6A3E3E"/>
                </a:solidFill>
                <a:latin typeface="Consolas"/>
              </a:rPr>
              <a:t>out</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FileOutputStream</a:t>
            </a:r>
            <a:r>
              <a:rPr lang="en-US" b="1" dirty="0" smtClean="0">
                <a:solidFill>
                  <a:srgbClr val="000000"/>
                </a:solidFill>
                <a:latin typeface="Consolas"/>
              </a:rPr>
              <a:t>(</a:t>
            </a:r>
            <a:r>
              <a:rPr lang="en-US" b="1" dirty="0" smtClean="0">
                <a:solidFill>
                  <a:srgbClr val="2A00FF"/>
                </a:solidFill>
                <a:latin typeface="Consolas"/>
              </a:rPr>
              <a:t>"output.txt"</a:t>
            </a:r>
            <a:r>
              <a:rPr lang="en-US" b="1" dirty="0" smtClean="0">
                <a:solidFill>
                  <a:srgbClr val="000000"/>
                </a:solidFill>
                <a:latin typeface="Consolas"/>
              </a:rPr>
              <a:t>);</a:t>
            </a:r>
          </a:p>
          <a:p>
            <a:pPr lvl="3"/>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c</a:t>
            </a:r>
            <a:r>
              <a:rPr lang="en-US" b="1" dirty="0" smtClean="0">
                <a:solidFill>
                  <a:srgbClr val="000000"/>
                </a:solidFill>
                <a:latin typeface="Consolas"/>
              </a:rPr>
              <a:t>;</a:t>
            </a:r>
          </a:p>
          <a:p>
            <a:pPr lvl="3"/>
            <a:r>
              <a:rPr lang="en-US" b="1" dirty="0" smtClean="0">
                <a:solidFill>
                  <a:srgbClr val="7F0055"/>
                </a:solidFill>
                <a:latin typeface="Consolas"/>
              </a:rPr>
              <a:t>while</a:t>
            </a:r>
            <a:r>
              <a:rPr lang="en-US" b="1" dirty="0" smtClean="0">
                <a:solidFill>
                  <a:srgbClr val="000000"/>
                </a:solidFill>
                <a:latin typeface="Consolas"/>
              </a:rPr>
              <a:t> ((</a:t>
            </a:r>
            <a:r>
              <a:rPr lang="en-US" b="1" dirty="0" smtClean="0">
                <a:solidFill>
                  <a:srgbClr val="6A3E3E"/>
                </a:solidFill>
                <a:latin typeface="Consolas"/>
              </a:rPr>
              <a:t>c</a:t>
            </a:r>
            <a:r>
              <a:rPr lang="en-US" b="1" dirty="0" smtClean="0">
                <a:solidFill>
                  <a:srgbClr val="000000"/>
                </a:solidFill>
                <a:latin typeface="Consolas"/>
              </a:rPr>
              <a:t> = </a:t>
            </a:r>
            <a:r>
              <a:rPr lang="en-US" b="1" dirty="0" err="1" smtClean="0">
                <a:solidFill>
                  <a:srgbClr val="6A3E3E"/>
                </a:solidFill>
                <a:latin typeface="Consolas"/>
              </a:rPr>
              <a:t>in</a:t>
            </a:r>
            <a:r>
              <a:rPr lang="en-US" b="1" dirty="0" err="1" smtClean="0">
                <a:solidFill>
                  <a:srgbClr val="000000"/>
                </a:solidFill>
                <a:latin typeface="Consolas"/>
              </a:rPr>
              <a:t>.read</a:t>
            </a:r>
            <a:r>
              <a:rPr lang="en-US" b="1" dirty="0" smtClean="0">
                <a:solidFill>
                  <a:srgbClr val="000000"/>
                </a:solidFill>
                <a:latin typeface="Consolas"/>
              </a:rPr>
              <a:t>()) != -1) {</a:t>
            </a:r>
          </a:p>
          <a:p>
            <a:pPr lvl="3"/>
            <a:r>
              <a:rPr lang="en-US" dirty="0" smtClean="0">
                <a:solidFill>
                  <a:srgbClr val="6A3E3E"/>
                </a:solidFill>
                <a:latin typeface="Consolas"/>
              </a:rPr>
              <a:t>	</a:t>
            </a:r>
            <a:r>
              <a:rPr lang="en-US" dirty="0" err="1" smtClean="0">
                <a:solidFill>
                  <a:srgbClr val="6A3E3E"/>
                </a:solidFill>
                <a:latin typeface="Consolas"/>
              </a:rPr>
              <a:t>out</a:t>
            </a:r>
            <a:r>
              <a:rPr lang="en-US" dirty="0" err="1" smtClean="0">
                <a:solidFill>
                  <a:srgbClr val="000000"/>
                </a:solidFill>
                <a:latin typeface="Consolas"/>
              </a:rPr>
              <a:t>.write</a:t>
            </a:r>
            <a:r>
              <a:rPr lang="en-US" dirty="0" smtClean="0">
                <a:solidFill>
                  <a:srgbClr val="000000"/>
                </a:solidFill>
                <a:latin typeface="Consolas"/>
              </a:rPr>
              <a:t>(</a:t>
            </a:r>
            <a:r>
              <a:rPr lang="en-US" dirty="0" smtClean="0">
                <a:solidFill>
                  <a:srgbClr val="6A3E3E"/>
                </a:solidFill>
                <a:latin typeface="Consolas"/>
              </a:rPr>
              <a:t>c</a:t>
            </a:r>
            <a:r>
              <a:rPr lang="en-US" dirty="0" smtClean="0">
                <a:solidFill>
                  <a:srgbClr val="000000"/>
                </a:solidFill>
                <a:latin typeface="Consolas"/>
              </a:rPr>
              <a:t>);</a:t>
            </a:r>
          </a:p>
          <a:p>
            <a:pPr lvl="3"/>
            <a:r>
              <a:rPr lang="en-US" dirty="0" smtClean="0">
                <a:solidFill>
                  <a:srgbClr val="000000"/>
                </a:solidFill>
                <a:latin typeface="Consolas"/>
              </a:rPr>
              <a:t>}</a:t>
            </a:r>
          </a:p>
          <a:p>
            <a:pPr lvl="2"/>
            <a:r>
              <a:rPr lang="en-US" dirty="0" smtClean="0">
                <a:solidFill>
                  <a:srgbClr val="000000"/>
                </a:solidFill>
                <a:latin typeface="Consolas"/>
              </a:rPr>
              <a:t>} </a:t>
            </a:r>
            <a:r>
              <a:rPr lang="en-US" b="1" dirty="0" smtClean="0">
                <a:solidFill>
                  <a:srgbClr val="7F0055"/>
                </a:solidFill>
                <a:latin typeface="Consolas"/>
              </a:rPr>
              <a:t>finally</a:t>
            </a:r>
            <a:r>
              <a:rPr lang="en-US" b="1" dirty="0" smtClean="0">
                <a:solidFill>
                  <a:srgbClr val="000000"/>
                </a:solidFill>
                <a:latin typeface="Consolas"/>
              </a:rPr>
              <a:t> {</a:t>
            </a:r>
          </a:p>
          <a:p>
            <a:pPr lvl="3"/>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in</a:t>
            </a:r>
            <a:r>
              <a:rPr lang="en-US" b="1" dirty="0" smtClean="0">
                <a:solidFill>
                  <a:srgbClr val="000000"/>
                </a:solidFill>
                <a:latin typeface="Consolas"/>
              </a:rPr>
              <a:t> != </a:t>
            </a:r>
            <a:r>
              <a:rPr lang="en-US" b="1" dirty="0" smtClean="0">
                <a:solidFill>
                  <a:srgbClr val="7F0055"/>
                </a:solidFill>
                <a:latin typeface="Consolas"/>
              </a:rPr>
              <a:t>null</a:t>
            </a:r>
            <a:r>
              <a:rPr lang="en-US" b="1" dirty="0" smtClean="0">
                <a:solidFill>
                  <a:srgbClr val="000000"/>
                </a:solidFill>
                <a:latin typeface="Consolas"/>
              </a:rPr>
              <a:t>) {</a:t>
            </a:r>
          </a:p>
          <a:p>
            <a:pPr lvl="3"/>
            <a:r>
              <a:rPr lang="en-US" dirty="0" smtClean="0">
                <a:solidFill>
                  <a:srgbClr val="6A3E3E"/>
                </a:solidFill>
                <a:latin typeface="Consolas"/>
              </a:rPr>
              <a:t>	</a:t>
            </a:r>
            <a:r>
              <a:rPr lang="en-US" dirty="0" err="1" smtClean="0">
                <a:solidFill>
                  <a:srgbClr val="6A3E3E"/>
                </a:solidFill>
                <a:latin typeface="Consolas"/>
              </a:rPr>
              <a:t>in</a:t>
            </a:r>
            <a:r>
              <a:rPr lang="en-US" dirty="0" err="1" smtClean="0">
                <a:solidFill>
                  <a:srgbClr val="000000"/>
                </a:solidFill>
                <a:latin typeface="Consolas"/>
              </a:rPr>
              <a:t>.close</a:t>
            </a:r>
            <a:r>
              <a:rPr lang="en-US" dirty="0" smtClean="0">
                <a:solidFill>
                  <a:srgbClr val="000000"/>
                </a:solidFill>
                <a:latin typeface="Consolas"/>
              </a:rPr>
              <a:t>();</a:t>
            </a:r>
          </a:p>
          <a:p>
            <a:pPr lvl="3"/>
            <a:r>
              <a:rPr lang="en-US" dirty="0" smtClean="0">
                <a:solidFill>
                  <a:srgbClr val="000000"/>
                </a:solidFill>
                <a:latin typeface="Consolas"/>
              </a:rPr>
              <a:t>}</a:t>
            </a:r>
          </a:p>
          <a:p>
            <a:pPr lvl="3"/>
            <a:r>
              <a:rPr lang="en-US" b="1" dirty="0" smtClean="0">
                <a:solidFill>
                  <a:srgbClr val="7F0055"/>
                </a:solidFill>
                <a:latin typeface="Consolas"/>
              </a:rPr>
              <a:t>if</a:t>
            </a:r>
            <a:r>
              <a:rPr lang="en-US" b="1" dirty="0" smtClean="0">
                <a:solidFill>
                  <a:srgbClr val="000000"/>
                </a:solidFill>
                <a:latin typeface="Consolas"/>
              </a:rPr>
              <a:t> (</a:t>
            </a:r>
            <a:r>
              <a:rPr lang="en-US" b="1" dirty="0" smtClean="0">
                <a:solidFill>
                  <a:srgbClr val="6A3E3E"/>
                </a:solidFill>
                <a:latin typeface="Consolas"/>
              </a:rPr>
              <a:t>out</a:t>
            </a:r>
            <a:r>
              <a:rPr lang="en-US" b="1" dirty="0" smtClean="0">
                <a:solidFill>
                  <a:srgbClr val="000000"/>
                </a:solidFill>
                <a:latin typeface="Consolas"/>
              </a:rPr>
              <a:t> != </a:t>
            </a:r>
            <a:r>
              <a:rPr lang="en-US" b="1" dirty="0" smtClean="0">
                <a:solidFill>
                  <a:srgbClr val="7F0055"/>
                </a:solidFill>
                <a:latin typeface="Consolas"/>
              </a:rPr>
              <a:t>null</a:t>
            </a:r>
            <a:r>
              <a:rPr lang="en-US" b="1" dirty="0" smtClean="0">
                <a:solidFill>
                  <a:srgbClr val="000000"/>
                </a:solidFill>
                <a:latin typeface="Consolas"/>
              </a:rPr>
              <a:t>) {</a:t>
            </a:r>
          </a:p>
          <a:p>
            <a:pPr lvl="3"/>
            <a:r>
              <a:rPr lang="en-US" dirty="0" smtClean="0">
                <a:solidFill>
                  <a:srgbClr val="6A3E3E"/>
                </a:solidFill>
                <a:latin typeface="Consolas"/>
              </a:rPr>
              <a:t>	</a:t>
            </a:r>
            <a:r>
              <a:rPr lang="en-US" dirty="0" err="1" smtClean="0">
                <a:solidFill>
                  <a:srgbClr val="6A3E3E"/>
                </a:solidFill>
                <a:latin typeface="Consolas"/>
              </a:rPr>
              <a:t>out</a:t>
            </a:r>
            <a:r>
              <a:rPr lang="en-US" dirty="0" err="1" smtClean="0">
                <a:solidFill>
                  <a:srgbClr val="000000"/>
                </a:solidFill>
                <a:latin typeface="Consolas"/>
              </a:rPr>
              <a:t>.close</a:t>
            </a:r>
            <a:r>
              <a:rPr lang="en-US" dirty="0" smtClean="0">
                <a:solidFill>
                  <a:srgbClr val="000000"/>
                </a:solidFill>
                <a:latin typeface="Consolas"/>
              </a:rPr>
              <a:t>();</a:t>
            </a:r>
          </a:p>
          <a:p>
            <a:pPr lvl="3"/>
            <a:r>
              <a:rPr lang="en-US"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 }</a:t>
            </a:r>
            <a:endParaRPr lang="en-US" dirty="0"/>
          </a:p>
        </p:txBody>
      </p:sp>
    </p:spTree>
    <p:extLst>
      <p:ext uri="{BB962C8B-B14F-4D97-AF65-F5344CB8AC3E}">
        <p14:creationId xmlns:p14="http://schemas.microsoft.com/office/powerpoint/2010/main" val="119732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Streams</a:t>
            </a:r>
          </a:p>
        </p:txBody>
      </p:sp>
      <p:sp>
        <p:nvSpPr>
          <p:cNvPr id="3" name="Content Placeholder 2"/>
          <p:cNvSpPr>
            <a:spLocks noGrp="1"/>
          </p:cNvSpPr>
          <p:nvPr>
            <p:ph idx="1"/>
          </p:nvPr>
        </p:nvSpPr>
        <p:spPr/>
        <p:txBody>
          <a:bodyPr/>
          <a:lstStyle/>
          <a:p>
            <a:r>
              <a:rPr lang="en-US" dirty="0"/>
              <a:t>Character Streams provide a convenient means for handling input and output of characters.</a:t>
            </a:r>
          </a:p>
          <a:p>
            <a:r>
              <a:rPr lang="en-US" dirty="0"/>
              <a:t>Internationalization is possible as it uses Unicode.</a:t>
            </a:r>
          </a:p>
          <a:p>
            <a:r>
              <a:rPr lang="en-US" dirty="0" smtClean="0"/>
              <a:t>For character streams we have two base classes</a:t>
            </a:r>
          </a:p>
          <a:p>
            <a:pPr lvl="1"/>
            <a:r>
              <a:rPr lang="en-US" dirty="0" smtClean="0"/>
              <a:t>Reader</a:t>
            </a:r>
          </a:p>
          <a:p>
            <a:pPr lvl="1"/>
            <a:r>
              <a:rPr lang="en-US" dirty="0" smtClean="0"/>
              <a:t>Writer</a:t>
            </a:r>
            <a:endParaRPr lang="en-US" dirty="0"/>
          </a:p>
        </p:txBody>
      </p:sp>
    </p:spTree>
    <p:extLst>
      <p:ext uri="{BB962C8B-B14F-4D97-AF65-F5344CB8AC3E}">
        <p14:creationId xmlns:p14="http://schemas.microsoft.com/office/powerpoint/2010/main" val="424296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Reader</a:t>
            </a:r>
          </a:p>
        </p:txBody>
      </p:sp>
      <p:sp>
        <p:nvSpPr>
          <p:cNvPr id="3" name="Content Placeholder 2"/>
          <p:cNvSpPr>
            <a:spLocks noGrp="1"/>
          </p:cNvSpPr>
          <p:nvPr>
            <p:ph idx="1"/>
          </p:nvPr>
        </p:nvSpPr>
        <p:spPr/>
        <p:txBody>
          <a:bodyPr/>
          <a:lstStyle/>
          <a:p>
            <a:r>
              <a:rPr lang="en-US" dirty="0"/>
              <a:t>The Java </a:t>
            </a:r>
            <a:r>
              <a:rPr lang="en-US" dirty="0">
                <a:solidFill>
                  <a:srgbClr val="C00000"/>
                </a:solidFill>
                <a:latin typeface="Consolas" panose="020B0609020204030204" pitchFamily="49" charset="0"/>
                <a:ea typeface="Cambria" pitchFamily="18" charset="0"/>
              </a:rPr>
              <a:t>Reader</a:t>
            </a:r>
            <a:r>
              <a:rPr lang="en-US" dirty="0">
                <a:solidFill>
                  <a:srgbClr val="C00000"/>
                </a:solidFill>
                <a:latin typeface="Cambria" pitchFamily="18" charset="0"/>
                <a:ea typeface="Cambria" pitchFamily="18" charset="0"/>
              </a:rPr>
              <a:t> </a:t>
            </a:r>
            <a:r>
              <a:rPr lang="en-US" dirty="0"/>
              <a:t>class is the base class of all Reader's in the </a:t>
            </a:r>
            <a:r>
              <a:rPr lang="en-US" dirty="0" smtClean="0"/>
              <a:t>IO </a:t>
            </a:r>
            <a:r>
              <a:rPr lang="en-US" dirty="0"/>
              <a:t>API.</a:t>
            </a:r>
          </a:p>
          <a:p>
            <a:r>
              <a:rPr lang="en-US" dirty="0"/>
              <a:t>Subclasses include a </a:t>
            </a:r>
            <a:r>
              <a:rPr lang="en-US" dirty="0" err="1">
                <a:latin typeface="Consolas" panose="020B0609020204030204" pitchFamily="49" charset="0"/>
              </a:rPr>
              <a:t>FileReader</a:t>
            </a:r>
            <a:r>
              <a:rPr lang="en-US" dirty="0">
                <a:latin typeface="Consolas" panose="020B0609020204030204" pitchFamily="49" charset="0"/>
              </a:rPr>
              <a:t>, </a:t>
            </a:r>
            <a:r>
              <a:rPr lang="en-US" dirty="0" err="1">
                <a:latin typeface="Consolas" panose="020B0609020204030204" pitchFamily="49" charset="0"/>
              </a:rPr>
              <a:t>BufferedReader</a:t>
            </a:r>
            <a:r>
              <a:rPr lang="en-US" dirty="0">
                <a:latin typeface="Consolas" panose="020B0609020204030204" pitchFamily="49" charset="0"/>
              </a:rPr>
              <a:t>, </a:t>
            </a:r>
            <a:r>
              <a:rPr lang="en-US" dirty="0" err="1">
                <a:latin typeface="Consolas" panose="020B0609020204030204" pitchFamily="49" charset="0"/>
              </a:rPr>
              <a:t>InputStreamReader</a:t>
            </a:r>
            <a:r>
              <a:rPr lang="en-US" dirty="0">
                <a:latin typeface="Consolas" panose="020B0609020204030204" pitchFamily="49" charset="0"/>
              </a:rPr>
              <a:t>, </a:t>
            </a:r>
            <a:r>
              <a:rPr lang="en-US" dirty="0" err="1">
                <a:latin typeface="Consolas" panose="020B0609020204030204" pitchFamily="49" charset="0"/>
              </a:rPr>
              <a:t>StringReader</a:t>
            </a:r>
            <a:r>
              <a:rPr lang="en-US" dirty="0"/>
              <a:t> and several others.</a:t>
            </a:r>
          </a:p>
          <a:p>
            <a:r>
              <a:rPr lang="en-US" dirty="0"/>
              <a:t>Here is a simple Java IO Reader example:</a:t>
            </a:r>
          </a:p>
          <a:p>
            <a:endParaRPr lang="en-US" dirty="0"/>
          </a:p>
          <a:p>
            <a:endParaRPr lang="en-US" dirty="0" smtClean="0"/>
          </a:p>
          <a:p>
            <a:endParaRPr lang="en-US" dirty="0"/>
          </a:p>
          <a:p>
            <a:endParaRPr lang="en-US" dirty="0"/>
          </a:p>
          <a:p>
            <a:pPr>
              <a:spcBef>
                <a:spcPts val="2400"/>
              </a:spcBef>
            </a:pPr>
            <a:r>
              <a:rPr lang="en-US" dirty="0"/>
              <a:t>Combining Readers with </a:t>
            </a:r>
            <a:r>
              <a:rPr lang="en-US" dirty="0" err="1"/>
              <a:t>InputStream</a:t>
            </a:r>
            <a:endParaRPr lang="en-US" dirty="0"/>
          </a:p>
          <a:p>
            <a:endParaRPr lang="en-US" dirty="0"/>
          </a:p>
          <a:p>
            <a:endParaRPr lang="en-US" dirty="0"/>
          </a:p>
        </p:txBody>
      </p:sp>
      <p:sp>
        <p:nvSpPr>
          <p:cNvPr id="4" name="Rectangle 3"/>
          <p:cNvSpPr/>
          <p:nvPr/>
        </p:nvSpPr>
        <p:spPr>
          <a:xfrm>
            <a:off x="518160" y="2478237"/>
            <a:ext cx="7696200" cy="1754326"/>
          </a:xfrm>
          <a:prstGeom prst="rect">
            <a:avLst/>
          </a:prstGeom>
          <a:ln w="19050">
            <a:solidFill>
              <a:schemeClr val="tx2">
                <a:lumMod val="60000"/>
                <a:lumOff val="40000"/>
              </a:schemeClr>
            </a:solidFill>
            <a:prstDash val="dash"/>
          </a:ln>
        </p:spPr>
        <p:txBody>
          <a:bodyPr wrap="square">
            <a:spAutoFit/>
          </a:bodyPr>
          <a:lstStyle/>
          <a:p>
            <a:r>
              <a:rPr lang="en-US" dirty="0" smtClean="0">
                <a:solidFill>
                  <a:srgbClr val="000000"/>
                </a:solidFill>
                <a:latin typeface="Consolas"/>
              </a:rPr>
              <a:t>Reader </a:t>
            </a:r>
            <a:r>
              <a:rPr lang="en-US" dirty="0" err="1" smtClean="0">
                <a:solidFill>
                  <a:srgbClr val="6A3E3E"/>
                </a:solidFill>
                <a:latin typeface="Consolas"/>
              </a:rPr>
              <a:t>reader</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FileReader</a:t>
            </a:r>
            <a:r>
              <a:rPr lang="en-US" b="1" dirty="0" smtClean="0">
                <a:solidFill>
                  <a:srgbClr val="000000"/>
                </a:solidFill>
                <a:latin typeface="Consolas"/>
              </a:rPr>
              <a:t>(</a:t>
            </a:r>
            <a:r>
              <a:rPr lang="en-US" b="1" dirty="0" smtClean="0">
                <a:solidFill>
                  <a:srgbClr val="2A00FF"/>
                </a:solidFill>
                <a:latin typeface="Consolas"/>
              </a:rPr>
              <a:t>"c:\\data\\myfile.txt"</a:t>
            </a:r>
            <a:r>
              <a:rPr lang="en-US" b="1" dirty="0" smtClean="0">
                <a:solidFill>
                  <a:srgbClr val="000000"/>
                </a:solidFill>
                <a:latin typeface="Consolas"/>
              </a:rPr>
              <a:t>);</a:t>
            </a:r>
          </a:p>
          <a:p>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data</a:t>
            </a:r>
            <a:r>
              <a:rPr lang="en-US" b="1" dirty="0" smtClean="0">
                <a:solidFill>
                  <a:srgbClr val="000000"/>
                </a:solidFill>
                <a:latin typeface="Consolas"/>
              </a:rPr>
              <a:t> = </a:t>
            </a:r>
            <a:r>
              <a:rPr lang="en-US" b="1" dirty="0" err="1" smtClean="0">
                <a:solidFill>
                  <a:srgbClr val="6A3E3E"/>
                </a:solidFill>
                <a:latin typeface="Consolas"/>
              </a:rPr>
              <a:t>reader</a:t>
            </a:r>
            <a:r>
              <a:rPr lang="en-US" b="1" dirty="0" err="1" smtClean="0">
                <a:solidFill>
                  <a:srgbClr val="000000"/>
                </a:solidFill>
                <a:latin typeface="Consolas"/>
              </a:rPr>
              <a:t>.read</a:t>
            </a:r>
            <a:r>
              <a:rPr lang="en-US" b="1" dirty="0" smtClean="0">
                <a:solidFill>
                  <a:srgbClr val="000000"/>
                </a:solidFill>
                <a:latin typeface="Consolas"/>
              </a:rPr>
              <a:t>();</a:t>
            </a:r>
          </a:p>
          <a:p>
            <a:r>
              <a:rPr lang="en-US" b="1" dirty="0" smtClean="0">
                <a:solidFill>
                  <a:srgbClr val="7F0055"/>
                </a:solidFill>
                <a:latin typeface="Consolas"/>
              </a:rPr>
              <a:t>while</a:t>
            </a:r>
            <a:r>
              <a:rPr lang="en-US" b="1" dirty="0" smtClean="0">
                <a:solidFill>
                  <a:srgbClr val="000000"/>
                </a:solidFill>
                <a:latin typeface="Consolas"/>
              </a:rPr>
              <a:t> (</a:t>
            </a:r>
            <a:r>
              <a:rPr lang="en-US" b="1" dirty="0" smtClean="0">
                <a:solidFill>
                  <a:srgbClr val="6A3E3E"/>
                </a:solidFill>
                <a:latin typeface="Consolas"/>
              </a:rPr>
              <a:t>data</a:t>
            </a:r>
            <a:r>
              <a:rPr lang="en-US" b="1" dirty="0" smtClean="0">
                <a:solidFill>
                  <a:srgbClr val="000000"/>
                </a:solidFill>
                <a:latin typeface="Consolas"/>
              </a:rPr>
              <a:t> != -1) {</a:t>
            </a:r>
          </a:p>
          <a:p>
            <a:pPr lvl="1"/>
            <a:r>
              <a:rPr lang="en-US" b="1" dirty="0" smtClean="0">
                <a:solidFill>
                  <a:srgbClr val="7F0055"/>
                </a:solidFill>
                <a:latin typeface="Consolas"/>
              </a:rPr>
              <a:t>char</a:t>
            </a:r>
            <a:r>
              <a:rPr lang="en-US" b="1" dirty="0" smtClean="0">
                <a:solidFill>
                  <a:srgbClr val="000000"/>
                </a:solidFill>
                <a:latin typeface="Consolas"/>
              </a:rPr>
              <a:t> </a:t>
            </a:r>
            <a:r>
              <a:rPr lang="en-US" b="1" dirty="0" err="1" smtClean="0">
                <a:solidFill>
                  <a:srgbClr val="6A3E3E"/>
                </a:solidFill>
                <a:latin typeface="Consolas"/>
              </a:rPr>
              <a:t>dataChar</a:t>
            </a:r>
            <a:r>
              <a:rPr lang="en-US" b="1" dirty="0" smtClean="0">
                <a:solidFill>
                  <a:srgbClr val="000000"/>
                </a:solidFill>
                <a:latin typeface="Consolas"/>
              </a:rPr>
              <a:t> = (</a:t>
            </a:r>
            <a:r>
              <a:rPr lang="en-US" b="1" dirty="0" smtClean="0">
                <a:solidFill>
                  <a:srgbClr val="7F0055"/>
                </a:solidFill>
                <a:latin typeface="Consolas"/>
              </a:rPr>
              <a:t>char</a:t>
            </a:r>
            <a:r>
              <a:rPr lang="en-US" b="1" dirty="0" smtClean="0">
                <a:solidFill>
                  <a:srgbClr val="000000"/>
                </a:solidFill>
                <a:latin typeface="Consolas"/>
              </a:rPr>
              <a:t>) </a:t>
            </a:r>
            <a:r>
              <a:rPr lang="en-US" b="1" dirty="0" smtClean="0">
                <a:solidFill>
                  <a:srgbClr val="6A3E3E"/>
                </a:solidFill>
                <a:latin typeface="Consolas"/>
              </a:rPr>
              <a:t>data</a:t>
            </a:r>
            <a:r>
              <a:rPr lang="en-US" b="1" dirty="0" smtClean="0">
                <a:solidFill>
                  <a:srgbClr val="000000"/>
                </a:solidFill>
                <a:latin typeface="Consolas"/>
              </a:rPr>
              <a:t>;</a:t>
            </a:r>
          </a:p>
          <a:p>
            <a:pPr lvl="1"/>
            <a:r>
              <a:rPr lang="en-US" dirty="0" smtClean="0">
                <a:solidFill>
                  <a:srgbClr val="6A3E3E"/>
                </a:solidFill>
                <a:latin typeface="Consolas"/>
              </a:rPr>
              <a:t>data</a:t>
            </a:r>
            <a:r>
              <a:rPr lang="en-US" dirty="0" smtClean="0">
                <a:solidFill>
                  <a:srgbClr val="000000"/>
                </a:solidFill>
                <a:latin typeface="Consolas"/>
              </a:rPr>
              <a:t> = </a:t>
            </a:r>
            <a:r>
              <a:rPr lang="en-US" dirty="0" err="1" smtClean="0">
                <a:solidFill>
                  <a:srgbClr val="6A3E3E"/>
                </a:solidFill>
                <a:latin typeface="Consolas"/>
              </a:rPr>
              <a:t>reader</a:t>
            </a:r>
            <a:r>
              <a:rPr lang="en-US" dirty="0" err="1" smtClean="0">
                <a:solidFill>
                  <a:srgbClr val="000000"/>
                </a:solidFill>
                <a:latin typeface="Consolas"/>
              </a:rPr>
              <a:t>.read</a:t>
            </a:r>
            <a:r>
              <a:rPr lang="en-US" dirty="0" smtClean="0">
                <a:solidFill>
                  <a:srgbClr val="000000"/>
                </a:solidFill>
                <a:latin typeface="Consolas"/>
              </a:rPr>
              <a:t>();</a:t>
            </a:r>
          </a:p>
          <a:p>
            <a:r>
              <a:rPr lang="en-US" dirty="0" smtClean="0">
                <a:solidFill>
                  <a:srgbClr val="000000"/>
                </a:solidFill>
                <a:latin typeface="Consolas"/>
              </a:rPr>
              <a:t>}</a:t>
            </a:r>
            <a:endParaRPr lang="en-US" dirty="0"/>
          </a:p>
        </p:txBody>
      </p:sp>
      <p:sp>
        <p:nvSpPr>
          <p:cNvPr id="5" name="Rectangle 4"/>
          <p:cNvSpPr/>
          <p:nvPr/>
        </p:nvSpPr>
        <p:spPr>
          <a:xfrm>
            <a:off x="518160" y="5045825"/>
            <a:ext cx="8153400" cy="369332"/>
          </a:xfrm>
          <a:prstGeom prst="rect">
            <a:avLst/>
          </a:prstGeom>
          <a:ln w="19050">
            <a:solidFill>
              <a:schemeClr val="tx2">
                <a:lumMod val="60000"/>
                <a:lumOff val="40000"/>
              </a:schemeClr>
            </a:solidFill>
            <a:prstDash val="dash"/>
          </a:ln>
        </p:spPr>
        <p:txBody>
          <a:bodyPr wrap="square">
            <a:spAutoFit/>
          </a:bodyPr>
          <a:lstStyle/>
          <a:p>
            <a:r>
              <a:rPr lang="en-US" dirty="0" smtClean="0">
                <a:solidFill>
                  <a:srgbClr val="000000"/>
                </a:solidFill>
                <a:latin typeface="Consolas"/>
              </a:rPr>
              <a:t>Reader </a:t>
            </a:r>
            <a:r>
              <a:rPr lang="en-US" dirty="0" err="1" smtClean="0">
                <a:solidFill>
                  <a:srgbClr val="6A3E3E"/>
                </a:solidFill>
                <a:latin typeface="Consolas"/>
              </a:rPr>
              <a:t>reader</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InputStreamReader</a:t>
            </a:r>
            <a:r>
              <a:rPr lang="en-US" b="1" dirty="0" smtClean="0">
                <a:solidFill>
                  <a:srgbClr val="000000"/>
                </a:solidFill>
                <a:latin typeface="Consolas"/>
              </a:rPr>
              <a:t>(</a:t>
            </a:r>
            <a:r>
              <a:rPr lang="en-US" b="1" dirty="0" smtClean="0">
                <a:solidFill>
                  <a:srgbClr val="2A00FF"/>
                </a:solidFill>
                <a:latin typeface="Consolas"/>
              </a:rPr>
              <a:t>"c:\\data\\myfile.txt"</a:t>
            </a:r>
            <a:r>
              <a:rPr lang="en-US" b="1" dirty="0" smtClean="0">
                <a:solidFill>
                  <a:srgbClr val="000000"/>
                </a:solidFill>
                <a:latin typeface="Consolas"/>
              </a:rPr>
              <a:t>);</a:t>
            </a:r>
          </a:p>
        </p:txBody>
      </p:sp>
    </p:spTree>
    <p:extLst>
      <p:ext uri="{BB962C8B-B14F-4D97-AF65-F5344CB8AC3E}">
        <p14:creationId xmlns:p14="http://schemas.microsoft.com/office/powerpoint/2010/main" val="49500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Writer</a:t>
            </a:r>
          </a:p>
        </p:txBody>
      </p:sp>
      <p:sp>
        <p:nvSpPr>
          <p:cNvPr id="3" name="Content Placeholder 2"/>
          <p:cNvSpPr>
            <a:spLocks noGrp="1"/>
          </p:cNvSpPr>
          <p:nvPr>
            <p:ph idx="1"/>
          </p:nvPr>
        </p:nvSpPr>
        <p:spPr/>
        <p:txBody>
          <a:bodyPr/>
          <a:lstStyle/>
          <a:p>
            <a:r>
              <a:rPr lang="en-US" dirty="0"/>
              <a:t>The Java </a:t>
            </a:r>
            <a:r>
              <a:rPr lang="en-US" dirty="0">
                <a:latin typeface="Consolas" panose="020B0609020204030204" pitchFamily="49" charset="0"/>
                <a:ea typeface="Cambria" pitchFamily="18" charset="0"/>
              </a:rPr>
              <a:t>Writer</a:t>
            </a:r>
            <a:r>
              <a:rPr lang="en-US" dirty="0"/>
              <a:t> class is the base class of all Writers in the I-O API. </a:t>
            </a:r>
          </a:p>
          <a:p>
            <a:r>
              <a:rPr lang="en-US" dirty="0"/>
              <a:t>Subclasses include </a:t>
            </a:r>
            <a:r>
              <a:rPr lang="en-US" dirty="0" err="1">
                <a:latin typeface="Consolas" panose="020B0609020204030204" pitchFamily="49" charset="0"/>
              </a:rPr>
              <a:t>BufferedWriter</a:t>
            </a:r>
            <a:r>
              <a:rPr lang="en-US" dirty="0">
                <a:latin typeface="Consolas" panose="020B0609020204030204" pitchFamily="49" charset="0"/>
              </a:rPr>
              <a:t>, </a:t>
            </a:r>
            <a:r>
              <a:rPr lang="en-US" dirty="0" err="1">
                <a:latin typeface="Consolas" panose="020B0609020204030204" pitchFamily="49" charset="0"/>
              </a:rPr>
              <a:t>PrintWriter</a:t>
            </a:r>
            <a:r>
              <a:rPr lang="en-US" dirty="0">
                <a:latin typeface="Consolas" panose="020B0609020204030204" pitchFamily="49" charset="0"/>
              </a:rPr>
              <a:t>, </a:t>
            </a:r>
            <a:r>
              <a:rPr lang="en-US" dirty="0" err="1">
                <a:latin typeface="Consolas" panose="020B0609020204030204" pitchFamily="49" charset="0"/>
              </a:rPr>
              <a:t>StringWriter</a:t>
            </a:r>
            <a:r>
              <a:rPr lang="en-US" dirty="0"/>
              <a:t> and several others.</a:t>
            </a:r>
          </a:p>
          <a:p>
            <a:r>
              <a:rPr lang="en-US" dirty="0"/>
              <a:t>Here is a simple Java IO Writer example:</a:t>
            </a:r>
          </a:p>
          <a:p>
            <a:endParaRPr lang="en-US" dirty="0"/>
          </a:p>
          <a:p>
            <a:endParaRPr lang="en-US" dirty="0"/>
          </a:p>
          <a:p>
            <a:r>
              <a:rPr lang="en-US" dirty="0"/>
              <a:t>Combining Readers With </a:t>
            </a:r>
            <a:r>
              <a:rPr lang="en-US" dirty="0" err="1"/>
              <a:t>OutputStreams</a:t>
            </a:r>
            <a:endParaRPr lang="en-US" dirty="0"/>
          </a:p>
          <a:p>
            <a:endParaRPr lang="en-US" dirty="0"/>
          </a:p>
        </p:txBody>
      </p:sp>
      <p:sp>
        <p:nvSpPr>
          <p:cNvPr id="4" name="Rectangle 3"/>
          <p:cNvSpPr/>
          <p:nvPr/>
        </p:nvSpPr>
        <p:spPr>
          <a:xfrm>
            <a:off x="501535" y="2500804"/>
            <a:ext cx="8999912" cy="923330"/>
          </a:xfrm>
          <a:prstGeom prst="rect">
            <a:avLst/>
          </a:prstGeom>
          <a:ln w="19050">
            <a:solidFill>
              <a:schemeClr val="tx2">
                <a:lumMod val="60000"/>
                <a:lumOff val="40000"/>
              </a:schemeClr>
            </a:solidFill>
            <a:prstDash val="dash"/>
          </a:ln>
        </p:spPr>
        <p:txBody>
          <a:bodyPr wrap="square">
            <a:spAutoFit/>
          </a:bodyPr>
          <a:lstStyle/>
          <a:p>
            <a:r>
              <a:rPr lang="en-US" dirty="0" smtClean="0">
                <a:solidFill>
                  <a:srgbClr val="000000"/>
                </a:solidFill>
                <a:latin typeface="Consolas"/>
              </a:rPr>
              <a:t>Writer </a:t>
            </a:r>
            <a:r>
              <a:rPr lang="en-US" dirty="0" err="1" smtClean="0">
                <a:solidFill>
                  <a:srgbClr val="6A3E3E"/>
                </a:solidFill>
                <a:latin typeface="Consolas"/>
              </a:rPr>
              <a:t>writer</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FileWriter</a:t>
            </a:r>
            <a:r>
              <a:rPr lang="en-US" b="1" dirty="0" smtClean="0">
                <a:solidFill>
                  <a:srgbClr val="000000"/>
                </a:solidFill>
                <a:latin typeface="Consolas"/>
              </a:rPr>
              <a:t>(</a:t>
            </a:r>
            <a:r>
              <a:rPr lang="en-US" b="1" dirty="0" smtClean="0">
                <a:solidFill>
                  <a:srgbClr val="2A00FF"/>
                </a:solidFill>
                <a:latin typeface="Consolas"/>
              </a:rPr>
              <a:t>"c:\\data\\file-output.txt"</a:t>
            </a:r>
            <a:r>
              <a:rPr lang="en-US" b="1" dirty="0" smtClean="0">
                <a:solidFill>
                  <a:srgbClr val="000000"/>
                </a:solidFill>
                <a:latin typeface="Consolas"/>
              </a:rPr>
              <a:t>);</a:t>
            </a:r>
          </a:p>
          <a:p>
            <a:r>
              <a:rPr lang="en-US" dirty="0" err="1" smtClean="0">
                <a:solidFill>
                  <a:srgbClr val="6A3E3E"/>
                </a:solidFill>
                <a:latin typeface="Consolas"/>
              </a:rPr>
              <a:t>writer</a:t>
            </a:r>
            <a:r>
              <a:rPr lang="en-US" dirty="0" err="1" smtClean="0">
                <a:solidFill>
                  <a:srgbClr val="000000"/>
                </a:solidFill>
                <a:latin typeface="Consolas"/>
              </a:rPr>
              <a:t>.write</a:t>
            </a:r>
            <a:r>
              <a:rPr lang="en-US" dirty="0" smtClean="0">
                <a:solidFill>
                  <a:srgbClr val="000000"/>
                </a:solidFill>
                <a:latin typeface="Consolas"/>
              </a:rPr>
              <a:t>(</a:t>
            </a:r>
            <a:r>
              <a:rPr lang="en-US" dirty="0" smtClean="0">
                <a:solidFill>
                  <a:srgbClr val="2A00FF"/>
                </a:solidFill>
                <a:latin typeface="Consolas"/>
              </a:rPr>
              <a:t>"Hello World Writer"</a:t>
            </a:r>
            <a:r>
              <a:rPr lang="en-US" dirty="0" smtClean="0">
                <a:solidFill>
                  <a:srgbClr val="000000"/>
                </a:solidFill>
                <a:latin typeface="Consolas"/>
              </a:rPr>
              <a:t>);</a:t>
            </a:r>
          </a:p>
          <a:p>
            <a:r>
              <a:rPr lang="en-US" dirty="0" err="1" smtClean="0">
                <a:solidFill>
                  <a:srgbClr val="6A3E3E"/>
                </a:solidFill>
                <a:latin typeface="Consolas"/>
              </a:rPr>
              <a:t>writer</a:t>
            </a:r>
            <a:r>
              <a:rPr lang="en-US" dirty="0" err="1" smtClean="0">
                <a:solidFill>
                  <a:srgbClr val="000000"/>
                </a:solidFill>
                <a:latin typeface="Consolas"/>
              </a:rPr>
              <a:t>.close</a:t>
            </a:r>
            <a:r>
              <a:rPr lang="en-US" dirty="0" smtClean="0">
                <a:solidFill>
                  <a:srgbClr val="000000"/>
                </a:solidFill>
                <a:latin typeface="Consolas"/>
              </a:rPr>
              <a:t>();</a:t>
            </a:r>
            <a:endParaRPr lang="en-US" dirty="0"/>
          </a:p>
        </p:txBody>
      </p:sp>
      <p:sp>
        <p:nvSpPr>
          <p:cNvPr id="5" name="Rectangle 4"/>
          <p:cNvSpPr/>
          <p:nvPr/>
        </p:nvSpPr>
        <p:spPr>
          <a:xfrm>
            <a:off x="501535" y="3969575"/>
            <a:ext cx="8999912" cy="369332"/>
          </a:xfrm>
          <a:prstGeom prst="rect">
            <a:avLst/>
          </a:prstGeom>
          <a:ln w="19050">
            <a:solidFill>
              <a:schemeClr val="tx2">
                <a:lumMod val="60000"/>
                <a:lumOff val="40000"/>
              </a:schemeClr>
            </a:solidFill>
            <a:prstDash val="dash"/>
          </a:ln>
        </p:spPr>
        <p:txBody>
          <a:bodyPr wrap="square">
            <a:spAutoFit/>
          </a:bodyPr>
          <a:lstStyle/>
          <a:p>
            <a:r>
              <a:rPr lang="en-US" dirty="0" smtClean="0">
                <a:solidFill>
                  <a:srgbClr val="000000"/>
                </a:solidFill>
                <a:latin typeface="Consolas"/>
              </a:rPr>
              <a:t>Writer </a:t>
            </a:r>
            <a:r>
              <a:rPr lang="en-US" dirty="0" err="1" smtClean="0">
                <a:solidFill>
                  <a:srgbClr val="6A3E3E"/>
                </a:solidFill>
                <a:latin typeface="Consolas"/>
              </a:rPr>
              <a:t>writer</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OutputStreamWriter</a:t>
            </a:r>
            <a:r>
              <a:rPr lang="en-US" b="1" dirty="0" smtClean="0">
                <a:solidFill>
                  <a:srgbClr val="000000"/>
                </a:solidFill>
                <a:latin typeface="Consolas"/>
              </a:rPr>
              <a:t>(</a:t>
            </a:r>
            <a:r>
              <a:rPr lang="en-US" b="1" dirty="0" smtClean="0">
                <a:solidFill>
                  <a:srgbClr val="2A00FF"/>
                </a:solidFill>
                <a:latin typeface="Consolas"/>
              </a:rPr>
              <a:t>"c:\\data\\file-output.txt"</a:t>
            </a:r>
            <a:r>
              <a:rPr lang="en-US" b="1" dirty="0" smtClean="0">
                <a:solidFill>
                  <a:srgbClr val="000000"/>
                </a:solidFill>
                <a:latin typeface="Consolas"/>
              </a:rPr>
              <a:t>);</a:t>
            </a:r>
          </a:p>
        </p:txBody>
      </p:sp>
    </p:spTree>
    <p:extLst>
      <p:ext uri="{BB962C8B-B14F-4D97-AF65-F5344CB8AC3E}">
        <p14:creationId xmlns:p14="http://schemas.microsoft.com/office/powerpoint/2010/main" val="321795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BufferedReader</a:t>
            </a:r>
            <a:endParaRPr lang="en-US" dirty="0"/>
          </a:p>
        </p:txBody>
      </p:sp>
      <p:sp>
        <p:nvSpPr>
          <p:cNvPr id="3" name="Content Placeholder 2"/>
          <p:cNvSpPr>
            <a:spLocks noGrp="1"/>
          </p:cNvSpPr>
          <p:nvPr>
            <p:ph idx="1"/>
          </p:nvPr>
        </p:nvSpPr>
        <p:spPr/>
        <p:txBody>
          <a:bodyPr/>
          <a:lstStyle/>
          <a:p>
            <a:r>
              <a:rPr lang="en-US" dirty="0"/>
              <a:t>The </a:t>
            </a:r>
            <a:r>
              <a:rPr lang="en-US" dirty="0" err="1">
                <a:solidFill>
                  <a:srgbClr val="C00000"/>
                </a:solidFill>
                <a:latin typeface="Consolas" panose="020B0609020204030204" pitchFamily="49" charset="0"/>
              </a:rPr>
              <a:t>java.io.BufferedReader</a:t>
            </a:r>
            <a:r>
              <a:rPr lang="en-US" dirty="0">
                <a:solidFill>
                  <a:srgbClr val="C00000"/>
                </a:solidFill>
              </a:rPr>
              <a:t> </a:t>
            </a:r>
            <a:r>
              <a:rPr lang="en-US" dirty="0"/>
              <a:t>class reads text from a character-input stream, buffering characters so as to provide for the efficient reading of characters, arrays, and lines.</a:t>
            </a:r>
          </a:p>
          <a:p>
            <a:r>
              <a:rPr lang="en-US" dirty="0"/>
              <a:t>Following are the important points about </a:t>
            </a:r>
            <a:r>
              <a:rPr lang="en-US" dirty="0" err="1">
                <a:solidFill>
                  <a:srgbClr val="C00000"/>
                </a:solidFill>
                <a:latin typeface="Consolas" panose="020B0609020204030204" pitchFamily="49" charset="0"/>
              </a:rPr>
              <a:t>BufferedReader</a:t>
            </a:r>
            <a:r>
              <a:rPr lang="en-US" dirty="0"/>
              <a:t>:</a:t>
            </a:r>
          </a:p>
          <a:p>
            <a:pPr lvl="1"/>
            <a:r>
              <a:rPr lang="en-US" dirty="0"/>
              <a:t>The buffer size may be specified, or the default size may be used.</a:t>
            </a:r>
          </a:p>
          <a:p>
            <a:pPr lvl="1"/>
            <a:r>
              <a:rPr lang="en-US" dirty="0"/>
              <a:t>Each read request made of a Reader causes a corresponding read request to be made of the underlying character or byte stream.</a:t>
            </a:r>
          </a:p>
          <a:p>
            <a:r>
              <a:rPr lang="en-US" dirty="0" smtClean="0"/>
              <a:t>Constructors :</a:t>
            </a:r>
            <a:endParaRPr lang="en-US" dirty="0"/>
          </a:p>
        </p:txBody>
      </p:sp>
      <p:graphicFrame>
        <p:nvGraphicFramePr>
          <p:cNvPr id="4" name="Table 3"/>
          <p:cNvGraphicFramePr>
            <a:graphicFrameLocks noGrp="1"/>
          </p:cNvGraphicFramePr>
          <p:nvPr>
            <p:extLst/>
          </p:nvPr>
        </p:nvGraphicFramePr>
        <p:xfrm>
          <a:off x="509845" y="3506585"/>
          <a:ext cx="10554395" cy="1651000"/>
        </p:xfrm>
        <a:graphic>
          <a:graphicData uri="http://schemas.openxmlformats.org/drawingml/2006/table">
            <a:tbl>
              <a:tblPr firstRow="1">
                <a:tableStyleId>{00A15C55-8517-42AA-B614-E9B94910E393}</a:tableStyleId>
              </a:tblPr>
              <a:tblGrid>
                <a:gridCol w="710392">
                  <a:extLst>
                    <a:ext uri="{9D8B030D-6E8A-4147-A177-3AD203B41FA5}">
                      <a16:colId xmlns:a16="http://schemas.microsoft.com/office/drawing/2014/main" xmlns="" val="20000"/>
                    </a:ext>
                  </a:extLst>
                </a:gridCol>
                <a:gridCol w="9844003">
                  <a:extLst>
                    <a:ext uri="{9D8B030D-6E8A-4147-A177-3AD203B41FA5}">
                      <a16:colId xmlns:a16="http://schemas.microsoft.com/office/drawing/2014/main" xmlns="" val="20001"/>
                    </a:ext>
                  </a:extLst>
                </a:gridCol>
              </a:tblGrid>
              <a:tr h="370840">
                <a:tc>
                  <a:txBody>
                    <a:bodyPr/>
                    <a:lstStyle/>
                    <a:p>
                      <a:pPr algn="ctr"/>
                      <a:r>
                        <a:rPr lang="en-US" dirty="0" smtClean="0"/>
                        <a:t>Sr.</a:t>
                      </a:r>
                      <a:endParaRPr lang="en-US" dirty="0"/>
                    </a:p>
                  </a:txBody>
                  <a:tcPr/>
                </a:tc>
                <a:tc>
                  <a:txBody>
                    <a:bodyPr/>
                    <a:lstStyle/>
                    <a:p>
                      <a:r>
                        <a:rPr lang="en-US" dirty="0" smtClean="0"/>
                        <a:t>Constructor</a:t>
                      </a:r>
                      <a:endParaRPr lang="en-US" dirty="0"/>
                    </a:p>
                  </a:txBody>
                  <a:tcPr/>
                </a:tc>
                <a:extLst>
                  <a:ext uri="{0D108BD9-81ED-4DB2-BD59-A6C34878D82A}">
                    <a16:rowId xmlns:a16="http://schemas.microsoft.com/office/drawing/2014/main" xmlns="" val="10000"/>
                  </a:ext>
                </a:extLst>
              </a:tr>
              <a:tr h="370840">
                <a:tc>
                  <a:txBody>
                    <a:bodyPr/>
                    <a:lstStyle/>
                    <a:p>
                      <a:pPr algn="ctr"/>
                      <a:r>
                        <a:rPr lang="en-US" dirty="0" smtClean="0"/>
                        <a:t>1</a:t>
                      </a:r>
                      <a:endParaRPr lang="en-US" dirty="0"/>
                    </a:p>
                  </a:txBody>
                  <a:tcPr/>
                </a:tc>
                <a:tc>
                  <a:txBody>
                    <a:bodyPr/>
                    <a:lstStyle/>
                    <a:p>
                      <a:r>
                        <a:rPr lang="en-US" dirty="0" err="1" smtClean="0"/>
                        <a:t>BufferedReader</a:t>
                      </a:r>
                      <a:r>
                        <a:rPr lang="en-US" dirty="0" smtClean="0"/>
                        <a:t>(Reader in)</a:t>
                      </a:r>
                    </a:p>
                    <a:p>
                      <a:r>
                        <a:rPr lang="en-US" dirty="0" smtClean="0"/>
                        <a:t>This creates a buffering character-input stream that uses a default-sized input buffer.</a:t>
                      </a:r>
                    </a:p>
                  </a:txBody>
                  <a:tcPr/>
                </a:tc>
                <a:extLst>
                  <a:ext uri="{0D108BD9-81ED-4DB2-BD59-A6C34878D82A}">
                    <a16:rowId xmlns:a16="http://schemas.microsoft.com/office/drawing/2014/main" xmlns="" val="10001"/>
                  </a:ext>
                </a:extLst>
              </a:tr>
              <a:tr h="370840">
                <a:tc>
                  <a:txBody>
                    <a:bodyPr/>
                    <a:lstStyle/>
                    <a:p>
                      <a:pPr algn="ctr"/>
                      <a:r>
                        <a:rPr lang="en-US" dirty="0" smtClean="0"/>
                        <a:t>2</a:t>
                      </a:r>
                      <a:endParaRPr lang="en-US" dirty="0"/>
                    </a:p>
                  </a:txBody>
                  <a:tcPr/>
                </a:tc>
                <a:tc>
                  <a:txBody>
                    <a:bodyPr/>
                    <a:lstStyle/>
                    <a:p>
                      <a:r>
                        <a:rPr lang="en-US" dirty="0" err="1" smtClean="0"/>
                        <a:t>BufferedReader</a:t>
                      </a:r>
                      <a:r>
                        <a:rPr lang="en-US" dirty="0" smtClean="0"/>
                        <a:t>(Reader in, </a:t>
                      </a:r>
                      <a:r>
                        <a:rPr lang="en-US" dirty="0" err="1" smtClean="0"/>
                        <a:t>int</a:t>
                      </a:r>
                      <a:r>
                        <a:rPr lang="en-US" dirty="0" smtClean="0"/>
                        <a:t> </a:t>
                      </a:r>
                      <a:r>
                        <a:rPr lang="en-US" dirty="0" err="1" smtClean="0"/>
                        <a:t>sz</a:t>
                      </a:r>
                      <a:r>
                        <a:rPr lang="en-US" dirty="0" smtClean="0"/>
                        <a:t>)</a:t>
                      </a:r>
                    </a:p>
                    <a:p>
                      <a:r>
                        <a:rPr lang="en-US" dirty="0" smtClean="0"/>
                        <a:t>This creates a buffering character-input stream that uses an input buffer of the specified size.</a:t>
                      </a: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28843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BufferedReader</a:t>
            </a:r>
            <a:r>
              <a:rPr lang="en-US" dirty="0"/>
              <a:t> </a:t>
            </a:r>
            <a:r>
              <a:rPr lang="en-US" dirty="0" smtClean="0"/>
              <a:t>(Methods)</a:t>
            </a:r>
            <a:endParaRPr lang="en-US" dirty="0"/>
          </a:p>
        </p:txBody>
      </p:sp>
      <p:graphicFrame>
        <p:nvGraphicFramePr>
          <p:cNvPr id="4" name="Table 3"/>
          <p:cNvGraphicFramePr>
            <a:graphicFrameLocks noGrp="1"/>
          </p:cNvGraphicFramePr>
          <p:nvPr>
            <p:extLst/>
          </p:nvPr>
        </p:nvGraphicFramePr>
        <p:xfrm>
          <a:off x="190499" y="1066800"/>
          <a:ext cx="10882054" cy="4602480"/>
        </p:xfrm>
        <a:graphic>
          <a:graphicData uri="http://schemas.openxmlformats.org/drawingml/2006/table">
            <a:tbl>
              <a:tblPr firstRow="1">
                <a:tableStyleId>{00A15C55-8517-42AA-B614-E9B94910E393}</a:tableStyleId>
              </a:tblPr>
              <a:tblGrid>
                <a:gridCol w="732445">
                  <a:extLst>
                    <a:ext uri="{9D8B030D-6E8A-4147-A177-3AD203B41FA5}">
                      <a16:colId xmlns:a16="http://schemas.microsoft.com/office/drawing/2014/main" xmlns="" val="20000"/>
                    </a:ext>
                  </a:extLst>
                </a:gridCol>
                <a:gridCol w="10149609">
                  <a:extLst>
                    <a:ext uri="{9D8B030D-6E8A-4147-A177-3AD203B41FA5}">
                      <a16:colId xmlns:a16="http://schemas.microsoft.com/office/drawing/2014/main" xmlns="" val="20001"/>
                    </a:ext>
                  </a:extLst>
                </a:gridCol>
              </a:tblGrid>
              <a:tr h="370840">
                <a:tc>
                  <a:txBody>
                    <a:bodyPr/>
                    <a:lstStyle/>
                    <a:p>
                      <a:pPr algn="ctr"/>
                      <a:r>
                        <a:rPr lang="en-US" sz="2000" dirty="0" smtClean="0"/>
                        <a:t>Sr.</a:t>
                      </a:r>
                      <a:endParaRPr lang="en-US" sz="2000" dirty="0"/>
                    </a:p>
                  </a:txBody>
                  <a:tcPr/>
                </a:tc>
                <a:tc>
                  <a:txBody>
                    <a:bodyPr/>
                    <a:lstStyle/>
                    <a:p>
                      <a:r>
                        <a:rPr lang="en-US" sz="2000" dirty="0" smtClean="0"/>
                        <a:t>Methods</a:t>
                      </a:r>
                      <a:endParaRPr lang="en-US" sz="2000" dirty="0"/>
                    </a:p>
                  </a:txBody>
                  <a:tcPr/>
                </a:tc>
                <a:extLst>
                  <a:ext uri="{0D108BD9-81ED-4DB2-BD59-A6C34878D82A}">
                    <a16:rowId xmlns:a16="http://schemas.microsoft.com/office/drawing/2014/main" xmlns="" val="10000"/>
                  </a:ext>
                </a:extLst>
              </a:tr>
              <a:tr h="370840">
                <a:tc>
                  <a:txBody>
                    <a:bodyPr/>
                    <a:lstStyle/>
                    <a:p>
                      <a:pPr algn="ctr"/>
                      <a:r>
                        <a:rPr lang="en-US" sz="2000" dirty="0" smtClean="0"/>
                        <a:t>1</a:t>
                      </a:r>
                      <a:endParaRPr lang="en-US" sz="2000" dirty="0"/>
                    </a:p>
                  </a:txBody>
                  <a:tcPr/>
                </a:tc>
                <a:tc>
                  <a:txBody>
                    <a:bodyPr/>
                    <a:lstStyle/>
                    <a:p>
                      <a:r>
                        <a:rPr lang="en-US" sz="2000" dirty="0" smtClean="0"/>
                        <a:t>void close()</a:t>
                      </a:r>
                    </a:p>
                    <a:p>
                      <a:r>
                        <a:rPr lang="en-US" sz="2000" dirty="0" smtClean="0"/>
                        <a:t>This method closes the stream and releases any system resources associated with it.</a:t>
                      </a:r>
                    </a:p>
                  </a:txBody>
                  <a:tcPr/>
                </a:tc>
                <a:extLst>
                  <a:ext uri="{0D108BD9-81ED-4DB2-BD59-A6C34878D82A}">
                    <a16:rowId xmlns:a16="http://schemas.microsoft.com/office/drawing/2014/main" xmlns="" val="10001"/>
                  </a:ext>
                </a:extLst>
              </a:tr>
              <a:tr h="370840">
                <a:tc>
                  <a:txBody>
                    <a:bodyPr/>
                    <a:lstStyle/>
                    <a:p>
                      <a:pPr algn="ctr"/>
                      <a:r>
                        <a:rPr lang="en-US" sz="2000" dirty="0" smtClean="0"/>
                        <a:t>2</a:t>
                      </a:r>
                      <a:endParaRPr lang="en-US" sz="2000" dirty="0"/>
                    </a:p>
                  </a:txBody>
                  <a:tcPr/>
                </a:tc>
                <a:tc>
                  <a:txBody>
                    <a:bodyPr/>
                    <a:lstStyle/>
                    <a:p>
                      <a:r>
                        <a:rPr lang="en-US" sz="2000" dirty="0" err="1" smtClean="0"/>
                        <a:t>int</a:t>
                      </a:r>
                      <a:r>
                        <a:rPr lang="en-US" sz="2000" dirty="0" smtClean="0"/>
                        <a:t> read()</a:t>
                      </a:r>
                    </a:p>
                    <a:p>
                      <a:r>
                        <a:rPr lang="en-US" sz="2000" dirty="0" smtClean="0"/>
                        <a:t>This method reads a single character.</a:t>
                      </a:r>
                    </a:p>
                  </a:txBody>
                  <a:tcPr/>
                </a:tc>
                <a:extLst>
                  <a:ext uri="{0D108BD9-81ED-4DB2-BD59-A6C34878D82A}">
                    <a16:rowId xmlns:a16="http://schemas.microsoft.com/office/drawing/2014/main" xmlns="" val="10002"/>
                  </a:ext>
                </a:extLst>
              </a:tr>
              <a:tr h="370840">
                <a:tc>
                  <a:txBody>
                    <a:bodyPr/>
                    <a:lstStyle/>
                    <a:p>
                      <a:pPr algn="ctr"/>
                      <a:r>
                        <a:rPr lang="en-US" sz="2000" dirty="0" smtClean="0"/>
                        <a:t>3</a:t>
                      </a:r>
                      <a:endParaRPr lang="en-US" sz="2000" dirty="0"/>
                    </a:p>
                  </a:txBody>
                  <a:tcPr/>
                </a:tc>
                <a:tc>
                  <a:txBody>
                    <a:bodyPr/>
                    <a:lstStyle/>
                    <a:p>
                      <a:r>
                        <a:rPr lang="en-US" sz="2000" dirty="0" err="1" smtClean="0"/>
                        <a:t>int</a:t>
                      </a:r>
                      <a:r>
                        <a:rPr lang="en-US" sz="2000" dirty="0" smtClean="0"/>
                        <a:t> read(char[] </a:t>
                      </a:r>
                      <a:r>
                        <a:rPr lang="en-US" sz="2000" dirty="0" err="1" smtClean="0"/>
                        <a:t>cbuf</a:t>
                      </a:r>
                      <a:r>
                        <a:rPr lang="en-US" sz="2000" dirty="0" smtClean="0"/>
                        <a:t>, </a:t>
                      </a:r>
                      <a:r>
                        <a:rPr lang="en-US" sz="2000" dirty="0" err="1" smtClean="0"/>
                        <a:t>int</a:t>
                      </a:r>
                      <a:r>
                        <a:rPr lang="en-US" sz="2000" dirty="0" smtClean="0"/>
                        <a:t> off, </a:t>
                      </a:r>
                      <a:r>
                        <a:rPr lang="en-US" sz="2000" dirty="0" err="1" smtClean="0"/>
                        <a:t>int</a:t>
                      </a:r>
                      <a:r>
                        <a:rPr lang="en-US" sz="2000" dirty="0" smtClean="0"/>
                        <a:t> </a:t>
                      </a:r>
                      <a:r>
                        <a:rPr lang="en-US" sz="2000" dirty="0" err="1" smtClean="0"/>
                        <a:t>len</a:t>
                      </a:r>
                      <a:r>
                        <a:rPr lang="en-US" sz="2000" dirty="0" smtClean="0"/>
                        <a:t>)</a:t>
                      </a:r>
                    </a:p>
                    <a:p>
                      <a:r>
                        <a:rPr lang="en-US" sz="2000" dirty="0" smtClean="0"/>
                        <a:t>This method reads characters into a portion of an array.</a:t>
                      </a:r>
                    </a:p>
                  </a:txBody>
                  <a:tcPr/>
                </a:tc>
                <a:extLst>
                  <a:ext uri="{0D108BD9-81ED-4DB2-BD59-A6C34878D82A}">
                    <a16:rowId xmlns:a16="http://schemas.microsoft.com/office/drawing/2014/main" xmlns="" val="10003"/>
                  </a:ext>
                </a:extLst>
              </a:tr>
              <a:tr h="370840">
                <a:tc>
                  <a:txBody>
                    <a:bodyPr/>
                    <a:lstStyle/>
                    <a:p>
                      <a:pPr algn="ctr"/>
                      <a:r>
                        <a:rPr lang="en-US" sz="2000" dirty="0" smtClean="0"/>
                        <a:t>4</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String </a:t>
                      </a:r>
                      <a:r>
                        <a:rPr lang="en-US" sz="2000" dirty="0" err="1" smtClean="0"/>
                        <a:t>readLine</a:t>
                      </a:r>
                      <a:r>
                        <a:rPr lang="en-US" sz="20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This method reads a line of text.</a:t>
                      </a:r>
                    </a:p>
                  </a:txBody>
                  <a:tcPr/>
                </a:tc>
                <a:extLst>
                  <a:ext uri="{0D108BD9-81ED-4DB2-BD59-A6C34878D82A}">
                    <a16:rowId xmlns:a16="http://schemas.microsoft.com/office/drawing/2014/main" xmlns="" val="10004"/>
                  </a:ext>
                </a:extLst>
              </a:tr>
              <a:tr h="370840">
                <a:tc>
                  <a:txBody>
                    <a:bodyPr/>
                    <a:lstStyle/>
                    <a:p>
                      <a:pPr algn="ctr"/>
                      <a:r>
                        <a:rPr lang="en-US" sz="2000" dirty="0" smtClean="0"/>
                        <a:t>5</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void reset()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This method resets the stream.</a:t>
                      </a:r>
                    </a:p>
                  </a:txBody>
                  <a:tcPr/>
                </a:tc>
                <a:extLst>
                  <a:ext uri="{0D108BD9-81ED-4DB2-BD59-A6C34878D82A}">
                    <a16:rowId xmlns:a16="http://schemas.microsoft.com/office/drawing/2014/main" xmlns="" val="10005"/>
                  </a:ext>
                </a:extLst>
              </a:tr>
              <a:tr h="370840">
                <a:tc>
                  <a:txBody>
                    <a:bodyPr/>
                    <a:lstStyle/>
                    <a:p>
                      <a:pPr algn="ctr"/>
                      <a:r>
                        <a:rPr lang="en-US" sz="2000" dirty="0" smtClean="0"/>
                        <a:t>6</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long skip(long n)</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This method skips characters.</a:t>
                      </a:r>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27500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BufferedReader</a:t>
            </a:r>
            <a:r>
              <a:rPr lang="en-US" dirty="0"/>
              <a:t> – Example</a:t>
            </a:r>
          </a:p>
        </p:txBody>
      </p:sp>
      <p:sp>
        <p:nvSpPr>
          <p:cNvPr id="4" name="Rectangle 3"/>
          <p:cNvSpPr/>
          <p:nvPr/>
        </p:nvSpPr>
        <p:spPr>
          <a:xfrm>
            <a:off x="228600" y="969288"/>
            <a:ext cx="8534400" cy="5355312"/>
          </a:xfrm>
          <a:prstGeom prst="rect">
            <a:avLst/>
          </a:prstGeom>
          <a:ln w="19050">
            <a:solidFill>
              <a:schemeClr val="tx2">
                <a:lumMod val="60000"/>
                <a:lumOff val="40000"/>
              </a:schemeClr>
            </a:solidFill>
            <a:prstDash val="dash"/>
          </a:ln>
        </p:spPr>
        <p:txBody>
          <a:bodyPr wrap="square">
            <a:spAutoFit/>
          </a:bodyPr>
          <a:lstStyle/>
          <a:p>
            <a:r>
              <a:rPr lang="en-US" b="1" dirty="0" smtClean="0">
                <a:solidFill>
                  <a:srgbClr val="7F0055"/>
                </a:solidFill>
                <a:latin typeface="Consolas"/>
              </a:rPr>
              <a:t>import</a:t>
            </a:r>
            <a:r>
              <a:rPr lang="en-US" b="1" dirty="0" smtClean="0">
                <a:solidFill>
                  <a:srgbClr val="000000"/>
                </a:solidFill>
                <a:latin typeface="Consolas"/>
              </a:rPr>
              <a:t> </a:t>
            </a:r>
            <a:r>
              <a:rPr lang="en-US" b="1" dirty="0" err="1" smtClean="0">
                <a:solidFill>
                  <a:srgbClr val="000000"/>
                </a:solidFill>
                <a:latin typeface="Consolas"/>
              </a:rPr>
              <a:t>java.io.BufferedReader</a:t>
            </a:r>
            <a:r>
              <a:rPr lang="en-US" b="1" dirty="0" smtClean="0">
                <a:solidFill>
                  <a:srgbClr val="000000"/>
                </a:solidFill>
                <a:latin typeface="Consolas"/>
              </a:rPr>
              <a:t>;</a:t>
            </a:r>
          </a:p>
          <a:p>
            <a:r>
              <a:rPr lang="en-US" b="1" dirty="0" smtClean="0">
                <a:solidFill>
                  <a:srgbClr val="7F0055"/>
                </a:solidFill>
                <a:latin typeface="Consolas"/>
              </a:rPr>
              <a:t>import</a:t>
            </a:r>
            <a:r>
              <a:rPr lang="en-US" b="1" dirty="0" smtClean="0">
                <a:solidFill>
                  <a:srgbClr val="000000"/>
                </a:solidFill>
                <a:latin typeface="Consolas"/>
              </a:rPr>
              <a:t> </a:t>
            </a:r>
            <a:r>
              <a:rPr lang="en-US" b="1" dirty="0" err="1" smtClean="0">
                <a:solidFill>
                  <a:srgbClr val="000000"/>
                </a:solidFill>
                <a:latin typeface="Consolas"/>
              </a:rPr>
              <a:t>java.io.FileReader</a:t>
            </a:r>
            <a:r>
              <a:rPr lang="en-US" b="1" dirty="0" smtClean="0">
                <a:solidFill>
                  <a:srgbClr val="000000"/>
                </a:solidFill>
                <a:latin typeface="Consolas"/>
              </a:rPr>
              <a:t>;</a:t>
            </a:r>
          </a:p>
          <a:p>
            <a:r>
              <a:rPr lang="en-US" b="1" dirty="0" smtClean="0">
                <a:solidFill>
                  <a:srgbClr val="7F0055"/>
                </a:solidFill>
                <a:latin typeface="Consolas"/>
              </a:rPr>
              <a:t>import</a:t>
            </a:r>
            <a:r>
              <a:rPr lang="en-US" b="1" dirty="0" smtClean="0">
                <a:solidFill>
                  <a:srgbClr val="000000"/>
                </a:solidFill>
                <a:latin typeface="Consolas"/>
              </a:rPr>
              <a:t> </a:t>
            </a:r>
            <a:r>
              <a:rPr lang="en-US" b="1" dirty="0" err="1" smtClean="0">
                <a:solidFill>
                  <a:srgbClr val="000000"/>
                </a:solidFill>
                <a:latin typeface="Consolas"/>
              </a:rPr>
              <a:t>java.io.IOException</a:t>
            </a:r>
            <a:r>
              <a:rPr lang="en-US" b="1" dirty="0" smtClean="0">
                <a:solidFill>
                  <a:srgbClr val="000000"/>
                </a:solidFill>
                <a:latin typeface="Consolas"/>
              </a:rPr>
              <a:t>;</a:t>
            </a:r>
          </a:p>
          <a:p>
            <a:endParaRPr lang="en-US" dirty="0" smtClean="0">
              <a:latin typeface="Consolas"/>
            </a:endParaRPr>
          </a:p>
          <a:p>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BufferedReaderDemo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r>
              <a:rPr lang="en-US" b="1" dirty="0" smtClean="0">
                <a:solidFill>
                  <a:srgbClr val="7F0055"/>
                </a:solidFill>
                <a:latin typeface="Consolas"/>
              </a:rPr>
              <a:t>throws</a:t>
            </a:r>
            <a:r>
              <a:rPr lang="en-US" b="1" dirty="0" smtClean="0">
                <a:solidFill>
                  <a:srgbClr val="000000"/>
                </a:solidFill>
                <a:latin typeface="Consolas"/>
              </a:rPr>
              <a:t> </a:t>
            </a:r>
            <a:r>
              <a:rPr lang="en-US" b="1" dirty="0" err="1" smtClean="0">
                <a:solidFill>
                  <a:srgbClr val="000000"/>
                </a:solidFill>
                <a:latin typeface="Consolas"/>
              </a:rPr>
              <a:t>IOException</a:t>
            </a:r>
            <a:r>
              <a:rPr lang="en-US" b="1" dirty="0" smtClean="0">
                <a:solidFill>
                  <a:srgbClr val="000000"/>
                </a:solidFill>
                <a:latin typeface="Consolas"/>
              </a:rPr>
              <a:t> {</a:t>
            </a:r>
          </a:p>
          <a:p>
            <a:pPr lvl="2"/>
            <a:r>
              <a:rPr lang="en-US" dirty="0" err="1" smtClean="0">
                <a:solidFill>
                  <a:srgbClr val="000000"/>
                </a:solidFill>
                <a:latin typeface="Consolas"/>
              </a:rPr>
              <a:t>FileReader</a:t>
            </a:r>
            <a:r>
              <a:rPr lang="en-US" dirty="0" smtClean="0">
                <a:solidFill>
                  <a:srgbClr val="000000"/>
                </a:solidFill>
                <a:latin typeface="Consolas"/>
              </a:rPr>
              <a:t> </a:t>
            </a:r>
            <a:r>
              <a:rPr lang="en-US" dirty="0" err="1" smtClean="0">
                <a:solidFill>
                  <a:srgbClr val="6A3E3E"/>
                </a:solidFill>
                <a:latin typeface="Consolas"/>
              </a:rPr>
              <a:t>fr</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FileReader</a:t>
            </a:r>
            <a:r>
              <a:rPr lang="en-US" b="1" dirty="0" smtClean="0">
                <a:solidFill>
                  <a:srgbClr val="000000"/>
                </a:solidFill>
                <a:latin typeface="Consolas"/>
              </a:rPr>
              <a:t>(</a:t>
            </a:r>
            <a:r>
              <a:rPr lang="en-US" b="1" dirty="0" smtClean="0">
                <a:solidFill>
                  <a:srgbClr val="2A00FF"/>
                </a:solidFill>
                <a:latin typeface="Consolas"/>
              </a:rPr>
              <a:t>"input.txt"</a:t>
            </a:r>
            <a:r>
              <a:rPr lang="en-US" b="1" dirty="0" smtClean="0">
                <a:solidFill>
                  <a:srgbClr val="000000"/>
                </a:solidFill>
                <a:latin typeface="Consolas"/>
              </a:rPr>
              <a:t>);</a:t>
            </a:r>
          </a:p>
          <a:p>
            <a:pPr lvl="2"/>
            <a:r>
              <a:rPr lang="en-US" dirty="0" err="1" smtClean="0">
                <a:solidFill>
                  <a:srgbClr val="000000"/>
                </a:solidFill>
                <a:latin typeface="Consolas"/>
              </a:rPr>
              <a:t>BufferedReader</a:t>
            </a:r>
            <a:r>
              <a:rPr lang="en-US" dirty="0" smtClean="0">
                <a:solidFill>
                  <a:srgbClr val="000000"/>
                </a:solidFill>
                <a:latin typeface="Consolas"/>
              </a:rPr>
              <a:t> </a:t>
            </a:r>
            <a:r>
              <a:rPr lang="en-US" dirty="0" err="1" smtClean="0">
                <a:solidFill>
                  <a:srgbClr val="6A3E3E"/>
                </a:solidFill>
                <a:latin typeface="Consolas"/>
              </a:rPr>
              <a:t>br</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BufferedReader</a:t>
            </a:r>
            <a:r>
              <a:rPr lang="en-US" b="1" dirty="0" smtClean="0">
                <a:solidFill>
                  <a:srgbClr val="000000"/>
                </a:solidFill>
                <a:latin typeface="Consolas"/>
              </a:rPr>
              <a:t>(</a:t>
            </a:r>
            <a:r>
              <a:rPr lang="en-US" b="1" dirty="0" err="1" smtClean="0">
                <a:solidFill>
                  <a:srgbClr val="6A3E3E"/>
                </a:solidFill>
                <a:latin typeface="Consolas"/>
              </a:rPr>
              <a:t>fr</a:t>
            </a:r>
            <a:r>
              <a:rPr lang="en-US" b="1" dirty="0" smtClean="0">
                <a:solidFill>
                  <a:srgbClr val="000000"/>
                </a:solidFill>
                <a:latin typeface="Consolas"/>
              </a:rPr>
              <a:t>);</a:t>
            </a:r>
          </a:p>
          <a:p>
            <a:pPr lvl="2"/>
            <a:r>
              <a:rPr lang="en-US" b="1" dirty="0" smtClean="0">
                <a:solidFill>
                  <a:srgbClr val="7F0055"/>
                </a:solidFill>
                <a:latin typeface="Consolas"/>
              </a:rPr>
              <a:t>char</a:t>
            </a:r>
            <a:r>
              <a:rPr lang="en-US" b="1" dirty="0" smtClean="0">
                <a:solidFill>
                  <a:srgbClr val="000000"/>
                </a:solidFill>
                <a:latin typeface="Consolas"/>
              </a:rPr>
              <a:t> </a:t>
            </a:r>
            <a:r>
              <a:rPr lang="en-US" b="1" dirty="0" smtClean="0">
                <a:solidFill>
                  <a:srgbClr val="6A3E3E"/>
                </a:solidFill>
                <a:latin typeface="Consolas"/>
              </a:rPr>
              <a:t>c</a:t>
            </a:r>
            <a:r>
              <a:rPr lang="en-US" b="1"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smtClean="0">
                <a:solidFill>
                  <a:srgbClr val="7F0055"/>
                </a:solidFill>
                <a:latin typeface="Consolas"/>
              </a:rPr>
              <a:t>char</a:t>
            </a:r>
            <a:r>
              <a:rPr lang="en-US" b="1" dirty="0" smtClean="0">
                <a:solidFill>
                  <a:srgbClr val="000000"/>
                </a:solidFill>
                <a:latin typeface="Consolas"/>
              </a:rPr>
              <a:t>[20];</a:t>
            </a:r>
          </a:p>
          <a:p>
            <a:pPr lvl="2"/>
            <a:r>
              <a:rPr lang="en-US" dirty="0" err="1" smtClean="0">
                <a:solidFill>
                  <a:srgbClr val="6A3E3E"/>
                </a:solidFill>
                <a:latin typeface="Consolas"/>
              </a:rPr>
              <a:t>br</a:t>
            </a:r>
            <a:r>
              <a:rPr lang="en-US" dirty="0" err="1" smtClean="0">
                <a:solidFill>
                  <a:srgbClr val="000000"/>
                </a:solidFill>
                <a:latin typeface="Consolas"/>
              </a:rPr>
              <a:t>.skip</a:t>
            </a:r>
            <a:r>
              <a:rPr lang="en-US" dirty="0" smtClean="0">
                <a:solidFill>
                  <a:srgbClr val="000000"/>
                </a:solidFill>
                <a:latin typeface="Consolas"/>
              </a:rPr>
              <a:t>(8);</a:t>
            </a:r>
          </a:p>
          <a:p>
            <a:pPr lvl="2"/>
            <a:r>
              <a:rPr lang="en-US" b="1" dirty="0" smtClean="0">
                <a:solidFill>
                  <a:srgbClr val="7F0055"/>
                </a:solidFill>
                <a:latin typeface="Consolas"/>
              </a:rPr>
              <a:t>if</a:t>
            </a:r>
            <a:r>
              <a:rPr lang="en-US" b="1" dirty="0" smtClean="0">
                <a:solidFill>
                  <a:srgbClr val="000000"/>
                </a:solidFill>
                <a:latin typeface="Consolas"/>
              </a:rPr>
              <a:t> (</a:t>
            </a:r>
            <a:r>
              <a:rPr lang="en-US" dirty="0" err="1" smtClean="0">
                <a:solidFill>
                  <a:srgbClr val="6A3E3E"/>
                </a:solidFill>
                <a:latin typeface="Consolas"/>
              </a:rPr>
              <a:t>br</a:t>
            </a:r>
            <a:r>
              <a:rPr lang="en-US" dirty="0" err="1" smtClean="0">
                <a:solidFill>
                  <a:srgbClr val="000000"/>
                </a:solidFill>
                <a:latin typeface="Consolas"/>
              </a:rPr>
              <a:t>.ready</a:t>
            </a:r>
            <a:r>
              <a:rPr lang="en-US" dirty="0" smtClean="0">
                <a:solidFill>
                  <a:srgbClr val="000000"/>
                </a:solidFill>
                <a:latin typeface="Consolas"/>
              </a:rPr>
              <a:t>()) {</a:t>
            </a:r>
          </a:p>
          <a:p>
            <a:pPr lvl="3"/>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err="1" smtClean="0">
                <a:solidFill>
                  <a:srgbClr val="6A3E3E"/>
                </a:solidFill>
                <a:latin typeface="Consolas"/>
              </a:rPr>
              <a:t>br</a:t>
            </a:r>
            <a:r>
              <a:rPr lang="en-US" b="1" i="1" dirty="0" err="1" smtClean="0">
                <a:solidFill>
                  <a:srgbClr val="000000"/>
                </a:solidFill>
                <a:latin typeface="Consolas"/>
              </a:rPr>
              <a:t>.readLine</a:t>
            </a:r>
            <a:r>
              <a:rPr lang="en-US" b="1" i="1" dirty="0" smtClean="0">
                <a:solidFill>
                  <a:srgbClr val="000000"/>
                </a:solidFill>
                <a:latin typeface="Consolas"/>
              </a:rPr>
              <a:t>());</a:t>
            </a:r>
          </a:p>
          <a:p>
            <a:pPr lvl="3"/>
            <a:r>
              <a:rPr lang="en-US" dirty="0" err="1" smtClean="0">
                <a:solidFill>
                  <a:srgbClr val="6A3E3E"/>
                </a:solidFill>
                <a:latin typeface="Consolas"/>
              </a:rPr>
              <a:t>br</a:t>
            </a:r>
            <a:r>
              <a:rPr lang="en-US" dirty="0" err="1" smtClean="0">
                <a:solidFill>
                  <a:srgbClr val="000000"/>
                </a:solidFill>
                <a:latin typeface="Consolas"/>
              </a:rPr>
              <a:t>.read</a:t>
            </a:r>
            <a:r>
              <a:rPr lang="en-US" dirty="0" smtClean="0">
                <a:solidFill>
                  <a:srgbClr val="000000"/>
                </a:solidFill>
                <a:latin typeface="Consolas"/>
              </a:rPr>
              <a:t>(</a:t>
            </a:r>
            <a:r>
              <a:rPr lang="en-US" dirty="0" smtClean="0">
                <a:solidFill>
                  <a:srgbClr val="6A3E3E"/>
                </a:solidFill>
                <a:latin typeface="Consolas"/>
              </a:rPr>
              <a:t>c</a:t>
            </a:r>
            <a:r>
              <a:rPr lang="en-US" dirty="0" smtClean="0">
                <a:solidFill>
                  <a:srgbClr val="000000"/>
                </a:solidFill>
                <a:latin typeface="Consolas"/>
              </a:rPr>
              <a:t>);</a:t>
            </a:r>
          </a:p>
          <a:p>
            <a:pPr lvl="3"/>
            <a:r>
              <a:rPr lang="nn-NO" b="1" dirty="0" smtClean="0">
                <a:solidFill>
                  <a:srgbClr val="7F0055"/>
                </a:solidFill>
                <a:latin typeface="Consolas"/>
              </a:rPr>
              <a:t>for</a:t>
            </a:r>
            <a:r>
              <a:rPr lang="nn-NO" b="1" dirty="0" smtClean="0">
                <a:solidFill>
                  <a:srgbClr val="000000"/>
                </a:solidFill>
                <a:latin typeface="Consolas"/>
              </a:rPr>
              <a:t> (</a:t>
            </a:r>
            <a:r>
              <a:rPr lang="nn-NO" b="1" dirty="0" smtClean="0">
                <a:solidFill>
                  <a:srgbClr val="7F0055"/>
                </a:solidFill>
                <a:latin typeface="Consolas"/>
              </a:rPr>
              <a:t>int</a:t>
            </a:r>
            <a:r>
              <a:rPr lang="nn-NO" b="1" dirty="0" smtClean="0">
                <a:solidFill>
                  <a:srgbClr val="000000"/>
                </a:solidFill>
                <a:latin typeface="Consolas"/>
              </a:rPr>
              <a:t> </a:t>
            </a:r>
            <a:r>
              <a:rPr lang="nn-NO" b="1" dirty="0" smtClean="0">
                <a:solidFill>
                  <a:srgbClr val="6A3E3E"/>
                </a:solidFill>
                <a:latin typeface="Consolas"/>
              </a:rPr>
              <a:t>i</a:t>
            </a:r>
            <a:r>
              <a:rPr lang="nn-NO" b="1" dirty="0" smtClean="0">
                <a:solidFill>
                  <a:srgbClr val="000000"/>
                </a:solidFill>
                <a:latin typeface="Consolas"/>
              </a:rPr>
              <a:t> = 0; </a:t>
            </a:r>
            <a:r>
              <a:rPr lang="nn-NO" b="1" dirty="0" smtClean="0">
                <a:solidFill>
                  <a:srgbClr val="6A3E3E"/>
                </a:solidFill>
                <a:latin typeface="Consolas"/>
              </a:rPr>
              <a:t>i</a:t>
            </a:r>
            <a:r>
              <a:rPr lang="nn-NO" b="1" dirty="0" smtClean="0">
                <a:solidFill>
                  <a:srgbClr val="000000"/>
                </a:solidFill>
                <a:latin typeface="Consolas"/>
              </a:rPr>
              <a:t> &lt; 20; </a:t>
            </a:r>
            <a:r>
              <a:rPr lang="nn-NO" b="1" dirty="0" smtClean="0">
                <a:solidFill>
                  <a:srgbClr val="6A3E3E"/>
                </a:solidFill>
                <a:latin typeface="Consolas"/>
              </a:rPr>
              <a:t>i</a:t>
            </a:r>
            <a:r>
              <a:rPr lang="nn-NO" b="1" dirty="0" smtClean="0">
                <a:solidFill>
                  <a:srgbClr val="000000"/>
                </a:solidFill>
                <a:latin typeface="Consolas"/>
              </a:rPr>
              <a:t>++) {</a:t>
            </a:r>
          </a:p>
          <a:p>
            <a:pPr lvl="3"/>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a:t>
            </a:r>
            <a:r>
              <a:rPr lang="en-US" b="1" i="1" dirty="0" smtClean="0">
                <a:solidFill>
                  <a:srgbClr val="000000"/>
                </a:solidFill>
                <a:latin typeface="Consolas"/>
              </a:rPr>
              <a:t>(</a:t>
            </a:r>
            <a:r>
              <a:rPr lang="en-US" b="1" i="1" dirty="0" smtClean="0">
                <a:solidFill>
                  <a:srgbClr val="6A3E3E"/>
                </a:solidFill>
                <a:latin typeface="Consolas"/>
              </a:rPr>
              <a:t>c</a:t>
            </a:r>
            <a:r>
              <a:rPr lang="en-US" b="1" i="1" dirty="0" smtClean="0">
                <a:solidFill>
                  <a:srgbClr val="000000"/>
                </a:solidFill>
                <a:latin typeface="Consolas"/>
              </a:rPr>
              <a:t>[</a:t>
            </a:r>
            <a:r>
              <a:rPr lang="en-US" b="1" i="1" dirty="0" err="1" smtClean="0">
                <a:solidFill>
                  <a:srgbClr val="6A3E3E"/>
                </a:solidFill>
                <a:latin typeface="Consolas"/>
              </a:rPr>
              <a:t>i</a:t>
            </a:r>
            <a:r>
              <a:rPr lang="en-US" b="1" i="1" dirty="0" smtClean="0">
                <a:solidFill>
                  <a:srgbClr val="000000"/>
                </a:solidFill>
                <a:latin typeface="Consolas"/>
              </a:rPr>
              <a:t>]);</a:t>
            </a:r>
          </a:p>
          <a:p>
            <a:pPr lvl="3"/>
            <a:r>
              <a:rPr lang="en-US"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endParaRPr lang="en-US" dirty="0"/>
          </a:p>
        </p:txBody>
      </p:sp>
    </p:spTree>
    <p:extLst>
      <p:ext uri="{BB962C8B-B14F-4D97-AF65-F5344CB8AC3E}">
        <p14:creationId xmlns:p14="http://schemas.microsoft.com/office/powerpoint/2010/main" val="252915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28727" y="720132"/>
            <a:ext cx="4909938" cy="5047536"/>
          </a:xfrm>
          <a:prstGeom prst="rect">
            <a:avLst/>
          </a:prstGeom>
          <a:noFill/>
        </p:spPr>
        <p:txBody>
          <a:bodyPr wrap="square" rtlCol="0">
            <a:spAutoFit/>
          </a:bodyPr>
          <a:lstStyle/>
          <a:p>
            <a:r>
              <a:rPr lang="en-IN" sz="2400" b="1" dirty="0" smtClean="0"/>
              <a:t>Outline</a:t>
            </a:r>
            <a:endParaRPr lang="en-US" b="1" dirty="0" smtClean="0"/>
          </a:p>
          <a:p>
            <a:endParaRPr lang="en-US" b="1" dirty="0" smtClean="0"/>
          </a:p>
          <a:p>
            <a:pPr indent="446088">
              <a:buFont typeface="Wingdings" pitchFamily="2" charset="2"/>
              <a:buChar char="ü"/>
            </a:pPr>
            <a:r>
              <a:rPr lang="en-US" sz="2000" dirty="0" smtClean="0"/>
              <a:t>File class</a:t>
            </a:r>
            <a:endParaRPr lang="en-US" sz="2000" dirty="0"/>
          </a:p>
          <a:p>
            <a:pPr indent="446088">
              <a:buFont typeface="Wingdings" pitchFamily="2" charset="2"/>
              <a:buChar char="ü"/>
            </a:pPr>
            <a:r>
              <a:rPr lang="en-US" sz="2000" dirty="0" smtClean="0"/>
              <a:t>Stream</a:t>
            </a:r>
            <a:endParaRPr lang="en-US" sz="2000" dirty="0"/>
          </a:p>
          <a:p>
            <a:pPr indent="446088">
              <a:buFont typeface="Wingdings" pitchFamily="2" charset="2"/>
              <a:buChar char="ü"/>
            </a:pPr>
            <a:r>
              <a:rPr lang="en-US" sz="2000" dirty="0" smtClean="0"/>
              <a:t>Byte Stream</a:t>
            </a:r>
            <a:endParaRPr lang="en-US" sz="2000" dirty="0"/>
          </a:p>
          <a:p>
            <a:pPr indent="446088">
              <a:buFont typeface="Wingdings" pitchFamily="2" charset="2"/>
              <a:buChar char="ü"/>
            </a:pPr>
            <a:r>
              <a:rPr lang="en-US" sz="2000" dirty="0" smtClean="0"/>
              <a:t>Character Stream</a:t>
            </a:r>
          </a:p>
          <a:p>
            <a:pPr indent="446088">
              <a:buFont typeface="Wingdings" pitchFamily="2" charset="2"/>
              <a:buChar char="ü"/>
            </a:pPr>
            <a:endParaRPr lang="en-US" sz="2000" dirty="0" smtClean="0"/>
          </a:p>
          <a:p>
            <a:pPr indent="446088">
              <a:buFont typeface="Wingdings" pitchFamily="2" charset="2"/>
              <a:buChar char="ü"/>
            </a:pPr>
            <a:r>
              <a:rPr lang="en-US" sz="2000" dirty="0"/>
              <a:t>Collection</a:t>
            </a:r>
          </a:p>
          <a:p>
            <a:pPr indent="446088">
              <a:buFont typeface="Wingdings" pitchFamily="2" charset="2"/>
              <a:buChar char="ü"/>
            </a:pPr>
            <a:r>
              <a:rPr lang="en-US" sz="2000" dirty="0"/>
              <a:t>List Interface</a:t>
            </a:r>
          </a:p>
          <a:p>
            <a:pPr indent="446088">
              <a:buFont typeface="Wingdings" pitchFamily="2" charset="2"/>
              <a:buChar char="ü"/>
            </a:pPr>
            <a:r>
              <a:rPr lang="en-US" sz="2000" dirty="0"/>
              <a:t>Iterator</a:t>
            </a:r>
          </a:p>
          <a:p>
            <a:pPr indent="446088">
              <a:buFont typeface="Wingdings" pitchFamily="2" charset="2"/>
              <a:buChar char="ü"/>
            </a:pPr>
            <a:r>
              <a:rPr lang="en-US" sz="2000" dirty="0"/>
              <a:t>Comparator</a:t>
            </a:r>
          </a:p>
          <a:p>
            <a:pPr indent="446088">
              <a:buFont typeface="Wingdings" pitchFamily="2" charset="2"/>
              <a:buChar char="ü"/>
            </a:pPr>
            <a:r>
              <a:rPr lang="en-US" sz="2000" dirty="0"/>
              <a:t>Vector</a:t>
            </a:r>
          </a:p>
          <a:p>
            <a:pPr indent="446088">
              <a:buFont typeface="Wingdings" pitchFamily="2" charset="2"/>
              <a:buChar char="ü"/>
            </a:pPr>
            <a:r>
              <a:rPr lang="en-US" sz="2000" dirty="0"/>
              <a:t>Stack</a:t>
            </a:r>
          </a:p>
          <a:p>
            <a:pPr indent="446088">
              <a:buFont typeface="Wingdings" pitchFamily="2" charset="2"/>
              <a:buChar char="ü"/>
            </a:pPr>
            <a:r>
              <a:rPr lang="en-US" sz="2000" dirty="0"/>
              <a:t>Queue</a:t>
            </a:r>
          </a:p>
          <a:p>
            <a:pPr indent="446088">
              <a:buFont typeface="Wingdings" pitchFamily="2" charset="2"/>
              <a:buChar char="ü"/>
            </a:pPr>
            <a:r>
              <a:rPr lang="en-US" sz="2000" dirty="0"/>
              <a:t>List v/s Set</a:t>
            </a:r>
          </a:p>
          <a:p>
            <a:pPr indent="446088">
              <a:buFont typeface="Wingdings" pitchFamily="2" charset="2"/>
              <a:buChar char="ü"/>
            </a:pPr>
            <a:r>
              <a:rPr lang="en-US" sz="2000" dirty="0"/>
              <a:t>Map</a:t>
            </a:r>
          </a:p>
        </p:txBody>
      </p:sp>
    </p:spTree>
    <p:extLst>
      <p:ext uri="{BB962C8B-B14F-4D97-AF65-F5344CB8AC3E}">
        <p14:creationId xmlns:p14="http://schemas.microsoft.com/office/powerpoint/2010/main" val="134223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Collection</a:t>
            </a:r>
            <a:endParaRPr lang="en-US" dirty="0"/>
          </a:p>
        </p:txBody>
      </p:sp>
      <p:sp>
        <p:nvSpPr>
          <p:cNvPr id="3" name="Content Placeholder 2"/>
          <p:cNvSpPr>
            <a:spLocks noGrp="1"/>
          </p:cNvSpPr>
          <p:nvPr>
            <p:ph idx="1"/>
          </p:nvPr>
        </p:nvSpPr>
        <p:spPr/>
        <p:txBody>
          <a:bodyPr/>
          <a:lstStyle/>
          <a:p>
            <a:r>
              <a:rPr lang="en-US" dirty="0"/>
              <a:t>The Collection in Java is a framework that provides an architecture to store and manipulate the group of objects.</a:t>
            </a:r>
          </a:p>
          <a:p>
            <a:r>
              <a:rPr lang="en-US" dirty="0"/>
              <a:t>Java Collections can achieve all the operations that you perform on a data such as </a:t>
            </a:r>
            <a:r>
              <a:rPr lang="en-US" dirty="0">
                <a:solidFill>
                  <a:schemeClr val="tx2"/>
                </a:solidFill>
              </a:rPr>
              <a:t>searching, sorting, insertion, manipulation, and deletion.</a:t>
            </a:r>
          </a:p>
          <a:p>
            <a:r>
              <a:rPr lang="en-US" dirty="0"/>
              <a:t>Java Collection means a single unit of objects. Java Collection framework provides many interfaces (Set, List, Queue, </a:t>
            </a:r>
            <a:r>
              <a:rPr lang="en-US" dirty="0" err="1"/>
              <a:t>Deque</a:t>
            </a:r>
            <a:r>
              <a:rPr lang="en-US" dirty="0"/>
              <a:t>) and classes (</a:t>
            </a:r>
            <a:r>
              <a:rPr lang="en-US" dirty="0" err="1"/>
              <a:t>ArrayList</a:t>
            </a:r>
            <a:r>
              <a:rPr lang="en-US" dirty="0"/>
              <a:t>, Vector, </a:t>
            </a:r>
            <a:r>
              <a:rPr lang="en-US" dirty="0" err="1"/>
              <a:t>LinkedList</a:t>
            </a:r>
            <a:r>
              <a:rPr lang="en-US" dirty="0"/>
              <a:t>, </a:t>
            </a:r>
            <a:r>
              <a:rPr lang="en-US" dirty="0" err="1"/>
              <a:t>PriorityQueue</a:t>
            </a:r>
            <a:r>
              <a:rPr lang="en-US" dirty="0"/>
              <a:t>, </a:t>
            </a:r>
            <a:r>
              <a:rPr lang="en-US" dirty="0" err="1"/>
              <a:t>HashSet</a:t>
            </a:r>
            <a:r>
              <a:rPr lang="en-US" dirty="0"/>
              <a:t>, </a:t>
            </a:r>
            <a:r>
              <a:rPr lang="en-US" dirty="0" err="1"/>
              <a:t>LinkedHashSet</a:t>
            </a:r>
            <a:r>
              <a:rPr lang="en-US" dirty="0"/>
              <a:t>, </a:t>
            </a:r>
            <a:r>
              <a:rPr lang="en-US" dirty="0" err="1"/>
              <a:t>TreeSet</a:t>
            </a:r>
            <a:r>
              <a:rPr lang="en-US" dirty="0"/>
              <a:t>).</a:t>
            </a:r>
            <a:endParaRPr lang="en-IN" dirty="0"/>
          </a:p>
        </p:txBody>
      </p:sp>
    </p:spTree>
    <p:extLst>
      <p:ext uri="{BB962C8B-B14F-4D97-AF65-F5344CB8AC3E}">
        <p14:creationId xmlns:p14="http://schemas.microsoft.com/office/powerpoint/2010/main" val="138982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erarchy of Java Collection framework"/>
          <p:cNvPicPr>
            <a:picLocks noChangeAspect="1" noChangeArrowheads="1"/>
          </p:cNvPicPr>
          <p:nvPr/>
        </p:nvPicPr>
        <p:blipFill>
          <a:blip r:embed="rId2" cstate="print"/>
          <a:srcRect/>
          <a:stretch>
            <a:fillRect/>
          </a:stretch>
        </p:blipFill>
        <p:spPr bwMode="auto">
          <a:xfrm>
            <a:off x="2057400" y="0"/>
            <a:ext cx="8134350" cy="6810376"/>
          </a:xfrm>
          <a:prstGeom prst="rect">
            <a:avLst/>
          </a:prstGeom>
          <a:noFill/>
        </p:spPr>
      </p:pic>
      <p:sp>
        <p:nvSpPr>
          <p:cNvPr id="2" name="TextBox 1"/>
          <p:cNvSpPr txBox="1"/>
          <p:nvPr/>
        </p:nvSpPr>
        <p:spPr>
          <a:xfrm>
            <a:off x="1524001" y="152400"/>
            <a:ext cx="2976563" cy="1569660"/>
          </a:xfrm>
          <a:prstGeom prst="rect">
            <a:avLst/>
          </a:prstGeom>
          <a:noFill/>
        </p:spPr>
        <p:txBody>
          <a:bodyPr wrap="square" rtlCol="0">
            <a:spAutoFit/>
          </a:bodyPr>
          <a:lstStyle/>
          <a:p>
            <a:pPr algn="ctr"/>
            <a:r>
              <a:rPr lang="en-IN" sz="3200" dirty="0"/>
              <a:t>Hierarchy of Collection Framework</a:t>
            </a:r>
          </a:p>
        </p:txBody>
      </p:sp>
    </p:spTree>
    <p:extLst>
      <p:ext uri="{BB962C8B-B14F-4D97-AF65-F5344CB8AC3E}">
        <p14:creationId xmlns:p14="http://schemas.microsoft.com/office/powerpoint/2010/main" val="6137966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 - Methods</a:t>
            </a:r>
          </a:p>
        </p:txBody>
      </p:sp>
      <p:graphicFrame>
        <p:nvGraphicFramePr>
          <p:cNvPr id="6" name="Content Placeholder 5"/>
          <p:cNvGraphicFramePr>
            <a:graphicFrameLocks noGrp="1"/>
          </p:cNvGraphicFramePr>
          <p:nvPr>
            <p:ph idx="1"/>
            <p:extLst/>
          </p:nvPr>
        </p:nvGraphicFramePr>
        <p:xfrm>
          <a:off x="190500" y="990600"/>
          <a:ext cx="9286010" cy="5272786"/>
        </p:xfrm>
        <a:graphic>
          <a:graphicData uri="http://schemas.openxmlformats.org/drawingml/2006/table">
            <a:tbl>
              <a:tblPr firstRow="1">
                <a:tableStyleId>{00A15C55-8517-42AA-B614-E9B94910E393}</a:tableStyleId>
              </a:tblPr>
              <a:tblGrid>
                <a:gridCol w="608254">
                  <a:extLst>
                    <a:ext uri="{9D8B030D-6E8A-4147-A177-3AD203B41FA5}">
                      <a16:colId xmlns:a16="http://schemas.microsoft.com/office/drawing/2014/main" xmlns="" val="20000"/>
                    </a:ext>
                  </a:extLst>
                </a:gridCol>
                <a:gridCol w="8677756">
                  <a:extLst>
                    <a:ext uri="{9D8B030D-6E8A-4147-A177-3AD203B41FA5}">
                      <a16:colId xmlns:a16="http://schemas.microsoft.com/office/drawing/2014/main" xmlns="" val="20001"/>
                    </a:ext>
                  </a:extLst>
                </a:gridCol>
              </a:tblGrid>
              <a:tr h="370840">
                <a:tc>
                  <a:txBody>
                    <a:bodyPr/>
                    <a:lstStyle/>
                    <a:p>
                      <a:pPr algn="ctr"/>
                      <a:r>
                        <a:rPr lang="en-IN" dirty="0" smtClean="0"/>
                        <a:t>Sr.</a:t>
                      </a:r>
                      <a:endParaRPr lang="en-US" dirty="0"/>
                    </a:p>
                  </a:txBody>
                  <a:tcPr/>
                </a:tc>
                <a:tc>
                  <a:txBody>
                    <a:bodyPr/>
                    <a:lstStyle/>
                    <a:p>
                      <a:r>
                        <a:rPr lang="en-IN" dirty="0" smtClean="0"/>
                        <a:t>Method</a:t>
                      </a:r>
                      <a:r>
                        <a:rPr lang="en-IN" baseline="0" dirty="0" smtClean="0"/>
                        <a:t> &amp; Description</a:t>
                      </a:r>
                      <a:endParaRPr lang="en-US" dirty="0"/>
                    </a:p>
                  </a:txBody>
                  <a:tcPr/>
                </a:tc>
                <a:extLst>
                  <a:ext uri="{0D108BD9-81ED-4DB2-BD59-A6C34878D82A}">
                    <a16:rowId xmlns:a16="http://schemas.microsoft.com/office/drawing/2014/main" xmlns="" val="10000"/>
                  </a:ext>
                </a:extLst>
              </a:tr>
              <a:tr h="370840">
                <a:tc>
                  <a:txBody>
                    <a:bodyPr/>
                    <a:lstStyle/>
                    <a:p>
                      <a:pPr algn="ctr">
                        <a:lnSpc>
                          <a:spcPct val="115000"/>
                        </a:lnSpc>
                        <a:spcAft>
                          <a:spcPts val="0"/>
                        </a:spcAft>
                      </a:pPr>
                      <a:r>
                        <a:rPr lang="en-US" sz="1800" dirty="0"/>
                        <a:t>1</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err="1" smtClean="0"/>
                        <a:t>boolean</a:t>
                      </a:r>
                      <a:r>
                        <a:rPr lang="en-US" sz="1800" dirty="0" smtClean="0"/>
                        <a:t> add(E e)</a:t>
                      </a:r>
                      <a:endParaRPr lang="en-US" sz="1800" dirty="0"/>
                    </a:p>
                    <a:p>
                      <a:pPr marL="30480" marR="30480" algn="just">
                        <a:lnSpc>
                          <a:spcPts val="1840"/>
                        </a:lnSpc>
                        <a:spcAft>
                          <a:spcPts val="0"/>
                        </a:spcAft>
                      </a:pPr>
                      <a:r>
                        <a:rPr lang="en-US" sz="1800" dirty="0" smtClean="0"/>
                        <a:t>It is used to insert an element in this collection.</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xmlns="" val="10001"/>
                  </a:ext>
                </a:extLst>
              </a:tr>
              <a:tr h="370840">
                <a:tc>
                  <a:txBody>
                    <a:bodyPr/>
                    <a:lstStyle/>
                    <a:p>
                      <a:pPr algn="ctr">
                        <a:lnSpc>
                          <a:spcPct val="115000"/>
                        </a:lnSpc>
                        <a:spcAft>
                          <a:spcPts val="0"/>
                        </a:spcAft>
                      </a:pPr>
                      <a:r>
                        <a:rPr lang="en-US" sz="1800" dirty="0"/>
                        <a:t>2</a:t>
                      </a:r>
                      <a:endParaRPr lang="en-US" sz="18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kern="1200" dirty="0" err="1"/>
                        <a:t>boolean</a:t>
                      </a:r>
                      <a:r>
                        <a:rPr lang="en-US" sz="1800" kern="1200" dirty="0"/>
                        <a:t> </a:t>
                      </a:r>
                      <a:r>
                        <a:rPr lang="en-US" sz="1800" kern="1200" dirty="0" err="1" smtClean="0"/>
                        <a:t>addAll</a:t>
                      </a:r>
                      <a:r>
                        <a:rPr lang="en-US" sz="1800" kern="1200" dirty="0" smtClean="0"/>
                        <a:t>(Collection&lt;? extends E&gt; c)</a:t>
                      </a:r>
                      <a:endParaRPr lang="en-US" sz="1800" kern="1200" dirty="0"/>
                    </a:p>
                    <a:p>
                      <a:pPr marL="30480" marR="30480" algn="just">
                        <a:lnSpc>
                          <a:spcPts val="1840"/>
                        </a:lnSpc>
                        <a:spcAft>
                          <a:spcPts val="0"/>
                        </a:spcAft>
                      </a:pPr>
                      <a:r>
                        <a:rPr lang="en-US" sz="1800" dirty="0" smtClean="0"/>
                        <a:t>It is used to insert the specified collection elements in the invoking collection.</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xmlns="" val="10002"/>
                  </a:ext>
                </a:extLst>
              </a:tr>
              <a:tr h="370840">
                <a:tc>
                  <a:txBody>
                    <a:bodyPr/>
                    <a:lstStyle/>
                    <a:p>
                      <a:pPr algn="ctr">
                        <a:lnSpc>
                          <a:spcPct val="115000"/>
                        </a:lnSpc>
                        <a:spcAft>
                          <a:spcPts val="0"/>
                        </a:spcAft>
                      </a:pPr>
                      <a:r>
                        <a:rPr lang="en-US" sz="1800" dirty="0" smtClean="0"/>
                        <a:t>3</a:t>
                      </a:r>
                      <a:endParaRPr lang="en-US" sz="18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kern="1200" dirty="0" smtClean="0"/>
                        <a:t>void clear()</a:t>
                      </a:r>
                    </a:p>
                    <a:p>
                      <a:pPr marL="30480" marR="30480" algn="just">
                        <a:lnSpc>
                          <a:spcPts val="1840"/>
                        </a:lnSpc>
                        <a:spcAft>
                          <a:spcPts val="0"/>
                        </a:spcAft>
                      </a:pPr>
                      <a:r>
                        <a:rPr lang="en-US" sz="1800" dirty="0" smtClean="0"/>
                        <a:t>It removes the total number of elements from the collection.</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xmlns="" val="10003"/>
                  </a:ext>
                </a:extLst>
              </a:tr>
              <a:tr h="370840">
                <a:tc>
                  <a:txBody>
                    <a:bodyPr/>
                    <a:lstStyle/>
                    <a:p>
                      <a:pPr algn="ctr">
                        <a:lnSpc>
                          <a:spcPct val="115000"/>
                        </a:lnSpc>
                        <a:spcAft>
                          <a:spcPts val="0"/>
                        </a:spcAft>
                      </a:pPr>
                      <a:r>
                        <a:rPr lang="en-US" sz="1800" dirty="0" smtClean="0"/>
                        <a:t>4</a:t>
                      </a:r>
                      <a:endParaRPr lang="en-US" sz="18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kern="1200" dirty="0" err="1" smtClean="0"/>
                        <a:t>booelan</a:t>
                      </a:r>
                      <a:r>
                        <a:rPr lang="en-US" sz="1800" kern="1200" dirty="0" smtClean="0"/>
                        <a:t> contains(Object element)</a:t>
                      </a:r>
                      <a:endParaRPr lang="en-US" sz="1800" kern="1200" dirty="0"/>
                    </a:p>
                    <a:p>
                      <a:pPr marL="30480" marR="30480" algn="just">
                        <a:lnSpc>
                          <a:spcPts val="1840"/>
                        </a:lnSpc>
                        <a:spcAft>
                          <a:spcPts val="0"/>
                        </a:spcAft>
                      </a:pPr>
                      <a:r>
                        <a:rPr lang="en-US" sz="1800" dirty="0" smtClean="0"/>
                        <a:t>It is used to search an element.</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xmlns="" val="10004"/>
                  </a:ext>
                </a:extLst>
              </a:tr>
              <a:tr h="370840">
                <a:tc>
                  <a:txBody>
                    <a:bodyPr/>
                    <a:lstStyle/>
                    <a:p>
                      <a:pPr algn="ctr">
                        <a:lnSpc>
                          <a:spcPct val="115000"/>
                        </a:lnSpc>
                        <a:spcAft>
                          <a:spcPts val="0"/>
                        </a:spcAft>
                      </a:pPr>
                      <a:r>
                        <a:rPr lang="en-US" sz="1800" dirty="0" smtClean="0"/>
                        <a:t>5</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err="1" smtClean="0"/>
                        <a:t>boolean</a:t>
                      </a:r>
                      <a:r>
                        <a:rPr lang="en-US" sz="1800" dirty="0" smtClean="0"/>
                        <a:t> </a:t>
                      </a:r>
                      <a:r>
                        <a:rPr lang="en-US" sz="1800" dirty="0" err="1" smtClean="0"/>
                        <a:t>containsAll</a:t>
                      </a:r>
                      <a:r>
                        <a:rPr lang="en-US" sz="1800" dirty="0" smtClean="0"/>
                        <a:t>(Collection&lt;?&gt; c)</a:t>
                      </a:r>
                      <a:endParaRPr lang="en-US" sz="1800" dirty="0"/>
                    </a:p>
                    <a:p>
                      <a:pPr marL="30480" marR="30480" algn="just">
                        <a:lnSpc>
                          <a:spcPts val="1840"/>
                        </a:lnSpc>
                        <a:spcAft>
                          <a:spcPts val="0"/>
                        </a:spcAft>
                      </a:pPr>
                      <a:r>
                        <a:rPr lang="en-US" sz="1800" dirty="0" smtClean="0"/>
                        <a:t>It is used to search the specified collection in the collection.</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xmlns="" val="10005"/>
                  </a:ext>
                </a:extLst>
              </a:tr>
              <a:tr h="370840">
                <a:tc>
                  <a:txBody>
                    <a:bodyPr/>
                    <a:lstStyle/>
                    <a:p>
                      <a:pPr algn="ctr">
                        <a:lnSpc>
                          <a:spcPct val="115000"/>
                        </a:lnSpc>
                        <a:spcAft>
                          <a:spcPts val="0"/>
                        </a:spcAft>
                      </a:pPr>
                      <a:r>
                        <a:rPr lang="en-US" sz="1800" dirty="0" smtClean="0"/>
                        <a:t>6</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err="1" smtClean="0"/>
                        <a:t>boolean</a:t>
                      </a:r>
                      <a:r>
                        <a:rPr lang="en-US" sz="1800" dirty="0" smtClean="0"/>
                        <a:t> equals(Object </a:t>
                      </a:r>
                      <a:r>
                        <a:rPr lang="en-US" sz="1800" dirty="0" err="1" smtClean="0"/>
                        <a:t>obj</a:t>
                      </a:r>
                      <a:r>
                        <a:rPr lang="en-US" sz="1800" dirty="0" smtClean="0"/>
                        <a:t>)</a:t>
                      </a:r>
                    </a:p>
                    <a:p>
                      <a:pPr marL="30480" marR="30480" algn="just">
                        <a:lnSpc>
                          <a:spcPts val="1840"/>
                        </a:lnSpc>
                        <a:spcAft>
                          <a:spcPts val="0"/>
                        </a:spcAft>
                      </a:pPr>
                      <a:r>
                        <a:rPr lang="en-US" sz="1800" dirty="0" smtClean="0"/>
                        <a:t>Returns true if invoking</a:t>
                      </a:r>
                      <a:r>
                        <a:rPr lang="en-US" sz="1800" baseline="0" dirty="0" smtClean="0"/>
                        <a:t> collection and </a:t>
                      </a:r>
                      <a:r>
                        <a:rPr lang="en-US" sz="1800" baseline="0" dirty="0" err="1" smtClean="0"/>
                        <a:t>obj</a:t>
                      </a:r>
                      <a:r>
                        <a:rPr lang="en-US" sz="1800" baseline="0" dirty="0" smtClean="0"/>
                        <a:t> are equal. Otherwise returns false.</a:t>
                      </a:r>
                      <a:endParaRPr lang="en-US" sz="1800" dirty="0" smtClean="0">
                        <a:latin typeface="+mn-lt"/>
                        <a:ea typeface="Calibri"/>
                        <a:cs typeface="Times New Roman"/>
                      </a:endParaRPr>
                    </a:p>
                  </a:txBody>
                  <a:tcPr marL="78105" marR="78105" marT="78105" marB="78105"/>
                </a:tc>
                <a:extLst>
                  <a:ext uri="{0D108BD9-81ED-4DB2-BD59-A6C34878D82A}">
                    <a16:rowId xmlns:a16="http://schemas.microsoft.com/office/drawing/2014/main" xmlns="" val="10006"/>
                  </a:ext>
                </a:extLst>
              </a:tr>
              <a:tr h="370840">
                <a:tc>
                  <a:txBody>
                    <a:bodyPr/>
                    <a:lstStyle/>
                    <a:p>
                      <a:pPr algn="ctr">
                        <a:lnSpc>
                          <a:spcPct val="115000"/>
                        </a:lnSpc>
                        <a:spcAft>
                          <a:spcPts val="0"/>
                        </a:spcAft>
                      </a:pPr>
                      <a:r>
                        <a:rPr lang="en-US" sz="1800" dirty="0" smtClean="0"/>
                        <a:t>7</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err="1" smtClean="0"/>
                        <a:t>int</a:t>
                      </a:r>
                      <a:r>
                        <a:rPr lang="en-US" sz="1800" dirty="0" smtClean="0"/>
                        <a:t> </a:t>
                      </a:r>
                      <a:r>
                        <a:rPr lang="en-US" sz="1800" dirty="0" err="1" smtClean="0"/>
                        <a:t>hashCode</a:t>
                      </a:r>
                      <a:r>
                        <a:rPr lang="en-US" sz="1800" dirty="0" smtClean="0"/>
                        <a:t>()</a:t>
                      </a:r>
                    </a:p>
                    <a:p>
                      <a:pPr marL="30480" marR="30480" algn="just">
                        <a:lnSpc>
                          <a:spcPts val="1840"/>
                        </a:lnSpc>
                        <a:spcAft>
                          <a:spcPts val="0"/>
                        </a:spcAft>
                      </a:pPr>
                      <a:r>
                        <a:rPr lang="en-US" sz="1800" dirty="0" smtClean="0"/>
                        <a:t>Returns</a:t>
                      </a:r>
                      <a:r>
                        <a:rPr lang="en-US" sz="1800" baseline="0" dirty="0" smtClean="0"/>
                        <a:t> the </a:t>
                      </a:r>
                      <a:r>
                        <a:rPr lang="en-US" sz="1800" baseline="0" dirty="0" err="1" smtClean="0"/>
                        <a:t>hashcode</a:t>
                      </a:r>
                      <a:r>
                        <a:rPr lang="en-US" sz="1800" baseline="0" dirty="0" smtClean="0"/>
                        <a:t> for the invoking collection.</a:t>
                      </a:r>
                      <a:endParaRPr lang="en-US" sz="1800" dirty="0" smtClean="0">
                        <a:latin typeface="+mn-lt"/>
                        <a:ea typeface="Calibri"/>
                        <a:cs typeface="Times New Roman"/>
                      </a:endParaRPr>
                    </a:p>
                  </a:txBody>
                  <a:tcPr marL="78105" marR="78105" marT="78105" marB="78105"/>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1691285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 </a:t>
            </a:r>
            <a:r>
              <a:rPr lang="en-US" dirty="0" smtClean="0"/>
              <a:t>– Methods (</a:t>
            </a:r>
            <a:r>
              <a:rPr lang="en-US" dirty="0"/>
              <a:t>Cont.)</a:t>
            </a:r>
          </a:p>
        </p:txBody>
      </p:sp>
      <p:graphicFrame>
        <p:nvGraphicFramePr>
          <p:cNvPr id="5" name="Content Placeholder 5"/>
          <p:cNvGraphicFramePr>
            <a:graphicFrameLocks noGrp="1"/>
          </p:cNvGraphicFramePr>
          <p:nvPr>
            <p:ph idx="1"/>
            <p:extLst/>
          </p:nvPr>
        </p:nvGraphicFramePr>
        <p:xfrm>
          <a:off x="190500" y="990600"/>
          <a:ext cx="8724900" cy="5258308"/>
        </p:xfrm>
        <a:graphic>
          <a:graphicData uri="http://schemas.openxmlformats.org/drawingml/2006/table">
            <a:tbl>
              <a:tblPr firstRow="1">
                <a:tableStyleId>{00A15C55-8517-42AA-B614-E9B94910E393}</a:tableStyleId>
              </a:tblPr>
              <a:tblGrid>
                <a:gridCol w="571500">
                  <a:extLst>
                    <a:ext uri="{9D8B030D-6E8A-4147-A177-3AD203B41FA5}">
                      <a16:colId xmlns:a16="http://schemas.microsoft.com/office/drawing/2014/main" xmlns="" val="20000"/>
                    </a:ext>
                  </a:extLst>
                </a:gridCol>
                <a:gridCol w="8153400">
                  <a:extLst>
                    <a:ext uri="{9D8B030D-6E8A-4147-A177-3AD203B41FA5}">
                      <a16:colId xmlns:a16="http://schemas.microsoft.com/office/drawing/2014/main" xmlns="" val="20001"/>
                    </a:ext>
                  </a:extLst>
                </a:gridCol>
              </a:tblGrid>
              <a:tr h="370840">
                <a:tc>
                  <a:txBody>
                    <a:bodyPr/>
                    <a:lstStyle/>
                    <a:p>
                      <a:pPr algn="ctr"/>
                      <a:r>
                        <a:rPr lang="en-IN" dirty="0" smtClean="0"/>
                        <a:t>Sr.</a:t>
                      </a:r>
                      <a:endParaRPr lang="en-US" dirty="0"/>
                    </a:p>
                  </a:txBody>
                  <a:tcPr/>
                </a:tc>
                <a:tc>
                  <a:txBody>
                    <a:bodyPr/>
                    <a:lstStyle/>
                    <a:p>
                      <a:r>
                        <a:rPr lang="en-IN" dirty="0" smtClean="0"/>
                        <a:t>Method</a:t>
                      </a:r>
                      <a:r>
                        <a:rPr lang="en-IN" baseline="0" dirty="0" smtClean="0"/>
                        <a:t> &amp; Description</a:t>
                      </a:r>
                      <a:endParaRPr lang="en-US" dirty="0"/>
                    </a:p>
                  </a:txBody>
                  <a:tcPr/>
                </a:tc>
                <a:extLst>
                  <a:ext uri="{0D108BD9-81ED-4DB2-BD59-A6C34878D82A}">
                    <a16:rowId xmlns:a16="http://schemas.microsoft.com/office/drawing/2014/main" xmlns="" val="10000"/>
                  </a:ext>
                </a:extLst>
              </a:tr>
              <a:tr h="370840">
                <a:tc>
                  <a:txBody>
                    <a:bodyPr/>
                    <a:lstStyle/>
                    <a:p>
                      <a:pPr algn="ctr">
                        <a:lnSpc>
                          <a:spcPct val="115000"/>
                        </a:lnSpc>
                        <a:spcAft>
                          <a:spcPts val="0"/>
                        </a:spcAft>
                      </a:pPr>
                      <a:r>
                        <a:rPr lang="en-US" sz="1800" dirty="0" smtClean="0"/>
                        <a:t>8</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err="1" smtClean="0"/>
                        <a:t>boolean</a:t>
                      </a:r>
                      <a:r>
                        <a:rPr lang="en-US" sz="1800" dirty="0" smtClean="0"/>
                        <a:t> </a:t>
                      </a:r>
                      <a:r>
                        <a:rPr lang="en-US" sz="1800" dirty="0" err="1" smtClean="0"/>
                        <a:t>isEmpty</a:t>
                      </a:r>
                      <a:r>
                        <a:rPr lang="en-US" sz="1800" dirty="0" smtClean="0"/>
                        <a:t>()</a:t>
                      </a:r>
                    </a:p>
                    <a:p>
                      <a:pPr marL="30480" marR="30480" algn="just">
                        <a:lnSpc>
                          <a:spcPts val="1840"/>
                        </a:lnSpc>
                        <a:spcAft>
                          <a:spcPts val="0"/>
                        </a:spcAft>
                      </a:pPr>
                      <a:r>
                        <a:rPr lang="en-US" sz="1800" dirty="0" smtClean="0"/>
                        <a:t>Returns true if the invoking collection is empty. Otherwise returns false.</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xmlns="" val="10001"/>
                  </a:ext>
                </a:extLst>
              </a:tr>
              <a:tr h="370840">
                <a:tc>
                  <a:txBody>
                    <a:bodyPr/>
                    <a:lstStyle/>
                    <a:p>
                      <a:pPr algn="ctr">
                        <a:lnSpc>
                          <a:spcPct val="115000"/>
                        </a:lnSpc>
                        <a:spcAft>
                          <a:spcPts val="0"/>
                        </a:spcAft>
                      </a:pPr>
                      <a:r>
                        <a:rPr lang="en-US" sz="1800" dirty="0" smtClean="0"/>
                        <a:t>9</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smtClean="0"/>
                        <a:t>Iterator</a:t>
                      </a:r>
                      <a:r>
                        <a:rPr lang="en-US" sz="1800" baseline="0" dirty="0" smtClean="0"/>
                        <a:t> </a:t>
                      </a:r>
                      <a:r>
                        <a:rPr lang="en-US" sz="1800" dirty="0" smtClean="0"/>
                        <a:t>iterator()</a:t>
                      </a:r>
                      <a:endParaRPr lang="en-US" sz="1800" dirty="0"/>
                    </a:p>
                    <a:p>
                      <a:pPr marL="30480" marR="30480" algn="just">
                        <a:lnSpc>
                          <a:spcPts val="1840"/>
                        </a:lnSpc>
                        <a:spcAft>
                          <a:spcPts val="0"/>
                        </a:spcAft>
                      </a:pPr>
                      <a:r>
                        <a:rPr lang="en-US" sz="1800" dirty="0" smtClean="0"/>
                        <a:t>It returns an iterator.</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xmlns="" val="10002"/>
                  </a:ext>
                </a:extLst>
              </a:tr>
              <a:tr h="370840">
                <a:tc>
                  <a:txBody>
                    <a:bodyPr/>
                    <a:lstStyle/>
                    <a:p>
                      <a:pPr algn="ctr">
                        <a:lnSpc>
                          <a:spcPct val="115000"/>
                        </a:lnSpc>
                        <a:spcAft>
                          <a:spcPts val="0"/>
                        </a:spcAft>
                      </a:pPr>
                      <a:r>
                        <a:rPr lang="en-US" sz="1800" dirty="0" smtClean="0"/>
                        <a:t>10</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err="1" smtClean="0"/>
                        <a:t>boolean</a:t>
                      </a:r>
                      <a:r>
                        <a:rPr lang="en-US" sz="1800" dirty="0" smtClean="0"/>
                        <a:t> remove(Object </a:t>
                      </a:r>
                      <a:r>
                        <a:rPr lang="en-US" sz="1800" dirty="0" err="1" smtClean="0"/>
                        <a:t>obj</a:t>
                      </a:r>
                      <a:r>
                        <a:rPr lang="en-US" sz="1800" dirty="0" smtClean="0"/>
                        <a:t>)</a:t>
                      </a:r>
                      <a:endParaRPr lang="en-US" sz="1800" dirty="0"/>
                    </a:p>
                    <a:p>
                      <a:pPr marL="30480" marR="30480" algn="just">
                        <a:lnSpc>
                          <a:spcPts val="1840"/>
                        </a:lnSpc>
                        <a:spcAft>
                          <a:spcPts val="0"/>
                        </a:spcAft>
                      </a:pPr>
                      <a:r>
                        <a:rPr lang="en-US" sz="1800" dirty="0" smtClean="0"/>
                        <a:t>Removes one instance of </a:t>
                      </a:r>
                      <a:r>
                        <a:rPr lang="en-US" sz="1800" dirty="0" err="1" smtClean="0"/>
                        <a:t>obj</a:t>
                      </a:r>
                      <a:r>
                        <a:rPr lang="en-US" sz="1800" dirty="0" smtClean="0"/>
                        <a:t> from the invoking collection. Returns true if the element was removed. Otherwise,</a:t>
                      </a:r>
                      <a:r>
                        <a:rPr lang="en-US" sz="1800" baseline="0" dirty="0" smtClean="0"/>
                        <a:t> returns false.</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xmlns="" val="10003"/>
                  </a:ext>
                </a:extLst>
              </a:tr>
              <a:tr h="370840">
                <a:tc>
                  <a:txBody>
                    <a:bodyPr/>
                    <a:lstStyle/>
                    <a:p>
                      <a:pPr algn="ctr">
                        <a:lnSpc>
                          <a:spcPct val="115000"/>
                        </a:lnSpc>
                        <a:spcAft>
                          <a:spcPts val="0"/>
                        </a:spcAft>
                      </a:pPr>
                      <a:r>
                        <a:rPr lang="en-US" sz="1800" dirty="0" smtClean="0"/>
                        <a:t>11</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err="1" smtClean="0"/>
                        <a:t>boolean</a:t>
                      </a:r>
                      <a:r>
                        <a:rPr lang="en-US" sz="1800" dirty="0" smtClean="0"/>
                        <a:t> </a:t>
                      </a:r>
                      <a:r>
                        <a:rPr lang="en-US" sz="1800" dirty="0" err="1" smtClean="0"/>
                        <a:t>removeAll</a:t>
                      </a:r>
                      <a:r>
                        <a:rPr lang="en-US" sz="1800" dirty="0" smtClean="0"/>
                        <a:t>(Collection&lt;?&gt; c)</a:t>
                      </a:r>
                      <a:endParaRPr lang="en-US" sz="1800" dirty="0"/>
                    </a:p>
                    <a:p>
                      <a:pPr marL="30480" marR="30480" algn="just">
                        <a:lnSpc>
                          <a:spcPts val="1840"/>
                        </a:lnSpc>
                        <a:spcAft>
                          <a:spcPts val="0"/>
                        </a:spcAft>
                      </a:pPr>
                      <a:r>
                        <a:rPr lang="en-US" sz="1800" dirty="0" smtClean="0"/>
                        <a:t>It is used to delete all the elements of the specified collection from the invoking collection.</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xmlns="" val="10004"/>
                  </a:ext>
                </a:extLst>
              </a:tr>
              <a:tr h="370840">
                <a:tc>
                  <a:txBody>
                    <a:bodyPr/>
                    <a:lstStyle/>
                    <a:p>
                      <a:pPr algn="ctr">
                        <a:lnSpc>
                          <a:spcPct val="115000"/>
                        </a:lnSpc>
                        <a:spcAft>
                          <a:spcPts val="0"/>
                        </a:spcAft>
                      </a:pPr>
                      <a:r>
                        <a:rPr lang="en-US" sz="1800" dirty="0" smtClean="0"/>
                        <a:t>12</a:t>
                      </a:r>
                      <a:endParaRPr lang="en-US" sz="1800" dirty="0">
                        <a:latin typeface="Calibri"/>
                        <a:ea typeface="Calibri"/>
                        <a:cs typeface="Times New Roman"/>
                      </a:endParaRPr>
                    </a:p>
                  </a:txBody>
                  <a:tcPr marL="78105" marR="78105" marT="78105" marB="78105"/>
                </a:tc>
                <a:tc>
                  <a:txBody>
                    <a:bodyPr/>
                    <a:lstStyle/>
                    <a:p>
                      <a:pPr marL="0" marR="30480" algn="l" defTabSz="914400" rtl="0" eaLnBrk="1" latinLnBrk="0" hangingPunct="1">
                        <a:lnSpc>
                          <a:spcPct val="115000"/>
                        </a:lnSpc>
                        <a:spcAft>
                          <a:spcPts val="0"/>
                        </a:spcAft>
                      </a:pPr>
                      <a:r>
                        <a:rPr lang="en-US" sz="1800" kern="1200" dirty="0" err="1" smtClean="0"/>
                        <a:t>boolean</a:t>
                      </a:r>
                      <a:r>
                        <a:rPr lang="en-US" sz="1800" kern="1200" dirty="0" smtClean="0"/>
                        <a:t> </a:t>
                      </a:r>
                      <a:r>
                        <a:rPr lang="en-US" sz="1800" kern="1200" dirty="0" err="1" smtClean="0"/>
                        <a:t>retainAll</a:t>
                      </a:r>
                      <a:r>
                        <a:rPr lang="en-US" sz="1800" kern="1200" dirty="0" smtClean="0"/>
                        <a:t>(Collection&lt;?&gt; c)</a:t>
                      </a:r>
                    </a:p>
                    <a:p>
                      <a:pPr marL="30480" marR="30480" algn="just">
                        <a:lnSpc>
                          <a:spcPts val="1840"/>
                        </a:lnSpc>
                        <a:spcAft>
                          <a:spcPts val="0"/>
                        </a:spcAft>
                      </a:pPr>
                      <a:r>
                        <a:rPr lang="en-US" sz="1800" dirty="0" smtClean="0"/>
                        <a:t>It is used to delete all the elements of invoking collection except the specified collection.</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xmlns="" val="10005"/>
                  </a:ext>
                </a:extLst>
              </a:tr>
              <a:tr h="370840">
                <a:tc>
                  <a:txBody>
                    <a:bodyPr/>
                    <a:lstStyle/>
                    <a:p>
                      <a:pPr algn="ctr">
                        <a:lnSpc>
                          <a:spcPct val="115000"/>
                        </a:lnSpc>
                        <a:spcAft>
                          <a:spcPts val="0"/>
                        </a:spcAft>
                      </a:pPr>
                      <a:r>
                        <a:rPr lang="en-US" sz="1800" dirty="0" smtClean="0"/>
                        <a:t>13</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err="1" smtClean="0"/>
                        <a:t>int</a:t>
                      </a:r>
                      <a:r>
                        <a:rPr lang="en-US" sz="1800" dirty="0" smtClean="0"/>
                        <a:t> size()</a:t>
                      </a:r>
                      <a:endParaRPr lang="en-US" sz="1800" dirty="0"/>
                    </a:p>
                    <a:p>
                      <a:pPr marL="30480" marR="30480" algn="just">
                        <a:lnSpc>
                          <a:spcPts val="1840"/>
                        </a:lnSpc>
                        <a:spcAft>
                          <a:spcPts val="0"/>
                        </a:spcAft>
                      </a:pPr>
                      <a:r>
                        <a:rPr lang="en-US" sz="1800" dirty="0" smtClean="0"/>
                        <a:t>It returns the total number of elements in the collection.</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6242091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a:t>
            </a:r>
          </a:p>
        </p:txBody>
      </p:sp>
      <p:sp>
        <p:nvSpPr>
          <p:cNvPr id="3" name="Content Placeholder 2"/>
          <p:cNvSpPr>
            <a:spLocks noGrp="1"/>
          </p:cNvSpPr>
          <p:nvPr>
            <p:ph idx="1"/>
          </p:nvPr>
        </p:nvSpPr>
        <p:spPr/>
        <p:txBody>
          <a:bodyPr/>
          <a:lstStyle/>
          <a:p>
            <a:r>
              <a:rPr lang="en-US" dirty="0"/>
              <a:t>The </a:t>
            </a:r>
            <a:r>
              <a:rPr lang="en-US" b="1" dirty="0">
                <a:solidFill>
                  <a:srgbClr val="C00000"/>
                </a:solidFill>
                <a:latin typeface="Consolas" panose="020B0609020204030204" pitchFamily="49" charset="0"/>
                <a:ea typeface="Cambria" pitchFamily="18" charset="0"/>
              </a:rPr>
              <a:t>List</a:t>
            </a:r>
            <a:r>
              <a:rPr lang="en-US" dirty="0">
                <a:solidFill>
                  <a:srgbClr val="C00000"/>
                </a:solidFill>
              </a:rPr>
              <a:t> </a:t>
            </a:r>
            <a:r>
              <a:rPr lang="en-US" dirty="0"/>
              <a:t>interface extends </a:t>
            </a:r>
            <a:r>
              <a:rPr lang="en-US" b="1" dirty="0">
                <a:solidFill>
                  <a:srgbClr val="C00000"/>
                </a:solidFill>
                <a:latin typeface="Consolas" panose="020B0609020204030204" pitchFamily="49" charset="0"/>
                <a:ea typeface="Cambria" pitchFamily="18" charset="0"/>
              </a:rPr>
              <a:t>Collection</a:t>
            </a:r>
            <a:r>
              <a:rPr lang="en-US" dirty="0">
                <a:solidFill>
                  <a:srgbClr val="C00000"/>
                </a:solidFill>
              </a:rPr>
              <a:t> </a:t>
            </a:r>
            <a:r>
              <a:rPr lang="en-US" dirty="0"/>
              <a:t>and declares the behavior of a collection that stores a sequence of elements.</a:t>
            </a:r>
          </a:p>
          <a:p>
            <a:r>
              <a:rPr lang="en-US" dirty="0"/>
              <a:t>Elements can be inserted or accessed by their position in the list, using a zero-based index. </a:t>
            </a:r>
          </a:p>
          <a:p>
            <a:r>
              <a:rPr lang="en-US" dirty="0"/>
              <a:t>A list may contain duplicate elements.</a:t>
            </a:r>
          </a:p>
          <a:p>
            <a:r>
              <a:rPr lang="en-US" dirty="0"/>
              <a:t>List is a generic interface with following declaration</a:t>
            </a:r>
          </a:p>
          <a:p>
            <a:pPr marL="0" indent="0" algn="ctr">
              <a:buNone/>
            </a:pPr>
            <a:r>
              <a:rPr lang="en-US" dirty="0">
                <a:solidFill>
                  <a:schemeClr val="tx2"/>
                </a:solidFill>
                <a:latin typeface="Consolas" panose="020B0609020204030204" pitchFamily="49" charset="0"/>
              </a:rPr>
              <a:t>interface List&lt;E&gt;</a:t>
            </a:r>
          </a:p>
          <a:p>
            <a:pPr marL="357188" indent="0">
              <a:buNone/>
            </a:pPr>
            <a:r>
              <a:rPr lang="en-US" dirty="0"/>
              <a:t>where </a:t>
            </a:r>
            <a:r>
              <a:rPr lang="en-US" dirty="0">
                <a:latin typeface="Consolas" panose="020B0609020204030204" pitchFamily="49" charset="0"/>
              </a:rPr>
              <a:t>E</a:t>
            </a:r>
            <a:r>
              <a:rPr lang="en-US" dirty="0"/>
              <a:t> specifies the type of object.</a:t>
            </a:r>
          </a:p>
          <a:p>
            <a:endParaRPr lang="en-US" dirty="0"/>
          </a:p>
        </p:txBody>
      </p:sp>
    </p:spTree>
    <p:extLst>
      <p:ext uri="{BB962C8B-B14F-4D97-AF65-F5344CB8AC3E}">
        <p14:creationId xmlns:p14="http://schemas.microsoft.com/office/powerpoint/2010/main" val="21268245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 - Methods</a:t>
            </a:r>
          </a:p>
        </p:txBody>
      </p:sp>
      <p:graphicFrame>
        <p:nvGraphicFramePr>
          <p:cNvPr id="4" name="Content Placeholder 5"/>
          <p:cNvGraphicFramePr>
            <a:graphicFrameLocks noGrp="1"/>
          </p:cNvGraphicFramePr>
          <p:nvPr>
            <p:ph idx="1"/>
            <p:extLst/>
          </p:nvPr>
        </p:nvGraphicFramePr>
        <p:xfrm>
          <a:off x="190500" y="990600"/>
          <a:ext cx="8724900" cy="5015230"/>
        </p:xfrm>
        <a:graphic>
          <a:graphicData uri="http://schemas.openxmlformats.org/drawingml/2006/table">
            <a:tbl>
              <a:tblPr firstRow="1">
                <a:tableStyleId>{00A15C55-8517-42AA-B614-E9B94910E393}</a:tableStyleId>
              </a:tblPr>
              <a:tblGrid>
                <a:gridCol w="571500">
                  <a:extLst>
                    <a:ext uri="{9D8B030D-6E8A-4147-A177-3AD203B41FA5}">
                      <a16:colId xmlns:a16="http://schemas.microsoft.com/office/drawing/2014/main" xmlns="" val="20000"/>
                    </a:ext>
                  </a:extLst>
                </a:gridCol>
                <a:gridCol w="8153400">
                  <a:extLst>
                    <a:ext uri="{9D8B030D-6E8A-4147-A177-3AD203B41FA5}">
                      <a16:colId xmlns:a16="http://schemas.microsoft.com/office/drawing/2014/main" xmlns="" val="20001"/>
                    </a:ext>
                  </a:extLst>
                </a:gridCol>
              </a:tblGrid>
              <a:tr h="370840">
                <a:tc>
                  <a:txBody>
                    <a:bodyPr/>
                    <a:lstStyle/>
                    <a:p>
                      <a:pPr algn="ctr"/>
                      <a:r>
                        <a:rPr lang="en-IN" dirty="0" smtClean="0"/>
                        <a:t>Sr.</a:t>
                      </a:r>
                      <a:endParaRPr lang="en-US" dirty="0"/>
                    </a:p>
                  </a:txBody>
                  <a:tcPr/>
                </a:tc>
                <a:tc>
                  <a:txBody>
                    <a:bodyPr/>
                    <a:lstStyle/>
                    <a:p>
                      <a:r>
                        <a:rPr lang="en-IN" dirty="0" smtClean="0"/>
                        <a:t>Method</a:t>
                      </a:r>
                      <a:r>
                        <a:rPr lang="en-IN" baseline="0" dirty="0" smtClean="0"/>
                        <a:t> &amp; Description</a:t>
                      </a:r>
                      <a:endParaRPr lang="en-US" dirty="0"/>
                    </a:p>
                  </a:txBody>
                  <a:tcPr/>
                </a:tc>
                <a:extLst>
                  <a:ext uri="{0D108BD9-81ED-4DB2-BD59-A6C34878D82A}">
                    <a16:rowId xmlns:a16="http://schemas.microsoft.com/office/drawing/2014/main" xmlns="" val="10000"/>
                  </a:ext>
                </a:extLst>
              </a:tr>
              <a:tr h="370840">
                <a:tc>
                  <a:txBody>
                    <a:bodyPr/>
                    <a:lstStyle/>
                    <a:p>
                      <a:pPr algn="ctr">
                        <a:lnSpc>
                          <a:spcPct val="115000"/>
                        </a:lnSpc>
                        <a:spcAft>
                          <a:spcPts val="0"/>
                        </a:spcAft>
                      </a:pPr>
                      <a:r>
                        <a:rPr lang="en-US" sz="1800" dirty="0"/>
                        <a:t>1</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a:t>void add(</a:t>
                      </a:r>
                      <a:r>
                        <a:rPr lang="en-US" sz="1800" dirty="0" err="1"/>
                        <a:t>int</a:t>
                      </a:r>
                      <a:r>
                        <a:rPr lang="en-US" sz="1800" dirty="0"/>
                        <a:t> index, Object </a:t>
                      </a:r>
                      <a:r>
                        <a:rPr lang="en-US" sz="1800" dirty="0" err="1"/>
                        <a:t>obj</a:t>
                      </a:r>
                      <a:r>
                        <a:rPr lang="en-US" sz="1800" dirty="0"/>
                        <a:t>)</a:t>
                      </a:r>
                    </a:p>
                    <a:p>
                      <a:pPr marL="30480" marR="30480" algn="just">
                        <a:lnSpc>
                          <a:spcPts val="1840"/>
                        </a:lnSpc>
                        <a:spcAft>
                          <a:spcPts val="0"/>
                        </a:spcAft>
                      </a:pPr>
                      <a:r>
                        <a:rPr lang="en-US" sz="1800" dirty="0"/>
                        <a:t>Inserts </a:t>
                      </a:r>
                      <a:r>
                        <a:rPr lang="en-US" sz="1800" dirty="0" err="1"/>
                        <a:t>obj</a:t>
                      </a:r>
                      <a:r>
                        <a:rPr lang="en-US" sz="1800" dirty="0"/>
                        <a:t> into the invoking list at the index passed in index. Any pre-existing elements at or beyond the point of insertion are shifted up. Thus, no elements are overwritten.</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xmlns="" val="10001"/>
                  </a:ext>
                </a:extLst>
              </a:tr>
              <a:tr h="370840">
                <a:tc>
                  <a:txBody>
                    <a:bodyPr/>
                    <a:lstStyle/>
                    <a:p>
                      <a:pPr algn="ctr">
                        <a:lnSpc>
                          <a:spcPct val="115000"/>
                        </a:lnSpc>
                        <a:spcAft>
                          <a:spcPts val="0"/>
                        </a:spcAft>
                      </a:pPr>
                      <a:r>
                        <a:rPr lang="en-US" sz="1800" dirty="0"/>
                        <a:t>2</a:t>
                      </a:r>
                      <a:endParaRPr lang="en-US" sz="18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kern="1200" dirty="0"/>
                        <a:t>boolean </a:t>
                      </a:r>
                      <a:r>
                        <a:rPr lang="en-US" sz="1800" kern="1200" dirty="0" err="1"/>
                        <a:t>addAll</a:t>
                      </a:r>
                      <a:r>
                        <a:rPr lang="en-US" sz="1800" kern="1200" dirty="0"/>
                        <a:t>(</a:t>
                      </a:r>
                      <a:r>
                        <a:rPr lang="en-US" sz="1800" kern="1200" dirty="0" err="1"/>
                        <a:t>int</a:t>
                      </a:r>
                      <a:r>
                        <a:rPr lang="en-US" sz="1800" kern="1200" dirty="0"/>
                        <a:t> index, Collection c)</a:t>
                      </a:r>
                    </a:p>
                    <a:p>
                      <a:pPr marL="30480" marR="30480" algn="just">
                        <a:lnSpc>
                          <a:spcPts val="1840"/>
                        </a:lnSpc>
                        <a:spcAft>
                          <a:spcPts val="0"/>
                        </a:spcAft>
                      </a:pPr>
                      <a:r>
                        <a:rPr lang="en-US" sz="1800" dirty="0"/>
                        <a:t>Inserts all elements of c into the invoking list at the index passed in index. Any pre-existing elements at or beyond the point of insertion are shifted up. Thus, no elements are overwritten. Returns true if the invoking list changes and returns false otherwise.</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xmlns="" val="10002"/>
                  </a:ext>
                </a:extLst>
              </a:tr>
              <a:tr h="370840">
                <a:tc>
                  <a:txBody>
                    <a:bodyPr/>
                    <a:lstStyle/>
                    <a:p>
                      <a:pPr algn="ctr">
                        <a:lnSpc>
                          <a:spcPct val="115000"/>
                        </a:lnSpc>
                        <a:spcAft>
                          <a:spcPts val="0"/>
                        </a:spcAft>
                      </a:pPr>
                      <a:r>
                        <a:rPr lang="en-US" sz="1800" dirty="0"/>
                        <a:t>3</a:t>
                      </a:r>
                      <a:endParaRPr lang="en-US" sz="18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kern="1200" dirty="0"/>
                        <a:t>Object get(</a:t>
                      </a:r>
                      <a:r>
                        <a:rPr lang="en-US" sz="1800" kern="1200" dirty="0" err="1"/>
                        <a:t>int</a:t>
                      </a:r>
                      <a:r>
                        <a:rPr lang="en-US" sz="1800" kern="1200" dirty="0"/>
                        <a:t> index)</a:t>
                      </a:r>
                    </a:p>
                    <a:p>
                      <a:pPr marL="30480" marR="30480" algn="just">
                        <a:lnSpc>
                          <a:spcPts val="1840"/>
                        </a:lnSpc>
                        <a:spcAft>
                          <a:spcPts val="0"/>
                        </a:spcAft>
                      </a:pPr>
                      <a:r>
                        <a:rPr lang="en-US" sz="1800" dirty="0"/>
                        <a:t>Returns the object stored at the specified index within the invoking collection.</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xmlns="" val="10003"/>
                  </a:ext>
                </a:extLst>
              </a:tr>
              <a:tr h="370840">
                <a:tc>
                  <a:txBody>
                    <a:bodyPr/>
                    <a:lstStyle/>
                    <a:p>
                      <a:pPr algn="ctr">
                        <a:lnSpc>
                          <a:spcPct val="115000"/>
                        </a:lnSpc>
                        <a:spcAft>
                          <a:spcPts val="0"/>
                        </a:spcAft>
                      </a:pPr>
                      <a:r>
                        <a:rPr lang="en-US" sz="1800" dirty="0"/>
                        <a:t>4</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a:t>int indexOf(Object </a:t>
                      </a:r>
                      <a:r>
                        <a:rPr lang="en-US" sz="1800" dirty="0" err="1"/>
                        <a:t>obj</a:t>
                      </a:r>
                      <a:r>
                        <a:rPr lang="en-US" sz="1800" dirty="0"/>
                        <a:t>)</a:t>
                      </a:r>
                    </a:p>
                    <a:p>
                      <a:pPr marL="30480" marR="30480" algn="just">
                        <a:lnSpc>
                          <a:spcPts val="1840"/>
                        </a:lnSpc>
                        <a:spcAft>
                          <a:spcPts val="0"/>
                        </a:spcAft>
                      </a:pPr>
                      <a:r>
                        <a:rPr lang="en-US" sz="1800" dirty="0"/>
                        <a:t>Returns the index of the first instance of </a:t>
                      </a:r>
                      <a:r>
                        <a:rPr lang="en-US" sz="1800" dirty="0" err="1"/>
                        <a:t>obj</a:t>
                      </a:r>
                      <a:r>
                        <a:rPr lang="en-US" sz="1800" dirty="0"/>
                        <a:t> in the invoking list. If </a:t>
                      </a:r>
                      <a:r>
                        <a:rPr lang="en-US" sz="1800" dirty="0" err="1"/>
                        <a:t>obj</a:t>
                      </a:r>
                      <a:r>
                        <a:rPr lang="en-US" sz="1800" dirty="0"/>
                        <a:t> is not an element of the list, </a:t>
                      </a:r>
                      <a:r>
                        <a:rPr lang="en-US" sz="1800" dirty="0" smtClean="0"/>
                        <a:t>-1 </a:t>
                      </a:r>
                      <a:r>
                        <a:rPr lang="en-US" sz="1800" dirty="0"/>
                        <a:t>is returned.</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xmlns="" val="10004"/>
                  </a:ext>
                </a:extLst>
              </a:tr>
              <a:tr h="370840">
                <a:tc>
                  <a:txBody>
                    <a:bodyPr/>
                    <a:lstStyle/>
                    <a:p>
                      <a:pPr algn="ctr">
                        <a:lnSpc>
                          <a:spcPct val="115000"/>
                        </a:lnSpc>
                        <a:spcAft>
                          <a:spcPts val="0"/>
                        </a:spcAft>
                      </a:pPr>
                      <a:r>
                        <a:rPr lang="en-US" sz="1800" dirty="0"/>
                        <a:t>5</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a:t>int </a:t>
                      </a:r>
                      <a:r>
                        <a:rPr lang="en-US" sz="1800" dirty="0" err="1"/>
                        <a:t>lastIndexOf</a:t>
                      </a:r>
                      <a:r>
                        <a:rPr lang="en-US" sz="1800" dirty="0"/>
                        <a:t>(Object </a:t>
                      </a:r>
                      <a:r>
                        <a:rPr lang="en-US" sz="1800" dirty="0" err="1"/>
                        <a:t>obj</a:t>
                      </a:r>
                      <a:r>
                        <a:rPr lang="en-US" sz="1800" dirty="0"/>
                        <a:t>)</a:t>
                      </a:r>
                    </a:p>
                    <a:p>
                      <a:pPr marL="30480" marR="30480" algn="just">
                        <a:lnSpc>
                          <a:spcPts val="1840"/>
                        </a:lnSpc>
                        <a:spcAft>
                          <a:spcPts val="0"/>
                        </a:spcAft>
                      </a:pPr>
                      <a:r>
                        <a:rPr lang="en-US" sz="1800" dirty="0"/>
                        <a:t>Returns the index of the last instance of </a:t>
                      </a:r>
                      <a:r>
                        <a:rPr lang="en-US" sz="1800" dirty="0" err="1"/>
                        <a:t>obj</a:t>
                      </a:r>
                      <a:r>
                        <a:rPr lang="en-US" sz="1800" dirty="0"/>
                        <a:t> in the invoking list. If </a:t>
                      </a:r>
                      <a:r>
                        <a:rPr lang="en-US" sz="1800" dirty="0" err="1"/>
                        <a:t>obj</a:t>
                      </a:r>
                      <a:r>
                        <a:rPr lang="en-US" sz="1800" dirty="0"/>
                        <a:t> is not an element of the list, </a:t>
                      </a:r>
                      <a:r>
                        <a:rPr lang="en-US" sz="1800" dirty="0" smtClean="0"/>
                        <a:t>-1 </a:t>
                      </a:r>
                      <a:r>
                        <a:rPr lang="en-US" sz="1800" dirty="0"/>
                        <a:t>is returned.</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104276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 </a:t>
            </a:r>
            <a:r>
              <a:rPr lang="en-US" dirty="0" smtClean="0"/>
              <a:t>– Methods (Cont.)</a:t>
            </a:r>
            <a:endParaRPr lang="en-US" dirty="0"/>
          </a:p>
        </p:txBody>
      </p:sp>
      <p:graphicFrame>
        <p:nvGraphicFramePr>
          <p:cNvPr id="4" name="Content Placeholder 5"/>
          <p:cNvGraphicFramePr>
            <a:graphicFrameLocks noGrp="1"/>
          </p:cNvGraphicFramePr>
          <p:nvPr>
            <p:ph idx="1"/>
            <p:extLst/>
          </p:nvPr>
        </p:nvGraphicFramePr>
        <p:xfrm>
          <a:off x="190500" y="990600"/>
          <a:ext cx="8724900" cy="4558030"/>
        </p:xfrm>
        <a:graphic>
          <a:graphicData uri="http://schemas.openxmlformats.org/drawingml/2006/table">
            <a:tbl>
              <a:tblPr firstRow="1">
                <a:tableStyleId>{00A15C55-8517-42AA-B614-E9B94910E393}</a:tableStyleId>
              </a:tblPr>
              <a:tblGrid>
                <a:gridCol w="571500">
                  <a:extLst>
                    <a:ext uri="{9D8B030D-6E8A-4147-A177-3AD203B41FA5}">
                      <a16:colId xmlns:a16="http://schemas.microsoft.com/office/drawing/2014/main" xmlns="" val="20000"/>
                    </a:ext>
                  </a:extLst>
                </a:gridCol>
                <a:gridCol w="8153400">
                  <a:extLst>
                    <a:ext uri="{9D8B030D-6E8A-4147-A177-3AD203B41FA5}">
                      <a16:colId xmlns:a16="http://schemas.microsoft.com/office/drawing/2014/main" xmlns="" val="20001"/>
                    </a:ext>
                  </a:extLst>
                </a:gridCol>
              </a:tblGrid>
              <a:tr h="370840">
                <a:tc>
                  <a:txBody>
                    <a:bodyPr/>
                    <a:lstStyle/>
                    <a:p>
                      <a:pPr algn="ctr"/>
                      <a:r>
                        <a:rPr lang="en-IN" dirty="0" smtClean="0"/>
                        <a:t>Sr.</a:t>
                      </a:r>
                      <a:endParaRPr lang="en-US" dirty="0"/>
                    </a:p>
                  </a:txBody>
                  <a:tcPr/>
                </a:tc>
                <a:tc>
                  <a:txBody>
                    <a:bodyPr/>
                    <a:lstStyle/>
                    <a:p>
                      <a:r>
                        <a:rPr lang="en-IN" dirty="0" smtClean="0"/>
                        <a:t>Method </a:t>
                      </a:r>
                      <a:r>
                        <a:rPr lang="en-IN" baseline="0" dirty="0" smtClean="0"/>
                        <a:t>&amp; Description</a:t>
                      </a:r>
                      <a:endParaRPr lang="en-US" dirty="0"/>
                    </a:p>
                  </a:txBody>
                  <a:tcPr/>
                </a:tc>
                <a:extLst>
                  <a:ext uri="{0D108BD9-81ED-4DB2-BD59-A6C34878D82A}">
                    <a16:rowId xmlns:a16="http://schemas.microsoft.com/office/drawing/2014/main" xmlns="" val="10000"/>
                  </a:ext>
                </a:extLst>
              </a:tr>
              <a:tr h="370840">
                <a:tc>
                  <a:txBody>
                    <a:bodyPr/>
                    <a:lstStyle/>
                    <a:p>
                      <a:pPr algn="ctr">
                        <a:lnSpc>
                          <a:spcPct val="115000"/>
                        </a:lnSpc>
                        <a:spcAft>
                          <a:spcPts val="0"/>
                        </a:spcAft>
                      </a:pPr>
                      <a:r>
                        <a:rPr lang="en-US" sz="1800" dirty="0"/>
                        <a:t>6</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err="1"/>
                        <a:t>ListIterator</a:t>
                      </a:r>
                      <a:r>
                        <a:rPr lang="en-US" sz="1800" dirty="0"/>
                        <a:t> </a:t>
                      </a:r>
                      <a:r>
                        <a:rPr lang="en-US" sz="1800" dirty="0" err="1"/>
                        <a:t>listIterator</a:t>
                      </a:r>
                      <a:r>
                        <a:rPr lang="en-US" sz="1800" dirty="0"/>
                        <a:t>( )</a:t>
                      </a:r>
                    </a:p>
                    <a:p>
                      <a:pPr marL="30480" marR="30480" algn="just">
                        <a:lnSpc>
                          <a:spcPts val="1840"/>
                        </a:lnSpc>
                        <a:spcAft>
                          <a:spcPts val="0"/>
                        </a:spcAft>
                      </a:pPr>
                      <a:r>
                        <a:rPr lang="en-US" sz="1800" dirty="0"/>
                        <a:t>Returns an </a:t>
                      </a:r>
                      <a:r>
                        <a:rPr lang="en-US" sz="1800" dirty="0" err="1"/>
                        <a:t>iterator</a:t>
                      </a:r>
                      <a:r>
                        <a:rPr lang="en-US" sz="1800" dirty="0"/>
                        <a:t> to the start of the invoking list.</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xmlns="" val="10001"/>
                  </a:ext>
                </a:extLst>
              </a:tr>
              <a:tr h="370840">
                <a:tc>
                  <a:txBody>
                    <a:bodyPr/>
                    <a:lstStyle/>
                    <a:p>
                      <a:pPr algn="ctr">
                        <a:lnSpc>
                          <a:spcPct val="115000"/>
                        </a:lnSpc>
                        <a:spcAft>
                          <a:spcPts val="0"/>
                        </a:spcAft>
                      </a:pPr>
                      <a:r>
                        <a:rPr lang="en-US" sz="1800" dirty="0"/>
                        <a:t>7</a:t>
                      </a:r>
                      <a:endParaRPr lang="en-US" sz="18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kern="1200" dirty="0" err="1"/>
                        <a:t>ListIterator</a:t>
                      </a:r>
                      <a:r>
                        <a:rPr lang="en-US" sz="1800" kern="1200" dirty="0"/>
                        <a:t> </a:t>
                      </a:r>
                      <a:r>
                        <a:rPr lang="en-US" sz="1800" kern="1200" dirty="0" err="1"/>
                        <a:t>listIterator</a:t>
                      </a:r>
                      <a:r>
                        <a:rPr lang="en-US" sz="1800" kern="1200" dirty="0"/>
                        <a:t>(</a:t>
                      </a:r>
                      <a:r>
                        <a:rPr lang="en-US" sz="1800" kern="1200" dirty="0" err="1"/>
                        <a:t>int</a:t>
                      </a:r>
                      <a:r>
                        <a:rPr lang="en-US" sz="1800" kern="1200" dirty="0"/>
                        <a:t> index)</a:t>
                      </a:r>
                    </a:p>
                    <a:p>
                      <a:pPr marL="30480" marR="30480" algn="just">
                        <a:lnSpc>
                          <a:spcPts val="1840"/>
                        </a:lnSpc>
                        <a:spcAft>
                          <a:spcPts val="0"/>
                        </a:spcAft>
                      </a:pPr>
                      <a:r>
                        <a:rPr lang="en-US" sz="1800" dirty="0"/>
                        <a:t>Returns an </a:t>
                      </a:r>
                      <a:r>
                        <a:rPr lang="en-US" sz="1800" dirty="0" err="1"/>
                        <a:t>iterator</a:t>
                      </a:r>
                      <a:r>
                        <a:rPr lang="en-US" sz="1800" dirty="0"/>
                        <a:t> to the invoking list that begins at the specified index.</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xmlns="" val="10002"/>
                  </a:ext>
                </a:extLst>
              </a:tr>
              <a:tr h="370840">
                <a:tc>
                  <a:txBody>
                    <a:bodyPr/>
                    <a:lstStyle/>
                    <a:p>
                      <a:pPr algn="ctr">
                        <a:lnSpc>
                          <a:spcPct val="115000"/>
                        </a:lnSpc>
                        <a:spcAft>
                          <a:spcPts val="0"/>
                        </a:spcAft>
                      </a:pPr>
                      <a:r>
                        <a:rPr lang="en-US" sz="1800" dirty="0"/>
                        <a:t>8</a:t>
                      </a:r>
                      <a:endParaRPr lang="en-US" sz="18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kern="1200" dirty="0"/>
                        <a:t>Object remove(</a:t>
                      </a:r>
                      <a:r>
                        <a:rPr lang="en-US" sz="1800" kern="1200" dirty="0" err="1"/>
                        <a:t>int</a:t>
                      </a:r>
                      <a:r>
                        <a:rPr lang="en-US" sz="1800" kern="1200" dirty="0"/>
                        <a:t> index)</a:t>
                      </a:r>
                    </a:p>
                    <a:p>
                      <a:pPr marL="30480" marR="30480" algn="just">
                        <a:lnSpc>
                          <a:spcPts val="1840"/>
                        </a:lnSpc>
                        <a:spcAft>
                          <a:spcPts val="0"/>
                        </a:spcAft>
                      </a:pPr>
                      <a:r>
                        <a:rPr lang="en-US" sz="1800" dirty="0"/>
                        <a:t>Removes the element at position index from the invoking list and returns the deleted element. The resulting list is compacted. That is, the indexes of subsequent elements are decremented by one</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xmlns="" val="10003"/>
                  </a:ext>
                </a:extLst>
              </a:tr>
              <a:tr h="370840">
                <a:tc>
                  <a:txBody>
                    <a:bodyPr/>
                    <a:lstStyle/>
                    <a:p>
                      <a:pPr algn="ctr">
                        <a:lnSpc>
                          <a:spcPct val="115000"/>
                        </a:lnSpc>
                        <a:spcAft>
                          <a:spcPts val="0"/>
                        </a:spcAft>
                      </a:pPr>
                      <a:r>
                        <a:rPr lang="en-US" sz="1800" dirty="0"/>
                        <a:t>9</a:t>
                      </a:r>
                      <a:endParaRPr lang="en-US" sz="18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kern="1200" dirty="0"/>
                        <a:t>Object set(</a:t>
                      </a:r>
                      <a:r>
                        <a:rPr lang="en-US" sz="1800" kern="1200" dirty="0" err="1"/>
                        <a:t>int</a:t>
                      </a:r>
                      <a:r>
                        <a:rPr lang="en-US" sz="1800" kern="1200" dirty="0"/>
                        <a:t> index, Object </a:t>
                      </a:r>
                      <a:r>
                        <a:rPr lang="en-US" sz="1800" kern="1200" dirty="0" err="1"/>
                        <a:t>obj</a:t>
                      </a:r>
                      <a:r>
                        <a:rPr lang="en-US" sz="1800" kern="1200" dirty="0"/>
                        <a:t>)</a:t>
                      </a:r>
                    </a:p>
                    <a:p>
                      <a:pPr marL="30480" marR="30480" algn="just">
                        <a:lnSpc>
                          <a:spcPts val="1840"/>
                        </a:lnSpc>
                        <a:spcAft>
                          <a:spcPts val="0"/>
                        </a:spcAft>
                      </a:pPr>
                      <a:r>
                        <a:rPr lang="en-US" sz="1800" dirty="0"/>
                        <a:t>Assigns </a:t>
                      </a:r>
                      <a:r>
                        <a:rPr lang="en-US" sz="1800" dirty="0" err="1"/>
                        <a:t>obj</a:t>
                      </a:r>
                      <a:r>
                        <a:rPr lang="en-US" sz="1800" dirty="0"/>
                        <a:t> to the location specified by index within the invoking list.</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xmlns="" val="10004"/>
                  </a:ext>
                </a:extLst>
              </a:tr>
              <a:tr h="370840">
                <a:tc>
                  <a:txBody>
                    <a:bodyPr/>
                    <a:lstStyle/>
                    <a:p>
                      <a:pPr algn="ctr">
                        <a:lnSpc>
                          <a:spcPct val="115000"/>
                        </a:lnSpc>
                        <a:spcAft>
                          <a:spcPts val="0"/>
                        </a:spcAft>
                      </a:pPr>
                      <a:r>
                        <a:rPr lang="en-US" sz="1800" dirty="0"/>
                        <a:t>10</a:t>
                      </a:r>
                      <a:endParaRPr lang="en-US" sz="18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kern="1200" dirty="0"/>
                        <a:t>List </a:t>
                      </a:r>
                      <a:r>
                        <a:rPr lang="en-US" sz="1800" kern="1200" dirty="0" err="1"/>
                        <a:t>subList</a:t>
                      </a:r>
                      <a:r>
                        <a:rPr lang="en-US" sz="1800" kern="1200" dirty="0"/>
                        <a:t>(int start, int end)</a:t>
                      </a:r>
                    </a:p>
                    <a:p>
                      <a:pPr marL="30480" marR="30480" algn="just">
                        <a:lnSpc>
                          <a:spcPts val="1840"/>
                        </a:lnSpc>
                        <a:spcAft>
                          <a:spcPts val="0"/>
                        </a:spcAft>
                      </a:pPr>
                      <a:r>
                        <a:rPr lang="en-US" sz="1800" dirty="0"/>
                        <a:t>Returns a list that includes elements from start to </a:t>
                      </a:r>
                      <a:r>
                        <a:rPr lang="en-US" sz="1800" dirty="0" smtClean="0"/>
                        <a:t>end-1 </a:t>
                      </a:r>
                      <a:r>
                        <a:rPr lang="en-US" sz="1800" dirty="0"/>
                        <a:t>in the invoking list. Elements in the returned list are also referenced by the invoking object.</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1232583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 Interface (example)</a:t>
            </a:r>
            <a:endParaRPr lang="en-US" dirty="0"/>
          </a:p>
        </p:txBody>
      </p:sp>
      <p:sp>
        <p:nvSpPr>
          <p:cNvPr id="4" name="Rectangle 3"/>
          <p:cNvSpPr/>
          <p:nvPr/>
        </p:nvSpPr>
        <p:spPr>
          <a:xfrm>
            <a:off x="228600" y="990600"/>
            <a:ext cx="8763000" cy="5355312"/>
          </a:xfrm>
          <a:prstGeom prst="rect">
            <a:avLst/>
          </a:prstGeom>
          <a:ln w="19050">
            <a:solidFill>
              <a:schemeClr val="accent1"/>
            </a:solidFill>
            <a:prstDash val="dash"/>
          </a:ln>
        </p:spPr>
        <p:txBody>
          <a:bodyPr wrap="square">
            <a:spAutoFit/>
          </a:bodyPr>
          <a:lstStyle/>
          <a:p>
            <a:r>
              <a:rPr lang="en-US" b="1" dirty="0" smtClean="0">
                <a:solidFill>
                  <a:srgbClr val="7F0055"/>
                </a:solidFill>
                <a:latin typeface="Consolas"/>
              </a:rPr>
              <a:t>import</a:t>
            </a:r>
            <a:r>
              <a:rPr lang="en-US" b="1" dirty="0" smtClean="0">
                <a:solidFill>
                  <a:srgbClr val="000000"/>
                </a:solidFill>
                <a:latin typeface="Consolas"/>
              </a:rPr>
              <a:t> </a:t>
            </a:r>
            <a:r>
              <a:rPr lang="en-US" b="1" dirty="0" err="1" smtClean="0">
                <a:solidFill>
                  <a:srgbClr val="000000"/>
                </a:solidFill>
                <a:latin typeface="Consolas"/>
              </a:rPr>
              <a:t>java.util</a:t>
            </a:r>
            <a:r>
              <a:rPr lang="en-US" b="1" dirty="0" smtClean="0">
                <a:solidFill>
                  <a:srgbClr val="000000"/>
                </a:solidFill>
                <a:latin typeface="Consolas"/>
              </a:rPr>
              <a:t>.*;</a:t>
            </a: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CollectionsDemo</a:t>
            </a:r>
            <a:r>
              <a:rPr lang="en-US" b="1" dirty="0" smtClean="0">
                <a:solidFill>
                  <a:srgbClr val="000000"/>
                </a:solidFill>
                <a:latin typeface="Consolas"/>
              </a:rPr>
              <a:t> {</a:t>
            </a:r>
          </a:p>
          <a:p>
            <a:r>
              <a:rPr lang="en-US" dirty="0" smtClean="0">
                <a:solidFill>
                  <a:srgbClr val="000000"/>
                </a:solidFill>
                <a:latin typeface="Consolas"/>
              </a:rPr>
              <a:t>   </a:t>
            </a:r>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r>
              <a:rPr lang="en-US" dirty="0" smtClean="0">
                <a:solidFill>
                  <a:srgbClr val="000000"/>
                </a:solidFill>
                <a:latin typeface="Consolas"/>
              </a:rPr>
              <a:t>      List </a:t>
            </a:r>
            <a:r>
              <a:rPr lang="en-US" dirty="0" smtClean="0">
                <a:solidFill>
                  <a:srgbClr val="6A3E3E"/>
                </a:solidFill>
                <a:latin typeface="Consolas"/>
              </a:rPr>
              <a:t>a1</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ArrayList</a:t>
            </a:r>
            <a:r>
              <a:rPr lang="en-US" b="1" dirty="0" smtClean="0">
                <a:solidFill>
                  <a:srgbClr val="000000"/>
                </a:solidFill>
                <a:latin typeface="Consolas"/>
              </a:rPr>
              <a:t>();</a:t>
            </a:r>
          </a:p>
          <a:p>
            <a:r>
              <a:rPr lang="en-US" dirty="0" smtClean="0">
                <a:solidFill>
                  <a:srgbClr val="000000"/>
                </a:solidFill>
                <a:latin typeface="Consolas"/>
              </a:rPr>
              <a:t>      </a:t>
            </a:r>
            <a:r>
              <a:rPr lang="en-US" dirty="0" smtClean="0">
                <a:solidFill>
                  <a:srgbClr val="6A3E3E"/>
                </a:solidFill>
                <a:latin typeface="Consolas"/>
              </a:rPr>
              <a:t>a1</a:t>
            </a:r>
            <a:r>
              <a:rPr lang="en-US" dirty="0" smtClean="0">
                <a:solidFill>
                  <a:srgbClr val="000000"/>
                </a:solidFill>
                <a:latin typeface="Consolas"/>
              </a:rPr>
              <a:t>.add(</a:t>
            </a:r>
            <a:r>
              <a:rPr lang="en-US" dirty="0">
                <a:solidFill>
                  <a:srgbClr val="2A00FF"/>
                </a:solidFill>
                <a:latin typeface="Consolas"/>
              </a:rPr>
              <a:t>"</a:t>
            </a:r>
            <a:r>
              <a:rPr lang="en-US" dirty="0" err="1">
                <a:solidFill>
                  <a:srgbClr val="2A00FF"/>
                </a:solidFill>
                <a:latin typeface="Consolas"/>
              </a:rPr>
              <a:t>Sachin</a:t>
            </a:r>
            <a:r>
              <a:rPr lang="en-US" dirty="0" smtClean="0">
                <a:solidFill>
                  <a:srgbClr val="2A00FF"/>
                </a:solidFill>
                <a:latin typeface="Consolas"/>
              </a:rPr>
              <a:t>"</a:t>
            </a:r>
            <a:r>
              <a:rPr lang="en-US" dirty="0" smtClean="0">
                <a:solidFill>
                  <a:srgbClr val="000000"/>
                </a:solidFill>
                <a:latin typeface="Consolas"/>
              </a:rPr>
              <a:t>);</a:t>
            </a:r>
          </a:p>
          <a:p>
            <a:r>
              <a:rPr lang="en-US" dirty="0" smtClean="0">
                <a:solidFill>
                  <a:srgbClr val="000000"/>
                </a:solidFill>
                <a:latin typeface="Consolas"/>
              </a:rPr>
              <a:t>      </a:t>
            </a:r>
            <a:r>
              <a:rPr lang="en-US" dirty="0" smtClean="0">
                <a:solidFill>
                  <a:srgbClr val="6A3E3E"/>
                </a:solidFill>
                <a:latin typeface="Consolas"/>
              </a:rPr>
              <a:t>a1</a:t>
            </a:r>
            <a:r>
              <a:rPr lang="en-US" dirty="0" smtClean="0">
                <a:solidFill>
                  <a:srgbClr val="000000"/>
                </a:solidFill>
                <a:latin typeface="Consolas"/>
              </a:rPr>
              <a:t>.add(</a:t>
            </a:r>
            <a:r>
              <a:rPr lang="en-US" dirty="0">
                <a:solidFill>
                  <a:srgbClr val="2A00FF"/>
                </a:solidFill>
                <a:latin typeface="Consolas"/>
              </a:rPr>
              <a:t>"</a:t>
            </a:r>
            <a:r>
              <a:rPr lang="en-US" dirty="0" err="1">
                <a:solidFill>
                  <a:srgbClr val="2A00FF"/>
                </a:solidFill>
                <a:latin typeface="Consolas"/>
              </a:rPr>
              <a:t>Sourav</a:t>
            </a:r>
            <a:r>
              <a:rPr lang="en-US" dirty="0" smtClean="0">
                <a:solidFill>
                  <a:srgbClr val="2A00FF"/>
                </a:solidFill>
                <a:latin typeface="Consolas"/>
              </a:rPr>
              <a:t>"</a:t>
            </a:r>
            <a:r>
              <a:rPr lang="en-US" dirty="0" smtClean="0">
                <a:solidFill>
                  <a:srgbClr val="000000"/>
                </a:solidFill>
                <a:latin typeface="Consolas"/>
              </a:rPr>
              <a:t>);</a:t>
            </a:r>
          </a:p>
          <a:p>
            <a:r>
              <a:rPr lang="en-US" dirty="0" smtClean="0">
                <a:solidFill>
                  <a:srgbClr val="000000"/>
                </a:solidFill>
                <a:latin typeface="Consolas"/>
              </a:rPr>
              <a:t>      </a:t>
            </a:r>
            <a:r>
              <a:rPr lang="en-US" dirty="0" smtClean="0">
                <a:solidFill>
                  <a:srgbClr val="6A3E3E"/>
                </a:solidFill>
                <a:latin typeface="Consolas"/>
              </a:rPr>
              <a:t>a1</a:t>
            </a:r>
            <a:r>
              <a:rPr lang="en-US" dirty="0" smtClean="0">
                <a:solidFill>
                  <a:srgbClr val="000000"/>
                </a:solidFill>
                <a:latin typeface="Consolas"/>
              </a:rPr>
              <a:t>.add(</a:t>
            </a:r>
            <a:r>
              <a:rPr lang="en-US" dirty="0">
                <a:solidFill>
                  <a:srgbClr val="2A00FF"/>
                </a:solidFill>
                <a:latin typeface="Consolas"/>
              </a:rPr>
              <a:t>"</a:t>
            </a:r>
            <a:r>
              <a:rPr lang="en-US" dirty="0" err="1">
                <a:solidFill>
                  <a:srgbClr val="2A00FF"/>
                </a:solidFill>
                <a:latin typeface="Consolas"/>
              </a:rPr>
              <a:t>Shami</a:t>
            </a:r>
            <a:r>
              <a:rPr lang="en-US" dirty="0" smtClean="0">
                <a:solidFill>
                  <a:srgbClr val="2A00FF"/>
                </a:solidFill>
                <a:latin typeface="Consolas"/>
              </a:rPr>
              <a:t>"</a:t>
            </a:r>
            <a:r>
              <a:rPr lang="en-US" dirty="0" smtClean="0">
                <a:solidFill>
                  <a:srgbClr val="000000"/>
                </a:solidFill>
                <a:latin typeface="Consolas"/>
              </a:rPr>
              <a:t>);</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t>
            </a:r>
            <a:r>
              <a:rPr lang="en-US" b="1" i="1" dirty="0" err="1" smtClean="0">
                <a:solidFill>
                  <a:srgbClr val="2A00FF"/>
                </a:solidFill>
                <a:latin typeface="Consolas"/>
              </a:rPr>
              <a:t>ArrayList</a:t>
            </a:r>
            <a:r>
              <a:rPr lang="en-US" b="1" i="1" dirty="0" smtClean="0">
                <a:solidFill>
                  <a:srgbClr val="2A00FF"/>
                </a:solidFill>
                <a:latin typeface="Consolas"/>
              </a:rPr>
              <a:t> Elements"</a:t>
            </a:r>
            <a:r>
              <a:rPr lang="en-US" b="1" i="1" dirty="0" smtClean="0">
                <a:solidFill>
                  <a:srgbClr val="000000"/>
                </a:solidFill>
                <a:latin typeface="Consolas"/>
              </a:rPr>
              <a:t>);</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a:t>
            </a:r>
            <a:r>
              <a:rPr lang="en-US" b="1" i="1" dirty="0" smtClean="0">
                <a:solidFill>
                  <a:srgbClr val="000000"/>
                </a:solidFill>
                <a:latin typeface="Consolas"/>
              </a:rPr>
              <a:t>(</a:t>
            </a:r>
            <a:r>
              <a:rPr lang="en-US" b="1" i="1" dirty="0" smtClean="0">
                <a:solidFill>
                  <a:srgbClr val="2A00FF"/>
                </a:solidFill>
                <a:latin typeface="Consolas"/>
              </a:rPr>
              <a:t>"\t"</a:t>
            </a:r>
            <a:r>
              <a:rPr lang="en-US" b="1" i="1" dirty="0" smtClean="0">
                <a:solidFill>
                  <a:srgbClr val="000000"/>
                </a:solidFill>
                <a:latin typeface="Consolas"/>
              </a:rPr>
              <a:t> + </a:t>
            </a:r>
            <a:r>
              <a:rPr lang="en-US" b="1" i="1" dirty="0" smtClean="0">
                <a:solidFill>
                  <a:srgbClr val="6A3E3E"/>
                </a:solidFill>
                <a:latin typeface="Consolas"/>
              </a:rPr>
              <a:t>a1</a:t>
            </a:r>
            <a:r>
              <a:rPr lang="en-US" b="1" i="1" dirty="0" smtClean="0">
                <a:solidFill>
                  <a:srgbClr val="000000"/>
                </a:solidFill>
                <a:latin typeface="Consolas"/>
              </a:rPr>
              <a:t>);</a:t>
            </a:r>
          </a:p>
          <a:p>
            <a:endParaRPr lang="en-US" dirty="0" smtClean="0">
              <a:latin typeface="Consolas"/>
            </a:endParaRPr>
          </a:p>
          <a:p>
            <a:r>
              <a:rPr lang="en-US" dirty="0" smtClean="0">
                <a:solidFill>
                  <a:srgbClr val="000000"/>
                </a:solidFill>
                <a:latin typeface="Consolas"/>
              </a:rPr>
              <a:t>      List </a:t>
            </a:r>
            <a:r>
              <a:rPr lang="en-US" dirty="0" smtClean="0">
                <a:solidFill>
                  <a:srgbClr val="6A3E3E"/>
                </a:solidFill>
                <a:latin typeface="Consolas"/>
              </a:rPr>
              <a:t>l1</a:t>
            </a:r>
            <a:r>
              <a:rPr lang="en-US" dirty="0" smtClean="0">
                <a:solidFill>
                  <a:srgbClr val="000000"/>
                </a:solidFill>
                <a:latin typeface="Consolas"/>
              </a:rPr>
              <a:t> = </a:t>
            </a:r>
            <a:r>
              <a:rPr lang="en-US" b="1" dirty="0" smtClean="0">
                <a:solidFill>
                  <a:srgbClr val="7F0055"/>
                </a:solidFill>
                <a:latin typeface="Consolas"/>
              </a:rPr>
              <a:t>new</a:t>
            </a:r>
            <a:r>
              <a:rPr lang="en-US" b="1" dirty="0" smtClean="0">
                <a:solidFill>
                  <a:srgbClr val="000000"/>
                </a:solidFill>
                <a:latin typeface="Consolas"/>
              </a:rPr>
              <a:t> </a:t>
            </a:r>
            <a:r>
              <a:rPr lang="en-US" b="1" dirty="0" err="1" smtClean="0">
                <a:solidFill>
                  <a:srgbClr val="000000"/>
                </a:solidFill>
                <a:latin typeface="Consolas"/>
              </a:rPr>
              <a:t>LinkedList</a:t>
            </a:r>
            <a:r>
              <a:rPr lang="en-US" b="1" dirty="0" smtClean="0">
                <a:solidFill>
                  <a:srgbClr val="000000"/>
                </a:solidFill>
                <a:latin typeface="Consolas"/>
              </a:rPr>
              <a:t>();</a:t>
            </a:r>
          </a:p>
          <a:p>
            <a:r>
              <a:rPr lang="en-US" dirty="0" smtClean="0">
                <a:solidFill>
                  <a:srgbClr val="000000"/>
                </a:solidFill>
                <a:latin typeface="Consolas"/>
              </a:rPr>
              <a:t>      </a:t>
            </a:r>
            <a:r>
              <a:rPr lang="en-US" dirty="0" smtClean="0">
                <a:solidFill>
                  <a:srgbClr val="6A3E3E"/>
                </a:solidFill>
                <a:latin typeface="Consolas"/>
              </a:rPr>
              <a:t>l1</a:t>
            </a:r>
            <a:r>
              <a:rPr lang="en-US" dirty="0" smtClean="0">
                <a:solidFill>
                  <a:srgbClr val="000000"/>
                </a:solidFill>
                <a:latin typeface="Consolas"/>
              </a:rPr>
              <a:t>.add(</a:t>
            </a:r>
            <a:r>
              <a:rPr lang="en-US" dirty="0">
                <a:solidFill>
                  <a:srgbClr val="2A00FF"/>
                </a:solidFill>
                <a:latin typeface="Consolas"/>
              </a:rPr>
              <a:t>"Mumbai</a:t>
            </a:r>
            <a:r>
              <a:rPr lang="en-US" dirty="0" smtClean="0">
                <a:solidFill>
                  <a:srgbClr val="2A00FF"/>
                </a:solidFill>
                <a:latin typeface="Consolas"/>
              </a:rPr>
              <a:t>"</a:t>
            </a:r>
            <a:r>
              <a:rPr lang="en-US" dirty="0" smtClean="0">
                <a:solidFill>
                  <a:srgbClr val="000000"/>
                </a:solidFill>
                <a:latin typeface="Consolas"/>
              </a:rPr>
              <a:t>);</a:t>
            </a:r>
          </a:p>
          <a:p>
            <a:r>
              <a:rPr lang="en-US" dirty="0" smtClean="0">
                <a:solidFill>
                  <a:srgbClr val="000000"/>
                </a:solidFill>
                <a:latin typeface="Consolas"/>
              </a:rPr>
              <a:t>      </a:t>
            </a:r>
            <a:r>
              <a:rPr lang="en-US" dirty="0" smtClean="0">
                <a:solidFill>
                  <a:srgbClr val="6A3E3E"/>
                </a:solidFill>
                <a:latin typeface="Consolas"/>
              </a:rPr>
              <a:t>l1</a:t>
            </a:r>
            <a:r>
              <a:rPr lang="en-US" dirty="0" smtClean="0">
                <a:solidFill>
                  <a:srgbClr val="000000"/>
                </a:solidFill>
                <a:latin typeface="Consolas"/>
              </a:rPr>
              <a:t>.add(</a:t>
            </a:r>
            <a:r>
              <a:rPr lang="en-US" dirty="0">
                <a:solidFill>
                  <a:srgbClr val="2A00FF"/>
                </a:solidFill>
                <a:latin typeface="Consolas"/>
              </a:rPr>
              <a:t>"</a:t>
            </a:r>
            <a:r>
              <a:rPr lang="en-US" dirty="0" smtClean="0">
                <a:solidFill>
                  <a:srgbClr val="2A00FF"/>
                </a:solidFill>
                <a:latin typeface="Consolas"/>
              </a:rPr>
              <a:t>Kolkata"</a:t>
            </a:r>
            <a:r>
              <a:rPr lang="en-US" dirty="0" smtClean="0">
                <a:solidFill>
                  <a:srgbClr val="000000"/>
                </a:solidFill>
                <a:latin typeface="Consolas"/>
              </a:rPr>
              <a:t>);</a:t>
            </a:r>
          </a:p>
          <a:p>
            <a:r>
              <a:rPr lang="en-US" dirty="0" smtClean="0">
                <a:solidFill>
                  <a:srgbClr val="000000"/>
                </a:solidFill>
                <a:latin typeface="Consolas"/>
              </a:rPr>
              <a:t>      </a:t>
            </a:r>
            <a:r>
              <a:rPr lang="en-US" dirty="0" smtClean="0">
                <a:solidFill>
                  <a:srgbClr val="6A3E3E"/>
                </a:solidFill>
                <a:latin typeface="Consolas"/>
              </a:rPr>
              <a:t>l1</a:t>
            </a:r>
            <a:r>
              <a:rPr lang="en-US" dirty="0" smtClean="0">
                <a:solidFill>
                  <a:srgbClr val="000000"/>
                </a:solidFill>
                <a:latin typeface="Consolas"/>
              </a:rPr>
              <a:t>.add(</a:t>
            </a:r>
            <a:r>
              <a:rPr lang="en-US" dirty="0">
                <a:solidFill>
                  <a:srgbClr val="2A00FF"/>
                </a:solidFill>
                <a:latin typeface="Consolas"/>
              </a:rPr>
              <a:t>"Vadodara</a:t>
            </a:r>
            <a:r>
              <a:rPr lang="en-US" dirty="0" smtClean="0">
                <a:solidFill>
                  <a:srgbClr val="2A00FF"/>
                </a:solidFill>
                <a:latin typeface="Consolas"/>
              </a:rPr>
              <a:t>"</a:t>
            </a:r>
            <a:r>
              <a:rPr lang="en-US" dirty="0" smtClean="0">
                <a:solidFill>
                  <a:srgbClr val="000000"/>
                </a:solidFill>
                <a:latin typeface="Consolas"/>
              </a:rPr>
              <a:t>);</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a:t>
            </a:r>
            <a:r>
              <a:rPr lang="en-US" b="1" i="1" dirty="0" err="1" smtClean="0">
                <a:solidFill>
                  <a:srgbClr val="2A00FF"/>
                </a:solidFill>
                <a:latin typeface="Consolas"/>
              </a:rPr>
              <a:t>LinkedList</a:t>
            </a:r>
            <a:r>
              <a:rPr lang="en-US" b="1" i="1" dirty="0" smtClean="0">
                <a:solidFill>
                  <a:srgbClr val="2A00FF"/>
                </a:solidFill>
                <a:latin typeface="Consolas"/>
              </a:rPr>
              <a:t> Elements"</a:t>
            </a:r>
            <a:r>
              <a:rPr lang="en-US" b="1" i="1" dirty="0" smtClean="0">
                <a:solidFill>
                  <a:srgbClr val="000000"/>
                </a:solidFill>
                <a:latin typeface="Consolas"/>
              </a:rPr>
              <a:t>);</a:t>
            </a:r>
          </a:p>
          <a:p>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a:t>
            </a:r>
            <a:r>
              <a:rPr lang="en-US" b="1" i="1" dirty="0" smtClean="0">
                <a:solidFill>
                  <a:srgbClr val="000000"/>
                </a:solidFill>
                <a:latin typeface="Consolas"/>
              </a:rPr>
              <a:t>(</a:t>
            </a:r>
            <a:r>
              <a:rPr lang="en-US" b="1" i="1" dirty="0" smtClean="0">
                <a:solidFill>
                  <a:srgbClr val="2A00FF"/>
                </a:solidFill>
                <a:latin typeface="Consolas"/>
              </a:rPr>
              <a:t>"\t"</a:t>
            </a:r>
            <a:r>
              <a:rPr lang="en-US" b="1" i="1" dirty="0" smtClean="0">
                <a:solidFill>
                  <a:srgbClr val="000000"/>
                </a:solidFill>
                <a:latin typeface="Consolas"/>
              </a:rPr>
              <a:t> + </a:t>
            </a:r>
            <a:r>
              <a:rPr lang="en-US" b="1" i="1" dirty="0" smtClean="0">
                <a:solidFill>
                  <a:srgbClr val="6A3E3E"/>
                </a:solidFill>
                <a:latin typeface="Consolas"/>
              </a:rPr>
              <a:t>l1</a:t>
            </a:r>
            <a:r>
              <a:rPr lang="en-US" b="1" i="1" dirty="0" smtClean="0">
                <a:solidFill>
                  <a:srgbClr val="000000"/>
                </a:solidFill>
                <a:latin typeface="Consolas"/>
              </a:rPr>
              <a:t>);</a:t>
            </a:r>
          </a:p>
          <a:p>
            <a:r>
              <a:rPr lang="en-US" dirty="0" smtClean="0">
                <a:solidFill>
                  <a:srgbClr val="000000"/>
                </a:solidFill>
                <a:latin typeface="Consolas"/>
              </a:rPr>
              <a:t>   }</a:t>
            </a:r>
          </a:p>
          <a:p>
            <a:r>
              <a:rPr lang="en-US" dirty="0" smtClean="0">
                <a:solidFill>
                  <a:srgbClr val="000000"/>
                </a:solidFill>
                <a:latin typeface="Consolas"/>
              </a:rPr>
              <a:t>}</a:t>
            </a:r>
          </a:p>
        </p:txBody>
      </p:sp>
      <p:grpSp>
        <p:nvGrpSpPr>
          <p:cNvPr id="5" name="Group 9"/>
          <p:cNvGrpSpPr/>
          <p:nvPr/>
        </p:nvGrpSpPr>
        <p:grpSpPr>
          <a:xfrm>
            <a:off x="4343400" y="1981200"/>
            <a:ext cx="4495800" cy="1905000"/>
            <a:chOff x="4343400" y="1981200"/>
            <a:chExt cx="4495800" cy="1905000"/>
          </a:xfrm>
        </p:grpSpPr>
        <p:sp>
          <p:nvSpPr>
            <p:cNvPr id="6" name="Rectangle 5"/>
            <p:cNvSpPr/>
            <p:nvPr/>
          </p:nvSpPr>
          <p:spPr>
            <a:xfrm>
              <a:off x="6858000" y="1981200"/>
              <a:ext cx="19812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chemeClr val="tx1"/>
                  </a:solidFill>
                </a:rPr>
                <a:t>Here </a:t>
              </a:r>
              <a:r>
                <a:rPr lang="en-IN" sz="2000" b="1" dirty="0" err="1" smtClean="0">
                  <a:solidFill>
                    <a:schemeClr val="tx1"/>
                  </a:solidFill>
                  <a:latin typeface="Cambria" pitchFamily="18" charset="0"/>
                  <a:ea typeface="Cambria" pitchFamily="18" charset="0"/>
                </a:rPr>
                <a:t>ArrayList</a:t>
              </a:r>
              <a:r>
                <a:rPr lang="en-IN" sz="2000" dirty="0" smtClean="0">
                  <a:solidFill>
                    <a:schemeClr val="tx1"/>
                  </a:solidFill>
                </a:rPr>
                <a:t> &amp; </a:t>
              </a:r>
              <a:r>
                <a:rPr lang="en-IN" sz="2000" b="1" dirty="0" err="1" smtClean="0">
                  <a:solidFill>
                    <a:schemeClr val="tx1"/>
                  </a:solidFill>
                  <a:latin typeface="Cambria" pitchFamily="18" charset="0"/>
                  <a:ea typeface="Cambria" pitchFamily="18" charset="0"/>
                </a:rPr>
                <a:t>LinkedList</a:t>
              </a:r>
              <a:r>
                <a:rPr lang="en-IN" sz="2000" dirty="0" smtClean="0">
                  <a:solidFill>
                    <a:schemeClr val="tx1"/>
                  </a:solidFill>
                </a:rPr>
                <a:t> implements </a:t>
              </a:r>
              <a:r>
                <a:rPr lang="en-IN" sz="2000" b="1" dirty="0" smtClean="0">
                  <a:solidFill>
                    <a:schemeClr val="tx1"/>
                  </a:solidFill>
                  <a:latin typeface="Cambria" pitchFamily="18" charset="0"/>
                  <a:ea typeface="Cambria" pitchFamily="18" charset="0"/>
                </a:rPr>
                <a:t>List</a:t>
              </a:r>
              <a:r>
                <a:rPr lang="en-IN" sz="2000" dirty="0" smtClean="0">
                  <a:solidFill>
                    <a:schemeClr val="tx1"/>
                  </a:solidFill>
                </a:rPr>
                <a:t> Interface</a:t>
              </a:r>
              <a:endParaRPr lang="en-US" sz="2000" dirty="0">
                <a:solidFill>
                  <a:schemeClr val="tx1"/>
                </a:solidFill>
              </a:endParaRPr>
            </a:p>
          </p:txBody>
        </p:sp>
        <p:cxnSp>
          <p:nvCxnSpPr>
            <p:cNvPr id="7" name="Straight Arrow Connector 6"/>
            <p:cNvCxnSpPr>
              <a:stCxn id="6" idx="1"/>
            </p:cNvCxnSpPr>
            <p:nvPr/>
          </p:nvCxnSpPr>
          <p:spPr>
            <a:xfrm flipH="1" flipV="1">
              <a:off x="4343400" y="2133600"/>
              <a:ext cx="2514600" cy="685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1"/>
            </p:cNvCxnSpPr>
            <p:nvPr/>
          </p:nvCxnSpPr>
          <p:spPr>
            <a:xfrm flipH="1">
              <a:off x="4572000" y="2819400"/>
              <a:ext cx="2286000" cy="1066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pic>
        <p:nvPicPr>
          <p:cNvPr id="9" name="Picture 8"/>
          <p:cNvPicPr>
            <a:picLocks noChangeAspect="1"/>
          </p:cNvPicPr>
          <p:nvPr/>
        </p:nvPicPr>
        <p:blipFill rotWithShape="1">
          <a:blip r:embed="rId2"/>
          <a:srcRect r="33238"/>
          <a:stretch/>
        </p:blipFill>
        <p:spPr>
          <a:xfrm>
            <a:off x="6858000" y="4055812"/>
            <a:ext cx="4481513" cy="1489576"/>
          </a:xfrm>
          <a:prstGeom prst="rect">
            <a:avLst/>
          </a:prstGeom>
        </p:spPr>
      </p:pic>
    </p:spTree>
    <p:extLst>
      <p:ext uri="{BB962C8B-B14F-4D97-AF65-F5344CB8AC3E}">
        <p14:creationId xmlns:p14="http://schemas.microsoft.com/office/powerpoint/2010/main" val="143238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6" end="16"/>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txEl>
                                              <p:pRg st="17" end="17"/>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Iterator</a:t>
            </a:r>
            <a:endParaRPr lang="en-US" dirty="0"/>
          </a:p>
        </p:txBody>
      </p:sp>
      <p:sp>
        <p:nvSpPr>
          <p:cNvPr id="3" name="Content Placeholder 2"/>
          <p:cNvSpPr>
            <a:spLocks noGrp="1"/>
          </p:cNvSpPr>
          <p:nvPr>
            <p:ph idx="1"/>
          </p:nvPr>
        </p:nvSpPr>
        <p:spPr/>
        <p:txBody>
          <a:bodyPr/>
          <a:lstStyle/>
          <a:p>
            <a:r>
              <a:rPr lang="en-US" dirty="0">
                <a:solidFill>
                  <a:srgbClr val="C00000"/>
                </a:solidFill>
                <a:latin typeface="Consolas" panose="020B0609020204030204" pitchFamily="49" charset="0"/>
              </a:rPr>
              <a:t>Iterator</a:t>
            </a:r>
            <a:r>
              <a:rPr lang="en-US" dirty="0"/>
              <a:t> interface is used to cycle through elements in a collection, </a:t>
            </a:r>
            <a:r>
              <a:rPr lang="en-US" dirty="0" err="1"/>
              <a:t>eg</a:t>
            </a:r>
            <a:r>
              <a:rPr lang="en-US" dirty="0"/>
              <a:t>. displaying elements.</a:t>
            </a:r>
          </a:p>
          <a:p>
            <a:r>
              <a:rPr lang="en-US" dirty="0" err="1">
                <a:solidFill>
                  <a:srgbClr val="C00000"/>
                </a:solidFill>
                <a:latin typeface="Consolas" panose="020B0609020204030204" pitchFamily="49" charset="0"/>
              </a:rPr>
              <a:t>ListIterator</a:t>
            </a:r>
            <a:r>
              <a:rPr lang="en-US" dirty="0">
                <a:solidFill>
                  <a:srgbClr val="C00000"/>
                </a:solidFill>
                <a:latin typeface="Consolas" panose="020B0609020204030204" pitchFamily="49" charset="0"/>
              </a:rPr>
              <a:t> </a:t>
            </a:r>
            <a:r>
              <a:rPr lang="en-US" dirty="0"/>
              <a:t>extends </a:t>
            </a:r>
            <a:r>
              <a:rPr lang="en-US" dirty="0">
                <a:solidFill>
                  <a:srgbClr val="C00000"/>
                </a:solidFill>
                <a:latin typeface="Consolas" panose="020B0609020204030204" pitchFamily="49" charset="0"/>
              </a:rPr>
              <a:t>Iterator </a:t>
            </a:r>
            <a:r>
              <a:rPr lang="en-US" dirty="0"/>
              <a:t>to allow bidirectional traversal of a list, and the modification of elements.</a:t>
            </a:r>
          </a:p>
          <a:p>
            <a:r>
              <a:rPr lang="en-US" dirty="0"/>
              <a:t>Each of the collection classes provides an </a:t>
            </a:r>
            <a:r>
              <a:rPr lang="en-US" dirty="0">
                <a:solidFill>
                  <a:srgbClr val="C00000"/>
                </a:solidFill>
                <a:latin typeface="Consolas" panose="020B0609020204030204" pitchFamily="49" charset="0"/>
              </a:rPr>
              <a:t>iterator( ) </a:t>
            </a:r>
            <a:r>
              <a:rPr lang="en-US" dirty="0"/>
              <a:t>method that returns an iterator to the start of the collection. By using this iterator object, you can access each element in the collection, one element at a time.</a:t>
            </a:r>
          </a:p>
          <a:p>
            <a:r>
              <a:rPr lang="en-US" dirty="0"/>
              <a:t>To use an iterator to cycle through the contents of a collection, follow these steps:</a:t>
            </a:r>
          </a:p>
          <a:p>
            <a:pPr marL="914400" lvl="1" indent="-457200">
              <a:buFont typeface="+mj-lt"/>
              <a:buAutoNum type="arabicPeriod"/>
            </a:pPr>
            <a:r>
              <a:rPr lang="en-US" dirty="0"/>
              <a:t>Obtain an iterator to the start of the collection by calling the collection's </a:t>
            </a:r>
            <a:r>
              <a:rPr lang="en-US" dirty="0">
                <a:solidFill>
                  <a:srgbClr val="C00000"/>
                </a:solidFill>
                <a:latin typeface="Consolas" panose="020B0609020204030204" pitchFamily="49" charset="0"/>
              </a:rPr>
              <a:t>iterator( ) </a:t>
            </a:r>
            <a:r>
              <a:rPr lang="en-US" dirty="0"/>
              <a:t>method.</a:t>
            </a:r>
          </a:p>
          <a:p>
            <a:pPr marL="914400" lvl="1" indent="-457200">
              <a:buFont typeface="+mj-lt"/>
              <a:buAutoNum type="arabicPeriod"/>
            </a:pPr>
            <a:r>
              <a:rPr lang="en-US" dirty="0"/>
              <a:t>Set up a loop that makes a call to </a:t>
            </a:r>
            <a:r>
              <a:rPr lang="en-US" dirty="0" err="1">
                <a:solidFill>
                  <a:srgbClr val="C00000"/>
                </a:solidFill>
                <a:latin typeface="Consolas" panose="020B0609020204030204" pitchFamily="49" charset="0"/>
              </a:rPr>
              <a:t>hasNext</a:t>
            </a:r>
            <a:r>
              <a:rPr lang="en-US" dirty="0">
                <a:solidFill>
                  <a:srgbClr val="C00000"/>
                </a:solidFill>
                <a:latin typeface="Consolas" panose="020B0609020204030204" pitchFamily="49" charset="0"/>
              </a:rPr>
              <a:t>( ). </a:t>
            </a:r>
            <a:r>
              <a:rPr lang="en-US" dirty="0"/>
              <a:t>Have the loop iterate as long as </a:t>
            </a:r>
            <a:r>
              <a:rPr lang="en-US" dirty="0" err="1">
                <a:solidFill>
                  <a:srgbClr val="C00000"/>
                </a:solidFill>
                <a:latin typeface="Consolas" panose="020B0609020204030204" pitchFamily="49" charset="0"/>
              </a:rPr>
              <a:t>hasNext</a:t>
            </a:r>
            <a:r>
              <a:rPr lang="en-US" dirty="0">
                <a:solidFill>
                  <a:srgbClr val="C00000"/>
                </a:solidFill>
                <a:latin typeface="Consolas" panose="020B0609020204030204" pitchFamily="49" charset="0"/>
              </a:rPr>
              <a:t>( ) </a:t>
            </a:r>
            <a:r>
              <a:rPr lang="en-US" dirty="0"/>
              <a:t>returns true.</a:t>
            </a:r>
          </a:p>
          <a:p>
            <a:pPr marL="914400" lvl="1" indent="-457200">
              <a:buFont typeface="+mj-lt"/>
              <a:buAutoNum type="arabicPeriod"/>
            </a:pPr>
            <a:r>
              <a:rPr lang="en-US" dirty="0"/>
              <a:t>Within the loop, obtain each element by calling </a:t>
            </a:r>
            <a:r>
              <a:rPr lang="en-US" dirty="0">
                <a:solidFill>
                  <a:srgbClr val="C00000"/>
                </a:solidFill>
                <a:latin typeface="Consolas" panose="020B0609020204030204" pitchFamily="49" charset="0"/>
              </a:rPr>
              <a:t>next( ).</a:t>
            </a:r>
          </a:p>
          <a:p>
            <a:endParaRPr lang="en-US" dirty="0"/>
          </a:p>
        </p:txBody>
      </p:sp>
    </p:spTree>
    <p:extLst>
      <p:ext uri="{BB962C8B-B14F-4D97-AF65-F5344CB8AC3E}">
        <p14:creationId xmlns:p14="http://schemas.microsoft.com/office/powerpoint/2010/main" val="4760889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Iterator - Methods</a:t>
            </a:r>
            <a:endParaRPr lang="en-US" dirty="0"/>
          </a:p>
        </p:txBody>
      </p:sp>
      <p:graphicFrame>
        <p:nvGraphicFramePr>
          <p:cNvPr id="4" name="Content Placeholder 3"/>
          <p:cNvGraphicFramePr>
            <a:graphicFrameLocks noGrp="1"/>
          </p:cNvGraphicFramePr>
          <p:nvPr>
            <p:ph idx="1"/>
            <p:extLst/>
          </p:nvPr>
        </p:nvGraphicFramePr>
        <p:xfrm>
          <a:off x="190500" y="990600"/>
          <a:ext cx="8763000" cy="3169920"/>
        </p:xfrm>
        <a:graphic>
          <a:graphicData uri="http://schemas.openxmlformats.org/drawingml/2006/table">
            <a:tbl>
              <a:tblPr firstRow="1">
                <a:tableStyleId>{00A15C55-8517-42AA-B614-E9B94910E393}</a:tableStyleId>
              </a:tblPr>
              <a:tblGrid>
                <a:gridCol w="495300">
                  <a:extLst>
                    <a:ext uri="{9D8B030D-6E8A-4147-A177-3AD203B41FA5}">
                      <a16:colId xmlns:a16="http://schemas.microsoft.com/office/drawing/2014/main" xmlns="" val="20000"/>
                    </a:ext>
                  </a:extLst>
                </a:gridCol>
                <a:gridCol w="8267700">
                  <a:extLst>
                    <a:ext uri="{9D8B030D-6E8A-4147-A177-3AD203B41FA5}">
                      <a16:colId xmlns:a16="http://schemas.microsoft.com/office/drawing/2014/main" xmlns="" val="20001"/>
                    </a:ext>
                  </a:extLst>
                </a:gridCol>
              </a:tblGrid>
              <a:tr h="370840">
                <a:tc>
                  <a:txBody>
                    <a:bodyPr/>
                    <a:lstStyle/>
                    <a:p>
                      <a:pPr marL="0" algn="ctr" defTabSz="914400" rtl="0" eaLnBrk="1" latinLnBrk="0" hangingPunct="1">
                        <a:lnSpc>
                          <a:spcPct val="115000"/>
                        </a:lnSpc>
                        <a:spcAft>
                          <a:spcPts val="0"/>
                        </a:spcAft>
                      </a:pPr>
                      <a:r>
                        <a:rPr lang="en-US" sz="2000" kern="1200" dirty="0" smtClean="0"/>
                        <a:t>Sr.</a:t>
                      </a:r>
                      <a:endParaRPr lang="en-US" sz="2000" b="1" kern="1200" dirty="0">
                        <a:solidFill>
                          <a:schemeClr val="bg1"/>
                        </a:solidFill>
                        <a:latin typeface="Calibri"/>
                        <a:ea typeface="Times New Roman"/>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2000" kern="1200" dirty="0" smtClean="0"/>
                        <a:t>Method &amp; Description</a:t>
                      </a:r>
                      <a:endParaRPr lang="en-US" sz="2000" b="1" kern="1200" dirty="0">
                        <a:solidFill>
                          <a:schemeClr val="bg1"/>
                        </a:solidFill>
                        <a:latin typeface="Calibri"/>
                        <a:ea typeface="Times New Roman"/>
                        <a:cs typeface="Times New Roman"/>
                      </a:endParaRPr>
                    </a:p>
                  </a:txBody>
                  <a:tcPr marL="78105" marR="78105" marT="78105" marB="78105"/>
                </a:tc>
                <a:extLst>
                  <a:ext uri="{0D108BD9-81ED-4DB2-BD59-A6C34878D82A}">
                    <a16:rowId xmlns:a16="http://schemas.microsoft.com/office/drawing/2014/main" xmlns="" val="10000"/>
                  </a:ext>
                </a:extLst>
              </a:tr>
              <a:tr h="370840">
                <a:tc>
                  <a:txBody>
                    <a:bodyPr/>
                    <a:lstStyle/>
                    <a:p>
                      <a:pPr algn="ctr">
                        <a:lnSpc>
                          <a:spcPct val="115000"/>
                        </a:lnSpc>
                        <a:spcAft>
                          <a:spcPts val="0"/>
                        </a:spcAft>
                      </a:pPr>
                      <a:r>
                        <a:rPr lang="en-US" sz="2000" dirty="0" smtClean="0"/>
                        <a:t>1</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err="1" smtClean="0"/>
                        <a:t>boolean</a:t>
                      </a:r>
                      <a:r>
                        <a:rPr lang="en-US" sz="2000" dirty="0" smtClean="0"/>
                        <a:t> </a:t>
                      </a:r>
                      <a:r>
                        <a:rPr lang="en-US" sz="2000" dirty="0" err="1" smtClean="0"/>
                        <a:t>hasNext</a:t>
                      </a:r>
                      <a:r>
                        <a:rPr lang="en-US" sz="2000" dirty="0" smtClean="0"/>
                        <a:t>()</a:t>
                      </a:r>
                      <a:endParaRPr lang="en-US" sz="2000" dirty="0"/>
                    </a:p>
                    <a:p>
                      <a:pPr marL="30480" marR="30480" algn="just">
                        <a:lnSpc>
                          <a:spcPts val="1840"/>
                        </a:lnSpc>
                        <a:spcAft>
                          <a:spcPts val="0"/>
                        </a:spcAft>
                      </a:pPr>
                      <a:r>
                        <a:rPr lang="en-US" sz="2000" dirty="0" smtClean="0"/>
                        <a:t>Returns true if there are more elements. Otherwise, returns false.</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xmlns="" val="10001"/>
                  </a:ext>
                </a:extLst>
              </a:tr>
              <a:tr h="370840">
                <a:tc>
                  <a:txBody>
                    <a:bodyPr/>
                    <a:lstStyle/>
                    <a:p>
                      <a:pPr algn="ctr">
                        <a:lnSpc>
                          <a:spcPct val="115000"/>
                        </a:lnSpc>
                        <a:spcAft>
                          <a:spcPts val="0"/>
                        </a:spcAft>
                      </a:pPr>
                      <a:r>
                        <a:rPr lang="en-US" sz="2000" dirty="0" smtClean="0"/>
                        <a:t>2</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smtClean="0"/>
                        <a:t>E next()</a:t>
                      </a:r>
                      <a:endParaRPr lang="en-US" sz="2000" dirty="0"/>
                    </a:p>
                    <a:p>
                      <a:pPr marL="30480" marR="30480" algn="just">
                        <a:lnSpc>
                          <a:spcPts val="1840"/>
                        </a:lnSpc>
                        <a:spcAft>
                          <a:spcPts val="0"/>
                        </a:spcAft>
                      </a:pPr>
                      <a:r>
                        <a:rPr lang="en-US" sz="2000" dirty="0" smtClean="0"/>
                        <a:t>Returns the next element. Throws</a:t>
                      </a:r>
                      <a:r>
                        <a:rPr lang="en-US" sz="2000" baseline="0" dirty="0" smtClean="0"/>
                        <a:t> </a:t>
                      </a:r>
                      <a:r>
                        <a:rPr lang="en-US" sz="2000" baseline="0" dirty="0" err="1" smtClean="0"/>
                        <a:t>NoSuchElementException</a:t>
                      </a:r>
                      <a:r>
                        <a:rPr lang="en-US" sz="2000" baseline="0" dirty="0" smtClean="0"/>
                        <a:t> if there is not a next element.</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xmlns="" val="10002"/>
                  </a:ext>
                </a:extLst>
              </a:tr>
              <a:tr h="370840">
                <a:tc>
                  <a:txBody>
                    <a:bodyPr/>
                    <a:lstStyle/>
                    <a:p>
                      <a:pPr algn="ctr">
                        <a:lnSpc>
                          <a:spcPct val="115000"/>
                        </a:lnSpc>
                        <a:spcAft>
                          <a:spcPts val="0"/>
                        </a:spcAft>
                      </a:pPr>
                      <a:r>
                        <a:rPr lang="en-US" sz="2000" dirty="0" smtClean="0"/>
                        <a:t>3</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smtClean="0"/>
                        <a:t>void</a:t>
                      </a:r>
                      <a:r>
                        <a:rPr lang="en-US" sz="2000" baseline="0" dirty="0" smtClean="0"/>
                        <a:t> </a:t>
                      </a:r>
                      <a:r>
                        <a:rPr lang="en-US" sz="2000" dirty="0" smtClean="0"/>
                        <a:t>remove()</a:t>
                      </a:r>
                      <a:endParaRPr lang="en-US" sz="2000" dirty="0"/>
                    </a:p>
                    <a:p>
                      <a:pPr marL="30480" marR="30480" algn="just">
                        <a:lnSpc>
                          <a:spcPts val="1840"/>
                        </a:lnSpc>
                        <a:spcAft>
                          <a:spcPts val="0"/>
                        </a:spcAft>
                      </a:pPr>
                      <a:r>
                        <a:rPr lang="en-US" sz="2000" dirty="0" smtClean="0"/>
                        <a:t>Removes the current element. Throws </a:t>
                      </a:r>
                      <a:r>
                        <a:rPr lang="en-US" sz="2000" dirty="0" err="1" smtClean="0"/>
                        <a:t>IllegalStateException</a:t>
                      </a:r>
                      <a:r>
                        <a:rPr lang="en-US" sz="2000" baseline="0" dirty="0" smtClean="0"/>
                        <a:t> if an attempt is made to call remove() that is not preceded by a call to next()</a:t>
                      </a:r>
                      <a:endParaRPr lang="en-US" sz="2000" dirty="0">
                        <a:latin typeface="Consolas" panose="020B0609020204030204" pitchFamily="49" charset="0"/>
                        <a:ea typeface="Calibri"/>
                        <a:cs typeface="Times New Roman"/>
                      </a:endParaRPr>
                    </a:p>
                  </a:txBody>
                  <a:tcPr marL="78105" marR="78105" marT="78105" marB="78105"/>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755238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class</a:t>
            </a:r>
          </a:p>
        </p:txBody>
      </p:sp>
      <p:sp>
        <p:nvSpPr>
          <p:cNvPr id="3" name="Content Placeholder 2"/>
          <p:cNvSpPr>
            <a:spLocks noGrp="1"/>
          </p:cNvSpPr>
          <p:nvPr>
            <p:ph idx="1"/>
          </p:nvPr>
        </p:nvSpPr>
        <p:spPr/>
        <p:txBody>
          <a:bodyPr/>
          <a:lstStyle/>
          <a:p>
            <a:r>
              <a:rPr lang="en-US" dirty="0"/>
              <a:t>Java </a:t>
            </a:r>
            <a:r>
              <a:rPr lang="en-US" b="1" dirty="0">
                <a:solidFill>
                  <a:srgbClr val="C00000"/>
                </a:solidFill>
                <a:latin typeface="Consolas" panose="020B0609020204030204" pitchFamily="49" charset="0"/>
                <a:ea typeface="Cambria" pitchFamily="18" charset="0"/>
              </a:rPr>
              <a:t>File</a:t>
            </a:r>
            <a:r>
              <a:rPr lang="en-US" dirty="0">
                <a:solidFill>
                  <a:srgbClr val="C00000"/>
                </a:solidFill>
              </a:rPr>
              <a:t> </a:t>
            </a:r>
            <a:r>
              <a:rPr lang="en-US" dirty="0"/>
              <a:t>class represents the files and directory pathnames in an </a:t>
            </a:r>
            <a:r>
              <a:rPr lang="en-US" b="1" dirty="0"/>
              <a:t>abstract manner</a:t>
            </a:r>
            <a:r>
              <a:rPr lang="en-US" dirty="0"/>
              <a:t>. This class is used for </a:t>
            </a:r>
            <a:r>
              <a:rPr lang="en-US" b="1" dirty="0"/>
              <a:t>creation of</a:t>
            </a:r>
            <a:r>
              <a:rPr lang="en-US" dirty="0"/>
              <a:t> </a:t>
            </a:r>
            <a:r>
              <a:rPr lang="en-US" b="1" dirty="0"/>
              <a:t>files</a:t>
            </a:r>
            <a:r>
              <a:rPr lang="en-US" dirty="0"/>
              <a:t> and </a:t>
            </a:r>
            <a:r>
              <a:rPr lang="en-US" b="1" dirty="0"/>
              <a:t>directories</a:t>
            </a:r>
            <a:r>
              <a:rPr lang="en-US" dirty="0"/>
              <a:t>, </a:t>
            </a:r>
            <a:r>
              <a:rPr lang="en-US" b="1" dirty="0"/>
              <a:t>file searching</a:t>
            </a:r>
            <a:r>
              <a:rPr lang="en-US" dirty="0"/>
              <a:t>, </a:t>
            </a:r>
            <a:r>
              <a:rPr lang="en-US" b="1" dirty="0"/>
              <a:t>file deletion </a:t>
            </a:r>
            <a:r>
              <a:rPr lang="en-US" dirty="0"/>
              <a:t>etc.</a:t>
            </a:r>
          </a:p>
          <a:p>
            <a:r>
              <a:rPr lang="en-US" dirty="0"/>
              <a:t>The File object represents the actual file/directory on the disk. Below given is the list of constructors to create a File object</a:t>
            </a:r>
            <a:r>
              <a:rPr lang="en-US" dirty="0" smtClean="0"/>
              <a:t>.</a:t>
            </a:r>
          </a:p>
          <a:p>
            <a:r>
              <a:rPr lang="en-US" dirty="0" smtClean="0"/>
              <a:t>Constructors :</a:t>
            </a:r>
            <a:endParaRPr lang="en-US" dirty="0"/>
          </a:p>
        </p:txBody>
      </p:sp>
      <p:graphicFrame>
        <p:nvGraphicFramePr>
          <p:cNvPr id="4" name="Table 3"/>
          <p:cNvGraphicFramePr>
            <a:graphicFrameLocks noGrp="1"/>
          </p:cNvGraphicFramePr>
          <p:nvPr>
            <p:extLst/>
          </p:nvPr>
        </p:nvGraphicFramePr>
        <p:xfrm>
          <a:off x="518159" y="2927465"/>
          <a:ext cx="9573491" cy="2291080"/>
        </p:xfrm>
        <a:graphic>
          <a:graphicData uri="http://schemas.openxmlformats.org/drawingml/2006/table">
            <a:tbl>
              <a:tblPr firstRow="1">
                <a:tableStyleId>{00A15C55-8517-42AA-B614-E9B94910E393}</a:tableStyleId>
              </a:tblPr>
              <a:tblGrid>
                <a:gridCol w="644369">
                  <a:extLst>
                    <a:ext uri="{9D8B030D-6E8A-4147-A177-3AD203B41FA5}">
                      <a16:colId xmlns:a16="http://schemas.microsoft.com/office/drawing/2014/main" xmlns="" val="20000"/>
                    </a:ext>
                  </a:extLst>
                </a:gridCol>
                <a:gridCol w="8929122">
                  <a:extLst>
                    <a:ext uri="{9D8B030D-6E8A-4147-A177-3AD203B41FA5}">
                      <a16:colId xmlns:a16="http://schemas.microsoft.com/office/drawing/2014/main" xmlns="" val="20001"/>
                    </a:ext>
                  </a:extLst>
                </a:gridCol>
              </a:tblGrid>
              <a:tr h="370840">
                <a:tc>
                  <a:txBody>
                    <a:bodyPr/>
                    <a:lstStyle/>
                    <a:p>
                      <a:pPr algn="ctr"/>
                      <a:r>
                        <a:rPr lang="en-US" dirty="0" smtClean="0"/>
                        <a:t>Sr.</a:t>
                      </a:r>
                      <a:endParaRPr lang="en-US" dirty="0"/>
                    </a:p>
                  </a:txBody>
                  <a:tcPr/>
                </a:tc>
                <a:tc>
                  <a:txBody>
                    <a:bodyPr/>
                    <a:lstStyle/>
                    <a:p>
                      <a:r>
                        <a:rPr lang="en-US" dirty="0" smtClean="0"/>
                        <a:t>Constructor</a:t>
                      </a:r>
                      <a:endParaRPr lang="en-US" dirty="0"/>
                    </a:p>
                  </a:txBody>
                  <a:tcPr/>
                </a:tc>
                <a:extLst>
                  <a:ext uri="{0D108BD9-81ED-4DB2-BD59-A6C34878D82A}">
                    <a16:rowId xmlns:a16="http://schemas.microsoft.com/office/drawing/2014/main" xmlns="" val="10000"/>
                  </a:ext>
                </a:extLst>
              </a:tr>
              <a:tr h="370840">
                <a:tc>
                  <a:txBody>
                    <a:bodyPr/>
                    <a:lstStyle/>
                    <a:p>
                      <a:pPr algn="ctr"/>
                      <a:r>
                        <a:rPr lang="en-US" dirty="0" smtClean="0"/>
                        <a:t>1</a:t>
                      </a:r>
                      <a:endParaRPr lang="en-US" dirty="0"/>
                    </a:p>
                  </a:txBody>
                  <a:tcPr/>
                </a:tc>
                <a:tc>
                  <a:txBody>
                    <a:bodyPr/>
                    <a:lstStyle/>
                    <a:p>
                      <a:r>
                        <a:rPr lang="en-US" dirty="0" smtClean="0"/>
                        <a:t>File(String pathname) </a:t>
                      </a:r>
                    </a:p>
                    <a:p>
                      <a:r>
                        <a:rPr lang="en-US" dirty="0" smtClean="0"/>
                        <a:t>Creates a new File instance by converting the given pathname string into an abstract pathname.</a:t>
                      </a:r>
                    </a:p>
                  </a:txBody>
                  <a:tcPr/>
                </a:tc>
                <a:extLst>
                  <a:ext uri="{0D108BD9-81ED-4DB2-BD59-A6C34878D82A}">
                    <a16:rowId xmlns:a16="http://schemas.microsoft.com/office/drawing/2014/main" xmlns="" val="10001"/>
                  </a:ext>
                </a:extLst>
              </a:tr>
              <a:tr h="370840">
                <a:tc>
                  <a:txBody>
                    <a:bodyPr/>
                    <a:lstStyle/>
                    <a:p>
                      <a:pPr algn="ctr"/>
                      <a:r>
                        <a:rPr lang="en-US" dirty="0" smtClean="0"/>
                        <a:t>2</a:t>
                      </a:r>
                      <a:endParaRPr lang="en-US" dirty="0"/>
                    </a:p>
                  </a:txBody>
                  <a:tcPr/>
                </a:tc>
                <a:tc>
                  <a:txBody>
                    <a:bodyPr/>
                    <a:lstStyle/>
                    <a:p>
                      <a:r>
                        <a:rPr lang="en-US" dirty="0" smtClean="0"/>
                        <a:t>File(String parent, String child) </a:t>
                      </a:r>
                    </a:p>
                    <a:p>
                      <a:r>
                        <a:rPr lang="en-US" dirty="0" smtClean="0"/>
                        <a:t>Creates a new File instance from a parent pathname string and a child pathname string.</a:t>
                      </a:r>
                    </a:p>
                  </a:txBody>
                  <a:tcPr/>
                </a:tc>
                <a:extLst>
                  <a:ext uri="{0D108BD9-81ED-4DB2-BD59-A6C34878D82A}">
                    <a16:rowId xmlns:a16="http://schemas.microsoft.com/office/drawing/2014/main" xmlns="" val="10002"/>
                  </a:ext>
                </a:extLst>
              </a:tr>
              <a:tr h="370840">
                <a:tc>
                  <a:txBody>
                    <a:bodyPr/>
                    <a:lstStyle/>
                    <a:p>
                      <a:pPr algn="ctr"/>
                      <a:r>
                        <a:rPr lang="en-US" dirty="0" smtClean="0"/>
                        <a:t>3</a:t>
                      </a:r>
                      <a:endParaRPr lang="en-US" dirty="0"/>
                    </a:p>
                  </a:txBody>
                  <a:tcPr/>
                </a:tc>
                <a:tc>
                  <a:txBody>
                    <a:bodyPr/>
                    <a:lstStyle/>
                    <a:p>
                      <a:r>
                        <a:rPr lang="en-US" dirty="0" smtClean="0"/>
                        <a:t>File(URI </a:t>
                      </a:r>
                      <a:r>
                        <a:rPr lang="en-US" dirty="0" err="1" smtClean="0"/>
                        <a:t>uri</a:t>
                      </a:r>
                      <a:r>
                        <a:rPr lang="en-US" dirty="0" smtClean="0"/>
                        <a:t>)</a:t>
                      </a:r>
                    </a:p>
                    <a:p>
                      <a:r>
                        <a:rPr lang="en-US" dirty="0" smtClean="0"/>
                        <a:t>Creates a new File instance by converting the given file: URI into an abstract pathname.</a:t>
                      </a:r>
                      <a:endParaRPr lang="en-US"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25693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Iterator - Example</a:t>
            </a:r>
            <a:endParaRPr lang="en-US" dirty="0"/>
          </a:p>
        </p:txBody>
      </p:sp>
      <p:sp>
        <p:nvSpPr>
          <p:cNvPr id="4" name="Rectangle 3"/>
          <p:cNvSpPr/>
          <p:nvPr/>
        </p:nvSpPr>
        <p:spPr>
          <a:xfrm>
            <a:off x="228600" y="990600"/>
            <a:ext cx="8763000" cy="5078313"/>
          </a:xfrm>
          <a:prstGeom prst="rect">
            <a:avLst/>
          </a:prstGeom>
          <a:ln w="19050">
            <a:solidFill>
              <a:schemeClr val="accent1"/>
            </a:solidFill>
            <a:prstDash val="dash"/>
          </a:ln>
        </p:spPr>
        <p:txBody>
          <a:bodyPr wrap="square">
            <a:spAutoFit/>
          </a:bodyPr>
          <a:lstStyle/>
          <a:p>
            <a:r>
              <a:rPr lang="en-IN" b="1" dirty="0">
                <a:solidFill>
                  <a:srgbClr val="7F0055"/>
                </a:solidFill>
                <a:latin typeface="Consolas" panose="020B0609020204030204" pitchFamily="49" charset="0"/>
              </a:rPr>
              <a:t>import</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java.util</a:t>
            </a:r>
            <a:r>
              <a:rPr lang="en-IN" b="1" dirty="0">
                <a:solidFill>
                  <a:srgbClr val="000000"/>
                </a:solidFill>
                <a:latin typeface="Consolas" panose="020B0609020204030204" pitchFamily="49" charset="0"/>
              </a:rPr>
              <a:t>.*;</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IteratorDemo</a:t>
            </a:r>
            <a:r>
              <a:rPr lang="en-IN" b="1" dirty="0">
                <a:solidFill>
                  <a:srgbClr val="000000"/>
                </a:solidFill>
                <a:latin typeface="Consolas" panose="020B0609020204030204" pitchFamily="49" charset="0"/>
              </a:rPr>
              <a:t> {</a:t>
            </a:r>
          </a:p>
          <a:p>
            <a:pPr lvl="1"/>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pPr lvl="2"/>
            <a:r>
              <a:rPr lang="en-IN" dirty="0" err="1">
                <a:solidFill>
                  <a:srgbClr val="000000"/>
                </a:solidFill>
                <a:latin typeface="Consolas" panose="020B0609020204030204" pitchFamily="49" charset="0"/>
              </a:rPr>
              <a:t>ArrayList</a:t>
            </a:r>
            <a:r>
              <a:rPr lang="en-IN" dirty="0">
                <a:solidFill>
                  <a:srgbClr val="000000"/>
                </a:solidFill>
                <a:latin typeface="Consolas" panose="020B0609020204030204" pitchFamily="49" charset="0"/>
              </a:rPr>
              <a:t>&lt;String&gt; </a:t>
            </a:r>
            <a:r>
              <a:rPr lang="en-IN" dirty="0">
                <a:solidFill>
                  <a:srgbClr val="6A3E3E"/>
                </a:solidFill>
                <a:latin typeface="Consolas" panose="020B0609020204030204" pitchFamily="49" charset="0"/>
              </a:rPr>
              <a:t>al</a:t>
            </a:r>
            <a:r>
              <a:rPr lang="en-IN" dirty="0">
                <a:solidFill>
                  <a:srgbClr val="000000"/>
                </a:solidFill>
                <a:latin typeface="Consolas" panose="020B0609020204030204" pitchFamily="49" charset="0"/>
              </a:rPr>
              <a:t> = </a:t>
            </a:r>
            <a:r>
              <a:rPr lang="en-IN" b="1" dirty="0">
                <a:solidFill>
                  <a:srgbClr val="7F0055"/>
                </a:solidFill>
                <a:latin typeface="Consolas" panose="020B0609020204030204" pitchFamily="49" charset="0"/>
              </a:rPr>
              <a:t>new</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ArrayList</a:t>
            </a:r>
            <a:r>
              <a:rPr lang="en-IN" b="1" dirty="0">
                <a:solidFill>
                  <a:srgbClr val="000000"/>
                </a:solidFill>
                <a:latin typeface="Consolas" panose="020B0609020204030204" pitchFamily="49" charset="0"/>
              </a:rPr>
              <a:t>&lt;String&gt;();</a:t>
            </a:r>
          </a:p>
          <a:p>
            <a:pPr lvl="2"/>
            <a:r>
              <a:rPr lang="en-IN" dirty="0" err="1">
                <a:solidFill>
                  <a:srgbClr val="6A3E3E"/>
                </a:solidFill>
                <a:latin typeface="Consolas" panose="020B0609020204030204" pitchFamily="49" charset="0"/>
              </a:rPr>
              <a:t>al</a:t>
            </a:r>
            <a:r>
              <a:rPr lang="en-IN" dirty="0" err="1">
                <a:solidFill>
                  <a:srgbClr val="000000"/>
                </a:solidFill>
                <a:latin typeface="Consolas" panose="020B0609020204030204" pitchFamily="49" charset="0"/>
              </a:rPr>
              <a:t>.add</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"C"</a:t>
            </a:r>
            <a:r>
              <a:rPr lang="en-IN" dirty="0">
                <a:solidFill>
                  <a:srgbClr val="000000"/>
                </a:solidFill>
                <a:latin typeface="Consolas" panose="020B0609020204030204" pitchFamily="49" charset="0"/>
              </a:rPr>
              <a:t>);</a:t>
            </a:r>
          </a:p>
          <a:p>
            <a:pPr lvl="2"/>
            <a:r>
              <a:rPr lang="en-IN" dirty="0" err="1">
                <a:solidFill>
                  <a:srgbClr val="6A3E3E"/>
                </a:solidFill>
                <a:latin typeface="Consolas" panose="020B0609020204030204" pitchFamily="49" charset="0"/>
              </a:rPr>
              <a:t>al</a:t>
            </a:r>
            <a:r>
              <a:rPr lang="en-IN" dirty="0" err="1">
                <a:solidFill>
                  <a:srgbClr val="000000"/>
                </a:solidFill>
                <a:latin typeface="Consolas" panose="020B0609020204030204" pitchFamily="49" charset="0"/>
              </a:rPr>
              <a:t>.add</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"A"</a:t>
            </a:r>
            <a:r>
              <a:rPr lang="en-IN" dirty="0">
                <a:solidFill>
                  <a:srgbClr val="000000"/>
                </a:solidFill>
                <a:latin typeface="Consolas" panose="020B0609020204030204" pitchFamily="49" charset="0"/>
              </a:rPr>
              <a:t>);</a:t>
            </a:r>
          </a:p>
          <a:p>
            <a:pPr lvl="2"/>
            <a:r>
              <a:rPr lang="en-IN" dirty="0" err="1">
                <a:solidFill>
                  <a:srgbClr val="6A3E3E"/>
                </a:solidFill>
                <a:latin typeface="Consolas" panose="020B0609020204030204" pitchFamily="49" charset="0"/>
              </a:rPr>
              <a:t>al</a:t>
            </a:r>
            <a:r>
              <a:rPr lang="en-IN" dirty="0" err="1">
                <a:solidFill>
                  <a:srgbClr val="000000"/>
                </a:solidFill>
                <a:latin typeface="Consolas" panose="020B0609020204030204" pitchFamily="49" charset="0"/>
              </a:rPr>
              <a:t>.add</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"E"</a:t>
            </a:r>
            <a:r>
              <a:rPr lang="en-IN" dirty="0">
                <a:solidFill>
                  <a:srgbClr val="000000"/>
                </a:solidFill>
                <a:latin typeface="Consolas" panose="020B0609020204030204" pitchFamily="49" charset="0"/>
              </a:rPr>
              <a:t>);</a:t>
            </a:r>
          </a:p>
          <a:p>
            <a:pPr lvl="2"/>
            <a:r>
              <a:rPr lang="en-IN" dirty="0" err="1">
                <a:solidFill>
                  <a:srgbClr val="6A3E3E"/>
                </a:solidFill>
                <a:latin typeface="Consolas" panose="020B0609020204030204" pitchFamily="49" charset="0"/>
              </a:rPr>
              <a:t>al</a:t>
            </a:r>
            <a:r>
              <a:rPr lang="en-IN" dirty="0" err="1">
                <a:solidFill>
                  <a:srgbClr val="000000"/>
                </a:solidFill>
                <a:latin typeface="Consolas" panose="020B0609020204030204" pitchFamily="49" charset="0"/>
              </a:rPr>
              <a:t>.add</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"B"</a:t>
            </a:r>
            <a:r>
              <a:rPr lang="en-IN" dirty="0">
                <a:solidFill>
                  <a:srgbClr val="000000"/>
                </a:solidFill>
                <a:latin typeface="Consolas" panose="020B0609020204030204" pitchFamily="49" charset="0"/>
              </a:rPr>
              <a:t>);</a:t>
            </a:r>
          </a:p>
          <a:p>
            <a:pPr lvl="2"/>
            <a:r>
              <a:rPr lang="en-IN" dirty="0" err="1">
                <a:solidFill>
                  <a:srgbClr val="6A3E3E"/>
                </a:solidFill>
                <a:latin typeface="Consolas" panose="020B0609020204030204" pitchFamily="49" charset="0"/>
              </a:rPr>
              <a:t>al</a:t>
            </a:r>
            <a:r>
              <a:rPr lang="en-IN" dirty="0" err="1">
                <a:solidFill>
                  <a:srgbClr val="000000"/>
                </a:solidFill>
                <a:latin typeface="Consolas" panose="020B0609020204030204" pitchFamily="49" charset="0"/>
              </a:rPr>
              <a:t>.add</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"D"</a:t>
            </a:r>
            <a:r>
              <a:rPr lang="en-IN" dirty="0">
                <a:solidFill>
                  <a:srgbClr val="000000"/>
                </a:solidFill>
                <a:latin typeface="Consolas" panose="020B0609020204030204" pitchFamily="49" charset="0"/>
              </a:rPr>
              <a:t>);</a:t>
            </a:r>
          </a:p>
          <a:p>
            <a:pPr lvl="2"/>
            <a:r>
              <a:rPr lang="en-IN" dirty="0" err="1">
                <a:solidFill>
                  <a:srgbClr val="6A3E3E"/>
                </a:solidFill>
                <a:latin typeface="Consolas" panose="020B0609020204030204" pitchFamily="49" charset="0"/>
              </a:rPr>
              <a:t>al</a:t>
            </a:r>
            <a:r>
              <a:rPr lang="en-IN" dirty="0" err="1">
                <a:solidFill>
                  <a:srgbClr val="000000"/>
                </a:solidFill>
                <a:latin typeface="Consolas" panose="020B0609020204030204" pitchFamily="49" charset="0"/>
              </a:rPr>
              <a:t>.add</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"F"</a:t>
            </a:r>
            <a:r>
              <a:rPr lang="en-IN" dirty="0">
                <a:solidFill>
                  <a:srgbClr val="000000"/>
                </a:solidFill>
                <a:latin typeface="Consolas" panose="020B0609020204030204" pitchFamily="49" charset="0"/>
              </a:rPr>
              <a:t>);</a:t>
            </a:r>
          </a:p>
          <a:p>
            <a:pPr lvl="2"/>
            <a:r>
              <a:rPr lang="en-IN" dirty="0" err="1">
                <a:solidFill>
                  <a:srgbClr val="000000"/>
                </a:solidFill>
                <a:latin typeface="Consolas" panose="020B0609020204030204" pitchFamily="49" charset="0"/>
              </a:rPr>
              <a:t>System.</a:t>
            </a:r>
            <a:r>
              <a:rPr lang="en-IN" b="1" i="1" dirty="0" err="1">
                <a:solidFill>
                  <a:srgbClr val="0000C0"/>
                </a:solidFill>
                <a:latin typeface="Consolas" panose="020B0609020204030204" pitchFamily="49" charset="0"/>
              </a:rPr>
              <a:t>out</a:t>
            </a:r>
            <a:r>
              <a:rPr lang="en-IN" b="1" i="1" dirty="0" err="1">
                <a:solidFill>
                  <a:srgbClr val="000000"/>
                </a:solidFill>
                <a:latin typeface="Consolas" panose="020B0609020204030204" pitchFamily="49" charset="0"/>
              </a:rPr>
              <a:t>.print</a:t>
            </a:r>
            <a:r>
              <a:rPr lang="en-IN" b="1" i="1" dirty="0">
                <a:solidFill>
                  <a:srgbClr val="000000"/>
                </a:solidFill>
                <a:latin typeface="Consolas" panose="020B0609020204030204" pitchFamily="49" charset="0"/>
              </a:rPr>
              <a:t>(</a:t>
            </a:r>
            <a:r>
              <a:rPr lang="en-IN" b="1" i="1" dirty="0">
                <a:solidFill>
                  <a:srgbClr val="2A00FF"/>
                </a:solidFill>
                <a:latin typeface="Consolas" panose="020B0609020204030204" pitchFamily="49" charset="0"/>
              </a:rPr>
              <a:t>"Contents of list: "</a:t>
            </a:r>
            <a:r>
              <a:rPr lang="en-IN" b="1" i="1" dirty="0">
                <a:solidFill>
                  <a:srgbClr val="000000"/>
                </a:solidFill>
                <a:latin typeface="Consolas" panose="020B0609020204030204" pitchFamily="49" charset="0"/>
              </a:rPr>
              <a:t>);</a:t>
            </a:r>
          </a:p>
          <a:p>
            <a:pPr lvl="2"/>
            <a:r>
              <a:rPr lang="en-IN" dirty="0">
                <a:solidFill>
                  <a:srgbClr val="000000"/>
                </a:solidFill>
                <a:latin typeface="Consolas" panose="020B0609020204030204" pitchFamily="49" charset="0"/>
              </a:rPr>
              <a:t>Iterator&lt;String&gt; </a:t>
            </a:r>
            <a:r>
              <a:rPr lang="en-IN" dirty="0" err="1">
                <a:solidFill>
                  <a:srgbClr val="6A3E3E"/>
                </a:solidFill>
                <a:latin typeface="Consolas" panose="020B0609020204030204" pitchFamily="49" charset="0"/>
              </a:rPr>
              <a:t>itr</a:t>
            </a:r>
            <a:r>
              <a:rPr lang="en-IN" dirty="0">
                <a:solidFill>
                  <a:srgbClr val="000000"/>
                </a:solidFill>
                <a:latin typeface="Consolas" panose="020B0609020204030204" pitchFamily="49" charset="0"/>
              </a:rPr>
              <a:t> = </a:t>
            </a:r>
            <a:r>
              <a:rPr lang="en-IN" dirty="0" err="1">
                <a:solidFill>
                  <a:srgbClr val="6A3E3E"/>
                </a:solidFill>
                <a:latin typeface="Consolas" panose="020B0609020204030204" pitchFamily="49" charset="0"/>
              </a:rPr>
              <a:t>al</a:t>
            </a:r>
            <a:r>
              <a:rPr lang="en-IN" dirty="0" err="1">
                <a:solidFill>
                  <a:srgbClr val="000000"/>
                </a:solidFill>
                <a:latin typeface="Consolas" panose="020B0609020204030204" pitchFamily="49" charset="0"/>
              </a:rPr>
              <a:t>.iterator</a:t>
            </a:r>
            <a:r>
              <a:rPr lang="en-IN" dirty="0">
                <a:solidFill>
                  <a:srgbClr val="000000"/>
                </a:solidFill>
                <a:latin typeface="Consolas" panose="020B0609020204030204" pitchFamily="49" charset="0"/>
              </a:rPr>
              <a:t>();</a:t>
            </a:r>
          </a:p>
          <a:p>
            <a:pPr lvl="2"/>
            <a:r>
              <a:rPr lang="en-IN" b="1" dirty="0">
                <a:solidFill>
                  <a:srgbClr val="7F0055"/>
                </a:solidFill>
                <a:latin typeface="Consolas" panose="020B0609020204030204" pitchFamily="49" charset="0"/>
              </a:rPr>
              <a:t>while</a:t>
            </a:r>
            <a:r>
              <a:rPr lang="en-IN" b="1" dirty="0">
                <a:solidFill>
                  <a:srgbClr val="000000"/>
                </a:solidFill>
                <a:latin typeface="Consolas" panose="020B0609020204030204" pitchFamily="49" charset="0"/>
              </a:rPr>
              <a:t>(</a:t>
            </a:r>
            <a:r>
              <a:rPr lang="en-IN" b="1" dirty="0" err="1">
                <a:solidFill>
                  <a:srgbClr val="6A3E3E"/>
                </a:solidFill>
                <a:latin typeface="Consolas" panose="020B0609020204030204" pitchFamily="49" charset="0"/>
              </a:rPr>
              <a:t>itr</a:t>
            </a:r>
            <a:r>
              <a:rPr lang="en-IN" b="1" dirty="0" err="1">
                <a:solidFill>
                  <a:srgbClr val="000000"/>
                </a:solidFill>
                <a:latin typeface="Consolas" panose="020B0609020204030204" pitchFamily="49" charset="0"/>
              </a:rPr>
              <a:t>.hasNext</a:t>
            </a:r>
            <a:r>
              <a:rPr lang="en-IN" b="1" dirty="0">
                <a:solidFill>
                  <a:srgbClr val="000000"/>
                </a:solidFill>
                <a:latin typeface="Consolas" panose="020B0609020204030204" pitchFamily="49" charset="0"/>
              </a:rPr>
              <a:t>()) {</a:t>
            </a:r>
          </a:p>
          <a:p>
            <a:pPr lvl="3"/>
            <a:r>
              <a:rPr lang="en-IN" dirty="0">
                <a:solidFill>
                  <a:srgbClr val="000000"/>
                </a:solidFill>
                <a:latin typeface="Consolas" panose="020B0609020204030204" pitchFamily="49" charset="0"/>
              </a:rPr>
              <a:t>Object </a:t>
            </a:r>
            <a:r>
              <a:rPr lang="en-IN" dirty="0">
                <a:solidFill>
                  <a:srgbClr val="6A3E3E"/>
                </a:solidFill>
                <a:latin typeface="Consolas" panose="020B0609020204030204" pitchFamily="49" charset="0"/>
              </a:rPr>
              <a:t>element</a:t>
            </a:r>
            <a:r>
              <a:rPr lang="en-IN" dirty="0">
                <a:solidFill>
                  <a:srgbClr val="000000"/>
                </a:solidFill>
                <a:latin typeface="Consolas" panose="020B0609020204030204" pitchFamily="49" charset="0"/>
              </a:rPr>
              <a:t> = </a:t>
            </a:r>
            <a:r>
              <a:rPr lang="en-IN" dirty="0" err="1">
                <a:solidFill>
                  <a:srgbClr val="6A3E3E"/>
                </a:solidFill>
                <a:latin typeface="Consolas" panose="020B0609020204030204" pitchFamily="49" charset="0"/>
              </a:rPr>
              <a:t>itr</a:t>
            </a:r>
            <a:r>
              <a:rPr lang="en-IN" dirty="0" err="1">
                <a:solidFill>
                  <a:srgbClr val="000000"/>
                </a:solidFill>
                <a:latin typeface="Consolas" panose="020B0609020204030204" pitchFamily="49" charset="0"/>
              </a:rPr>
              <a:t>.next</a:t>
            </a:r>
            <a:r>
              <a:rPr lang="en-IN" dirty="0">
                <a:solidFill>
                  <a:srgbClr val="000000"/>
                </a:solidFill>
                <a:latin typeface="Consolas" panose="020B0609020204030204" pitchFamily="49" charset="0"/>
              </a:rPr>
              <a:t>();</a:t>
            </a:r>
          </a:p>
          <a:p>
            <a:pPr lvl="3"/>
            <a:r>
              <a:rPr lang="en-IN" dirty="0" err="1">
                <a:solidFill>
                  <a:srgbClr val="000000"/>
                </a:solidFill>
                <a:latin typeface="Consolas" panose="020B0609020204030204" pitchFamily="49" charset="0"/>
              </a:rPr>
              <a:t>System.</a:t>
            </a:r>
            <a:r>
              <a:rPr lang="en-IN" b="1" i="1" dirty="0" err="1">
                <a:solidFill>
                  <a:srgbClr val="0000C0"/>
                </a:solidFill>
                <a:latin typeface="Consolas" panose="020B0609020204030204" pitchFamily="49" charset="0"/>
              </a:rPr>
              <a:t>out</a:t>
            </a:r>
            <a:r>
              <a:rPr lang="en-IN" b="1" i="1" dirty="0" err="1">
                <a:solidFill>
                  <a:srgbClr val="000000"/>
                </a:solidFill>
                <a:latin typeface="Consolas" panose="020B0609020204030204" pitchFamily="49" charset="0"/>
              </a:rPr>
              <a:t>.print</a:t>
            </a:r>
            <a:r>
              <a:rPr lang="en-IN" b="1" i="1" dirty="0">
                <a:solidFill>
                  <a:srgbClr val="000000"/>
                </a:solidFill>
                <a:latin typeface="Consolas" panose="020B0609020204030204" pitchFamily="49" charset="0"/>
              </a:rPr>
              <a:t>(</a:t>
            </a:r>
            <a:r>
              <a:rPr lang="en-IN" b="1" i="1" dirty="0">
                <a:solidFill>
                  <a:srgbClr val="6A3E3E"/>
                </a:solidFill>
                <a:latin typeface="Consolas" panose="020B0609020204030204" pitchFamily="49" charset="0"/>
              </a:rPr>
              <a:t>element</a:t>
            </a:r>
            <a:r>
              <a:rPr lang="en-IN" b="1" i="1" dirty="0">
                <a:solidFill>
                  <a:srgbClr val="000000"/>
                </a:solidFill>
                <a:latin typeface="Consolas" panose="020B0609020204030204" pitchFamily="49" charset="0"/>
              </a:rPr>
              <a:t> + </a:t>
            </a:r>
            <a:r>
              <a:rPr lang="en-IN" b="1" i="1" dirty="0">
                <a:solidFill>
                  <a:srgbClr val="2A00FF"/>
                </a:solidFill>
                <a:latin typeface="Consolas" panose="020B0609020204030204" pitchFamily="49" charset="0"/>
              </a:rPr>
              <a:t>" "</a:t>
            </a:r>
            <a:r>
              <a:rPr lang="en-IN" b="1" i="1" dirty="0">
                <a:solidFill>
                  <a:srgbClr val="000000"/>
                </a:solidFill>
                <a:latin typeface="Consolas" panose="020B0609020204030204" pitchFamily="49" charset="0"/>
              </a:rPr>
              <a:t>);</a:t>
            </a:r>
          </a:p>
          <a:p>
            <a:pPr lvl="2"/>
            <a:r>
              <a:rPr lang="en-IN" dirty="0">
                <a:solidFill>
                  <a:srgbClr val="000000"/>
                </a:solidFill>
                <a:latin typeface="Consolas" panose="020B0609020204030204" pitchFamily="49" charset="0"/>
              </a:rPr>
              <a:t>}</a:t>
            </a:r>
          </a:p>
          <a:p>
            <a:pPr lvl="1"/>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endParaRPr lang="en-IN" dirty="0"/>
          </a:p>
        </p:txBody>
      </p:sp>
      <p:pic>
        <p:nvPicPr>
          <p:cNvPr id="5" name="Picture 4"/>
          <p:cNvPicPr>
            <a:picLocks noChangeAspect="1"/>
          </p:cNvPicPr>
          <p:nvPr/>
        </p:nvPicPr>
        <p:blipFill>
          <a:blip r:embed="rId2"/>
          <a:stretch>
            <a:fillRect/>
          </a:stretch>
        </p:blipFill>
        <p:spPr>
          <a:xfrm>
            <a:off x="2608205" y="5417923"/>
            <a:ext cx="5191125" cy="742950"/>
          </a:xfrm>
          <a:prstGeom prst="rect">
            <a:avLst/>
          </a:prstGeom>
        </p:spPr>
      </p:pic>
    </p:spTree>
    <p:extLst>
      <p:ext uri="{BB962C8B-B14F-4D97-AF65-F5344CB8AC3E}">
        <p14:creationId xmlns:p14="http://schemas.microsoft.com/office/powerpoint/2010/main" val="19652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Comparator</a:t>
            </a:r>
            <a:endParaRPr lang="en-US" dirty="0"/>
          </a:p>
        </p:txBody>
      </p:sp>
      <p:sp>
        <p:nvSpPr>
          <p:cNvPr id="3" name="Content Placeholder 2"/>
          <p:cNvSpPr>
            <a:spLocks noGrp="1"/>
          </p:cNvSpPr>
          <p:nvPr>
            <p:ph idx="1"/>
          </p:nvPr>
        </p:nvSpPr>
        <p:spPr/>
        <p:txBody>
          <a:bodyPr/>
          <a:lstStyle/>
          <a:p>
            <a:r>
              <a:rPr lang="en-IN" dirty="0"/>
              <a:t>Comparator interface is used to set the sort order of the object to store in the sets and lists.</a:t>
            </a:r>
          </a:p>
          <a:p>
            <a:r>
              <a:rPr lang="en-US" dirty="0"/>
              <a:t>The Comparator interface defines two methods: compare( ) and equals( ).</a:t>
            </a:r>
          </a:p>
          <a:p>
            <a:r>
              <a:rPr lang="en-IN" dirty="0" err="1">
                <a:solidFill>
                  <a:schemeClr val="tx2"/>
                </a:solidFill>
                <a:latin typeface="Consolas" panose="020B0609020204030204" pitchFamily="49" charset="0"/>
              </a:rPr>
              <a:t>int</a:t>
            </a:r>
            <a:r>
              <a:rPr lang="en-IN" dirty="0">
                <a:solidFill>
                  <a:schemeClr val="tx2"/>
                </a:solidFill>
                <a:latin typeface="Consolas" panose="020B0609020204030204" pitchFamily="49" charset="0"/>
              </a:rPr>
              <a:t> compare(Object obj1, Object obj2)</a:t>
            </a:r>
          </a:p>
          <a:p>
            <a:pPr marL="357188" indent="0">
              <a:buNone/>
            </a:pPr>
            <a:r>
              <a:rPr lang="en-US" dirty="0">
                <a:latin typeface="Consolas" panose="020B0609020204030204" pitchFamily="49" charset="0"/>
              </a:rPr>
              <a:t>obj1</a:t>
            </a:r>
            <a:r>
              <a:rPr lang="en-US" dirty="0"/>
              <a:t> and </a:t>
            </a:r>
            <a:r>
              <a:rPr lang="en-US" dirty="0">
                <a:latin typeface="Consolas" panose="020B0609020204030204" pitchFamily="49" charset="0"/>
              </a:rPr>
              <a:t>obj2</a:t>
            </a:r>
            <a:r>
              <a:rPr lang="en-US" dirty="0"/>
              <a:t> are the objects to be compared. This method returns zero if the objects are equal. It returns a positive value if </a:t>
            </a:r>
            <a:r>
              <a:rPr lang="en-US" dirty="0">
                <a:latin typeface="Consolas" panose="020B0609020204030204" pitchFamily="49" charset="0"/>
              </a:rPr>
              <a:t>obj1</a:t>
            </a:r>
            <a:r>
              <a:rPr lang="en-US" dirty="0"/>
              <a:t> is greater than </a:t>
            </a:r>
            <a:r>
              <a:rPr lang="en-US" dirty="0">
                <a:latin typeface="Consolas" panose="020B0609020204030204" pitchFamily="49" charset="0"/>
              </a:rPr>
              <a:t>obj2</a:t>
            </a:r>
            <a:r>
              <a:rPr lang="en-US" dirty="0"/>
              <a:t>. Otherwise, a negative value is returned.</a:t>
            </a:r>
          </a:p>
          <a:p>
            <a:pPr marL="357188"/>
            <a:r>
              <a:rPr lang="en-IN" dirty="0" err="1">
                <a:solidFill>
                  <a:schemeClr val="tx2"/>
                </a:solidFill>
                <a:latin typeface="Consolas" panose="020B0609020204030204" pitchFamily="49" charset="0"/>
              </a:rPr>
              <a:t>boolean</a:t>
            </a:r>
            <a:r>
              <a:rPr lang="en-IN" dirty="0">
                <a:solidFill>
                  <a:schemeClr val="tx2"/>
                </a:solidFill>
                <a:latin typeface="Consolas" panose="020B0609020204030204" pitchFamily="49" charset="0"/>
              </a:rPr>
              <a:t> equals(Object </a:t>
            </a:r>
            <a:r>
              <a:rPr lang="en-IN" dirty="0" err="1">
                <a:solidFill>
                  <a:schemeClr val="tx2"/>
                </a:solidFill>
                <a:latin typeface="Consolas" panose="020B0609020204030204" pitchFamily="49" charset="0"/>
              </a:rPr>
              <a:t>obj</a:t>
            </a:r>
            <a:r>
              <a:rPr lang="en-IN" dirty="0">
                <a:solidFill>
                  <a:schemeClr val="tx2"/>
                </a:solidFill>
                <a:latin typeface="Consolas" panose="020B0609020204030204" pitchFamily="49" charset="0"/>
              </a:rPr>
              <a:t>)</a:t>
            </a:r>
          </a:p>
          <a:p>
            <a:pPr marL="357188" indent="0">
              <a:buNone/>
            </a:pPr>
            <a:r>
              <a:rPr lang="en-US" dirty="0" err="1">
                <a:latin typeface="Consolas" panose="020B0609020204030204" pitchFamily="49" charset="0"/>
              </a:rPr>
              <a:t>obj</a:t>
            </a:r>
            <a:r>
              <a:rPr lang="en-US" dirty="0"/>
              <a:t> is the object to be tested for equality. The method returns true if </a:t>
            </a:r>
            <a:r>
              <a:rPr lang="en-US" dirty="0" err="1">
                <a:latin typeface="Consolas" panose="020B0609020204030204" pitchFamily="49" charset="0"/>
              </a:rPr>
              <a:t>obj</a:t>
            </a:r>
            <a:r>
              <a:rPr lang="en-US" dirty="0"/>
              <a:t> and the invoking object are both Comparator objects and use the same ordering. Otherwise, it returns false.</a:t>
            </a:r>
            <a:endParaRPr lang="en-IN" dirty="0"/>
          </a:p>
          <a:p>
            <a:endParaRPr lang="en-US" dirty="0"/>
          </a:p>
        </p:txBody>
      </p:sp>
    </p:spTree>
    <p:extLst>
      <p:ext uri="{BB962C8B-B14F-4D97-AF65-F5344CB8AC3E}">
        <p14:creationId xmlns:p14="http://schemas.microsoft.com/office/powerpoint/2010/main" val="42782531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Comparator Example</a:t>
            </a:r>
            <a:endParaRPr lang="en-US" dirty="0"/>
          </a:p>
        </p:txBody>
      </p:sp>
      <p:sp>
        <p:nvSpPr>
          <p:cNvPr id="4" name="Rectangle 3"/>
          <p:cNvSpPr/>
          <p:nvPr/>
        </p:nvSpPr>
        <p:spPr>
          <a:xfrm>
            <a:off x="6978534" y="3377731"/>
            <a:ext cx="3429000" cy="2554545"/>
          </a:xfrm>
          <a:prstGeom prst="rect">
            <a:avLst/>
          </a:prstGeom>
          <a:ln>
            <a:solidFill>
              <a:schemeClr val="tx2"/>
            </a:solidFill>
          </a:ln>
        </p:spPr>
        <p:txBody>
          <a:bodyPr wrap="square">
            <a:spAutoFit/>
          </a:bodyPr>
          <a:lstStyle/>
          <a:p>
            <a:r>
              <a:rPr lang="en-IN" sz="1600" b="1" dirty="0">
                <a:solidFill>
                  <a:srgbClr val="7F0055"/>
                </a:solidFill>
                <a:latin typeface="Consolas" panose="020B0609020204030204" pitchFamily="49" charset="0"/>
              </a:rPr>
              <a:t>import</a:t>
            </a:r>
            <a:r>
              <a:rPr lang="en-IN" sz="1600" b="1" dirty="0">
                <a:solidFill>
                  <a:srgbClr val="000000"/>
                </a:solidFill>
                <a:latin typeface="Consolas" panose="020B0609020204030204" pitchFamily="49" charset="0"/>
              </a:rPr>
              <a:t> </a:t>
            </a:r>
            <a:r>
              <a:rPr lang="en-IN" sz="1600" b="1" dirty="0" err="1">
                <a:solidFill>
                  <a:srgbClr val="000000"/>
                </a:solidFill>
                <a:latin typeface="Consolas" panose="020B0609020204030204" pitchFamily="49" charset="0"/>
              </a:rPr>
              <a:t>java.util</a:t>
            </a:r>
            <a:r>
              <a:rPr lang="en-IN" sz="1600" b="1" dirty="0">
                <a:solidFill>
                  <a:srgbClr val="000000"/>
                </a:solidFill>
                <a:latin typeface="Consolas" panose="020B0609020204030204" pitchFamily="49" charset="0"/>
              </a:rPr>
              <a:t>.*;</a:t>
            </a:r>
          </a:p>
          <a:p>
            <a:r>
              <a:rPr lang="en-IN" sz="1600" b="1" dirty="0">
                <a:solidFill>
                  <a:srgbClr val="7F0055"/>
                </a:solidFill>
                <a:latin typeface="Consolas" panose="020B0609020204030204" pitchFamily="49" charset="0"/>
              </a:rPr>
              <a:t>class</a:t>
            </a:r>
            <a:r>
              <a:rPr lang="en-IN" sz="1600" b="1" dirty="0">
                <a:solidFill>
                  <a:srgbClr val="000000"/>
                </a:solidFill>
                <a:latin typeface="Consolas" panose="020B0609020204030204" pitchFamily="49" charset="0"/>
              </a:rPr>
              <a:t> Student {</a:t>
            </a:r>
          </a:p>
          <a:p>
            <a:pPr lvl="1"/>
            <a:r>
              <a:rPr lang="en-IN" sz="1600" dirty="0">
                <a:solidFill>
                  <a:srgbClr val="000000"/>
                </a:solidFill>
                <a:latin typeface="Consolas" panose="020B0609020204030204" pitchFamily="49" charset="0"/>
              </a:rPr>
              <a:t>String </a:t>
            </a:r>
            <a:r>
              <a:rPr lang="en-IN" sz="1600" dirty="0">
                <a:solidFill>
                  <a:srgbClr val="0000C0"/>
                </a:solidFill>
                <a:latin typeface="Consolas" panose="020B0609020204030204" pitchFamily="49" charset="0"/>
              </a:rPr>
              <a:t>name</a:t>
            </a:r>
            <a:r>
              <a:rPr lang="en-IN" sz="1600" dirty="0">
                <a:solidFill>
                  <a:srgbClr val="000000"/>
                </a:solidFill>
                <a:latin typeface="Consolas" panose="020B0609020204030204" pitchFamily="49" charset="0"/>
              </a:rPr>
              <a:t>;</a:t>
            </a:r>
          </a:p>
          <a:p>
            <a:pPr lvl="1"/>
            <a:r>
              <a:rPr lang="en-IN" sz="1600" b="1" dirty="0" err="1">
                <a:solidFill>
                  <a:srgbClr val="7F0055"/>
                </a:solidFill>
                <a:latin typeface="Consolas" panose="020B0609020204030204" pitchFamily="49" charset="0"/>
              </a:rPr>
              <a:t>int</a:t>
            </a:r>
            <a:r>
              <a:rPr lang="en-IN" sz="1600" b="1" dirty="0">
                <a:solidFill>
                  <a:srgbClr val="000000"/>
                </a:solidFill>
                <a:latin typeface="Consolas" panose="020B0609020204030204" pitchFamily="49" charset="0"/>
              </a:rPr>
              <a:t> </a:t>
            </a:r>
            <a:r>
              <a:rPr lang="en-IN" sz="1600" b="1" dirty="0">
                <a:solidFill>
                  <a:srgbClr val="0000C0"/>
                </a:solidFill>
                <a:latin typeface="Consolas" panose="020B0609020204030204" pitchFamily="49" charset="0"/>
              </a:rPr>
              <a:t>age</a:t>
            </a:r>
            <a:r>
              <a:rPr lang="en-IN" sz="1600" b="1" dirty="0">
                <a:solidFill>
                  <a:srgbClr val="000000"/>
                </a:solidFill>
                <a:latin typeface="Consolas" panose="020B0609020204030204" pitchFamily="49" charset="0"/>
              </a:rPr>
              <a:t>;</a:t>
            </a:r>
          </a:p>
          <a:p>
            <a:pPr lvl="1"/>
            <a:r>
              <a:rPr lang="en-IN" sz="1600" dirty="0">
                <a:solidFill>
                  <a:srgbClr val="000000"/>
                </a:solidFill>
                <a:latin typeface="Consolas" panose="020B0609020204030204" pitchFamily="49" charset="0"/>
              </a:rPr>
              <a:t>Student(String </a:t>
            </a:r>
            <a:r>
              <a:rPr lang="en-IN" sz="1600" dirty="0">
                <a:solidFill>
                  <a:srgbClr val="6A3E3E"/>
                </a:solidFill>
                <a:latin typeface="Consolas" panose="020B0609020204030204" pitchFamily="49" charset="0"/>
              </a:rPr>
              <a:t>name</a:t>
            </a:r>
            <a:r>
              <a:rPr lang="en-IN" sz="1600" dirty="0">
                <a:solidFill>
                  <a:srgbClr val="000000"/>
                </a:solidFill>
                <a:latin typeface="Consolas" panose="020B0609020204030204" pitchFamily="49" charset="0"/>
              </a:rPr>
              <a:t>, </a:t>
            </a:r>
            <a:r>
              <a:rPr lang="en-IN" sz="1600" b="1" dirty="0" err="1">
                <a:solidFill>
                  <a:srgbClr val="7F0055"/>
                </a:solidFill>
                <a:latin typeface="Consolas" panose="020B0609020204030204" pitchFamily="49" charset="0"/>
              </a:rPr>
              <a:t>int</a:t>
            </a:r>
            <a:r>
              <a:rPr lang="en-IN" sz="1600" b="1" dirty="0">
                <a:solidFill>
                  <a:srgbClr val="000000"/>
                </a:solidFill>
                <a:latin typeface="Consolas" panose="020B0609020204030204" pitchFamily="49" charset="0"/>
              </a:rPr>
              <a:t> </a:t>
            </a:r>
            <a:r>
              <a:rPr lang="en-IN" sz="1600" b="1" dirty="0">
                <a:solidFill>
                  <a:srgbClr val="6A3E3E"/>
                </a:solidFill>
                <a:latin typeface="Consolas" panose="020B0609020204030204" pitchFamily="49" charset="0"/>
              </a:rPr>
              <a:t>age</a:t>
            </a:r>
            <a:r>
              <a:rPr lang="en-IN" sz="1600" b="1" dirty="0">
                <a:solidFill>
                  <a:srgbClr val="000000"/>
                </a:solidFill>
                <a:latin typeface="Consolas" panose="020B0609020204030204" pitchFamily="49" charset="0"/>
              </a:rPr>
              <a:t>){</a:t>
            </a:r>
          </a:p>
          <a:p>
            <a:pPr lvl="2"/>
            <a:r>
              <a:rPr lang="en-IN" sz="1600" b="1" dirty="0">
                <a:solidFill>
                  <a:srgbClr val="7F0055"/>
                </a:solidFill>
                <a:latin typeface="Consolas" panose="020B0609020204030204" pitchFamily="49" charset="0"/>
              </a:rPr>
              <a:t>this</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name</a:t>
            </a:r>
            <a:r>
              <a:rPr lang="en-IN" sz="1600" b="1" dirty="0">
                <a:solidFill>
                  <a:srgbClr val="000000"/>
                </a:solidFill>
                <a:latin typeface="Consolas" panose="020B0609020204030204" pitchFamily="49" charset="0"/>
              </a:rPr>
              <a:t> = </a:t>
            </a:r>
            <a:r>
              <a:rPr lang="en-IN" sz="1600" b="1" dirty="0">
                <a:solidFill>
                  <a:srgbClr val="6A3E3E"/>
                </a:solidFill>
                <a:latin typeface="Consolas" panose="020B0609020204030204" pitchFamily="49" charset="0"/>
              </a:rPr>
              <a:t>name</a:t>
            </a:r>
            <a:r>
              <a:rPr lang="en-IN" sz="1600" b="1" dirty="0">
                <a:solidFill>
                  <a:srgbClr val="000000"/>
                </a:solidFill>
                <a:latin typeface="Consolas" panose="020B0609020204030204" pitchFamily="49" charset="0"/>
              </a:rPr>
              <a:t>;</a:t>
            </a:r>
          </a:p>
          <a:p>
            <a:pPr lvl="2"/>
            <a:r>
              <a:rPr lang="en-IN" sz="1600" b="1" dirty="0" err="1">
                <a:solidFill>
                  <a:srgbClr val="7F0055"/>
                </a:solidFill>
                <a:latin typeface="Consolas" panose="020B0609020204030204" pitchFamily="49" charset="0"/>
              </a:rPr>
              <a:t>this</a:t>
            </a:r>
            <a:r>
              <a:rPr lang="en-IN" sz="1600" b="1" dirty="0" err="1">
                <a:solidFill>
                  <a:srgbClr val="000000"/>
                </a:solidFill>
                <a:latin typeface="Consolas" panose="020B0609020204030204" pitchFamily="49" charset="0"/>
              </a:rPr>
              <a:t>.</a:t>
            </a:r>
            <a:r>
              <a:rPr lang="en-IN" sz="1600" b="1" dirty="0" err="1">
                <a:solidFill>
                  <a:srgbClr val="0000C0"/>
                </a:solidFill>
                <a:latin typeface="Consolas" panose="020B0609020204030204" pitchFamily="49" charset="0"/>
              </a:rPr>
              <a:t>age</a:t>
            </a:r>
            <a:r>
              <a:rPr lang="en-IN" sz="1600" b="1" dirty="0">
                <a:solidFill>
                  <a:srgbClr val="000000"/>
                </a:solidFill>
                <a:latin typeface="Consolas" panose="020B0609020204030204" pitchFamily="49" charset="0"/>
              </a:rPr>
              <a:t> = </a:t>
            </a:r>
            <a:r>
              <a:rPr lang="en-IN" sz="1600" b="1" dirty="0">
                <a:solidFill>
                  <a:srgbClr val="6A3E3E"/>
                </a:solidFill>
                <a:latin typeface="Consolas" panose="020B0609020204030204" pitchFamily="49" charset="0"/>
              </a:rPr>
              <a:t>age</a:t>
            </a:r>
            <a:r>
              <a:rPr lang="en-IN" sz="1600" b="1" dirty="0">
                <a:solidFill>
                  <a:srgbClr val="000000"/>
                </a:solidFill>
                <a:latin typeface="Consolas" panose="020B0609020204030204" pitchFamily="49" charset="0"/>
              </a:rPr>
              <a:t>;</a:t>
            </a:r>
          </a:p>
          <a:p>
            <a:pPr lvl="1"/>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a:t>
            </a:r>
            <a:endParaRPr lang="en-IN" sz="1600" dirty="0">
              <a:solidFill>
                <a:srgbClr val="000000"/>
              </a:solidFill>
              <a:latin typeface="Consolas" panose="020B0609020204030204" pitchFamily="49" charset="0"/>
            </a:endParaRPr>
          </a:p>
        </p:txBody>
      </p:sp>
      <p:sp>
        <p:nvSpPr>
          <p:cNvPr id="5" name="Rectangle 4"/>
          <p:cNvSpPr/>
          <p:nvPr/>
        </p:nvSpPr>
        <p:spPr>
          <a:xfrm>
            <a:off x="6978534" y="763615"/>
            <a:ext cx="5141422" cy="2554545"/>
          </a:xfrm>
          <a:prstGeom prst="rect">
            <a:avLst/>
          </a:prstGeom>
          <a:ln>
            <a:solidFill>
              <a:schemeClr val="tx2"/>
            </a:solidFill>
          </a:ln>
        </p:spPr>
        <p:txBody>
          <a:bodyPr wrap="square">
            <a:spAutoFit/>
          </a:bodyPr>
          <a:lstStyle/>
          <a:p>
            <a:r>
              <a:rPr lang="en-IN" sz="1600" b="1" dirty="0">
                <a:solidFill>
                  <a:srgbClr val="7F0055"/>
                </a:solidFill>
                <a:latin typeface="Consolas" panose="020B0609020204030204" pitchFamily="49" charset="0"/>
              </a:rPr>
              <a:t>class</a:t>
            </a:r>
            <a:r>
              <a:rPr lang="en-IN" sz="1600" b="1" dirty="0">
                <a:solidFill>
                  <a:srgbClr val="000000"/>
                </a:solidFill>
                <a:latin typeface="Consolas" panose="020B0609020204030204" pitchFamily="49" charset="0"/>
              </a:rPr>
              <a:t> </a:t>
            </a:r>
            <a:r>
              <a:rPr lang="en-IN" sz="1600" b="1" dirty="0" err="1">
                <a:solidFill>
                  <a:srgbClr val="000000"/>
                </a:solidFill>
                <a:latin typeface="Consolas" panose="020B0609020204030204" pitchFamily="49" charset="0"/>
              </a:rPr>
              <a:t>AgeComparator</a:t>
            </a:r>
            <a:r>
              <a:rPr lang="en-IN" sz="1600" b="1"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implements</a:t>
            </a:r>
            <a:r>
              <a:rPr lang="en-IN" sz="1600" b="1" dirty="0">
                <a:solidFill>
                  <a:srgbClr val="000000"/>
                </a:solidFill>
                <a:latin typeface="Consolas" panose="020B0609020204030204" pitchFamily="49" charset="0"/>
              </a:rPr>
              <a:t> Comparator&lt;Object&gt;{  </a:t>
            </a:r>
          </a:p>
          <a:p>
            <a:pPr lvl="1"/>
            <a:r>
              <a:rPr lang="en-IN" sz="1600" b="1" dirty="0">
                <a:solidFill>
                  <a:srgbClr val="7F0055"/>
                </a:solidFill>
                <a:latin typeface="Consolas" panose="020B0609020204030204" pitchFamily="49" charset="0"/>
              </a:rPr>
              <a:t>public</a:t>
            </a:r>
            <a:r>
              <a:rPr lang="en-IN" sz="1600" b="1" dirty="0">
                <a:solidFill>
                  <a:srgbClr val="000000"/>
                </a:solidFill>
                <a:latin typeface="Consolas" panose="020B0609020204030204" pitchFamily="49" charset="0"/>
              </a:rPr>
              <a:t> </a:t>
            </a:r>
            <a:r>
              <a:rPr lang="en-IN" sz="1600" b="1" dirty="0" err="1">
                <a:solidFill>
                  <a:srgbClr val="7F0055"/>
                </a:solidFill>
                <a:latin typeface="Consolas" panose="020B0609020204030204" pitchFamily="49" charset="0"/>
              </a:rPr>
              <a:t>int</a:t>
            </a:r>
            <a:r>
              <a:rPr lang="en-IN" sz="1600" b="1" dirty="0">
                <a:solidFill>
                  <a:srgbClr val="000000"/>
                </a:solidFill>
                <a:latin typeface="Consolas" panose="020B0609020204030204" pitchFamily="49" charset="0"/>
              </a:rPr>
              <a:t> compare(Object </a:t>
            </a:r>
            <a:r>
              <a:rPr lang="en-IN" sz="1600" b="1" dirty="0">
                <a:solidFill>
                  <a:srgbClr val="6A3E3E"/>
                </a:solidFill>
                <a:latin typeface="Consolas" panose="020B0609020204030204" pitchFamily="49" charset="0"/>
              </a:rPr>
              <a:t>o1</a:t>
            </a:r>
            <a:r>
              <a:rPr lang="en-IN" sz="1600" b="1" dirty="0">
                <a:solidFill>
                  <a:srgbClr val="000000"/>
                </a:solidFill>
                <a:latin typeface="Consolas" panose="020B0609020204030204" pitchFamily="49" charset="0"/>
              </a:rPr>
              <a:t>,Object </a:t>
            </a:r>
            <a:r>
              <a:rPr lang="en-IN" sz="1600" b="1" dirty="0">
                <a:solidFill>
                  <a:srgbClr val="6A3E3E"/>
                </a:solidFill>
                <a:latin typeface="Consolas" panose="020B0609020204030204" pitchFamily="49" charset="0"/>
              </a:rPr>
              <a:t>o2</a:t>
            </a:r>
            <a:r>
              <a:rPr lang="en-IN" sz="1600" b="1" dirty="0">
                <a:solidFill>
                  <a:srgbClr val="000000"/>
                </a:solidFill>
                <a:latin typeface="Consolas" panose="020B0609020204030204" pitchFamily="49" charset="0"/>
              </a:rPr>
              <a:t>){  </a:t>
            </a:r>
          </a:p>
          <a:p>
            <a:pPr lvl="2"/>
            <a:r>
              <a:rPr lang="en-IN" sz="1600" dirty="0">
                <a:solidFill>
                  <a:srgbClr val="000000"/>
                </a:solidFill>
                <a:latin typeface="Consolas" panose="020B0609020204030204" pitchFamily="49" charset="0"/>
              </a:rPr>
              <a:t>Student </a:t>
            </a:r>
            <a:r>
              <a:rPr lang="en-IN" sz="1600" dirty="0">
                <a:solidFill>
                  <a:srgbClr val="6A3E3E"/>
                </a:solidFill>
                <a:latin typeface="Consolas" panose="020B0609020204030204" pitchFamily="49" charset="0"/>
              </a:rPr>
              <a:t>s1</a:t>
            </a:r>
            <a:r>
              <a:rPr lang="en-IN" sz="1600" dirty="0">
                <a:solidFill>
                  <a:srgbClr val="000000"/>
                </a:solidFill>
                <a:latin typeface="Consolas" panose="020B0609020204030204" pitchFamily="49" charset="0"/>
              </a:rPr>
              <a:t>=(Student)</a:t>
            </a:r>
            <a:r>
              <a:rPr lang="en-IN" sz="1600" dirty="0">
                <a:solidFill>
                  <a:srgbClr val="6A3E3E"/>
                </a:solidFill>
                <a:latin typeface="Consolas" panose="020B0609020204030204" pitchFamily="49" charset="0"/>
              </a:rPr>
              <a:t>o1</a:t>
            </a:r>
            <a:r>
              <a:rPr lang="en-IN" sz="1600" dirty="0">
                <a:solidFill>
                  <a:srgbClr val="000000"/>
                </a:solidFill>
                <a:latin typeface="Consolas" panose="020B0609020204030204" pitchFamily="49" charset="0"/>
              </a:rPr>
              <a:t>;  </a:t>
            </a:r>
          </a:p>
          <a:p>
            <a:pPr lvl="2"/>
            <a:r>
              <a:rPr lang="en-IN" sz="1600" dirty="0">
                <a:solidFill>
                  <a:srgbClr val="000000"/>
                </a:solidFill>
                <a:latin typeface="Consolas" panose="020B0609020204030204" pitchFamily="49" charset="0"/>
              </a:rPr>
              <a:t>Student </a:t>
            </a:r>
            <a:r>
              <a:rPr lang="en-IN" sz="1600" dirty="0">
                <a:solidFill>
                  <a:srgbClr val="6A3E3E"/>
                </a:solidFill>
                <a:latin typeface="Consolas" panose="020B0609020204030204" pitchFamily="49" charset="0"/>
              </a:rPr>
              <a:t>s2</a:t>
            </a:r>
            <a:r>
              <a:rPr lang="en-IN" sz="1600" dirty="0">
                <a:solidFill>
                  <a:srgbClr val="000000"/>
                </a:solidFill>
                <a:latin typeface="Consolas" panose="020B0609020204030204" pitchFamily="49" charset="0"/>
              </a:rPr>
              <a:t>=(Student)</a:t>
            </a:r>
            <a:r>
              <a:rPr lang="en-IN" sz="1600" dirty="0">
                <a:solidFill>
                  <a:srgbClr val="6A3E3E"/>
                </a:solidFill>
                <a:latin typeface="Consolas" panose="020B0609020204030204" pitchFamily="49" charset="0"/>
              </a:rPr>
              <a:t>o2</a:t>
            </a:r>
            <a:r>
              <a:rPr lang="en-IN" sz="1600" dirty="0">
                <a:solidFill>
                  <a:srgbClr val="000000"/>
                </a:solidFill>
                <a:latin typeface="Consolas" panose="020B0609020204030204" pitchFamily="49" charset="0"/>
              </a:rPr>
              <a:t>;  </a:t>
            </a:r>
          </a:p>
          <a:p>
            <a:pPr lvl="2"/>
            <a:r>
              <a:rPr lang="en-IN" sz="1600" b="1" dirty="0">
                <a:solidFill>
                  <a:srgbClr val="7F0055"/>
                </a:solidFill>
                <a:latin typeface="Consolas" panose="020B0609020204030204" pitchFamily="49" charset="0"/>
              </a:rPr>
              <a:t>if</a:t>
            </a:r>
            <a:r>
              <a:rPr lang="en-IN" sz="1600" b="1" dirty="0">
                <a:solidFill>
                  <a:srgbClr val="000000"/>
                </a:solidFill>
                <a:latin typeface="Consolas" panose="020B0609020204030204" pitchFamily="49" charset="0"/>
              </a:rPr>
              <a:t>(</a:t>
            </a:r>
            <a:r>
              <a:rPr lang="en-IN" sz="1600" b="1" dirty="0">
                <a:solidFill>
                  <a:srgbClr val="6A3E3E"/>
                </a:solidFill>
                <a:latin typeface="Consolas" panose="020B0609020204030204" pitchFamily="49" charset="0"/>
              </a:rPr>
              <a:t>s1</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age</a:t>
            </a:r>
            <a:r>
              <a:rPr lang="en-IN" sz="1600" b="1" dirty="0">
                <a:solidFill>
                  <a:srgbClr val="000000"/>
                </a:solidFill>
                <a:latin typeface="Consolas" panose="020B0609020204030204" pitchFamily="49" charset="0"/>
              </a:rPr>
              <a:t>==</a:t>
            </a:r>
            <a:r>
              <a:rPr lang="en-IN" sz="1600" b="1" dirty="0">
                <a:solidFill>
                  <a:srgbClr val="6A3E3E"/>
                </a:solidFill>
                <a:latin typeface="Consolas" panose="020B0609020204030204" pitchFamily="49" charset="0"/>
              </a:rPr>
              <a:t>s2</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age</a:t>
            </a:r>
            <a:r>
              <a:rPr lang="en-IN" sz="1600" b="1" dirty="0">
                <a:solidFill>
                  <a:srgbClr val="000000"/>
                </a:solidFill>
                <a:latin typeface="Consolas" panose="020B0609020204030204" pitchFamily="49" charset="0"/>
              </a:rPr>
              <a:t>) </a:t>
            </a:r>
            <a:r>
              <a:rPr lang="en-IN" sz="1600" b="1" dirty="0" smtClean="0">
                <a:solidFill>
                  <a:srgbClr val="7F0055"/>
                </a:solidFill>
                <a:latin typeface="Consolas" panose="020B0609020204030204" pitchFamily="49" charset="0"/>
              </a:rPr>
              <a:t>return</a:t>
            </a:r>
            <a:r>
              <a:rPr lang="en-IN" sz="1600" b="1" dirty="0" smtClean="0">
                <a:solidFill>
                  <a:srgbClr val="000000"/>
                </a:solidFill>
                <a:latin typeface="Consolas" panose="020B0609020204030204" pitchFamily="49" charset="0"/>
              </a:rPr>
              <a:t> </a:t>
            </a:r>
            <a:r>
              <a:rPr lang="en-IN" sz="1600" b="1" dirty="0">
                <a:solidFill>
                  <a:srgbClr val="000000"/>
                </a:solidFill>
                <a:latin typeface="Consolas" panose="020B0609020204030204" pitchFamily="49" charset="0"/>
              </a:rPr>
              <a:t>0;  </a:t>
            </a:r>
          </a:p>
          <a:p>
            <a:pPr lvl="2"/>
            <a:r>
              <a:rPr lang="en-IN" sz="1600" b="1" dirty="0">
                <a:solidFill>
                  <a:srgbClr val="7F0055"/>
                </a:solidFill>
                <a:latin typeface="Consolas" panose="020B0609020204030204" pitchFamily="49" charset="0"/>
              </a:rPr>
              <a:t>else</a:t>
            </a:r>
            <a:r>
              <a:rPr lang="en-IN" sz="1600" b="1"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if</a:t>
            </a:r>
            <a:r>
              <a:rPr lang="en-IN" sz="1600" b="1" dirty="0">
                <a:solidFill>
                  <a:srgbClr val="000000"/>
                </a:solidFill>
                <a:latin typeface="Consolas" panose="020B0609020204030204" pitchFamily="49" charset="0"/>
              </a:rPr>
              <a:t>(</a:t>
            </a:r>
            <a:r>
              <a:rPr lang="en-IN" sz="1600" b="1" dirty="0">
                <a:solidFill>
                  <a:srgbClr val="6A3E3E"/>
                </a:solidFill>
                <a:latin typeface="Consolas" panose="020B0609020204030204" pitchFamily="49" charset="0"/>
              </a:rPr>
              <a:t>s1</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age</a:t>
            </a:r>
            <a:r>
              <a:rPr lang="en-IN" sz="1600" b="1" dirty="0">
                <a:solidFill>
                  <a:srgbClr val="000000"/>
                </a:solidFill>
                <a:latin typeface="Consolas" panose="020B0609020204030204" pitchFamily="49" charset="0"/>
              </a:rPr>
              <a:t>&gt;</a:t>
            </a:r>
            <a:r>
              <a:rPr lang="en-IN" sz="1600" b="1" dirty="0">
                <a:solidFill>
                  <a:srgbClr val="6A3E3E"/>
                </a:solidFill>
                <a:latin typeface="Consolas" panose="020B0609020204030204" pitchFamily="49" charset="0"/>
              </a:rPr>
              <a:t>s2</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age</a:t>
            </a:r>
            <a:r>
              <a:rPr lang="en-IN" sz="1600" b="1" dirty="0">
                <a:solidFill>
                  <a:srgbClr val="000000"/>
                </a:solidFill>
                <a:latin typeface="Consolas" panose="020B0609020204030204" pitchFamily="49" charset="0"/>
              </a:rPr>
              <a:t>) </a:t>
            </a:r>
            <a:r>
              <a:rPr lang="en-IN" sz="1600" b="1" dirty="0" smtClean="0">
                <a:solidFill>
                  <a:srgbClr val="7F0055"/>
                </a:solidFill>
                <a:latin typeface="Consolas" panose="020B0609020204030204" pitchFamily="49" charset="0"/>
              </a:rPr>
              <a:t>return</a:t>
            </a:r>
            <a:r>
              <a:rPr lang="en-IN" sz="1600" b="1" dirty="0" smtClean="0">
                <a:solidFill>
                  <a:srgbClr val="000000"/>
                </a:solidFill>
                <a:latin typeface="Consolas" panose="020B0609020204030204" pitchFamily="49" charset="0"/>
              </a:rPr>
              <a:t> </a:t>
            </a:r>
            <a:r>
              <a:rPr lang="en-IN" sz="1600" b="1" dirty="0">
                <a:solidFill>
                  <a:srgbClr val="000000"/>
                </a:solidFill>
                <a:latin typeface="Consolas" panose="020B0609020204030204" pitchFamily="49" charset="0"/>
              </a:rPr>
              <a:t>1;  </a:t>
            </a:r>
          </a:p>
          <a:p>
            <a:pPr lvl="2"/>
            <a:r>
              <a:rPr lang="en-IN" sz="1600" b="1" dirty="0">
                <a:solidFill>
                  <a:srgbClr val="7F0055"/>
                </a:solidFill>
                <a:latin typeface="Consolas" panose="020B0609020204030204" pitchFamily="49" charset="0"/>
              </a:rPr>
              <a:t>else</a:t>
            </a:r>
            <a:r>
              <a:rPr lang="en-IN" sz="1600" b="1" dirty="0">
                <a:solidFill>
                  <a:srgbClr val="000000"/>
                </a:solidFill>
                <a:latin typeface="Consolas" panose="020B0609020204030204" pitchFamily="49" charset="0"/>
              </a:rPr>
              <a:t> </a:t>
            </a:r>
            <a:r>
              <a:rPr lang="en-IN" sz="1600" b="1" dirty="0" smtClean="0">
                <a:solidFill>
                  <a:srgbClr val="7F0055"/>
                </a:solidFill>
                <a:latin typeface="Consolas" panose="020B0609020204030204" pitchFamily="49" charset="0"/>
              </a:rPr>
              <a:t>return</a:t>
            </a:r>
            <a:r>
              <a:rPr lang="en-IN" sz="1600" b="1" dirty="0" smtClean="0">
                <a:solidFill>
                  <a:srgbClr val="000000"/>
                </a:solidFill>
                <a:latin typeface="Consolas" panose="020B0609020204030204" pitchFamily="49" charset="0"/>
              </a:rPr>
              <a:t> </a:t>
            </a:r>
            <a:r>
              <a:rPr lang="en-IN" sz="1600" b="1" dirty="0">
                <a:solidFill>
                  <a:srgbClr val="000000"/>
                </a:solidFill>
                <a:latin typeface="Consolas" panose="020B0609020204030204" pitchFamily="49" charset="0"/>
              </a:rPr>
              <a:t>-1;  </a:t>
            </a:r>
          </a:p>
          <a:p>
            <a:pPr lvl="1"/>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p>
        </p:txBody>
      </p:sp>
      <p:sp>
        <p:nvSpPr>
          <p:cNvPr id="6" name="Rectangle 5"/>
          <p:cNvSpPr/>
          <p:nvPr/>
        </p:nvSpPr>
        <p:spPr>
          <a:xfrm>
            <a:off x="116378" y="1357511"/>
            <a:ext cx="6700058" cy="3785652"/>
          </a:xfrm>
          <a:prstGeom prst="rect">
            <a:avLst/>
          </a:prstGeom>
          <a:ln>
            <a:solidFill>
              <a:schemeClr val="tx2"/>
            </a:solidFill>
          </a:ln>
        </p:spPr>
        <p:txBody>
          <a:bodyPr wrap="square">
            <a:spAutoFit/>
          </a:bodyPr>
          <a:lstStyle/>
          <a:p>
            <a:r>
              <a:rPr lang="en-IN" sz="1600" b="1" dirty="0">
                <a:solidFill>
                  <a:srgbClr val="7F0055"/>
                </a:solidFill>
                <a:latin typeface="Consolas" panose="020B0609020204030204" pitchFamily="49" charset="0"/>
              </a:rPr>
              <a:t>public</a:t>
            </a:r>
            <a:r>
              <a:rPr lang="en-IN" sz="1600" b="1"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class</a:t>
            </a:r>
            <a:r>
              <a:rPr lang="en-IN" sz="1600" b="1" dirty="0">
                <a:solidFill>
                  <a:srgbClr val="000000"/>
                </a:solidFill>
                <a:latin typeface="Consolas" panose="020B0609020204030204" pitchFamily="49" charset="0"/>
              </a:rPr>
              <a:t> </a:t>
            </a:r>
            <a:r>
              <a:rPr lang="en-IN" sz="1600" b="1" dirty="0" err="1">
                <a:solidFill>
                  <a:srgbClr val="000000"/>
                </a:solidFill>
                <a:latin typeface="Consolas" panose="020B0609020204030204" pitchFamily="49" charset="0"/>
              </a:rPr>
              <a:t>ComparatorDemo</a:t>
            </a:r>
            <a:r>
              <a:rPr lang="en-IN" sz="1600" b="1" dirty="0">
                <a:solidFill>
                  <a:srgbClr val="000000"/>
                </a:solidFill>
                <a:latin typeface="Consolas" panose="020B0609020204030204" pitchFamily="49" charset="0"/>
              </a:rPr>
              <a:t> {  </a:t>
            </a:r>
          </a:p>
          <a:p>
            <a:pPr lvl="1"/>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main(String </a:t>
            </a:r>
            <a:r>
              <a:rPr lang="en-US" sz="1600" b="1" dirty="0" err="1">
                <a:solidFill>
                  <a:srgbClr val="6A3E3E"/>
                </a:solidFill>
                <a:latin typeface="Consolas" panose="020B0609020204030204" pitchFamily="49" charset="0"/>
              </a:rPr>
              <a:t>args</a:t>
            </a:r>
            <a:r>
              <a:rPr lang="en-US" sz="1600" b="1" dirty="0">
                <a:solidFill>
                  <a:srgbClr val="000000"/>
                </a:solidFill>
                <a:latin typeface="Consolas" panose="020B0609020204030204" pitchFamily="49" charset="0"/>
              </a:rPr>
              <a:t>[]){  </a:t>
            </a:r>
          </a:p>
          <a:p>
            <a:pPr lvl="2"/>
            <a:r>
              <a:rPr lang="en-IN" sz="1600" dirty="0" err="1">
                <a:solidFill>
                  <a:srgbClr val="000000"/>
                </a:solidFill>
                <a:latin typeface="Consolas" panose="020B0609020204030204" pitchFamily="49" charset="0"/>
              </a:rPr>
              <a:t>ArrayList</a:t>
            </a:r>
            <a:r>
              <a:rPr lang="en-IN" sz="1600" dirty="0">
                <a:solidFill>
                  <a:srgbClr val="000000"/>
                </a:solidFill>
                <a:latin typeface="Consolas" panose="020B0609020204030204" pitchFamily="49" charset="0"/>
              </a:rPr>
              <a:t>&lt;Student&gt; </a:t>
            </a:r>
            <a:r>
              <a:rPr lang="en-IN" sz="1600" dirty="0">
                <a:solidFill>
                  <a:srgbClr val="6A3E3E"/>
                </a:solidFill>
                <a:latin typeface="Consolas" panose="020B0609020204030204" pitchFamily="49" charset="0"/>
              </a:rPr>
              <a:t>al</a:t>
            </a:r>
            <a:r>
              <a:rPr lang="en-IN" sz="1600"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new</a:t>
            </a:r>
            <a:r>
              <a:rPr lang="en-IN" sz="1600" b="1" dirty="0">
                <a:solidFill>
                  <a:srgbClr val="000000"/>
                </a:solidFill>
                <a:latin typeface="Consolas" panose="020B0609020204030204" pitchFamily="49" charset="0"/>
              </a:rPr>
              <a:t> </a:t>
            </a:r>
            <a:r>
              <a:rPr lang="en-IN" sz="1600" b="1" dirty="0" err="1">
                <a:solidFill>
                  <a:srgbClr val="000000"/>
                </a:solidFill>
                <a:latin typeface="Consolas" panose="020B0609020204030204" pitchFamily="49" charset="0"/>
              </a:rPr>
              <a:t>ArrayList</a:t>
            </a:r>
            <a:r>
              <a:rPr lang="en-IN" sz="1600" b="1" dirty="0">
                <a:solidFill>
                  <a:srgbClr val="000000"/>
                </a:solidFill>
                <a:latin typeface="Consolas" panose="020B0609020204030204" pitchFamily="49" charset="0"/>
              </a:rPr>
              <a:t>&lt;Student&gt;();  </a:t>
            </a:r>
          </a:p>
          <a:p>
            <a:pPr lvl="2"/>
            <a:r>
              <a:rPr lang="en-IN" sz="1600" dirty="0" err="1">
                <a:solidFill>
                  <a:srgbClr val="6A3E3E"/>
                </a:solidFill>
                <a:latin typeface="Consolas" panose="020B0609020204030204" pitchFamily="49" charset="0"/>
              </a:rPr>
              <a:t>al</a:t>
            </a:r>
            <a:r>
              <a:rPr lang="en-IN" sz="1600" dirty="0" err="1">
                <a:solidFill>
                  <a:srgbClr val="000000"/>
                </a:solidFill>
                <a:latin typeface="Consolas" panose="020B0609020204030204" pitchFamily="49" charset="0"/>
              </a:rPr>
              <a:t>.add</a:t>
            </a:r>
            <a:r>
              <a:rPr lang="en-IN" sz="1600"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new</a:t>
            </a:r>
            <a:r>
              <a:rPr lang="en-IN" sz="1600" b="1" dirty="0">
                <a:solidFill>
                  <a:srgbClr val="000000"/>
                </a:solidFill>
                <a:latin typeface="Consolas" panose="020B0609020204030204" pitchFamily="49" charset="0"/>
              </a:rPr>
              <a:t> Student(</a:t>
            </a:r>
            <a:r>
              <a:rPr lang="en-IN" sz="1600" b="1" dirty="0">
                <a:solidFill>
                  <a:srgbClr val="2A00FF"/>
                </a:solidFill>
                <a:latin typeface="Consolas" panose="020B0609020204030204" pitchFamily="49" charset="0"/>
              </a:rPr>
              <a:t>"Vijay"</a:t>
            </a:r>
            <a:r>
              <a:rPr lang="en-IN" sz="1600" b="1" dirty="0">
                <a:solidFill>
                  <a:srgbClr val="000000"/>
                </a:solidFill>
                <a:latin typeface="Consolas" panose="020B0609020204030204" pitchFamily="49" charset="0"/>
              </a:rPr>
              <a:t>,23));  </a:t>
            </a:r>
          </a:p>
          <a:p>
            <a:pPr lvl="2"/>
            <a:r>
              <a:rPr lang="en-IN" sz="1600" dirty="0" err="1">
                <a:solidFill>
                  <a:srgbClr val="6A3E3E"/>
                </a:solidFill>
                <a:latin typeface="Consolas" panose="020B0609020204030204" pitchFamily="49" charset="0"/>
              </a:rPr>
              <a:t>al</a:t>
            </a:r>
            <a:r>
              <a:rPr lang="en-IN" sz="1600" dirty="0" err="1">
                <a:solidFill>
                  <a:srgbClr val="000000"/>
                </a:solidFill>
                <a:latin typeface="Consolas" panose="020B0609020204030204" pitchFamily="49" charset="0"/>
              </a:rPr>
              <a:t>.add</a:t>
            </a:r>
            <a:r>
              <a:rPr lang="en-IN" sz="1600"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new</a:t>
            </a:r>
            <a:r>
              <a:rPr lang="en-IN" sz="1600" b="1" dirty="0">
                <a:solidFill>
                  <a:srgbClr val="000000"/>
                </a:solidFill>
                <a:latin typeface="Consolas" panose="020B0609020204030204" pitchFamily="49" charset="0"/>
              </a:rPr>
              <a:t> Student(</a:t>
            </a:r>
            <a:r>
              <a:rPr lang="en-IN" sz="1600" b="1" dirty="0">
                <a:solidFill>
                  <a:srgbClr val="2A00FF"/>
                </a:solidFill>
                <a:latin typeface="Consolas" panose="020B0609020204030204" pitchFamily="49" charset="0"/>
              </a:rPr>
              <a:t>"Ajay"</a:t>
            </a:r>
            <a:r>
              <a:rPr lang="en-IN" sz="1600" b="1" dirty="0">
                <a:solidFill>
                  <a:srgbClr val="000000"/>
                </a:solidFill>
                <a:latin typeface="Consolas" panose="020B0609020204030204" pitchFamily="49" charset="0"/>
              </a:rPr>
              <a:t>,27));  </a:t>
            </a:r>
          </a:p>
          <a:p>
            <a:pPr lvl="2"/>
            <a:r>
              <a:rPr lang="en-IN" sz="1600" dirty="0" err="1">
                <a:solidFill>
                  <a:srgbClr val="6A3E3E"/>
                </a:solidFill>
                <a:latin typeface="Consolas" panose="020B0609020204030204" pitchFamily="49" charset="0"/>
              </a:rPr>
              <a:t>al</a:t>
            </a:r>
            <a:r>
              <a:rPr lang="en-IN" sz="1600" dirty="0" err="1">
                <a:solidFill>
                  <a:srgbClr val="000000"/>
                </a:solidFill>
                <a:latin typeface="Consolas" panose="020B0609020204030204" pitchFamily="49" charset="0"/>
              </a:rPr>
              <a:t>.add</a:t>
            </a:r>
            <a:r>
              <a:rPr lang="en-IN" sz="1600"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new</a:t>
            </a:r>
            <a:r>
              <a:rPr lang="en-IN" sz="1600" b="1" dirty="0">
                <a:solidFill>
                  <a:srgbClr val="000000"/>
                </a:solidFill>
                <a:latin typeface="Consolas" panose="020B0609020204030204" pitchFamily="49" charset="0"/>
              </a:rPr>
              <a:t> Student(</a:t>
            </a:r>
            <a:r>
              <a:rPr lang="en-IN" sz="1600" b="1" dirty="0">
                <a:solidFill>
                  <a:srgbClr val="2A00FF"/>
                </a:solidFill>
                <a:latin typeface="Consolas" panose="020B0609020204030204" pitchFamily="49" charset="0"/>
              </a:rPr>
              <a:t>"Jai"</a:t>
            </a:r>
            <a:r>
              <a:rPr lang="en-IN" sz="1600" b="1" dirty="0">
                <a:solidFill>
                  <a:srgbClr val="000000"/>
                </a:solidFill>
                <a:latin typeface="Consolas" panose="020B0609020204030204" pitchFamily="49" charset="0"/>
              </a:rPr>
              <a:t>,21));</a:t>
            </a:r>
          </a:p>
          <a:p>
            <a:pPr lvl="2"/>
            <a:r>
              <a:rPr lang="en-IN" sz="1600" dirty="0" err="1">
                <a:solidFill>
                  <a:srgbClr val="000000"/>
                </a:solidFill>
                <a:latin typeface="Consolas" panose="020B0609020204030204" pitchFamily="49" charset="0"/>
              </a:rPr>
              <a:t>System.</a:t>
            </a:r>
            <a:r>
              <a:rPr lang="en-IN" sz="1600" b="1" i="1" dirty="0" err="1">
                <a:solidFill>
                  <a:srgbClr val="0000C0"/>
                </a:solidFill>
                <a:latin typeface="Consolas" panose="020B0609020204030204" pitchFamily="49" charset="0"/>
              </a:rPr>
              <a:t>out</a:t>
            </a:r>
            <a:r>
              <a:rPr lang="en-IN" sz="1600" b="1" i="1" dirty="0" err="1">
                <a:solidFill>
                  <a:srgbClr val="000000"/>
                </a:solidFill>
                <a:latin typeface="Consolas" panose="020B0609020204030204" pitchFamily="49" charset="0"/>
              </a:rPr>
              <a:t>.println</a:t>
            </a:r>
            <a:r>
              <a:rPr lang="en-IN" sz="1600" b="1" i="1" dirty="0">
                <a:solidFill>
                  <a:srgbClr val="000000"/>
                </a:solidFill>
                <a:latin typeface="Consolas" panose="020B0609020204030204" pitchFamily="49" charset="0"/>
              </a:rPr>
              <a:t>(</a:t>
            </a:r>
            <a:r>
              <a:rPr lang="en-IN" sz="1600" b="1" i="1" dirty="0">
                <a:solidFill>
                  <a:srgbClr val="2A00FF"/>
                </a:solidFill>
                <a:latin typeface="Consolas" panose="020B0609020204030204" pitchFamily="49" charset="0"/>
              </a:rPr>
              <a:t>"Sorting by age"</a:t>
            </a:r>
            <a:r>
              <a:rPr lang="en-IN" sz="1600" b="1" i="1" dirty="0">
                <a:solidFill>
                  <a:srgbClr val="000000"/>
                </a:solidFill>
                <a:latin typeface="Consolas" panose="020B0609020204030204" pitchFamily="49" charset="0"/>
              </a:rPr>
              <a:t>);  </a:t>
            </a:r>
          </a:p>
          <a:p>
            <a:pPr lvl="2"/>
            <a:r>
              <a:rPr lang="en-IN" sz="1600" dirty="0" err="1">
                <a:solidFill>
                  <a:srgbClr val="000000"/>
                </a:solidFill>
                <a:latin typeface="Consolas" panose="020B0609020204030204" pitchFamily="49" charset="0"/>
              </a:rPr>
              <a:t>Collections.</a:t>
            </a:r>
            <a:r>
              <a:rPr lang="en-IN" sz="1600" i="1" dirty="0" err="1">
                <a:solidFill>
                  <a:srgbClr val="000000"/>
                </a:solidFill>
                <a:latin typeface="Consolas" panose="020B0609020204030204" pitchFamily="49" charset="0"/>
              </a:rPr>
              <a:t>sort</a:t>
            </a:r>
            <a:r>
              <a:rPr lang="en-IN" sz="1600" i="1" dirty="0">
                <a:solidFill>
                  <a:srgbClr val="000000"/>
                </a:solidFill>
                <a:latin typeface="Consolas" panose="020B0609020204030204" pitchFamily="49" charset="0"/>
              </a:rPr>
              <a:t>(</a:t>
            </a:r>
            <a:r>
              <a:rPr lang="en-IN" sz="1600" i="1" dirty="0" err="1">
                <a:solidFill>
                  <a:srgbClr val="6A3E3E"/>
                </a:solidFill>
                <a:latin typeface="Consolas" panose="020B0609020204030204" pitchFamily="49" charset="0"/>
              </a:rPr>
              <a:t>al</a:t>
            </a:r>
            <a:r>
              <a:rPr lang="en-IN" sz="1600" i="1" dirty="0" err="1">
                <a:solidFill>
                  <a:srgbClr val="000000"/>
                </a:solidFill>
                <a:latin typeface="Consolas" panose="020B0609020204030204" pitchFamily="49" charset="0"/>
              </a:rPr>
              <a:t>,</a:t>
            </a:r>
            <a:r>
              <a:rPr lang="en-IN" sz="1600" b="1" i="1" dirty="0" err="1">
                <a:solidFill>
                  <a:srgbClr val="7F0055"/>
                </a:solidFill>
                <a:latin typeface="Consolas" panose="020B0609020204030204" pitchFamily="49" charset="0"/>
              </a:rPr>
              <a:t>new</a:t>
            </a:r>
            <a:r>
              <a:rPr lang="en-IN" sz="1600" b="1" i="1" dirty="0">
                <a:solidFill>
                  <a:srgbClr val="000000"/>
                </a:solidFill>
                <a:latin typeface="Consolas" panose="020B0609020204030204" pitchFamily="49" charset="0"/>
              </a:rPr>
              <a:t> </a:t>
            </a:r>
            <a:r>
              <a:rPr lang="en-IN" sz="1600" b="1" i="1" dirty="0" err="1">
                <a:solidFill>
                  <a:srgbClr val="000000"/>
                </a:solidFill>
                <a:latin typeface="Consolas" panose="020B0609020204030204" pitchFamily="49" charset="0"/>
              </a:rPr>
              <a:t>AgeComparator</a:t>
            </a:r>
            <a:r>
              <a:rPr lang="en-IN" sz="1600" b="1" i="1" dirty="0">
                <a:solidFill>
                  <a:srgbClr val="000000"/>
                </a:solidFill>
                <a:latin typeface="Consolas" panose="020B0609020204030204" pitchFamily="49" charset="0"/>
              </a:rPr>
              <a:t>());  </a:t>
            </a:r>
          </a:p>
          <a:p>
            <a:pPr lvl="2"/>
            <a:r>
              <a:rPr lang="en-IN" sz="1600" dirty="0">
                <a:solidFill>
                  <a:srgbClr val="000000"/>
                </a:solidFill>
                <a:latin typeface="Consolas" panose="020B0609020204030204" pitchFamily="49" charset="0"/>
              </a:rPr>
              <a:t>Iterator&lt;Student&gt; </a:t>
            </a:r>
            <a:r>
              <a:rPr lang="en-IN" sz="1600" dirty="0">
                <a:solidFill>
                  <a:srgbClr val="6A3E3E"/>
                </a:solidFill>
                <a:latin typeface="Consolas" panose="020B0609020204030204" pitchFamily="49" charset="0"/>
              </a:rPr>
              <a:t>itr2</a:t>
            </a:r>
            <a:r>
              <a:rPr lang="en-IN" sz="1600" dirty="0">
                <a:solidFill>
                  <a:srgbClr val="000000"/>
                </a:solidFill>
                <a:latin typeface="Consolas" panose="020B0609020204030204" pitchFamily="49" charset="0"/>
              </a:rPr>
              <a:t>=</a:t>
            </a:r>
            <a:r>
              <a:rPr lang="en-IN" sz="1600" dirty="0" err="1">
                <a:solidFill>
                  <a:srgbClr val="6A3E3E"/>
                </a:solidFill>
                <a:latin typeface="Consolas" panose="020B0609020204030204" pitchFamily="49" charset="0"/>
              </a:rPr>
              <a:t>al</a:t>
            </a:r>
            <a:r>
              <a:rPr lang="en-IN" sz="1600" dirty="0" err="1">
                <a:solidFill>
                  <a:srgbClr val="000000"/>
                </a:solidFill>
                <a:latin typeface="Consolas" panose="020B0609020204030204" pitchFamily="49" charset="0"/>
              </a:rPr>
              <a:t>.iterator</a:t>
            </a:r>
            <a:r>
              <a:rPr lang="en-IN" sz="1600" dirty="0">
                <a:solidFill>
                  <a:srgbClr val="000000"/>
                </a:solidFill>
                <a:latin typeface="Consolas" panose="020B0609020204030204" pitchFamily="49" charset="0"/>
              </a:rPr>
              <a:t>();  </a:t>
            </a:r>
          </a:p>
          <a:p>
            <a:pPr lvl="2"/>
            <a:r>
              <a:rPr lang="en-IN" sz="1600" b="1" dirty="0">
                <a:solidFill>
                  <a:srgbClr val="7F0055"/>
                </a:solidFill>
                <a:latin typeface="Consolas" panose="020B0609020204030204" pitchFamily="49" charset="0"/>
              </a:rPr>
              <a:t>while</a:t>
            </a:r>
            <a:r>
              <a:rPr lang="en-IN" sz="1600" b="1" dirty="0">
                <a:solidFill>
                  <a:srgbClr val="000000"/>
                </a:solidFill>
                <a:latin typeface="Consolas" panose="020B0609020204030204" pitchFamily="49" charset="0"/>
              </a:rPr>
              <a:t>(</a:t>
            </a:r>
            <a:r>
              <a:rPr lang="en-IN" sz="1600" b="1" dirty="0">
                <a:solidFill>
                  <a:srgbClr val="6A3E3E"/>
                </a:solidFill>
                <a:latin typeface="Consolas" panose="020B0609020204030204" pitchFamily="49" charset="0"/>
              </a:rPr>
              <a:t>itr2</a:t>
            </a:r>
            <a:r>
              <a:rPr lang="en-IN" sz="1600" b="1" dirty="0">
                <a:solidFill>
                  <a:srgbClr val="000000"/>
                </a:solidFill>
                <a:latin typeface="Consolas" panose="020B0609020204030204" pitchFamily="49" charset="0"/>
              </a:rPr>
              <a:t>.hasNext()){  </a:t>
            </a:r>
          </a:p>
          <a:p>
            <a:pPr lvl="2"/>
            <a:r>
              <a:rPr lang="en-IN" sz="1600" dirty="0">
                <a:solidFill>
                  <a:srgbClr val="000000"/>
                </a:solidFill>
                <a:latin typeface="Consolas" panose="020B0609020204030204" pitchFamily="49" charset="0"/>
              </a:rPr>
              <a:t>	Student </a:t>
            </a:r>
            <a:r>
              <a:rPr lang="en-IN" sz="1600" dirty="0" err="1">
                <a:solidFill>
                  <a:srgbClr val="6A3E3E"/>
                </a:solidFill>
                <a:latin typeface="Consolas" panose="020B0609020204030204" pitchFamily="49" charset="0"/>
              </a:rPr>
              <a:t>st</a:t>
            </a:r>
            <a:r>
              <a:rPr lang="en-IN" sz="1600" dirty="0">
                <a:solidFill>
                  <a:srgbClr val="000000"/>
                </a:solidFill>
                <a:latin typeface="Consolas" panose="020B0609020204030204" pitchFamily="49" charset="0"/>
              </a:rPr>
              <a:t>=(Student)</a:t>
            </a:r>
            <a:r>
              <a:rPr lang="en-IN" sz="1600" dirty="0">
                <a:solidFill>
                  <a:srgbClr val="6A3E3E"/>
                </a:solidFill>
                <a:latin typeface="Consolas" panose="020B0609020204030204" pitchFamily="49" charset="0"/>
              </a:rPr>
              <a:t>itr2</a:t>
            </a:r>
            <a:r>
              <a:rPr lang="en-IN" sz="1600" dirty="0">
                <a:solidFill>
                  <a:srgbClr val="000000"/>
                </a:solidFill>
                <a:latin typeface="Consolas" panose="020B0609020204030204" pitchFamily="49" charset="0"/>
              </a:rPr>
              <a:t>.next();  </a:t>
            </a:r>
          </a:p>
          <a:p>
            <a:pPr lvl="2"/>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System.</a:t>
            </a:r>
            <a:r>
              <a:rPr lang="en-IN" sz="1600" b="1" i="1" dirty="0" err="1">
                <a:solidFill>
                  <a:srgbClr val="0000C0"/>
                </a:solidFill>
                <a:latin typeface="Consolas" panose="020B0609020204030204" pitchFamily="49" charset="0"/>
              </a:rPr>
              <a:t>out</a:t>
            </a:r>
            <a:r>
              <a:rPr lang="en-IN" sz="1600" b="1" i="1" dirty="0" err="1">
                <a:solidFill>
                  <a:srgbClr val="000000"/>
                </a:solidFill>
                <a:latin typeface="Consolas" panose="020B0609020204030204" pitchFamily="49" charset="0"/>
              </a:rPr>
              <a:t>.println</a:t>
            </a:r>
            <a:r>
              <a:rPr lang="en-IN" sz="1600" b="1" i="1" dirty="0">
                <a:solidFill>
                  <a:srgbClr val="000000"/>
                </a:solidFill>
                <a:latin typeface="Consolas" panose="020B0609020204030204" pitchFamily="49" charset="0"/>
              </a:rPr>
              <a:t>(</a:t>
            </a:r>
            <a:r>
              <a:rPr lang="en-IN" sz="1600" b="1" i="1" dirty="0">
                <a:solidFill>
                  <a:srgbClr val="6A3E3E"/>
                </a:solidFill>
                <a:latin typeface="Consolas" panose="020B0609020204030204" pitchFamily="49" charset="0"/>
              </a:rPr>
              <a:t>st</a:t>
            </a:r>
            <a:r>
              <a:rPr lang="en-IN" sz="1600" b="1" i="1" dirty="0">
                <a:solidFill>
                  <a:srgbClr val="000000"/>
                </a:solidFill>
                <a:latin typeface="Consolas" panose="020B0609020204030204" pitchFamily="49" charset="0"/>
              </a:rPr>
              <a:t>.</a:t>
            </a:r>
            <a:r>
              <a:rPr lang="en-IN" sz="1600" b="1" i="1" dirty="0">
                <a:solidFill>
                  <a:srgbClr val="0000C0"/>
                </a:solidFill>
                <a:latin typeface="Consolas" panose="020B0609020204030204" pitchFamily="49" charset="0"/>
              </a:rPr>
              <a:t>name</a:t>
            </a:r>
            <a:r>
              <a:rPr lang="en-IN" sz="1600" b="1" i="1" dirty="0">
                <a:solidFill>
                  <a:srgbClr val="000000"/>
                </a:solidFill>
                <a:latin typeface="Consolas" panose="020B0609020204030204" pitchFamily="49" charset="0"/>
              </a:rPr>
              <a:t>+</a:t>
            </a:r>
            <a:r>
              <a:rPr lang="en-IN" sz="1600" b="1" i="1" dirty="0">
                <a:solidFill>
                  <a:srgbClr val="2A00FF"/>
                </a:solidFill>
                <a:latin typeface="Consolas" panose="020B0609020204030204" pitchFamily="49" charset="0"/>
              </a:rPr>
              <a:t>" "</a:t>
            </a:r>
            <a:r>
              <a:rPr lang="en-IN" sz="1600" b="1" i="1" dirty="0">
                <a:solidFill>
                  <a:srgbClr val="000000"/>
                </a:solidFill>
                <a:latin typeface="Consolas" panose="020B0609020204030204" pitchFamily="49" charset="0"/>
              </a:rPr>
              <a:t>+</a:t>
            </a:r>
            <a:r>
              <a:rPr lang="en-IN" sz="1600" b="1" i="1" dirty="0" err="1">
                <a:solidFill>
                  <a:srgbClr val="6A3E3E"/>
                </a:solidFill>
                <a:latin typeface="Consolas" panose="020B0609020204030204" pitchFamily="49" charset="0"/>
              </a:rPr>
              <a:t>st</a:t>
            </a:r>
            <a:r>
              <a:rPr lang="en-IN" sz="1600" b="1" i="1" dirty="0" err="1">
                <a:solidFill>
                  <a:srgbClr val="000000"/>
                </a:solidFill>
                <a:latin typeface="Consolas" panose="020B0609020204030204" pitchFamily="49" charset="0"/>
              </a:rPr>
              <a:t>.</a:t>
            </a:r>
            <a:r>
              <a:rPr lang="en-IN" sz="1600" b="1" i="1" dirty="0" err="1">
                <a:solidFill>
                  <a:srgbClr val="0000C0"/>
                </a:solidFill>
                <a:latin typeface="Consolas" panose="020B0609020204030204" pitchFamily="49" charset="0"/>
              </a:rPr>
              <a:t>age</a:t>
            </a:r>
            <a:r>
              <a:rPr lang="en-IN" sz="1600" b="1" i="1" dirty="0">
                <a:solidFill>
                  <a:srgbClr val="000000"/>
                </a:solidFill>
                <a:latin typeface="Consolas" panose="020B0609020204030204" pitchFamily="49" charset="0"/>
              </a:rPr>
              <a:t>);  </a:t>
            </a:r>
          </a:p>
          <a:p>
            <a:pPr lvl="2"/>
            <a:r>
              <a:rPr lang="en-IN" sz="1600" dirty="0">
                <a:solidFill>
                  <a:srgbClr val="000000"/>
                </a:solidFill>
                <a:latin typeface="Consolas" panose="020B0609020204030204" pitchFamily="49" charset="0"/>
              </a:rPr>
              <a:t>}  </a:t>
            </a:r>
          </a:p>
          <a:p>
            <a:pPr lvl="1"/>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a:t>
            </a:r>
            <a:endParaRPr lang="en-IN" sz="1600" dirty="0"/>
          </a:p>
        </p:txBody>
      </p:sp>
    </p:spTree>
    <p:extLst>
      <p:ext uri="{BB962C8B-B14F-4D97-AF65-F5344CB8AC3E}">
        <p14:creationId xmlns:p14="http://schemas.microsoft.com/office/powerpoint/2010/main" val="110645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2" end="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xEl>
                                              <p:pRg st="9" end="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
                                            <p:txEl>
                                              <p:pRg st="10" end="1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xEl>
                                              <p:pRg st="11" end="1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Class</a:t>
            </a:r>
          </a:p>
        </p:txBody>
      </p:sp>
      <p:sp>
        <p:nvSpPr>
          <p:cNvPr id="3" name="Content Placeholder 2"/>
          <p:cNvSpPr>
            <a:spLocks noGrp="1"/>
          </p:cNvSpPr>
          <p:nvPr>
            <p:ph idx="1"/>
          </p:nvPr>
        </p:nvSpPr>
        <p:spPr/>
        <p:txBody>
          <a:bodyPr/>
          <a:lstStyle/>
          <a:p>
            <a:r>
              <a:rPr lang="en-US" b="1" dirty="0">
                <a:solidFill>
                  <a:srgbClr val="C00000"/>
                </a:solidFill>
                <a:latin typeface="Consolas" panose="020B0609020204030204" pitchFamily="49" charset="0"/>
                <a:ea typeface="Cambria" pitchFamily="18" charset="0"/>
              </a:rPr>
              <a:t>Vector</a:t>
            </a:r>
            <a:r>
              <a:rPr lang="en-US" dirty="0">
                <a:solidFill>
                  <a:srgbClr val="C00000"/>
                </a:solidFill>
              </a:rPr>
              <a:t> </a:t>
            </a:r>
            <a:r>
              <a:rPr lang="en-US" dirty="0"/>
              <a:t>implements a dynamic array. </a:t>
            </a:r>
          </a:p>
          <a:p>
            <a:r>
              <a:rPr lang="en-US" dirty="0"/>
              <a:t>It is similar to </a:t>
            </a:r>
            <a:r>
              <a:rPr lang="en-US" b="1" dirty="0" err="1">
                <a:solidFill>
                  <a:srgbClr val="C00000"/>
                </a:solidFill>
                <a:latin typeface="Consolas" panose="020B0609020204030204" pitchFamily="49" charset="0"/>
                <a:ea typeface="Cambria" pitchFamily="18" charset="0"/>
              </a:rPr>
              <a:t>ArrayList</a:t>
            </a:r>
            <a:r>
              <a:rPr lang="en-US" dirty="0"/>
              <a:t>, but with two differences:</a:t>
            </a:r>
          </a:p>
          <a:p>
            <a:pPr lvl="1"/>
            <a:r>
              <a:rPr lang="en-US" sz="2200" dirty="0"/>
              <a:t>Vector is synchronized.</a:t>
            </a:r>
          </a:p>
          <a:p>
            <a:pPr lvl="1"/>
            <a:r>
              <a:rPr lang="en-US" sz="2200" dirty="0"/>
              <a:t>Vector contains many legacy methods that are not part of the collection framework</a:t>
            </a:r>
          </a:p>
          <a:p>
            <a:r>
              <a:rPr lang="en-US" sz="2600" dirty="0"/>
              <a:t>Vector proves to be very useful if you don't know the size of the array in advance or you just need one that can change sizes over the lifetime of a program.</a:t>
            </a:r>
          </a:p>
          <a:p>
            <a:r>
              <a:rPr lang="en-US" sz="2600" dirty="0"/>
              <a:t>Vector is declared as follows:</a:t>
            </a:r>
          </a:p>
          <a:p>
            <a:pPr marL="0" indent="0" algn="ctr">
              <a:buNone/>
            </a:pPr>
            <a:r>
              <a:rPr lang="en-US" sz="2600" dirty="0">
                <a:solidFill>
                  <a:schemeClr val="tx2"/>
                </a:solidFill>
                <a:latin typeface="Consolas" panose="020B0609020204030204" pitchFamily="49" charset="0"/>
              </a:rPr>
              <a:t>Vector&lt;E&gt; = new Vector&lt;E&gt;;</a:t>
            </a:r>
          </a:p>
          <a:p>
            <a:endParaRPr lang="en-US" dirty="0"/>
          </a:p>
        </p:txBody>
      </p:sp>
    </p:spTree>
    <p:extLst>
      <p:ext uri="{BB962C8B-B14F-4D97-AF65-F5344CB8AC3E}">
        <p14:creationId xmlns:p14="http://schemas.microsoft.com/office/powerpoint/2010/main" val="21703242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Vector - Constructors</a:t>
            </a:r>
            <a:endParaRPr lang="en-US" dirty="0"/>
          </a:p>
        </p:txBody>
      </p:sp>
      <p:graphicFrame>
        <p:nvGraphicFramePr>
          <p:cNvPr id="4" name="Content Placeholder 3"/>
          <p:cNvGraphicFramePr>
            <a:graphicFrameLocks noGrp="1"/>
          </p:cNvGraphicFramePr>
          <p:nvPr>
            <p:ph idx="1"/>
            <p:extLst/>
          </p:nvPr>
        </p:nvGraphicFramePr>
        <p:xfrm>
          <a:off x="190500" y="990600"/>
          <a:ext cx="8763000" cy="4133850"/>
        </p:xfrm>
        <a:graphic>
          <a:graphicData uri="http://schemas.openxmlformats.org/drawingml/2006/table">
            <a:tbl>
              <a:tblPr firstRow="1">
                <a:tableStyleId>{00A15C55-8517-42AA-B614-E9B94910E393}</a:tableStyleId>
              </a:tblPr>
              <a:tblGrid>
                <a:gridCol w="495300">
                  <a:extLst>
                    <a:ext uri="{9D8B030D-6E8A-4147-A177-3AD203B41FA5}">
                      <a16:colId xmlns:a16="http://schemas.microsoft.com/office/drawing/2014/main" xmlns="" val="20000"/>
                    </a:ext>
                  </a:extLst>
                </a:gridCol>
                <a:gridCol w="8267700">
                  <a:extLst>
                    <a:ext uri="{9D8B030D-6E8A-4147-A177-3AD203B41FA5}">
                      <a16:colId xmlns:a16="http://schemas.microsoft.com/office/drawing/2014/main" xmlns="" val="20001"/>
                    </a:ext>
                  </a:extLst>
                </a:gridCol>
              </a:tblGrid>
              <a:tr h="370840">
                <a:tc>
                  <a:txBody>
                    <a:bodyPr/>
                    <a:lstStyle/>
                    <a:p>
                      <a:pPr algn="ctr">
                        <a:lnSpc>
                          <a:spcPct val="115000"/>
                        </a:lnSpc>
                        <a:spcAft>
                          <a:spcPts val="0"/>
                        </a:spcAft>
                      </a:pPr>
                      <a:r>
                        <a:rPr lang="en-US" sz="2000" dirty="0" smtClean="0"/>
                        <a:t>Sr.</a:t>
                      </a:r>
                      <a:endParaRPr lang="en-US" sz="2000" dirty="0">
                        <a:solidFill>
                          <a:schemeClr val="bg1"/>
                        </a:solidFill>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Constructor </a:t>
                      </a:r>
                      <a:r>
                        <a:rPr lang="en-US" sz="2000" dirty="0" smtClean="0"/>
                        <a:t>&amp; Description</a:t>
                      </a:r>
                      <a:endParaRPr lang="en-US" sz="2000" dirty="0">
                        <a:solidFill>
                          <a:schemeClr val="bg1"/>
                        </a:solidFill>
                        <a:latin typeface="Calibri"/>
                        <a:ea typeface="Calibri"/>
                        <a:cs typeface="Times New Roman"/>
                      </a:endParaRPr>
                    </a:p>
                  </a:txBody>
                  <a:tcPr marL="78105" marR="78105" marT="78105" marB="78105"/>
                </a:tc>
                <a:extLst>
                  <a:ext uri="{0D108BD9-81ED-4DB2-BD59-A6C34878D82A}">
                    <a16:rowId xmlns:a16="http://schemas.microsoft.com/office/drawing/2014/main" xmlns="" val="10000"/>
                  </a:ext>
                </a:extLst>
              </a:tr>
              <a:tr h="370840">
                <a:tc>
                  <a:txBody>
                    <a:bodyPr/>
                    <a:lstStyle/>
                    <a:p>
                      <a:pPr algn="ctr">
                        <a:lnSpc>
                          <a:spcPct val="115000"/>
                        </a:lnSpc>
                        <a:spcAft>
                          <a:spcPts val="0"/>
                        </a:spcAft>
                      </a:pPr>
                      <a:r>
                        <a:rPr lang="en-US" sz="2000" dirty="0"/>
                        <a:t>1</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Vector( )</a:t>
                      </a:r>
                    </a:p>
                    <a:p>
                      <a:pPr marL="30480" marR="30480" algn="just">
                        <a:lnSpc>
                          <a:spcPts val="1840"/>
                        </a:lnSpc>
                        <a:spcAft>
                          <a:spcPts val="0"/>
                        </a:spcAft>
                      </a:pPr>
                      <a:r>
                        <a:rPr lang="en-US" sz="2000" dirty="0"/>
                        <a:t>This constructor creates a default vector, which has an initial size of 10</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xmlns="" val="10001"/>
                  </a:ext>
                </a:extLst>
              </a:tr>
              <a:tr h="370840">
                <a:tc>
                  <a:txBody>
                    <a:bodyPr/>
                    <a:lstStyle/>
                    <a:p>
                      <a:pPr algn="ctr">
                        <a:lnSpc>
                          <a:spcPct val="115000"/>
                        </a:lnSpc>
                        <a:spcAft>
                          <a:spcPts val="0"/>
                        </a:spcAft>
                      </a:pPr>
                      <a:r>
                        <a:rPr lang="en-US" sz="2000" dirty="0"/>
                        <a:t>2</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Vector(</a:t>
                      </a:r>
                      <a:r>
                        <a:rPr lang="en-US" sz="2000" dirty="0" err="1"/>
                        <a:t>int</a:t>
                      </a:r>
                      <a:r>
                        <a:rPr lang="en-US" sz="2000" dirty="0"/>
                        <a:t> size)</a:t>
                      </a:r>
                    </a:p>
                    <a:p>
                      <a:pPr marL="30480" marR="30480" algn="just">
                        <a:lnSpc>
                          <a:spcPts val="1840"/>
                        </a:lnSpc>
                        <a:spcAft>
                          <a:spcPts val="0"/>
                        </a:spcAft>
                      </a:pPr>
                      <a:r>
                        <a:rPr lang="en-US" sz="2000" dirty="0"/>
                        <a:t>This constructor accepts an argument that equals to the required size, and creates a vector whose initial capacity is specified by size:</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xmlns="" val="10002"/>
                  </a:ext>
                </a:extLst>
              </a:tr>
              <a:tr h="370840">
                <a:tc>
                  <a:txBody>
                    <a:bodyPr/>
                    <a:lstStyle/>
                    <a:p>
                      <a:pPr algn="ctr">
                        <a:lnSpc>
                          <a:spcPct val="115000"/>
                        </a:lnSpc>
                        <a:spcAft>
                          <a:spcPts val="0"/>
                        </a:spcAft>
                      </a:pPr>
                      <a:r>
                        <a:rPr lang="en-US" sz="2000" dirty="0"/>
                        <a:t>3</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Vector(int size, int </a:t>
                      </a:r>
                      <a:r>
                        <a:rPr lang="en-US" sz="2000" dirty="0" err="1"/>
                        <a:t>incr</a:t>
                      </a:r>
                      <a:r>
                        <a:rPr lang="en-US" sz="2000" dirty="0"/>
                        <a:t>)</a:t>
                      </a:r>
                    </a:p>
                    <a:p>
                      <a:pPr marL="30480" marR="30480" algn="just">
                        <a:lnSpc>
                          <a:spcPts val="1840"/>
                        </a:lnSpc>
                        <a:spcAft>
                          <a:spcPts val="0"/>
                        </a:spcAft>
                      </a:pPr>
                      <a:r>
                        <a:rPr lang="en-US" sz="2000" dirty="0"/>
                        <a:t>This constructor creates a vector whose initial capacity is specified by size and whose increment is specified by incr. The increment specifies the number of elements to allocate each time that a vector is resized upward</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xmlns="" val="10003"/>
                  </a:ext>
                </a:extLst>
              </a:tr>
              <a:tr h="370840">
                <a:tc>
                  <a:txBody>
                    <a:bodyPr/>
                    <a:lstStyle/>
                    <a:p>
                      <a:pPr algn="ctr">
                        <a:lnSpc>
                          <a:spcPct val="115000"/>
                        </a:lnSpc>
                        <a:spcAft>
                          <a:spcPts val="0"/>
                        </a:spcAft>
                      </a:pPr>
                      <a:r>
                        <a:rPr lang="en-US" sz="2000" dirty="0"/>
                        <a:t>4</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Vector(Collection c)</a:t>
                      </a:r>
                    </a:p>
                    <a:p>
                      <a:pPr marL="30480" marR="30480" algn="just">
                        <a:lnSpc>
                          <a:spcPts val="1840"/>
                        </a:lnSpc>
                        <a:spcAft>
                          <a:spcPts val="0"/>
                        </a:spcAft>
                      </a:pPr>
                      <a:r>
                        <a:rPr lang="en-US" sz="2000" dirty="0"/>
                        <a:t>creates a vector that contains the elements of collection c</a:t>
                      </a:r>
                      <a:endParaRPr lang="en-US" sz="2000" b="0" dirty="0">
                        <a:latin typeface="Calibri"/>
                        <a:ea typeface="Calibri"/>
                        <a:cs typeface="Times New Roman"/>
                      </a:endParaRPr>
                    </a:p>
                  </a:txBody>
                  <a:tcPr marL="78105" marR="78105" marT="78105" marB="78105"/>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3635094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Vector - Methods</a:t>
            </a:r>
            <a:endParaRPr lang="en-US" dirty="0"/>
          </a:p>
        </p:txBody>
      </p:sp>
      <p:graphicFrame>
        <p:nvGraphicFramePr>
          <p:cNvPr id="4" name="Content Placeholder 3"/>
          <p:cNvGraphicFramePr>
            <a:graphicFrameLocks noGrp="1"/>
          </p:cNvGraphicFramePr>
          <p:nvPr>
            <p:ph idx="1"/>
            <p:extLst/>
          </p:nvPr>
        </p:nvGraphicFramePr>
        <p:xfrm>
          <a:off x="190500" y="990600"/>
          <a:ext cx="8763000" cy="5375910"/>
        </p:xfrm>
        <a:graphic>
          <a:graphicData uri="http://schemas.openxmlformats.org/drawingml/2006/table">
            <a:tbl>
              <a:tblPr firstRow="1">
                <a:tableStyleId>{00A15C55-8517-42AA-B614-E9B94910E393}</a:tableStyleId>
              </a:tblPr>
              <a:tblGrid>
                <a:gridCol w="495300">
                  <a:extLst>
                    <a:ext uri="{9D8B030D-6E8A-4147-A177-3AD203B41FA5}">
                      <a16:colId xmlns:a16="http://schemas.microsoft.com/office/drawing/2014/main" xmlns="" val="20000"/>
                    </a:ext>
                  </a:extLst>
                </a:gridCol>
                <a:gridCol w="8267700">
                  <a:extLst>
                    <a:ext uri="{9D8B030D-6E8A-4147-A177-3AD203B41FA5}">
                      <a16:colId xmlns:a16="http://schemas.microsoft.com/office/drawing/2014/main" xmlns="" val="20001"/>
                    </a:ext>
                  </a:extLst>
                </a:gridCol>
              </a:tblGrid>
              <a:tr h="370840">
                <a:tc>
                  <a:txBody>
                    <a:bodyPr/>
                    <a:lstStyle/>
                    <a:p>
                      <a:pPr marL="0" algn="ctr" defTabSz="914400" rtl="0" eaLnBrk="1" latinLnBrk="0" hangingPunct="1">
                        <a:lnSpc>
                          <a:spcPct val="115000"/>
                        </a:lnSpc>
                        <a:spcAft>
                          <a:spcPts val="0"/>
                        </a:spcAft>
                      </a:pPr>
                      <a:r>
                        <a:rPr lang="en-US" sz="2000" kern="1200" dirty="0" smtClean="0"/>
                        <a:t>Sr.</a:t>
                      </a:r>
                      <a:endParaRPr lang="en-US" sz="2000" b="1" kern="1200" dirty="0">
                        <a:solidFill>
                          <a:schemeClr val="bg1"/>
                        </a:solidFill>
                        <a:latin typeface="Calibri"/>
                        <a:ea typeface="Times New Roman"/>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2000" kern="1200" dirty="0" smtClean="0"/>
                        <a:t>Method &amp; Description</a:t>
                      </a:r>
                      <a:endParaRPr lang="en-US" sz="2000" b="1" kern="1200" dirty="0">
                        <a:solidFill>
                          <a:schemeClr val="bg1"/>
                        </a:solidFill>
                        <a:latin typeface="Calibri"/>
                        <a:ea typeface="Times New Roman"/>
                        <a:cs typeface="Times New Roman"/>
                      </a:endParaRPr>
                    </a:p>
                  </a:txBody>
                  <a:tcPr marL="78105" marR="78105" marT="78105" marB="78105"/>
                </a:tc>
                <a:extLst>
                  <a:ext uri="{0D108BD9-81ED-4DB2-BD59-A6C34878D82A}">
                    <a16:rowId xmlns:a16="http://schemas.microsoft.com/office/drawing/2014/main" xmlns="" val="10000"/>
                  </a:ext>
                </a:extLst>
              </a:tr>
              <a:tr h="370840">
                <a:tc>
                  <a:txBody>
                    <a:bodyPr/>
                    <a:lstStyle/>
                    <a:p>
                      <a:pPr algn="ctr">
                        <a:lnSpc>
                          <a:spcPct val="115000"/>
                        </a:lnSpc>
                        <a:spcAft>
                          <a:spcPts val="0"/>
                        </a:spcAft>
                      </a:pPr>
                      <a:r>
                        <a:rPr lang="en-US" sz="2000" dirty="0"/>
                        <a:t>7</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boolean </a:t>
                      </a:r>
                      <a:r>
                        <a:rPr lang="en-US" sz="2000" dirty="0" err="1"/>
                        <a:t>containsAll</a:t>
                      </a:r>
                      <a:r>
                        <a:rPr lang="en-US" sz="2000" dirty="0"/>
                        <a:t>(Collection c)</a:t>
                      </a:r>
                    </a:p>
                    <a:p>
                      <a:pPr marL="30480" marR="30480" algn="just">
                        <a:lnSpc>
                          <a:spcPts val="1840"/>
                        </a:lnSpc>
                        <a:spcAft>
                          <a:spcPts val="0"/>
                        </a:spcAft>
                      </a:pPr>
                      <a:r>
                        <a:rPr lang="en-US" sz="2000" dirty="0"/>
                        <a:t>Returns true if this Vector contains all of the elements in the specified Collection.</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xmlns="" val="10001"/>
                  </a:ext>
                </a:extLst>
              </a:tr>
              <a:tr h="370840">
                <a:tc>
                  <a:txBody>
                    <a:bodyPr/>
                    <a:lstStyle/>
                    <a:p>
                      <a:pPr algn="ctr">
                        <a:lnSpc>
                          <a:spcPct val="115000"/>
                        </a:lnSpc>
                        <a:spcAft>
                          <a:spcPts val="0"/>
                        </a:spcAft>
                      </a:pPr>
                      <a:r>
                        <a:rPr lang="en-US" sz="2000" dirty="0"/>
                        <a:t>8</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Enumeration elements()</a:t>
                      </a:r>
                    </a:p>
                    <a:p>
                      <a:pPr marL="30480" marR="30480" algn="just">
                        <a:lnSpc>
                          <a:spcPts val="1840"/>
                        </a:lnSpc>
                        <a:spcAft>
                          <a:spcPts val="0"/>
                        </a:spcAft>
                      </a:pPr>
                      <a:r>
                        <a:rPr lang="en-US" sz="2000" dirty="0"/>
                        <a:t>Returns an enumeration of the components of this vector.</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xmlns="" val="10002"/>
                  </a:ext>
                </a:extLst>
              </a:tr>
              <a:tr h="370840">
                <a:tc>
                  <a:txBody>
                    <a:bodyPr/>
                    <a:lstStyle/>
                    <a:p>
                      <a:pPr algn="ctr">
                        <a:lnSpc>
                          <a:spcPct val="115000"/>
                        </a:lnSpc>
                        <a:spcAft>
                          <a:spcPts val="0"/>
                        </a:spcAft>
                      </a:pPr>
                      <a:r>
                        <a:rPr lang="en-US" sz="2000" dirty="0"/>
                        <a:t>9</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Object </a:t>
                      </a:r>
                      <a:r>
                        <a:rPr lang="en-US" sz="2000" dirty="0" err="1"/>
                        <a:t>firstElement</a:t>
                      </a:r>
                      <a:r>
                        <a:rPr lang="en-US" sz="2000" dirty="0"/>
                        <a:t>()</a:t>
                      </a:r>
                    </a:p>
                    <a:p>
                      <a:pPr marL="30480" marR="30480" algn="just">
                        <a:lnSpc>
                          <a:spcPts val="1840"/>
                        </a:lnSpc>
                        <a:spcAft>
                          <a:spcPts val="0"/>
                        </a:spcAft>
                      </a:pPr>
                      <a:r>
                        <a:rPr lang="en-US" sz="2000" dirty="0"/>
                        <a:t>Returns the first component (the item at index 0) of this vector.</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xmlns="" val="10003"/>
                  </a:ext>
                </a:extLst>
              </a:tr>
              <a:tr h="370840">
                <a:tc>
                  <a:txBody>
                    <a:bodyPr/>
                    <a:lstStyle/>
                    <a:p>
                      <a:pPr algn="ctr">
                        <a:lnSpc>
                          <a:spcPct val="115000"/>
                        </a:lnSpc>
                        <a:spcAft>
                          <a:spcPts val="0"/>
                        </a:spcAft>
                      </a:pPr>
                      <a:r>
                        <a:rPr lang="en-US" sz="2000" dirty="0"/>
                        <a:t>10</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Object get(int index)</a:t>
                      </a:r>
                    </a:p>
                    <a:p>
                      <a:pPr marL="30480" marR="30480" algn="just">
                        <a:lnSpc>
                          <a:spcPts val="1840"/>
                        </a:lnSpc>
                        <a:spcAft>
                          <a:spcPts val="0"/>
                        </a:spcAft>
                      </a:pPr>
                      <a:r>
                        <a:rPr lang="en-US" sz="2000" dirty="0"/>
                        <a:t>Returns the element at the specified position in this Vector.</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xmlns="" val="10004"/>
                  </a:ext>
                </a:extLst>
              </a:tr>
              <a:tr h="370840">
                <a:tc>
                  <a:txBody>
                    <a:bodyPr/>
                    <a:lstStyle/>
                    <a:p>
                      <a:pPr algn="ctr">
                        <a:lnSpc>
                          <a:spcPct val="115000"/>
                        </a:lnSpc>
                        <a:spcAft>
                          <a:spcPts val="0"/>
                        </a:spcAft>
                      </a:pPr>
                      <a:r>
                        <a:rPr lang="en-US" sz="2000" dirty="0"/>
                        <a:t>11</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int indexOf(Object </a:t>
                      </a:r>
                      <a:r>
                        <a:rPr lang="en-US" sz="2000" dirty="0" err="1"/>
                        <a:t>elem</a:t>
                      </a:r>
                      <a:r>
                        <a:rPr lang="en-US" sz="2000" dirty="0"/>
                        <a:t>)</a:t>
                      </a:r>
                    </a:p>
                    <a:p>
                      <a:pPr marL="30480" marR="30480" algn="just">
                        <a:lnSpc>
                          <a:spcPts val="1840"/>
                        </a:lnSpc>
                        <a:spcAft>
                          <a:spcPts val="0"/>
                        </a:spcAft>
                      </a:pPr>
                      <a:r>
                        <a:rPr lang="en-US" sz="2000" dirty="0"/>
                        <a:t>Searches for the first </a:t>
                      </a:r>
                      <a:r>
                        <a:rPr lang="en-US" sz="2000" dirty="0" err="1"/>
                        <a:t>occurence</a:t>
                      </a:r>
                      <a:r>
                        <a:rPr lang="en-US" sz="2000" dirty="0"/>
                        <a:t> of the given argument, testing for equality using the equals method.</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xmlns="" val="10005"/>
                  </a:ext>
                </a:extLst>
              </a:tr>
              <a:tr h="370840">
                <a:tc>
                  <a:txBody>
                    <a:bodyPr/>
                    <a:lstStyle/>
                    <a:p>
                      <a:pPr algn="ctr">
                        <a:lnSpc>
                          <a:spcPct val="115000"/>
                        </a:lnSpc>
                        <a:spcAft>
                          <a:spcPts val="0"/>
                        </a:spcAft>
                      </a:pPr>
                      <a:r>
                        <a:rPr lang="en-US" sz="2000" dirty="0"/>
                        <a:t>12</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boolean </a:t>
                      </a:r>
                      <a:r>
                        <a:rPr lang="en-US" sz="2000" dirty="0" err="1"/>
                        <a:t>isEmpty</a:t>
                      </a:r>
                      <a:r>
                        <a:rPr lang="en-US" sz="2000" dirty="0"/>
                        <a:t>()</a:t>
                      </a:r>
                    </a:p>
                    <a:p>
                      <a:pPr marL="30480" marR="30480" algn="just">
                        <a:lnSpc>
                          <a:spcPts val="1840"/>
                        </a:lnSpc>
                        <a:spcAft>
                          <a:spcPts val="0"/>
                        </a:spcAft>
                      </a:pPr>
                      <a:r>
                        <a:rPr lang="en-US" sz="2000" dirty="0"/>
                        <a:t>Tests if this vector has no components.</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2479953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 Method (Cont.)</a:t>
            </a:r>
            <a:endParaRPr lang="en-US" dirty="0"/>
          </a:p>
        </p:txBody>
      </p:sp>
      <p:graphicFrame>
        <p:nvGraphicFramePr>
          <p:cNvPr id="4" name="Content Placeholder 3"/>
          <p:cNvGraphicFramePr>
            <a:graphicFrameLocks noGrp="1"/>
          </p:cNvGraphicFramePr>
          <p:nvPr>
            <p:ph idx="1"/>
            <p:extLst/>
          </p:nvPr>
        </p:nvGraphicFramePr>
        <p:xfrm>
          <a:off x="190500" y="990600"/>
          <a:ext cx="8763000" cy="5375910"/>
        </p:xfrm>
        <a:graphic>
          <a:graphicData uri="http://schemas.openxmlformats.org/drawingml/2006/table">
            <a:tbl>
              <a:tblPr firstRow="1">
                <a:tableStyleId>{00A15C55-8517-42AA-B614-E9B94910E393}</a:tableStyleId>
              </a:tblPr>
              <a:tblGrid>
                <a:gridCol w="495300">
                  <a:extLst>
                    <a:ext uri="{9D8B030D-6E8A-4147-A177-3AD203B41FA5}">
                      <a16:colId xmlns:a16="http://schemas.microsoft.com/office/drawing/2014/main" xmlns="" val="20000"/>
                    </a:ext>
                  </a:extLst>
                </a:gridCol>
                <a:gridCol w="8267700">
                  <a:extLst>
                    <a:ext uri="{9D8B030D-6E8A-4147-A177-3AD203B41FA5}">
                      <a16:colId xmlns:a16="http://schemas.microsoft.com/office/drawing/2014/main" xmlns="" val="20001"/>
                    </a:ext>
                  </a:extLst>
                </a:gridCol>
              </a:tblGrid>
              <a:tr h="370840">
                <a:tc>
                  <a:txBody>
                    <a:bodyPr/>
                    <a:lstStyle/>
                    <a:p>
                      <a:pPr marL="0" algn="ctr" defTabSz="914400" rtl="0" eaLnBrk="1" latinLnBrk="0" hangingPunct="1">
                        <a:lnSpc>
                          <a:spcPct val="115000"/>
                        </a:lnSpc>
                        <a:spcAft>
                          <a:spcPts val="0"/>
                        </a:spcAft>
                      </a:pPr>
                      <a:r>
                        <a:rPr lang="en-US" sz="2000" kern="1200" dirty="0" smtClean="0"/>
                        <a:t>Sr.</a:t>
                      </a:r>
                      <a:endParaRPr lang="en-US" sz="2000" b="1" kern="1200" dirty="0">
                        <a:solidFill>
                          <a:schemeClr val="bg1"/>
                        </a:solidFill>
                        <a:latin typeface="Calibri"/>
                        <a:ea typeface="Times New Roman"/>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2000" kern="1200" dirty="0" smtClean="0"/>
                        <a:t>Method &amp; Description</a:t>
                      </a:r>
                      <a:endParaRPr lang="en-US" sz="2000" b="1" kern="1200" dirty="0">
                        <a:solidFill>
                          <a:schemeClr val="bg1"/>
                        </a:solidFill>
                        <a:latin typeface="Calibri"/>
                        <a:ea typeface="Times New Roman"/>
                        <a:cs typeface="Times New Roman"/>
                      </a:endParaRPr>
                    </a:p>
                  </a:txBody>
                  <a:tcPr marL="78105" marR="78105" marT="78105" marB="78105"/>
                </a:tc>
                <a:extLst>
                  <a:ext uri="{0D108BD9-81ED-4DB2-BD59-A6C34878D82A}">
                    <a16:rowId xmlns:a16="http://schemas.microsoft.com/office/drawing/2014/main" xmlns="" val="10000"/>
                  </a:ext>
                </a:extLst>
              </a:tr>
              <a:tr h="370840">
                <a:tc>
                  <a:txBody>
                    <a:bodyPr/>
                    <a:lstStyle/>
                    <a:p>
                      <a:pPr>
                        <a:lnSpc>
                          <a:spcPct val="115000"/>
                        </a:lnSpc>
                        <a:spcAft>
                          <a:spcPts val="0"/>
                        </a:spcAft>
                      </a:pPr>
                      <a:r>
                        <a:rPr lang="en-US" sz="2000"/>
                        <a:t>13</a:t>
                      </a:r>
                      <a:endParaRPr lang="en-US" sz="200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Object </a:t>
                      </a:r>
                      <a:r>
                        <a:rPr lang="en-US" sz="2000" dirty="0" err="1"/>
                        <a:t>lastElement</a:t>
                      </a:r>
                      <a:r>
                        <a:rPr lang="en-US" sz="2000" dirty="0"/>
                        <a:t>()</a:t>
                      </a:r>
                    </a:p>
                    <a:p>
                      <a:pPr marL="30480" marR="30480" algn="just">
                        <a:lnSpc>
                          <a:spcPts val="1840"/>
                        </a:lnSpc>
                        <a:spcAft>
                          <a:spcPts val="0"/>
                        </a:spcAft>
                      </a:pPr>
                      <a:r>
                        <a:rPr lang="en-US" sz="2000" dirty="0"/>
                        <a:t>Returns the last component of the vector.</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xmlns="" val="10001"/>
                  </a:ext>
                </a:extLst>
              </a:tr>
              <a:tr h="370840">
                <a:tc>
                  <a:txBody>
                    <a:bodyPr/>
                    <a:lstStyle/>
                    <a:p>
                      <a:pPr>
                        <a:lnSpc>
                          <a:spcPct val="115000"/>
                        </a:lnSpc>
                        <a:spcAft>
                          <a:spcPts val="0"/>
                        </a:spcAft>
                      </a:pPr>
                      <a:r>
                        <a:rPr lang="en-US" sz="2000" dirty="0"/>
                        <a:t>14</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err="1"/>
                        <a:t>int</a:t>
                      </a:r>
                      <a:r>
                        <a:rPr lang="en-US" sz="2000" dirty="0"/>
                        <a:t> </a:t>
                      </a:r>
                      <a:r>
                        <a:rPr lang="en-US" sz="2000" dirty="0" err="1"/>
                        <a:t>lastIndexOf</a:t>
                      </a:r>
                      <a:r>
                        <a:rPr lang="en-US" sz="2000" dirty="0"/>
                        <a:t>(Object </a:t>
                      </a:r>
                      <a:r>
                        <a:rPr lang="en-US" sz="2000" dirty="0" err="1"/>
                        <a:t>elem</a:t>
                      </a:r>
                      <a:r>
                        <a:rPr lang="en-US" sz="2000" dirty="0"/>
                        <a:t>)</a:t>
                      </a:r>
                    </a:p>
                    <a:p>
                      <a:pPr marL="30480" marR="30480" algn="just">
                        <a:lnSpc>
                          <a:spcPts val="1840"/>
                        </a:lnSpc>
                        <a:spcAft>
                          <a:spcPts val="0"/>
                        </a:spcAft>
                      </a:pPr>
                      <a:r>
                        <a:rPr lang="en-US" sz="2000" dirty="0"/>
                        <a:t>Returns the index of the last occurrence of the specified object in this vector.</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xmlns="" val="10002"/>
                  </a:ext>
                </a:extLst>
              </a:tr>
              <a:tr h="370840">
                <a:tc>
                  <a:txBody>
                    <a:bodyPr/>
                    <a:lstStyle/>
                    <a:p>
                      <a:pPr>
                        <a:lnSpc>
                          <a:spcPct val="115000"/>
                        </a:lnSpc>
                        <a:spcAft>
                          <a:spcPts val="0"/>
                        </a:spcAft>
                      </a:pPr>
                      <a:r>
                        <a:rPr lang="en-US" sz="2000"/>
                        <a:t>15</a:t>
                      </a:r>
                      <a:endParaRPr lang="en-US" sz="200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Object remove(</a:t>
                      </a:r>
                      <a:r>
                        <a:rPr lang="en-US" sz="2000" dirty="0" err="1"/>
                        <a:t>int</a:t>
                      </a:r>
                      <a:r>
                        <a:rPr lang="en-US" sz="2000" dirty="0"/>
                        <a:t> index)</a:t>
                      </a:r>
                    </a:p>
                    <a:p>
                      <a:pPr marL="30480" marR="30480" algn="just">
                        <a:lnSpc>
                          <a:spcPts val="1840"/>
                        </a:lnSpc>
                        <a:spcAft>
                          <a:spcPts val="0"/>
                        </a:spcAft>
                      </a:pPr>
                      <a:r>
                        <a:rPr lang="en-US" sz="2000" dirty="0"/>
                        <a:t>Removes the element at the specified position in this Vector.</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xmlns="" val="10003"/>
                  </a:ext>
                </a:extLst>
              </a:tr>
              <a:tr h="370840">
                <a:tc>
                  <a:txBody>
                    <a:bodyPr/>
                    <a:lstStyle/>
                    <a:p>
                      <a:pPr>
                        <a:lnSpc>
                          <a:spcPct val="115000"/>
                        </a:lnSpc>
                        <a:spcAft>
                          <a:spcPts val="0"/>
                        </a:spcAft>
                      </a:pPr>
                      <a:r>
                        <a:rPr lang="en-US" sz="2000"/>
                        <a:t>16</a:t>
                      </a:r>
                      <a:endParaRPr lang="en-US" sz="200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err="1"/>
                        <a:t>boolean</a:t>
                      </a:r>
                      <a:r>
                        <a:rPr lang="en-US" sz="2000" dirty="0"/>
                        <a:t> </a:t>
                      </a:r>
                      <a:r>
                        <a:rPr lang="en-US" sz="2000" dirty="0" err="1"/>
                        <a:t>removeAll</a:t>
                      </a:r>
                      <a:r>
                        <a:rPr lang="en-US" sz="2000" dirty="0"/>
                        <a:t>(Collection c)</a:t>
                      </a:r>
                    </a:p>
                    <a:p>
                      <a:pPr marL="30480" marR="30480" algn="just">
                        <a:lnSpc>
                          <a:spcPts val="1840"/>
                        </a:lnSpc>
                        <a:spcAft>
                          <a:spcPts val="0"/>
                        </a:spcAft>
                      </a:pPr>
                      <a:r>
                        <a:rPr lang="en-US" sz="2000" dirty="0"/>
                        <a:t>Removes from this Vector all of its elements that are contained in the specified Collection.</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xmlns="" val="10004"/>
                  </a:ext>
                </a:extLst>
              </a:tr>
              <a:tr h="370840">
                <a:tc>
                  <a:txBody>
                    <a:bodyPr/>
                    <a:lstStyle/>
                    <a:p>
                      <a:pPr>
                        <a:lnSpc>
                          <a:spcPct val="115000"/>
                        </a:lnSpc>
                        <a:spcAft>
                          <a:spcPts val="0"/>
                        </a:spcAft>
                      </a:pPr>
                      <a:r>
                        <a:rPr lang="en-US" sz="2000"/>
                        <a:t>17</a:t>
                      </a:r>
                      <a:endParaRPr lang="en-US" sz="200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Object set(int index, Object element)</a:t>
                      </a:r>
                    </a:p>
                    <a:p>
                      <a:pPr marL="30480" marR="30480" algn="just">
                        <a:lnSpc>
                          <a:spcPts val="1840"/>
                        </a:lnSpc>
                        <a:spcAft>
                          <a:spcPts val="0"/>
                        </a:spcAft>
                      </a:pPr>
                      <a:r>
                        <a:rPr lang="en-US" sz="2000" dirty="0"/>
                        <a:t>Replaces the element at the specified position in this Vector with the specified element.</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xmlns="" val="10005"/>
                  </a:ext>
                </a:extLst>
              </a:tr>
              <a:tr h="370840">
                <a:tc>
                  <a:txBody>
                    <a:bodyPr/>
                    <a:lstStyle/>
                    <a:p>
                      <a:pPr>
                        <a:lnSpc>
                          <a:spcPct val="115000"/>
                        </a:lnSpc>
                        <a:spcAft>
                          <a:spcPts val="0"/>
                        </a:spcAft>
                      </a:pPr>
                      <a:r>
                        <a:rPr lang="en-US" sz="2000"/>
                        <a:t>18</a:t>
                      </a:r>
                      <a:endParaRPr lang="en-US" sz="200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int size()</a:t>
                      </a:r>
                    </a:p>
                    <a:p>
                      <a:pPr marL="30480" marR="30480" algn="just">
                        <a:lnSpc>
                          <a:spcPts val="1840"/>
                        </a:lnSpc>
                        <a:spcAft>
                          <a:spcPts val="0"/>
                        </a:spcAft>
                      </a:pPr>
                      <a:r>
                        <a:rPr lang="en-US" sz="2000" dirty="0"/>
                        <a:t>Returns the number of components in this vector.</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9102159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p:txBody>
          <a:bodyPr/>
          <a:lstStyle/>
          <a:p>
            <a:r>
              <a:rPr lang="en-US" dirty="0">
                <a:solidFill>
                  <a:srgbClr val="C00000"/>
                </a:solidFill>
                <a:latin typeface="Consolas" panose="020B0609020204030204" pitchFamily="49" charset="0"/>
              </a:rPr>
              <a:t>Stack</a:t>
            </a:r>
            <a:r>
              <a:rPr lang="en-US" dirty="0">
                <a:solidFill>
                  <a:srgbClr val="C00000"/>
                </a:solidFill>
              </a:rPr>
              <a:t> </a:t>
            </a:r>
            <a:r>
              <a:rPr lang="en-US" dirty="0"/>
              <a:t>is a subclass of </a:t>
            </a:r>
            <a:r>
              <a:rPr lang="en-US" dirty="0">
                <a:solidFill>
                  <a:srgbClr val="C00000"/>
                </a:solidFill>
                <a:latin typeface="Consolas" panose="020B0609020204030204" pitchFamily="49" charset="0"/>
              </a:rPr>
              <a:t>Vector</a:t>
            </a:r>
            <a:r>
              <a:rPr lang="en-US" dirty="0">
                <a:solidFill>
                  <a:srgbClr val="C00000"/>
                </a:solidFill>
              </a:rPr>
              <a:t> </a:t>
            </a:r>
            <a:r>
              <a:rPr lang="en-US" dirty="0"/>
              <a:t>that implements a standard last-in, first-out stack.</a:t>
            </a:r>
          </a:p>
          <a:p>
            <a:r>
              <a:rPr lang="en-US" dirty="0">
                <a:solidFill>
                  <a:srgbClr val="C00000"/>
                </a:solidFill>
                <a:latin typeface="Consolas" panose="020B0609020204030204" pitchFamily="49" charset="0"/>
              </a:rPr>
              <a:t>Stack</a:t>
            </a:r>
            <a:r>
              <a:rPr lang="en-US" dirty="0">
                <a:solidFill>
                  <a:srgbClr val="C00000"/>
                </a:solidFill>
              </a:rPr>
              <a:t> </a:t>
            </a:r>
            <a:r>
              <a:rPr lang="en-US" dirty="0"/>
              <a:t>only defines the default constructor, which creates an empty stack.</a:t>
            </a:r>
          </a:p>
          <a:p>
            <a:r>
              <a:rPr lang="en-US" dirty="0">
                <a:solidFill>
                  <a:srgbClr val="C00000"/>
                </a:solidFill>
                <a:latin typeface="Consolas" panose="020B0609020204030204" pitchFamily="49" charset="0"/>
              </a:rPr>
              <a:t>Stack</a:t>
            </a:r>
            <a:r>
              <a:rPr lang="en-US" dirty="0">
                <a:solidFill>
                  <a:srgbClr val="C00000"/>
                </a:solidFill>
              </a:rPr>
              <a:t> </a:t>
            </a:r>
            <a:r>
              <a:rPr lang="en-US" dirty="0"/>
              <a:t>includes all the methods defined by </a:t>
            </a:r>
            <a:r>
              <a:rPr lang="en-US" dirty="0">
                <a:solidFill>
                  <a:srgbClr val="C00000"/>
                </a:solidFill>
                <a:latin typeface="Consolas" panose="020B0609020204030204" pitchFamily="49" charset="0"/>
              </a:rPr>
              <a:t>Vector</a:t>
            </a:r>
            <a:r>
              <a:rPr lang="en-US" dirty="0">
                <a:solidFill>
                  <a:srgbClr val="C00000"/>
                </a:solidFill>
              </a:rPr>
              <a:t> </a:t>
            </a:r>
            <a:r>
              <a:rPr lang="en-US" dirty="0"/>
              <a:t>and adds several of its own.</a:t>
            </a:r>
          </a:p>
          <a:p>
            <a:r>
              <a:rPr lang="en-US" dirty="0">
                <a:solidFill>
                  <a:srgbClr val="C00000"/>
                </a:solidFill>
                <a:latin typeface="Consolas" panose="020B0609020204030204" pitchFamily="49" charset="0"/>
              </a:rPr>
              <a:t>Stack</a:t>
            </a:r>
            <a:r>
              <a:rPr lang="en-US" dirty="0">
                <a:solidFill>
                  <a:srgbClr val="C00000"/>
                </a:solidFill>
              </a:rPr>
              <a:t> </a:t>
            </a:r>
            <a:r>
              <a:rPr lang="en-US" dirty="0"/>
              <a:t>is declared as follows:</a:t>
            </a:r>
          </a:p>
          <a:p>
            <a:pPr marL="0" indent="0" algn="ctr">
              <a:buNone/>
            </a:pPr>
            <a:r>
              <a:rPr lang="en-US" dirty="0">
                <a:solidFill>
                  <a:schemeClr val="tx2"/>
                </a:solidFill>
                <a:latin typeface="Consolas" panose="020B0609020204030204" pitchFamily="49" charset="0"/>
              </a:rPr>
              <a:t>Stack&lt;E&gt; </a:t>
            </a:r>
            <a:r>
              <a:rPr lang="en-US" dirty="0" err="1">
                <a:solidFill>
                  <a:schemeClr val="tx2"/>
                </a:solidFill>
                <a:latin typeface="Consolas" panose="020B0609020204030204" pitchFamily="49" charset="0"/>
              </a:rPr>
              <a:t>st</a:t>
            </a:r>
            <a:r>
              <a:rPr lang="en-US" dirty="0">
                <a:solidFill>
                  <a:schemeClr val="tx2"/>
                </a:solidFill>
                <a:latin typeface="Consolas" panose="020B0609020204030204" pitchFamily="49" charset="0"/>
              </a:rPr>
              <a:t> = new Stack&lt;E&gt;();</a:t>
            </a:r>
          </a:p>
          <a:p>
            <a:pPr marL="357188" indent="0">
              <a:buNone/>
            </a:pPr>
            <a:r>
              <a:rPr lang="en-US" dirty="0"/>
              <a:t>where </a:t>
            </a:r>
            <a:r>
              <a:rPr lang="en-US" dirty="0">
                <a:latin typeface="Consolas" panose="020B0609020204030204" pitchFamily="49" charset="0"/>
              </a:rPr>
              <a:t>E</a:t>
            </a:r>
            <a:r>
              <a:rPr lang="en-US" dirty="0"/>
              <a:t> specifies the type of object.</a:t>
            </a:r>
          </a:p>
          <a:p>
            <a:endParaRPr lang="en-US" dirty="0"/>
          </a:p>
        </p:txBody>
      </p:sp>
    </p:spTree>
    <p:extLst>
      <p:ext uri="{BB962C8B-B14F-4D97-AF65-F5344CB8AC3E}">
        <p14:creationId xmlns:p14="http://schemas.microsoft.com/office/powerpoint/2010/main" val="38712834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Stack - Methods</a:t>
            </a:r>
            <a:endParaRPr lang="en-US" dirty="0"/>
          </a:p>
        </p:txBody>
      </p:sp>
      <p:sp>
        <p:nvSpPr>
          <p:cNvPr id="3" name="Content Placeholder 2"/>
          <p:cNvSpPr>
            <a:spLocks noGrp="1"/>
          </p:cNvSpPr>
          <p:nvPr>
            <p:ph idx="1"/>
          </p:nvPr>
        </p:nvSpPr>
        <p:spPr/>
        <p:txBody>
          <a:bodyPr/>
          <a:lstStyle/>
          <a:p>
            <a:r>
              <a:rPr lang="en-US" dirty="0"/>
              <a:t>Stack includes all the methods defined by Vector and adds several methods of its own.</a:t>
            </a:r>
          </a:p>
          <a:p>
            <a:endParaRPr lang="en-US" dirty="0"/>
          </a:p>
        </p:txBody>
      </p:sp>
      <p:graphicFrame>
        <p:nvGraphicFramePr>
          <p:cNvPr id="4" name="Content Placeholder 3"/>
          <p:cNvGraphicFramePr>
            <a:graphicFrameLocks/>
          </p:cNvGraphicFramePr>
          <p:nvPr>
            <p:extLst/>
          </p:nvPr>
        </p:nvGraphicFramePr>
        <p:xfrm>
          <a:off x="514696" y="1367443"/>
          <a:ext cx="8763000" cy="4306824"/>
        </p:xfrm>
        <a:graphic>
          <a:graphicData uri="http://schemas.openxmlformats.org/drawingml/2006/table">
            <a:tbl>
              <a:tblPr firstRow="1">
                <a:tableStyleId>{00A15C55-8517-42AA-B614-E9B94910E393}</a:tableStyleId>
              </a:tblPr>
              <a:tblGrid>
                <a:gridCol w="495300">
                  <a:extLst>
                    <a:ext uri="{9D8B030D-6E8A-4147-A177-3AD203B41FA5}">
                      <a16:colId xmlns:a16="http://schemas.microsoft.com/office/drawing/2014/main" xmlns="" val="20000"/>
                    </a:ext>
                  </a:extLst>
                </a:gridCol>
                <a:gridCol w="8267700">
                  <a:extLst>
                    <a:ext uri="{9D8B030D-6E8A-4147-A177-3AD203B41FA5}">
                      <a16:colId xmlns:a16="http://schemas.microsoft.com/office/drawing/2014/main" xmlns="" val="20001"/>
                    </a:ext>
                  </a:extLst>
                </a:gridCol>
              </a:tblGrid>
              <a:tr h="370840">
                <a:tc>
                  <a:txBody>
                    <a:bodyPr/>
                    <a:lstStyle/>
                    <a:p>
                      <a:pPr marL="0" algn="ctr" defTabSz="914400" rtl="0" eaLnBrk="1" latinLnBrk="0" hangingPunct="1">
                        <a:lnSpc>
                          <a:spcPct val="115000"/>
                        </a:lnSpc>
                        <a:spcAft>
                          <a:spcPts val="0"/>
                        </a:spcAft>
                      </a:pPr>
                      <a:r>
                        <a:rPr lang="en-US" sz="1900" kern="1200" dirty="0" smtClean="0"/>
                        <a:t>Sr.</a:t>
                      </a:r>
                      <a:endParaRPr lang="en-US" sz="1900" b="1" kern="1200" dirty="0">
                        <a:solidFill>
                          <a:schemeClr val="bg1"/>
                        </a:solidFill>
                        <a:latin typeface="Calibri"/>
                        <a:ea typeface="Times New Roman"/>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900" kern="1200" dirty="0" smtClean="0"/>
                        <a:t>Method &amp; Description</a:t>
                      </a:r>
                      <a:endParaRPr lang="en-US" sz="1900" b="1" kern="1200" dirty="0">
                        <a:solidFill>
                          <a:schemeClr val="bg1"/>
                        </a:solidFill>
                        <a:latin typeface="Calibri"/>
                        <a:ea typeface="Times New Roman"/>
                        <a:cs typeface="Times New Roman"/>
                      </a:endParaRPr>
                    </a:p>
                  </a:txBody>
                  <a:tcPr marL="78105" marR="78105" marT="78105" marB="78105"/>
                </a:tc>
                <a:extLst>
                  <a:ext uri="{0D108BD9-81ED-4DB2-BD59-A6C34878D82A}">
                    <a16:rowId xmlns:a16="http://schemas.microsoft.com/office/drawing/2014/main" xmlns="" val="10000"/>
                  </a:ext>
                </a:extLst>
              </a:tr>
              <a:tr h="370840">
                <a:tc>
                  <a:txBody>
                    <a:bodyPr/>
                    <a:lstStyle/>
                    <a:p>
                      <a:pPr algn="ctr">
                        <a:lnSpc>
                          <a:spcPct val="115000"/>
                        </a:lnSpc>
                        <a:spcAft>
                          <a:spcPts val="0"/>
                        </a:spcAft>
                      </a:pPr>
                      <a:r>
                        <a:rPr lang="en-US" sz="1900" dirty="0"/>
                        <a:t>1</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err="1" smtClean="0"/>
                        <a:t>boolean</a:t>
                      </a:r>
                      <a:r>
                        <a:rPr lang="en-US" sz="1900" baseline="0" dirty="0" smtClean="0"/>
                        <a:t> </a:t>
                      </a:r>
                      <a:r>
                        <a:rPr lang="en-US" sz="1900" dirty="0" smtClean="0"/>
                        <a:t>empty()</a:t>
                      </a:r>
                      <a:endParaRPr lang="en-US" sz="1900" dirty="0"/>
                    </a:p>
                    <a:p>
                      <a:pPr marL="30480" marR="30480" algn="just">
                        <a:lnSpc>
                          <a:spcPts val="1840"/>
                        </a:lnSpc>
                        <a:spcAft>
                          <a:spcPts val="0"/>
                        </a:spcAft>
                      </a:pPr>
                      <a:r>
                        <a:rPr lang="en-US" sz="1900" dirty="0" smtClean="0"/>
                        <a:t>Returns</a:t>
                      </a:r>
                      <a:r>
                        <a:rPr lang="en-US" sz="1900" baseline="0" dirty="0" smtClean="0"/>
                        <a:t> true if the stack is empty, and returns false if the stack contains elements.</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xmlns="" val="10001"/>
                  </a:ext>
                </a:extLst>
              </a:tr>
              <a:tr h="370840">
                <a:tc>
                  <a:txBody>
                    <a:bodyPr/>
                    <a:lstStyle/>
                    <a:p>
                      <a:pPr algn="ctr">
                        <a:lnSpc>
                          <a:spcPct val="115000"/>
                        </a:lnSpc>
                        <a:spcAft>
                          <a:spcPts val="0"/>
                        </a:spcAft>
                      </a:pPr>
                      <a:r>
                        <a:rPr lang="en-US" sz="1900" dirty="0"/>
                        <a:t>2</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smtClean="0"/>
                        <a:t>E peek()</a:t>
                      </a:r>
                      <a:endParaRPr lang="en-US" sz="1900" dirty="0"/>
                    </a:p>
                    <a:p>
                      <a:pPr marL="30480" marR="30480" algn="just">
                        <a:lnSpc>
                          <a:spcPts val="1840"/>
                        </a:lnSpc>
                        <a:spcAft>
                          <a:spcPts val="0"/>
                        </a:spcAft>
                      </a:pPr>
                      <a:r>
                        <a:rPr lang="en-US" sz="1900" dirty="0" smtClean="0"/>
                        <a:t>Returns</a:t>
                      </a:r>
                      <a:r>
                        <a:rPr lang="en-US" sz="1900" baseline="0" dirty="0" smtClean="0"/>
                        <a:t> the element on the top of the stack, but does not remove it.</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xmlns="" val="10002"/>
                  </a:ext>
                </a:extLst>
              </a:tr>
              <a:tr h="370840">
                <a:tc>
                  <a:txBody>
                    <a:bodyPr/>
                    <a:lstStyle/>
                    <a:p>
                      <a:pPr algn="ctr">
                        <a:lnSpc>
                          <a:spcPct val="115000"/>
                        </a:lnSpc>
                        <a:spcAft>
                          <a:spcPts val="0"/>
                        </a:spcAft>
                      </a:pPr>
                      <a:r>
                        <a:rPr lang="en-US" sz="1900" dirty="0"/>
                        <a:t>3</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smtClean="0"/>
                        <a:t>E pop()</a:t>
                      </a:r>
                    </a:p>
                    <a:p>
                      <a:pPr marL="30480" marR="30480" algn="just">
                        <a:lnSpc>
                          <a:spcPts val="1840"/>
                        </a:lnSpc>
                        <a:spcAft>
                          <a:spcPts val="0"/>
                        </a:spcAft>
                      </a:pPr>
                      <a:r>
                        <a:rPr lang="en-US" sz="1900" dirty="0" smtClean="0"/>
                        <a:t>Returns the element on the top</a:t>
                      </a:r>
                      <a:r>
                        <a:rPr lang="en-US" sz="1900" baseline="0" dirty="0" smtClean="0"/>
                        <a:t> of the stack, removing it in the process.</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xmlns="" val="10003"/>
                  </a:ext>
                </a:extLst>
              </a:tr>
              <a:tr h="370840">
                <a:tc>
                  <a:txBody>
                    <a:bodyPr/>
                    <a:lstStyle/>
                    <a:p>
                      <a:pPr algn="ctr">
                        <a:lnSpc>
                          <a:spcPct val="115000"/>
                        </a:lnSpc>
                        <a:spcAft>
                          <a:spcPts val="0"/>
                        </a:spcAft>
                      </a:pPr>
                      <a:r>
                        <a:rPr lang="en-US" sz="1900" dirty="0"/>
                        <a:t>4</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smtClean="0"/>
                        <a:t>E push(E element)</a:t>
                      </a:r>
                    </a:p>
                    <a:p>
                      <a:pPr marL="30480" marR="30480" algn="just">
                        <a:lnSpc>
                          <a:spcPts val="1840"/>
                        </a:lnSpc>
                        <a:spcAft>
                          <a:spcPts val="0"/>
                        </a:spcAft>
                      </a:pPr>
                      <a:r>
                        <a:rPr lang="en-US" sz="1900" dirty="0" smtClean="0"/>
                        <a:t>Pushes</a:t>
                      </a:r>
                      <a:r>
                        <a:rPr lang="en-US" sz="1900" baseline="0" dirty="0" smtClean="0"/>
                        <a:t> element onto the stack. Element is also returned.</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xmlns="" val="10004"/>
                  </a:ext>
                </a:extLst>
              </a:tr>
              <a:tr h="370840">
                <a:tc>
                  <a:txBody>
                    <a:bodyPr/>
                    <a:lstStyle/>
                    <a:p>
                      <a:pPr algn="ctr">
                        <a:lnSpc>
                          <a:spcPct val="115000"/>
                        </a:lnSpc>
                        <a:spcAft>
                          <a:spcPts val="0"/>
                        </a:spcAft>
                      </a:pPr>
                      <a:r>
                        <a:rPr lang="en-US" sz="1900" dirty="0"/>
                        <a:t>5</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err="1" smtClean="0"/>
                        <a:t>int</a:t>
                      </a:r>
                      <a:r>
                        <a:rPr lang="en-US" sz="1900" dirty="0" smtClean="0"/>
                        <a:t> search(Object element)</a:t>
                      </a:r>
                      <a:endParaRPr lang="en-US" sz="1900" dirty="0"/>
                    </a:p>
                    <a:p>
                      <a:pPr marL="30480" marR="30480" algn="just">
                        <a:lnSpc>
                          <a:spcPts val="1840"/>
                        </a:lnSpc>
                        <a:spcAft>
                          <a:spcPts val="0"/>
                        </a:spcAft>
                      </a:pPr>
                      <a:r>
                        <a:rPr lang="en-US" sz="1900" dirty="0" smtClean="0"/>
                        <a:t>Searches for element in the stack.</a:t>
                      </a:r>
                      <a:r>
                        <a:rPr lang="en-US" sz="1900" baseline="0" dirty="0" smtClean="0"/>
                        <a:t> If found, its offset from the top of the stack is returned. Otherwise, -1 is returned.</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4192683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Queue</a:t>
            </a:r>
            <a:endParaRPr lang="en-US" dirty="0"/>
          </a:p>
        </p:txBody>
      </p:sp>
      <p:sp>
        <p:nvSpPr>
          <p:cNvPr id="3" name="Content Placeholder 2"/>
          <p:cNvSpPr>
            <a:spLocks noGrp="1"/>
          </p:cNvSpPr>
          <p:nvPr>
            <p:ph idx="1"/>
          </p:nvPr>
        </p:nvSpPr>
        <p:spPr/>
        <p:txBody>
          <a:bodyPr/>
          <a:lstStyle/>
          <a:p>
            <a:r>
              <a:rPr lang="en-IN" dirty="0">
                <a:solidFill>
                  <a:srgbClr val="C00000"/>
                </a:solidFill>
                <a:latin typeface="Consolas" panose="020B0609020204030204" pitchFamily="49" charset="0"/>
              </a:rPr>
              <a:t>Queue</a:t>
            </a:r>
            <a:r>
              <a:rPr lang="en-IN" dirty="0"/>
              <a:t> interface extends </a:t>
            </a:r>
            <a:r>
              <a:rPr lang="en-IN" dirty="0">
                <a:solidFill>
                  <a:srgbClr val="C00000"/>
                </a:solidFill>
                <a:latin typeface="Consolas" panose="020B0609020204030204" pitchFamily="49" charset="0"/>
              </a:rPr>
              <a:t>Collection</a:t>
            </a:r>
            <a:r>
              <a:rPr lang="en-IN" dirty="0"/>
              <a:t> and declares the behaviour of a queue, which is often a first-in, first-out list.</a:t>
            </a:r>
          </a:p>
          <a:p>
            <a:r>
              <a:rPr lang="en-US" dirty="0" err="1">
                <a:solidFill>
                  <a:srgbClr val="C00000"/>
                </a:solidFill>
                <a:latin typeface="Consolas" panose="020B0609020204030204" pitchFamily="49" charset="0"/>
              </a:rPr>
              <a:t>LinkedList</a:t>
            </a:r>
            <a:r>
              <a:rPr lang="en-US" dirty="0">
                <a:solidFill>
                  <a:srgbClr val="C00000"/>
                </a:solidFill>
              </a:rPr>
              <a:t> </a:t>
            </a:r>
            <a:r>
              <a:rPr lang="en-US" dirty="0"/>
              <a:t>and </a:t>
            </a:r>
            <a:r>
              <a:rPr lang="en-US" dirty="0" err="1">
                <a:solidFill>
                  <a:srgbClr val="C00000"/>
                </a:solidFill>
                <a:latin typeface="Consolas" panose="020B0609020204030204" pitchFamily="49" charset="0"/>
              </a:rPr>
              <a:t>PriorityQueue</a:t>
            </a:r>
            <a:r>
              <a:rPr lang="en-US" dirty="0">
                <a:solidFill>
                  <a:srgbClr val="C00000"/>
                </a:solidFill>
              </a:rPr>
              <a:t> </a:t>
            </a:r>
            <a:r>
              <a:rPr lang="en-US" dirty="0"/>
              <a:t>are the two classes which implements Queue interface</a:t>
            </a:r>
          </a:p>
          <a:p>
            <a:r>
              <a:rPr lang="en-US" dirty="0">
                <a:solidFill>
                  <a:srgbClr val="C00000"/>
                </a:solidFill>
                <a:latin typeface="Consolas" panose="020B0609020204030204" pitchFamily="49" charset="0"/>
              </a:rPr>
              <a:t>Queue</a:t>
            </a:r>
            <a:r>
              <a:rPr lang="en-US" dirty="0"/>
              <a:t> is declared as follows:</a:t>
            </a:r>
          </a:p>
          <a:p>
            <a:pPr marL="0" indent="0" algn="ctr">
              <a:buNone/>
            </a:pPr>
            <a:r>
              <a:rPr lang="en-US" dirty="0">
                <a:solidFill>
                  <a:schemeClr val="tx2"/>
                </a:solidFill>
                <a:latin typeface="Consolas" panose="020B0609020204030204" pitchFamily="49" charset="0"/>
              </a:rPr>
              <a:t>Queue&lt;E&gt; q = new </a:t>
            </a:r>
            <a:r>
              <a:rPr lang="en-US" dirty="0" err="1">
                <a:solidFill>
                  <a:schemeClr val="tx2"/>
                </a:solidFill>
                <a:latin typeface="Consolas" panose="020B0609020204030204" pitchFamily="49" charset="0"/>
              </a:rPr>
              <a:t>LinkedList</a:t>
            </a:r>
            <a:r>
              <a:rPr lang="en-US" dirty="0">
                <a:solidFill>
                  <a:schemeClr val="tx2"/>
                </a:solidFill>
                <a:latin typeface="Consolas" panose="020B0609020204030204" pitchFamily="49" charset="0"/>
              </a:rPr>
              <a:t>&lt;E&gt;();</a:t>
            </a:r>
          </a:p>
          <a:p>
            <a:pPr marL="0" indent="0" algn="ctr">
              <a:buNone/>
            </a:pPr>
            <a:r>
              <a:rPr lang="en-US" dirty="0">
                <a:solidFill>
                  <a:schemeClr val="tx2"/>
                </a:solidFill>
                <a:latin typeface="Consolas" panose="020B0609020204030204" pitchFamily="49" charset="0"/>
              </a:rPr>
              <a:t>Queue&lt;E&gt; q = new </a:t>
            </a:r>
            <a:r>
              <a:rPr lang="en-US" dirty="0" err="1">
                <a:solidFill>
                  <a:schemeClr val="tx2"/>
                </a:solidFill>
                <a:latin typeface="Consolas" panose="020B0609020204030204" pitchFamily="49" charset="0"/>
              </a:rPr>
              <a:t>PriorityQueue</a:t>
            </a:r>
            <a:r>
              <a:rPr lang="en-US" dirty="0">
                <a:solidFill>
                  <a:schemeClr val="tx2"/>
                </a:solidFill>
                <a:latin typeface="Consolas" panose="020B0609020204030204" pitchFamily="49" charset="0"/>
              </a:rPr>
              <a:t>&lt;E&gt;();</a:t>
            </a:r>
          </a:p>
          <a:p>
            <a:pPr marL="357188" indent="0">
              <a:buNone/>
            </a:pPr>
            <a:r>
              <a:rPr lang="en-US" dirty="0"/>
              <a:t>where </a:t>
            </a:r>
            <a:r>
              <a:rPr lang="en-US" dirty="0">
                <a:latin typeface="Consolas" panose="020B0609020204030204" pitchFamily="49" charset="0"/>
              </a:rPr>
              <a:t>E</a:t>
            </a:r>
            <a:r>
              <a:rPr lang="en-US" dirty="0"/>
              <a:t> specifies the type of object.</a:t>
            </a:r>
            <a:endParaRPr lang="en-IN" dirty="0"/>
          </a:p>
          <a:p>
            <a:endParaRPr lang="en-US" dirty="0"/>
          </a:p>
        </p:txBody>
      </p:sp>
    </p:spTree>
    <p:extLst>
      <p:ext uri="{BB962C8B-B14F-4D97-AF65-F5344CB8AC3E}">
        <p14:creationId xmlns:p14="http://schemas.microsoft.com/office/powerpoint/2010/main" val="1010043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File Class</a:t>
            </a:r>
          </a:p>
        </p:txBody>
      </p:sp>
      <p:graphicFrame>
        <p:nvGraphicFramePr>
          <p:cNvPr id="5" name="Content Placeholder 5"/>
          <p:cNvGraphicFramePr>
            <a:graphicFrameLocks noGrp="1"/>
          </p:cNvGraphicFramePr>
          <p:nvPr>
            <p:ph idx="1"/>
            <p:extLst/>
          </p:nvPr>
        </p:nvGraphicFramePr>
        <p:xfrm>
          <a:off x="190499" y="990600"/>
          <a:ext cx="11555385" cy="4668520"/>
        </p:xfrm>
        <a:graphic>
          <a:graphicData uri="http://schemas.openxmlformats.org/drawingml/2006/table">
            <a:tbl>
              <a:tblPr firstRow="1">
                <a:tableStyleId>{00A15C55-8517-42AA-B614-E9B94910E393}</a:tableStyleId>
              </a:tblPr>
              <a:tblGrid>
                <a:gridCol w="552648">
                  <a:extLst>
                    <a:ext uri="{9D8B030D-6E8A-4147-A177-3AD203B41FA5}">
                      <a16:colId xmlns:a16="http://schemas.microsoft.com/office/drawing/2014/main" xmlns="" val="20000"/>
                    </a:ext>
                  </a:extLst>
                </a:gridCol>
                <a:gridCol w="11002737">
                  <a:extLst>
                    <a:ext uri="{9D8B030D-6E8A-4147-A177-3AD203B41FA5}">
                      <a16:colId xmlns:a16="http://schemas.microsoft.com/office/drawing/2014/main" xmlns="" val="20001"/>
                    </a:ext>
                  </a:extLst>
                </a:gridCol>
              </a:tblGrid>
              <a:tr h="370840">
                <a:tc>
                  <a:txBody>
                    <a:bodyPr/>
                    <a:lstStyle/>
                    <a:p>
                      <a:pPr algn="ctr"/>
                      <a:r>
                        <a:rPr lang="en-US" dirty="0" smtClean="0"/>
                        <a:t>Sr.</a:t>
                      </a:r>
                      <a:endParaRPr lang="en-US" dirty="0"/>
                    </a:p>
                  </a:txBody>
                  <a:tcPr/>
                </a:tc>
                <a:tc>
                  <a:txBody>
                    <a:bodyPr/>
                    <a:lstStyle/>
                    <a:p>
                      <a:r>
                        <a:rPr lang="en-US" dirty="0" smtClean="0"/>
                        <a:t>Method</a:t>
                      </a:r>
                      <a:endParaRPr lang="en-US" dirty="0"/>
                    </a:p>
                  </a:txBody>
                  <a:tcPr/>
                </a:tc>
                <a:extLst>
                  <a:ext uri="{0D108BD9-81ED-4DB2-BD59-A6C34878D82A}">
                    <a16:rowId xmlns:a16="http://schemas.microsoft.com/office/drawing/2014/main" xmlns="" val="10000"/>
                  </a:ext>
                </a:extLst>
              </a:tr>
              <a:tr h="370840">
                <a:tc>
                  <a:txBody>
                    <a:bodyPr/>
                    <a:lstStyle/>
                    <a:p>
                      <a:pPr algn="ctr"/>
                      <a:r>
                        <a:rPr lang="en-US" dirty="0" smtClean="0"/>
                        <a:t>1</a:t>
                      </a:r>
                      <a:endParaRPr lang="en-US" dirty="0"/>
                    </a:p>
                  </a:txBody>
                  <a:tcPr/>
                </a:tc>
                <a:tc>
                  <a:txBody>
                    <a:bodyPr/>
                    <a:lstStyle/>
                    <a:p>
                      <a:r>
                        <a:rPr lang="en-US" dirty="0" smtClean="0"/>
                        <a:t>public </a:t>
                      </a:r>
                      <a:r>
                        <a:rPr lang="en-US" dirty="0" err="1" smtClean="0"/>
                        <a:t>boolean</a:t>
                      </a:r>
                      <a:r>
                        <a:rPr lang="en-US" dirty="0" smtClean="0"/>
                        <a:t> </a:t>
                      </a:r>
                      <a:r>
                        <a:rPr lang="en-US" dirty="0" err="1" smtClean="0"/>
                        <a:t>isAbsolute</a:t>
                      </a:r>
                      <a:r>
                        <a:rPr lang="en-US" dirty="0" smtClean="0"/>
                        <a:t>() </a:t>
                      </a:r>
                    </a:p>
                    <a:p>
                      <a:r>
                        <a:rPr lang="en-US" dirty="0" smtClean="0"/>
                        <a:t>Tests whether this abstract pathname is absolute. Returns true if this abstract pathname is absolute, false otherwise</a:t>
                      </a:r>
                      <a:endParaRPr lang="en-US" dirty="0"/>
                    </a:p>
                  </a:txBody>
                  <a:tcPr/>
                </a:tc>
                <a:extLst>
                  <a:ext uri="{0D108BD9-81ED-4DB2-BD59-A6C34878D82A}">
                    <a16:rowId xmlns:a16="http://schemas.microsoft.com/office/drawing/2014/main" xmlns="" val="10001"/>
                  </a:ext>
                </a:extLst>
              </a:tr>
              <a:tr h="370840">
                <a:tc>
                  <a:txBody>
                    <a:bodyPr/>
                    <a:lstStyle/>
                    <a:p>
                      <a:pPr algn="ctr"/>
                      <a:r>
                        <a:rPr lang="en-US" dirty="0" smtClean="0"/>
                        <a:t>2</a:t>
                      </a:r>
                      <a:endParaRPr lang="en-US" dirty="0"/>
                    </a:p>
                  </a:txBody>
                  <a:tcPr/>
                </a:tc>
                <a:tc>
                  <a:txBody>
                    <a:bodyPr/>
                    <a:lstStyle/>
                    <a:p>
                      <a:r>
                        <a:rPr lang="en-US" dirty="0" smtClean="0"/>
                        <a:t>public String </a:t>
                      </a:r>
                      <a:r>
                        <a:rPr lang="en-US" dirty="0" err="1" smtClean="0"/>
                        <a:t>getAbsolutePath</a:t>
                      </a:r>
                      <a:r>
                        <a:rPr lang="en-US" dirty="0" smtClean="0"/>
                        <a:t>() </a:t>
                      </a:r>
                    </a:p>
                    <a:p>
                      <a:r>
                        <a:rPr lang="en-US" dirty="0" smtClean="0"/>
                        <a:t>Returns the absolute pathname string of this abstract pathname.</a:t>
                      </a:r>
                      <a:endParaRPr lang="en-US" dirty="0"/>
                    </a:p>
                  </a:txBody>
                  <a:tcPr/>
                </a:tc>
                <a:extLst>
                  <a:ext uri="{0D108BD9-81ED-4DB2-BD59-A6C34878D82A}">
                    <a16:rowId xmlns:a16="http://schemas.microsoft.com/office/drawing/2014/main" xmlns="" val="10002"/>
                  </a:ext>
                </a:extLst>
              </a:tr>
              <a:tr h="370840">
                <a:tc>
                  <a:txBody>
                    <a:bodyPr/>
                    <a:lstStyle/>
                    <a:p>
                      <a:pPr algn="ctr"/>
                      <a:r>
                        <a:rPr lang="en-US" dirty="0" smtClean="0"/>
                        <a:t>3</a:t>
                      </a:r>
                      <a:endParaRPr lang="en-US" dirty="0"/>
                    </a:p>
                  </a:txBody>
                  <a:tcPr/>
                </a:tc>
                <a:tc>
                  <a:txBody>
                    <a:bodyPr/>
                    <a:lstStyle/>
                    <a:p>
                      <a:r>
                        <a:rPr lang="en-US" dirty="0" smtClean="0"/>
                        <a:t>public </a:t>
                      </a:r>
                      <a:r>
                        <a:rPr lang="en-US" dirty="0" err="1" smtClean="0"/>
                        <a:t>boolean</a:t>
                      </a:r>
                      <a:r>
                        <a:rPr lang="en-US" dirty="0" smtClean="0"/>
                        <a:t> </a:t>
                      </a:r>
                      <a:r>
                        <a:rPr lang="en-US" dirty="0" err="1" smtClean="0"/>
                        <a:t>canRead</a:t>
                      </a:r>
                      <a:r>
                        <a:rPr lang="en-US" dirty="0" smtClean="0"/>
                        <a:t>() </a:t>
                      </a:r>
                    </a:p>
                    <a:p>
                      <a:r>
                        <a:rPr lang="en-US" dirty="0" smtClean="0"/>
                        <a:t>Tests whether the application can read the file denoted by this abstract pathname. Returns true if and only if the file specified by this abstract pathname exists and can be read by the application; false otherwise.</a:t>
                      </a:r>
                      <a:endParaRPr lang="en-US" dirty="0"/>
                    </a:p>
                  </a:txBody>
                  <a:tcPr/>
                </a:tc>
                <a:extLst>
                  <a:ext uri="{0D108BD9-81ED-4DB2-BD59-A6C34878D82A}">
                    <a16:rowId xmlns:a16="http://schemas.microsoft.com/office/drawing/2014/main" xmlns="" val="10003"/>
                  </a:ext>
                </a:extLst>
              </a:tr>
              <a:tr h="370840">
                <a:tc>
                  <a:txBody>
                    <a:bodyPr/>
                    <a:lstStyle/>
                    <a:p>
                      <a:pPr algn="ctr"/>
                      <a:r>
                        <a:rPr lang="en-US" dirty="0" smtClean="0"/>
                        <a:t>4</a:t>
                      </a:r>
                      <a:endParaRPr lang="en-US" dirty="0"/>
                    </a:p>
                  </a:txBody>
                  <a:tcPr/>
                </a:tc>
                <a:tc>
                  <a:txBody>
                    <a:bodyPr/>
                    <a:lstStyle/>
                    <a:p>
                      <a:r>
                        <a:rPr lang="en-US" dirty="0" smtClean="0"/>
                        <a:t>public </a:t>
                      </a:r>
                      <a:r>
                        <a:rPr lang="en-US" dirty="0" err="1" smtClean="0"/>
                        <a:t>boolean</a:t>
                      </a:r>
                      <a:r>
                        <a:rPr lang="en-US" dirty="0" smtClean="0"/>
                        <a:t> </a:t>
                      </a:r>
                      <a:r>
                        <a:rPr lang="en-US" dirty="0" err="1" smtClean="0"/>
                        <a:t>canWrite</a:t>
                      </a:r>
                      <a:r>
                        <a:rPr lang="en-US" dirty="0" smtClean="0"/>
                        <a:t>() </a:t>
                      </a:r>
                    </a:p>
                    <a:p>
                      <a:r>
                        <a:rPr lang="en-US" dirty="0" smtClean="0"/>
                        <a:t>Tests whether the application can modify to the file denoted by this abstract pathname. Returns true if and only if the file system actually contains a file denoted by this abstract pathname and the application is allowed to write to the file; false otherwise.</a:t>
                      </a:r>
                    </a:p>
                  </a:txBody>
                  <a:tcPr/>
                </a:tc>
                <a:extLst>
                  <a:ext uri="{0D108BD9-81ED-4DB2-BD59-A6C34878D82A}">
                    <a16:rowId xmlns:a16="http://schemas.microsoft.com/office/drawing/2014/main" xmlns="" val="10004"/>
                  </a:ext>
                </a:extLst>
              </a:tr>
              <a:tr h="370840">
                <a:tc>
                  <a:txBody>
                    <a:bodyPr/>
                    <a:lstStyle/>
                    <a:p>
                      <a:pPr algn="ctr"/>
                      <a:r>
                        <a:rPr lang="en-US" dirty="0" smtClean="0"/>
                        <a:t>5</a:t>
                      </a:r>
                      <a:endParaRPr lang="en-US" dirty="0"/>
                    </a:p>
                  </a:txBody>
                  <a:tcPr/>
                </a:tc>
                <a:tc>
                  <a:txBody>
                    <a:bodyPr/>
                    <a:lstStyle/>
                    <a:p>
                      <a:r>
                        <a:rPr lang="en-US" dirty="0" smtClean="0"/>
                        <a:t>public </a:t>
                      </a:r>
                      <a:r>
                        <a:rPr lang="en-US" dirty="0" err="1" smtClean="0"/>
                        <a:t>boolean</a:t>
                      </a:r>
                      <a:r>
                        <a:rPr lang="en-US" dirty="0" smtClean="0"/>
                        <a:t> exists() </a:t>
                      </a:r>
                    </a:p>
                    <a:p>
                      <a:r>
                        <a:rPr lang="en-US" dirty="0" smtClean="0"/>
                        <a:t>Tests whether the file or directory denoted by this abstract pathname exists. Returns true if and only if the file or directory denoted by this abstract pathname exists; false otherwise</a:t>
                      </a:r>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3413352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Queue - Methods</a:t>
            </a:r>
            <a:endParaRPr lang="en-US" dirty="0"/>
          </a:p>
        </p:txBody>
      </p:sp>
      <p:graphicFrame>
        <p:nvGraphicFramePr>
          <p:cNvPr id="4" name="Content Placeholder 3"/>
          <p:cNvGraphicFramePr>
            <a:graphicFrameLocks noGrp="1"/>
          </p:cNvGraphicFramePr>
          <p:nvPr>
            <p:ph idx="1"/>
            <p:extLst/>
          </p:nvPr>
        </p:nvGraphicFramePr>
        <p:xfrm>
          <a:off x="190500" y="990600"/>
          <a:ext cx="8763000" cy="4992624"/>
        </p:xfrm>
        <a:graphic>
          <a:graphicData uri="http://schemas.openxmlformats.org/drawingml/2006/table">
            <a:tbl>
              <a:tblPr firstRow="1">
                <a:tableStyleId>{00A15C55-8517-42AA-B614-E9B94910E393}</a:tableStyleId>
              </a:tblPr>
              <a:tblGrid>
                <a:gridCol w="495300">
                  <a:extLst>
                    <a:ext uri="{9D8B030D-6E8A-4147-A177-3AD203B41FA5}">
                      <a16:colId xmlns:a16="http://schemas.microsoft.com/office/drawing/2014/main" xmlns="" val="20000"/>
                    </a:ext>
                  </a:extLst>
                </a:gridCol>
                <a:gridCol w="8267700">
                  <a:extLst>
                    <a:ext uri="{9D8B030D-6E8A-4147-A177-3AD203B41FA5}">
                      <a16:colId xmlns:a16="http://schemas.microsoft.com/office/drawing/2014/main" xmlns="" val="20001"/>
                    </a:ext>
                  </a:extLst>
                </a:gridCol>
              </a:tblGrid>
              <a:tr h="370840">
                <a:tc>
                  <a:txBody>
                    <a:bodyPr/>
                    <a:lstStyle/>
                    <a:p>
                      <a:pPr marL="0" algn="ctr" defTabSz="914400" rtl="0" eaLnBrk="1" latinLnBrk="0" hangingPunct="1">
                        <a:lnSpc>
                          <a:spcPct val="115000"/>
                        </a:lnSpc>
                        <a:spcAft>
                          <a:spcPts val="0"/>
                        </a:spcAft>
                      </a:pPr>
                      <a:r>
                        <a:rPr lang="en-US" sz="1900" kern="1200" dirty="0" smtClean="0"/>
                        <a:t>Sr.</a:t>
                      </a:r>
                      <a:endParaRPr lang="en-US" sz="1900" b="1" kern="1200" dirty="0">
                        <a:solidFill>
                          <a:schemeClr val="bg1"/>
                        </a:solidFill>
                        <a:latin typeface="Calibri"/>
                        <a:ea typeface="Times New Roman"/>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900" kern="1200" dirty="0" smtClean="0"/>
                        <a:t>Method &amp; Description</a:t>
                      </a:r>
                      <a:endParaRPr lang="en-US" sz="1900" b="1" kern="1200" dirty="0">
                        <a:solidFill>
                          <a:schemeClr val="bg1"/>
                        </a:solidFill>
                        <a:latin typeface="Calibri"/>
                        <a:ea typeface="Times New Roman"/>
                        <a:cs typeface="Times New Roman"/>
                      </a:endParaRPr>
                    </a:p>
                  </a:txBody>
                  <a:tcPr marL="78105" marR="78105" marT="78105" marB="78105"/>
                </a:tc>
                <a:extLst>
                  <a:ext uri="{0D108BD9-81ED-4DB2-BD59-A6C34878D82A}">
                    <a16:rowId xmlns:a16="http://schemas.microsoft.com/office/drawing/2014/main" xmlns="" val="10000"/>
                  </a:ext>
                </a:extLst>
              </a:tr>
              <a:tr h="370840">
                <a:tc>
                  <a:txBody>
                    <a:bodyPr/>
                    <a:lstStyle/>
                    <a:p>
                      <a:pPr algn="ctr">
                        <a:lnSpc>
                          <a:spcPct val="115000"/>
                        </a:lnSpc>
                        <a:spcAft>
                          <a:spcPts val="0"/>
                        </a:spcAft>
                      </a:pPr>
                      <a:r>
                        <a:rPr lang="en-US" sz="1900" dirty="0" smtClean="0"/>
                        <a:t>1</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smtClean="0"/>
                        <a:t>E</a:t>
                      </a:r>
                      <a:r>
                        <a:rPr lang="en-US" sz="1900" baseline="0" dirty="0" smtClean="0"/>
                        <a:t> </a:t>
                      </a:r>
                      <a:r>
                        <a:rPr lang="en-US" sz="1900" dirty="0" smtClean="0"/>
                        <a:t>element()</a:t>
                      </a:r>
                    </a:p>
                    <a:p>
                      <a:pPr marL="30480" marR="30480" algn="just">
                        <a:lnSpc>
                          <a:spcPts val="1840"/>
                        </a:lnSpc>
                        <a:spcAft>
                          <a:spcPts val="0"/>
                        </a:spcAft>
                      </a:pPr>
                      <a:r>
                        <a:rPr lang="en-US" sz="1900" dirty="0" smtClean="0"/>
                        <a:t>Returns the element</a:t>
                      </a:r>
                      <a:r>
                        <a:rPr lang="en-US" sz="1900" baseline="0" dirty="0" smtClean="0"/>
                        <a:t> at the head of the queue. The element is not removed. It throws </a:t>
                      </a:r>
                      <a:r>
                        <a:rPr lang="en-US" sz="1900" baseline="0" dirty="0" err="1" smtClean="0"/>
                        <a:t>NoSuchElementException</a:t>
                      </a:r>
                      <a:r>
                        <a:rPr lang="en-US" sz="1900" baseline="0" dirty="0" smtClean="0"/>
                        <a:t> if the queue is empty.</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xmlns="" val="10001"/>
                  </a:ext>
                </a:extLst>
              </a:tr>
              <a:tr h="370840">
                <a:tc>
                  <a:txBody>
                    <a:bodyPr/>
                    <a:lstStyle/>
                    <a:p>
                      <a:pPr algn="ctr">
                        <a:lnSpc>
                          <a:spcPct val="115000"/>
                        </a:lnSpc>
                        <a:spcAft>
                          <a:spcPts val="0"/>
                        </a:spcAft>
                      </a:pPr>
                      <a:r>
                        <a:rPr lang="en-US" sz="1900" smtClean="0"/>
                        <a:t>2</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err="1" smtClean="0"/>
                        <a:t>boolean</a:t>
                      </a:r>
                      <a:r>
                        <a:rPr lang="en-US" sz="1900" dirty="0" smtClean="0"/>
                        <a:t> offer(E </a:t>
                      </a:r>
                      <a:r>
                        <a:rPr lang="en-US" sz="1900" dirty="0" err="1" smtClean="0"/>
                        <a:t>obj</a:t>
                      </a:r>
                      <a:r>
                        <a:rPr lang="en-US" sz="1900" dirty="0" smtClean="0"/>
                        <a:t>)</a:t>
                      </a:r>
                    </a:p>
                    <a:p>
                      <a:pPr marL="30480" marR="30480" algn="just">
                        <a:lnSpc>
                          <a:spcPts val="1840"/>
                        </a:lnSpc>
                        <a:spcAft>
                          <a:spcPts val="0"/>
                        </a:spcAft>
                      </a:pPr>
                      <a:r>
                        <a:rPr lang="en-US" sz="1900" dirty="0" smtClean="0"/>
                        <a:t>Attempts</a:t>
                      </a:r>
                      <a:r>
                        <a:rPr lang="en-US" sz="1900" baseline="0" dirty="0" smtClean="0"/>
                        <a:t> to add </a:t>
                      </a:r>
                      <a:r>
                        <a:rPr lang="en-US" sz="1900" baseline="0" dirty="0" err="1" smtClean="0"/>
                        <a:t>obj</a:t>
                      </a:r>
                      <a:r>
                        <a:rPr lang="en-US" sz="1900" baseline="0" dirty="0" smtClean="0"/>
                        <a:t> to the queue. Returns true if </a:t>
                      </a:r>
                      <a:r>
                        <a:rPr lang="en-US" sz="1900" baseline="0" dirty="0" err="1" smtClean="0"/>
                        <a:t>obj</a:t>
                      </a:r>
                      <a:r>
                        <a:rPr lang="en-US" sz="1900" baseline="0" dirty="0" smtClean="0"/>
                        <a:t> was added and false otherwise.</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xmlns="" val="10002"/>
                  </a:ext>
                </a:extLst>
              </a:tr>
              <a:tr h="370840">
                <a:tc>
                  <a:txBody>
                    <a:bodyPr/>
                    <a:lstStyle/>
                    <a:p>
                      <a:pPr algn="ctr">
                        <a:lnSpc>
                          <a:spcPct val="115000"/>
                        </a:lnSpc>
                        <a:spcAft>
                          <a:spcPts val="0"/>
                        </a:spcAft>
                      </a:pPr>
                      <a:r>
                        <a:rPr lang="en-US" sz="1900" smtClean="0"/>
                        <a:t>3</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smtClean="0"/>
                        <a:t>E peek()</a:t>
                      </a:r>
                    </a:p>
                    <a:p>
                      <a:pPr marL="30480" marR="30480" algn="just">
                        <a:lnSpc>
                          <a:spcPts val="1840"/>
                        </a:lnSpc>
                        <a:spcAft>
                          <a:spcPts val="0"/>
                        </a:spcAft>
                      </a:pPr>
                      <a:r>
                        <a:rPr lang="en-US" sz="1900" dirty="0" smtClean="0"/>
                        <a:t>Returns the element at the head</a:t>
                      </a:r>
                      <a:r>
                        <a:rPr lang="en-US" sz="1900" baseline="0" dirty="0" smtClean="0"/>
                        <a:t> of the queue. It returns null if the queue is empty. The element is not removed.</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xmlns="" val="10003"/>
                  </a:ext>
                </a:extLst>
              </a:tr>
              <a:tr h="370840">
                <a:tc>
                  <a:txBody>
                    <a:bodyPr/>
                    <a:lstStyle/>
                    <a:p>
                      <a:pPr algn="ctr">
                        <a:lnSpc>
                          <a:spcPct val="115000"/>
                        </a:lnSpc>
                        <a:spcAft>
                          <a:spcPts val="0"/>
                        </a:spcAft>
                      </a:pPr>
                      <a:r>
                        <a:rPr lang="en-US" sz="1900" dirty="0" smtClean="0"/>
                        <a:t>4</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smtClean="0"/>
                        <a:t>E poll()</a:t>
                      </a:r>
                    </a:p>
                    <a:p>
                      <a:pPr marL="30480" marR="30480" algn="just">
                        <a:lnSpc>
                          <a:spcPts val="1840"/>
                        </a:lnSpc>
                        <a:spcAft>
                          <a:spcPts val="0"/>
                        </a:spcAft>
                      </a:pPr>
                      <a:r>
                        <a:rPr lang="en-US" sz="1900" dirty="0" smtClean="0"/>
                        <a:t>Returns the element at the head</a:t>
                      </a:r>
                      <a:r>
                        <a:rPr lang="en-US" sz="1900" baseline="0" dirty="0" smtClean="0"/>
                        <a:t> of the queue, removing the element in the process. It returns null if the queue is empty.</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xmlns="" val="10004"/>
                  </a:ext>
                </a:extLst>
              </a:tr>
              <a:tr h="370840">
                <a:tc>
                  <a:txBody>
                    <a:bodyPr/>
                    <a:lstStyle/>
                    <a:p>
                      <a:pPr algn="ctr">
                        <a:lnSpc>
                          <a:spcPct val="115000"/>
                        </a:lnSpc>
                        <a:spcAft>
                          <a:spcPts val="0"/>
                        </a:spcAft>
                      </a:pPr>
                      <a:r>
                        <a:rPr lang="en-US" sz="1900" dirty="0" smtClean="0"/>
                        <a:t>5</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smtClean="0"/>
                        <a:t>E remove()</a:t>
                      </a:r>
                    </a:p>
                    <a:p>
                      <a:pPr marL="30480" marR="30480" algn="just">
                        <a:lnSpc>
                          <a:spcPts val="1840"/>
                        </a:lnSpc>
                        <a:spcAft>
                          <a:spcPts val="0"/>
                        </a:spcAft>
                      </a:pPr>
                      <a:r>
                        <a:rPr lang="en-US" sz="1900" dirty="0" smtClean="0"/>
                        <a:t>Returns the element at the head</a:t>
                      </a:r>
                      <a:r>
                        <a:rPr lang="en-US" sz="1900" baseline="0" dirty="0" smtClean="0"/>
                        <a:t> of the queue, returning the element in the process. It throws </a:t>
                      </a:r>
                      <a:r>
                        <a:rPr lang="en-US" sz="1900" baseline="0" dirty="0" err="1" smtClean="0"/>
                        <a:t>NoSuchElementException</a:t>
                      </a:r>
                      <a:r>
                        <a:rPr lang="en-US" sz="1900" baseline="0" dirty="0" smtClean="0"/>
                        <a:t> if the queue is empty.</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7331817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Queue Example</a:t>
            </a:r>
            <a:endParaRPr lang="en-US" dirty="0"/>
          </a:p>
        </p:txBody>
      </p:sp>
      <p:sp>
        <p:nvSpPr>
          <p:cNvPr id="4" name="Rectangle 3"/>
          <p:cNvSpPr/>
          <p:nvPr/>
        </p:nvSpPr>
        <p:spPr>
          <a:xfrm>
            <a:off x="228600" y="990600"/>
            <a:ext cx="8763000" cy="5324535"/>
          </a:xfrm>
          <a:prstGeom prst="rect">
            <a:avLst/>
          </a:prstGeom>
          <a:ln w="19050">
            <a:solidFill>
              <a:schemeClr val="accent1"/>
            </a:solidFill>
            <a:prstDash val="dash"/>
          </a:ln>
        </p:spPr>
        <p:txBody>
          <a:bodyPr wrap="square">
            <a:spAutoFit/>
          </a:bodyPr>
          <a:lstStyle/>
          <a:p>
            <a:r>
              <a:rPr lang="en-IN" sz="2000" b="1" dirty="0">
                <a:solidFill>
                  <a:srgbClr val="7F0055"/>
                </a:solidFill>
                <a:latin typeface="Consolas" panose="020B0609020204030204" pitchFamily="49" charset="0"/>
              </a:rPr>
              <a:t>import</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java.util</a:t>
            </a:r>
            <a:r>
              <a:rPr lang="en-IN" sz="2000" b="1" dirty="0">
                <a:solidFill>
                  <a:srgbClr val="000000"/>
                </a:solidFill>
                <a:latin typeface="Consolas" panose="020B0609020204030204" pitchFamily="49" charset="0"/>
              </a:rPr>
              <a:t>.*;</a:t>
            </a:r>
          </a:p>
          <a:p>
            <a:r>
              <a:rPr lang="en-IN" sz="2000" b="1" dirty="0">
                <a:solidFill>
                  <a:srgbClr val="7F0055"/>
                </a:solidFill>
                <a:latin typeface="Consolas" panose="020B0609020204030204" pitchFamily="49" charset="0"/>
              </a:rPr>
              <a:t>public</a:t>
            </a:r>
            <a:r>
              <a:rPr lang="en-IN" sz="2000" b="1" dirty="0">
                <a:solidFill>
                  <a:srgbClr val="000000"/>
                </a:solidFill>
                <a:latin typeface="Consolas" panose="020B0609020204030204" pitchFamily="49" charset="0"/>
              </a:rPr>
              <a:t> </a:t>
            </a:r>
            <a:r>
              <a:rPr lang="en-IN" sz="2000" b="1" dirty="0">
                <a:solidFill>
                  <a:srgbClr val="7F0055"/>
                </a:solidFill>
                <a:latin typeface="Consolas" panose="020B0609020204030204" pitchFamily="49" charset="0"/>
              </a:rPr>
              <a:t>class</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QueueDemo</a:t>
            </a:r>
            <a:r>
              <a:rPr lang="en-IN" sz="2000" b="1" dirty="0">
                <a:solidFill>
                  <a:srgbClr val="000000"/>
                </a:solidFill>
                <a:latin typeface="Consolas" panose="020B0609020204030204" pitchFamily="49" charset="0"/>
              </a:rPr>
              <a:t> {</a:t>
            </a:r>
          </a:p>
          <a:p>
            <a:pPr lvl="1"/>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static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solidFill>
                  <a:srgbClr val="000000"/>
                </a:solidFill>
                <a:latin typeface="Consolas" panose="020B0609020204030204" pitchFamily="49" charset="0"/>
              </a:rPr>
              <a:t> main(String[] </a:t>
            </a:r>
            <a:r>
              <a:rPr lang="en-US" sz="2000" b="1" dirty="0" err="1">
                <a:solidFill>
                  <a:srgbClr val="6A3E3E"/>
                </a:solidFill>
                <a:latin typeface="Consolas" panose="020B0609020204030204" pitchFamily="49" charset="0"/>
              </a:rPr>
              <a:t>args</a:t>
            </a:r>
            <a:r>
              <a:rPr lang="en-US" sz="2000" b="1" dirty="0">
                <a:solidFill>
                  <a:srgbClr val="000000"/>
                </a:solidFill>
                <a:latin typeface="Consolas" panose="020B0609020204030204" pitchFamily="49" charset="0"/>
              </a:rPr>
              <a:t>) {</a:t>
            </a:r>
          </a:p>
          <a:p>
            <a:pPr lvl="2"/>
            <a:r>
              <a:rPr lang="en-IN" sz="2000" dirty="0">
                <a:solidFill>
                  <a:srgbClr val="000000"/>
                </a:solidFill>
                <a:latin typeface="Consolas" panose="020B0609020204030204" pitchFamily="49" charset="0"/>
              </a:rPr>
              <a:t>Queue&lt;String&gt; </a:t>
            </a:r>
            <a:r>
              <a:rPr lang="en-IN" sz="2000" dirty="0">
                <a:solidFill>
                  <a:srgbClr val="6A3E3E"/>
                </a:solidFill>
                <a:latin typeface="Consolas" panose="020B0609020204030204" pitchFamily="49" charset="0"/>
              </a:rPr>
              <a:t>q</a:t>
            </a:r>
            <a:r>
              <a:rPr lang="en-IN" sz="2000" dirty="0">
                <a:solidFill>
                  <a:srgbClr val="000000"/>
                </a:solidFill>
                <a:latin typeface="Consolas" panose="020B0609020204030204" pitchFamily="49" charset="0"/>
              </a:rPr>
              <a:t> = </a:t>
            </a:r>
            <a:r>
              <a:rPr lang="en-IN" sz="2000" b="1" dirty="0">
                <a:solidFill>
                  <a:srgbClr val="7F0055"/>
                </a:solidFill>
                <a:latin typeface="Consolas" panose="020B0609020204030204" pitchFamily="49" charset="0"/>
              </a:rPr>
              <a:t>new</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LinkedList</a:t>
            </a:r>
            <a:r>
              <a:rPr lang="en-IN" sz="2000" b="1" dirty="0">
                <a:solidFill>
                  <a:srgbClr val="000000"/>
                </a:solidFill>
                <a:latin typeface="Consolas" panose="020B0609020204030204" pitchFamily="49" charset="0"/>
              </a:rPr>
              <a:t>&lt;String&gt;();</a:t>
            </a:r>
          </a:p>
          <a:p>
            <a:pPr lvl="2"/>
            <a:r>
              <a:rPr lang="en-IN" sz="2000" dirty="0" err="1">
                <a:solidFill>
                  <a:srgbClr val="6A3E3E"/>
                </a:solidFill>
                <a:latin typeface="Consolas" panose="020B0609020204030204" pitchFamily="49" charset="0"/>
              </a:rPr>
              <a:t>q</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"Tom"</a:t>
            </a:r>
            <a:r>
              <a:rPr lang="en-IN" sz="2000" dirty="0">
                <a:solidFill>
                  <a:srgbClr val="000000"/>
                </a:solidFill>
                <a:latin typeface="Consolas" panose="020B0609020204030204" pitchFamily="49" charset="0"/>
              </a:rPr>
              <a:t>);</a:t>
            </a:r>
          </a:p>
          <a:p>
            <a:pPr lvl="2"/>
            <a:r>
              <a:rPr lang="en-IN" sz="2000" dirty="0" err="1">
                <a:solidFill>
                  <a:srgbClr val="6A3E3E"/>
                </a:solidFill>
                <a:latin typeface="Consolas" panose="020B0609020204030204" pitchFamily="49" charset="0"/>
              </a:rPr>
              <a:t>q</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"Jerry"</a:t>
            </a:r>
            <a:r>
              <a:rPr lang="en-IN" sz="2000" dirty="0">
                <a:solidFill>
                  <a:srgbClr val="000000"/>
                </a:solidFill>
                <a:latin typeface="Consolas" panose="020B0609020204030204" pitchFamily="49" charset="0"/>
              </a:rPr>
              <a:t>); </a:t>
            </a:r>
          </a:p>
          <a:p>
            <a:pPr lvl="2"/>
            <a:r>
              <a:rPr lang="en-IN" sz="2000" dirty="0" err="1">
                <a:solidFill>
                  <a:srgbClr val="6A3E3E"/>
                </a:solidFill>
                <a:latin typeface="Consolas" panose="020B0609020204030204" pitchFamily="49" charset="0"/>
              </a:rPr>
              <a:t>q</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"Mike"</a:t>
            </a:r>
            <a:r>
              <a:rPr lang="en-IN" sz="2000" dirty="0">
                <a:solidFill>
                  <a:srgbClr val="000000"/>
                </a:solidFill>
                <a:latin typeface="Consolas" panose="020B0609020204030204" pitchFamily="49" charset="0"/>
              </a:rPr>
              <a:t>);</a:t>
            </a:r>
          </a:p>
          <a:p>
            <a:pPr lvl="2"/>
            <a:r>
              <a:rPr lang="en-IN" sz="2000" dirty="0" err="1">
                <a:solidFill>
                  <a:srgbClr val="6A3E3E"/>
                </a:solidFill>
                <a:latin typeface="Consolas" panose="020B0609020204030204" pitchFamily="49" charset="0"/>
              </a:rPr>
              <a:t>q</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"Steve"</a:t>
            </a:r>
            <a:r>
              <a:rPr lang="en-IN" sz="2000" dirty="0">
                <a:solidFill>
                  <a:srgbClr val="000000"/>
                </a:solidFill>
                <a:latin typeface="Consolas" panose="020B0609020204030204" pitchFamily="49" charset="0"/>
              </a:rPr>
              <a:t>);</a:t>
            </a:r>
          </a:p>
          <a:p>
            <a:pPr lvl="2"/>
            <a:r>
              <a:rPr lang="en-IN" sz="2000" dirty="0" err="1">
                <a:solidFill>
                  <a:srgbClr val="6A3E3E"/>
                </a:solidFill>
                <a:latin typeface="Consolas" panose="020B0609020204030204" pitchFamily="49" charset="0"/>
              </a:rPr>
              <a:t>q</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"Harry"</a:t>
            </a:r>
            <a:r>
              <a:rPr lang="en-IN" sz="2000" dirty="0">
                <a:solidFill>
                  <a:srgbClr val="000000"/>
                </a:solidFill>
                <a:latin typeface="Consolas" panose="020B0609020204030204" pitchFamily="49" charset="0"/>
              </a:rPr>
              <a:t>);</a:t>
            </a:r>
          </a:p>
          <a:p>
            <a:pPr lvl="2"/>
            <a:r>
              <a:rPr lang="de-DE" sz="2000" dirty="0">
                <a:solidFill>
                  <a:srgbClr val="000000"/>
                </a:solidFill>
                <a:latin typeface="Consolas" panose="020B0609020204030204" pitchFamily="49" charset="0"/>
              </a:rPr>
              <a:t>System.</a:t>
            </a:r>
            <a:r>
              <a:rPr lang="de-DE" sz="2000" b="1" i="1" dirty="0">
                <a:solidFill>
                  <a:srgbClr val="0000C0"/>
                </a:solidFill>
                <a:latin typeface="Consolas" panose="020B0609020204030204" pitchFamily="49" charset="0"/>
              </a:rPr>
              <a:t>out</a:t>
            </a:r>
            <a:r>
              <a:rPr lang="de-DE" sz="2000" b="1" i="1" dirty="0">
                <a:solidFill>
                  <a:srgbClr val="000000"/>
                </a:solidFill>
                <a:latin typeface="Consolas" panose="020B0609020204030204" pitchFamily="49" charset="0"/>
              </a:rPr>
              <a:t>.println(</a:t>
            </a:r>
            <a:r>
              <a:rPr lang="de-DE" sz="2000" b="1" i="1" dirty="0">
                <a:solidFill>
                  <a:srgbClr val="2A00FF"/>
                </a:solidFill>
                <a:latin typeface="Consolas" panose="020B0609020204030204" pitchFamily="49" charset="0"/>
              </a:rPr>
              <a:t>"Elements in Queue:"</a:t>
            </a:r>
            <a:r>
              <a:rPr lang="de-DE" sz="2000" b="1" i="1" dirty="0">
                <a:solidFill>
                  <a:srgbClr val="000000"/>
                </a:solidFill>
                <a:latin typeface="Consolas" panose="020B0609020204030204" pitchFamily="49" charset="0"/>
              </a:rPr>
              <a:t>+</a:t>
            </a:r>
            <a:r>
              <a:rPr lang="de-DE" sz="2000" b="1" i="1" dirty="0">
                <a:solidFill>
                  <a:srgbClr val="6A3E3E"/>
                </a:solidFill>
                <a:latin typeface="Consolas" panose="020B0609020204030204" pitchFamily="49" charset="0"/>
              </a:rPr>
              <a:t>q</a:t>
            </a:r>
            <a:r>
              <a:rPr lang="de-DE" sz="2000" b="1" i="1" dirty="0">
                <a:solidFill>
                  <a:srgbClr val="000000"/>
                </a:solidFill>
                <a:latin typeface="Consolas" panose="020B0609020204030204" pitchFamily="49" charset="0"/>
              </a:rPr>
              <a:t>);</a:t>
            </a:r>
          </a:p>
          <a:p>
            <a:pPr lvl="2"/>
            <a:r>
              <a:rPr lang="en-IN" sz="2000" dirty="0" err="1">
                <a:solidFill>
                  <a:srgbClr val="000000"/>
                </a:solidFill>
                <a:latin typeface="Consolas" panose="020B0609020204030204" pitchFamily="49" charset="0"/>
              </a:rPr>
              <a:t>System.</a:t>
            </a:r>
            <a:r>
              <a:rPr lang="en-IN" sz="2000" b="1" i="1" dirty="0" err="1">
                <a:solidFill>
                  <a:srgbClr val="0000C0"/>
                </a:solidFill>
                <a:latin typeface="Consolas" panose="020B0609020204030204" pitchFamily="49" charset="0"/>
              </a:rPr>
              <a:t>out</a:t>
            </a:r>
            <a:r>
              <a:rPr lang="en-IN" sz="2000" b="1" i="1" dirty="0" err="1">
                <a:solidFill>
                  <a:srgbClr val="000000"/>
                </a:solidFill>
                <a:latin typeface="Consolas" panose="020B0609020204030204" pitchFamily="49" charset="0"/>
              </a:rPr>
              <a:t>.println</a:t>
            </a:r>
            <a:r>
              <a:rPr lang="en-IN" sz="2000" b="1" i="1" dirty="0">
                <a:solidFill>
                  <a:srgbClr val="000000"/>
                </a:solidFill>
                <a:latin typeface="Consolas" panose="020B0609020204030204" pitchFamily="49" charset="0"/>
              </a:rPr>
              <a:t>(</a:t>
            </a:r>
            <a:r>
              <a:rPr lang="en-IN" sz="2000" b="1" i="1" dirty="0">
                <a:solidFill>
                  <a:srgbClr val="2A00FF"/>
                </a:solidFill>
                <a:latin typeface="Consolas" panose="020B0609020204030204" pitchFamily="49" charset="0"/>
              </a:rPr>
              <a:t>"Removed element: "</a:t>
            </a:r>
            <a:r>
              <a:rPr lang="en-IN" sz="2000" b="1" i="1" dirty="0">
                <a:solidFill>
                  <a:srgbClr val="000000"/>
                </a:solidFill>
                <a:latin typeface="Consolas" panose="020B0609020204030204" pitchFamily="49" charset="0"/>
              </a:rPr>
              <a:t>+</a:t>
            </a:r>
            <a:r>
              <a:rPr lang="en-IN" sz="2000" b="1" i="1" dirty="0" err="1">
                <a:solidFill>
                  <a:srgbClr val="6A3E3E"/>
                </a:solidFill>
                <a:latin typeface="Consolas" panose="020B0609020204030204" pitchFamily="49" charset="0"/>
              </a:rPr>
              <a:t>q</a:t>
            </a:r>
            <a:r>
              <a:rPr lang="en-IN" sz="2000" b="1" i="1" dirty="0" err="1">
                <a:solidFill>
                  <a:srgbClr val="000000"/>
                </a:solidFill>
                <a:latin typeface="Consolas" panose="020B0609020204030204" pitchFamily="49" charset="0"/>
              </a:rPr>
              <a:t>.remove</a:t>
            </a:r>
            <a:r>
              <a:rPr lang="en-IN" sz="2000" b="1" i="1" dirty="0">
                <a:solidFill>
                  <a:srgbClr val="000000"/>
                </a:solidFill>
                <a:latin typeface="Consolas" panose="020B0609020204030204" pitchFamily="49" charset="0"/>
              </a:rPr>
              <a:t>());</a:t>
            </a:r>
          </a:p>
          <a:p>
            <a:pPr lvl="2"/>
            <a:r>
              <a:rPr lang="en-IN" sz="2000" dirty="0" err="1">
                <a:solidFill>
                  <a:srgbClr val="000000"/>
                </a:solidFill>
                <a:latin typeface="Consolas" panose="020B0609020204030204" pitchFamily="49" charset="0"/>
              </a:rPr>
              <a:t>System.</a:t>
            </a:r>
            <a:r>
              <a:rPr lang="en-IN" sz="2000" b="1" i="1" dirty="0" err="1">
                <a:solidFill>
                  <a:srgbClr val="0000C0"/>
                </a:solidFill>
                <a:latin typeface="Consolas" panose="020B0609020204030204" pitchFamily="49" charset="0"/>
              </a:rPr>
              <a:t>out</a:t>
            </a:r>
            <a:r>
              <a:rPr lang="en-IN" sz="2000" b="1" i="1" dirty="0" err="1">
                <a:solidFill>
                  <a:srgbClr val="000000"/>
                </a:solidFill>
                <a:latin typeface="Consolas" panose="020B0609020204030204" pitchFamily="49" charset="0"/>
              </a:rPr>
              <a:t>.println</a:t>
            </a:r>
            <a:r>
              <a:rPr lang="en-IN" sz="2000" b="1" i="1" dirty="0">
                <a:solidFill>
                  <a:srgbClr val="000000"/>
                </a:solidFill>
                <a:latin typeface="Consolas" panose="020B0609020204030204" pitchFamily="49" charset="0"/>
              </a:rPr>
              <a:t>(</a:t>
            </a:r>
            <a:r>
              <a:rPr lang="en-IN" sz="2000" b="1" i="1" dirty="0">
                <a:solidFill>
                  <a:srgbClr val="2A00FF"/>
                </a:solidFill>
                <a:latin typeface="Consolas" panose="020B0609020204030204" pitchFamily="49" charset="0"/>
              </a:rPr>
              <a:t>"Head: "</a:t>
            </a:r>
            <a:r>
              <a:rPr lang="en-IN" sz="2000" b="1" i="1" dirty="0">
                <a:solidFill>
                  <a:srgbClr val="000000"/>
                </a:solidFill>
                <a:latin typeface="Consolas" panose="020B0609020204030204" pitchFamily="49" charset="0"/>
              </a:rPr>
              <a:t>+</a:t>
            </a:r>
            <a:r>
              <a:rPr lang="en-IN" sz="2000" b="1" i="1" dirty="0" err="1">
                <a:solidFill>
                  <a:srgbClr val="6A3E3E"/>
                </a:solidFill>
                <a:latin typeface="Consolas" panose="020B0609020204030204" pitchFamily="49" charset="0"/>
              </a:rPr>
              <a:t>q</a:t>
            </a:r>
            <a:r>
              <a:rPr lang="en-IN" sz="2000" b="1" i="1" dirty="0" err="1">
                <a:solidFill>
                  <a:srgbClr val="000000"/>
                </a:solidFill>
                <a:latin typeface="Consolas" panose="020B0609020204030204" pitchFamily="49" charset="0"/>
              </a:rPr>
              <a:t>.element</a:t>
            </a:r>
            <a:r>
              <a:rPr lang="en-IN" sz="2000" b="1" i="1" dirty="0">
                <a:solidFill>
                  <a:srgbClr val="000000"/>
                </a:solidFill>
                <a:latin typeface="Consolas" panose="020B0609020204030204" pitchFamily="49" charset="0"/>
              </a:rPr>
              <a:t>());</a:t>
            </a:r>
          </a:p>
          <a:p>
            <a:pPr lvl="2"/>
            <a:r>
              <a:rPr lang="en-IN" sz="2000" dirty="0" err="1">
                <a:solidFill>
                  <a:srgbClr val="000000"/>
                </a:solidFill>
                <a:latin typeface="Consolas" panose="020B0609020204030204" pitchFamily="49" charset="0"/>
              </a:rPr>
              <a:t>System.</a:t>
            </a:r>
            <a:r>
              <a:rPr lang="en-IN" sz="2000" b="1" i="1" dirty="0" err="1">
                <a:solidFill>
                  <a:srgbClr val="0000C0"/>
                </a:solidFill>
                <a:latin typeface="Consolas" panose="020B0609020204030204" pitchFamily="49" charset="0"/>
              </a:rPr>
              <a:t>out</a:t>
            </a:r>
            <a:r>
              <a:rPr lang="en-IN" sz="2000" b="1" i="1" dirty="0" err="1">
                <a:solidFill>
                  <a:srgbClr val="000000"/>
                </a:solidFill>
                <a:latin typeface="Consolas" panose="020B0609020204030204" pitchFamily="49" charset="0"/>
              </a:rPr>
              <a:t>.println</a:t>
            </a:r>
            <a:r>
              <a:rPr lang="en-IN" sz="2000" b="1" i="1" dirty="0">
                <a:solidFill>
                  <a:srgbClr val="000000"/>
                </a:solidFill>
                <a:latin typeface="Consolas" panose="020B0609020204030204" pitchFamily="49" charset="0"/>
              </a:rPr>
              <a:t>(</a:t>
            </a:r>
            <a:r>
              <a:rPr lang="en-IN" sz="2000" b="1" i="1" dirty="0">
                <a:solidFill>
                  <a:srgbClr val="2A00FF"/>
                </a:solidFill>
                <a:latin typeface="Consolas" panose="020B0609020204030204" pitchFamily="49" charset="0"/>
              </a:rPr>
              <a:t>"poll(): "</a:t>
            </a:r>
            <a:r>
              <a:rPr lang="en-IN" sz="2000" b="1" i="1" dirty="0">
                <a:solidFill>
                  <a:srgbClr val="000000"/>
                </a:solidFill>
                <a:latin typeface="Consolas" panose="020B0609020204030204" pitchFamily="49" charset="0"/>
              </a:rPr>
              <a:t>+</a:t>
            </a:r>
            <a:r>
              <a:rPr lang="en-IN" sz="2000" b="1" i="1" dirty="0" err="1">
                <a:solidFill>
                  <a:srgbClr val="6A3E3E"/>
                </a:solidFill>
                <a:latin typeface="Consolas" panose="020B0609020204030204" pitchFamily="49" charset="0"/>
              </a:rPr>
              <a:t>q</a:t>
            </a:r>
            <a:r>
              <a:rPr lang="en-IN" sz="2000" b="1" i="1" dirty="0" err="1">
                <a:solidFill>
                  <a:srgbClr val="000000"/>
                </a:solidFill>
                <a:latin typeface="Consolas" panose="020B0609020204030204" pitchFamily="49" charset="0"/>
              </a:rPr>
              <a:t>.poll</a:t>
            </a:r>
            <a:r>
              <a:rPr lang="en-IN" sz="2000" b="1" i="1" dirty="0">
                <a:solidFill>
                  <a:srgbClr val="000000"/>
                </a:solidFill>
                <a:latin typeface="Consolas" panose="020B0609020204030204" pitchFamily="49" charset="0"/>
              </a:rPr>
              <a:t>());</a:t>
            </a:r>
          </a:p>
          <a:p>
            <a:pPr lvl="2"/>
            <a:r>
              <a:rPr lang="en-IN" sz="2000" dirty="0" err="1">
                <a:solidFill>
                  <a:srgbClr val="000000"/>
                </a:solidFill>
                <a:latin typeface="Consolas" panose="020B0609020204030204" pitchFamily="49" charset="0"/>
              </a:rPr>
              <a:t>System.</a:t>
            </a:r>
            <a:r>
              <a:rPr lang="en-IN" sz="2000" b="1" i="1" dirty="0" err="1">
                <a:solidFill>
                  <a:srgbClr val="0000C0"/>
                </a:solidFill>
                <a:latin typeface="Consolas" panose="020B0609020204030204" pitchFamily="49" charset="0"/>
              </a:rPr>
              <a:t>out</a:t>
            </a:r>
            <a:r>
              <a:rPr lang="en-IN" sz="2000" b="1" i="1" dirty="0" err="1">
                <a:solidFill>
                  <a:srgbClr val="000000"/>
                </a:solidFill>
                <a:latin typeface="Consolas" panose="020B0609020204030204" pitchFamily="49" charset="0"/>
              </a:rPr>
              <a:t>.println</a:t>
            </a:r>
            <a:r>
              <a:rPr lang="en-IN" sz="2000" b="1" i="1" dirty="0">
                <a:solidFill>
                  <a:srgbClr val="000000"/>
                </a:solidFill>
                <a:latin typeface="Consolas" panose="020B0609020204030204" pitchFamily="49" charset="0"/>
              </a:rPr>
              <a:t>(</a:t>
            </a:r>
            <a:r>
              <a:rPr lang="en-IN" sz="2000" b="1" i="1" dirty="0">
                <a:solidFill>
                  <a:srgbClr val="2A00FF"/>
                </a:solidFill>
                <a:latin typeface="Consolas" panose="020B0609020204030204" pitchFamily="49" charset="0"/>
              </a:rPr>
              <a:t>"peek(): "</a:t>
            </a:r>
            <a:r>
              <a:rPr lang="en-IN" sz="2000" b="1" i="1" dirty="0">
                <a:solidFill>
                  <a:srgbClr val="000000"/>
                </a:solidFill>
                <a:latin typeface="Consolas" panose="020B0609020204030204" pitchFamily="49" charset="0"/>
              </a:rPr>
              <a:t>+</a:t>
            </a:r>
            <a:r>
              <a:rPr lang="en-IN" sz="2000" b="1" i="1" dirty="0" err="1">
                <a:solidFill>
                  <a:srgbClr val="6A3E3E"/>
                </a:solidFill>
                <a:latin typeface="Consolas" panose="020B0609020204030204" pitchFamily="49" charset="0"/>
              </a:rPr>
              <a:t>q</a:t>
            </a:r>
            <a:r>
              <a:rPr lang="en-IN" sz="2000" b="1" i="1" dirty="0" err="1">
                <a:solidFill>
                  <a:srgbClr val="000000"/>
                </a:solidFill>
                <a:latin typeface="Consolas" panose="020B0609020204030204" pitchFamily="49" charset="0"/>
              </a:rPr>
              <a:t>.peek</a:t>
            </a:r>
            <a:r>
              <a:rPr lang="en-IN" sz="2000" b="1" i="1" dirty="0">
                <a:solidFill>
                  <a:srgbClr val="000000"/>
                </a:solidFill>
                <a:latin typeface="Consolas" panose="020B0609020204030204" pitchFamily="49" charset="0"/>
              </a:rPr>
              <a:t>());</a:t>
            </a:r>
          </a:p>
          <a:p>
            <a:pPr lvl="2"/>
            <a:r>
              <a:rPr lang="de-DE" sz="2000" dirty="0">
                <a:solidFill>
                  <a:srgbClr val="000000"/>
                </a:solidFill>
                <a:latin typeface="Consolas" panose="020B0609020204030204" pitchFamily="49" charset="0"/>
              </a:rPr>
              <a:t>System.</a:t>
            </a:r>
            <a:r>
              <a:rPr lang="de-DE" sz="2000" b="1" i="1" dirty="0">
                <a:solidFill>
                  <a:srgbClr val="0000C0"/>
                </a:solidFill>
                <a:latin typeface="Consolas" panose="020B0609020204030204" pitchFamily="49" charset="0"/>
              </a:rPr>
              <a:t>out</a:t>
            </a:r>
            <a:r>
              <a:rPr lang="de-DE" sz="2000" b="1" i="1" dirty="0">
                <a:solidFill>
                  <a:srgbClr val="000000"/>
                </a:solidFill>
                <a:latin typeface="Consolas" panose="020B0609020204030204" pitchFamily="49" charset="0"/>
              </a:rPr>
              <a:t>.println(</a:t>
            </a:r>
            <a:r>
              <a:rPr lang="de-DE" sz="2000" b="1" i="1" dirty="0">
                <a:solidFill>
                  <a:srgbClr val="2A00FF"/>
                </a:solidFill>
                <a:latin typeface="Consolas" panose="020B0609020204030204" pitchFamily="49" charset="0"/>
              </a:rPr>
              <a:t>"Elements in Queue:"</a:t>
            </a:r>
            <a:r>
              <a:rPr lang="de-DE" sz="2000" b="1" i="1" dirty="0">
                <a:solidFill>
                  <a:srgbClr val="000000"/>
                </a:solidFill>
                <a:latin typeface="Consolas" panose="020B0609020204030204" pitchFamily="49" charset="0"/>
              </a:rPr>
              <a:t>+</a:t>
            </a:r>
            <a:r>
              <a:rPr lang="de-DE" sz="2000" b="1" i="1" dirty="0">
                <a:solidFill>
                  <a:srgbClr val="6A3E3E"/>
                </a:solidFill>
                <a:latin typeface="Consolas" panose="020B0609020204030204" pitchFamily="49" charset="0"/>
              </a:rPr>
              <a:t>q</a:t>
            </a:r>
            <a:r>
              <a:rPr lang="de-DE" sz="2000" b="1" i="1" dirty="0">
                <a:solidFill>
                  <a:srgbClr val="000000"/>
                </a:solidFill>
                <a:latin typeface="Consolas" panose="020B0609020204030204" pitchFamily="49" charset="0"/>
              </a:rPr>
              <a:t>);</a:t>
            </a:r>
          </a:p>
          <a:p>
            <a:pPr lvl="1"/>
            <a:r>
              <a:rPr lang="en-IN" sz="2000" dirty="0">
                <a:solidFill>
                  <a:srgbClr val="000000"/>
                </a:solidFill>
                <a:latin typeface="Consolas" panose="020B0609020204030204" pitchFamily="49" charset="0"/>
              </a:rPr>
              <a:t>}</a:t>
            </a:r>
          </a:p>
          <a:p>
            <a:r>
              <a:rPr lang="en-IN" sz="2000" dirty="0">
                <a:solidFill>
                  <a:srgbClr val="000000"/>
                </a:solidFill>
                <a:latin typeface="Consolas" panose="020B0609020204030204" pitchFamily="49" charset="0"/>
              </a:rPr>
              <a:t>}</a:t>
            </a:r>
            <a:endParaRPr lang="en-IN" sz="4400" dirty="0"/>
          </a:p>
        </p:txBody>
      </p:sp>
      <p:pic>
        <p:nvPicPr>
          <p:cNvPr id="5" name="Picture 4"/>
          <p:cNvPicPr>
            <a:picLocks noChangeAspect="1"/>
          </p:cNvPicPr>
          <p:nvPr/>
        </p:nvPicPr>
        <p:blipFill>
          <a:blip r:embed="rId2"/>
          <a:stretch>
            <a:fillRect/>
          </a:stretch>
        </p:blipFill>
        <p:spPr>
          <a:xfrm>
            <a:off x="3373584" y="2308167"/>
            <a:ext cx="8705850" cy="2552700"/>
          </a:xfrm>
          <a:prstGeom prst="rect">
            <a:avLst/>
          </a:prstGeom>
        </p:spPr>
      </p:pic>
    </p:spTree>
    <p:extLst>
      <p:ext uri="{BB962C8B-B14F-4D97-AF65-F5344CB8AC3E}">
        <p14:creationId xmlns:p14="http://schemas.microsoft.com/office/powerpoint/2010/main" val="111800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PriorityQueue</a:t>
            </a:r>
            <a:endParaRPr lang="en-US" dirty="0"/>
          </a:p>
        </p:txBody>
      </p:sp>
      <p:sp>
        <p:nvSpPr>
          <p:cNvPr id="3" name="Content Placeholder 2"/>
          <p:cNvSpPr>
            <a:spLocks noGrp="1"/>
          </p:cNvSpPr>
          <p:nvPr>
            <p:ph idx="1"/>
          </p:nvPr>
        </p:nvSpPr>
        <p:spPr/>
        <p:txBody>
          <a:bodyPr/>
          <a:lstStyle/>
          <a:p>
            <a:r>
              <a:rPr lang="en-IN" dirty="0" err="1">
                <a:solidFill>
                  <a:srgbClr val="C00000"/>
                </a:solidFill>
                <a:latin typeface="Consolas" panose="020B0609020204030204" pitchFamily="49" charset="0"/>
              </a:rPr>
              <a:t>PriorityQueue</a:t>
            </a:r>
            <a:r>
              <a:rPr lang="en-IN" dirty="0">
                <a:solidFill>
                  <a:srgbClr val="C00000"/>
                </a:solidFill>
              </a:rPr>
              <a:t> </a:t>
            </a:r>
            <a:r>
              <a:rPr lang="en-IN" dirty="0"/>
              <a:t>extends </a:t>
            </a:r>
            <a:r>
              <a:rPr lang="en-IN" dirty="0" err="1">
                <a:solidFill>
                  <a:srgbClr val="C00000"/>
                </a:solidFill>
                <a:latin typeface="Consolas" panose="020B0609020204030204" pitchFamily="49" charset="0"/>
              </a:rPr>
              <a:t>AbstractQueue</a:t>
            </a:r>
            <a:r>
              <a:rPr lang="en-IN" dirty="0">
                <a:solidFill>
                  <a:srgbClr val="C00000"/>
                </a:solidFill>
              </a:rPr>
              <a:t> </a:t>
            </a:r>
            <a:r>
              <a:rPr lang="en-IN" dirty="0"/>
              <a:t>and implements the </a:t>
            </a:r>
            <a:r>
              <a:rPr lang="en-IN" dirty="0">
                <a:solidFill>
                  <a:srgbClr val="C00000"/>
                </a:solidFill>
                <a:latin typeface="Consolas" panose="020B0609020204030204" pitchFamily="49" charset="0"/>
              </a:rPr>
              <a:t>Queue</a:t>
            </a:r>
            <a:r>
              <a:rPr lang="en-IN" dirty="0">
                <a:solidFill>
                  <a:srgbClr val="C00000"/>
                </a:solidFill>
              </a:rPr>
              <a:t> </a:t>
            </a:r>
            <a:r>
              <a:rPr lang="en-IN" dirty="0"/>
              <a:t>interface.</a:t>
            </a:r>
          </a:p>
          <a:p>
            <a:r>
              <a:rPr lang="en-US" dirty="0"/>
              <a:t>It creates a queue that is prioritized based on the queue's comparator. </a:t>
            </a:r>
          </a:p>
          <a:p>
            <a:r>
              <a:rPr lang="en-IN" dirty="0" err="1">
                <a:solidFill>
                  <a:srgbClr val="C00000"/>
                </a:solidFill>
                <a:latin typeface="Consolas" panose="020B0609020204030204" pitchFamily="49" charset="0"/>
              </a:rPr>
              <a:t>PriorityQueue</a:t>
            </a:r>
            <a:r>
              <a:rPr lang="en-IN" dirty="0">
                <a:solidFill>
                  <a:srgbClr val="C00000"/>
                </a:solidFill>
              </a:rPr>
              <a:t> </a:t>
            </a:r>
            <a:r>
              <a:rPr lang="en-US" dirty="0"/>
              <a:t>is declared as follows:</a:t>
            </a:r>
          </a:p>
          <a:p>
            <a:pPr marL="0" indent="0" algn="ctr">
              <a:buNone/>
            </a:pPr>
            <a:r>
              <a:rPr lang="en-US" dirty="0" err="1">
                <a:solidFill>
                  <a:schemeClr val="tx2"/>
                </a:solidFill>
                <a:latin typeface="Consolas" panose="020B0609020204030204" pitchFamily="49" charset="0"/>
              </a:rPr>
              <a:t>PriorityQueue</a:t>
            </a:r>
            <a:r>
              <a:rPr lang="en-US" dirty="0">
                <a:solidFill>
                  <a:schemeClr val="tx2"/>
                </a:solidFill>
                <a:latin typeface="Consolas" panose="020B0609020204030204" pitchFamily="49" charset="0"/>
              </a:rPr>
              <a:t>&lt;E&gt; = new </a:t>
            </a:r>
            <a:r>
              <a:rPr lang="en-US" dirty="0" err="1">
                <a:solidFill>
                  <a:schemeClr val="tx2"/>
                </a:solidFill>
                <a:latin typeface="Consolas" panose="020B0609020204030204" pitchFamily="49" charset="0"/>
              </a:rPr>
              <a:t>PriorityQueue</a:t>
            </a:r>
            <a:r>
              <a:rPr lang="en-US" dirty="0">
                <a:solidFill>
                  <a:schemeClr val="tx2"/>
                </a:solidFill>
                <a:latin typeface="Consolas" panose="020B0609020204030204" pitchFamily="49" charset="0"/>
              </a:rPr>
              <a:t>&lt;E&gt;;</a:t>
            </a:r>
          </a:p>
          <a:p>
            <a:r>
              <a:rPr lang="en-IN" dirty="0"/>
              <a:t>It builds an empty queue with starting capacity as 11.</a:t>
            </a:r>
          </a:p>
          <a:p>
            <a:endParaRPr lang="en-US" dirty="0"/>
          </a:p>
        </p:txBody>
      </p:sp>
    </p:spTree>
    <p:extLst>
      <p:ext uri="{BB962C8B-B14F-4D97-AF65-F5344CB8AC3E}">
        <p14:creationId xmlns:p14="http://schemas.microsoft.com/office/powerpoint/2010/main" val="4087561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PriorityQueue</a:t>
            </a:r>
            <a:r>
              <a:rPr lang="en-IN" dirty="0"/>
              <a:t> - Example</a:t>
            </a:r>
            <a:endParaRPr lang="en-US" dirty="0"/>
          </a:p>
        </p:txBody>
      </p:sp>
      <p:sp>
        <p:nvSpPr>
          <p:cNvPr id="4" name="Rectangle 3"/>
          <p:cNvSpPr/>
          <p:nvPr/>
        </p:nvSpPr>
        <p:spPr>
          <a:xfrm>
            <a:off x="228600" y="990600"/>
            <a:ext cx="8763000" cy="4401205"/>
          </a:xfrm>
          <a:prstGeom prst="rect">
            <a:avLst/>
          </a:prstGeom>
          <a:ln w="19050">
            <a:solidFill>
              <a:schemeClr val="accent1"/>
            </a:solidFill>
            <a:prstDash val="dash"/>
          </a:ln>
        </p:spPr>
        <p:txBody>
          <a:bodyPr wrap="square">
            <a:spAutoFit/>
          </a:bodyPr>
          <a:lstStyle/>
          <a:p>
            <a:r>
              <a:rPr lang="en-IN" sz="2000" b="1" dirty="0">
                <a:solidFill>
                  <a:srgbClr val="7F0055"/>
                </a:solidFill>
                <a:latin typeface="Consolas" panose="020B0609020204030204" pitchFamily="49" charset="0"/>
              </a:rPr>
              <a:t>import</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java.util</a:t>
            </a:r>
            <a:r>
              <a:rPr lang="en-IN" sz="2000" b="1" dirty="0">
                <a:solidFill>
                  <a:srgbClr val="000000"/>
                </a:solidFill>
                <a:latin typeface="Consolas" panose="020B0609020204030204" pitchFamily="49" charset="0"/>
              </a:rPr>
              <a:t>.*;</a:t>
            </a:r>
          </a:p>
          <a:p>
            <a:r>
              <a:rPr lang="en-IN" sz="2000" b="1" dirty="0">
                <a:solidFill>
                  <a:srgbClr val="7F0055"/>
                </a:solidFill>
                <a:latin typeface="Consolas" panose="020B0609020204030204" pitchFamily="49" charset="0"/>
              </a:rPr>
              <a:t>public</a:t>
            </a:r>
            <a:r>
              <a:rPr lang="en-IN" sz="2000" b="1" dirty="0">
                <a:solidFill>
                  <a:srgbClr val="000000"/>
                </a:solidFill>
                <a:latin typeface="Consolas" panose="020B0609020204030204" pitchFamily="49" charset="0"/>
              </a:rPr>
              <a:t> </a:t>
            </a:r>
            <a:r>
              <a:rPr lang="en-IN" sz="2000" b="1" dirty="0">
                <a:solidFill>
                  <a:srgbClr val="7F0055"/>
                </a:solidFill>
                <a:latin typeface="Consolas" panose="020B0609020204030204" pitchFamily="49" charset="0"/>
              </a:rPr>
              <a:t>class</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PriorityQueueExample</a:t>
            </a:r>
            <a:r>
              <a:rPr lang="en-IN" sz="2000" b="1"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static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solidFill>
                  <a:srgbClr val="000000"/>
                </a:solidFill>
                <a:latin typeface="Consolas" panose="020B0609020204030204" pitchFamily="49" charset="0"/>
              </a:rPr>
              <a:t> main(String[] </a:t>
            </a:r>
            <a:r>
              <a:rPr lang="en-US" sz="2000" b="1" dirty="0" err="1">
                <a:solidFill>
                  <a:srgbClr val="6A3E3E"/>
                </a:solidFill>
                <a:latin typeface="Consolas" panose="020B0609020204030204" pitchFamily="49" charset="0"/>
              </a:rPr>
              <a:t>args</a:t>
            </a:r>
            <a:r>
              <a:rPr lang="en-US" sz="2000" b="1"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PriorityQueue</a:t>
            </a:r>
            <a:r>
              <a:rPr lang="en-IN" sz="2000" dirty="0">
                <a:solidFill>
                  <a:srgbClr val="000000"/>
                </a:solidFill>
                <a:latin typeface="Consolas" panose="020B0609020204030204" pitchFamily="49" charset="0"/>
              </a:rPr>
              <a:t>&lt;Integer&gt; </a:t>
            </a:r>
            <a:r>
              <a:rPr lang="en-IN" sz="2000" dirty="0">
                <a:solidFill>
                  <a:srgbClr val="6A3E3E"/>
                </a:solidFill>
                <a:latin typeface="Consolas" panose="020B0609020204030204" pitchFamily="49" charset="0"/>
              </a:rPr>
              <a:t>numbers</a:t>
            </a:r>
            <a:r>
              <a:rPr lang="en-IN" sz="2000" dirty="0">
                <a:solidFill>
                  <a:srgbClr val="000000"/>
                </a:solidFill>
                <a:latin typeface="Consolas" panose="020B0609020204030204" pitchFamily="49" charset="0"/>
              </a:rPr>
              <a:t> = </a:t>
            </a:r>
            <a:r>
              <a:rPr lang="en-IN" sz="2000" b="1" dirty="0">
                <a:solidFill>
                  <a:srgbClr val="7F0055"/>
                </a:solidFill>
                <a:latin typeface="Consolas" panose="020B0609020204030204" pitchFamily="49" charset="0"/>
              </a:rPr>
              <a:t>new</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PriorityQueue</a:t>
            </a:r>
            <a:r>
              <a:rPr lang="en-IN" sz="2000" b="1" dirty="0">
                <a:solidFill>
                  <a:srgbClr val="000000"/>
                </a:solidFill>
                <a:latin typeface="Consolas" panose="020B0609020204030204" pitchFamily="49" charset="0"/>
              </a:rPr>
              <a:t>&lt;&gt;();</a:t>
            </a:r>
          </a:p>
          <a:p>
            <a:r>
              <a:rPr lang="en-IN" sz="2000" dirty="0">
                <a:solidFill>
                  <a:srgbClr val="000000"/>
                </a:solidFill>
                <a:latin typeface="Consolas" panose="020B0609020204030204" pitchFamily="49" charset="0"/>
              </a:rPr>
              <a:t>        </a:t>
            </a:r>
            <a:r>
              <a:rPr lang="en-IN" sz="2000" dirty="0" err="1">
                <a:solidFill>
                  <a:srgbClr val="6A3E3E"/>
                </a:solidFill>
                <a:latin typeface="Consolas" panose="020B0609020204030204" pitchFamily="49" charset="0"/>
              </a:rPr>
              <a:t>numbers</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(750);</a:t>
            </a:r>
          </a:p>
          <a:p>
            <a:r>
              <a:rPr lang="en-IN" sz="2000" dirty="0">
                <a:solidFill>
                  <a:srgbClr val="000000"/>
                </a:solidFill>
                <a:latin typeface="Consolas" panose="020B0609020204030204" pitchFamily="49" charset="0"/>
              </a:rPr>
              <a:t>        </a:t>
            </a:r>
            <a:r>
              <a:rPr lang="en-IN" sz="2000" dirty="0" err="1">
                <a:solidFill>
                  <a:srgbClr val="6A3E3E"/>
                </a:solidFill>
                <a:latin typeface="Consolas" panose="020B0609020204030204" pitchFamily="49" charset="0"/>
              </a:rPr>
              <a:t>numbers</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(500);</a:t>
            </a:r>
          </a:p>
          <a:p>
            <a:r>
              <a:rPr lang="en-IN" sz="2000" dirty="0">
                <a:solidFill>
                  <a:srgbClr val="000000"/>
                </a:solidFill>
                <a:latin typeface="Consolas" panose="020B0609020204030204" pitchFamily="49" charset="0"/>
              </a:rPr>
              <a:t>        </a:t>
            </a:r>
            <a:r>
              <a:rPr lang="en-IN" sz="2000" dirty="0" err="1">
                <a:solidFill>
                  <a:srgbClr val="6A3E3E"/>
                </a:solidFill>
                <a:latin typeface="Consolas" panose="020B0609020204030204" pitchFamily="49" charset="0"/>
              </a:rPr>
              <a:t>numbers</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(900);</a:t>
            </a:r>
          </a:p>
          <a:p>
            <a:r>
              <a:rPr lang="en-IN" sz="2000" dirty="0">
                <a:solidFill>
                  <a:srgbClr val="000000"/>
                </a:solidFill>
                <a:latin typeface="Consolas" panose="020B0609020204030204" pitchFamily="49" charset="0"/>
              </a:rPr>
              <a:t>        </a:t>
            </a:r>
            <a:r>
              <a:rPr lang="en-IN" sz="2000" dirty="0" err="1">
                <a:solidFill>
                  <a:srgbClr val="6A3E3E"/>
                </a:solidFill>
                <a:latin typeface="Consolas" panose="020B0609020204030204" pitchFamily="49" charset="0"/>
              </a:rPr>
              <a:t>numbers</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(100);</a:t>
            </a:r>
          </a:p>
          <a:p>
            <a:r>
              <a:rPr lang="en-IN" sz="2000" dirty="0">
                <a:solidFill>
                  <a:srgbClr val="000000"/>
                </a:solidFill>
                <a:latin typeface="Consolas" panose="020B0609020204030204" pitchFamily="49" charset="0"/>
              </a:rPr>
              <a:t>        </a:t>
            </a:r>
            <a:r>
              <a:rPr lang="en-IN" sz="2000" b="1" dirty="0">
                <a:solidFill>
                  <a:srgbClr val="7F0055"/>
                </a:solidFill>
                <a:latin typeface="Consolas" panose="020B0609020204030204" pitchFamily="49" charset="0"/>
              </a:rPr>
              <a:t>while</a:t>
            </a:r>
            <a:r>
              <a:rPr lang="en-IN" sz="2000" b="1" dirty="0">
                <a:solidFill>
                  <a:srgbClr val="000000"/>
                </a:solidFill>
                <a:latin typeface="Consolas" panose="020B0609020204030204" pitchFamily="49" charset="0"/>
              </a:rPr>
              <a:t> (!</a:t>
            </a:r>
            <a:r>
              <a:rPr lang="en-IN" sz="2000" b="1" dirty="0" err="1">
                <a:solidFill>
                  <a:srgbClr val="6A3E3E"/>
                </a:solidFill>
                <a:latin typeface="Consolas" panose="020B0609020204030204" pitchFamily="49" charset="0"/>
              </a:rPr>
              <a:t>numbers</a:t>
            </a:r>
            <a:r>
              <a:rPr lang="en-IN" sz="2000" b="1" dirty="0" err="1">
                <a:solidFill>
                  <a:srgbClr val="000000"/>
                </a:solidFill>
                <a:latin typeface="Consolas" panose="020B0609020204030204" pitchFamily="49" charset="0"/>
              </a:rPr>
              <a:t>.isEmpty</a:t>
            </a:r>
            <a:r>
              <a:rPr lang="en-IN" sz="2000" b="1"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System.</a:t>
            </a:r>
            <a:r>
              <a:rPr lang="en-IN" sz="2000" b="1" i="1" dirty="0" err="1">
                <a:solidFill>
                  <a:srgbClr val="0000C0"/>
                </a:solidFill>
                <a:latin typeface="Consolas" panose="020B0609020204030204" pitchFamily="49" charset="0"/>
              </a:rPr>
              <a:t>out</a:t>
            </a:r>
            <a:r>
              <a:rPr lang="en-IN" sz="2000" b="1" i="1" dirty="0" err="1">
                <a:solidFill>
                  <a:srgbClr val="000000"/>
                </a:solidFill>
                <a:latin typeface="Consolas" panose="020B0609020204030204" pitchFamily="49" charset="0"/>
              </a:rPr>
              <a:t>.println</a:t>
            </a:r>
            <a:r>
              <a:rPr lang="en-IN" sz="2000" b="1" i="1" dirty="0">
                <a:solidFill>
                  <a:srgbClr val="000000"/>
                </a:solidFill>
                <a:latin typeface="Consolas" panose="020B0609020204030204" pitchFamily="49" charset="0"/>
              </a:rPr>
              <a:t>(</a:t>
            </a:r>
            <a:r>
              <a:rPr lang="en-IN" sz="2000" b="1" i="1" dirty="0" err="1">
                <a:solidFill>
                  <a:srgbClr val="6A3E3E"/>
                </a:solidFill>
                <a:latin typeface="Consolas" panose="020B0609020204030204" pitchFamily="49" charset="0"/>
              </a:rPr>
              <a:t>numbers</a:t>
            </a:r>
            <a:r>
              <a:rPr lang="en-IN" sz="2000" b="1" i="1" dirty="0" err="1">
                <a:solidFill>
                  <a:srgbClr val="000000"/>
                </a:solidFill>
                <a:latin typeface="Consolas" panose="020B0609020204030204" pitchFamily="49" charset="0"/>
              </a:rPr>
              <a:t>.remove</a:t>
            </a:r>
            <a:r>
              <a:rPr lang="en-IN" sz="2000" b="1" i="1" dirty="0">
                <a:solidFill>
                  <a:srgbClr val="000000"/>
                </a:solidFill>
                <a:latin typeface="Consolas" panose="020B0609020204030204" pitchFamily="49" charset="0"/>
              </a:rPr>
              <a:t>());</a:t>
            </a:r>
          </a:p>
          <a:p>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a:t>
            </a:r>
            <a:endParaRPr lang="en-IN" sz="4400" dirty="0"/>
          </a:p>
        </p:txBody>
      </p:sp>
      <p:pic>
        <p:nvPicPr>
          <p:cNvPr id="6" name="Picture 5"/>
          <p:cNvPicPr>
            <a:picLocks noChangeAspect="1"/>
          </p:cNvPicPr>
          <p:nvPr/>
        </p:nvPicPr>
        <p:blipFill>
          <a:blip r:embed="rId2"/>
          <a:stretch>
            <a:fillRect/>
          </a:stretch>
        </p:blipFill>
        <p:spPr>
          <a:xfrm>
            <a:off x="6900949" y="2064327"/>
            <a:ext cx="2590800" cy="1809750"/>
          </a:xfrm>
          <a:prstGeom prst="rect">
            <a:avLst/>
          </a:prstGeom>
        </p:spPr>
      </p:pic>
    </p:spTree>
    <p:extLst>
      <p:ext uri="{BB962C8B-B14F-4D97-AF65-F5344CB8AC3E}">
        <p14:creationId xmlns:p14="http://schemas.microsoft.com/office/powerpoint/2010/main" val="433782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 v/s Sets</a:t>
            </a:r>
            <a:endParaRPr lang="en-US" dirty="0"/>
          </a:p>
        </p:txBody>
      </p:sp>
      <p:graphicFrame>
        <p:nvGraphicFramePr>
          <p:cNvPr id="4" name="Content Placeholder 1"/>
          <p:cNvGraphicFramePr>
            <a:graphicFrameLocks noGrp="1"/>
          </p:cNvGraphicFramePr>
          <p:nvPr>
            <p:ph idx="1"/>
            <p:extLst/>
          </p:nvPr>
        </p:nvGraphicFramePr>
        <p:xfrm>
          <a:off x="190500" y="990600"/>
          <a:ext cx="8763000" cy="914400"/>
        </p:xfrm>
        <a:graphic>
          <a:graphicData uri="http://schemas.openxmlformats.org/drawingml/2006/table">
            <a:tbl>
              <a:tblPr firstRow="1">
                <a:tableStyleId>{00A15C55-8517-42AA-B614-E9B94910E393}</a:tableStyleId>
              </a:tblPr>
              <a:tblGrid>
                <a:gridCol w="4381500">
                  <a:extLst>
                    <a:ext uri="{9D8B030D-6E8A-4147-A177-3AD203B41FA5}">
                      <a16:colId xmlns:a16="http://schemas.microsoft.com/office/drawing/2014/main" xmlns="" val="20000"/>
                    </a:ext>
                  </a:extLst>
                </a:gridCol>
                <a:gridCol w="4381500">
                  <a:extLst>
                    <a:ext uri="{9D8B030D-6E8A-4147-A177-3AD203B41FA5}">
                      <a16:colId xmlns:a16="http://schemas.microsoft.com/office/drawing/2014/main" xmlns="" val="20001"/>
                    </a:ext>
                  </a:extLst>
                </a:gridCol>
              </a:tblGrid>
              <a:tr h="370840">
                <a:tc>
                  <a:txBody>
                    <a:bodyPr/>
                    <a:lstStyle/>
                    <a:p>
                      <a:r>
                        <a:rPr lang="en-IN" sz="2400" dirty="0" smtClean="0"/>
                        <a:t>List</a:t>
                      </a:r>
                      <a:endParaRPr lang="en-IN" sz="2400" dirty="0"/>
                    </a:p>
                  </a:txBody>
                  <a:tcPr/>
                </a:tc>
                <a:tc>
                  <a:txBody>
                    <a:bodyPr/>
                    <a:lstStyle/>
                    <a:p>
                      <a:r>
                        <a:rPr lang="en-IN" sz="2400" dirty="0" smtClean="0"/>
                        <a:t>Set</a:t>
                      </a:r>
                      <a:endParaRPr lang="en-IN" sz="2400" dirty="0"/>
                    </a:p>
                  </a:txBody>
                  <a:tcPr/>
                </a:tc>
                <a:extLst>
                  <a:ext uri="{0D108BD9-81ED-4DB2-BD59-A6C34878D82A}">
                    <a16:rowId xmlns:a16="http://schemas.microsoft.com/office/drawing/2014/main" xmlns="" val="10000"/>
                  </a:ext>
                </a:extLst>
              </a:tr>
              <a:tr h="370840">
                <a:tc>
                  <a:txBody>
                    <a:bodyPr/>
                    <a:lstStyle/>
                    <a:p>
                      <a:pPr algn="l"/>
                      <a:r>
                        <a:rPr lang="en-IN" sz="2400" dirty="0" smtClean="0"/>
                        <a:t>Lists allow</a:t>
                      </a:r>
                      <a:r>
                        <a:rPr lang="en-IN" sz="2400" baseline="0" dirty="0" smtClean="0"/>
                        <a:t> duplicates.</a:t>
                      </a:r>
                      <a:endParaRPr lang="en-IN" sz="2400" dirty="0"/>
                    </a:p>
                  </a:txBody>
                  <a:tcPr/>
                </a:tc>
                <a:tc>
                  <a:txBody>
                    <a:bodyPr/>
                    <a:lstStyle/>
                    <a:p>
                      <a:pPr algn="l"/>
                      <a:r>
                        <a:rPr lang="en-IN" sz="2400" dirty="0" smtClean="0"/>
                        <a:t>Sets allow only</a:t>
                      </a:r>
                      <a:r>
                        <a:rPr lang="en-IN" sz="2400" baseline="0" dirty="0" smtClean="0"/>
                        <a:t> unique elements.</a:t>
                      </a:r>
                      <a:endParaRPr lang="en-IN" sz="2400" dirty="0"/>
                    </a:p>
                  </a:txBody>
                  <a:tcPr/>
                </a:tc>
                <a:extLst>
                  <a:ext uri="{0D108BD9-81ED-4DB2-BD59-A6C34878D82A}">
                    <a16:rowId xmlns:a16="http://schemas.microsoft.com/office/drawing/2014/main" xmlns="" val="10001"/>
                  </a:ext>
                </a:extLst>
              </a:tr>
            </a:tbl>
          </a:graphicData>
        </a:graphic>
      </p:graphicFrame>
      <p:graphicFrame>
        <p:nvGraphicFramePr>
          <p:cNvPr id="6" name="Table 5"/>
          <p:cNvGraphicFramePr>
            <a:graphicFrameLocks noGrp="1"/>
          </p:cNvGraphicFramePr>
          <p:nvPr>
            <p:extLst/>
          </p:nvPr>
        </p:nvGraphicFramePr>
        <p:xfrm>
          <a:off x="190500" y="1905000"/>
          <a:ext cx="8763000" cy="457200"/>
        </p:xfrm>
        <a:graphic>
          <a:graphicData uri="http://schemas.openxmlformats.org/drawingml/2006/table">
            <a:tbl>
              <a:tblPr>
                <a:tableStyleId>{00A15C55-8517-42AA-B614-E9B94910E393}</a:tableStyleId>
              </a:tblPr>
              <a:tblGrid>
                <a:gridCol w="4381500">
                  <a:extLst>
                    <a:ext uri="{9D8B030D-6E8A-4147-A177-3AD203B41FA5}">
                      <a16:colId xmlns:a16="http://schemas.microsoft.com/office/drawing/2014/main" xmlns="" val="20000"/>
                    </a:ext>
                  </a:extLst>
                </a:gridCol>
                <a:gridCol w="4381500">
                  <a:extLst>
                    <a:ext uri="{9D8B030D-6E8A-4147-A177-3AD203B41FA5}">
                      <a16:colId xmlns:a16="http://schemas.microsoft.com/office/drawing/2014/main" xmlns="" val="20001"/>
                    </a:ext>
                  </a:extLst>
                </a:gridCol>
              </a:tblGrid>
              <a:tr h="370840">
                <a:tc>
                  <a:txBody>
                    <a:bodyPr/>
                    <a:lstStyle/>
                    <a:p>
                      <a:pPr algn="l"/>
                      <a:r>
                        <a:rPr lang="en-IN" sz="2400" dirty="0" smtClean="0"/>
                        <a:t>List is an ordered collection.</a:t>
                      </a:r>
                      <a:endParaRPr lang="en-IN" sz="2400" dirty="0"/>
                    </a:p>
                  </a:txBody>
                  <a:tcPr/>
                </a:tc>
                <a:tc>
                  <a:txBody>
                    <a:bodyPr/>
                    <a:lstStyle/>
                    <a:p>
                      <a:pPr algn="l"/>
                      <a:r>
                        <a:rPr lang="en-IN" sz="2400" dirty="0" smtClean="0"/>
                        <a:t>Sets is an unordered collection.</a:t>
                      </a:r>
                      <a:endParaRPr lang="en-IN" sz="2400" dirty="0"/>
                    </a:p>
                  </a:txBody>
                  <a:tcPr/>
                </a:tc>
                <a:extLst>
                  <a:ext uri="{0D108BD9-81ED-4DB2-BD59-A6C34878D82A}">
                    <a16:rowId xmlns:a16="http://schemas.microsoft.com/office/drawing/2014/main" xmlns="" val="10000"/>
                  </a:ext>
                </a:extLst>
              </a:tr>
            </a:tbl>
          </a:graphicData>
        </a:graphic>
      </p:graphicFrame>
      <p:graphicFrame>
        <p:nvGraphicFramePr>
          <p:cNvPr id="7" name="Table 6"/>
          <p:cNvGraphicFramePr>
            <a:graphicFrameLocks noGrp="1"/>
          </p:cNvGraphicFramePr>
          <p:nvPr>
            <p:extLst/>
          </p:nvPr>
        </p:nvGraphicFramePr>
        <p:xfrm>
          <a:off x="190500" y="2362200"/>
          <a:ext cx="8763000" cy="1188720"/>
        </p:xfrm>
        <a:graphic>
          <a:graphicData uri="http://schemas.openxmlformats.org/drawingml/2006/table">
            <a:tbl>
              <a:tblPr>
                <a:tableStyleId>{00A15C55-8517-42AA-B614-E9B94910E393}</a:tableStyleId>
              </a:tblPr>
              <a:tblGrid>
                <a:gridCol w="4381500">
                  <a:extLst>
                    <a:ext uri="{9D8B030D-6E8A-4147-A177-3AD203B41FA5}">
                      <a16:colId xmlns:a16="http://schemas.microsoft.com/office/drawing/2014/main" xmlns="" val="20000"/>
                    </a:ext>
                  </a:extLst>
                </a:gridCol>
                <a:gridCol w="4381500">
                  <a:extLst>
                    <a:ext uri="{9D8B030D-6E8A-4147-A177-3AD203B41FA5}">
                      <a16:colId xmlns:a16="http://schemas.microsoft.com/office/drawing/2014/main" xmlns="" val="20001"/>
                    </a:ext>
                  </a:extLst>
                </a:gridCol>
              </a:tblGrid>
              <a:tr h="370840">
                <a:tc>
                  <a:txBody>
                    <a:bodyPr/>
                    <a:lstStyle/>
                    <a:p>
                      <a:pPr algn="l"/>
                      <a:r>
                        <a:rPr lang="en-IN" sz="2400" dirty="0" smtClean="0"/>
                        <a:t>Popular implementation</a:t>
                      </a:r>
                      <a:r>
                        <a:rPr lang="en-IN" sz="2400" baseline="0" dirty="0" smtClean="0"/>
                        <a:t> of List interface includes </a:t>
                      </a:r>
                      <a:r>
                        <a:rPr lang="en-IN" sz="2400" baseline="0" dirty="0" err="1" smtClean="0"/>
                        <a:t>ArrayList</a:t>
                      </a:r>
                      <a:r>
                        <a:rPr lang="en-IN" sz="2400" baseline="0" dirty="0" smtClean="0"/>
                        <a:t>, Vector and </a:t>
                      </a:r>
                      <a:r>
                        <a:rPr lang="en-IN" sz="2400" baseline="0" dirty="0" err="1" smtClean="0"/>
                        <a:t>LinkedList</a:t>
                      </a:r>
                      <a:r>
                        <a:rPr lang="en-IN" sz="2400" baseline="0" dirty="0" smtClean="0"/>
                        <a:t>.</a:t>
                      </a:r>
                      <a:endParaRPr lang="en-IN" sz="2400" dirty="0"/>
                    </a:p>
                  </a:txBody>
                  <a:tcPr/>
                </a:tc>
                <a:tc>
                  <a:txBody>
                    <a:bodyPr/>
                    <a:lstStyle/>
                    <a:p>
                      <a:pPr algn="l"/>
                      <a:r>
                        <a:rPr lang="en-IN" sz="2400" dirty="0" smtClean="0"/>
                        <a:t>Popular</a:t>
                      </a:r>
                      <a:r>
                        <a:rPr lang="en-IN" sz="2400" baseline="0" dirty="0" smtClean="0"/>
                        <a:t> implementation of Set interface includes </a:t>
                      </a:r>
                      <a:r>
                        <a:rPr lang="en-IN" sz="2400" baseline="0" dirty="0" err="1" smtClean="0"/>
                        <a:t>HashSet</a:t>
                      </a:r>
                      <a:r>
                        <a:rPr lang="en-IN" sz="2400" baseline="0" dirty="0" smtClean="0"/>
                        <a:t>, </a:t>
                      </a:r>
                      <a:r>
                        <a:rPr lang="en-IN" sz="2400" baseline="0" dirty="0" err="1" smtClean="0"/>
                        <a:t>TreeSet</a:t>
                      </a:r>
                      <a:r>
                        <a:rPr lang="en-IN" sz="2400" baseline="0" dirty="0" smtClean="0"/>
                        <a:t> and </a:t>
                      </a:r>
                      <a:r>
                        <a:rPr lang="en-IN" sz="2400" baseline="0" dirty="0" err="1" smtClean="0"/>
                        <a:t>LinkedHashSet</a:t>
                      </a:r>
                      <a:r>
                        <a:rPr lang="en-IN" sz="2400" baseline="0" dirty="0" smtClean="0"/>
                        <a:t>.</a:t>
                      </a:r>
                      <a:endParaRPr lang="en-IN" sz="2400" dirty="0"/>
                    </a:p>
                  </a:txBody>
                  <a:tcPr/>
                </a:tc>
                <a:extLst>
                  <a:ext uri="{0D108BD9-81ED-4DB2-BD59-A6C34878D82A}">
                    <a16:rowId xmlns:a16="http://schemas.microsoft.com/office/drawing/2014/main" xmlns="" val="10000"/>
                  </a:ext>
                </a:extLst>
              </a:tr>
            </a:tbl>
          </a:graphicData>
        </a:graphic>
      </p:graphicFrame>
      <p:sp>
        <p:nvSpPr>
          <p:cNvPr id="8" name="Rectangle 7"/>
          <p:cNvSpPr/>
          <p:nvPr/>
        </p:nvSpPr>
        <p:spPr>
          <a:xfrm>
            <a:off x="190500" y="3677868"/>
            <a:ext cx="8763000" cy="1351332"/>
          </a:xfrm>
          <a:prstGeom prst="rect">
            <a:avLst/>
          </a:prstGeom>
        </p:spPr>
        <p:txBody>
          <a:bodyPr wrap="square">
            <a:spAutoFit/>
          </a:bodyPr>
          <a:lstStyle/>
          <a:p>
            <a:pPr algn="just">
              <a:lnSpc>
                <a:spcPct val="107000"/>
              </a:lnSpc>
              <a:spcAft>
                <a:spcPts val="800"/>
              </a:spcAft>
            </a:pPr>
            <a:r>
              <a:rPr lang="en-IN" sz="2400" b="1" dirty="0">
                <a:latin typeface="+mj-lt"/>
                <a:ea typeface="Times New Roman" panose="02020603050405020304" pitchFamily="18" charset="0"/>
                <a:cs typeface="Times New Roman" panose="02020603050405020304" pitchFamily="18" charset="0"/>
              </a:rPr>
              <a:t>When to use List and Set?</a:t>
            </a:r>
          </a:p>
          <a:p>
            <a:pPr algn="just">
              <a:lnSpc>
                <a:spcPct val="107000"/>
              </a:lnSpc>
              <a:spcAft>
                <a:spcPts val="800"/>
              </a:spcAft>
            </a:pPr>
            <a:r>
              <a:rPr lang="en-IN" sz="2000" dirty="0">
                <a:latin typeface="+mj-lt"/>
                <a:ea typeface="Times New Roman" panose="02020603050405020304" pitchFamily="18" charset="0"/>
                <a:cs typeface="Times New Roman" panose="02020603050405020304" pitchFamily="18" charset="0"/>
              </a:rPr>
              <a:t>Lists - If insertion order is maintained during insertion and allows duplicates.</a:t>
            </a:r>
          </a:p>
          <a:p>
            <a:pPr algn="just">
              <a:lnSpc>
                <a:spcPct val="107000"/>
              </a:lnSpc>
              <a:spcAft>
                <a:spcPts val="800"/>
              </a:spcAft>
            </a:pPr>
            <a:r>
              <a:rPr lang="en-IN" sz="2000" dirty="0">
                <a:latin typeface="+mj-lt"/>
                <a:ea typeface="Times New Roman" panose="02020603050405020304" pitchFamily="18" charset="0"/>
                <a:cs typeface="Times New Roman" panose="02020603050405020304" pitchFamily="18" charset="0"/>
              </a:rPr>
              <a:t>Sets – If unique collection without any duplicates without maintaining order.</a:t>
            </a:r>
            <a:endParaRPr lang="en-IN" sz="2400" dirty="0">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169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Maps</a:t>
            </a:r>
            <a:endParaRPr lang="en-US" dirty="0"/>
          </a:p>
        </p:txBody>
      </p:sp>
      <p:sp>
        <p:nvSpPr>
          <p:cNvPr id="3" name="Content Placeholder 2"/>
          <p:cNvSpPr>
            <a:spLocks noGrp="1"/>
          </p:cNvSpPr>
          <p:nvPr>
            <p:ph idx="1"/>
          </p:nvPr>
        </p:nvSpPr>
        <p:spPr/>
        <p:txBody>
          <a:bodyPr/>
          <a:lstStyle/>
          <a:p>
            <a:r>
              <a:rPr lang="en-US" dirty="0"/>
              <a:t>A map is an object that stores associations between keys and values, or key/value pairs. </a:t>
            </a:r>
          </a:p>
          <a:p>
            <a:r>
              <a:rPr lang="en-US" dirty="0"/>
              <a:t>Given a key, you can find its value. Both keys and values are objects. </a:t>
            </a:r>
          </a:p>
          <a:p>
            <a:r>
              <a:rPr lang="en-US" dirty="0"/>
              <a:t>The keys must be unique, but the values may be duplicated. Some maps can accept a null key and null values, others cannot.</a:t>
            </a:r>
          </a:p>
          <a:p>
            <a:r>
              <a:rPr lang="en-US" dirty="0"/>
              <a:t>Maps don't implement the </a:t>
            </a:r>
            <a:r>
              <a:rPr lang="en-US" dirty="0" err="1"/>
              <a:t>Iterable</a:t>
            </a:r>
            <a:r>
              <a:rPr lang="en-US" dirty="0"/>
              <a:t> interface. This means that you cannot cycle through a map using a for-each style for loop. Furthermore, you can’t obtain an iterator to a map.</a:t>
            </a:r>
            <a:endParaRPr lang="en-IN" dirty="0"/>
          </a:p>
          <a:p>
            <a:endParaRPr lang="en-US" dirty="0"/>
          </a:p>
        </p:txBody>
      </p:sp>
    </p:spTree>
    <p:extLst>
      <p:ext uri="{BB962C8B-B14F-4D97-AF65-F5344CB8AC3E}">
        <p14:creationId xmlns:p14="http://schemas.microsoft.com/office/powerpoint/2010/main" val="36406578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 Interfaces</a:t>
            </a:r>
            <a:endParaRPr lang="en-US" dirty="0"/>
          </a:p>
        </p:txBody>
      </p:sp>
      <p:graphicFrame>
        <p:nvGraphicFramePr>
          <p:cNvPr id="4" name="Content Placeholder 3"/>
          <p:cNvGraphicFramePr>
            <a:graphicFrameLocks noGrp="1"/>
          </p:cNvGraphicFramePr>
          <p:nvPr>
            <p:ph idx="1"/>
            <p:extLst/>
          </p:nvPr>
        </p:nvGraphicFramePr>
        <p:xfrm>
          <a:off x="190500" y="990600"/>
          <a:ext cx="8763000" cy="3383280"/>
        </p:xfrm>
        <a:graphic>
          <a:graphicData uri="http://schemas.openxmlformats.org/drawingml/2006/table">
            <a:tbl>
              <a:tblPr firstRow="1">
                <a:tableStyleId>{00A15C55-8517-42AA-B614-E9B94910E393}</a:tableStyleId>
              </a:tblPr>
              <a:tblGrid>
                <a:gridCol w="2933700">
                  <a:extLst>
                    <a:ext uri="{9D8B030D-6E8A-4147-A177-3AD203B41FA5}">
                      <a16:colId xmlns:a16="http://schemas.microsoft.com/office/drawing/2014/main" xmlns="" val="20000"/>
                    </a:ext>
                  </a:extLst>
                </a:gridCol>
                <a:gridCol w="5829300">
                  <a:extLst>
                    <a:ext uri="{9D8B030D-6E8A-4147-A177-3AD203B41FA5}">
                      <a16:colId xmlns:a16="http://schemas.microsoft.com/office/drawing/2014/main" xmlns="" val="20001"/>
                    </a:ext>
                  </a:extLst>
                </a:gridCol>
              </a:tblGrid>
              <a:tr h="381000">
                <a:tc>
                  <a:txBody>
                    <a:bodyPr/>
                    <a:lstStyle/>
                    <a:p>
                      <a:r>
                        <a:rPr lang="en-IN" sz="2400" dirty="0" smtClean="0"/>
                        <a:t>Interface</a:t>
                      </a:r>
                      <a:endParaRPr lang="en-IN" sz="2400" dirty="0"/>
                    </a:p>
                  </a:txBody>
                  <a:tcPr/>
                </a:tc>
                <a:tc>
                  <a:txBody>
                    <a:bodyPr/>
                    <a:lstStyle/>
                    <a:p>
                      <a:r>
                        <a:rPr lang="en-IN" sz="2400" dirty="0" smtClean="0"/>
                        <a:t>Description</a:t>
                      </a:r>
                      <a:endParaRPr lang="en-IN" sz="2400" dirty="0"/>
                    </a:p>
                  </a:txBody>
                  <a:tcPr/>
                </a:tc>
                <a:extLst>
                  <a:ext uri="{0D108BD9-81ED-4DB2-BD59-A6C34878D82A}">
                    <a16:rowId xmlns:a16="http://schemas.microsoft.com/office/drawing/2014/main" xmlns="" val="10000"/>
                  </a:ext>
                </a:extLst>
              </a:tr>
              <a:tr h="381000">
                <a:tc>
                  <a:txBody>
                    <a:bodyPr/>
                    <a:lstStyle/>
                    <a:p>
                      <a:r>
                        <a:rPr lang="en-IN" sz="2400" dirty="0" smtClean="0"/>
                        <a:t>Map</a:t>
                      </a:r>
                      <a:endParaRPr lang="en-IN" sz="2400" dirty="0"/>
                    </a:p>
                  </a:txBody>
                  <a:tcPr/>
                </a:tc>
                <a:tc>
                  <a:txBody>
                    <a:bodyPr/>
                    <a:lstStyle/>
                    <a:p>
                      <a:r>
                        <a:rPr lang="en-IN" sz="2400" dirty="0" smtClean="0"/>
                        <a:t>Maps unique keys</a:t>
                      </a:r>
                      <a:r>
                        <a:rPr lang="en-IN" sz="2400" baseline="0" dirty="0" smtClean="0"/>
                        <a:t> to values.</a:t>
                      </a:r>
                      <a:endParaRPr lang="en-IN" sz="2400" dirty="0"/>
                    </a:p>
                  </a:txBody>
                  <a:tcPr/>
                </a:tc>
                <a:extLst>
                  <a:ext uri="{0D108BD9-81ED-4DB2-BD59-A6C34878D82A}">
                    <a16:rowId xmlns:a16="http://schemas.microsoft.com/office/drawing/2014/main" xmlns="" val="10001"/>
                  </a:ext>
                </a:extLst>
              </a:tr>
              <a:tr h="381000">
                <a:tc>
                  <a:txBody>
                    <a:bodyPr/>
                    <a:lstStyle/>
                    <a:p>
                      <a:r>
                        <a:rPr lang="en-IN" sz="2400" dirty="0" err="1" smtClean="0"/>
                        <a:t>Map.Entry</a:t>
                      </a:r>
                      <a:endParaRPr lang="en-IN" sz="2400" dirty="0"/>
                    </a:p>
                  </a:txBody>
                  <a:tcPr/>
                </a:tc>
                <a:tc>
                  <a:txBody>
                    <a:bodyPr/>
                    <a:lstStyle/>
                    <a:p>
                      <a:r>
                        <a:rPr lang="en-IN" sz="2400" dirty="0" smtClean="0"/>
                        <a:t>Describes an element (a key/value pair) in a map. This is an inner class of Map.</a:t>
                      </a:r>
                      <a:endParaRPr lang="en-IN" sz="2400" dirty="0"/>
                    </a:p>
                  </a:txBody>
                  <a:tcPr/>
                </a:tc>
                <a:extLst>
                  <a:ext uri="{0D108BD9-81ED-4DB2-BD59-A6C34878D82A}">
                    <a16:rowId xmlns:a16="http://schemas.microsoft.com/office/drawing/2014/main" xmlns="" val="10002"/>
                  </a:ext>
                </a:extLst>
              </a:tr>
              <a:tr h="381000">
                <a:tc>
                  <a:txBody>
                    <a:bodyPr/>
                    <a:lstStyle/>
                    <a:p>
                      <a:r>
                        <a:rPr lang="en-IN" sz="2400" dirty="0" err="1" smtClean="0"/>
                        <a:t>NavigableMap</a:t>
                      </a:r>
                      <a:endParaRPr lang="en-IN" sz="2400" dirty="0"/>
                    </a:p>
                  </a:txBody>
                  <a:tcPr/>
                </a:tc>
                <a:tc>
                  <a:txBody>
                    <a:bodyPr/>
                    <a:lstStyle/>
                    <a:p>
                      <a:r>
                        <a:rPr lang="en-IN" sz="2400" dirty="0" smtClean="0"/>
                        <a:t>Extends</a:t>
                      </a:r>
                      <a:r>
                        <a:rPr lang="en-IN" sz="2400" baseline="0" dirty="0" smtClean="0"/>
                        <a:t> </a:t>
                      </a:r>
                      <a:r>
                        <a:rPr lang="en-IN" sz="2400" baseline="0" dirty="0" err="1" smtClean="0"/>
                        <a:t>SortedMap</a:t>
                      </a:r>
                      <a:r>
                        <a:rPr lang="en-IN" sz="2400" baseline="0" dirty="0" smtClean="0"/>
                        <a:t> to handle the retrieval of entries based on closest-match searches.</a:t>
                      </a:r>
                      <a:endParaRPr lang="en-IN" sz="2400" dirty="0"/>
                    </a:p>
                  </a:txBody>
                  <a:tcPr/>
                </a:tc>
                <a:extLst>
                  <a:ext uri="{0D108BD9-81ED-4DB2-BD59-A6C34878D82A}">
                    <a16:rowId xmlns:a16="http://schemas.microsoft.com/office/drawing/2014/main" xmlns="" val="10003"/>
                  </a:ext>
                </a:extLst>
              </a:tr>
              <a:tr h="381000">
                <a:tc>
                  <a:txBody>
                    <a:bodyPr/>
                    <a:lstStyle/>
                    <a:p>
                      <a:r>
                        <a:rPr lang="en-IN" sz="2400" dirty="0" err="1" smtClean="0"/>
                        <a:t>SortedMap</a:t>
                      </a:r>
                      <a:endParaRPr lang="en-IN" sz="2400" dirty="0"/>
                    </a:p>
                  </a:txBody>
                  <a:tcPr/>
                </a:tc>
                <a:tc>
                  <a:txBody>
                    <a:bodyPr/>
                    <a:lstStyle/>
                    <a:p>
                      <a:r>
                        <a:rPr lang="en-IN" sz="2400" dirty="0" smtClean="0"/>
                        <a:t>Extends</a:t>
                      </a:r>
                      <a:r>
                        <a:rPr lang="en-IN" sz="2400" baseline="0" dirty="0" smtClean="0"/>
                        <a:t> Map so that the keys are maintained in ascending order.</a:t>
                      </a:r>
                      <a:endParaRPr lang="en-IN" sz="2400"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0660943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 Classes</a:t>
            </a:r>
            <a:endParaRPr lang="en-US" dirty="0"/>
          </a:p>
        </p:txBody>
      </p:sp>
      <p:graphicFrame>
        <p:nvGraphicFramePr>
          <p:cNvPr id="4" name="Content Placeholder 3"/>
          <p:cNvGraphicFramePr>
            <a:graphicFrameLocks noGrp="1"/>
          </p:cNvGraphicFramePr>
          <p:nvPr>
            <p:ph idx="1"/>
            <p:extLst/>
          </p:nvPr>
        </p:nvGraphicFramePr>
        <p:xfrm>
          <a:off x="190500" y="990600"/>
          <a:ext cx="8763000" cy="4754880"/>
        </p:xfrm>
        <a:graphic>
          <a:graphicData uri="http://schemas.openxmlformats.org/drawingml/2006/table">
            <a:tbl>
              <a:tblPr firstRow="1">
                <a:tableStyleId>{00A15C55-8517-42AA-B614-E9B94910E393}</a:tableStyleId>
              </a:tblPr>
              <a:tblGrid>
                <a:gridCol w="2705100">
                  <a:extLst>
                    <a:ext uri="{9D8B030D-6E8A-4147-A177-3AD203B41FA5}">
                      <a16:colId xmlns:a16="http://schemas.microsoft.com/office/drawing/2014/main" xmlns="" val="20000"/>
                    </a:ext>
                  </a:extLst>
                </a:gridCol>
                <a:gridCol w="6057900">
                  <a:extLst>
                    <a:ext uri="{9D8B030D-6E8A-4147-A177-3AD203B41FA5}">
                      <a16:colId xmlns:a16="http://schemas.microsoft.com/office/drawing/2014/main" xmlns="" val="20001"/>
                    </a:ext>
                  </a:extLst>
                </a:gridCol>
              </a:tblGrid>
              <a:tr h="370840">
                <a:tc>
                  <a:txBody>
                    <a:bodyPr/>
                    <a:lstStyle/>
                    <a:p>
                      <a:r>
                        <a:rPr lang="en-IN" sz="2400" dirty="0" smtClean="0"/>
                        <a:t>Class</a:t>
                      </a:r>
                      <a:endParaRPr lang="en-IN" sz="2400" dirty="0"/>
                    </a:p>
                  </a:txBody>
                  <a:tcPr/>
                </a:tc>
                <a:tc>
                  <a:txBody>
                    <a:bodyPr/>
                    <a:lstStyle/>
                    <a:p>
                      <a:r>
                        <a:rPr lang="en-IN" sz="2400" dirty="0" smtClean="0"/>
                        <a:t>Description</a:t>
                      </a:r>
                      <a:endParaRPr lang="en-IN" sz="2400" dirty="0"/>
                    </a:p>
                  </a:txBody>
                  <a:tcPr/>
                </a:tc>
                <a:extLst>
                  <a:ext uri="{0D108BD9-81ED-4DB2-BD59-A6C34878D82A}">
                    <a16:rowId xmlns:a16="http://schemas.microsoft.com/office/drawing/2014/main" xmlns="" val="10000"/>
                  </a:ext>
                </a:extLst>
              </a:tr>
              <a:tr h="370840">
                <a:tc>
                  <a:txBody>
                    <a:bodyPr/>
                    <a:lstStyle/>
                    <a:p>
                      <a:r>
                        <a:rPr lang="en-IN" sz="2400" dirty="0" err="1" smtClean="0"/>
                        <a:t>Abstract</a:t>
                      </a:r>
                      <a:r>
                        <a:rPr lang="en-IN" sz="2400" baseline="0" dirty="0" err="1" smtClean="0"/>
                        <a:t>Map</a:t>
                      </a:r>
                      <a:endParaRPr lang="en-IN" sz="2400" dirty="0"/>
                    </a:p>
                  </a:txBody>
                  <a:tcPr/>
                </a:tc>
                <a:tc>
                  <a:txBody>
                    <a:bodyPr/>
                    <a:lstStyle/>
                    <a:p>
                      <a:r>
                        <a:rPr lang="en-IN" sz="2400" dirty="0" smtClean="0"/>
                        <a:t>Implements most of the Map interface.</a:t>
                      </a:r>
                      <a:endParaRPr lang="en-IN" sz="2400" dirty="0"/>
                    </a:p>
                  </a:txBody>
                  <a:tcPr/>
                </a:tc>
                <a:extLst>
                  <a:ext uri="{0D108BD9-81ED-4DB2-BD59-A6C34878D82A}">
                    <a16:rowId xmlns:a16="http://schemas.microsoft.com/office/drawing/2014/main" xmlns="" val="10001"/>
                  </a:ext>
                </a:extLst>
              </a:tr>
              <a:tr h="370840">
                <a:tc>
                  <a:txBody>
                    <a:bodyPr/>
                    <a:lstStyle/>
                    <a:p>
                      <a:r>
                        <a:rPr lang="en-IN" sz="2400" dirty="0" err="1" smtClean="0"/>
                        <a:t>EnumMap</a:t>
                      </a:r>
                      <a:endParaRPr lang="en-IN" sz="2400" dirty="0"/>
                    </a:p>
                  </a:txBody>
                  <a:tcPr/>
                </a:tc>
                <a:tc>
                  <a:txBody>
                    <a:bodyPr/>
                    <a:lstStyle/>
                    <a:p>
                      <a:r>
                        <a:rPr lang="en-IN" sz="2400" dirty="0" smtClean="0"/>
                        <a:t>Extends</a:t>
                      </a:r>
                      <a:r>
                        <a:rPr lang="en-IN" sz="2400" baseline="0" dirty="0" smtClean="0"/>
                        <a:t> </a:t>
                      </a:r>
                      <a:r>
                        <a:rPr lang="en-IN" sz="2400" baseline="0" dirty="0" err="1" smtClean="0"/>
                        <a:t>AbstractMap</a:t>
                      </a:r>
                      <a:r>
                        <a:rPr lang="en-IN" sz="2400" baseline="0" dirty="0" smtClean="0"/>
                        <a:t> for use with </a:t>
                      </a:r>
                      <a:r>
                        <a:rPr lang="en-IN" sz="2400" baseline="0" dirty="0" err="1" smtClean="0"/>
                        <a:t>enum</a:t>
                      </a:r>
                      <a:r>
                        <a:rPr lang="en-IN" sz="2400" baseline="0" dirty="0" smtClean="0"/>
                        <a:t> keys.</a:t>
                      </a:r>
                      <a:endParaRPr lang="en-IN" sz="2400" dirty="0"/>
                    </a:p>
                  </a:txBody>
                  <a:tcPr/>
                </a:tc>
                <a:extLst>
                  <a:ext uri="{0D108BD9-81ED-4DB2-BD59-A6C34878D82A}">
                    <a16:rowId xmlns:a16="http://schemas.microsoft.com/office/drawing/2014/main" xmlns="" val="10002"/>
                  </a:ext>
                </a:extLst>
              </a:tr>
              <a:tr h="370840">
                <a:tc>
                  <a:txBody>
                    <a:bodyPr/>
                    <a:lstStyle/>
                    <a:p>
                      <a:r>
                        <a:rPr lang="en-IN" sz="2400" dirty="0" err="1" smtClean="0"/>
                        <a:t>HashMap</a:t>
                      </a:r>
                      <a:endParaRPr lang="en-IN" sz="2400" dirty="0"/>
                    </a:p>
                  </a:txBody>
                  <a:tcPr/>
                </a:tc>
                <a:tc>
                  <a:txBody>
                    <a:bodyPr/>
                    <a:lstStyle/>
                    <a:p>
                      <a:r>
                        <a:rPr lang="en-IN" sz="2400" dirty="0" smtClean="0"/>
                        <a:t>Extends </a:t>
                      </a:r>
                      <a:r>
                        <a:rPr lang="en-IN" sz="2400" dirty="0" err="1" smtClean="0"/>
                        <a:t>AbstractMap</a:t>
                      </a:r>
                      <a:r>
                        <a:rPr lang="en-IN" sz="2400" dirty="0" smtClean="0"/>
                        <a:t> to use a hash table.</a:t>
                      </a:r>
                      <a:endParaRPr lang="en-IN" sz="2400" dirty="0"/>
                    </a:p>
                  </a:txBody>
                  <a:tcPr/>
                </a:tc>
                <a:extLst>
                  <a:ext uri="{0D108BD9-81ED-4DB2-BD59-A6C34878D82A}">
                    <a16:rowId xmlns:a16="http://schemas.microsoft.com/office/drawing/2014/main" xmlns="" val="10003"/>
                  </a:ext>
                </a:extLst>
              </a:tr>
              <a:tr h="370840">
                <a:tc>
                  <a:txBody>
                    <a:bodyPr/>
                    <a:lstStyle/>
                    <a:p>
                      <a:r>
                        <a:rPr lang="en-IN" sz="2400" dirty="0" err="1" smtClean="0"/>
                        <a:t>TreeMap</a:t>
                      </a:r>
                      <a:endParaRPr lang="en-IN" sz="2400" dirty="0"/>
                    </a:p>
                  </a:txBody>
                  <a:tcPr/>
                </a:tc>
                <a:tc>
                  <a:txBody>
                    <a:bodyPr/>
                    <a:lstStyle/>
                    <a:p>
                      <a:r>
                        <a:rPr lang="en-IN" sz="2400" dirty="0" smtClean="0"/>
                        <a:t>Extends </a:t>
                      </a:r>
                      <a:r>
                        <a:rPr lang="en-IN" sz="2400" dirty="0" err="1" smtClean="0"/>
                        <a:t>AbstractMap</a:t>
                      </a:r>
                      <a:r>
                        <a:rPr lang="en-IN" sz="2400" dirty="0" smtClean="0"/>
                        <a:t> to use a tree.</a:t>
                      </a:r>
                      <a:endParaRPr lang="en-IN" sz="2400" dirty="0"/>
                    </a:p>
                  </a:txBody>
                  <a:tcPr/>
                </a:tc>
                <a:extLst>
                  <a:ext uri="{0D108BD9-81ED-4DB2-BD59-A6C34878D82A}">
                    <a16:rowId xmlns:a16="http://schemas.microsoft.com/office/drawing/2014/main" xmlns="" val="10004"/>
                  </a:ext>
                </a:extLst>
              </a:tr>
              <a:tr h="370840">
                <a:tc>
                  <a:txBody>
                    <a:bodyPr/>
                    <a:lstStyle/>
                    <a:p>
                      <a:r>
                        <a:rPr lang="en-IN" sz="2400" dirty="0" err="1" smtClean="0"/>
                        <a:t>WeakHashMap</a:t>
                      </a:r>
                      <a:endParaRPr lang="en-IN" sz="2400" dirty="0"/>
                    </a:p>
                  </a:txBody>
                  <a:tcPr/>
                </a:tc>
                <a:tc>
                  <a:txBody>
                    <a:bodyPr/>
                    <a:lstStyle/>
                    <a:p>
                      <a:r>
                        <a:rPr lang="en-IN" sz="2400" dirty="0" smtClean="0"/>
                        <a:t>Extends </a:t>
                      </a:r>
                      <a:r>
                        <a:rPr lang="en-IN" sz="2400" dirty="0" err="1" smtClean="0"/>
                        <a:t>AbstractMap</a:t>
                      </a:r>
                      <a:r>
                        <a:rPr lang="en-IN" sz="2400" dirty="0" smtClean="0"/>
                        <a:t> to use a hash table with weak</a:t>
                      </a:r>
                      <a:r>
                        <a:rPr lang="en-IN" sz="2400" baseline="0" dirty="0" smtClean="0"/>
                        <a:t> keys.</a:t>
                      </a:r>
                      <a:endParaRPr lang="en-IN" sz="2400" dirty="0"/>
                    </a:p>
                  </a:txBody>
                  <a:tcPr/>
                </a:tc>
                <a:extLst>
                  <a:ext uri="{0D108BD9-81ED-4DB2-BD59-A6C34878D82A}">
                    <a16:rowId xmlns:a16="http://schemas.microsoft.com/office/drawing/2014/main" xmlns="" val="10005"/>
                  </a:ext>
                </a:extLst>
              </a:tr>
              <a:tr h="370840">
                <a:tc>
                  <a:txBody>
                    <a:bodyPr/>
                    <a:lstStyle/>
                    <a:p>
                      <a:r>
                        <a:rPr lang="en-IN" sz="2400" dirty="0" err="1" smtClean="0"/>
                        <a:t>LinkedHashMap</a:t>
                      </a:r>
                      <a:endParaRPr lang="en-IN" sz="2400" dirty="0"/>
                    </a:p>
                  </a:txBody>
                  <a:tcPr/>
                </a:tc>
                <a:tc>
                  <a:txBody>
                    <a:bodyPr/>
                    <a:lstStyle/>
                    <a:p>
                      <a:r>
                        <a:rPr lang="en-IN" sz="2400" dirty="0" smtClean="0"/>
                        <a:t>Extends </a:t>
                      </a:r>
                      <a:r>
                        <a:rPr lang="en-IN" sz="2400" dirty="0" err="1" smtClean="0"/>
                        <a:t>HashMap</a:t>
                      </a:r>
                      <a:r>
                        <a:rPr lang="en-IN" sz="2400" dirty="0" smtClean="0"/>
                        <a:t> to allow</a:t>
                      </a:r>
                      <a:r>
                        <a:rPr lang="en-IN" sz="2400" baseline="0" dirty="0" smtClean="0"/>
                        <a:t> insertion-order iterators.</a:t>
                      </a:r>
                      <a:endParaRPr lang="en-IN" sz="2400" dirty="0"/>
                    </a:p>
                  </a:txBody>
                  <a:tcPr/>
                </a:tc>
                <a:extLst>
                  <a:ext uri="{0D108BD9-81ED-4DB2-BD59-A6C34878D82A}">
                    <a16:rowId xmlns:a16="http://schemas.microsoft.com/office/drawing/2014/main" xmlns="" val="10006"/>
                  </a:ext>
                </a:extLst>
              </a:tr>
              <a:tr h="370840">
                <a:tc>
                  <a:txBody>
                    <a:bodyPr/>
                    <a:lstStyle/>
                    <a:p>
                      <a:r>
                        <a:rPr lang="en-IN" sz="2400" dirty="0" err="1" smtClean="0"/>
                        <a:t>IdentityHashMap</a:t>
                      </a:r>
                      <a:endParaRPr lang="en-IN" sz="2400" dirty="0"/>
                    </a:p>
                  </a:txBody>
                  <a:tcPr/>
                </a:tc>
                <a:tc>
                  <a:txBody>
                    <a:bodyPr/>
                    <a:lstStyle/>
                    <a:p>
                      <a:r>
                        <a:rPr lang="en-IN" sz="2400" dirty="0" smtClean="0"/>
                        <a:t>Extends </a:t>
                      </a:r>
                      <a:r>
                        <a:rPr lang="en-IN" sz="2400" dirty="0" err="1" smtClean="0"/>
                        <a:t>AbstractMap</a:t>
                      </a:r>
                      <a:r>
                        <a:rPr lang="en-IN" sz="2400" dirty="0" smtClean="0"/>
                        <a:t> and</a:t>
                      </a:r>
                      <a:r>
                        <a:rPr lang="en-IN" sz="2400" baseline="0" dirty="0" smtClean="0"/>
                        <a:t> uses reference equality when comparing documents.</a:t>
                      </a:r>
                      <a:endParaRPr lang="en-IN" sz="2400" dirty="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835869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HashMap</a:t>
            </a:r>
            <a:r>
              <a:rPr lang="en-IN" dirty="0"/>
              <a:t> Class</a:t>
            </a:r>
            <a:endParaRPr lang="en-US" dirty="0"/>
          </a:p>
        </p:txBody>
      </p:sp>
      <p:sp>
        <p:nvSpPr>
          <p:cNvPr id="3" name="Content Placeholder 2"/>
          <p:cNvSpPr>
            <a:spLocks noGrp="1"/>
          </p:cNvSpPr>
          <p:nvPr>
            <p:ph idx="1"/>
          </p:nvPr>
        </p:nvSpPr>
        <p:spPr/>
        <p:txBody>
          <a:bodyPr/>
          <a:lstStyle/>
          <a:p>
            <a:r>
              <a:rPr lang="en-US" dirty="0"/>
              <a:t>The </a:t>
            </a:r>
            <a:r>
              <a:rPr lang="en-US" dirty="0" err="1"/>
              <a:t>HashMap</a:t>
            </a:r>
            <a:r>
              <a:rPr lang="en-US" dirty="0"/>
              <a:t> class extends </a:t>
            </a:r>
            <a:r>
              <a:rPr lang="en-US" dirty="0" err="1"/>
              <a:t>AbstractMap</a:t>
            </a:r>
            <a:r>
              <a:rPr lang="en-US" dirty="0"/>
              <a:t> and implements the Map interface. </a:t>
            </a:r>
          </a:p>
          <a:p>
            <a:r>
              <a:rPr lang="en-US" dirty="0"/>
              <a:t>It uses a hash table to store the map. This allows the execution time of get() and put() to remain constant even for large sets. </a:t>
            </a:r>
          </a:p>
          <a:p>
            <a:r>
              <a:rPr lang="en-US" dirty="0" err="1"/>
              <a:t>HashMap</a:t>
            </a:r>
            <a:r>
              <a:rPr lang="en-US" dirty="0"/>
              <a:t> is a generic class that has declaration:</a:t>
            </a:r>
          </a:p>
          <a:p>
            <a:pPr marL="0" indent="0" algn="ctr">
              <a:buNone/>
            </a:pPr>
            <a:r>
              <a:rPr lang="en-US" dirty="0">
                <a:solidFill>
                  <a:schemeClr val="tx2"/>
                </a:solidFill>
                <a:latin typeface="Consolas" panose="020B0609020204030204" pitchFamily="49" charset="0"/>
              </a:rPr>
              <a:t>class </a:t>
            </a:r>
            <a:r>
              <a:rPr lang="en-US" dirty="0" err="1">
                <a:solidFill>
                  <a:schemeClr val="tx2"/>
                </a:solidFill>
                <a:latin typeface="Consolas" panose="020B0609020204030204" pitchFamily="49" charset="0"/>
              </a:rPr>
              <a:t>HashMap</a:t>
            </a:r>
            <a:r>
              <a:rPr lang="en-US" dirty="0">
                <a:solidFill>
                  <a:schemeClr val="tx2"/>
                </a:solidFill>
                <a:latin typeface="Consolas" panose="020B0609020204030204" pitchFamily="49" charset="0"/>
              </a:rPr>
              <a:t>&lt;K,V&gt;</a:t>
            </a:r>
            <a:endParaRPr lang="en-IN" dirty="0">
              <a:solidFill>
                <a:schemeClr val="tx2"/>
              </a:solidFill>
              <a:latin typeface="Consolas" panose="020B0609020204030204" pitchFamily="49" charset="0"/>
            </a:endParaRPr>
          </a:p>
          <a:p>
            <a:endParaRPr lang="en-US" dirty="0"/>
          </a:p>
        </p:txBody>
      </p:sp>
    </p:spTree>
    <p:extLst>
      <p:ext uri="{BB962C8B-B14F-4D97-AF65-F5344CB8AC3E}">
        <p14:creationId xmlns:p14="http://schemas.microsoft.com/office/powerpoint/2010/main" val="27884876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HashMap</a:t>
            </a:r>
            <a:r>
              <a:rPr lang="en-IN" dirty="0"/>
              <a:t> - Constructors</a:t>
            </a:r>
            <a:endParaRPr lang="en-US" dirty="0"/>
          </a:p>
        </p:txBody>
      </p:sp>
      <p:graphicFrame>
        <p:nvGraphicFramePr>
          <p:cNvPr id="4" name="Content Placeholder 3"/>
          <p:cNvGraphicFramePr>
            <a:graphicFrameLocks noGrp="1"/>
          </p:cNvGraphicFramePr>
          <p:nvPr>
            <p:ph idx="1"/>
            <p:extLst/>
          </p:nvPr>
        </p:nvGraphicFramePr>
        <p:xfrm>
          <a:off x="190500" y="990600"/>
          <a:ext cx="8763000" cy="4133850"/>
        </p:xfrm>
        <a:graphic>
          <a:graphicData uri="http://schemas.openxmlformats.org/drawingml/2006/table">
            <a:tbl>
              <a:tblPr firstRow="1">
                <a:tableStyleId>{00A15C55-8517-42AA-B614-E9B94910E393}</a:tableStyleId>
              </a:tblPr>
              <a:tblGrid>
                <a:gridCol w="495300">
                  <a:extLst>
                    <a:ext uri="{9D8B030D-6E8A-4147-A177-3AD203B41FA5}">
                      <a16:colId xmlns:a16="http://schemas.microsoft.com/office/drawing/2014/main" xmlns="" val="20000"/>
                    </a:ext>
                  </a:extLst>
                </a:gridCol>
                <a:gridCol w="8267700">
                  <a:extLst>
                    <a:ext uri="{9D8B030D-6E8A-4147-A177-3AD203B41FA5}">
                      <a16:colId xmlns:a16="http://schemas.microsoft.com/office/drawing/2014/main" xmlns="" val="20001"/>
                    </a:ext>
                  </a:extLst>
                </a:gridCol>
              </a:tblGrid>
              <a:tr h="370840">
                <a:tc>
                  <a:txBody>
                    <a:bodyPr/>
                    <a:lstStyle/>
                    <a:p>
                      <a:pPr algn="ctr">
                        <a:lnSpc>
                          <a:spcPct val="115000"/>
                        </a:lnSpc>
                        <a:spcAft>
                          <a:spcPts val="0"/>
                        </a:spcAft>
                      </a:pPr>
                      <a:r>
                        <a:rPr lang="en-US" sz="2000" dirty="0" smtClean="0"/>
                        <a:t>Sr.</a:t>
                      </a:r>
                      <a:endParaRPr lang="en-US" sz="2000" dirty="0">
                        <a:solidFill>
                          <a:schemeClr val="bg1"/>
                        </a:solidFill>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Constructor </a:t>
                      </a:r>
                      <a:r>
                        <a:rPr lang="en-US" sz="2000" dirty="0" smtClean="0"/>
                        <a:t>&amp; Description</a:t>
                      </a:r>
                      <a:endParaRPr lang="en-US" sz="2000" dirty="0">
                        <a:solidFill>
                          <a:schemeClr val="bg1"/>
                        </a:solidFill>
                        <a:latin typeface="Calibri"/>
                        <a:ea typeface="Calibri"/>
                        <a:cs typeface="Times New Roman"/>
                      </a:endParaRPr>
                    </a:p>
                  </a:txBody>
                  <a:tcPr marL="78105" marR="78105" marT="78105" marB="78105"/>
                </a:tc>
                <a:extLst>
                  <a:ext uri="{0D108BD9-81ED-4DB2-BD59-A6C34878D82A}">
                    <a16:rowId xmlns:a16="http://schemas.microsoft.com/office/drawing/2014/main" xmlns="" val="10000"/>
                  </a:ext>
                </a:extLst>
              </a:tr>
              <a:tr h="370840">
                <a:tc>
                  <a:txBody>
                    <a:bodyPr/>
                    <a:lstStyle/>
                    <a:p>
                      <a:pPr algn="ctr">
                        <a:lnSpc>
                          <a:spcPct val="115000"/>
                        </a:lnSpc>
                        <a:spcAft>
                          <a:spcPts val="0"/>
                        </a:spcAft>
                      </a:pPr>
                      <a:r>
                        <a:rPr lang="en-US" sz="2000" dirty="0"/>
                        <a:t>1</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err="1" smtClean="0"/>
                        <a:t>HashMap</a:t>
                      </a:r>
                      <a:r>
                        <a:rPr lang="en-US" sz="2000" dirty="0" smtClean="0"/>
                        <a:t>()</a:t>
                      </a:r>
                      <a:endParaRPr lang="en-US" sz="2000" dirty="0"/>
                    </a:p>
                    <a:p>
                      <a:pPr marL="30480" marR="30480" algn="just">
                        <a:lnSpc>
                          <a:spcPts val="1840"/>
                        </a:lnSpc>
                        <a:spcAft>
                          <a:spcPts val="0"/>
                        </a:spcAft>
                      </a:pPr>
                      <a:r>
                        <a:rPr lang="en-US" sz="2000" dirty="0" smtClean="0"/>
                        <a:t>Constructs an empty </a:t>
                      </a:r>
                      <a:r>
                        <a:rPr lang="en-US" sz="2000" dirty="0" err="1" smtClean="0"/>
                        <a:t>HashMap</a:t>
                      </a:r>
                      <a:r>
                        <a:rPr lang="en-US" sz="2000" dirty="0" smtClean="0"/>
                        <a:t> with the default initial capacity (16) and the default load factor (0.75).</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xmlns="" val="10001"/>
                  </a:ext>
                </a:extLst>
              </a:tr>
              <a:tr h="370840">
                <a:tc>
                  <a:txBody>
                    <a:bodyPr/>
                    <a:lstStyle/>
                    <a:p>
                      <a:pPr algn="ctr">
                        <a:lnSpc>
                          <a:spcPct val="115000"/>
                        </a:lnSpc>
                        <a:spcAft>
                          <a:spcPts val="0"/>
                        </a:spcAft>
                      </a:pPr>
                      <a:r>
                        <a:rPr lang="en-US" sz="2000" dirty="0"/>
                        <a:t>2</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err="1" smtClean="0"/>
                        <a:t>HashMap</a:t>
                      </a:r>
                      <a:r>
                        <a:rPr lang="en-US" sz="2000" dirty="0" smtClean="0"/>
                        <a:t>(</a:t>
                      </a:r>
                      <a:r>
                        <a:rPr lang="en-US" sz="2000" dirty="0" err="1" smtClean="0"/>
                        <a:t>int</a:t>
                      </a:r>
                      <a:r>
                        <a:rPr lang="en-US" sz="2000" dirty="0" smtClean="0"/>
                        <a:t> </a:t>
                      </a:r>
                      <a:r>
                        <a:rPr lang="en-US" sz="2000" dirty="0" err="1" smtClean="0"/>
                        <a:t>initialCapacity</a:t>
                      </a:r>
                      <a:r>
                        <a:rPr lang="en-US" sz="2000" dirty="0" smtClean="0"/>
                        <a:t>)</a:t>
                      </a:r>
                    </a:p>
                    <a:p>
                      <a:pPr marL="30480" marR="30480" algn="just">
                        <a:lnSpc>
                          <a:spcPts val="1840"/>
                        </a:lnSpc>
                        <a:spcAft>
                          <a:spcPts val="0"/>
                        </a:spcAft>
                      </a:pPr>
                      <a:r>
                        <a:rPr lang="en-US" sz="2000" dirty="0" smtClean="0"/>
                        <a:t>Constructs an empty </a:t>
                      </a:r>
                      <a:r>
                        <a:rPr lang="en-US" sz="2000" dirty="0" err="1" smtClean="0"/>
                        <a:t>HashMap</a:t>
                      </a:r>
                      <a:r>
                        <a:rPr lang="en-US" sz="2000" dirty="0" smtClean="0"/>
                        <a:t> with the specified initial capacity and the default load factor (0.75).</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xmlns="" val="10002"/>
                  </a:ext>
                </a:extLst>
              </a:tr>
              <a:tr h="370840">
                <a:tc>
                  <a:txBody>
                    <a:bodyPr/>
                    <a:lstStyle/>
                    <a:p>
                      <a:pPr algn="ctr">
                        <a:lnSpc>
                          <a:spcPct val="115000"/>
                        </a:lnSpc>
                        <a:spcAft>
                          <a:spcPts val="0"/>
                        </a:spcAft>
                      </a:pPr>
                      <a:r>
                        <a:rPr lang="en-US" sz="2000" dirty="0"/>
                        <a:t>3</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err="1" smtClean="0"/>
                        <a:t>HashMap</a:t>
                      </a:r>
                      <a:r>
                        <a:rPr lang="en-US" sz="2000" dirty="0" smtClean="0"/>
                        <a:t>(</a:t>
                      </a:r>
                      <a:r>
                        <a:rPr lang="en-US" sz="2000" dirty="0" err="1" smtClean="0"/>
                        <a:t>int</a:t>
                      </a:r>
                      <a:r>
                        <a:rPr lang="en-US" sz="2000" dirty="0" smtClean="0"/>
                        <a:t> </a:t>
                      </a:r>
                      <a:r>
                        <a:rPr lang="en-US" sz="2000" dirty="0" err="1" smtClean="0"/>
                        <a:t>initialCapacity</a:t>
                      </a:r>
                      <a:r>
                        <a:rPr lang="en-US" sz="2000" dirty="0" smtClean="0"/>
                        <a:t>, float </a:t>
                      </a:r>
                      <a:r>
                        <a:rPr lang="en-US" sz="2000" dirty="0" err="1" smtClean="0"/>
                        <a:t>loadFactor</a:t>
                      </a:r>
                      <a:r>
                        <a:rPr lang="en-US" sz="2000" dirty="0" smtClean="0"/>
                        <a:t>)</a:t>
                      </a:r>
                      <a:endParaRPr lang="en-US" sz="2000" dirty="0"/>
                    </a:p>
                    <a:p>
                      <a:pPr marL="30480" marR="30480" algn="just">
                        <a:lnSpc>
                          <a:spcPts val="1840"/>
                        </a:lnSpc>
                        <a:spcAft>
                          <a:spcPts val="0"/>
                        </a:spcAft>
                      </a:pPr>
                      <a:r>
                        <a:rPr lang="en-US" sz="2000" dirty="0" smtClean="0"/>
                        <a:t>Constructs an empty </a:t>
                      </a:r>
                      <a:r>
                        <a:rPr lang="en-US" sz="2000" dirty="0" err="1" smtClean="0"/>
                        <a:t>HashMap</a:t>
                      </a:r>
                      <a:r>
                        <a:rPr lang="en-US" sz="2000" dirty="0" smtClean="0"/>
                        <a:t> with the specified initial capacity and load factor.</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xmlns="" val="10003"/>
                  </a:ext>
                </a:extLst>
              </a:tr>
              <a:tr h="370840">
                <a:tc>
                  <a:txBody>
                    <a:bodyPr/>
                    <a:lstStyle/>
                    <a:p>
                      <a:pPr algn="ctr">
                        <a:lnSpc>
                          <a:spcPct val="115000"/>
                        </a:lnSpc>
                        <a:spcAft>
                          <a:spcPts val="0"/>
                        </a:spcAft>
                      </a:pPr>
                      <a:r>
                        <a:rPr lang="en-US" sz="2000" dirty="0"/>
                        <a:t>4</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err="1" smtClean="0"/>
                        <a:t>HashMap</a:t>
                      </a:r>
                      <a:r>
                        <a:rPr lang="en-US" sz="2000" dirty="0" smtClean="0"/>
                        <a:t>(Map&lt;? extends K,? extends V&gt; m)</a:t>
                      </a:r>
                      <a:endParaRPr lang="en-US" sz="2000" dirty="0"/>
                    </a:p>
                    <a:p>
                      <a:pPr marL="30480" marR="30480" algn="just">
                        <a:lnSpc>
                          <a:spcPts val="1840"/>
                        </a:lnSpc>
                        <a:spcAft>
                          <a:spcPts val="0"/>
                        </a:spcAft>
                      </a:pPr>
                      <a:r>
                        <a:rPr lang="en-US" sz="2000" dirty="0" smtClean="0"/>
                        <a:t>Constructs a new </a:t>
                      </a:r>
                      <a:r>
                        <a:rPr lang="en-US" sz="2000" dirty="0" err="1" smtClean="0"/>
                        <a:t>HashMap</a:t>
                      </a:r>
                      <a:r>
                        <a:rPr lang="en-US" sz="2000" dirty="0" smtClean="0"/>
                        <a:t> with the same mappings as the specified Map.</a:t>
                      </a:r>
                      <a:endParaRPr lang="en-US" sz="2000" b="0" dirty="0">
                        <a:latin typeface="Calibri"/>
                        <a:ea typeface="Calibri"/>
                        <a:cs typeface="Times New Roman"/>
                      </a:endParaRPr>
                    </a:p>
                  </a:txBody>
                  <a:tcPr marL="78105" marR="78105" marT="78105" marB="78105"/>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018619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File Class (Cont.)</a:t>
            </a:r>
          </a:p>
        </p:txBody>
      </p:sp>
      <p:graphicFrame>
        <p:nvGraphicFramePr>
          <p:cNvPr id="4" name="Content Placeholder 4"/>
          <p:cNvGraphicFramePr>
            <a:graphicFrameLocks noGrp="1"/>
          </p:cNvGraphicFramePr>
          <p:nvPr>
            <p:ph idx="1"/>
            <p:extLst/>
          </p:nvPr>
        </p:nvGraphicFramePr>
        <p:xfrm>
          <a:off x="190499" y="990600"/>
          <a:ext cx="11522133" cy="4495800"/>
        </p:xfrm>
        <a:graphic>
          <a:graphicData uri="http://schemas.openxmlformats.org/drawingml/2006/table">
            <a:tbl>
              <a:tblPr firstRow="1">
                <a:tableStyleId>{00A15C55-8517-42AA-B614-E9B94910E393}</a:tableStyleId>
              </a:tblPr>
              <a:tblGrid>
                <a:gridCol w="651251">
                  <a:extLst>
                    <a:ext uri="{9D8B030D-6E8A-4147-A177-3AD203B41FA5}">
                      <a16:colId xmlns:a16="http://schemas.microsoft.com/office/drawing/2014/main" xmlns="" val="20000"/>
                    </a:ext>
                  </a:extLst>
                </a:gridCol>
                <a:gridCol w="10870882">
                  <a:extLst>
                    <a:ext uri="{9D8B030D-6E8A-4147-A177-3AD203B41FA5}">
                      <a16:colId xmlns:a16="http://schemas.microsoft.com/office/drawing/2014/main" xmlns="" val="20001"/>
                    </a:ext>
                  </a:extLst>
                </a:gridCol>
              </a:tblGrid>
              <a:tr h="370840">
                <a:tc>
                  <a:txBody>
                    <a:bodyPr/>
                    <a:lstStyle/>
                    <a:p>
                      <a:pPr algn="ctr"/>
                      <a:r>
                        <a:rPr lang="en-US" dirty="0" smtClean="0"/>
                        <a:t>Sr.</a:t>
                      </a:r>
                      <a:endParaRPr lang="en-US" dirty="0"/>
                    </a:p>
                  </a:txBody>
                  <a:tcPr/>
                </a:tc>
                <a:tc>
                  <a:txBody>
                    <a:bodyPr/>
                    <a:lstStyle/>
                    <a:p>
                      <a:r>
                        <a:rPr lang="en-US" dirty="0" smtClean="0"/>
                        <a:t>Method</a:t>
                      </a:r>
                      <a:endParaRPr lang="en-US" dirty="0"/>
                    </a:p>
                  </a:txBody>
                  <a:tcPr/>
                </a:tc>
                <a:extLst>
                  <a:ext uri="{0D108BD9-81ED-4DB2-BD59-A6C34878D82A}">
                    <a16:rowId xmlns:a16="http://schemas.microsoft.com/office/drawing/2014/main" xmlns="" val="10000"/>
                  </a:ext>
                </a:extLst>
              </a:tr>
              <a:tr h="370840">
                <a:tc>
                  <a:txBody>
                    <a:bodyPr/>
                    <a:lstStyle/>
                    <a:p>
                      <a:pPr algn="ctr"/>
                      <a:r>
                        <a:rPr lang="en-US" dirty="0" smtClean="0"/>
                        <a:t>6</a:t>
                      </a:r>
                      <a:endParaRPr lang="en-US" dirty="0"/>
                    </a:p>
                  </a:txBody>
                  <a:tcPr/>
                </a:tc>
                <a:tc>
                  <a:txBody>
                    <a:bodyPr/>
                    <a:lstStyle/>
                    <a:p>
                      <a:r>
                        <a:rPr lang="en-US" dirty="0" smtClean="0"/>
                        <a:t>public </a:t>
                      </a:r>
                      <a:r>
                        <a:rPr lang="en-US" dirty="0" err="1" smtClean="0"/>
                        <a:t>boolean</a:t>
                      </a:r>
                      <a:r>
                        <a:rPr lang="en-US" dirty="0" smtClean="0"/>
                        <a:t> </a:t>
                      </a:r>
                      <a:r>
                        <a:rPr lang="en-US" dirty="0" err="1" smtClean="0"/>
                        <a:t>isDirectory</a:t>
                      </a:r>
                      <a:r>
                        <a:rPr lang="en-US" dirty="0" smtClean="0"/>
                        <a:t>() </a:t>
                      </a:r>
                    </a:p>
                    <a:p>
                      <a:r>
                        <a:rPr lang="en-US" dirty="0" smtClean="0"/>
                        <a:t>Tests whether the file denoted by this abstract pathname is a directory. Returns true if and only if the file denoted by this abstract pathname exists and is a directory; false otherwise.</a:t>
                      </a:r>
                      <a:endParaRPr lang="en-US" dirty="0"/>
                    </a:p>
                  </a:txBody>
                  <a:tcPr/>
                </a:tc>
                <a:extLst>
                  <a:ext uri="{0D108BD9-81ED-4DB2-BD59-A6C34878D82A}">
                    <a16:rowId xmlns:a16="http://schemas.microsoft.com/office/drawing/2014/main" xmlns="" val="10001"/>
                  </a:ext>
                </a:extLst>
              </a:tr>
              <a:tr h="370840">
                <a:tc>
                  <a:txBody>
                    <a:bodyPr/>
                    <a:lstStyle/>
                    <a:p>
                      <a:pPr algn="ctr"/>
                      <a:r>
                        <a:rPr lang="en-US" dirty="0" smtClean="0"/>
                        <a:t>7</a:t>
                      </a:r>
                      <a:endParaRPr lang="en-US" dirty="0"/>
                    </a:p>
                  </a:txBody>
                  <a:tcPr/>
                </a:tc>
                <a:tc>
                  <a:txBody>
                    <a:bodyPr/>
                    <a:lstStyle/>
                    <a:p>
                      <a:r>
                        <a:rPr lang="en-US" dirty="0" smtClean="0"/>
                        <a:t>public </a:t>
                      </a:r>
                      <a:r>
                        <a:rPr lang="en-US" dirty="0" err="1" smtClean="0"/>
                        <a:t>boolean</a:t>
                      </a:r>
                      <a:r>
                        <a:rPr lang="en-US" dirty="0" smtClean="0"/>
                        <a:t> </a:t>
                      </a:r>
                      <a:r>
                        <a:rPr lang="en-US" dirty="0" err="1" smtClean="0"/>
                        <a:t>isFile</a:t>
                      </a:r>
                      <a:r>
                        <a:rPr lang="en-US" dirty="0" smtClean="0"/>
                        <a:t>()</a:t>
                      </a:r>
                    </a:p>
                    <a:p>
                      <a:r>
                        <a:rPr lang="en-US" dirty="0" smtClean="0"/>
                        <a:t>Tests whether the file denoted by this abstract pathname is a normal file. A file is normal if it is not a directory and, in addition, satisfies other system-dependent criteria</a:t>
                      </a:r>
                      <a:endParaRPr lang="en-US" dirty="0"/>
                    </a:p>
                  </a:txBody>
                  <a:tcPr/>
                </a:tc>
                <a:extLst>
                  <a:ext uri="{0D108BD9-81ED-4DB2-BD59-A6C34878D82A}">
                    <a16:rowId xmlns:a16="http://schemas.microsoft.com/office/drawing/2014/main" xmlns="" val="10002"/>
                  </a:ext>
                </a:extLst>
              </a:tr>
              <a:tr h="370840">
                <a:tc>
                  <a:txBody>
                    <a:bodyPr/>
                    <a:lstStyle/>
                    <a:p>
                      <a:pPr algn="ctr"/>
                      <a:r>
                        <a:rPr lang="en-US" dirty="0" smtClean="0"/>
                        <a:t>8</a:t>
                      </a:r>
                      <a:endParaRPr lang="en-US" dirty="0"/>
                    </a:p>
                  </a:txBody>
                  <a:tcPr/>
                </a:tc>
                <a:tc>
                  <a:txBody>
                    <a:bodyPr/>
                    <a:lstStyle/>
                    <a:p>
                      <a:r>
                        <a:rPr lang="en-US" dirty="0" smtClean="0"/>
                        <a:t>public long </a:t>
                      </a:r>
                      <a:r>
                        <a:rPr lang="en-US" dirty="0" err="1" smtClean="0"/>
                        <a:t>lastModified</a:t>
                      </a:r>
                      <a:r>
                        <a:rPr lang="en-US" dirty="0" smtClean="0"/>
                        <a:t>() </a:t>
                      </a:r>
                    </a:p>
                    <a:p>
                      <a:r>
                        <a:rPr lang="en-US" dirty="0" smtClean="0"/>
                        <a:t>Returns the time that the file denoted by this abstract pathname was last modified. Returns a long value representing the time the file was last modified, measured in milliseconds since the epoch (00:00:00 GMT, January 1, 1970).</a:t>
                      </a:r>
                      <a:endParaRPr lang="en-US" dirty="0"/>
                    </a:p>
                  </a:txBody>
                  <a:tcPr/>
                </a:tc>
                <a:extLst>
                  <a:ext uri="{0D108BD9-81ED-4DB2-BD59-A6C34878D82A}">
                    <a16:rowId xmlns:a16="http://schemas.microsoft.com/office/drawing/2014/main" xmlns="" val="10003"/>
                  </a:ext>
                </a:extLst>
              </a:tr>
              <a:tr h="370840">
                <a:tc>
                  <a:txBody>
                    <a:bodyPr/>
                    <a:lstStyle/>
                    <a:p>
                      <a:pPr algn="ctr"/>
                      <a:r>
                        <a:rPr lang="en-US" dirty="0" smtClean="0"/>
                        <a:t>9</a:t>
                      </a:r>
                      <a:endParaRPr lang="en-US" dirty="0"/>
                    </a:p>
                  </a:txBody>
                  <a:tcPr/>
                </a:tc>
                <a:tc>
                  <a:txBody>
                    <a:bodyPr/>
                    <a:lstStyle/>
                    <a:p>
                      <a:r>
                        <a:rPr lang="en-US" dirty="0" smtClean="0"/>
                        <a:t>public long length() Returns the length of the file denoted by this abstract pathname.</a:t>
                      </a:r>
                      <a:endParaRPr lang="en-US" dirty="0"/>
                    </a:p>
                  </a:txBody>
                  <a:tcPr/>
                </a:tc>
                <a:extLst>
                  <a:ext uri="{0D108BD9-81ED-4DB2-BD59-A6C34878D82A}">
                    <a16:rowId xmlns:a16="http://schemas.microsoft.com/office/drawing/2014/main" xmlns="" val="10004"/>
                  </a:ext>
                </a:extLst>
              </a:tr>
              <a:tr h="370840">
                <a:tc>
                  <a:txBody>
                    <a:bodyPr/>
                    <a:lstStyle/>
                    <a:p>
                      <a:pPr algn="ctr"/>
                      <a:r>
                        <a:rPr lang="en-US" dirty="0" smtClean="0"/>
                        <a:t>10</a:t>
                      </a:r>
                      <a:endParaRPr lang="en-US" dirty="0"/>
                    </a:p>
                  </a:txBody>
                  <a:tcPr/>
                </a:tc>
                <a:tc>
                  <a:txBody>
                    <a:bodyPr/>
                    <a:lstStyle/>
                    <a:p>
                      <a:r>
                        <a:rPr lang="en-US" dirty="0" smtClean="0"/>
                        <a:t>public </a:t>
                      </a:r>
                      <a:r>
                        <a:rPr lang="en-US" dirty="0" err="1" smtClean="0"/>
                        <a:t>boolean</a:t>
                      </a:r>
                      <a:r>
                        <a:rPr lang="en-US" dirty="0" smtClean="0"/>
                        <a:t> delete() Deletes the file or directory.</a:t>
                      </a:r>
                      <a:endParaRPr lang="en-US" dirty="0"/>
                    </a:p>
                  </a:txBody>
                  <a:tcPr/>
                </a:tc>
                <a:extLst>
                  <a:ext uri="{0D108BD9-81ED-4DB2-BD59-A6C34878D82A}">
                    <a16:rowId xmlns:a16="http://schemas.microsoft.com/office/drawing/2014/main" xmlns="" val="10005"/>
                  </a:ext>
                </a:extLst>
              </a:tr>
              <a:tr h="370840">
                <a:tc>
                  <a:txBody>
                    <a:bodyPr/>
                    <a:lstStyle/>
                    <a:p>
                      <a:pPr algn="ctr"/>
                      <a:r>
                        <a:rPr lang="en-US" dirty="0" smtClean="0"/>
                        <a:t>11</a:t>
                      </a:r>
                      <a:endParaRPr lang="en-US" dirty="0"/>
                    </a:p>
                  </a:txBody>
                  <a:tcPr/>
                </a:tc>
                <a:tc>
                  <a:txBody>
                    <a:bodyPr/>
                    <a:lstStyle/>
                    <a:p>
                      <a:r>
                        <a:rPr lang="en-US" dirty="0" smtClean="0"/>
                        <a:t>public String[] list() </a:t>
                      </a:r>
                    </a:p>
                    <a:p>
                      <a:r>
                        <a:rPr lang="en-US" dirty="0" smtClean="0"/>
                        <a:t>Returns an array of strings naming the files and directories in the directory denoted by this abstract pathname.</a:t>
                      </a:r>
                      <a:endParaRPr lang="en-US" dirty="0"/>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1406429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8763000" cy="6894195"/>
          </a:xfrm>
          <a:prstGeom prst="rect">
            <a:avLst/>
          </a:prstGeom>
          <a:ln w="19050">
            <a:solidFill>
              <a:schemeClr val="accent1"/>
            </a:solidFill>
            <a:prstDash val="dash"/>
          </a:ln>
        </p:spPr>
        <p:txBody>
          <a:bodyPr wrap="square">
            <a:spAutoFit/>
          </a:bodyPr>
          <a:lstStyle/>
          <a:p>
            <a:r>
              <a:rPr lang="en-IN" sz="1700" b="1" dirty="0">
                <a:solidFill>
                  <a:srgbClr val="7F0055"/>
                </a:solidFill>
                <a:latin typeface="Consolas" panose="020B0609020204030204" pitchFamily="49" charset="0"/>
              </a:rPr>
              <a:t>import</a:t>
            </a:r>
            <a:r>
              <a:rPr lang="en-IN" sz="1700" b="1" dirty="0">
                <a:solidFill>
                  <a:srgbClr val="000000"/>
                </a:solidFill>
                <a:latin typeface="Consolas" panose="020B0609020204030204" pitchFamily="49" charset="0"/>
              </a:rPr>
              <a:t> </a:t>
            </a:r>
            <a:r>
              <a:rPr lang="en-IN" sz="1700" b="1" dirty="0" err="1">
                <a:solidFill>
                  <a:srgbClr val="000000"/>
                </a:solidFill>
                <a:latin typeface="Consolas" panose="020B0609020204030204" pitchFamily="49" charset="0"/>
              </a:rPr>
              <a:t>java.util</a:t>
            </a:r>
            <a:r>
              <a:rPr lang="en-IN" sz="1700" b="1" dirty="0">
                <a:solidFill>
                  <a:srgbClr val="000000"/>
                </a:solidFill>
                <a:latin typeface="Consolas" panose="020B0609020204030204" pitchFamily="49" charset="0"/>
              </a:rPr>
              <a:t>.*;</a:t>
            </a:r>
          </a:p>
          <a:p>
            <a:r>
              <a:rPr lang="en-IN" sz="1700" b="1" dirty="0">
                <a:solidFill>
                  <a:srgbClr val="7F0055"/>
                </a:solidFill>
                <a:latin typeface="Consolas" panose="020B0609020204030204" pitchFamily="49" charset="0"/>
              </a:rPr>
              <a:t>class</a:t>
            </a:r>
            <a:r>
              <a:rPr lang="en-IN" sz="1700" b="1" dirty="0">
                <a:solidFill>
                  <a:srgbClr val="000000"/>
                </a:solidFill>
                <a:latin typeface="Consolas" panose="020B0609020204030204" pitchFamily="49" charset="0"/>
              </a:rPr>
              <a:t> </a:t>
            </a:r>
            <a:r>
              <a:rPr lang="en-IN" sz="1700" b="1" dirty="0" err="1">
                <a:solidFill>
                  <a:srgbClr val="000000"/>
                </a:solidFill>
                <a:latin typeface="Consolas" panose="020B0609020204030204" pitchFamily="49" charset="0"/>
              </a:rPr>
              <a:t>HashMapDemo</a:t>
            </a:r>
            <a:r>
              <a:rPr lang="en-IN" sz="1700" b="1" dirty="0">
                <a:solidFill>
                  <a:srgbClr val="000000"/>
                </a:solidFill>
                <a:latin typeface="Consolas" panose="020B0609020204030204" pitchFamily="49" charset="0"/>
              </a:rPr>
              <a:t> {</a:t>
            </a:r>
          </a:p>
          <a:p>
            <a:pPr lvl="1"/>
            <a:r>
              <a:rPr lang="en-US" sz="1700" b="1" dirty="0">
                <a:solidFill>
                  <a:srgbClr val="7F0055"/>
                </a:solidFill>
                <a:latin typeface="Consolas" panose="020B0609020204030204" pitchFamily="49" charset="0"/>
              </a:rPr>
              <a:t>public</a:t>
            </a:r>
            <a:r>
              <a:rPr lang="en-US" sz="1700" b="1"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static</a:t>
            </a:r>
            <a:r>
              <a:rPr lang="en-US" sz="1700" b="1"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void</a:t>
            </a:r>
            <a:r>
              <a:rPr lang="en-US" sz="1700" b="1" dirty="0">
                <a:solidFill>
                  <a:srgbClr val="000000"/>
                </a:solidFill>
                <a:latin typeface="Consolas" panose="020B0609020204030204" pitchFamily="49" charset="0"/>
              </a:rPr>
              <a:t> main(String </a:t>
            </a:r>
            <a:r>
              <a:rPr lang="en-US" sz="1700" b="1" dirty="0" err="1">
                <a:solidFill>
                  <a:srgbClr val="6A3E3E"/>
                </a:solidFill>
                <a:latin typeface="Consolas" panose="020B0609020204030204" pitchFamily="49" charset="0"/>
              </a:rPr>
              <a:t>args</a:t>
            </a:r>
            <a:r>
              <a:rPr lang="en-US" sz="1700" b="1" dirty="0">
                <a:solidFill>
                  <a:srgbClr val="000000"/>
                </a:solidFill>
                <a:latin typeface="Consolas" panose="020B0609020204030204" pitchFamily="49" charset="0"/>
              </a:rPr>
              <a:t>[]) {</a:t>
            </a:r>
          </a:p>
          <a:p>
            <a:pPr lvl="2"/>
            <a:r>
              <a:rPr lang="en-IN" sz="1700" dirty="0">
                <a:solidFill>
                  <a:srgbClr val="3F7F5F"/>
                </a:solidFill>
                <a:latin typeface="Consolas" panose="020B0609020204030204" pitchFamily="49" charset="0"/>
              </a:rPr>
              <a:t>// Create a hash map.</a:t>
            </a:r>
          </a:p>
          <a:p>
            <a:pPr lvl="2"/>
            <a:r>
              <a:rPr lang="en-US" sz="1700" dirty="0" err="1">
                <a:solidFill>
                  <a:srgbClr val="000000"/>
                </a:solidFill>
                <a:latin typeface="Consolas" panose="020B0609020204030204" pitchFamily="49" charset="0"/>
              </a:rPr>
              <a:t>HashMap</a:t>
            </a:r>
            <a:r>
              <a:rPr lang="en-US" sz="1700" dirty="0">
                <a:solidFill>
                  <a:srgbClr val="000000"/>
                </a:solidFill>
                <a:latin typeface="Consolas" panose="020B0609020204030204" pitchFamily="49" charset="0"/>
              </a:rPr>
              <a:t>&lt;String, Double&gt; </a:t>
            </a:r>
            <a:r>
              <a:rPr lang="en-US" sz="1700" dirty="0" err="1">
                <a:solidFill>
                  <a:srgbClr val="6A3E3E"/>
                </a:solidFill>
                <a:latin typeface="Consolas" panose="020B0609020204030204" pitchFamily="49" charset="0"/>
              </a:rPr>
              <a:t>hm</a:t>
            </a:r>
            <a:r>
              <a:rPr lang="en-US" sz="1700" dirty="0">
                <a:solidFill>
                  <a:srgbClr val="000000"/>
                </a:solidFill>
                <a:latin typeface="Consolas" panose="020B0609020204030204" pitchFamily="49" charset="0"/>
              </a:rPr>
              <a:t> = </a:t>
            </a:r>
            <a:r>
              <a:rPr lang="en-US" sz="1700" b="1" dirty="0">
                <a:solidFill>
                  <a:srgbClr val="7F0055"/>
                </a:solidFill>
                <a:latin typeface="Consolas" panose="020B0609020204030204" pitchFamily="49" charset="0"/>
              </a:rPr>
              <a:t>new</a:t>
            </a:r>
            <a:r>
              <a:rPr lang="en-US" sz="1700" b="1" dirty="0">
                <a:solidFill>
                  <a:srgbClr val="000000"/>
                </a:solidFill>
                <a:latin typeface="Consolas" panose="020B0609020204030204" pitchFamily="49" charset="0"/>
              </a:rPr>
              <a:t> </a:t>
            </a:r>
            <a:r>
              <a:rPr lang="en-US" sz="1700" b="1" dirty="0" err="1">
                <a:solidFill>
                  <a:srgbClr val="000000"/>
                </a:solidFill>
                <a:latin typeface="Consolas" panose="020B0609020204030204" pitchFamily="49" charset="0"/>
              </a:rPr>
              <a:t>HashMap</a:t>
            </a:r>
            <a:r>
              <a:rPr lang="en-US" sz="1700" b="1" dirty="0">
                <a:solidFill>
                  <a:srgbClr val="000000"/>
                </a:solidFill>
                <a:latin typeface="Consolas" panose="020B0609020204030204" pitchFamily="49" charset="0"/>
              </a:rPr>
              <a:t>&lt;String, Double&gt;();</a:t>
            </a:r>
          </a:p>
          <a:p>
            <a:pPr lvl="2"/>
            <a:r>
              <a:rPr lang="en-US" sz="1700" dirty="0">
                <a:solidFill>
                  <a:srgbClr val="3F7F5F"/>
                </a:solidFill>
                <a:latin typeface="Consolas" panose="020B0609020204030204" pitchFamily="49" charset="0"/>
              </a:rPr>
              <a:t>// Put elements to the map</a:t>
            </a:r>
          </a:p>
          <a:p>
            <a:pPr lvl="2"/>
            <a:r>
              <a:rPr lang="en-US" sz="1700" dirty="0" err="1">
                <a:solidFill>
                  <a:srgbClr val="6A3E3E"/>
                </a:solidFill>
                <a:latin typeface="Consolas" panose="020B0609020204030204" pitchFamily="49" charset="0"/>
              </a:rPr>
              <a:t>hm</a:t>
            </a:r>
            <a:r>
              <a:rPr lang="en-US" sz="1700" dirty="0" err="1">
                <a:solidFill>
                  <a:srgbClr val="000000"/>
                </a:solidFill>
                <a:latin typeface="Consolas" panose="020B0609020204030204" pitchFamily="49" charset="0"/>
              </a:rPr>
              <a:t>.put</a:t>
            </a:r>
            <a:r>
              <a:rPr lang="en-US" sz="1700" dirty="0">
                <a:solidFill>
                  <a:srgbClr val="000000"/>
                </a:solidFill>
                <a:latin typeface="Consolas" panose="020B0609020204030204" pitchFamily="49" charset="0"/>
              </a:rPr>
              <a:t>(</a:t>
            </a:r>
            <a:r>
              <a:rPr lang="en-US" sz="1700" dirty="0">
                <a:solidFill>
                  <a:srgbClr val="2A00FF"/>
                </a:solidFill>
                <a:latin typeface="Consolas" panose="020B0609020204030204" pitchFamily="49" charset="0"/>
              </a:rPr>
              <a:t>"John Doe"</a:t>
            </a:r>
            <a:r>
              <a:rPr lang="en-US" sz="1700"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new</a:t>
            </a:r>
            <a:r>
              <a:rPr lang="en-US" sz="1700" b="1" dirty="0">
                <a:solidFill>
                  <a:srgbClr val="000000"/>
                </a:solidFill>
                <a:latin typeface="Consolas" panose="020B0609020204030204" pitchFamily="49" charset="0"/>
              </a:rPr>
              <a:t> Double(3434.34));</a:t>
            </a:r>
          </a:p>
          <a:p>
            <a:pPr lvl="2"/>
            <a:r>
              <a:rPr lang="en-US" sz="1700" dirty="0" err="1">
                <a:solidFill>
                  <a:srgbClr val="6A3E3E"/>
                </a:solidFill>
                <a:latin typeface="Consolas" panose="020B0609020204030204" pitchFamily="49" charset="0"/>
              </a:rPr>
              <a:t>hm</a:t>
            </a:r>
            <a:r>
              <a:rPr lang="en-US" sz="1700" dirty="0" err="1">
                <a:solidFill>
                  <a:srgbClr val="000000"/>
                </a:solidFill>
                <a:latin typeface="Consolas" panose="020B0609020204030204" pitchFamily="49" charset="0"/>
              </a:rPr>
              <a:t>.put</a:t>
            </a:r>
            <a:r>
              <a:rPr lang="en-US" sz="1700" dirty="0">
                <a:solidFill>
                  <a:srgbClr val="000000"/>
                </a:solidFill>
                <a:latin typeface="Consolas" panose="020B0609020204030204" pitchFamily="49" charset="0"/>
              </a:rPr>
              <a:t>(</a:t>
            </a:r>
            <a:r>
              <a:rPr lang="en-US" sz="1700" dirty="0">
                <a:solidFill>
                  <a:srgbClr val="2A00FF"/>
                </a:solidFill>
                <a:latin typeface="Consolas" panose="020B0609020204030204" pitchFamily="49" charset="0"/>
              </a:rPr>
              <a:t>"Tom Smith"</a:t>
            </a:r>
            <a:r>
              <a:rPr lang="en-US" sz="1700"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new</a:t>
            </a:r>
            <a:r>
              <a:rPr lang="en-US" sz="1700" b="1" dirty="0">
                <a:solidFill>
                  <a:srgbClr val="000000"/>
                </a:solidFill>
                <a:latin typeface="Consolas" panose="020B0609020204030204" pitchFamily="49" charset="0"/>
              </a:rPr>
              <a:t> Double(123.22));</a:t>
            </a:r>
          </a:p>
          <a:p>
            <a:pPr lvl="2"/>
            <a:r>
              <a:rPr lang="en-US" sz="1700" dirty="0" err="1">
                <a:solidFill>
                  <a:srgbClr val="6A3E3E"/>
                </a:solidFill>
                <a:latin typeface="Consolas" panose="020B0609020204030204" pitchFamily="49" charset="0"/>
              </a:rPr>
              <a:t>hm</a:t>
            </a:r>
            <a:r>
              <a:rPr lang="en-US" sz="1700" dirty="0" err="1">
                <a:solidFill>
                  <a:srgbClr val="000000"/>
                </a:solidFill>
                <a:latin typeface="Consolas" panose="020B0609020204030204" pitchFamily="49" charset="0"/>
              </a:rPr>
              <a:t>.put</a:t>
            </a:r>
            <a:r>
              <a:rPr lang="en-US" sz="1700" dirty="0">
                <a:solidFill>
                  <a:srgbClr val="000000"/>
                </a:solidFill>
                <a:latin typeface="Consolas" panose="020B0609020204030204" pitchFamily="49" charset="0"/>
              </a:rPr>
              <a:t>(</a:t>
            </a:r>
            <a:r>
              <a:rPr lang="en-US" sz="1700" dirty="0">
                <a:solidFill>
                  <a:srgbClr val="2A00FF"/>
                </a:solidFill>
                <a:latin typeface="Consolas" panose="020B0609020204030204" pitchFamily="49" charset="0"/>
              </a:rPr>
              <a:t>"Jane Baker"</a:t>
            </a:r>
            <a:r>
              <a:rPr lang="en-US" sz="1700"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new</a:t>
            </a:r>
            <a:r>
              <a:rPr lang="en-US" sz="1700" b="1" dirty="0">
                <a:solidFill>
                  <a:srgbClr val="000000"/>
                </a:solidFill>
                <a:latin typeface="Consolas" panose="020B0609020204030204" pitchFamily="49" charset="0"/>
              </a:rPr>
              <a:t> Double(1378.00));</a:t>
            </a:r>
          </a:p>
          <a:p>
            <a:pPr lvl="2"/>
            <a:r>
              <a:rPr lang="en-US" sz="1700" dirty="0" err="1">
                <a:solidFill>
                  <a:srgbClr val="6A3E3E"/>
                </a:solidFill>
                <a:latin typeface="Consolas" panose="020B0609020204030204" pitchFamily="49" charset="0"/>
              </a:rPr>
              <a:t>hm</a:t>
            </a:r>
            <a:r>
              <a:rPr lang="en-US" sz="1700" dirty="0" err="1">
                <a:solidFill>
                  <a:srgbClr val="000000"/>
                </a:solidFill>
                <a:latin typeface="Consolas" panose="020B0609020204030204" pitchFamily="49" charset="0"/>
              </a:rPr>
              <a:t>.put</a:t>
            </a:r>
            <a:r>
              <a:rPr lang="en-US" sz="1700" dirty="0">
                <a:solidFill>
                  <a:srgbClr val="000000"/>
                </a:solidFill>
                <a:latin typeface="Consolas" panose="020B0609020204030204" pitchFamily="49" charset="0"/>
              </a:rPr>
              <a:t>(</a:t>
            </a:r>
            <a:r>
              <a:rPr lang="en-US" sz="1700" dirty="0">
                <a:solidFill>
                  <a:srgbClr val="2A00FF"/>
                </a:solidFill>
                <a:latin typeface="Consolas" panose="020B0609020204030204" pitchFamily="49" charset="0"/>
              </a:rPr>
              <a:t>"Tod Hall"</a:t>
            </a:r>
            <a:r>
              <a:rPr lang="en-US" sz="1700"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new</a:t>
            </a:r>
            <a:r>
              <a:rPr lang="en-US" sz="1700" b="1" dirty="0">
                <a:solidFill>
                  <a:srgbClr val="000000"/>
                </a:solidFill>
                <a:latin typeface="Consolas" panose="020B0609020204030204" pitchFamily="49" charset="0"/>
              </a:rPr>
              <a:t> Double(99.22));</a:t>
            </a:r>
          </a:p>
          <a:p>
            <a:pPr lvl="2"/>
            <a:r>
              <a:rPr lang="en-US" sz="1700" dirty="0" err="1">
                <a:solidFill>
                  <a:srgbClr val="6A3E3E"/>
                </a:solidFill>
                <a:latin typeface="Consolas" panose="020B0609020204030204" pitchFamily="49" charset="0"/>
              </a:rPr>
              <a:t>hm</a:t>
            </a:r>
            <a:r>
              <a:rPr lang="en-US" sz="1700" dirty="0" err="1">
                <a:solidFill>
                  <a:srgbClr val="000000"/>
                </a:solidFill>
                <a:latin typeface="Consolas" panose="020B0609020204030204" pitchFamily="49" charset="0"/>
              </a:rPr>
              <a:t>.put</a:t>
            </a:r>
            <a:r>
              <a:rPr lang="en-US" sz="1700" dirty="0">
                <a:solidFill>
                  <a:srgbClr val="000000"/>
                </a:solidFill>
                <a:latin typeface="Consolas" panose="020B0609020204030204" pitchFamily="49" charset="0"/>
              </a:rPr>
              <a:t>(</a:t>
            </a:r>
            <a:r>
              <a:rPr lang="en-US" sz="1700" dirty="0">
                <a:solidFill>
                  <a:srgbClr val="2A00FF"/>
                </a:solidFill>
                <a:latin typeface="Consolas" panose="020B0609020204030204" pitchFamily="49" charset="0"/>
              </a:rPr>
              <a:t>"Ralph Smith"</a:t>
            </a:r>
            <a:r>
              <a:rPr lang="en-US" sz="1700"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new</a:t>
            </a:r>
            <a:r>
              <a:rPr lang="en-US" sz="1700" b="1" dirty="0">
                <a:solidFill>
                  <a:srgbClr val="000000"/>
                </a:solidFill>
                <a:latin typeface="Consolas" panose="020B0609020204030204" pitchFamily="49" charset="0"/>
              </a:rPr>
              <a:t> Double(-19.08));</a:t>
            </a:r>
          </a:p>
          <a:p>
            <a:pPr lvl="2"/>
            <a:r>
              <a:rPr lang="en-US" sz="1700" dirty="0">
                <a:solidFill>
                  <a:srgbClr val="3F7F5F"/>
                </a:solidFill>
                <a:latin typeface="Consolas" panose="020B0609020204030204" pitchFamily="49" charset="0"/>
              </a:rPr>
              <a:t>// Get a set of the entries.</a:t>
            </a:r>
          </a:p>
          <a:p>
            <a:pPr lvl="2"/>
            <a:r>
              <a:rPr lang="en-IN" sz="1700" dirty="0">
                <a:solidFill>
                  <a:srgbClr val="000000"/>
                </a:solidFill>
                <a:latin typeface="Consolas" panose="020B0609020204030204" pitchFamily="49" charset="0"/>
              </a:rPr>
              <a:t>Set&lt;</a:t>
            </a:r>
            <a:r>
              <a:rPr lang="en-IN" sz="1700" dirty="0" err="1">
                <a:solidFill>
                  <a:srgbClr val="000000"/>
                </a:solidFill>
                <a:latin typeface="Consolas" panose="020B0609020204030204" pitchFamily="49" charset="0"/>
              </a:rPr>
              <a:t>Map.Entry</a:t>
            </a:r>
            <a:r>
              <a:rPr lang="en-IN" sz="1700" dirty="0">
                <a:solidFill>
                  <a:srgbClr val="000000"/>
                </a:solidFill>
                <a:latin typeface="Consolas" panose="020B0609020204030204" pitchFamily="49" charset="0"/>
              </a:rPr>
              <a:t>&lt;String, Double&gt;&gt; </a:t>
            </a:r>
            <a:r>
              <a:rPr lang="en-IN" sz="1700" dirty="0">
                <a:solidFill>
                  <a:srgbClr val="6A3E3E"/>
                </a:solidFill>
                <a:latin typeface="Consolas" panose="020B0609020204030204" pitchFamily="49" charset="0"/>
              </a:rPr>
              <a:t>set</a:t>
            </a:r>
            <a:r>
              <a:rPr lang="en-IN" sz="1700" dirty="0">
                <a:solidFill>
                  <a:srgbClr val="000000"/>
                </a:solidFill>
                <a:latin typeface="Consolas" panose="020B0609020204030204" pitchFamily="49" charset="0"/>
              </a:rPr>
              <a:t> = </a:t>
            </a:r>
            <a:r>
              <a:rPr lang="en-IN" sz="1700" dirty="0" err="1">
                <a:solidFill>
                  <a:srgbClr val="6A3E3E"/>
                </a:solidFill>
                <a:latin typeface="Consolas" panose="020B0609020204030204" pitchFamily="49" charset="0"/>
              </a:rPr>
              <a:t>hm</a:t>
            </a:r>
            <a:r>
              <a:rPr lang="en-IN" sz="1700" dirty="0" err="1">
                <a:solidFill>
                  <a:srgbClr val="000000"/>
                </a:solidFill>
                <a:latin typeface="Consolas" panose="020B0609020204030204" pitchFamily="49" charset="0"/>
              </a:rPr>
              <a:t>.entrySet</a:t>
            </a:r>
            <a:r>
              <a:rPr lang="en-IN" sz="1700" dirty="0">
                <a:solidFill>
                  <a:srgbClr val="000000"/>
                </a:solidFill>
                <a:latin typeface="Consolas" panose="020B0609020204030204" pitchFamily="49" charset="0"/>
              </a:rPr>
              <a:t>();</a:t>
            </a:r>
          </a:p>
          <a:p>
            <a:pPr lvl="2"/>
            <a:r>
              <a:rPr lang="en-IN" sz="1700" dirty="0">
                <a:solidFill>
                  <a:srgbClr val="3F7F5F"/>
                </a:solidFill>
                <a:latin typeface="Consolas" panose="020B0609020204030204" pitchFamily="49" charset="0"/>
              </a:rPr>
              <a:t>// Display the set.</a:t>
            </a:r>
          </a:p>
          <a:p>
            <a:pPr lvl="2"/>
            <a:r>
              <a:rPr lang="en-IN" sz="1700" b="1" dirty="0">
                <a:solidFill>
                  <a:srgbClr val="7F0055"/>
                </a:solidFill>
                <a:latin typeface="Consolas" panose="020B0609020204030204" pitchFamily="49" charset="0"/>
              </a:rPr>
              <a:t>for</a:t>
            </a:r>
            <a:r>
              <a:rPr lang="en-IN" sz="1700" b="1" dirty="0">
                <a:solidFill>
                  <a:srgbClr val="000000"/>
                </a:solidFill>
                <a:latin typeface="Consolas" panose="020B0609020204030204" pitchFamily="49" charset="0"/>
              </a:rPr>
              <a:t>(</a:t>
            </a:r>
            <a:r>
              <a:rPr lang="en-IN" sz="1700" b="1" dirty="0" err="1">
                <a:solidFill>
                  <a:srgbClr val="000000"/>
                </a:solidFill>
                <a:latin typeface="Consolas" panose="020B0609020204030204" pitchFamily="49" charset="0"/>
              </a:rPr>
              <a:t>Map.Entry</a:t>
            </a:r>
            <a:r>
              <a:rPr lang="en-IN" sz="1700" b="1" dirty="0">
                <a:solidFill>
                  <a:srgbClr val="000000"/>
                </a:solidFill>
                <a:latin typeface="Consolas" panose="020B0609020204030204" pitchFamily="49" charset="0"/>
              </a:rPr>
              <a:t>&lt;String, Double&gt; </a:t>
            </a:r>
            <a:r>
              <a:rPr lang="en-IN" sz="1700" b="1" dirty="0">
                <a:solidFill>
                  <a:srgbClr val="6A3E3E"/>
                </a:solidFill>
                <a:latin typeface="Consolas" panose="020B0609020204030204" pitchFamily="49" charset="0"/>
              </a:rPr>
              <a:t>me</a:t>
            </a:r>
            <a:r>
              <a:rPr lang="en-IN" sz="1700" b="1" dirty="0">
                <a:solidFill>
                  <a:srgbClr val="000000"/>
                </a:solidFill>
                <a:latin typeface="Consolas" panose="020B0609020204030204" pitchFamily="49" charset="0"/>
              </a:rPr>
              <a:t> : </a:t>
            </a:r>
            <a:r>
              <a:rPr lang="en-IN" sz="1700" b="1" dirty="0">
                <a:solidFill>
                  <a:srgbClr val="6A3E3E"/>
                </a:solidFill>
                <a:latin typeface="Consolas" panose="020B0609020204030204" pitchFamily="49" charset="0"/>
              </a:rPr>
              <a:t>set</a:t>
            </a:r>
            <a:r>
              <a:rPr lang="en-IN" sz="1700" b="1" dirty="0">
                <a:solidFill>
                  <a:srgbClr val="000000"/>
                </a:solidFill>
                <a:latin typeface="Consolas" panose="020B0609020204030204" pitchFamily="49" charset="0"/>
              </a:rPr>
              <a:t>) {</a:t>
            </a:r>
          </a:p>
          <a:p>
            <a:pPr lvl="2"/>
            <a:r>
              <a:rPr lang="en-IN" sz="1700" dirty="0">
                <a:solidFill>
                  <a:srgbClr val="000000"/>
                </a:solidFill>
                <a:latin typeface="Consolas" panose="020B0609020204030204" pitchFamily="49" charset="0"/>
              </a:rPr>
              <a:t>	</a:t>
            </a:r>
            <a:r>
              <a:rPr lang="en-IN" sz="1700" dirty="0" err="1">
                <a:solidFill>
                  <a:srgbClr val="000000"/>
                </a:solidFill>
                <a:latin typeface="Consolas" panose="020B0609020204030204" pitchFamily="49" charset="0"/>
              </a:rPr>
              <a:t>System.</a:t>
            </a:r>
            <a:r>
              <a:rPr lang="en-IN" sz="1700" b="1" i="1" dirty="0" err="1">
                <a:solidFill>
                  <a:srgbClr val="0000C0"/>
                </a:solidFill>
                <a:latin typeface="Consolas" panose="020B0609020204030204" pitchFamily="49" charset="0"/>
              </a:rPr>
              <a:t>out</a:t>
            </a:r>
            <a:r>
              <a:rPr lang="en-IN" sz="1700" b="1" i="1" dirty="0" err="1">
                <a:solidFill>
                  <a:srgbClr val="000000"/>
                </a:solidFill>
                <a:latin typeface="Consolas" panose="020B0609020204030204" pitchFamily="49" charset="0"/>
              </a:rPr>
              <a:t>.print</a:t>
            </a:r>
            <a:r>
              <a:rPr lang="en-IN" sz="1700" b="1" i="1" dirty="0">
                <a:solidFill>
                  <a:srgbClr val="000000"/>
                </a:solidFill>
                <a:latin typeface="Consolas" panose="020B0609020204030204" pitchFamily="49" charset="0"/>
              </a:rPr>
              <a:t>(</a:t>
            </a:r>
            <a:r>
              <a:rPr lang="en-IN" sz="1700" b="1" i="1" dirty="0" err="1">
                <a:solidFill>
                  <a:srgbClr val="6A3E3E"/>
                </a:solidFill>
                <a:latin typeface="Consolas" panose="020B0609020204030204" pitchFamily="49" charset="0"/>
              </a:rPr>
              <a:t>me</a:t>
            </a:r>
            <a:r>
              <a:rPr lang="en-IN" sz="1700" b="1" i="1" dirty="0" err="1">
                <a:solidFill>
                  <a:srgbClr val="000000"/>
                </a:solidFill>
                <a:latin typeface="Consolas" panose="020B0609020204030204" pitchFamily="49" charset="0"/>
              </a:rPr>
              <a:t>.getKey</a:t>
            </a:r>
            <a:r>
              <a:rPr lang="en-IN" sz="1700" b="1" i="1" dirty="0">
                <a:solidFill>
                  <a:srgbClr val="000000"/>
                </a:solidFill>
                <a:latin typeface="Consolas" panose="020B0609020204030204" pitchFamily="49" charset="0"/>
              </a:rPr>
              <a:t>() + </a:t>
            </a:r>
            <a:r>
              <a:rPr lang="en-IN" sz="1700" b="1" i="1" dirty="0">
                <a:solidFill>
                  <a:srgbClr val="2A00FF"/>
                </a:solidFill>
                <a:latin typeface="Consolas" panose="020B0609020204030204" pitchFamily="49" charset="0"/>
              </a:rPr>
              <a:t>": "</a:t>
            </a:r>
            <a:r>
              <a:rPr lang="en-IN" sz="1700" b="1" i="1" dirty="0">
                <a:solidFill>
                  <a:srgbClr val="000000"/>
                </a:solidFill>
                <a:latin typeface="Consolas" panose="020B0609020204030204" pitchFamily="49" charset="0"/>
              </a:rPr>
              <a:t>);</a:t>
            </a:r>
          </a:p>
          <a:p>
            <a:pPr lvl="2"/>
            <a:r>
              <a:rPr lang="en-IN" sz="1700" dirty="0">
                <a:solidFill>
                  <a:srgbClr val="000000"/>
                </a:solidFill>
                <a:latin typeface="Consolas" panose="020B0609020204030204" pitchFamily="49" charset="0"/>
              </a:rPr>
              <a:t>	</a:t>
            </a:r>
            <a:r>
              <a:rPr lang="en-IN" sz="1700" dirty="0" err="1">
                <a:solidFill>
                  <a:srgbClr val="000000"/>
                </a:solidFill>
                <a:latin typeface="Consolas" panose="020B0609020204030204" pitchFamily="49" charset="0"/>
              </a:rPr>
              <a:t>System.</a:t>
            </a:r>
            <a:r>
              <a:rPr lang="en-IN" sz="1700" b="1" i="1" dirty="0" err="1">
                <a:solidFill>
                  <a:srgbClr val="0000C0"/>
                </a:solidFill>
                <a:latin typeface="Consolas" panose="020B0609020204030204" pitchFamily="49" charset="0"/>
              </a:rPr>
              <a:t>out</a:t>
            </a:r>
            <a:r>
              <a:rPr lang="en-IN" sz="1700" b="1" i="1" dirty="0" err="1">
                <a:solidFill>
                  <a:srgbClr val="000000"/>
                </a:solidFill>
                <a:latin typeface="Consolas" panose="020B0609020204030204" pitchFamily="49" charset="0"/>
              </a:rPr>
              <a:t>.println</a:t>
            </a:r>
            <a:r>
              <a:rPr lang="en-IN" sz="1700" b="1" i="1" dirty="0">
                <a:solidFill>
                  <a:srgbClr val="000000"/>
                </a:solidFill>
                <a:latin typeface="Consolas" panose="020B0609020204030204" pitchFamily="49" charset="0"/>
              </a:rPr>
              <a:t>(</a:t>
            </a:r>
            <a:r>
              <a:rPr lang="en-IN" sz="1700" b="1" i="1" dirty="0" err="1">
                <a:solidFill>
                  <a:srgbClr val="6A3E3E"/>
                </a:solidFill>
                <a:latin typeface="Consolas" panose="020B0609020204030204" pitchFamily="49" charset="0"/>
              </a:rPr>
              <a:t>me</a:t>
            </a:r>
            <a:r>
              <a:rPr lang="en-IN" sz="1700" b="1" i="1" dirty="0" err="1">
                <a:solidFill>
                  <a:srgbClr val="000000"/>
                </a:solidFill>
                <a:latin typeface="Consolas" panose="020B0609020204030204" pitchFamily="49" charset="0"/>
              </a:rPr>
              <a:t>.getValue</a:t>
            </a:r>
            <a:r>
              <a:rPr lang="en-IN" sz="1700" b="1" i="1" dirty="0">
                <a:solidFill>
                  <a:srgbClr val="000000"/>
                </a:solidFill>
                <a:latin typeface="Consolas" panose="020B0609020204030204" pitchFamily="49" charset="0"/>
              </a:rPr>
              <a:t>());</a:t>
            </a:r>
          </a:p>
          <a:p>
            <a:pPr lvl="2"/>
            <a:r>
              <a:rPr lang="en-IN" sz="1700" dirty="0">
                <a:solidFill>
                  <a:srgbClr val="000000"/>
                </a:solidFill>
                <a:latin typeface="Consolas" panose="020B0609020204030204" pitchFamily="49" charset="0"/>
              </a:rPr>
              <a:t>}</a:t>
            </a:r>
          </a:p>
          <a:p>
            <a:pPr lvl="2"/>
            <a:r>
              <a:rPr lang="en-IN" sz="1700" dirty="0" err="1">
                <a:solidFill>
                  <a:srgbClr val="000000"/>
                </a:solidFill>
                <a:latin typeface="Consolas" panose="020B0609020204030204" pitchFamily="49" charset="0"/>
              </a:rPr>
              <a:t>System.</a:t>
            </a:r>
            <a:r>
              <a:rPr lang="en-IN" sz="1700" b="1" i="1" dirty="0" err="1">
                <a:solidFill>
                  <a:srgbClr val="0000C0"/>
                </a:solidFill>
                <a:latin typeface="Consolas" panose="020B0609020204030204" pitchFamily="49" charset="0"/>
              </a:rPr>
              <a:t>out</a:t>
            </a:r>
            <a:r>
              <a:rPr lang="en-IN" sz="1700" b="1" i="1" dirty="0" err="1">
                <a:solidFill>
                  <a:srgbClr val="000000"/>
                </a:solidFill>
                <a:latin typeface="Consolas" panose="020B0609020204030204" pitchFamily="49" charset="0"/>
              </a:rPr>
              <a:t>.println</a:t>
            </a:r>
            <a:r>
              <a:rPr lang="en-IN" sz="1700" b="1" i="1" dirty="0">
                <a:solidFill>
                  <a:srgbClr val="000000"/>
                </a:solidFill>
                <a:latin typeface="Consolas" panose="020B0609020204030204" pitchFamily="49" charset="0"/>
              </a:rPr>
              <a:t>();</a:t>
            </a:r>
          </a:p>
          <a:p>
            <a:pPr lvl="2"/>
            <a:r>
              <a:rPr lang="en-US" sz="1700" dirty="0">
                <a:solidFill>
                  <a:srgbClr val="3F7F5F"/>
                </a:solidFill>
                <a:latin typeface="Consolas" panose="020B0609020204030204" pitchFamily="49" charset="0"/>
              </a:rPr>
              <a:t>//Deposit 1000 into John Doe's account.</a:t>
            </a:r>
          </a:p>
          <a:p>
            <a:pPr lvl="2"/>
            <a:r>
              <a:rPr lang="en-US" sz="1700" b="1" dirty="0">
                <a:solidFill>
                  <a:srgbClr val="7F0055"/>
                </a:solidFill>
                <a:latin typeface="Consolas" panose="020B0609020204030204" pitchFamily="49" charset="0"/>
              </a:rPr>
              <a:t>double</a:t>
            </a:r>
            <a:r>
              <a:rPr lang="en-US" sz="1700" b="1" dirty="0">
                <a:solidFill>
                  <a:srgbClr val="000000"/>
                </a:solidFill>
                <a:latin typeface="Consolas" panose="020B0609020204030204" pitchFamily="49" charset="0"/>
              </a:rPr>
              <a:t> </a:t>
            </a:r>
            <a:r>
              <a:rPr lang="en-US" sz="1700" b="1" dirty="0">
                <a:solidFill>
                  <a:srgbClr val="6A3E3E"/>
                </a:solidFill>
                <a:latin typeface="Consolas" panose="020B0609020204030204" pitchFamily="49" charset="0"/>
              </a:rPr>
              <a:t>balance</a:t>
            </a:r>
            <a:r>
              <a:rPr lang="en-US" sz="1700" b="1" dirty="0">
                <a:solidFill>
                  <a:srgbClr val="000000"/>
                </a:solidFill>
                <a:latin typeface="Consolas" panose="020B0609020204030204" pitchFamily="49" charset="0"/>
              </a:rPr>
              <a:t> = </a:t>
            </a:r>
            <a:r>
              <a:rPr lang="en-US" sz="1700" b="1" dirty="0" err="1">
                <a:solidFill>
                  <a:srgbClr val="6A3E3E"/>
                </a:solidFill>
                <a:latin typeface="Consolas" panose="020B0609020204030204" pitchFamily="49" charset="0"/>
              </a:rPr>
              <a:t>hm</a:t>
            </a:r>
            <a:r>
              <a:rPr lang="en-US" sz="1700" b="1" dirty="0" err="1">
                <a:solidFill>
                  <a:srgbClr val="000000"/>
                </a:solidFill>
                <a:latin typeface="Consolas" panose="020B0609020204030204" pitchFamily="49" charset="0"/>
              </a:rPr>
              <a:t>.get</a:t>
            </a:r>
            <a:r>
              <a:rPr lang="en-US" sz="1700" b="1" dirty="0">
                <a:solidFill>
                  <a:srgbClr val="000000"/>
                </a:solidFill>
                <a:latin typeface="Consolas" panose="020B0609020204030204" pitchFamily="49" charset="0"/>
              </a:rPr>
              <a:t>(</a:t>
            </a:r>
            <a:r>
              <a:rPr lang="en-US" sz="1700" b="1" dirty="0">
                <a:solidFill>
                  <a:srgbClr val="2A00FF"/>
                </a:solidFill>
                <a:latin typeface="Consolas" panose="020B0609020204030204" pitchFamily="49" charset="0"/>
              </a:rPr>
              <a:t>"John Doe"</a:t>
            </a:r>
            <a:r>
              <a:rPr lang="en-US" sz="1700" b="1" dirty="0">
                <a:solidFill>
                  <a:srgbClr val="000000"/>
                </a:solidFill>
                <a:latin typeface="Consolas" panose="020B0609020204030204" pitchFamily="49" charset="0"/>
              </a:rPr>
              <a:t>);</a:t>
            </a:r>
          </a:p>
          <a:p>
            <a:pPr lvl="2"/>
            <a:r>
              <a:rPr lang="en-US" sz="1700" dirty="0" err="1">
                <a:solidFill>
                  <a:srgbClr val="6A3E3E"/>
                </a:solidFill>
                <a:latin typeface="Consolas" panose="020B0609020204030204" pitchFamily="49" charset="0"/>
              </a:rPr>
              <a:t>hm</a:t>
            </a:r>
            <a:r>
              <a:rPr lang="en-US" sz="1700" dirty="0" err="1">
                <a:solidFill>
                  <a:srgbClr val="000000"/>
                </a:solidFill>
                <a:latin typeface="Consolas" panose="020B0609020204030204" pitchFamily="49" charset="0"/>
              </a:rPr>
              <a:t>.put</a:t>
            </a:r>
            <a:r>
              <a:rPr lang="en-US" sz="1700" dirty="0">
                <a:solidFill>
                  <a:srgbClr val="000000"/>
                </a:solidFill>
                <a:latin typeface="Consolas" panose="020B0609020204030204" pitchFamily="49" charset="0"/>
              </a:rPr>
              <a:t>(</a:t>
            </a:r>
            <a:r>
              <a:rPr lang="en-US" sz="1700" dirty="0">
                <a:solidFill>
                  <a:srgbClr val="2A00FF"/>
                </a:solidFill>
                <a:latin typeface="Consolas" panose="020B0609020204030204" pitchFamily="49" charset="0"/>
              </a:rPr>
              <a:t>"John Doe"</a:t>
            </a:r>
            <a:r>
              <a:rPr lang="en-US" sz="1700" dirty="0">
                <a:solidFill>
                  <a:srgbClr val="000000"/>
                </a:solidFill>
                <a:latin typeface="Consolas" panose="020B0609020204030204" pitchFamily="49" charset="0"/>
              </a:rPr>
              <a:t>, </a:t>
            </a:r>
            <a:r>
              <a:rPr lang="en-US" sz="1700" dirty="0">
                <a:solidFill>
                  <a:srgbClr val="6A3E3E"/>
                </a:solidFill>
                <a:latin typeface="Consolas" panose="020B0609020204030204" pitchFamily="49" charset="0"/>
              </a:rPr>
              <a:t>balance</a:t>
            </a:r>
            <a:r>
              <a:rPr lang="en-US" sz="1700" dirty="0">
                <a:solidFill>
                  <a:srgbClr val="000000"/>
                </a:solidFill>
                <a:latin typeface="Consolas" panose="020B0609020204030204" pitchFamily="49" charset="0"/>
              </a:rPr>
              <a:t> + 1000);</a:t>
            </a:r>
          </a:p>
          <a:p>
            <a:pPr lvl="2"/>
            <a:r>
              <a:rPr lang="en-US" sz="1700" dirty="0" err="1">
                <a:solidFill>
                  <a:srgbClr val="000000"/>
                </a:solidFill>
                <a:latin typeface="Consolas" panose="020B0609020204030204" pitchFamily="49" charset="0"/>
              </a:rPr>
              <a:t>System.</a:t>
            </a:r>
            <a:r>
              <a:rPr lang="en-US" sz="1700" b="1" i="1" dirty="0" err="1">
                <a:solidFill>
                  <a:srgbClr val="0000C0"/>
                </a:solidFill>
                <a:latin typeface="Consolas" panose="020B0609020204030204" pitchFamily="49" charset="0"/>
              </a:rPr>
              <a:t>out</a:t>
            </a:r>
            <a:r>
              <a:rPr lang="en-US" sz="1700" b="1" i="1" dirty="0" err="1">
                <a:solidFill>
                  <a:srgbClr val="000000"/>
                </a:solidFill>
                <a:latin typeface="Consolas" panose="020B0609020204030204" pitchFamily="49" charset="0"/>
              </a:rPr>
              <a:t>.println</a:t>
            </a:r>
            <a:r>
              <a:rPr lang="en-US" sz="1700" b="1" i="1" dirty="0">
                <a:solidFill>
                  <a:srgbClr val="000000"/>
                </a:solidFill>
                <a:latin typeface="Consolas" panose="020B0609020204030204" pitchFamily="49" charset="0"/>
              </a:rPr>
              <a:t>(</a:t>
            </a:r>
            <a:r>
              <a:rPr lang="en-US" sz="1700" b="1" i="1" dirty="0">
                <a:solidFill>
                  <a:srgbClr val="2A00FF"/>
                </a:solidFill>
                <a:latin typeface="Consolas" panose="020B0609020204030204" pitchFamily="49" charset="0"/>
              </a:rPr>
              <a:t>"John Doe's new balance: "</a:t>
            </a:r>
            <a:r>
              <a:rPr lang="en-US" sz="1700" b="1" i="1" dirty="0">
                <a:solidFill>
                  <a:srgbClr val="000000"/>
                </a:solidFill>
                <a:latin typeface="Consolas" panose="020B0609020204030204" pitchFamily="49" charset="0"/>
              </a:rPr>
              <a:t> +</a:t>
            </a:r>
          </a:p>
          <a:p>
            <a:pPr lvl="2"/>
            <a:r>
              <a:rPr lang="en-IN" sz="1700" dirty="0" err="1">
                <a:solidFill>
                  <a:srgbClr val="6A3E3E"/>
                </a:solidFill>
                <a:latin typeface="Consolas" panose="020B0609020204030204" pitchFamily="49" charset="0"/>
              </a:rPr>
              <a:t>hm</a:t>
            </a:r>
            <a:r>
              <a:rPr lang="en-IN" sz="1700" dirty="0" err="1">
                <a:solidFill>
                  <a:srgbClr val="000000"/>
                </a:solidFill>
                <a:latin typeface="Consolas" panose="020B0609020204030204" pitchFamily="49" charset="0"/>
              </a:rPr>
              <a:t>.get</a:t>
            </a:r>
            <a:r>
              <a:rPr lang="en-IN" sz="1700" dirty="0">
                <a:solidFill>
                  <a:srgbClr val="000000"/>
                </a:solidFill>
                <a:latin typeface="Consolas" panose="020B0609020204030204" pitchFamily="49" charset="0"/>
              </a:rPr>
              <a:t>(</a:t>
            </a:r>
            <a:r>
              <a:rPr lang="en-IN" sz="1700" dirty="0">
                <a:solidFill>
                  <a:srgbClr val="2A00FF"/>
                </a:solidFill>
                <a:latin typeface="Consolas" panose="020B0609020204030204" pitchFamily="49" charset="0"/>
              </a:rPr>
              <a:t>"John Doe"</a:t>
            </a:r>
            <a:r>
              <a:rPr lang="en-IN" sz="1700" dirty="0">
                <a:solidFill>
                  <a:srgbClr val="000000"/>
                </a:solidFill>
                <a:latin typeface="Consolas" panose="020B0609020204030204" pitchFamily="49" charset="0"/>
              </a:rPr>
              <a:t>));</a:t>
            </a:r>
          </a:p>
          <a:p>
            <a:pPr lvl="1"/>
            <a:r>
              <a:rPr lang="en-IN" sz="1700" dirty="0">
                <a:solidFill>
                  <a:srgbClr val="000000"/>
                </a:solidFill>
                <a:latin typeface="Consolas" panose="020B0609020204030204" pitchFamily="49" charset="0"/>
              </a:rPr>
              <a:t>}</a:t>
            </a:r>
          </a:p>
          <a:p>
            <a:r>
              <a:rPr lang="en-IN" sz="1700" dirty="0">
                <a:solidFill>
                  <a:srgbClr val="000000"/>
                </a:solidFill>
                <a:latin typeface="Consolas" panose="020B0609020204030204" pitchFamily="49" charset="0"/>
              </a:rPr>
              <a:t>}</a:t>
            </a:r>
            <a:endParaRPr lang="en-IN" sz="1700" dirty="0"/>
          </a:p>
        </p:txBody>
      </p:sp>
      <p:pic>
        <p:nvPicPr>
          <p:cNvPr id="6" name="Picture 5"/>
          <p:cNvPicPr>
            <a:picLocks noChangeAspect="1"/>
          </p:cNvPicPr>
          <p:nvPr/>
        </p:nvPicPr>
        <p:blipFill>
          <a:blip r:embed="rId2"/>
          <a:stretch>
            <a:fillRect/>
          </a:stretch>
        </p:blipFill>
        <p:spPr>
          <a:xfrm>
            <a:off x="7879080" y="2476846"/>
            <a:ext cx="4210050" cy="2143125"/>
          </a:xfrm>
          <a:prstGeom prst="rect">
            <a:avLst/>
          </a:prstGeom>
        </p:spPr>
      </p:pic>
    </p:spTree>
    <p:extLst>
      <p:ext uri="{BB962C8B-B14F-4D97-AF65-F5344CB8AC3E}">
        <p14:creationId xmlns:p14="http://schemas.microsoft.com/office/powerpoint/2010/main" val="218667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
                                            <p:txEl>
                                              <p:pRg st="25" end="25"/>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1135" y="850512"/>
            <a:ext cx="11528369" cy="5078313"/>
          </a:xfrm>
          <a:prstGeom prst="rect">
            <a:avLst/>
          </a:prstGeom>
          <a:ln w="19050">
            <a:solidFill>
              <a:schemeClr val="accent1"/>
            </a:solidFill>
            <a:prstDash val="dash"/>
          </a:ln>
        </p:spPr>
        <p:txBody>
          <a:bodyPr wrap="square">
            <a:spAutoFit/>
          </a:bodyPr>
          <a:lstStyle/>
          <a:p>
            <a:r>
              <a:rPr lang="en-IN" b="1" dirty="0">
                <a:solidFill>
                  <a:srgbClr val="7F0055"/>
                </a:solidFill>
                <a:latin typeface="Consolas" panose="020B0609020204030204" pitchFamily="49" charset="0"/>
              </a:rPr>
              <a:t>import</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java.io.File</a:t>
            </a:r>
            <a:r>
              <a:rPr lang="en-IN" b="1" dirty="0">
                <a:solidFill>
                  <a:srgbClr val="000000"/>
                </a:solidFill>
                <a:latin typeface="Consolas" panose="020B0609020204030204" pitchFamily="49" charset="0"/>
              </a:rPr>
              <a:t>;</a:t>
            </a:r>
          </a:p>
          <a:p>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FileDemo</a:t>
            </a:r>
            <a:r>
              <a:rPr lang="en-IN" b="1" dirty="0">
                <a:solidFill>
                  <a:srgbClr val="000000"/>
                </a:solidFill>
                <a:latin typeface="Consolas" panose="020B0609020204030204" pitchFamily="49" charset="0"/>
              </a:rPr>
              <a:t> {</a:t>
            </a:r>
          </a:p>
          <a:p>
            <a:pPr lvl="1"/>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 </a:t>
            </a:r>
          </a:p>
          <a:p>
            <a:pPr lvl="2"/>
            <a:r>
              <a:rPr lang="en-US" dirty="0">
                <a:solidFill>
                  <a:srgbClr val="000000"/>
                </a:solidFill>
                <a:latin typeface="Consolas" panose="020B0609020204030204" pitchFamily="49" charset="0"/>
              </a:rPr>
              <a:t>File </a:t>
            </a:r>
            <a:r>
              <a:rPr lang="en-US" dirty="0">
                <a:solidFill>
                  <a:srgbClr val="6A3E3E"/>
                </a:solidFill>
                <a:latin typeface="Consolas" panose="020B0609020204030204" pitchFamily="49" charset="0"/>
              </a:rPr>
              <a:t>f1</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File(</a:t>
            </a:r>
            <a:r>
              <a:rPr lang="en-US" b="1" dirty="0">
                <a:solidFill>
                  <a:srgbClr val="2A00FF"/>
                </a:solidFill>
                <a:latin typeface="Consolas" panose="020B0609020204030204" pitchFamily="49" charset="0"/>
              </a:rPr>
              <a:t>"FileDemo.java"</a:t>
            </a:r>
            <a:r>
              <a:rPr lang="en-US" b="1" dirty="0">
                <a:solidFill>
                  <a:srgbClr val="000000"/>
                </a:solidFill>
                <a:latin typeface="Consolas" panose="020B0609020204030204" pitchFamily="49" charset="0"/>
              </a:rPr>
              <a:t>);</a:t>
            </a:r>
          </a:p>
          <a:p>
            <a:pPr lvl="2"/>
            <a:r>
              <a:rPr lang="en-IN" dirty="0" err="1">
                <a:solidFill>
                  <a:srgbClr val="000000"/>
                </a:solidFill>
                <a:latin typeface="Consolas" panose="020B0609020204030204" pitchFamily="49" charset="0"/>
              </a:rPr>
              <a:t>System.</a:t>
            </a:r>
            <a:r>
              <a:rPr lang="en-IN" b="1" i="1" dirty="0" err="1">
                <a:solidFill>
                  <a:srgbClr val="0000C0"/>
                </a:solidFill>
                <a:latin typeface="Consolas" panose="020B0609020204030204" pitchFamily="49" charset="0"/>
              </a:rPr>
              <a:t>out</a:t>
            </a:r>
            <a:r>
              <a:rPr lang="en-IN" b="1" i="1" dirty="0" err="1">
                <a:solidFill>
                  <a:srgbClr val="000000"/>
                </a:solidFill>
                <a:latin typeface="Consolas" panose="020B0609020204030204" pitchFamily="49" charset="0"/>
              </a:rPr>
              <a:t>.println</a:t>
            </a:r>
            <a:r>
              <a:rPr lang="en-IN" b="1" i="1" dirty="0">
                <a:solidFill>
                  <a:srgbClr val="000000"/>
                </a:solidFill>
                <a:latin typeface="Consolas" panose="020B0609020204030204" pitchFamily="49" charset="0"/>
              </a:rPr>
              <a:t>(</a:t>
            </a:r>
            <a:r>
              <a:rPr lang="en-IN" b="1" i="1" dirty="0">
                <a:solidFill>
                  <a:srgbClr val="2A00FF"/>
                </a:solidFill>
                <a:latin typeface="Consolas" panose="020B0609020204030204" pitchFamily="49" charset="0"/>
              </a:rPr>
              <a:t>"File Name: "</a:t>
            </a:r>
            <a:r>
              <a:rPr lang="en-IN" b="1" i="1" dirty="0">
                <a:solidFill>
                  <a:srgbClr val="000000"/>
                </a:solidFill>
                <a:latin typeface="Consolas" panose="020B0609020204030204" pitchFamily="49" charset="0"/>
              </a:rPr>
              <a:t> + </a:t>
            </a:r>
            <a:r>
              <a:rPr lang="en-IN" b="1" i="1" dirty="0">
                <a:solidFill>
                  <a:srgbClr val="6A3E3E"/>
                </a:solidFill>
                <a:latin typeface="Consolas" panose="020B0609020204030204" pitchFamily="49" charset="0"/>
              </a:rPr>
              <a:t>f1</a:t>
            </a:r>
            <a:r>
              <a:rPr lang="en-IN" b="1" i="1" dirty="0">
                <a:solidFill>
                  <a:srgbClr val="000000"/>
                </a:solidFill>
                <a:latin typeface="Consolas" panose="020B0609020204030204" pitchFamily="49" charset="0"/>
              </a:rPr>
              <a:t>.getName());</a:t>
            </a:r>
          </a:p>
          <a:p>
            <a:pPr lvl="2"/>
            <a:r>
              <a:rPr lang="en-IN" dirty="0" err="1">
                <a:solidFill>
                  <a:srgbClr val="000000"/>
                </a:solidFill>
                <a:latin typeface="Consolas" panose="020B0609020204030204" pitchFamily="49" charset="0"/>
              </a:rPr>
              <a:t>System.</a:t>
            </a:r>
            <a:r>
              <a:rPr lang="en-IN" b="1" i="1" dirty="0" err="1">
                <a:solidFill>
                  <a:srgbClr val="0000C0"/>
                </a:solidFill>
                <a:latin typeface="Consolas" panose="020B0609020204030204" pitchFamily="49" charset="0"/>
              </a:rPr>
              <a:t>out</a:t>
            </a:r>
            <a:r>
              <a:rPr lang="en-IN" b="1" i="1" dirty="0" err="1">
                <a:solidFill>
                  <a:srgbClr val="000000"/>
                </a:solidFill>
                <a:latin typeface="Consolas" panose="020B0609020204030204" pitchFamily="49" charset="0"/>
              </a:rPr>
              <a:t>.println</a:t>
            </a:r>
            <a:r>
              <a:rPr lang="en-IN" b="1" i="1" dirty="0">
                <a:solidFill>
                  <a:srgbClr val="000000"/>
                </a:solidFill>
                <a:latin typeface="Consolas" panose="020B0609020204030204" pitchFamily="49" charset="0"/>
              </a:rPr>
              <a:t>(</a:t>
            </a:r>
            <a:r>
              <a:rPr lang="en-IN" b="1" i="1" dirty="0">
                <a:solidFill>
                  <a:srgbClr val="2A00FF"/>
                </a:solidFill>
                <a:latin typeface="Consolas" panose="020B0609020204030204" pitchFamily="49" charset="0"/>
              </a:rPr>
              <a:t>"Path: "</a:t>
            </a:r>
            <a:r>
              <a:rPr lang="en-IN" b="1" i="1" dirty="0">
                <a:solidFill>
                  <a:srgbClr val="000000"/>
                </a:solidFill>
                <a:latin typeface="Consolas" panose="020B0609020204030204" pitchFamily="49" charset="0"/>
              </a:rPr>
              <a:t> + </a:t>
            </a:r>
            <a:r>
              <a:rPr lang="en-IN" b="1" i="1" dirty="0">
                <a:solidFill>
                  <a:srgbClr val="6A3E3E"/>
                </a:solidFill>
                <a:latin typeface="Consolas" panose="020B0609020204030204" pitchFamily="49" charset="0"/>
              </a:rPr>
              <a:t>f1</a:t>
            </a:r>
            <a:r>
              <a:rPr lang="en-IN" b="1" i="1" dirty="0">
                <a:solidFill>
                  <a:srgbClr val="000000"/>
                </a:solidFill>
                <a:latin typeface="Consolas" panose="020B0609020204030204" pitchFamily="49" charset="0"/>
              </a:rPr>
              <a:t>.getPath());</a:t>
            </a:r>
          </a:p>
          <a:p>
            <a:pPr lvl="2"/>
            <a:r>
              <a:rPr lang="en-IN" dirty="0" err="1">
                <a:solidFill>
                  <a:srgbClr val="000000"/>
                </a:solidFill>
                <a:latin typeface="Consolas" panose="020B0609020204030204" pitchFamily="49" charset="0"/>
              </a:rPr>
              <a:t>System.</a:t>
            </a:r>
            <a:r>
              <a:rPr lang="en-IN" b="1" i="1" dirty="0" err="1">
                <a:solidFill>
                  <a:srgbClr val="0000C0"/>
                </a:solidFill>
                <a:latin typeface="Consolas" panose="020B0609020204030204" pitchFamily="49" charset="0"/>
              </a:rPr>
              <a:t>out</a:t>
            </a:r>
            <a:r>
              <a:rPr lang="en-IN" b="1" i="1" dirty="0" err="1">
                <a:solidFill>
                  <a:srgbClr val="000000"/>
                </a:solidFill>
                <a:latin typeface="Consolas" panose="020B0609020204030204" pitchFamily="49" charset="0"/>
              </a:rPr>
              <a:t>.println</a:t>
            </a:r>
            <a:r>
              <a:rPr lang="en-IN" b="1" i="1" dirty="0">
                <a:solidFill>
                  <a:srgbClr val="000000"/>
                </a:solidFill>
                <a:latin typeface="Consolas" panose="020B0609020204030204" pitchFamily="49" charset="0"/>
              </a:rPr>
              <a:t>(</a:t>
            </a:r>
            <a:r>
              <a:rPr lang="en-IN" b="1" i="1" dirty="0">
                <a:solidFill>
                  <a:srgbClr val="2A00FF"/>
                </a:solidFill>
                <a:latin typeface="Consolas" panose="020B0609020204030204" pitchFamily="49" charset="0"/>
              </a:rPr>
              <a:t>"Abs Path: "</a:t>
            </a:r>
            <a:r>
              <a:rPr lang="en-IN" b="1" i="1" dirty="0">
                <a:solidFill>
                  <a:srgbClr val="000000"/>
                </a:solidFill>
                <a:latin typeface="Consolas" panose="020B0609020204030204" pitchFamily="49" charset="0"/>
              </a:rPr>
              <a:t> + </a:t>
            </a:r>
            <a:r>
              <a:rPr lang="en-IN" b="1" i="1" dirty="0">
                <a:solidFill>
                  <a:srgbClr val="6A3E3E"/>
                </a:solidFill>
                <a:latin typeface="Consolas" panose="020B0609020204030204" pitchFamily="49" charset="0"/>
              </a:rPr>
              <a:t>f1</a:t>
            </a:r>
            <a:r>
              <a:rPr lang="en-IN" b="1" i="1" dirty="0">
                <a:solidFill>
                  <a:srgbClr val="000000"/>
                </a:solidFill>
                <a:latin typeface="Consolas" panose="020B0609020204030204" pitchFamily="49" charset="0"/>
              </a:rPr>
              <a:t>.getAbsolutePath());</a:t>
            </a:r>
          </a:p>
          <a:p>
            <a:pPr lvl="2"/>
            <a:r>
              <a:rPr lang="en-IN" dirty="0" err="1">
                <a:solidFill>
                  <a:srgbClr val="000000"/>
                </a:solidFill>
                <a:latin typeface="Consolas" panose="020B0609020204030204" pitchFamily="49" charset="0"/>
              </a:rPr>
              <a:t>System.</a:t>
            </a:r>
            <a:r>
              <a:rPr lang="en-IN" b="1" i="1" dirty="0" err="1">
                <a:solidFill>
                  <a:srgbClr val="0000C0"/>
                </a:solidFill>
                <a:latin typeface="Consolas" panose="020B0609020204030204" pitchFamily="49" charset="0"/>
              </a:rPr>
              <a:t>out</a:t>
            </a:r>
            <a:r>
              <a:rPr lang="en-IN" b="1" i="1" dirty="0" err="1">
                <a:solidFill>
                  <a:srgbClr val="000000"/>
                </a:solidFill>
                <a:latin typeface="Consolas" panose="020B0609020204030204" pitchFamily="49" charset="0"/>
              </a:rPr>
              <a:t>.println</a:t>
            </a:r>
            <a:r>
              <a:rPr lang="en-IN" b="1" i="1" dirty="0">
                <a:solidFill>
                  <a:srgbClr val="000000"/>
                </a:solidFill>
                <a:latin typeface="Consolas" panose="020B0609020204030204" pitchFamily="49" charset="0"/>
              </a:rPr>
              <a:t>(</a:t>
            </a:r>
            <a:r>
              <a:rPr lang="en-IN" b="1" i="1" dirty="0">
                <a:solidFill>
                  <a:srgbClr val="2A00FF"/>
                </a:solidFill>
                <a:latin typeface="Consolas" panose="020B0609020204030204" pitchFamily="49" charset="0"/>
              </a:rPr>
              <a:t>"Parent: "</a:t>
            </a:r>
            <a:r>
              <a:rPr lang="en-IN" b="1" i="1" dirty="0">
                <a:solidFill>
                  <a:srgbClr val="000000"/>
                </a:solidFill>
                <a:latin typeface="Consolas" panose="020B0609020204030204" pitchFamily="49" charset="0"/>
              </a:rPr>
              <a:t> + </a:t>
            </a:r>
            <a:r>
              <a:rPr lang="en-IN" b="1" i="1" dirty="0">
                <a:solidFill>
                  <a:srgbClr val="6A3E3E"/>
                </a:solidFill>
                <a:latin typeface="Consolas" panose="020B0609020204030204" pitchFamily="49" charset="0"/>
              </a:rPr>
              <a:t>f1</a:t>
            </a:r>
            <a:r>
              <a:rPr lang="en-IN" b="1" i="1" dirty="0">
                <a:solidFill>
                  <a:srgbClr val="000000"/>
                </a:solidFill>
                <a:latin typeface="Consolas" panose="020B0609020204030204" pitchFamily="49" charset="0"/>
              </a:rPr>
              <a:t>.getParent());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f1</a:t>
            </a:r>
            <a:r>
              <a:rPr lang="en-US" b="1" i="1" dirty="0">
                <a:solidFill>
                  <a:srgbClr val="000000"/>
                </a:solidFill>
                <a:latin typeface="Consolas" panose="020B0609020204030204" pitchFamily="49" charset="0"/>
              </a:rPr>
              <a:t>.exists() ? </a:t>
            </a:r>
            <a:r>
              <a:rPr lang="en-US" b="1" i="1" dirty="0">
                <a:solidFill>
                  <a:srgbClr val="2A00FF"/>
                </a:solidFill>
                <a:latin typeface="Consolas" panose="020B0609020204030204" pitchFamily="49" charset="0"/>
              </a:rPr>
              <a:t>"exists"</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"does not exist"</a:t>
            </a:r>
            <a:r>
              <a:rPr lang="en-US" b="1" i="1"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f1</a:t>
            </a:r>
            <a:r>
              <a:rPr lang="en-US" b="1" i="1" dirty="0">
                <a:solidFill>
                  <a:srgbClr val="000000"/>
                </a:solidFill>
                <a:latin typeface="Consolas" panose="020B0609020204030204" pitchFamily="49" charset="0"/>
              </a:rPr>
              <a:t>.canWrite() ? </a:t>
            </a:r>
            <a:r>
              <a:rPr lang="en-US" b="1" i="1" dirty="0">
                <a:solidFill>
                  <a:srgbClr val="2A00FF"/>
                </a:solidFill>
                <a:latin typeface="Consolas" panose="020B0609020204030204" pitchFamily="49" charset="0"/>
              </a:rPr>
              <a:t>"is writeable"</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"is not writeable"</a:t>
            </a:r>
            <a:r>
              <a:rPr lang="en-US" b="1" i="1"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 (</a:t>
            </a:r>
            <a:r>
              <a:rPr lang="en-US" b="1" i="1" dirty="0">
                <a:solidFill>
                  <a:srgbClr val="6A3E3E"/>
                </a:solidFill>
                <a:latin typeface="Consolas" panose="020B0609020204030204" pitchFamily="49" charset="0"/>
              </a:rPr>
              <a:t>f1</a:t>
            </a:r>
            <a:r>
              <a:rPr lang="en-US" b="1" i="1" dirty="0">
                <a:solidFill>
                  <a:srgbClr val="000000"/>
                </a:solidFill>
                <a:latin typeface="Consolas" panose="020B0609020204030204" pitchFamily="49" charset="0"/>
              </a:rPr>
              <a:t>.canRead () ? </a:t>
            </a:r>
            <a:r>
              <a:rPr lang="en-US" b="1" i="1" dirty="0">
                <a:solidFill>
                  <a:srgbClr val="2A00FF"/>
                </a:solidFill>
                <a:latin typeface="Consolas" panose="020B0609020204030204" pitchFamily="49" charset="0"/>
              </a:rPr>
              <a:t>"is readable"</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"is not readable"</a:t>
            </a:r>
            <a:r>
              <a:rPr lang="en-US" b="1" i="1"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 (</a:t>
            </a:r>
            <a:r>
              <a:rPr lang="en-US" b="1" i="1" dirty="0">
                <a:solidFill>
                  <a:srgbClr val="2A00FF"/>
                </a:solidFill>
                <a:latin typeface="Consolas" panose="020B0609020204030204" pitchFamily="49" charset="0"/>
              </a:rPr>
              <a:t>"is "</a:t>
            </a:r>
            <a:r>
              <a:rPr lang="en-US" b="1" i="1" dirty="0">
                <a:solidFill>
                  <a:srgbClr val="000000"/>
                </a:solidFill>
                <a:latin typeface="Consolas" panose="020B0609020204030204" pitchFamily="49" charset="0"/>
              </a:rPr>
              <a:t> + (</a:t>
            </a:r>
            <a:r>
              <a:rPr lang="en-US" b="1" i="1" dirty="0">
                <a:solidFill>
                  <a:srgbClr val="6A3E3E"/>
                </a:solidFill>
                <a:latin typeface="Consolas" panose="020B0609020204030204" pitchFamily="49" charset="0"/>
              </a:rPr>
              <a:t>f1</a:t>
            </a:r>
            <a:r>
              <a:rPr lang="en-US" b="1" i="1" dirty="0">
                <a:solidFill>
                  <a:srgbClr val="000000"/>
                </a:solidFill>
                <a:latin typeface="Consolas" panose="020B0609020204030204" pitchFamily="49" charset="0"/>
              </a:rPr>
              <a:t>.isDirectory() ? </a:t>
            </a:r>
            <a:r>
              <a:rPr lang="en-US" b="1" i="1" dirty="0">
                <a:solidFill>
                  <a:srgbClr val="2A00FF"/>
                </a:solidFill>
                <a:latin typeface="Consolas" panose="020B0609020204030204" pitchFamily="49" charset="0"/>
              </a:rPr>
              <a:t>""</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"not"</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 a directory"</a:t>
            </a:r>
            <a:r>
              <a:rPr lang="en-US" b="1" i="1"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f1</a:t>
            </a:r>
            <a:r>
              <a:rPr lang="en-US" b="1" i="1" dirty="0">
                <a:solidFill>
                  <a:srgbClr val="000000"/>
                </a:solidFill>
                <a:latin typeface="Consolas" panose="020B0609020204030204" pitchFamily="49" charset="0"/>
              </a:rPr>
              <a:t>.isFile() ? </a:t>
            </a:r>
            <a:r>
              <a:rPr lang="en-US" b="1" i="1" dirty="0">
                <a:solidFill>
                  <a:srgbClr val="2A00FF"/>
                </a:solidFill>
                <a:latin typeface="Consolas" panose="020B0609020204030204" pitchFamily="49" charset="0"/>
              </a:rPr>
              <a:t>"is normal file"</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"might be a named pipe"</a:t>
            </a:r>
            <a:r>
              <a:rPr lang="en-US" b="1" i="1"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f1</a:t>
            </a:r>
            <a:r>
              <a:rPr lang="en-US" b="1" i="1" dirty="0">
                <a:solidFill>
                  <a:srgbClr val="000000"/>
                </a:solidFill>
                <a:latin typeface="Consolas" panose="020B0609020204030204" pitchFamily="49" charset="0"/>
              </a:rPr>
              <a:t>.isAbsolute() ? </a:t>
            </a:r>
            <a:r>
              <a:rPr lang="en-US" b="1" i="1" dirty="0">
                <a:solidFill>
                  <a:srgbClr val="2A00FF"/>
                </a:solidFill>
                <a:latin typeface="Consolas" panose="020B0609020204030204" pitchFamily="49" charset="0"/>
              </a:rPr>
              <a:t>"is absolute"</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"is not absolute"</a:t>
            </a:r>
            <a:r>
              <a:rPr lang="en-US" b="1" i="1"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"File last modified: "</a:t>
            </a:r>
            <a:r>
              <a:rPr lang="en-US" b="1" i="1" dirty="0">
                <a:solidFill>
                  <a:srgbClr val="000000"/>
                </a:solidFill>
                <a:latin typeface="Consolas" panose="020B0609020204030204" pitchFamily="49" charset="0"/>
              </a:rPr>
              <a:t> + </a:t>
            </a:r>
            <a:r>
              <a:rPr lang="en-US" b="1" i="1" dirty="0">
                <a:solidFill>
                  <a:srgbClr val="6A3E3E"/>
                </a:solidFill>
                <a:latin typeface="Consolas" panose="020B0609020204030204" pitchFamily="49" charset="0"/>
              </a:rPr>
              <a:t>f1</a:t>
            </a:r>
            <a:r>
              <a:rPr lang="en-US" b="1" i="1" dirty="0">
                <a:solidFill>
                  <a:srgbClr val="000000"/>
                </a:solidFill>
                <a:latin typeface="Consolas" panose="020B0609020204030204" pitchFamily="49" charset="0"/>
              </a:rPr>
              <a:t>.lastModified());</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"File size: "</a:t>
            </a:r>
            <a:r>
              <a:rPr lang="en-US" b="1" i="1" dirty="0">
                <a:solidFill>
                  <a:srgbClr val="000000"/>
                </a:solidFill>
                <a:latin typeface="Consolas" panose="020B0609020204030204" pitchFamily="49" charset="0"/>
              </a:rPr>
              <a:t> + </a:t>
            </a:r>
            <a:r>
              <a:rPr lang="en-US" b="1" i="1" dirty="0">
                <a:solidFill>
                  <a:srgbClr val="6A3E3E"/>
                </a:solidFill>
                <a:latin typeface="Consolas" panose="020B0609020204030204" pitchFamily="49" charset="0"/>
              </a:rPr>
              <a:t>f1</a:t>
            </a:r>
            <a:r>
              <a:rPr lang="en-US" b="1" i="1" dirty="0">
                <a:solidFill>
                  <a:srgbClr val="000000"/>
                </a:solidFill>
                <a:latin typeface="Consolas" panose="020B0609020204030204" pitchFamily="49" charset="0"/>
              </a:rPr>
              <a:t>.length() + </a:t>
            </a:r>
            <a:r>
              <a:rPr lang="en-US" b="1" i="1" dirty="0">
                <a:solidFill>
                  <a:srgbClr val="2A00FF"/>
                </a:solidFill>
                <a:latin typeface="Consolas" panose="020B0609020204030204" pitchFamily="49" charset="0"/>
              </a:rPr>
              <a:t>" Bytes"</a:t>
            </a:r>
            <a:r>
              <a:rPr lang="en-US" b="1" i="1" dirty="0">
                <a:solidFill>
                  <a:srgbClr val="000000"/>
                </a:solidFill>
                <a:latin typeface="Consolas" panose="020B0609020204030204" pitchFamily="49" charset="0"/>
              </a:rPr>
              <a:t>);</a:t>
            </a:r>
          </a:p>
          <a:p>
            <a:pPr lvl="1"/>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endParaRPr lang="en-IN" dirty="0"/>
          </a:p>
        </p:txBody>
      </p:sp>
      <p:sp>
        <p:nvSpPr>
          <p:cNvPr id="6" name="Title 5"/>
          <p:cNvSpPr>
            <a:spLocks noGrp="1"/>
          </p:cNvSpPr>
          <p:nvPr>
            <p:ph type="title"/>
          </p:nvPr>
        </p:nvSpPr>
        <p:spPr/>
        <p:txBody>
          <a:bodyPr/>
          <a:lstStyle/>
          <a:p>
            <a:r>
              <a:rPr lang="en-US" dirty="0" smtClean="0"/>
              <a:t>File Class Example</a:t>
            </a:r>
            <a:endParaRPr lang="en-US" dirty="0"/>
          </a:p>
        </p:txBody>
      </p:sp>
    </p:spTree>
    <p:extLst>
      <p:ext uri="{BB962C8B-B14F-4D97-AF65-F5344CB8AC3E}">
        <p14:creationId xmlns:p14="http://schemas.microsoft.com/office/powerpoint/2010/main" val="1836287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Stream</a:t>
            </a:r>
            <a:endParaRPr lang="en-US" dirty="0"/>
          </a:p>
        </p:txBody>
      </p:sp>
      <p:sp>
        <p:nvSpPr>
          <p:cNvPr id="3" name="Content Placeholder 2"/>
          <p:cNvSpPr>
            <a:spLocks noGrp="1"/>
          </p:cNvSpPr>
          <p:nvPr>
            <p:ph idx="1"/>
          </p:nvPr>
        </p:nvSpPr>
        <p:spPr/>
        <p:txBody>
          <a:bodyPr/>
          <a:lstStyle/>
          <a:p>
            <a:r>
              <a:rPr lang="en-US" dirty="0"/>
              <a:t>A stream can be defined as a sequence of data. </a:t>
            </a:r>
          </a:p>
          <a:p>
            <a:r>
              <a:rPr lang="en-US" dirty="0"/>
              <a:t>All streams represent an input source and an output destination. </a:t>
            </a:r>
          </a:p>
          <a:p>
            <a:r>
              <a:rPr lang="en-US" dirty="0"/>
              <a:t>There are two kinds of Streams</a:t>
            </a:r>
          </a:p>
          <a:p>
            <a:pPr lvl="1"/>
            <a:r>
              <a:rPr lang="en-US" b="1" dirty="0">
                <a:solidFill>
                  <a:schemeClr val="tx2"/>
                </a:solidFill>
              </a:rPr>
              <a:t>Byte Stream</a:t>
            </a:r>
          </a:p>
          <a:p>
            <a:pPr lvl="1"/>
            <a:r>
              <a:rPr lang="en-US" b="1" dirty="0">
                <a:solidFill>
                  <a:schemeClr val="tx2"/>
                </a:solidFill>
              </a:rPr>
              <a:t>Character Stream</a:t>
            </a:r>
          </a:p>
          <a:p>
            <a:r>
              <a:rPr lang="en-US" dirty="0"/>
              <a:t>The </a:t>
            </a:r>
            <a:r>
              <a:rPr lang="en-US" b="1" dirty="0">
                <a:solidFill>
                  <a:schemeClr val="tx2"/>
                </a:solidFill>
              </a:rPr>
              <a:t>java.io</a:t>
            </a:r>
            <a:r>
              <a:rPr lang="en-US" dirty="0"/>
              <a:t> package contains all the classes required for input-output operations.</a:t>
            </a:r>
          </a:p>
          <a:p>
            <a:r>
              <a:rPr lang="en-US" dirty="0"/>
              <a:t>The stream in the java.io package</a:t>
            </a:r>
            <a:r>
              <a:rPr lang="en-US" b="1" dirty="0"/>
              <a:t> </a:t>
            </a:r>
            <a:r>
              <a:rPr lang="en-US" dirty="0">
                <a:solidFill>
                  <a:schemeClr val="tx2"/>
                </a:solidFill>
              </a:rPr>
              <a:t>supports</a:t>
            </a:r>
            <a:r>
              <a:rPr lang="en-US" b="1" dirty="0">
                <a:solidFill>
                  <a:schemeClr val="tx2"/>
                </a:solidFill>
              </a:rPr>
              <a:t> </a:t>
            </a:r>
            <a:r>
              <a:rPr lang="en-US" dirty="0"/>
              <a:t>all the </a:t>
            </a:r>
            <a:r>
              <a:rPr lang="en-US" dirty="0">
                <a:solidFill>
                  <a:schemeClr val="tx2"/>
                </a:solidFill>
              </a:rPr>
              <a:t>datatype </a:t>
            </a:r>
            <a:r>
              <a:rPr lang="en-US" dirty="0"/>
              <a:t>including primitive</a:t>
            </a:r>
            <a:r>
              <a:rPr lang="en-US" dirty="0" smtClean="0"/>
              <a:t>.</a:t>
            </a:r>
            <a:endParaRPr lang="en-US" dirty="0">
              <a:solidFill>
                <a:schemeClr val="tx2"/>
              </a:solidFill>
            </a:endParaRPr>
          </a:p>
        </p:txBody>
      </p:sp>
    </p:spTree>
    <p:extLst>
      <p:ext uri="{BB962C8B-B14F-4D97-AF65-F5344CB8AC3E}">
        <p14:creationId xmlns:p14="http://schemas.microsoft.com/office/powerpoint/2010/main" val="166345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Byte Streams</a:t>
            </a:r>
          </a:p>
        </p:txBody>
      </p:sp>
      <p:sp>
        <p:nvSpPr>
          <p:cNvPr id="3" name="Content Placeholder 2"/>
          <p:cNvSpPr>
            <a:spLocks noGrp="1"/>
          </p:cNvSpPr>
          <p:nvPr>
            <p:ph idx="1"/>
          </p:nvPr>
        </p:nvSpPr>
        <p:spPr/>
        <p:txBody>
          <a:bodyPr/>
          <a:lstStyle/>
          <a:p>
            <a:r>
              <a:rPr lang="en-US" dirty="0"/>
              <a:t>Byte streams provide a convenient means for handling input and output of bytes.</a:t>
            </a:r>
          </a:p>
          <a:p>
            <a:r>
              <a:rPr lang="en-US" dirty="0"/>
              <a:t>Byte streams are used, for example, when reading or writing binary data.</a:t>
            </a:r>
          </a:p>
          <a:p>
            <a:endParaRPr lang="en-US" dirty="0"/>
          </a:p>
        </p:txBody>
      </p:sp>
    </p:spTree>
    <p:extLst>
      <p:ext uri="{BB962C8B-B14F-4D97-AF65-F5344CB8AC3E}">
        <p14:creationId xmlns:p14="http://schemas.microsoft.com/office/powerpoint/2010/main" val="82941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FileOutputStream</a:t>
            </a:r>
            <a:endParaRPr lang="en-US" dirty="0"/>
          </a:p>
        </p:txBody>
      </p:sp>
      <p:sp>
        <p:nvSpPr>
          <p:cNvPr id="3" name="Content Placeholder 2"/>
          <p:cNvSpPr>
            <a:spLocks noGrp="1"/>
          </p:cNvSpPr>
          <p:nvPr>
            <p:ph idx="1"/>
          </p:nvPr>
        </p:nvSpPr>
        <p:spPr/>
        <p:txBody>
          <a:bodyPr/>
          <a:lstStyle/>
          <a:p>
            <a:r>
              <a:rPr lang="en-US" dirty="0"/>
              <a:t>Java </a:t>
            </a:r>
            <a:r>
              <a:rPr lang="en-US" dirty="0" err="1">
                <a:solidFill>
                  <a:srgbClr val="C00000"/>
                </a:solidFill>
                <a:latin typeface="Consolas" panose="020B0609020204030204" pitchFamily="49" charset="0"/>
              </a:rPr>
              <a:t>FileOutputStream</a:t>
            </a:r>
            <a:r>
              <a:rPr lang="en-US" dirty="0">
                <a:solidFill>
                  <a:srgbClr val="C00000"/>
                </a:solidFill>
              </a:rPr>
              <a:t> </a:t>
            </a:r>
            <a:r>
              <a:rPr lang="en-US" dirty="0"/>
              <a:t>is an output stream for writing data to a file.</a:t>
            </a:r>
          </a:p>
          <a:p>
            <a:r>
              <a:rPr lang="en-US" dirty="0" err="1">
                <a:solidFill>
                  <a:srgbClr val="C00000"/>
                </a:solidFill>
                <a:latin typeface="Consolas" panose="020B0609020204030204" pitchFamily="49" charset="0"/>
              </a:rPr>
              <a:t>FileOutputStream</a:t>
            </a:r>
            <a:r>
              <a:rPr lang="en-US" dirty="0">
                <a:solidFill>
                  <a:srgbClr val="C00000"/>
                </a:solidFill>
              </a:rPr>
              <a:t> </a:t>
            </a:r>
            <a:r>
              <a:rPr lang="en-US" dirty="0"/>
              <a:t>will create the file before opening it for output.</a:t>
            </a:r>
          </a:p>
          <a:p>
            <a:r>
              <a:rPr lang="en-US" dirty="0"/>
              <a:t>On opening a read only file, it will throw an exception.</a:t>
            </a:r>
          </a:p>
          <a:p>
            <a:endParaRPr lang="en-US" dirty="0"/>
          </a:p>
          <a:p>
            <a:endParaRPr lang="en-US" dirty="0"/>
          </a:p>
        </p:txBody>
      </p:sp>
      <p:sp>
        <p:nvSpPr>
          <p:cNvPr id="4" name="Oval 3"/>
          <p:cNvSpPr/>
          <p:nvPr/>
        </p:nvSpPr>
        <p:spPr>
          <a:xfrm>
            <a:off x="973975" y="2272146"/>
            <a:ext cx="2286000" cy="126274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tIns="0" bIns="144000" rtlCol="0" anchor="ctr"/>
          <a:lstStyle/>
          <a:p>
            <a:pPr algn="ctr"/>
            <a:r>
              <a:rPr lang="en-US" sz="2400" dirty="0" smtClean="0"/>
              <a:t>Java Application</a:t>
            </a:r>
          </a:p>
        </p:txBody>
      </p:sp>
      <p:sp>
        <p:nvSpPr>
          <p:cNvPr id="5" name="Rectangle 4"/>
          <p:cNvSpPr/>
          <p:nvPr/>
        </p:nvSpPr>
        <p:spPr>
          <a:xfrm>
            <a:off x="3793375" y="2636817"/>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1011011101 ….</a:t>
            </a:r>
            <a:endParaRPr lang="en-US" dirty="0"/>
          </a:p>
        </p:txBody>
      </p:sp>
      <p:sp>
        <p:nvSpPr>
          <p:cNvPr id="6" name="Rectangle 5"/>
          <p:cNvSpPr/>
          <p:nvPr/>
        </p:nvSpPr>
        <p:spPr>
          <a:xfrm>
            <a:off x="6860425" y="2541567"/>
            <a:ext cx="1676400" cy="7239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File</a:t>
            </a:r>
          </a:p>
        </p:txBody>
      </p:sp>
      <p:cxnSp>
        <p:nvCxnSpPr>
          <p:cNvPr id="7" name="Straight Arrow Connector 6"/>
          <p:cNvCxnSpPr>
            <a:stCxn id="4" idx="6"/>
            <a:endCxn id="5" idx="1"/>
          </p:cNvCxnSpPr>
          <p:nvPr/>
        </p:nvCxnSpPr>
        <p:spPr>
          <a:xfrm flipV="1">
            <a:off x="3259975" y="2903517"/>
            <a:ext cx="533400" cy="1"/>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a:endCxn id="6" idx="1"/>
          </p:cNvCxnSpPr>
          <p:nvPr/>
        </p:nvCxnSpPr>
        <p:spPr>
          <a:xfrm>
            <a:off x="6231775" y="2903517"/>
            <a:ext cx="62865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aphicFrame>
        <p:nvGraphicFramePr>
          <p:cNvPr id="9" name="Content Placeholder 5"/>
          <p:cNvGraphicFramePr>
            <a:graphicFrameLocks/>
          </p:cNvGraphicFramePr>
          <p:nvPr>
            <p:extLst/>
          </p:nvPr>
        </p:nvGraphicFramePr>
        <p:xfrm>
          <a:off x="365066" y="3579578"/>
          <a:ext cx="10882054" cy="1010920"/>
        </p:xfrm>
        <a:graphic>
          <a:graphicData uri="http://schemas.openxmlformats.org/drawingml/2006/table">
            <a:tbl>
              <a:tblPr firstRow="1">
                <a:tableStyleId>{5C22544A-7EE6-4342-B048-85BDC9FD1C3A}</a:tableStyleId>
              </a:tblPr>
              <a:tblGrid>
                <a:gridCol w="520446">
                  <a:extLst>
                    <a:ext uri="{9D8B030D-6E8A-4147-A177-3AD203B41FA5}">
                      <a16:colId xmlns:a16="http://schemas.microsoft.com/office/drawing/2014/main" xmlns="" val="20000"/>
                    </a:ext>
                  </a:extLst>
                </a:gridCol>
                <a:gridCol w="10361608">
                  <a:extLst>
                    <a:ext uri="{9D8B030D-6E8A-4147-A177-3AD203B41FA5}">
                      <a16:colId xmlns:a16="http://schemas.microsoft.com/office/drawing/2014/main" xmlns="" val="20001"/>
                    </a:ext>
                  </a:extLst>
                </a:gridCol>
              </a:tblGrid>
              <a:tr h="370840">
                <a:tc>
                  <a:txBody>
                    <a:bodyPr/>
                    <a:lstStyle/>
                    <a:p>
                      <a:r>
                        <a:rPr lang="en-US" dirty="0" smtClean="0"/>
                        <a:t>Sr.</a:t>
                      </a:r>
                      <a:endParaRPr lang="en-US" dirty="0"/>
                    </a:p>
                  </a:txBody>
                  <a:tcPr/>
                </a:tc>
                <a:tc>
                  <a:txBody>
                    <a:bodyPr/>
                    <a:lstStyle/>
                    <a:p>
                      <a:r>
                        <a:rPr lang="en-US" dirty="0" smtClean="0"/>
                        <a:t>Method</a:t>
                      </a:r>
                      <a:endParaRPr lang="en-US" dirty="0"/>
                    </a:p>
                  </a:txBody>
                  <a:tcPr/>
                </a:tc>
                <a:extLst>
                  <a:ext uri="{0D108BD9-81ED-4DB2-BD59-A6C34878D82A}">
                    <a16:rowId xmlns:a16="http://schemas.microsoft.com/office/drawing/2014/main" xmlns="" val="10000"/>
                  </a:ext>
                </a:extLst>
              </a:tr>
              <a:tr h="370840">
                <a:tc>
                  <a:txBody>
                    <a:bodyPr/>
                    <a:lstStyle/>
                    <a:p>
                      <a:r>
                        <a:rPr lang="en-US" dirty="0" smtClean="0"/>
                        <a:t>1</a:t>
                      </a:r>
                      <a:endParaRPr lang="en-US" dirty="0"/>
                    </a:p>
                  </a:txBody>
                  <a:tcPr/>
                </a:tc>
                <a:tc>
                  <a:txBody>
                    <a:bodyPr/>
                    <a:lstStyle/>
                    <a:p>
                      <a:r>
                        <a:rPr lang="en-US" b="1" dirty="0" smtClean="0"/>
                        <a:t>void write(byte[] b)</a:t>
                      </a:r>
                    </a:p>
                    <a:p>
                      <a:pPr algn="just"/>
                      <a:r>
                        <a:rPr lang="en-US" dirty="0" smtClean="0"/>
                        <a:t>This method writes </a:t>
                      </a:r>
                      <a:r>
                        <a:rPr lang="en-US" dirty="0" err="1" smtClean="0"/>
                        <a:t>b.length</a:t>
                      </a:r>
                      <a:r>
                        <a:rPr lang="en-US" dirty="0" smtClean="0"/>
                        <a:t> bytes from the specified byte array to this file output stream.</a:t>
                      </a:r>
                      <a:endParaRPr lang="en-US" dirty="0"/>
                    </a:p>
                  </a:txBody>
                  <a:tcPr/>
                </a:tc>
                <a:extLst>
                  <a:ext uri="{0D108BD9-81ED-4DB2-BD59-A6C34878D82A}">
                    <a16:rowId xmlns:a16="http://schemas.microsoft.com/office/drawing/2014/main" xmlns="" val="10001"/>
                  </a:ext>
                </a:extLst>
              </a:tr>
            </a:tbl>
          </a:graphicData>
        </a:graphic>
      </p:graphicFrame>
      <p:graphicFrame>
        <p:nvGraphicFramePr>
          <p:cNvPr id="11" name="Table 10"/>
          <p:cNvGraphicFramePr>
            <a:graphicFrameLocks noGrp="1"/>
          </p:cNvGraphicFramePr>
          <p:nvPr>
            <p:extLst/>
          </p:nvPr>
        </p:nvGraphicFramePr>
        <p:xfrm>
          <a:off x="365065" y="4581640"/>
          <a:ext cx="10882055" cy="640080"/>
        </p:xfrm>
        <a:graphic>
          <a:graphicData uri="http://schemas.openxmlformats.org/drawingml/2006/table">
            <a:tbl>
              <a:tblPr>
                <a:tableStyleId>{5C22544A-7EE6-4342-B048-85BDC9FD1C3A}</a:tableStyleId>
              </a:tblPr>
              <a:tblGrid>
                <a:gridCol w="520446">
                  <a:extLst>
                    <a:ext uri="{9D8B030D-6E8A-4147-A177-3AD203B41FA5}">
                      <a16:colId xmlns:a16="http://schemas.microsoft.com/office/drawing/2014/main" xmlns="" val="20000"/>
                    </a:ext>
                  </a:extLst>
                </a:gridCol>
                <a:gridCol w="10361609">
                  <a:extLst>
                    <a:ext uri="{9D8B030D-6E8A-4147-A177-3AD203B41FA5}">
                      <a16:colId xmlns:a16="http://schemas.microsoft.com/office/drawing/2014/main" xmlns="" val="20001"/>
                    </a:ext>
                  </a:extLst>
                </a:gridCol>
              </a:tblGrid>
              <a:tr h="370840">
                <a:tc>
                  <a:txBody>
                    <a:bodyPr/>
                    <a:lstStyle/>
                    <a:p>
                      <a:r>
                        <a:rPr lang="en-US" dirty="0" smtClean="0"/>
                        <a:t>2</a:t>
                      </a:r>
                      <a:endParaRPr lang="en-US" dirty="0"/>
                    </a:p>
                  </a:txBody>
                  <a:tcPr/>
                </a:tc>
                <a:tc>
                  <a:txBody>
                    <a:bodyPr/>
                    <a:lstStyle/>
                    <a:p>
                      <a:r>
                        <a:rPr lang="en-US" b="1" dirty="0" smtClean="0"/>
                        <a:t>void write(byte[] b, </a:t>
                      </a:r>
                      <a:r>
                        <a:rPr lang="en-US" b="1" dirty="0" err="1" smtClean="0"/>
                        <a:t>int</a:t>
                      </a:r>
                      <a:r>
                        <a:rPr lang="en-US" b="1" dirty="0" smtClean="0"/>
                        <a:t> off, </a:t>
                      </a:r>
                      <a:r>
                        <a:rPr lang="en-US" b="1" dirty="0" err="1" smtClean="0"/>
                        <a:t>int</a:t>
                      </a:r>
                      <a:r>
                        <a:rPr lang="en-US" b="1" dirty="0" smtClean="0"/>
                        <a:t> </a:t>
                      </a:r>
                      <a:r>
                        <a:rPr lang="en-US" b="1" dirty="0" err="1" smtClean="0"/>
                        <a:t>len</a:t>
                      </a:r>
                      <a:r>
                        <a:rPr lang="en-US" b="1" dirty="0" smtClean="0"/>
                        <a:t>)</a:t>
                      </a:r>
                    </a:p>
                    <a:p>
                      <a:pPr algn="just"/>
                      <a:r>
                        <a:rPr lang="en-US" dirty="0" smtClean="0"/>
                        <a:t>This method writes </a:t>
                      </a:r>
                      <a:r>
                        <a:rPr lang="en-US" dirty="0" err="1" smtClean="0"/>
                        <a:t>len</a:t>
                      </a:r>
                      <a:r>
                        <a:rPr lang="en-US" dirty="0" smtClean="0"/>
                        <a:t> bytes from the specified byte array starting at offset off to this file output stream.</a:t>
                      </a:r>
                      <a:endParaRPr lang="en-US" dirty="0"/>
                    </a:p>
                  </a:txBody>
                  <a:tcPr/>
                </a:tc>
                <a:extLst>
                  <a:ext uri="{0D108BD9-81ED-4DB2-BD59-A6C34878D82A}">
                    <a16:rowId xmlns:a16="http://schemas.microsoft.com/office/drawing/2014/main" xmlns="" val="10000"/>
                  </a:ext>
                </a:extLst>
              </a:tr>
            </a:tbl>
          </a:graphicData>
        </a:graphic>
      </p:graphicFrame>
      <p:graphicFrame>
        <p:nvGraphicFramePr>
          <p:cNvPr id="12" name="Table 11"/>
          <p:cNvGraphicFramePr>
            <a:graphicFrameLocks noGrp="1"/>
          </p:cNvGraphicFramePr>
          <p:nvPr>
            <p:extLst/>
          </p:nvPr>
        </p:nvGraphicFramePr>
        <p:xfrm>
          <a:off x="365064" y="5221671"/>
          <a:ext cx="10882056" cy="640080"/>
        </p:xfrm>
        <a:graphic>
          <a:graphicData uri="http://schemas.openxmlformats.org/drawingml/2006/table">
            <a:tbl>
              <a:tblPr>
                <a:tableStyleId>{5C22544A-7EE6-4342-B048-85BDC9FD1C3A}</a:tableStyleId>
              </a:tblPr>
              <a:tblGrid>
                <a:gridCol w="520446">
                  <a:extLst>
                    <a:ext uri="{9D8B030D-6E8A-4147-A177-3AD203B41FA5}">
                      <a16:colId xmlns:a16="http://schemas.microsoft.com/office/drawing/2014/main" xmlns="" val="20000"/>
                    </a:ext>
                  </a:extLst>
                </a:gridCol>
                <a:gridCol w="10361610">
                  <a:extLst>
                    <a:ext uri="{9D8B030D-6E8A-4147-A177-3AD203B41FA5}">
                      <a16:colId xmlns:a16="http://schemas.microsoft.com/office/drawing/2014/main" xmlns="" val="20001"/>
                    </a:ext>
                  </a:extLst>
                </a:gridCol>
              </a:tblGrid>
              <a:tr h="370840">
                <a:tc>
                  <a:txBody>
                    <a:bodyPr/>
                    <a:lstStyle/>
                    <a:p>
                      <a:r>
                        <a:rPr lang="en-US" dirty="0" smtClean="0"/>
                        <a:t>3</a:t>
                      </a:r>
                      <a:endParaRPr lang="en-US" dirty="0"/>
                    </a:p>
                  </a:txBody>
                  <a:tcPr/>
                </a:tc>
                <a:tc>
                  <a:txBody>
                    <a:bodyPr/>
                    <a:lstStyle/>
                    <a:p>
                      <a:r>
                        <a:rPr lang="en-US" b="1" dirty="0" smtClean="0"/>
                        <a:t>void write(</a:t>
                      </a:r>
                      <a:r>
                        <a:rPr lang="en-US" b="1" dirty="0" err="1" smtClean="0"/>
                        <a:t>int</a:t>
                      </a:r>
                      <a:r>
                        <a:rPr lang="en-US" b="1" dirty="0" smtClean="0"/>
                        <a:t> b)</a:t>
                      </a:r>
                    </a:p>
                    <a:p>
                      <a:pPr algn="just"/>
                      <a:r>
                        <a:rPr lang="en-US" dirty="0" smtClean="0"/>
                        <a:t>This method writes the specified byte to this file output stream.</a:t>
                      </a:r>
                    </a:p>
                  </a:txBody>
                  <a:tcPr/>
                </a:tc>
                <a:extLst>
                  <a:ext uri="{0D108BD9-81ED-4DB2-BD59-A6C34878D82A}">
                    <a16:rowId xmlns:a16="http://schemas.microsoft.com/office/drawing/2014/main" xmlns="" val="10000"/>
                  </a:ext>
                </a:extLst>
              </a:tr>
            </a:tbl>
          </a:graphicData>
        </a:graphic>
      </p:graphicFrame>
      <p:graphicFrame>
        <p:nvGraphicFramePr>
          <p:cNvPr id="13" name="Table 12"/>
          <p:cNvGraphicFramePr>
            <a:graphicFrameLocks noGrp="1"/>
          </p:cNvGraphicFramePr>
          <p:nvPr>
            <p:extLst/>
          </p:nvPr>
        </p:nvGraphicFramePr>
        <p:xfrm>
          <a:off x="365062" y="5852893"/>
          <a:ext cx="10882057" cy="640080"/>
        </p:xfrm>
        <a:graphic>
          <a:graphicData uri="http://schemas.openxmlformats.org/drawingml/2006/table">
            <a:tbl>
              <a:tblPr>
                <a:tableStyleId>{5C22544A-7EE6-4342-B048-85BDC9FD1C3A}</a:tableStyleId>
              </a:tblPr>
              <a:tblGrid>
                <a:gridCol w="520446">
                  <a:extLst>
                    <a:ext uri="{9D8B030D-6E8A-4147-A177-3AD203B41FA5}">
                      <a16:colId xmlns:a16="http://schemas.microsoft.com/office/drawing/2014/main" xmlns="" val="20000"/>
                    </a:ext>
                  </a:extLst>
                </a:gridCol>
                <a:gridCol w="10361611">
                  <a:extLst>
                    <a:ext uri="{9D8B030D-6E8A-4147-A177-3AD203B41FA5}">
                      <a16:colId xmlns:a16="http://schemas.microsoft.com/office/drawing/2014/main" xmlns="" val="20001"/>
                    </a:ext>
                  </a:extLst>
                </a:gridCol>
              </a:tblGrid>
              <a:tr h="370840">
                <a:tc>
                  <a:txBody>
                    <a:bodyPr/>
                    <a:lstStyle/>
                    <a:p>
                      <a:r>
                        <a:rPr lang="en-US" dirty="0" smtClean="0"/>
                        <a:t>4</a:t>
                      </a:r>
                      <a:endParaRPr lang="en-US" dirty="0"/>
                    </a:p>
                  </a:txBody>
                  <a:tcPr/>
                </a:tc>
                <a:tc>
                  <a:txBody>
                    <a:bodyPr/>
                    <a:lstStyle/>
                    <a:p>
                      <a:r>
                        <a:rPr lang="en-US" b="1" dirty="0" smtClean="0"/>
                        <a:t>void close()</a:t>
                      </a:r>
                    </a:p>
                    <a:p>
                      <a:pPr algn="just"/>
                      <a:r>
                        <a:rPr lang="en-US" b="0" dirty="0" smtClean="0"/>
                        <a:t>This method closes this file output stream and releases any system resources associated with this stream.</a:t>
                      </a: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73499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5785</TotalTime>
  <Words>4764</Words>
  <Application>Microsoft Office PowerPoint</Application>
  <PresentationFormat>Widescreen</PresentationFormat>
  <Paragraphs>738</Paragraphs>
  <Slides>50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50</vt:i4>
      </vt:variant>
    </vt:vector>
  </HeadingPairs>
  <TitlesOfParts>
    <vt:vector size="64" baseType="lpstr">
      <vt:lpstr>Calibri</vt:lpstr>
      <vt:lpstr>Roboto Condensed</vt:lpstr>
      <vt:lpstr>Times New Roman</vt:lpstr>
      <vt:lpstr>Open Sans</vt:lpstr>
      <vt:lpstr>Wingdings 3</vt:lpstr>
      <vt:lpstr>Wingdings</vt:lpstr>
      <vt:lpstr>Wingdings 2</vt:lpstr>
      <vt:lpstr>Open Sans Semibold</vt:lpstr>
      <vt:lpstr>Roboto Condensed Light</vt:lpstr>
      <vt:lpstr>Consolas</vt:lpstr>
      <vt:lpstr>Segoe UI Black</vt:lpstr>
      <vt:lpstr>Cambria</vt:lpstr>
      <vt:lpstr>Arial</vt:lpstr>
      <vt:lpstr>Office Theme</vt:lpstr>
      <vt:lpstr>Unit-5  IO Programming Collection Framework</vt:lpstr>
      <vt:lpstr>PowerPoint Presentation</vt:lpstr>
      <vt:lpstr>File class</vt:lpstr>
      <vt:lpstr>Methods of File Class</vt:lpstr>
      <vt:lpstr>Methods of File Class (Cont.)</vt:lpstr>
      <vt:lpstr>File Class Example</vt:lpstr>
      <vt:lpstr>Stream</vt:lpstr>
      <vt:lpstr>Byte Streams</vt:lpstr>
      <vt:lpstr>FileOutputStream</vt:lpstr>
      <vt:lpstr>FileOutputStream Example</vt:lpstr>
      <vt:lpstr>FileInputStream</vt:lpstr>
      <vt:lpstr>FileInputStream Example</vt:lpstr>
      <vt:lpstr>Example of Byte Streams</vt:lpstr>
      <vt:lpstr>Character Streams</vt:lpstr>
      <vt:lpstr>Reader</vt:lpstr>
      <vt:lpstr>Writer</vt:lpstr>
      <vt:lpstr>BufferedReader</vt:lpstr>
      <vt:lpstr>BufferedReader (Methods)</vt:lpstr>
      <vt:lpstr>BufferedReader – Example</vt:lpstr>
      <vt:lpstr>Collection</vt:lpstr>
      <vt:lpstr>PowerPoint Presentation</vt:lpstr>
      <vt:lpstr>Collection Interface - Methods</vt:lpstr>
      <vt:lpstr>Collection Interface – Methods (Cont.)</vt:lpstr>
      <vt:lpstr>List Interface</vt:lpstr>
      <vt:lpstr>List Interface - Methods</vt:lpstr>
      <vt:lpstr>List Interface – Methods (Cont.)</vt:lpstr>
      <vt:lpstr>List Interface (example)</vt:lpstr>
      <vt:lpstr>Iterator</vt:lpstr>
      <vt:lpstr>Iterator - Methods</vt:lpstr>
      <vt:lpstr>Iterator - Example</vt:lpstr>
      <vt:lpstr>Comparator</vt:lpstr>
      <vt:lpstr>Comparator Example</vt:lpstr>
      <vt:lpstr>Vector Class</vt:lpstr>
      <vt:lpstr>Vector - Constructors</vt:lpstr>
      <vt:lpstr>Vector - Methods</vt:lpstr>
      <vt:lpstr>Vector – Method (Cont.)</vt:lpstr>
      <vt:lpstr>Stack</vt:lpstr>
      <vt:lpstr>Stack - Methods</vt:lpstr>
      <vt:lpstr>Queue</vt:lpstr>
      <vt:lpstr>Queue - Methods</vt:lpstr>
      <vt:lpstr>Queue Example</vt:lpstr>
      <vt:lpstr>PriorityQueue</vt:lpstr>
      <vt:lpstr>PriorityQueue - Example</vt:lpstr>
      <vt:lpstr>List v/s Sets</vt:lpstr>
      <vt:lpstr>Maps</vt:lpstr>
      <vt:lpstr>Map Interfaces</vt:lpstr>
      <vt:lpstr>Map Classes</vt:lpstr>
      <vt:lpstr>HashMap Class</vt:lpstr>
      <vt:lpstr>HashMap - Constructors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Microsoft account</cp:lastModifiedBy>
  <cp:revision>820</cp:revision>
  <dcterms:created xsi:type="dcterms:W3CDTF">2020-05-01T05:09:15Z</dcterms:created>
  <dcterms:modified xsi:type="dcterms:W3CDTF">2023-01-23T07:57:57Z</dcterms:modified>
</cp:coreProperties>
</file>