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6"/>
  </p:notesMasterIdLst>
  <p:sldIdLst>
    <p:sldId id="309" r:id="rId2"/>
    <p:sldId id="292" r:id="rId3"/>
    <p:sldId id="310" r:id="rId4"/>
    <p:sldId id="489" r:id="rId5"/>
    <p:sldId id="601" r:id="rId6"/>
    <p:sldId id="349" r:id="rId7"/>
    <p:sldId id="567" r:id="rId8"/>
    <p:sldId id="602" r:id="rId9"/>
    <p:sldId id="603" r:id="rId10"/>
    <p:sldId id="576" r:id="rId11"/>
    <p:sldId id="674" r:id="rId12"/>
    <p:sldId id="606" r:id="rId13"/>
    <p:sldId id="607" r:id="rId14"/>
    <p:sldId id="609" r:id="rId15"/>
    <p:sldId id="610" r:id="rId16"/>
    <p:sldId id="611" r:id="rId17"/>
    <p:sldId id="612" r:id="rId18"/>
    <p:sldId id="568" r:id="rId19"/>
    <p:sldId id="613" r:id="rId20"/>
    <p:sldId id="595" r:id="rId21"/>
    <p:sldId id="594" r:id="rId22"/>
    <p:sldId id="614" r:id="rId23"/>
    <p:sldId id="675" r:id="rId24"/>
    <p:sldId id="676" r:id="rId25"/>
    <p:sldId id="615" r:id="rId26"/>
    <p:sldId id="616" r:id="rId27"/>
    <p:sldId id="617" r:id="rId28"/>
    <p:sldId id="604" r:id="rId29"/>
    <p:sldId id="619" r:id="rId30"/>
    <p:sldId id="618" r:id="rId31"/>
    <p:sldId id="620" r:id="rId32"/>
    <p:sldId id="621" r:id="rId33"/>
    <p:sldId id="622" r:id="rId34"/>
    <p:sldId id="623" r:id="rId35"/>
    <p:sldId id="624" r:id="rId36"/>
    <p:sldId id="625" r:id="rId37"/>
    <p:sldId id="639" r:id="rId38"/>
    <p:sldId id="629" r:id="rId39"/>
    <p:sldId id="628" r:id="rId40"/>
    <p:sldId id="630" r:id="rId41"/>
    <p:sldId id="631" r:id="rId42"/>
    <p:sldId id="632" r:id="rId43"/>
    <p:sldId id="633" r:id="rId44"/>
    <p:sldId id="634" r:id="rId45"/>
    <p:sldId id="635" r:id="rId46"/>
    <p:sldId id="636" r:id="rId47"/>
    <p:sldId id="637" r:id="rId48"/>
    <p:sldId id="638" r:id="rId49"/>
    <p:sldId id="641" r:id="rId50"/>
    <p:sldId id="642" r:id="rId51"/>
    <p:sldId id="645" r:id="rId52"/>
    <p:sldId id="644" r:id="rId53"/>
    <p:sldId id="646" r:id="rId54"/>
    <p:sldId id="647" r:id="rId55"/>
    <p:sldId id="648" r:id="rId56"/>
    <p:sldId id="649" r:id="rId57"/>
    <p:sldId id="650" r:id="rId58"/>
    <p:sldId id="651" r:id="rId59"/>
    <p:sldId id="652" r:id="rId60"/>
    <p:sldId id="653" r:id="rId61"/>
    <p:sldId id="643" r:id="rId62"/>
    <p:sldId id="670" r:id="rId63"/>
    <p:sldId id="673" r:id="rId64"/>
    <p:sldId id="672" r:id="rId65"/>
    <p:sldId id="640" r:id="rId66"/>
    <p:sldId id="654" r:id="rId67"/>
    <p:sldId id="677" r:id="rId68"/>
    <p:sldId id="657" r:id="rId69"/>
    <p:sldId id="658" r:id="rId70"/>
    <p:sldId id="655" r:id="rId71"/>
    <p:sldId id="656" r:id="rId72"/>
    <p:sldId id="659" r:id="rId73"/>
    <p:sldId id="660" r:id="rId74"/>
    <p:sldId id="661" r:id="rId75"/>
    <p:sldId id="662" r:id="rId76"/>
    <p:sldId id="663" r:id="rId77"/>
    <p:sldId id="664" r:id="rId78"/>
    <p:sldId id="665" r:id="rId79"/>
    <p:sldId id="666" r:id="rId80"/>
    <p:sldId id="667" r:id="rId81"/>
    <p:sldId id="668" r:id="rId82"/>
    <p:sldId id="346" r:id="rId83"/>
    <p:sldId id="669" r:id="rId84"/>
    <p:sldId id="345" r:id="rId85"/>
  </p:sldIdLst>
  <p:sldSz cx="12192000" cy="6858000"/>
  <p:notesSz cx="6954838" cy="9309100"/>
  <p:embeddedFontLst>
    <p:embeddedFont>
      <p:font typeface="Roboto Condensed" panose="02000000000000000000" pitchFamily="2" charset="0"/>
      <p:regular r:id="rId87"/>
      <p:bold r:id="rId88"/>
      <p:italic r:id="rId89"/>
      <p:boldItalic r:id="rId90"/>
    </p:embeddedFont>
    <p:embeddedFont>
      <p:font typeface="Roboto Condensed Light" panose="02000000000000000000" pitchFamily="2" charset="0"/>
      <p:regular r:id="rId91"/>
      <p:italic r:id="rId92"/>
    </p:embeddedFont>
    <p:embeddedFont>
      <p:font typeface="Wingdings 2" panose="05020102010507070707" pitchFamily="18" charset="2"/>
      <p:regular r:id="rId93"/>
    </p:embeddedFont>
    <p:embeddedFont>
      <p:font typeface="Wingdings 3" panose="05040102010807070707" pitchFamily="18" charset="2"/>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nOqwMgioxK/8OC4u6dZOw==" hashData="k+ABZcY9MrhWF5vel9DKj1r6aVDXugsHcNkL4M7jEnMgIERTShDDa+9Xsw/TtOqH4fDkdgJfjBl8SJezjCq18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9CE"/>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4434" autoAdjust="0"/>
  </p:normalViewPr>
  <p:slideViewPr>
    <p:cSldViewPr snapToGrid="0">
      <p:cViewPr varScale="1">
        <p:scale>
          <a:sx n="65" d="100"/>
          <a:sy n="65" d="100"/>
        </p:scale>
        <p:origin x="8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B329D-5928-4597-BC46-539DA5349990}" type="doc">
      <dgm:prSet loTypeId="urn:microsoft.com/office/officeart/2005/8/layout/pyramid1" loCatId="pyramid" qsTypeId="urn:microsoft.com/office/officeart/2005/8/quickstyle/simple1" qsCatId="simple" csTypeId="urn:microsoft.com/office/officeart/2005/8/colors/colorful5" csCatId="colorful" phldr="1"/>
      <dgm:spPr/>
    </dgm:pt>
    <dgm:pt modelId="{AE1D134B-BA0F-4C66-A3EF-D413670F9A0C}">
      <dgm:prSet phldrT="[Text]" custT="1"/>
      <dgm:spPr/>
      <dgm:t>
        <a:bodyPr anchor="b" anchorCtr="0"/>
        <a:lstStyle/>
        <a:p>
          <a:r>
            <a:rPr lang="en-US" sz="1600" dirty="0"/>
            <a:t>Register</a:t>
          </a:r>
          <a:endParaRPr lang="en-US" sz="2400" dirty="0"/>
        </a:p>
      </dgm:t>
    </dgm:pt>
    <dgm:pt modelId="{D5C5A790-07B8-40AC-9493-120022FEBFFF}" type="parTrans" cxnId="{FB957E52-F718-4E8D-B6EC-CA644E4869F4}">
      <dgm:prSet/>
      <dgm:spPr/>
      <dgm:t>
        <a:bodyPr/>
        <a:lstStyle/>
        <a:p>
          <a:endParaRPr lang="en-US"/>
        </a:p>
      </dgm:t>
    </dgm:pt>
    <dgm:pt modelId="{FF02F72E-A3A3-4509-B528-997E98C58244}" type="sibTrans" cxnId="{FB957E52-F718-4E8D-B6EC-CA644E4869F4}">
      <dgm:prSet/>
      <dgm:spPr/>
      <dgm:t>
        <a:bodyPr/>
        <a:lstStyle/>
        <a:p>
          <a:endParaRPr lang="en-US"/>
        </a:p>
      </dgm:t>
    </dgm:pt>
    <dgm:pt modelId="{20D56625-6885-44EF-8C37-F9847665F412}">
      <dgm:prSet phldrT="[Text]" custT="1"/>
      <dgm:spPr/>
      <dgm:t>
        <a:bodyPr anchor="b" anchorCtr="0"/>
        <a:lstStyle/>
        <a:p>
          <a:r>
            <a:rPr lang="en-US" sz="2400" dirty="0"/>
            <a:t>Local secondary storage</a:t>
          </a:r>
        </a:p>
      </dgm:t>
    </dgm:pt>
    <dgm:pt modelId="{7EAAF0D3-F907-4AA5-BDBE-24146D24C29A}" type="parTrans" cxnId="{BF8C9EF1-9674-4BDB-AC22-1E8D5C8EBC87}">
      <dgm:prSet/>
      <dgm:spPr/>
      <dgm:t>
        <a:bodyPr/>
        <a:lstStyle/>
        <a:p>
          <a:endParaRPr lang="en-US"/>
        </a:p>
      </dgm:t>
    </dgm:pt>
    <dgm:pt modelId="{9A33278A-1C21-4E6E-8B38-A676CDC15904}" type="sibTrans" cxnId="{BF8C9EF1-9674-4BDB-AC22-1E8D5C8EBC87}">
      <dgm:prSet/>
      <dgm:spPr/>
      <dgm:t>
        <a:bodyPr/>
        <a:lstStyle/>
        <a:p>
          <a:endParaRPr lang="en-US"/>
        </a:p>
      </dgm:t>
    </dgm:pt>
    <dgm:pt modelId="{2A51D9B4-B754-4992-87CB-F8AFBFDEA9DB}">
      <dgm:prSet phldrT="[Text]" custT="1"/>
      <dgm:spPr/>
      <dgm:t>
        <a:bodyPr anchor="b" anchorCtr="0"/>
        <a:lstStyle/>
        <a:p>
          <a:r>
            <a:rPr lang="en-US" sz="2600" dirty="0"/>
            <a:t>Remote secondary storage</a:t>
          </a:r>
        </a:p>
      </dgm:t>
    </dgm:pt>
    <dgm:pt modelId="{7CDAB743-7761-4CC7-95F3-722C21549279}" type="parTrans" cxnId="{95B75E1E-A0F9-47C4-9174-DAC1839D3652}">
      <dgm:prSet/>
      <dgm:spPr/>
      <dgm:t>
        <a:bodyPr/>
        <a:lstStyle/>
        <a:p>
          <a:endParaRPr lang="en-US"/>
        </a:p>
      </dgm:t>
    </dgm:pt>
    <dgm:pt modelId="{D6F058BB-009D-4B45-8A71-E7DC4EACF575}" type="sibTrans" cxnId="{95B75E1E-A0F9-47C4-9174-DAC1839D3652}">
      <dgm:prSet/>
      <dgm:spPr/>
      <dgm:t>
        <a:bodyPr/>
        <a:lstStyle/>
        <a:p>
          <a:endParaRPr lang="en-US"/>
        </a:p>
      </dgm:t>
    </dgm:pt>
    <dgm:pt modelId="{0ABB0A28-5A30-4D9F-B146-9F24AE60C4A9}">
      <dgm:prSet phldrT="[Text]" custT="1"/>
      <dgm:spPr/>
      <dgm:t>
        <a:bodyPr anchor="b" anchorCtr="0"/>
        <a:lstStyle/>
        <a:p>
          <a:r>
            <a:rPr lang="en-US" sz="2000" dirty="0"/>
            <a:t>L2 Cache</a:t>
          </a:r>
        </a:p>
      </dgm:t>
    </dgm:pt>
    <dgm:pt modelId="{B1B00A1A-B4C6-435A-B45B-A84E74AD0BE0}" type="parTrans" cxnId="{474A5281-5B6C-4DD9-AF26-3DB34347B6E0}">
      <dgm:prSet/>
      <dgm:spPr/>
      <dgm:t>
        <a:bodyPr/>
        <a:lstStyle/>
        <a:p>
          <a:endParaRPr lang="en-US"/>
        </a:p>
      </dgm:t>
    </dgm:pt>
    <dgm:pt modelId="{5DC970BF-4ECF-4393-8F4F-288A757890FE}" type="sibTrans" cxnId="{474A5281-5B6C-4DD9-AF26-3DB34347B6E0}">
      <dgm:prSet/>
      <dgm:spPr/>
      <dgm:t>
        <a:bodyPr/>
        <a:lstStyle/>
        <a:p>
          <a:endParaRPr lang="en-US"/>
        </a:p>
      </dgm:t>
    </dgm:pt>
    <dgm:pt modelId="{09BA5505-14C3-49EB-8B32-86B7BF4EFDB4}">
      <dgm:prSet phldrT="[Text]" custT="1"/>
      <dgm:spPr/>
      <dgm:t>
        <a:bodyPr anchor="b" anchorCtr="0"/>
        <a:lstStyle/>
        <a:p>
          <a:r>
            <a:rPr lang="en-US" sz="2200" dirty="0"/>
            <a:t>Main Memory</a:t>
          </a:r>
        </a:p>
      </dgm:t>
    </dgm:pt>
    <dgm:pt modelId="{2ED20904-2A35-4A67-811B-2A0EEF8A0F02}" type="parTrans" cxnId="{430E2525-3BC5-446C-AF0D-AD1185FE1629}">
      <dgm:prSet/>
      <dgm:spPr/>
      <dgm:t>
        <a:bodyPr/>
        <a:lstStyle/>
        <a:p>
          <a:endParaRPr lang="en-US"/>
        </a:p>
      </dgm:t>
    </dgm:pt>
    <dgm:pt modelId="{1B4DC060-0BCD-446A-B680-646563FDED54}" type="sibTrans" cxnId="{430E2525-3BC5-446C-AF0D-AD1185FE1629}">
      <dgm:prSet/>
      <dgm:spPr/>
      <dgm:t>
        <a:bodyPr/>
        <a:lstStyle/>
        <a:p>
          <a:endParaRPr lang="en-US"/>
        </a:p>
      </dgm:t>
    </dgm:pt>
    <dgm:pt modelId="{A7CE4BF0-37F9-478C-9F9B-BBB8C504408E}">
      <dgm:prSet phldrT="[Text]" custT="1"/>
      <dgm:spPr/>
      <dgm:t>
        <a:bodyPr anchor="b" anchorCtr="0"/>
        <a:lstStyle/>
        <a:p>
          <a:r>
            <a:rPr lang="en-US" sz="1800" dirty="0"/>
            <a:t>L1 Cache</a:t>
          </a:r>
        </a:p>
      </dgm:t>
    </dgm:pt>
    <dgm:pt modelId="{05281081-FC67-4B72-AB29-C8D23669446F}" type="parTrans" cxnId="{8944E29A-26B5-4E85-AB20-7583441F44C9}">
      <dgm:prSet/>
      <dgm:spPr/>
      <dgm:t>
        <a:bodyPr/>
        <a:lstStyle/>
        <a:p>
          <a:endParaRPr lang="en-US"/>
        </a:p>
      </dgm:t>
    </dgm:pt>
    <dgm:pt modelId="{3ED18608-0220-48B8-A748-8642C2E7D386}" type="sibTrans" cxnId="{8944E29A-26B5-4E85-AB20-7583441F44C9}">
      <dgm:prSet/>
      <dgm:spPr/>
      <dgm:t>
        <a:bodyPr/>
        <a:lstStyle/>
        <a:p>
          <a:endParaRPr lang="en-US"/>
        </a:p>
      </dgm:t>
    </dgm:pt>
    <dgm:pt modelId="{89CA9B95-8CB1-4C81-A2BE-94FFEBAC7343}" type="pres">
      <dgm:prSet presAssocID="{7F8B329D-5928-4597-BC46-539DA5349990}" presName="Name0" presStyleCnt="0">
        <dgm:presLayoutVars>
          <dgm:dir/>
          <dgm:animLvl val="lvl"/>
          <dgm:resizeHandles val="exact"/>
        </dgm:presLayoutVars>
      </dgm:prSet>
      <dgm:spPr/>
    </dgm:pt>
    <dgm:pt modelId="{1D71D8C9-8487-4B68-B3CF-B06E772C2F2B}" type="pres">
      <dgm:prSet presAssocID="{AE1D134B-BA0F-4C66-A3EF-D413670F9A0C}" presName="Name8" presStyleCnt="0"/>
      <dgm:spPr/>
    </dgm:pt>
    <dgm:pt modelId="{9CE6BF1C-AFE7-4913-8E0E-FA8FA28B39B1}" type="pres">
      <dgm:prSet presAssocID="{AE1D134B-BA0F-4C66-A3EF-D413670F9A0C}" presName="level" presStyleLbl="node1" presStyleIdx="0" presStyleCnt="6">
        <dgm:presLayoutVars>
          <dgm:chMax val="1"/>
          <dgm:bulletEnabled val="1"/>
        </dgm:presLayoutVars>
      </dgm:prSet>
      <dgm:spPr/>
    </dgm:pt>
    <dgm:pt modelId="{72392578-813A-4F79-A120-1175B0D490FB}" type="pres">
      <dgm:prSet presAssocID="{AE1D134B-BA0F-4C66-A3EF-D413670F9A0C}" presName="levelTx" presStyleLbl="revTx" presStyleIdx="0" presStyleCnt="0">
        <dgm:presLayoutVars>
          <dgm:chMax val="1"/>
          <dgm:bulletEnabled val="1"/>
        </dgm:presLayoutVars>
      </dgm:prSet>
      <dgm:spPr/>
    </dgm:pt>
    <dgm:pt modelId="{4B83EFC7-2E93-4FF7-A5BD-21742F14E22E}" type="pres">
      <dgm:prSet presAssocID="{A7CE4BF0-37F9-478C-9F9B-BBB8C504408E}" presName="Name8" presStyleCnt="0"/>
      <dgm:spPr/>
    </dgm:pt>
    <dgm:pt modelId="{AC60A510-23A8-4851-B9E9-D5061524B7C2}" type="pres">
      <dgm:prSet presAssocID="{A7CE4BF0-37F9-478C-9F9B-BBB8C504408E}" presName="level" presStyleLbl="node1" presStyleIdx="1" presStyleCnt="6">
        <dgm:presLayoutVars>
          <dgm:chMax val="1"/>
          <dgm:bulletEnabled val="1"/>
        </dgm:presLayoutVars>
      </dgm:prSet>
      <dgm:spPr/>
    </dgm:pt>
    <dgm:pt modelId="{A53815A9-F107-4CBE-915B-1086AA2F0889}" type="pres">
      <dgm:prSet presAssocID="{A7CE4BF0-37F9-478C-9F9B-BBB8C504408E}" presName="levelTx" presStyleLbl="revTx" presStyleIdx="0" presStyleCnt="0">
        <dgm:presLayoutVars>
          <dgm:chMax val="1"/>
          <dgm:bulletEnabled val="1"/>
        </dgm:presLayoutVars>
      </dgm:prSet>
      <dgm:spPr/>
    </dgm:pt>
    <dgm:pt modelId="{ABC32764-3EBC-4B15-BF41-EB732CF31A16}" type="pres">
      <dgm:prSet presAssocID="{0ABB0A28-5A30-4D9F-B146-9F24AE60C4A9}" presName="Name8" presStyleCnt="0"/>
      <dgm:spPr/>
    </dgm:pt>
    <dgm:pt modelId="{4CDE54DA-B57D-4E4A-B0EF-6EE1DB8FFD09}" type="pres">
      <dgm:prSet presAssocID="{0ABB0A28-5A30-4D9F-B146-9F24AE60C4A9}" presName="level" presStyleLbl="node1" presStyleIdx="2" presStyleCnt="6">
        <dgm:presLayoutVars>
          <dgm:chMax val="1"/>
          <dgm:bulletEnabled val="1"/>
        </dgm:presLayoutVars>
      </dgm:prSet>
      <dgm:spPr/>
    </dgm:pt>
    <dgm:pt modelId="{D59AFFF6-73F7-48E6-8CFD-3B6D8BCB14E2}" type="pres">
      <dgm:prSet presAssocID="{0ABB0A28-5A30-4D9F-B146-9F24AE60C4A9}" presName="levelTx" presStyleLbl="revTx" presStyleIdx="0" presStyleCnt="0">
        <dgm:presLayoutVars>
          <dgm:chMax val="1"/>
          <dgm:bulletEnabled val="1"/>
        </dgm:presLayoutVars>
      </dgm:prSet>
      <dgm:spPr/>
    </dgm:pt>
    <dgm:pt modelId="{4DB9D1C6-CD7B-4170-B2C8-23B0588D31E9}" type="pres">
      <dgm:prSet presAssocID="{09BA5505-14C3-49EB-8B32-86B7BF4EFDB4}" presName="Name8" presStyleCnt="0"/>
      <dgm:spPr/>
    </dgm:pt>
    <dgm:pt modelId="{ACCF894D-C6F1-4D42-91C8-4B7BC20C8FDA}" type="pres">
      <dgm:prSet presAssocID="{09BA5505-14C3-49EB-8B32-86B7BF4EFDB4}" presName="level" presStyleLbl="node1" presStyleIdx="3" presStyleCnt="6">
        <dgm:presLayoutVars>
          <dgm:chMax val="1"/>
          <dgm:bulletEnabled val="1"/>
        </dgm:presLayoutVars>
      </dgm:prSet>
      <dgm:spPr/>
    </dgm:pt>
    <dgm:pt modelId="{4424016C-7C2C-4F6C-AD15-4E8E451791C5}" type="pres">
      <dgm:prSet presAssocID="{09BA5505-14C3-49EB-8B32-86B7BF4EFDB4}" presName="levelTx" presStyleLbl="revTx" presStyleIdx="0" presStyleCnt="0">
        <dgm:presLayoutVars>
          <dgm:chMax val="1"/>
          <dgm:bulletEnabled val="1"/>
        </dgm:presLayoutVars>
      </dgm:prSet>
      <dgm:spPr/>
    </dgm:pt>
    <dgm:pt modelId="{2FB6C0F5-6BAA-43A0-B27F-7C135ED7537D}" type="pres">
      <dgm:prSet presAssocID="{20D56625-6885-44EF-8C37-F9847665F412}" presName="Name8" presStyleCnt="0"/>
      <dgm:spPr/>
    </dgm:pt>
    <dgm:pt modelId="{CD40BACA-C213-4C50-AD2F-55DDC18F9395}" type="pres">
      <dgm:prSet presAssocID="{20D56625-6885-44EF-8C37-F9847665F412}" presName="level" presStyleLbl="node1" presStyleIdx="4" presStyleCnt="6" custLinFactNeighborY="-625">
        <dgm:presLayoutVars>
          <dgm:chMax val="1"/>
          <dgm:bulletEnabled val="1"/>
        </dgm:presLayoutVars>
      </dgm:prSet>
      <dgm:spPr/>
    </dgm:pt>
    <dgm:pt modelId="{D8D26BDE-DA49-44A4-A1ED-49ED7E97A105}" type="pres">
      <dgm:prSet presAssocID="{20D56625-6885-44EF-8C37-F9847665F412}" presName="levelTx" presStyleLbl="revTx" presStyleIdx="0" presStyleCnt="0">
        <dgm:presLayoutVars>
          <dgm:chMax val="1"/>
          <dgm:bulletEnabled val="1"/>
        </dgm:presLayoutVars>
      </dgm:prSet>
      <dgm:spPr/>
    </dgm:pt>
    <dgm:pt modelId="{00BFC72B-02C6-4BDD-8ACB-C96A324A237E}" type="pres">
      <dgm:prSet presAssocID="{2A51D9B4-B754-4992-87CB-F8AFBFDEA9DB}" presName="Name8" presStyleCnt="0"/>
      <dgm:spPr/>
    </dgm:pt>
    <dgm:pt modelId="{BD97916C-1EAA-41D6-A1F4-C0CD1CA716DD}" type="pres">
      <dgm:prSet presAssocID="{2A51D9B4-B754-4992-87CB-F8AFBFDEA9DB}" presName="level" presStyleLbl="node1" presStyleIdx="5" presStyleCnt="6">
        <dgm:presLayoutVars>
          <dgm:chMax val="1"/>
          <dgm:bulletEnabled val="1"/>
        </dgm:presLayoutVars>
      </dgm:prSet>
      <dgm:spPr/>
    </dgm:pt>
    <dgm:pt modelId="{70C3B809-8DD1-4A0C-84FC-1B45ABDB51FC}" type="pres">
      <dgm:prSet presAssocID="{2A51D9B4-B754-4992-87CB-F8AFBFDEA9DB}" presName="levelTx" presStyleLbl="revTx" presStyleIdx="0" presStyleCnt="0">
        <dgm:presLayoutVars>
          <dgm:chMax val="1"/>
          <dgm:bulletEnabled val="1"/>
        </dgm:presLayoutVars>
      </dgm:prSet>
      <dgm:spPr/>
    </dgm:pt>
  </dgm:ptLst>
  <dgm:cxnLst>
    <dgm:cxn modelId="{A6F66D18-F6B3-42A7-BB38-D29C454A7740}" type="presOf" srcId="{AE1D134B-BA0F-4C66-A3EF-D413670F9A0C}" destId="{9CE6BF1C-AFE7-4913-8E0E-FA8FA28B39B1}" srcOrd="0" destOrd="0" presId="urn:microsoft.com/office/officeart/2005/8/layout/pyramid1"/>
    <dgm:cxn modelId="{46AAF71A-CBF7-4838-AB1F-F34C8287FDE9}" type="presOf" srcId="{20D56625-6885-44EF-8C37-F9847665F412}" destId="{D8D26BDE-DA49-44A4-A1ED-49ED7E97A105}" srcOrd="1" destOrd="0" presId="urn:microsoft.com/office/officeart/2005/8/layout/pyramid1"/>
    <dgm:cxn modelId="{95B75E1E-A0F9-47C4-9174-DAC1839D3652}" srcId="{7F8B329D-5928-4597-BC46-539DA5349990}" destId="{2A51D9B4-B754-4992-87CB-F8AFBFDEA9DB}" srcOrd="5" destOrd="0" parTransId="{7CDAB743-7761-4CC7-95F3-722C21549279}" sibTransId="{D6F058BB-009D-4B45-8A71-E7DC4EACF575}"/>
    <dgm:cxn modelId="{430E2525-3BC5-446C-AF0D-AD1185FE1629}" srcId="{7F8B329D-5928-4597-BC46-539DA5349990}" destId="{09BA5505-14C3-49EB-8B32-86B7BF4EFDB4}" srcOrd="3" destOrd="0" parTransId="{2ED20904-2A35-4A67-811B-2A0EEF8A0F02}" sibTransId="{1B4DC060-0BCD-446A-B680-646563FDED54}"/>
    <dgm:cxn modelId="{AFE0FE32-BEFB-47B3-B75D-30A7B5F63D07}" type="presOf" srcId="{A7CE4BF0-37F9-478C-9F9B-BBB8C504408E}" destId="{AC60A510-23A8-4851-B9E9-D5061524B7C2}" srcOrd="0" destOrd="0" presId="urn:microsoft.com/office/officeart/2005/8/layout/pyramid1"/>
    <dgm:cxn modelId="{A02AA040-F22E-49F7-8D6A-DDF38816C228}" type="presOf" srcId="{AE1D134B-BA0F-4C66-A3EF-D413670F9A0C}" destId="{72392578-813A-4F79-A120-1175B0D490FB}" srcOrd="1" destOrd="0" presId="urn:microsoft.com/office/officeart/2005/8/layout/pyramid1"/>
    <dgm:cxn modelId="{9B92755C-E7D5-47FB-82C1-3122BD319CF0}" type="presOf" srcId="{20D56625-6885-44EF-8C37-F9847665F412}" destId="{CD40BACA-C213-4C50-AD2F-55DDC18F9395}" srcOrd="0" destOrd="0" presId="urn:microsoft.com/office/officeart/2005/8/layout/pyramid1"/>
    <dgm:cxn modelId="{4F466546-BAC8-41EB-BB37-6DEE23ACE912}" type="presOf" srcId="{0ABB0A28-5A30-4D9F-B146-9F24AE60C4A9}" destId="{D59AFFF6-73F7-48E6-8CFD-3B6D8BCB14E2}" srcOrd="1" destOrd="0" presId="urn:microsoft.com/office/officeart/2005/8/layout/pyramid1"/>
    <dgm:cxn modelId="{71E09471-3B54-46E9-9016-1BF1CD6EB050}" type="presOf" srcId="{2A51D9B4-B754-4992-87CB-F8AFBFDEA9DB}" destId="{70C3B809-8DD1-4A0C-84FC-1B45ABDB51FC}" srcOrd="1" destOrd="0" presId="urn:microsoft.com/office/officeart/2005/8/layout/pyramid1"/>
    <dgm:cxn modelId="{FB957E52-F718-4E8D-B6EC-CA644E4869F4}" srcId="{7F8B329D-5928-4597-BC46-539DA5349990}" destId="{AE1D134B-BA0F-4C66-A3EF-D413670F9A0C}" srcOrd="0" destOrd="0" parTransId="{D5C5A790-07B8-40AC-9493-120022FEBFFF}" sibTransId="{FF02F72E-A3A3-4509-B528-997E98C58244}"/>
    <dgm:cxn modelId="{430F8B75-07F9-4ECA-B18C-04F0E57E2700}" type="presOf" srcId="{09BA5505-14C3-49EB-8B32-86B7BF4EFDB4}" destId="{4424016C-7C2C-4F6C-AD15-4E8E451791C5}" srcOrd="1" destOrd="0" presId="urn:microsoft.com/office/officeart/2005/8/layout/pyramid1"/>
    <dgm:cxn modelId="{3F126C7E-A93E-4E8C-952D-F67609E2341D}" type="presOf" srcId="{7F8B329D-5928-4597-BC46-539DA5349990}" destId="{89CA9B95-8CB1-4C81-A2BE-94FFEBAC7343}" srcOrd="0" destOrd="0" presId="urn:microsoft.com/office/officeart/2005/8/layout/pyramid1"/>
    <dgm:cxn modelId="{474A5281-5B6C-4DD9-AF26-3DB34347B6E0}" srcId="{7F8B329D-5928-4597-BC46-539DA5349990}" destId="{0ABB0A28-5A30-4D9F-B146-9F24AE60C4A9}" srcOrd="2" destOrd="0" parTransId="{B1B00A1A-B4C6-435A-B45B-A84E74AD0BE0}" sibTransId="{5DC970BF-4ECF-4393-8F4F-288A757890FE}"/>
    <dgm:cxn modelId="{3C47B699-F2E4-49F9-904D-105E7128C254}" type="presOf" srcId="{0ABB0A28-5A30-4D9F-B146-9F24AE60C4A9}" destId="{4CDE54DA-B57D-4E4A-B0EF-6EE1DB8FFD09}" srcOrd="0" destOrd="0" presId="urn:microsoft.com/office/officeart/2005/8/layout/pyramid1"/>
    <dgm:cxn modelId="{8944E29A-26B5-4E85-AB20-7583441F44C9}" srcId="{7F8B329D-5928-4597-BC46-539DA5349990}" destId="{A7CE4BF0-37F9-478C-9F9B-BBB8C504408E}" srcOrd="1" destOrd="0" parTransId="{05281081-FC67-4B72-AB29-C8D23669446F}" sibTransId="{3ED18608-0220-48B8-A748-8642C2E7D386}"/>
    <dgm:cxn modelId="{C2FD79B3-F320-4B77-A7F1-91333886745F}" type="presOf" srcId="{09BA5505-14C3-49EB-8B32-86B7BF4EFDB4}" destId="{ACCF894D-C6F1-4D42-91C8-4B7BC20C8FDA}" srcOrd="0" destOrd="0" presId="urn:microsoft.com/office/officeart/2005/8/layout/pyramid1"/>
    <dgm:cxn modelId="{5679CFC8-6BEA-4014-A613-F968F03F72A4}" type="presOf" srcId="{A7CE4BF0-37F9-478C-9F9B-BBB8C504408E}" destId="{A53815A9-F107-4CBE-915B-1086AA2F0889}" srcOrd="1" destOrd="0" presId="urn:microsoft.com/office/officeart/2005/8/layout/pyramid1"/>
    <dgm:cxn modelId="{BA7647D3-F32E-4B9A-B18E-96E5D877F1F4}" type="presOf" srcId="{2A51D9B4-B754-4992-87CB-F8AFBFDEA9DB}" destId="{BD97916C-1EAA-41D6-A1F4-C0CD1CA716DD}" srcOrd="0" destOrd="0" presId="urn:microsoft.com/office/officeart/2005/8/layout/pyramid1"/>
    <dgm:cxn modelId="{BF8C9EF1-9674-4BDB-AC22-1E8D5C8EBC87}" srcId="{7F8B329D-5928-4597-BC46-539DA5349990}" destId="{20D56625-6885-44EF-8C37-F9847665F412}" srcOrd="4" destOrd="0" parTransId="{7EAAF0D3-F907-4AA5-BDBE-24146D24C29A}" sibTransId="{9A33278A-1C21-4E6E-8B38-A676CDC15904}"/>
    <dgm:cxn modelId="{B19CFEDF-8649-46CB-9D46-B4ABE60366EA}" type="presParOf" srcId="{89CA9B95-8CB1-4C81-A2BE-94FFEBAC7343}" destId="{1D71D8C9-8487-4B68-B3CF-B06E772C2F2B}" srcOrd="0" destOrd="0" presId="urn:microsoft.com/office/officeart/2005/8/layout/pyramid1"/>
    <dgm:cxn modelId="{1F67086E-A549-4938-8213-08D403201CEB}" type="presParOf" srcId="{1D71D8C9-8487-4B68-B3CF-B06E772C2F2B}" destId="{9CE6BF1C-AFE7-4913-8E0E-FA8FA28B39B1}" srcOrd="0" destOrd="0" presId="urn:microsoft.com/office/officeart/2005/8/layout/pyramid1"/>
    <dgm:cxn modelId="{07696B37-177F-439D-A51B-4E833CB42AE8}" type="presParOf" srcId="{1D71D8C9-8487-4B68-B3CF-B06E772C2F2B}" destId="{72392578-813A-4F79-A120-1175B0D490FB}" srcOrd="1" destOrd="0" presId="urn:microsoft.com/office/officeart/2005/8/layout/pyramid1"/>
    <dgm:cxn modelId="{AE1D493E-FAC0-4DCD-9434-1F4BFAF72ACE}" type="presParOf" srcId="{89CA9B95-8CB1-4C81-A2BE-94FFEBAC7343}" destId="{4B83EFC7-2E93-4FF7-A5BD-21742F14E22E}" srcOrd="1" destOrd="0" presId="urn:microsoft.com/office/officeart/2005/8/layout/pyramid1"/>
    <dgm:cxn modelId="{1BA3B97F-F3B6-472B-81E7-3232A6668722}" type="presParOf" srcId="{4B83EFC7-2E93-4FF7-A5BD-21742F14E22E}" destId="{AC60A510-23A8-4851-B9E9-D5061524B7C2}" srcOrd="0" destOrd="0" presId="urn:microsoft.com/office/officeart/2005/8/layout/pyramid1"/>
    <dgm:cxn modelId="{91C61636-2CC5-4580-8CF3-BFDAD7E69614}" type="presParOf" srcId="{4B83EFC7-2E93-4FF7-A5BD-21742F14E22E}" destId="{A53815A9-F107-4CBE-915B-1086AA2F0889}" srcOrd="1" destOrd="0" presId="urn:microsoft.com/office/officeart/2005/8/layout/pyramid1"/>
    <dgm:cxn modelId="{0F8F7F9F-E10D-4B37-BD8B-BFA49F9CA7EC}" type="presParOf" srcId="{89CA9B95-8CB1-4C81-A2BE-94FFEBAC7343}" destId="{ABC32764-3EBC-4B15-BF41-EB732CF31A16}" srcOrd="2" destOrd="0" presId="urn:microsoft.com/office/officeart/2005/8/layout/pyramid1"/>
    <dgm:cxn modelId="{C184165C-43AF-43DA-AA74-0A1C2627027D}" type="presParOf" srcId="{ABC32764-3EBC-4B15-BF41-EB732CF31A16}" destId="{4CDE54DA-B57D-4E4A-B0EF-6EE1DB8FFD09}" srcOrd="0" destOrd="0" presId="urn:microsoft.com/office/officeart/2005/8/layout/pyramid1"/>
    <dgm:cxn modelId="{64308FFE-2792-4920-96FA-090108CE6497}" type="presParOf" srcId="{ABC32764-3EBC-4B15-BF41-EB732CF31A16}" destId="{D59AFFF6-73F7-48E6-8CFD-3B6D8BCB14E2}" srcOrd="1" destOrd="0" presId="urn:microsoft.com/office/officeart/2005/8/layout/pyramid1"/>
    <dgm:cxn modelId="{9D2074DC-E4E9-46D2-ABBC-383B0AC215E3}" type="presParOf" srcId="{89CA9B95-8CB1-4C81-A2BE-94FFEBAC7343}" destId="{4DB9D1C6-CD7B-4170-B2C8-23B0588D31E9}" srcOrd="3" destOrd="0" presId="urn:microsoft.com/office/officeart/2005/8/layout/pyramid1"/>
    <dgm:cxn modelId="{A06FA4F3-B786-49C2-82A8-738B508D32F3}" type="presParOf" srcId="{4DB9D1C6-CD7B-4170-B2C8-23B0588D31E9}" destId="{ACCF894D-C6F1-4D42-91C8-4B7BC20C8FDA}" srcOrd="0" destOrd="0" presId="urn:microsoft.com/office/officeart/2005/8/layout/pyramid1"/>
    <dgm:cxn modelId="{BDDCF569-4155-46A3-A287-A2A1C20E6C52}" type="presParOf" srcId="{4DB9D1C6-CD7B-4170-B2C8-23B0588D31E9}" destId="{4424016C-7C2C-4F6C-AD15-4E8E451791C5}" srcOrd="1" destOrd="0" presId="urn:microsoft.com/office/officeart/2005/8/layout/pyramid1"/>
    <dgm:cxn modelId="{F0589AC2-1851-4896-86BA-6E69BC5EBF68}" type="presParOf" srcId="{89CA9B95-8CB1-4C81-A2BE-94FFEBAC7343}" destId="{2FB6C0F5-6BAA-43A0-B27F-7C135ED7537D}" srcOrd="4" destOrd="0" presId="urn:microsoft.com/office/officeart/2005/8/layout/pyramid1"/>
    <dgm:cxn modelId="{EF496126-BFB7-4654-B478-401A9F00742F}" type="presParOf" srcId="{2FB6C0F5-6BAA-43A0-B27F-7C135ED7537D}" destId="{CD40BACA-C213-4C50-AD2F-55DDC18F9395}" srcOrd="0" destOrd="0" presId="urn:microsoft.com/office/officeart/2005/8/layout/pyramid1"/>
    <dgm:cxn modelId="{03CB9E28-4442-434E-B8C4-A2A530B9783E}" type="presParOf" srcId="{2FB6C0F5-6BAA-43A0-B27F-7C135ED7537D}" destId="{D8D26BDE-DA49-44A4-A1ED-49ED7E97A105}" srcOrd="1" destOrd="0" presId="urn:microsoft.com/office/officeart/2005/8/layout/pyramid1"/>
    <dgm:cxn modelId="{3F11164A-61EF-45E5-99C2-C4271828AF72}" type="presParOf" srcId="{89CA9B95-8CB1-4C81-A2BE-94FFEBAC7343}" destId="{00BFC72B-02C6-4BDD-8ACB-C96A324A237E}" srcOrd="5" destOrd="0" presId="urn:microsoft.com/office/officeart/2005/8/layout/pyramid1"/>
    <dgm:cxn modelId="{2BAF896A-F88F-4DAF-95E6-B57A849693B9}" type="presParOf" srcId="{00BFC72B-02C6-4BDD-8ACB-C96A324A237E}" destId="{BD97916C-1EAA-41D6-A1F4-C0CD1CA716DD}" srcOrd="0" destOrd="0" presId="urn:microsoft.com/office/officeart/2005/8/layout/pyramid1"/>
    <dgm:cxn modelId="{5B46A0A3-5955-44D4-B406-CB3FCFCD3AC9}" type="presParOf" srcId="{00BFC72B-02C6-4BDD-8ACB-C96A324A237E}" destId="{70C3B809-8DD1-4A0C-84FC-1B45ABDB51F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6BF1C-AFE7-4913-8E0E-FA8FA28B39B1}">
      <dsp:nvSpPr>
        <dsp:cNvPr id="0" name=""/>
        <dsp:cNvSpPr/>
      </dsp:nvSpPr>
      <dsp:spPr>
        <a:xfrm>
          <a:off x="2667000" y="0"/>
          <a:ext cx="1066800" cy="736600"/>
        </a:xfrm>
        <a:prstGeom prst="trapezoid">
          <a:avLst>
            <a:gd name="adj" fmla="val 72414"/>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kern="1200" dirty="0"/>
            <a:t>Register</a:t>
          </a:r>
          <a:endParaRPr lang="en-US" sz="2400" kern="1200" dirty="0"/>
        </a:p>
      </dsp:txBody>
      <dsp:txXfrm>
        <a:off x="2667000" y="0"/>
        <a:ext cx="1066800" cy="736600"/>
      </dsp:txXfrm>
    </dsp:sp>
    <dsp:sp modelId="{AC60A510-23A8-4851-B9E9-D5061524B7C2}">
      <dsp:nvSpPr>
        <dsp:cNvPr id="0" name=""/>
        <dsp:cNvSpPr/>
      </dsp:nvSpPr>
      <dsp:spPr>
        <a:xfrm>
          <a:off x="2133600" y="736600"/>
          <a:ext cx="2133600" cy="736600"/>
        </a:xfrm>
        <a:prstGeom prst="trapezoid">
          <a:avLst>
            <a:gd name="adj" fmla="val 72414"/>
          </a:avLst>
        </a:prstGeom>
        <a:solidFill>
          <a:schemeClr val="accent5">
            <a:hueOff val="-409491"/>
            <a:satOff val="-8265"/>
            <a:lumOff val="-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L1 Cache</a:t>
          </a:r>
        </a:p>
      </dsp:txBody>
      <dsp:txXfrm>
        <a:off x="2506980" y="736600"/>
        <a:ext cx="1386840" cy="736600"/>
      </dsp:txXfrm>
    </dsp:sp>
    <dsp:sp modelId="{4CDE54DA-B57D-4E4A-B0EF-6EE1DB8FFD09}">
      <dsp:nvSpPr>
        <dsp:cNvPr id="0" name=""/>
        <dsp:cNvSpPr/>
      </dsp:nvSpPr>
      <dsp:spPr>
        <a:xfrm>
          <a:off x="1600200" y="1473200"/>
          <a:ext cx="3200400" cy="736600"/>
        </a:xfrm>
        <a:prstGeom prst="trapezoid">
          <a:avLst>
            <a:gd name="adj" fmla="val 72414"/>
          </a:avLst>
        </a:prstGeom>
        <a:solidFill>
          <a:schemeClr val="accent5">
            <a:hueOff val="-818982"/>
            <a:satOff val="-16530"/>
            <a:lumOff val="-1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US" sz="2000" kern="1200" dirty="0"/>
            <a:t>L2 Cache</a:t>
          </a:r>
        </a:p>
      </dsp:txBody>
      <dsp:txXfrm>
        <a:off x="2160269" y="1473200"/>
        <a:ext cx="2080260" cy="736600"/>
      </dsp:txXfrm>
    </dsp:sp>
    <dsp:sp modelId="{ACCF894D-C6F1-4D42-91C8-4B7BC20C8FDA}">
      <dsp:nvSpPr>
        <dsp:cNvPr id="0" name=""/>
        <dsp:cNvSpPr/>
      </dsp:nvSpPr>
      <dsp:spPr>
        <a:xfrm>
          <a:off x="1066800" y="2209800"/>
          <a:ext cx="4267200" cy="736600"/>
        </a:xfrm>
        <a:prstGeom prst="trapezoid">
          <a:avLst>
            <a:gd name="adj" fmla="val 72414"/>
          </a:avLst>
        </a:prstGeom>
        <a:solidFill>
          <a:schemeClr val="accent5">
            <a:hueOff val="-1228474"/>
            <a:satOff val="-24794"/>
            <a:lumOff val="-1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b" anchorCtr="0">
          <a:noAutofit/>
        </a:bodyPr>
        <a:lstStyle/>
        <a:p>
          <a:pPr marL="0" lvl="0" indent="0" algn="ctr" defTabSz="977900">
            <a:lnSpc>
              <a:spcPct val="90000"/>
            </a:lnSpc>
            <a:spcBef>
              <a:spcPct val="0"/>
            </a:spcBef>
            <a:spcAft>
              <a:spcPct val="35000"/>
            </a:spcAft>
            <a:buNone/>
          </a:pPr>
          <a:r>
            <a:rPr lang="en-US" sz="2200" kern="1200" dirty="0"/>
            <a:t>Main Memory</a:t>
          </a:r>
        </a:p>
      </dsp:txBody>
      <dsp:txXfrm>
        <a:off x="1813559" y="2209800"/>
        <a:ext cx="2773680" cy="736600"/>
      </dsp:txXfrm>
    </dsp:sp>
    <dsp:sp modelId="{CD40BACA-C213-4C50-AD2F-55DDC18F9395}">
      <dsp:nvSpPr>
        <dsp:cNvPr id="0" name=""/>
        <dsp:cNvSpPr/>
      </dsp:nvSpPr>
      <dsp:spPr>
        <a:xfrm>
          <a:off x="533400" y="2941796"/>
          <a:ext cx="5334000" cy="736600"/>
        </a:xfrm>
        <a:prstGeom prst="trapezoid">
          <a:avLst>
            <a:gd name="adj" fmla="val 72414"/>
          </a:avLst>
        </a:prstGeom>
        <a:solidFill>
          <a:schemeClr val="accent5">
            <a:hueOff val="-1637965"/>
            <a:satOff val="-33059"/>
            <a:lumOff val="-25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dirty="0"/>
            <a:t>Local secondary storage</a:t>
          </a:r>
        </a:p>
      </dsp:txBody>
      <dsp:txXfrm>
        <a:off x="1466849" y="2941796"/>
        <a:ext cx="3467100" cy="736600"/>
      </dsp:txXfrm>
    </dsp:sp>
    <dsp:sp modelId="{BD97916C-1EAA-41D6-A1F4-C0CD1CA716DD}">
      <dsp:nvSpPr>
        <dsp:cNvPr id="0" name=""/>
        <dsp:cNvSpPr/>
      </dsp:nvSpPr>
      <dsp:spPr>
        <a:xfrm>
          <a:off x="0" y="3683000"/>
          <a:ext cx="6400800" cy="736600"/>
        </a:xfrm>
        <a:prstGeom prst="trapezoid">
          <a:avLst>
            <a:gd name="adj" fmla="val 72414"/>
          </a:avLst>
        </a:prstGeom>
        <a:solidFill>
          <a:schemeClr val="accent5">
            <a:hueOff val="-2047456"/>
            <a:satOff val="-41324"/>
            <a:lumOff val="-31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b" anchorCtr="0">
          <a:noAutofit/>
        </a:bodyPr>
        <a:lstStyle/>
        <a:p>
          <a:pPr marL="0" lvl="0" indent="0" algn="ctr" defTabSz="1155700">
            <a:lnSpc>
              <a:spcPct val="90000"/>
            </a:lnSpc>
            <a:spcBef>
              <a:spcPct val="0"/>
            </a:spcBef>
            <a:spcAft>
              <a:spcPct val="35000"/>
            </a:spcAft>
            <a:buNone/>
          </a:pPr>
          <a:r>
            <a:rPr lang="en-US" sz="2600" kern="1200" dirty="0"/>
            <a:t>Remote secondary storage</a:t>
          </a:r>
        </a:p>
      </dsp:txBody>
      <dsp:txXfrm>
        <a:off x="1120139" y="3683000"/>
        <a:ext cx="4160520" cy="7366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t>2/28/2024</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8</a:t>
            </a:fld>
            <a:endParaRPr lang="en-US"/>
          </a:p>
        </p:txBody>
      </p:sp>
    </p:spTree>
    <p:extLst>
      <p:ext uri="{BB962C8B-B14F-4D97-AF65-F5344CB8AC3E}">
        <p14:creationId xmlns:p14="http://schemas.microsoft.com/office/powerpoint/2010/main" val="215134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19</a:t>
            </a:fld>
            <a:endParaRPr lang="en-US"/>
          </a:p>
        </p:txBody>
      </p:sp>
    </p:spTree>
    <p:extLst>
      <p:ext uri="{BB962C8B-B14F-4D97-AF65-F5344CB8AC3E}">
        <p14:creationId xmlns:p14="http://schemas.microsoft.com/office/powerpoint/2010/main" val="144130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28</a:t>
            </a:fld>
            <a:endParaRPr lang="en-US"/>
          </a:p>
        </p:txBody>
      </p:sp>
    </p:spTree>
    <p:extLst>
      <p:ext uri="{BB962C8B-B14F-4D97-AF65-F5344CB8AC3E}">
        <p14:creationId xmlns:p14="http://schemas.microsoft.com/office/powerpoint/2010/main" val="164696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40</a:t>
            </a:fld>
            <a:endParaRPr lang="en-US"/>
          </a:p>
        </p:txBody>
      </p:sp>
    </p:spTree>
    <p:extLst>
      <p:ext uri="{BB962C8B-B14F-4D97-AF65-F5344CB8AC3E}">
        <p14:creationId xmlns:p14="http://schemas.microsoft.com/office/powerpoint/2010/main" val="26025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41</a:t>
            </a:fld>
            <a:endParaRPr lang="en-US"/>
          </a:p>
        </p:txBody>
      </p:sp>
    </p:spTree>
    <p:extLst>
      <p:ext uri="{BB962C8B-B14F-4D97-AF65-F5344CB8AC3E}">
        <p14:creationId xmlns:p14="http://schemas.microsoft.com/office/powerpoint/2010/main" val="4022408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64</a:t>
            </a:fld>
            <a:endParaRPr lang="en-US"/>
          </a:p>
        </p:txBody>
      </p:sp>
    </p:spTree>
    <p:extLst>
      <p:ext uri="{BB962C8B-B14F-4D97-AF65-F5344CB8AC3E}">
        <p14:creationId xmlns:p14="http://schemas.microsoft.com/office/powerpoint/2010/main" val="393700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66</a:t>
            </a:fld>
            <a:endParaRPr lang="en-US"/>
          </a:p>
        </p:txBody>
      </p:sp>
    </p:spTree>
    <p:extLst>
      <p:ext uri="{BB962C8B-B14F-4D97-AF65-F5344CB8AC3E}">
        <p14:creationId xmlns:p14="http://schemas.microsoft.com/office/powerpoint/2010/main" val="3218717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9</a:t>
            </a:fld>
            <a:endParaRPr lang="en-US"/>
          </a:p>
        </p:txBody>
      </p:sp>
    </p:spTree>
    <p:extLst>
      <p:ext uri="{BB962C8B-B14F-4D97-AF65-F5344CB8AC3E}">
        <p14:creationId xmlns:p14="http://schemas.microsoft.com/office/powerpoint/2010/main" val="190858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36D35-991C-B2B4-E849-E9F073A551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F0E7B-1ABC-8115-0A09-34C863E94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699E21-D9EA-35AA-2405-F86B610885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BFEF7B-8E35-42F6-A8DE-39BAC6DE36F1}"/>
              </a:ext>
            </a:extLst>
          </p:cNvPr>
          <p:cNvSpPr>
            <a:spLocks noGrp="1"/>
          </p:cNvSpPr>
          <p:nvPr>
            <p:ph type="sldNum" sz="quarter" idx="10"/>
          </p:nvPr>
        </p:nvSpPr>
        <p:spPr/>
        <p:txBody>
          <a:bodyPr/>
          <a:lstStyle/>
          <a:p>
            <a:fld id="{BC79BDEF-6165-4E72-B1A6-6E8034CEC248}" type="slidenum">
              <a:rPr lang="en-US" smtClean="0"/>
              <a:t>11</a:t>
            </a:fld>
            <a:endParaRPr lang="en-US"/>
          </a:p>
        </p:txBody>
      </p:sp>
    </p:spTree>
    <p:extLst>
      <p:ext uri="{BB962C8B-B14F-4D97-AF65-F5344CB8AC3E}">
        <p14:creationId xmlns:p14="http://schemas.microsoft.com/office/powerpoint/2010/main" val="310911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12</a:t>
            </a:fld>
            <a:endParaRPr lang="en-US"/>
          </a:p>
        </p:txBody>
      </p:sp>
    </p:spTree>
    <p:extLst>
      <p:ext uri="{BB962C8B-B14F-4D97-AF65-F5344CB8AC3E}">
        <p14:creationId xmlns:p14="http://schemas.microsoft.com/office/powerpoint/2010/main" val="172309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13</a:t>
            </a:fld>
            <a:endParaRPr lang="en-US"/>
          </a:p>
        </p:txBody>
      </p:sp>
    </p:spTree>
    <p:extLst>
      <p:ext uri="{BB962C8B-B14F-4D97-AF65-F5344CB8AC3E}">
        <p14:creationId xmlns:p14="http://schemas.microsoft.com/office/powerpoint/2010/main" val="192983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14</a:t>
            </a:fld>
            <a:endParaRPr lang="en-US"/>
          </a:p>
        </p:txBody>
      </p:sp>
    </p:spTree>
    <p:extLst>
      <p:ext uri="{BB962C8B-B14F-4D97-AF65-F5344CB8AC3E}">
        <p14:creationId xmlns:p14="http://schemas.microsoft.com/office/powerpoint/2010/main" val="322709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15</a:t>
            </a:fld>
            <a:endParaRPr lang="en-US"/>
          </a:p>
        </p:txBody>
      </p:sp>
    </p:spTree>
    <p:extLst>
      <p:ext uri="{BB962C8B-B14F-4D97-AF65-F5344CB8AC3E}">
        <p14:creationId xmlns:p14="http://schemas.microsoft.com/office/powerpoint/2010/main" val="419177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16</a:t>
            </a:fld>
            <a:endParaRPr lang="en-US"/>
          </a:p>
        </p:txBody>
      </p:sp>
    </p:spTree>
    <p:extLst>
      <p:ext uri="{BB962C8B-B14F-4D97-AF65-F5344CB8AC3E}">
        <p14:creationId xmlns:p14="http://schemas.microsoft.com/office/powerpoint/2010/main" val="165509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17</a:t>
            </a:fld>
            <a:endParaRPr lang="en-US"/>
          </a:p>
        </p:txBody>
      </p:sp>
    </p:spTree>
    <p:extLst>
      <p:ext uri="{BB962C8B-B14F-4D97-AF65-F5344CB8AC3E}">
        <p14:creationId xmlns:p14="http://schemas.microsoft.com/office/powerpoint/2010/main" val="7196448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3.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6.jp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7.jpeg"/><Relationship Id="rId4" Type="http://schemas.openxmlformats.org/officeDocument/2006/relationships/image" Target="../media/image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0.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07762" cy="338554"/>
          </a:xfrm>
          <a:prstGeom prst="rect">
            <a:avLst/>
          </a:prstGeom>
          <a:noFill/>
        </p:spPr>
        <p:txBody>
          <a:bodyPr wrap="none" rtlCol="0">
            <a:spAutoFit/>
          </a:bodyPr>
          <a:lstStyle/>
          <a:p>
            <a:r>
              <a:rPr lang="en-US" sz="1600" dirty="0" err="1"/>
              <a:t>Darshan</a:t>
            </a:r>
            <a:r>
              <a:rPr lang="en-US" sz="1600" dirty="0"/>
              <a:t> Institute of Engineering &amp; Technology, </a:t>
            </a:r>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B032682-DABB-F869-D418-E3DDA1610D0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003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94182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07762" cy="338554"/>
          </a:xfrm>
          <a:prstGeom prst="rect">
            <a:avLst/>
          </a:prstGeom>
          <a:noFill/>
        </p:spPr>
        <p:txBody>
          <a:bodyPr wrap="none" rtlCol="0">
            <a:spAutoFit/>
          </a:bodyPr>
          <a:lstStyle/>
          <a:p>
            <a:r>
              <a:rPr lang="en-US" sz="1600" dirty="0" err="1"/>
              <a:t>Darshan</a:t>
            </a:r>
            <a:r>
              <a:rPr lang="en-US" sz="1600" dirty="0"/>
              <a:t> Institute of Engineering &amp; Technology, </a:t>
            </a:r>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454789" y="1795212"/>
            <a:ext cx="2880360" cy="2774747"/>
          </a:xfrm>
          <a:prstGeom prst="rect">
            <a:avLst/>
          </a:prstGeom>
        </p:spPr>
      </p:pic>
      <p:pic>
        <p:nvPicPr>
          <p:cNvPr id="33" name="Picture 32">
            <a:extLst>
              <a:ext uri="{FF2B5EF4-FFF2-40B4-BE49-F238E27FC236}">
                <a16:creationId xmlns:a16="http://schemas.microsoft.com/office/drawing/2014/main" id="{076E5FF7-FE47-F2C0-90CF-26AD1CEB308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921565A-5F5F-9165-B1EA-F7092EF1FFBA}"/>
              </a:ext>
            </a:extLst>
          </p:cNvPr>
          <p:cNvGrpSpPr/>
          <p:nvPr userDrawn="1"/>
        </p:nvGrpSpPr>
        <p:grpSpPr>
          <a:xfrm>
            <a:off x="10721797" y="888655"/>
            <a:ext cx="1339023" cy="407045"/>
            <a:chOff x="10721798" y="852808"/>
            <a:chExt cx="1339023" cy="407045"/>
          </a:xfrm>
        </p:grpSpPr>
        <p:pic>
          <p:nvPicPr>
            <p:cNvPr id="15" name="Picture 14">
              <a:extLst>
                <a:ext uri="{FF2B5EF4-FFF2-40B4-BE49-F238E27FC236}">
                  <a16:creationId xmlns:a16="http://schemas.microsoft.com/office/drawing/2014/main" id="{0109205B-6C98-A716-065A-6555EA031B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DDA67F4B-8A77-669F-5F84-878793EF2D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2101CS403 (OS)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Memory Management</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68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C5C2E4F-3EB3-F27D-E5FA-5FFBBD2009F9}"/>
              </a:ext>
            </a:extLst>
          </p:cNvPr>
          <p:cNvGrpSpPr/>
          <p:nvPr userDrawn="1"/>
        </p:nvGrpSpPr>
        <p:grpSpPr>
          <a:xfrm>
            <a:off x="10721797" y="6047527"/>
            <a:ext cx="1339023" cy="407045"/>
            <a:chOff x="10721798" y="852808"/>
            <a:chExt cx="1339023" cy="407045"/>
          </a:xfrm>
        </p:grpSpPr>
        <p:pic>
          <p:nvPicPr>
            <p:cNvPr id="15" name="Picture 14">
              <a:extLst>
                <a:ext uri="{FF2B5EF4-FFF2-40B4-BE49-F238E27FC236}">
                  <a16:creationId xmlns:a16="http://schemas.microsoft.com/office/drawing/2014/main" id="{D33C4B80-ADEA-BD27-6BEC-6013CF0C95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37C360CF-C00A-3613-8CBA-9323FBA0138E}"/>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2101CS403 (OS)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Memory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E9D73C0-BB12-67F1-ED49-8FEEA70F2B70}"/>
              </a:ext>
            </a:extLst>
          </p:cNvPr>
          <p:cNvGrpSpPr/>
          <p:nvPr userDrawn="1"/>
        </p:nvGrpSpPr>
        <p:grpSpPr>
          <a:xfrm>
            <a:off x="158399" y="6047527"/>
            <a:ext cx="1339023" cy="407045"/>
            <a:chOff x="10721798" y="852808"/>
            <a:chExt cx="1339023" cy="407045"/>
          </a:xfrm>
        </p:grpSpPr>
        <p:pic>
          <p:nvPicPr>
            <p:cNvPr id="15" name="Picture 14">
              <a:extLst>
                <a:ext uri="{FF2B5EF4-FFF2-40B4-BE49-F238E27FC236}">
                  <a16:creationId xmlns:a16="http://schemas.microsoft.com/office/drawing/2014/main" id="{FAFCFA62-0B12-D6AD-2E9C-87976AEA06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6E7E0409-2AE6-628D-E3A1-75EF51BC6A37}"/>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2101CS403 (OS)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Memory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9126516-779B-954F-23D4-8F760054BFBF}"/>
              </a:ext>
            </a:extLst>
          </p:cNvPr>
          <p:cNvGrpSpPr/>
          <p:nvPr userDrawn="1"/>
        </p:nvGrpSpPr>
        <p:grpSpPr>
          <a:xfrm>
            <a:off x="10357991" y="5976558"/>
            <a:ext cx="1649043" cy="501287"/>
            <a:chOff x="10721798" y="852808"/>
            <a:chExt cx="1339023" cy="407045"/>
          </a:xfrm>
        </p:grpSpPr>
        <p:pic>
          <p:nvPicPr>
            <p:cNvPr id="16" name="Picture 15">
              <a:extLst>
                <a:ext uri="{FF2B5EF4-FFF2-40B4-BE49-F238E27FC236}">
                  <a16:creationId xmlns:a16="http://schemas.microsoft.com/office/drawing/2014/main" id="{60AF7EBE-A204-2366-17ED-4F95F93C7C0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103F8E5B-7EE7-0E61-5032-D3496C88929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2/28/2024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7315200" cy="3566160"/>
          </a:xfrm>
        </p:spPr>
        <p:txBody>
          <a:bodyPr/>
          <a:lstStyle/>
          <a:p>
            <a:r>
              <a:rPr lang="en-US" sz="4800" b="0" dirty="0">
                <a:latin typeface="Roboto Condensed Light" panose="02000000000000000000" pitchFamily="2" charset="0"/>
                <a:ea typeface="Roboto Condensed Light" panose="02000000000000000000" pitchFamily="2" charset="0"/>
              </a:rPr>
              <a:t>Unit-4</a:t>
            </a:r>
            <a:r>
              <a:rPr lang="en-US" dirty="0"/>
              <a:t> </a:t>
            </a:r>
            <a:br>
              <a:rPr lang="en-US" dirty="0"/>
            </a:br>
            <a:r>
              <a:rPr lang="en-US" dirty="0"/>
              <a:t>Memory</a:t>
            </a:r>
            <a:br>
              <a:rPr lang="en-US" dirty="0"/>
            </a:br>
            <a:r>
              <a:rPr lang="en-US" dirty="0"/>
              <a:t>Management</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a:t>Firoz</a:t>
            </a:r>
            <a:r>
              <a:rPr lang="en-US" dirty="0"/>
              <a:t> A </a:t>
            </a:r>
            <a:r>
              <a:rPr lang="en-US" dirty="0" err="1"/>
              <a:t>Sherasiya</a:t>
            </a:r>
            <a:endParaRPr lang="en-US" dirty="0"/>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Operating System </a:t>
            </a:r>
            <a:r>
              <a:rPr lang="en-US" dirty="0">
                <a:latin typeface="Roboto Condensed Light" panose="02000000000000000000" pitchFamily="2" charset="0"/>
                <a:ea typeface="Roboto Condensed Light" panose="02000000000000000000" pitchFamily="2" charset="0"/>
              </a:rPr>
              <a:t>(OS)</a:t>
            </a:r>
          </a:p>
          <a:p>
            <a:r>
              <a:rPr lang="en-US" b="1" dirty="0"/>
              <a:t>2101CS403</a:t>
            </a:r>
            <a:endParaRPr lang="en-US" dirty="0"/>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Ways to implement swapping system</a:t>
            </a:r>
            <a:endParaRPr lang="en-US" dirty="0"/>
          </a:p>
        </p:txBody>
      </p:sp>
      <p:sp>
        <p:nvSpPr>
          <p:cNvPr id="3" name="Content Placeholder 2"/>
          <p:cNvSpPr>
            <a:spLocks noGrp="1"/>
          </p:cNvSpPr>
          <p:nvPr>
            <p:ph idx="1"/>
          </p:nvPr>
        </p:nvSpPr>
        <p:spPr/>
        <p:txBody>
          <a:bodyPr/>
          <a:lstStyle/>
          <a:p>
            <a:r>
              <a:rPr lang="en-US" dirty="0"/>
              <a:t>Two different ways to implement swapping system</a:t>
            </a:r>
          </a:p>
          <a:p>
            <a:pPr marL="914400" lvl="1" indent="-457200">
              <a:buFont typeface="+mj-lt"/>
              <a:buAutoNum type="arabicPeriod"/>
            </a:pPr>
            <a:r>
              <a:rPr lang="en-US" dirty="0"/>
              <a:t>Multiprogramming with </a:t>
            </a:r>
            <a:r>
              <a:rPr lang="en-US" b="1" dirty="0">
                <a:solidFill>
                  <a:schemeClr val="accent6"/>
                </a:solidFill>
              </a:rPr>
              <a:t>fixed partitions</a:t>
            </a:r>
          </a:p>
          <a:p>
            <a:pPr marL="914400" lvl="1" indent="-457200">
              <a:buFont typeface="+mj-lt"/>
              <a:buAutoNum type="arabicPeriod"/>
            </a:pPr>
            <a:r>
              <a:rPr lang="en-US" dirty="0"/>
              <a:t>Multiprogramming with </a:t>
            </a:r>
            <a:r>
              <a:rPr lang="en-US" b="1" dirty="0">
                <a:solidFill>
                  <a:schemeClr val="accent6"/>
                </a:solidFill>
              </a:rPr>
              <a:t>dynamic partitions</a:t>
            </a:r>
          </a:p>
        </p:txBody>
      </p:sp>
    </p:spTree>
    <p:extLst>
      <p:ext uri="{BB962C8B-B14F-4D97-AF65-F5344CB8AC3E}">
        <p14:creationId xmlns:p14="http://schemas.microsoft.com/office/powerpoint/2010/main" val="5162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497E5-2D1F-6674-3A15-90169CA90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67BF9-7C43-ABE2-2673-9842ECCE6EF4}"/>
              </a:ext>
            </a:extLst>
          </p:cNvPr>
          <p:cNvSpPr>
            <a:spLocks noGrp="1"/>
          </p:cNvSpPr>
          <p:nvPr>
            <p:ph type="title"/>
          </p:nvPr>
        </p:nvSpPr>
        <p:spPr/>
        <p:txBody>
          <a:bodyPr/>
          <a:lstStyle/>
          <a:p>
            <a:r>
              <a:rPr lang="en-US" dirty="0"/>
              <a:t>Multiprogramming with fixed partitions</a:t>
            </a:r>
          </a:p>
        </p:txBody>
      </p:sp>
      <p:sp>
        <p:nvSpPr>
          <p:cNvPr id="3" name="Content Placeholder 2">
            <a:extLst>
              <a:ext uri="{FF2B5EF4-FFF2-40B4-BE49-F238E27FC236}">
                <a16:creationId xmlns:a16="http://schemas.microsoft.com/office/drawing/2014/main" id="{8BB986E4-72A4-2592-1CB7-9BB7868BD836}"/>
              </a:ext>
            </a:extLst>
          </p:cNvPr>
          <p:cNvSpPr>
            <a:spLocks noGrp="1"/>
          </p:cNvSpPr>
          <p:nvPr>
            <p:ph idx="1"/>
          </p:nvPr>
        </p:nvSpPr>
        <p:spPr>
          <a:xfrm>
            <a:off x="121654" y="853917"/>
            <a:ext cx="9573889" cy="5590565"/>
          </a:xfrm>
        </p:spPr>
        <p:txBody>
          <a:bodyPr/>
          <a:lstStyle/>
          <a:p>
            <a:r>
              <a:rPr lang="en-US" dirty="0"/>
              <a:t>Here memory is </a:t>
            </a:r>
            <a:r>
              <a:rPr lang="en-US" b="1" dirty="0">
                <a:solidFill>
                  <a:schemeClr val="accent6"/>
                </a:solidFill>
              </a:rPr>
              <a:t>divided into fixed sized partitions</a:t>
            </a:r>
            <a:r>
              <a:rPr lang="en-US" dirty="0"/>
              <a:t>. </a:t>
            </a:r>
          </a:p>
          <a:p>
            <a:r>
              <a:rPr lang="en-US" b="1" dirty="0">
                <a:solidFill>
                  <a:schemeClr val="accent6"/>
                </a:solidFill>
              </a:rPr>
              <a:t>Size can be equal or unequal </a:t>
            </a:r>
            <a:r>
              <a:rPr lang="en-US" dirty="0"/>
              <a:t>for different partitions.</a:t>
            </a:r>
          </a:p>
          <a:p>
            <a:r>
              <a:rPr lang="en-US" dirty="0"/>
              <a:t>Generally </a:t>
            </a:r>
            <a:r>
              <a:rPr lang="en-US" b="1" dirty="0">
                <a:solidFill>
                  <a:schemeClr val="accent6"/>
                </a:solidFill>
              </a:rPr>
              <a:t>unequal partitions are used </a:t>
            </a:r>
            <a:r>
              <a:rPr lang="en-US" dirty="0"/>
              <a:t>for </a:t>
            </a:r>
            <a:r>
              <a:rPr lang="en-US" b="1" dirty="0">
                <a:solidFill>
                  <a:schemeClr val="accent6"/>
                </a:solidFill>
              </a:rPr>
              <a:t>better utilizations</a:t>
            </a:r>
            <a:r>
              <a:rPr lang="en-US" dirty="0"/>
              <a:t>.</a:t>
            </a:r>
          </a:p>
          <a:p>
            <a:r>
              <a:rPr lang="en-US" b="1" dirty="0">
                <a:solidFill>
                  <a:schemeClr val="accent6"/>
                </a:solidFill>
              </a:rPr>
              <a:t>Each partition can accommodate exactly one process</a:t>
            </a:r>
            <a:r>
              <a:rPr lang="en-US" dirty="0"/>
              <a:t>, means only single process can be placed in one partition.</a:t>
            </a:r>
          </a:p>
          <a:p>
            <a:r>
              <a:rPr lang="en-US" dirty="0"/>
              <a:t>The partition </a:t>
            </a:r>
            <a:r>
              <a:rPr lang="en-US" b="1" dirty="0">
                <a:solidFill>
                  <a:schemeClr val="accent6"/>
                </a:solidFill>
              </a:rPr>
              <a:t>boundaries are not movable</a:t>
            </a:r>
            <a:r>
              <a:rPr lang="en-US" dirty="0"/>
              <a:t>.</a:t>
            </a:r>
          </a:p>
          <a:p>
            <a:r>
              <a:rPr lang="en-US" dirty="0"/>
              <a:t>Whenever any </a:t>
            </a:r>
            <a:r>
              <a:rPr lang="en-US" b="1" dirty="0">
                <a:solidFill>
                  <a:schemeClr val="accent6"/>
                </a:solidFill>
              </a:rPr>
              <a:t>program needs to be loaded in memory</a:t>
            </a:r>
            <a:r>
              <a:rPr lang="en-US" dirty="0"/>
              <a:t>, </a:t>
            </a:r>
            <a:r>
              <a:rPr lang="en-US" b="1" dirty="0">
                <a:solidFill>
                  <a:schemeClr val="accent6"/>
                </a:solidFill>
              </a:rPr>
              <a:t>a free partition big enough to hold the program is found</a:t>
            </a:r>
            <a:r>
              <a:rPr lang="en-US" dirty="0"/>
              <a:t>. This </a:t>
            </a:r>
            <a:r>
              <a:rPr lang="en-US" b="1" dirty="0">
                <a:solidFill>
                  <a:schemeClr val="accent6"/>
                </a:solidFill>
              </a:rPr>
              <a:t>partition will be allocated </a:t>
            </a:r>
            <a:r>
              <a:rPr lang="en-US" dirty="0"/>
              <a:t>to that program or process.</a:t>
            </a:r>
          </a:p>
          <a:p>
            <a:r>
              <a:rPr lang="en-US" dirty="0"/>
              <a:t>If </a:t>
            </a:r>
            <a:r>
              <a:rPr lang="en-US" b="1" dirty="0">
                <a:solidFill>
                  <a:schemeClr val="accent6"/>
                </a:solidFill>
              </a:rPr>
              <a:t>there is no free partition available of required size</a:t>
            </a:r>
            <a:r>
              <a:rPr lang="en-US" dirty="0"/>
              <a:t>, then the </a:t>
            </a:r>
            <a:r>
              <a:rPr lang="en-US" b="1" dirty="0">
                <a:solidFill>
                  <a:schemeClr val="accent6"/>
                </a:solidFill>
              </a:rPr>
              <a:t>process needs to wait</a:t>
            </a:r>
            <a:r>
              <a:rPr lang="en-US" dirty="0"/>
              <a:t>. Such </a:t>
            </a:r>
            <a:r>
              <a:rPr lang="en-US" b="1" dirty="0">
                <a:solidFill>
                  <a:schemeClr val="accent6"/>
                </a:solidFill>
              </a:rPr>
              <a:t>process will be put in a queue</a:t>
            </a:r>
            <a:r>
              <a:rPr lang="en-US" dirty="0"/>
              <a:t>.</a:t>
            </a:r>
          </a:p>
        </p:txBody>
      </p:sp>
      <p:sp>
        <p:nvSpPr>
          <p:cNvPr id="17" name="Rectangle 16">
            <a:extLst>
              <a:ext uri="{FF2B5EF4-FFF2-40B4-BE49-F238E27FC236}">
                <a16:creationId xmlns:a16="http://schemas.microsoft.com/office/drawing/2014/main" id="{FAC51C42-A6F4-C0C3-90AE-07CBC795CA6F}"/>
              </a:ext>
            </a:extLst>
          </p:cNvPr>
          <p:cNvSpPr/>
          <p:nvPr/>
        </p:nvSpPr>
        <p:spPr>
          <a:xfrm>
            <a:off x="10149952" y="1023027"/>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73B660BA-4B2C-111A-0500-A1687B343A95}"/>
              </a:ext>
            </a:extLst>
          </p:cNvPr>
          <p:cNvCxnSpPr/>
          <p:nvPr/>
        </p:nvCxnSpPr>
        <p:spPr>
          <a:xfrm flipV="1">
            <a:off x="10149952"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D17994-577D-5ED4-CCFE-15BB9D8259EF}"/>
              </a:ext>
            </a:extLst>
          </p:cNvPr>
          <p:cNvCxnSpPr/>
          <p:nvPr/>
        </p:nvCxnSpPr>
        <p:spPr>
          <a:xfrm flipV="1">
            <a:off x="10149952" y="4666491"/>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A6C55-49C8-2F0D-4575-3AFB24A0BCE9}"/>
              </a:ext>
            </a:extLst>
          </p:cNvPr>
          <p:cNvCxnSpPr/>
          <p:nvPr/>
        </p:nvCxnSpPr>
        <p:spPr>
          <a:xfrm>
            <a:off x="10149952" y="3004227"/>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9B0BC1-75C9-3152-D878-D73297686F58}"/>
              </a:ext>
            </a:extLst>
          </p:cNvPr>
          <p:cNvCxnSpPr/>
          <p:nvPr/>
        </p:nvCxnSpPr>
        <p:spPr>
          <a:xfrm>
            <a:off x="10149952" y="1480227"/>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2C7D817-6782-47AD-CB7F-52DE5707326C}"/>
              </a:ext>
            </a:extLst>
          </p:cNvPr>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23" name="TextBox 22">
            <a:extLst>
              <a:ext uri="{FF2B5EF4-FFF2-40B4-BE49-F238E27FC236}">
                <a16:creationId xmlns:a16="http://schemas.microsoft.com/office/drawing/2014/main" id="{3FFD598B-8D79-7101-C514-4107759087EF}"/>
              </a:ext>
            </a:extLst>
          </p:cNvPr>
          <p:cNvSpPr txBox="1"/>
          <p:nvPr/>
        </p:nvSpPr>
        <p:spPr>
          <a:xfrm>
            <a:off x="10149952" y="4681434"/>
            <a:ext cx="1828800" cy="369332"/>
          </a:xfrm>
          <a:prstGeom prst="rect">
            <a:avLst/>
          </a:prstGeom>
          <a:noFill/>
          <a:ln w="28575">
            <a:noFill/>
          </a:ln>
        </p:spPr>
        <p:txBody>
          <a:bodyPr wrap="square" rtlCol="0">
            <a:spAutoFit/>
          </a:bodyPr>
          <a:lstStyle/>
          <a:p>
            <a:pPr algn="ctr"/>
            <a:r>
              <a:rPr lang="en-US" dirty="0"/>
              <a:t>Partition 1</a:t>
            </a:r>
            <a:endParaRPr lang="en-IN" dirty="0"/>
          </a:p>
        </p:txBody>
      </p:sp>
      <p:sp>
        <p:nvSpPr>
          <p:cNvPr id="24" name="TextBox 23">
            <a:extLst>
              <a:ext uri="{FF2B5EF4-FFF2-40B4-BE49-F238E27FC236}">
                <a16:creationId xmlns:a16="http://schemas.microsoft.com/office/drawing/2014/main" id="{DA5CF277-1641-B0BC-1383-6BB83D5527F2}"/>
              </a:ext>
            </a:extLst>
          </p:cNvPr>
          <p:cNvSpPr txBox="1"/>
          <p:nvPr/>
        </p:nvSpPr>
        <p:spPr>
          <a:xfrm>
            <a:off x="10143602" y="3313288"/>
            <a:ext cx="1828800" cy="369332"/>
          </a:xfrm>
          <a:prstGeom prst="rect">
            <a:avLst/>
          </a:prstGeom>
          <a:noFill/>
          <a:ln w="28575">
            <a:noFill/>
          </a:ln>
        </p:spPr>
        <p:txBody>
          <a:bodyPr wrap="square" rtlCol="0">
            <a:spAutoFit/>
          </a:bodyPr>
          <a:lstStyle/>
          <a:p>
            <a:pPr algn="ctr"/>
            <a:r>
              <a:rPr lang="en-US" dirty="0"/>
              <a:t>Partition 3</a:t>
            </a:r>
            <a:endParaRPr lang="en-IN" dirty="0"/>
          </a:p>
        </p:txBody>
      </p:sp>
      <p:sp>
        <p:nvSpPr>
          <p:cNvPr id="38" name="TextBox 37">
            <a:extLst>
              <a:ext uri="{FF2B5EF4-FFF2-40B4-BE49-F238E27FC236}">
                <a16:creationId xmlns:a16="http://schemas.microsoft.com/office/drawing/2014/main" id="{05383E63-81C5-673A-2099-87EE48906B61}"/>
              </a:ext>
            </a:extLst>
          </p:cNvPr>
          <p:cNvSpPr txBox="1"/>
          <p:nvPr/>
        </p:nvSpPr>
        <p:spPr>
          <a:xfrm>
            <a:off x="10149952" y="2057561"/>
            <a:ext cx="1828800" cy="369332"/>
          </a:xfrm>
          <a:prstGeom prst="rect">
            <a:avLst/>
          </a:prstGeom>
          <a:noFill/>
          <a:ln w="28575">
            <a:noFill/>
          </a:ln>
        </p:spPr>
        <p:txBody>
          <a:bodyPr wrap="square" rtlCol="0">
            <a:spAutoFit/>
          </a:bodyPr>
          <a:lstStyle/>
          <a:p>
            <a:pPr algn="ctr"/>
            <a:r>
              <a:rPr lang="en-US" dirty="0"/>
              <a:t>Partition 4</a:t>
            </a:r>
            <a:endParaRPr lang="en-IN" dirty="0"/>
          </a:p>
        </p:txBody>
      </p:sp>
      <p:sp>
        <p:nvSpPr>
          <p:cNvPr id="39" name="TextBox 38">
            <a:extLst>
              <a:ext uri="{FF2B5EF4-FFF2-40B4-BE49-F238E27FC236}">
                <a16:creationId xmlns:a16="http://schemas.microsoft.com/office/drawing/2014/main" id="{3DB3190A-773B-14F2-E880-D01D24BE0021}"/>
              </a:ext>
            </a:extLst>
          </p:cNvPr>
          <p:cNvSpPr txBox="1"/>
          <p:nvPr/>
        </p:nvSpPr>
        <p:spPr>
          <a:xfrm>
            <a:off x="10149952" y="1074502"/>
            <a:ext cx="1828800" cy="369332"/>
          </a:xfrm>
          <a:prstGeom prst="rect">
            <a:avLst/>
          </a:prstGeom>
          <a:noFill/>
          <a:ln w="28575">
            <a:noFill/>
          </a:ln>
        </p:spPr>
        <p:txBody>
          <a:bodyPr wrap="square" rtlCol="0">
            <a:spAutoFit/>
          </a:bodyPr>
          <a:lstStyle/>
          <a:p>
            <a:pPr algn="ctr"/>
            <a:r>
              <a:rPr lang="en-US" dirty="0"/>
              <a:t>Partition 5</a:t>
            </a:r>
            <a:endParaRPr lang="en-IN" dirty="0"/>
          </a:p>
        </p:txBody>
      </p:sp>
      <p:cxnSp>
        <p:nvCxnSpPr>
          <p:cNvPr id="41" name="Straight Connector 40">
            <a:extLst>
              <a:ext uri="{FF2B5EF4-FFF2-40B4-BE49-F238E27FC236}">
                <a16:creationId xmlns:a16="http://schemas.microsoft.com/office/drawing/2014/main" id="{B3E230D2-E96A-B290-D566-2DAB27CD152C}"/>
              </a:ext>
            </a:extLst>
          </p:cNvPr>
          <p:cNvCxnSpPr/>
          <p:nvPr/>
        </p:nvCxnSpPr>
        <p:spPr>
          <a:xfrm flipV="1">
            <a:off x="10143602" y="4059165"/>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9A29BC9-4D88-0979-529A-F892828C2190}"/>
              </a:ext>
            </a:extLst>
          </p:cNvPr>
          <p:cNvSpPr txBox="1"/>
          <p:nvPr/>
        </p:nvSpPr>
        <p:spPr>
          <a:xfrm>
            <a:off x="10149952" y="4174262"/>
            <a:ext cx="1828800" cy="369332"/>
          </a:xfrm>
          <a:prstGeom prst="rect">
            <a:avLst/>
          </a:prstGeom>
          <a:noFill/>
          <a:ln w="28575">
            <a:noFill/>
          </a:ln>
        </p:spPr>
        <p:txBody>
          <a:bodyPr wrap="square" rtlCol="0">
            <a:spAutoFit/>
          </a:bodyPr>
          <a:lstStyle/>
          <a:p>
            <a:pPr algn="ctr"/>
            <a:r>
              <a:rPr lang="en-US" dirty="0"/>
              <a:t>Partition 2</a:t>
            </a:r>
            <a:endParaRPr lang="en-IN" dirty="0"/>
          </a:p>
        </p:txBody>
      </p:sp>
    </p:spTree>
    <p:extLst>
      <p:ext uri="{BB962C8B-B14F-4D97-AF65-F5344CB8AC3E}">
        <p14:creationId xmlns:p14="http://schemas.microsoft.com/office/powerpoint/2010/main" val="193758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500"/>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500"/>
                                        <p:tgtEl>
                                          <p:spTgt spid="3">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fixed partitions</a:t>
            </a:r>
          </a:p>
        </p:txBody>
      </p:sp>
      <p:sp>
        <p:nvSpPr>
          <p:cNvPr id="3" name="Content Placeholder 2"/>
          <p:cNvSpPr>
            <a:spLocks noGrp="1"/>
          </p:cNvSpPr>
          <p:nvPr>
            <p:ph idx="1"/>
          </p:nvPr>
        </p:nvSpPr>
        <p:spPr/>
        <p:txBody>
          <a:bodyPr numCol="2"/>
          <a:lstStyle/>
          <a:p>
            <a:r>
              <a:rPr lang="en-US" dirty="0"/>
              <a:t>There are two ways to maintain queue</a:t>
            </a:r>
          </a:p>
          <a:p>
            <a:pPr marL="2162175" lvl="4" indent="-457200">
              <a:buFont typeface="+mj-lt"/>
              <a:buAutoNum type="arabicPeriod"/>
            </a:pPr>
            <a:r>
              <a:rPr lang="en-US" sz="2000" b="1" dirty="0">
                <a:solidFill>
                  <a:schemeClr val="accent6"/>
                </a:solidFill>
              </a:rPr>
              <a:t>Using Multiple Input Queues</a:t>
            </a:r>
            <a:r>
              <a:rPr lang="en-US" sz="2000" dirty="0"/>
              <a:t>	</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2162175" lvl="4" indent="-457200">
              <a:buFont typeface="+mj-lt"/>
              <a:buAutoNum type="arabicPeriod" startAt="2"/>
            </a:pPr>
            <a:r>
              <a:rPr lang="en-US" sz="2000" b="1" dirty="0">
                <a:solidFill>
                  <a:schemeClr val="accent6"/>
                </a:solidFill>
              </a:rPr>
              <a:t>Using Single Input Queue</a:t>
            </a:r>
          </a:p>
        </p:txBody>
      </p:sp>
      <p:sp>
        <p:nvSpPr>
          <p:cNvPr id="17" name="Rectangle 16"/>
          <p:cNvSpPr/>
          <p:nvPr/>
        </p:nvSpPr>
        <p:spPr>
          <a:xfrm>
            <a:off x="3126852" y="1713088"/>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3126852" y="573741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126852" y="535655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26852" y="3694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26852" y="2170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34948" y="5754736"/>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23" name="TextBox 22"/>
          <p:cNvSpPr txBox="1"/>
          <p:nvPr/>
        </p:nvSpPr>
        <p:spPr>
          <a:xfrm>
            <a:off x="3126852" y="5371495"/>
            <a:ext cx="1828800" cy="369332"/>
          </a:xfrm>
          <a:prstGeom prst="rect">
            <a:avLst/>
          </a:prstGeom>
          <a:noFill/>
          <a:ln w="28575">
            <a:noFill/>
          </a:ln>
        </p:spPr>
        <p:txBody>
          <a:bodyPr wrap="square" rtlCol="0">
            <a:spAutoFit/>
          </a:bodyPr>
          <a:lstStyle/>
          <a:p>
            <a:pPr algn="ctr"/>
            <a:r>
              <a:rPr lang="en-US" dirty="0"/>
              <a:t>Partition 1</a:t>
            </a:r>
            <a:endParaRPr lang="en-IN" dirty="0"/>
          </a:p>
        </p:txBody>
      </p:sp>
      <p:sp>
        <p:nvSpPr>
          <p:cNvPr id="24" name="TextBox 23"/>
          <p:cNvSpPr txBox="1"/>
          <p:nvPr/>
        </p:nvSpPr>
        <p:spPr>
          <a:xfrm>
            <a:off x="3120502" y="4003349"/>
            <a:ext cx="1828800" cy="369332"/>
          </a:xfrm>
          <a:prstGeom prst="rect">
            <a:avLst/>
          </a:prstGeom>
          <a:noFill/>
          <a:ln w="28575">
            <a:noFill/>
          </a:ln>
        </p:spPr>
        <p:txBody>
          <a:bodyPr wrap="square" rtlCol="0">
            <a:spAutoFit/>
          </a:bodyPr>
          <a:lstStyle/>
          <a:p>
            <a:pPr algn="ctr"/>
            <a:r>
              <a:rPr lang="en-US" dirty="0"/>
              <a:t>Partition 3</a:t>
            </a:r>
            <a:endParaRPr lang="en-IN" dirty="0"/>
          </a:p>
        </p:txBody>
      </p:sp>
      <p:sp>
        <p:nvSpPr>
          <p:cNvPr id="38" name="TextBox 37"/>
          <p:cNvSpPr txBox="1"/>
          <p:nvPr/>
        </p:nvSpPr>
        <p:spPr>
          <a:xfrm>
            <a:off x="3126852" y="2747622"/>
            <a:ext cx="1828800" cy="369332"/>
          </a:xfrm>
          <a:prstGeom prst="rect">
            <a:avLst/>
          </a:prstGeom>
          <a:noFill/>
          <a:ln w="28575">
            <a:noFill/>
          </a:ln>
        </p:spPr>
        <p:txBody>
          <a:bodyPr wrap="square" rtlCol="0">
            <a:spAutoFit/>
          </a:bodyPr>
          <a:lstStyle/>
          <a:p>
            <a:pPr algn="ctr"/>
            <a:r>
              <a:rPr lang="en-US" dirty="0"/>
              <a:t>Partition 4</a:t>
            </a:r>
            <a:endParaRPr lang="en-IN" dirty="0"/>
          </a:p>
        </p:txBody>
      </p:sp>
      <p:sp>
        <p:nvSpPr>
          <p:cNvPr id="39" name="TextBox 38"/>
          <p:cNvSpPr txBox="1"/>
          <p:nvPr/>
        </p:nvSpPr>
        <p:spPr>
          <a:xfrm>
            <a:off x="3126852" y="1764563"/>
            <a:ext cx="1828800" cy="369332"/>
          </a:xfrm>
          <a:prstGeom prst="rect">
            <a:avLst/>
          </a:prstGeom>
          <a:noFill/>
          <a:ln w="28575">
            <a:noFill/>
          </a:ln>
        </p:spPr>
        <p:txBody>
          <a:bodyPr wrap="square" rtlCol="0">
            <a:spAutoFit/>
          </a:bodyPr>
          <a:lstStyle/>
          <a:p>
            <a:pPr algn="ctr"/>
            <a:r>
              <a:rPr lang="en-US" dirty="0"/>
              <a:t>Partition 5</a:t>
            </a:r>
            <a:endParaRPr lang="en-IN" dirty="0"/>
          </a:p>
        </p:txBody>
      </p:sp>
      <p:cxnSp>
        <p:nvCxnSpPr>
          <p:cNvPr id="41" name="Straight Connector 40"/>
          <p:cNvCxnSpPr/>
          <p:nvPr/>
        </p:nvCxnSpPr>
        <p:spPr>
          <a:xfrm flipV="1">
            <a:off x="3120502" y="4749226"/>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26852" y="4864323"/>
            <a:ext cx="1828800" cy="369332"/>
          </a:xfrm>
          <a:prstGeom prst="rect">
            <a:avLst/>
          </a:prstGeom>
          <a:noFill/>
          <a:ln w="28575">
            <a:noFill/>
          </a:ln>
        </p:spPr>
        <p:txBody>
          <a:bodyPr wrap="square" rtlCol="0">
            <a:spAutoFit/>
          </a:bodyPr>
          <a:lstStyle/>
          <a:p>
            <a:pPr algn="ctr"/>
            <a:r>
              <a:rPr lang="en-US" dirty="0"/>
              <a:t>Partition 2</a:t>
            </a:r>
            <a:endParaRPr lang="en-IN" dirty="0"/>
          </a:p>
        </p:txBody>
      </p:sp>
      <p:sp>
        <p:nvSpPr>
          <p:cNvPr id="16" name="Rectangle 15"/>
          <p:cNvSpPr/>
          <p:nvPr/>
        </p:nvSpPr>
        <p:spPr>
          <a:xfrm>
            <a:off x="8785973" y="1713088"/>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flipV="1">
            <a:off x="8785973" y="573741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785973" y="535655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85973" y="3694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785973" y="2170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94069" y="5754736"/>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0" name="TextBox 29"/>
          <p:cNvSpPr txBox="1"/>
          <p:nvPr/>
        </p:nvSpPr>
        <p:spPr>
          <a:xfrm>
            <a:off x="8785973" y="5371495"/>
            <a:ext cx="1828800" cy="369332"/>
          </a:xfrm>
          <a:prstGeom prst="rect">
            <a:avLst/>
          </a:prstGeom>
          <a:noFill/>
          <a:ln w="28575">
            <a:noFill/>
          </a:ln>
        </p:spPr>
        <p:txBody>
          <a:bodyPr wrap="square" rtlCol="0">
            <a:spAutoFit/>
          </a:bodyPr>
          <a:lstStyle/>
          <a:p>
            <a:pPr algn="ctr"/>
            <a:r>
              <a:rPr lang="en-US" dirty="0"/>
              <a:t>Partition 1</a:t>
            </a:r>
            <a:endParaRPr lang="en-IN" dirty="0"/>
          </a:p>
        </p:txBody>
      </p:sp>
      <p:sp>
        <p:nvSpPr>
          <p:cNvPr id="31" name="TextBox 30"/>
          <p:cNvSpPr txBox="1"/>
          <p:nvPr/>
        </p:nvSpPr>
        <p:spPr>
          <a:xfrm>
            <a:off x="8779623" y="4003349"/>
            <a:ext cx="1828800" cy="369332"/>
          </a:xfrm>
          <a:prstGeom prst="rect">
            <a:avLst/>
          </a:prstGeom>
          <a:noFill/>
          <a:ln w="28575">
            <a:noFill/>
          </a:ln>
        </p:spPr>
        <p:txBody>
          <a:bodyPr wrap="square" rtlCol="0">
            <a:spAutoFit/>
          </a:bodyPr>
          <a:lstStyle/>
          <a:p>
            <a:pPr algn="ctr"/>
            <a:r>
              <a:rPr lang="en-US" dirty="0"/>
              <a:t>Partition 3</a:t>
            </a:r>
            <a:endParaRPr lang="en-IN" dirty="0"/>
          </a:p>
        </p:txBody>
      </p:sp>
      <p:sp>
        <p:nvSpPr>
          <p:cNvPr id="32" name="TextBox 31"/>
          <p:cNvSpPr txBox="1"/>
          <p:nvPr/>
        </p:nvSpPr>
        <p:spPr>
          <a:xfrm>
            <a:off x="8785973" y="2747622"/>
            <a:ext cx="1828800" cy="369332"/>
          </a:xfrm>
          <a:prstGeom prst="rect">
            <a:avLst/>
          </a:prstGeom>
          <a:noFill/>
          <a:ln w="28575">
            <a:noFill/>
          </a:ln>
        </p:spPr>
        <p:txBody>
          <a:bodyPr wrap="square" rtlCol="0">
            <a:spAutoFit/>
          </a:bodyPr>
          <a:lstStyle/>
          <a:p>
            <a:pPr algn="ctr"/>
            <a:r>
              <a:rPr lang="en-US" dirty="0"/>
              <a:t>Partition 4</a:t>
            </a:r>
            <a:endParaRPr lang="en-IN" dirty="0"/>
          </a:p>
        </p:txBody>
      </p:sp>
      <p:sp>
        <p:nvSpPr>
          <p:cNvPr id="33" name="TextBox 32"/>
          <p:cNvSpPr txBox="1"/>
          <p:nvPr/>
        </p:nvSpPr>
        <p:spPr>
          <a:xfrm>
            <a:off x="8785973" y="1764563"/>
            <a:ext cx="1828800" cy="369332"/>
          </a:xfrm>
          <a:prstGeom prst="rect">
            <a:avLst/>
          </a:prstGeom>
          <a:noFill/>
          <a:ln w="28575">
            <a:noFill/>
          </a:ln>
        </p:spPr>
        <p:txBody>
          <a:bodyPr wrap="square" rtlCol="0">
            <a:spAutoFit/>
          </a:bodyPr>
          <a:lstStyle/>
          <a:p>
            <a:pPr algn="ctr"/>
            <a:r>
              <a:rPr lang="en-US" dirty="0"/>
              <a:t>Partition 5</a:t>
            </a:r>
            <a:endParaRPr lang="en-IN" dirty="0"/>
          </a:p>
        </p:txBody>
      </p:sp>
      <p:cxnSp>
        <p:nvCxnSpPr>
          <p:cNvPr id="34" name="Straight Connector 33"/>
          <p:cNvCxnSpPr/>
          <p:nvPr/>
        </p:nvCxnSpPr>
        <p:spPr>
          <a:xfrm flipV="1">
            <a:off x="8779623" y="4749226"/>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85973" y="4864323"/>
            <a:ext cx="1828800" cy="369332"/>
          </a:xfrm>
          <a:prstGeom prst="rect">
            <a:avLst/>
          </a:prstGeom>
          <a:noFill/>
          <a:ln w="28575">
            <a:noFill/>
          </a:ln>
        </p:spPr>
        <p:txBody>
          <a:bodyPr wrap="square" rtlCol="0">
            <a:spAutoFit/>
          </a:bodyPr>
          <a:lstStyle/>
          <a:p>
            <a:pPr algn="ctr"/>
            <a:r>
              <a:rPr lang="en-US" dirty="0"/>
              <a:t>Partition 2</a:t>
            </a:r>
            <a:endParaRPr lang="en-IN" dirty="0"/>
          </a:p>
        </p:txBody>
      </p:sp>
      <p:sp>
        <p:nvSpPr>
          <p:cNvPr id="4" name="Rectangle 3"/>
          <p:cNvSpPr/>
          <p:nvPr/>
        </p:nvSpPr>
        <p:spPr>
          <a:xfrm>
            <a:off x="2297542" y="1764563"/>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663302" y="1947443"/>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474582" y="1764563"/>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1840342" y="1947443"/>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11988" y="4110004"/>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677748" y="4292884"/>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11988"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2677748"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7124"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862884"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82260"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048020"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64643"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6730403" y="3877168"/>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91291"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2" idx="3"/>
            <a:endCxn id="33" idx="1"/>
          </p:cNvCxnSpPr>
          <p:nvPr/>
        </p:nvCxnSpPr>
        <p:spPr>
          <a:xfrm flipV="1">
            <a:off x="7557051" y="1949229"/>
            <a:ext cx="1228922" cy="192793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544309"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5910069" y="3877168"/>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3"/>
            <a:endCxn id="32" idx="1"/>
          </p:cNvCxnSpPr>
          <p:nvPr/>
        </p:nvCxnSpPr>
        <p:spPr>
          <a:xfrm flipV="1">
            <a:off x="7557051" y="2932288"/>
            <a:ext cx="1228922" cy="9448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3"/>
            <a:endCxn id="31" idx="1"/>
          </p:cNvCxnSpPr>
          <p:nvPr/>
        </p:nvCxnSpPr>
        <p:spPr>
          <a:xfrm>
            <a:off x="7557051" y="3877168"/>
            <a:ext cx="1222572" cy="31084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2" idx="3"/>
            <a:endCxn id="35" idx="1"/>
          </p:cNvCxnSpPr>
          <p:nvPr/>
        </p:nvCxnSpPr>
        <p:spPr>
          <a:xfrm>
            <a:off x="7557051" y="3877168"/>
            <a:ext cx="1228922" cy="117182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30" idx="1"/>
          </p:cNvCxnSpPr>
          <p:nvPr/>
        </p:nvCxnSpPr>
        <p:spPr>
          <a:xfrm>
            <a:off x="7557051" y="3877168"/>
            <a:ext cx="1228922" cy="167899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69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Effect transition="in" filter="fade">
                                      <p:cBhvr>
                                        <p:cTn id="89" dur="500"/>
                                        <p:tgtEl>
                                          <p:spTgt spid="3">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par>
                                <p:cTn id="95" presetID="10"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par>
                                <p:cTn id="98" presetID="10"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500"/>
                                        <p:tgtEl>
                                          <p:spTgt spid="26"/>
                                        </p:tgtEl>
                                      </p:cBhvr>
                                    </p:animEffect>
                                  </p:childTnLst>
                                </p:cTn>
                              </p:par>
                              <p:par>
                                <p:cTn id="101" presetID="10"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500"/>
                                        <p:tgtEl>
                                          <p:spTgt spid="27"/>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par>
                                <p:cTn id="122" presetID="10" presetClass="entr" presetSubtype="0" fill="hold"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nodeType="with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fade">
                                      <p:cBhvr>
                                        <p:cTn id="133" dur="500"/>
                                        <p:tgtEl>
                                          <p:spTgt spid="5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fade">
                                      <p:cBhvr>
                                        <p:cTn id="136" dur="500"/>
                                        <p:tgtEl>
                                          <p:spTgt spid="52"/>
                                        </p:tgtEl>
                                      </p:cBhvr>
                                    </p:animEffect>
                                  </p:childTnLst>
                                </p:cTn>
                              </p:par>
                              <p:par>
                                <p:cTn id="137" presetID="10" presetClass="entr" presetSubtype="0" fill="hold"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500"/>
                                        <p:tgtEl>
                                          <p:spTgt spid="54"/>
                                        </p:tgtEl>
                                      </p:cBhvr>
                                    </p:animEffect>
                                  </p:childTnLst>
                                </p:cTn>
                              </p:par>
                              <p:par>
                                <p:cTn id="143" presetID="10" presetClass="entr" presetSubtype="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fade">
                                      <p:cBhvr>
                                        <p:cTn id="145" dur="500"/>
                                        <p:tgtEl>
                                          <p:spTgt spid="55"/>
                                        </p:tgtEl>
                                      </p:cBhvr>
                                    </p:animEffect>
                                  </p:childTnLst>
                                </p:cTn>
                              </p:par>
                              <p:par>
                                <p:cTn id="146" presetID="10" presetClass="entr" presetSubtype="0" fill="hold" nodeType="with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fade">
                                      <p:cBhvr>
                                        <p:cTn id="148" dur="500"/>
                                        <p:tgtEl>
                                          <p:spTgt spid="56"/>
                                        </p:tgtEl>
                                      </p:cBhvr>
                                    </p:animEffect>
                                  </p:childTnLst>
                                </p:cTn>
                              </p:par>
                              <p:par>
                                <p:cTn id="149" presetID="10" presetClass="entr" presetSubtype="0"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fade">
                                      <p:cBhvr>
                                        <p:cTn id="151" dur="500"/>
                                        <p:tgtEl>
                                          <p:spTgt spid="57"/>
                                        </p:tgtEl>
                                      </p:cBhvr>
                                    </p:animEffect>
                                  </p:childTnLst>
                                </p:cTn>
                              </p:par>
                              <p:par>
                                <p:cTn id="152" presetID="10" presetClass="entr" presetSubtype="0" fill="hold" nodeType="withEffect">
                                  <p:stCondLst>
                                    <p:cond delay="0"/>
                                  </p:stCondLst>
                                  <p:childTnLst>
                                    <p:set>
                                      <p:cBhvr>
                                        <p:cTn id="153" dur="1" fill="hold">
                                          <p:stCondLst>
                                            <p:cond delay="0"/>
                                          </p:stCondLst>
                                        </p:cTn>
                                        <p:tgtEl>
                                          <p:spTgt spid="58"/>
                                        </p:tgtEl>
                                        <p:attrNameLst>
                                          <p:attrName>style.visibility</p:attrName>
                                        </p:attrNameLst>
                                      </p:cBhvr>
                                      <p:to>
                                        <p:strVal val="visible"/>
                                      </p:to>
                                    </p:set>
                                    <p:animEffect transition="in" filter="fade">
                                      <p:cBhvr>
                                        <p:cTn id="154" dur="500"/>
                                        <p:tgtEl>
                                          <p:spTgt spid="58"/>
                                        </p:tgtEl>
                                      </p:cBhvr>
                                    </p:animEffect>
                                  </p:childTnLst>
                                </p:cTn>
                              </p:par>
                              <p:par>
                                <p:cTn id="155" presetID="10" presetClass="entr" presetSubtype="0" fill="hold" nodeType="with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fade">
                                      <p:cBhvr>
                                        <p:cTn id="15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P spid="16" grpId="0" animBg="1"/>
      <p:bldP spid="29" grpId="0" animBg="1"/>
      <p:bldP spid="30" grpId="0"/>
      <p:bldP spid="31" grpId="0"/>
      <p:bldP spid="32" grpId="0"/>
      <p:bldP spid="33" grpId="0"/>
      <p:bldP spid="35" grpId="0"/>
      <p:bldP spid="4" grpId="0" animBg="1"/>
      <p:bldP spid="36" grpId="0" animBg="1"/>
      <p:bldP spid="40" grpId="0" animBg="1"/>
      <p:bldP spid="44" grpId="0" animBg="1"/>
      <p:bldP spid="46" grpId="0" animBg="1"/>
      <p:bldP spid="48" grpId="0" animBg="1"/>
      <p:bldP spid="50" grpId="0" animBg="1"/>
      <p:bldP spid="52" grpId="0"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dynamic partitions</a:t>
            </a:r>
          </a:p>
        </p:txBody>
      </p:sp>
      <p:sp>
        <p:nvSpPr>
          <p:cNvPr id="3" name="Content Placeholder 2"/>
          <p:cNvSpPr>
            <a:spLocks noGrp="1"/>
          </p:cNvSpPr>
          <p:nvPr>
            <p:ph idx="1"/>
          </p:nvPr>
        </p:nvSpPr>
        <p:spPr>
          <a:xfrm>
            <a:off x="121654" y="853917"/>
            <a:ext cx="9573889" cy="5590565"/>
          </a:xfrm>
        </p:spPr>
        <p:txBody>
          <a:bodyPr/>
          <a:lstStyle/>
          <a:p>
            <a:r>
              <a:rPr lang="en-US" dirty="0"/>
              <a:t>Here, memory is </a:t>
            </a:r>
            <a:r>
              <a:rPr lang="en-US" b="1" dirty="0">
                <a:solidFill>
                  <a:schemeClr val="accent6"/>
                </a:solidFill>
              </a:rPr>
              <a:t>shared among operating system </a:t>
            </a:r>
            <a:r>
              <a:rPr lang="en-US" dirty="0"/>
              <a:t>and various simultaneously </a:t>
            </a:r>
            <a:r>
              <a:rPr lang="en-US" b="1" dirty="0">
                <a:solidFill>
                  <a:schemeClr val="accent6"/>
                </a:solidFill>
              </a:rPr>
              <a:t>running processes</a:t>
            </a:r>
            <a:r>
              <a:rPr lang="en-US" dirty="0"/>
              <a:t>.</a:t>
            </a:r>
          </a:p>
          <a:p>
            <a:r>
              <a:rPr lang="en-US" dirty="0"/>
              <a:t>Initially, the </a:t>
            </a:r>
            <a:r>
              <a:rPr lang="en-US" b="1" dirty="0">
                <a:solidFill>
                  <a:schemeClr val="accent6"/>
                </a:solidFill>
              </a:rPr>
              <a:t>entire available memory is treated as a single free partition</a:t>
            </a:r>
            <a:r>
              <a:rPr lang="en-US" dirty="0"/>
              <a:t>.</a:t>
            </a:r>
          </a:p>
          <a:p>
            <a:r>
              <a:rPr lang="en-US" b="1" dirty="0">
                <a:solidFill>
                  <a:schemeClr val="accent6"/>
                </a:solidFill>
              </a:rPr>
              <a:t>Process is allocated exactly as much memory as it requires</a:t>
            </a:r>
            <a:r>
              <a:rPr lang="en-US" dirty="0"/>
              <a:t>.</a:t>
            </a:r>
          </a:p>
          <a:p>
            <a:r>
              <a:rPr lang="en-US" dirty="0"/>
              <a:t>Whenever any </a:t>
            </a:r>
            <a:r>
              <a:rPr lang="en-US" b="1" dirty="0">
                <a:solidFill>
                  <a:schemeClr val="accent6"/>
                </a:solidFill>
              </a:rPr>
              <a:t>process enters </a:t>
            </a:r>
            <a:r>
              <a:rPr lang="en-US" dirty="0"/>
              <a:t>in a system, a </a:t>
            </a:r>
            <a:r>
              <a:rPr lang="en-US" b="1" dirty="0">
                <a:solidFill>
                  <a:schemeClr val="accent6"/>
                </a:solidFill>
              </a:rPr>
              <a:t>chunk of free memory big enough to fit the process is found and allocated</a:t>
            </a:r>
            <a:r>
              <a:rPr lang="en-US" dirty="0"/>
              <a:t>. The </a:t>
            </a:r>
            <a:r>
              <a:rPr lang="en-US" b="1" dirty="0">
                <a:solidFill>
                  <a:schemeClr val="accent6"/>
                </a:solidFill>
              </a:rPr>
              <a:t>remaining unoccupied space is treated as another free partition</a:t>
            </a:r>
            <a:r>
              <a:rPr lang="en-US" dirty="0"/>
              <a:t>.</a:t>
            </a:r>
          </a:p>
          <a:p>
            <a:r>
              <a:rPr lang="en-US" dirty="0"/>
              <a:t>If </a:t>
            </a:r>
            <a:r>
              <a:rPr lang="en-US" b="1" dirty="0">
                <a:solidFill>
                  <a:schemeClr val="accent6"/>
                </a:solidFill>
              </a:rPr>
              <a:t>enough free memory is not available to fit the process, process needs to wait until required memory becomes available</a:t>
            </a:r>
            <a:r>
              <a:rPr lang="en-US" dirty="0"/>
              <a:t>.</a:t>
            </a:r>
          </a:p>
          <a:p>
            <a:r>
              <a:rPr lang="en-US" dirty="0"/>
              <a:t>Whenever any </a:t>
            </a:r>
            <a:r>
              <a:rPr lang="en-US" b="1" dirty="0">
                <a:solidFill>
                  <a:schemeClr val="accent6"/>
                </a:solidFill>
              </a:rPr>
              <a:t>process gets terminate</a:t>
            </a:r>
            <a:r>
              <a:rPr lang="en-US" dirty="0"/>
              <a:t>, it </a:t>
            </a:r>
            <a:r>
              <a:rPr lang="en-US" b="1" dirty="0">
                <a:solidFill>
                  <a:schemeClr val="accent6"/>
                </a:solidFill>
              </a:rPr>
              <a:t>releases the space occupied</a:t>
            </a:r>
            <a:r>
              <a:rPr lang="en-US" dirty="0"/>
              <a:t>. If the </a:t>
            </a:r>
            <a:r>
              <a:rPr lang="en-US" b="1" dirty="0">
                <a:solidFill>
                  <a:schemeClr val="accent6"/>
                </a:solidFill>
              </a:rPr>
              <a:t>released free space is contiguous to another free partition, both the free partitions are merged together in to single free partition</a:t>
            </a:r>
            <a:r>
              <a:rPr lang="en-US" dirty="0"/>
              <a:t>.</a:t>
            </a:r>
          </a:p>
          <a:p>
            <a:r>
              <a:rPr lang="en-US" b="1" dirty="0">
                <a:solidFill>
                  <a:schemeClr val="accent6"/>
                </a:solidFill>
              </a:rPr>
              <a:t>Better utilization </a:t>
            </a:r>
            <a:r>
              <a:rPr lang="en-US" dirty="0"/>
              <a:t>of memory than fixed sized size partition.</a:t>
            </a:r>
          </a:p>
        </p:txBody>
      </p:sp>
      <p:sp>
        <p:nvSpPr>
          <p:cNvPr id="17" name="Rectangle 16"/>
          <p:cNvSpPr/>
          <p:nvPr/>
        </p:nvSpPr>
        <p:spPr>
          <a:xfrm>
            <a:off x="10149952" y="1023027"/>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49952"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8" name="TextBox 37"/>
          <p:cNvSpPr txBox="1"/>
          <p:nvPr/>
        </p:nvSpPr>
        <p:spPr>
          <a:xfrm>
            <a:off x="10149952" y="2838606"/>
            <a:ext cx="1828800" cy="646331"/>
          </a:xfrm>
          <a:prstGeom prst="rect">
            <a:avLst/>
          </a:prstGeom>
          <a:noFill/>
          <a:ln w="28575">
            <a:noFill/>
          </a:ln>
        </p:spPr>
        <p:txBody>
          <a:bodyPr wrap="square" rtlCol="0">
            <a:spAutoFit/>
          </a:bodyPr>
          <a:lstStyle/>
          <a:p>
            <a:pPr algn="ctr"/>
            <a:r>
              <a:rPr lang="en-US" dirty="0"/>
              <a:t>User</a:t>
            </a:r>
          </a:p>
          <a:p>
            <a:pPr algn="ctr"/>
            <a:r>
              <a:rPr lang="en-US" dirty="0"/>
              <a:t>Program</a:t>
            </a:r>
            <a:endParaRPr lang="en-IN" dirty="0"/>
          </a:p>
        </p:txBody>
      </p:sp>
    </p:spTree>
    <p:extLst>
      <p:ext uri="{BB962C8B-B14F-4D97-AF65-F5344CB8AC3E}">
        <p14:creationId xmlns:p14="http://schemas.microsoft.com/office/powerpoint/2010/main" val="334247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68581" y="1039797"/>
            <a:ext cx="1545336" cy="23774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2" name="Title 1"/>
          <p:cNvSpPr>
            <a:spLocks noGrp="1"/>
          </p:cNvSpPr>
          <p:nvPr>
            <p:ph type="title"/>
          </p:nvPr>
        </p:nvSpPr>
        <p:spPr/>
        <p:txBody>
          <a:bodyPr/>
          <a:lstStyle/>
          <a:p>
            <a:r>
              <a:rPr lang="en-US" dirty="0"/>
              <a:t>Multiprogramming with dynamic partitions</a:t>
            </a:r>
          </a:p>
        </p:txBody>
      </p:sp>
      <p:grpSp>
        <p:nvGrpSpPr>
          <p:cNvPr id="6" name="Group 5"/>
          <p:cNvGrpSpPr/>
          <p:nvPr/>
        </p:nvGrpSpPr>
        <p:grpSpPr>
          <a:xfrm>
            <a:off x="8785110" y="1027867"/>
            <a:ext cx="1554480" cy="4572000"/>
            <a:chOff x="10164236" y="1023027"/>
            <a:chExt cx="1745456" cy="4572000"/>
          </a:xfrm>
        </p:grpSpPr>
        <p:sp>
          <p:nvSpPr>
            <p:cNvPr id="17" name="Rectangle 16"/>
            <p:cNvSpPr/>
            <p:nvPr/>
          </p:nvSpPr>
          <p:spPr>
            <a:xfrm>
              <a:off x="10164236"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64236"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72332"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5" name="Group 4"/>
          <p:cNvGrpSpPr/>
          <p:nvPr/>
        </p:nvGrpSpPr>
        <p:grpSpPr>
          <a:xfrm>
            <a:off x="168581" y="1027867"/>
            <a:ext cx="1554480" cy="4572000"/>
            <a:chOff x="258239" y="1023027"/>
            <a:chExt cx="1745456" cy="4572000"/>
          </a:xfrm>
        </p:grpSpPr>
        <p:sp>
          <p:nvSpPr>
            <p:cNvPr id="9" name="Rectangle 8"/>
            <p:cNvSpPr/>
            <p:nvPr/>
          </p:nvSpPr>
          <p:spPr>
            <a:xfrm>
              <a:off x="258239"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flipV="1">
              <a:off x="258239"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6335"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31" name="Group 30"/>
          <p:cNvGrpSpPr/>
          <p:nvPr/>
        </p:nvGrpSpPr>
        <p:grpSpPr>
          <a:xfrm>
            <a:off x="1891887" y="1027867"/>
            <a:ext cx="1554480" cy="4572000"/>
            <a:chOff x="2258485" y="1023027"/>
            <a:chExt cx="1745456" cy="4572000"/>
          </a:xfrm>
        </p:grpSpPr>
        <p:sp>
          <p:nvSpPr>
            <p:cNvPr id="13" name="Rectangle 12"/>
            <p:cNvSpPr/>
            <p:nvPr/>
          </p:nvSpPr>
          <p:spPr>
            <a:xfrm>
              <a:off x="2258485"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p:nvPr/>
          </p:nvCxnSpPr>
          <p:spPr>
            <a:xfrm flipV="1">
              <a:off x="2258485"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66581"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30" name="Group 29"/>
          <p:cNvGrpSpPr/>
          <p:nvPr/>
        </p:nvGrpSpPr>
        <p:grpSpPr>
          <a:xfrm>
            <a:off x="3615192" y="1027867"/>
            <a:ext cx="1554480" cy="4572000"/>
            <a:chOff x="4250635" y="1032708"/>
            <a:chExt cx="1745456" cy="4572000"/>
          </a:xfrm>
        </p:grpSpPr>
        <p:sp>
          <p:nvSpPr>
            <p:cNvPr id="19" name="Rectangle 18"/>
            <p:cNvSpPr/>
            <p:nvPr/>
          </p:nvSpPr>
          <p:spPr>
            <a:xfrm>
              <a:off x="4250635"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flipV="1">
              <a:off x="4250635"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8731" y="5061656"/>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8" name="Group 7"/>
          <p:cNvGrpSpPr/>
          <p:nvPr/>
        </p:nvGrpSpPr>
        <p:grpSpPr>
          <a:xfrm>
            <a:off x="5338498" y="1027867"/>
            <a:ext cx="1554480" cy="4572000"/>
            <a:chOff x="6265169" y="1032708"/>
            <a:chExt cx="1745456" cy="4572000"/>
          </a:xfrm>
        </p:grpSpPr>
        <p:sp>
          <p:nvSpPr>
            <p:cNvPr id="23" name="Rectangle 22"/>
            <p:cNvSpPr/>
            <p:nvPr/>
          </p:nvSpPr>
          <p:spPr>
            <a:xfrm>
              <a:off x="6265169"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flipV="1">
              <a:off x="6265169"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3265" y="5061656"/>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grpSp>
        <p:nvGrpSpPr>
          <p:cNvPr id="7" name="Group 6"/>
          <p:cNvGrpSpPr/>
          <p:nvPr/>
        </p:nvGrpSpPr>
        <p:grpSpPr>
          <a:xfrm>
            <a:off x="7061804" y="1027867"/>
            <a:ext cx="1554480" cy="4572000"/>
            <a:chOff x="8229124" y="1032708"/>
            <a:chExt cx="1745456" cy="4572000"/>
          </a:xfrm>
        </p:grpSpPr>
        <p:sp>
          <p:nvSpPr>
            <p:cNvPr id="26" name="Rectangle 25"/>
            <p:cNvSpPr/>
            <p:nvPr/>
          </p:nvSpPr>
          <p:spPr>
            <a:xfrm>
              <a:off x="8229124"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flipV="1">
              <a:off x="8229124"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37220" y="5061656"/>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sp>
        <p:nvSpPr>
          <p:cNvPr id="34" name="TextBox 33"/>
          <p:cNvSpPr txBox="1"/>
          <p:nvPr/>
        </p:nvSpPr>
        <p:spPr>
          <a:xfrm>
            <a:off x="168581" y="4046227"/>
            <a:ext cx="1554480" cy="461665"/>
          </a:xfrm>
          <a:prstGeom prst="rect">
            <a:avLst/>
          </a:prstGeom>
          <a:noFill/>
          <a:ln w="28575">
            <a:noFill/>
          </a:ln>
        </p:spPr>
        <p:txBody>
          <a:bodyPr wrap="square" rtlCol="0">
            <a:spAutoFit/>
          </a:bodyPr>
          <a:lstStyle/>
          <a:p>
            <a:pPr algn="ctr"/>
            <a:r>
              <a:rPr lang="en-US" sz="2400" dirty="0"/>
              <a:t>A</a:t>
            </a:r>
            <a:endParaRPr lang="en-IN" dirty="0"/>
          </a:p>
        </p:txBody>
      </p:sp>
      <p:sp>
        <p:nvSpPr>
          <p:cNvPr id="35" name="TextBox 34"/>
          <p:cNvSpPr txBox="1"/>
          <p:nvPr/>
        </p:nvSpPr>
        <p:spPr>
          <a:xfrm>
            <a:off x="1898562" y="1039797"/>
            <a:ext cx="1536192" cy="16459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36" name="TextBox 35"/>
          <p:cNvSpPr txBox="1"/>
          <p:nvPr/>
        </p:nvSpPr>
        <p:spPr>
          <a:xfrm>
            <a:off x="1885860" y="4046227"/>
            <a:ext cx="1554480" cy="461665"/>
          </a:xfrm>
          <a:prstGeom prst="rect">
            <a:avLst/>
          </a:prstGeom>
          <a:noFill/>
          <a:ln w="28575">
            <a:noFill/>
          </a:ln>
        </p:spPr>
        <p:txBody>
          <a:bodyPr wrap="square" rtlCol="0">
            <a:spAutoFit/>
          </a:bodyPr>
          <a:lstStyle/>
          <a:p>
            <a:pPr algn="ctr"/>
            <a:r>
              <a:rPr lang="en-US" sz="2400" dirty="0"/>
              <a:t>A</a:t>
            </a:r>
            <a:endParaRPr lang="en-IN" dirty="0"/>
          </a:p>
        </p:txBody>
      </p:sp>
      <p:sp>
        <p:nvSpPr>
          <p:cNvPr id="37" name="TextBox 36"/>
          <p:cNvSpPr txBox="1"/>
          <p:nvPr/>
        </p:nvSpPr>
        <p:spPr>
          <a:xfrm>
            <a:off x="1885860"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39" name="Straight Connector 38"/>
          <p:cNvCxnSpPr/>
          <p:nvPr/>
        </p:nvCxnSpPr>
        <p:spPr>
          <a:xfrm>
            <a:off x="1885860"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25832"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41" name="TextBox 40"/>
          <p:cNvSpPr txBox="1"/>
          <p:nvPr/>
        </p:nvSpPr>
        <p:spPr>
          <a:xfrm>
            <a:off x="3621069" y="4046227"/>
            <a:ext cx="1554480" cy="461665"/>
          </a:xfrm>
          <a:prstGeom prst="rect">
            <a:avLst/>
          </a:prstGeom>
          <a:noFill/>
          <a:ln w="28575">
            <a:noFill/>
          </a:ln>
        </p:spPr>
        <p:txBody>
          <a:bodyPr wrap="square" rtlCol="0">
            <a:spAutoFit/>
          </a:bodyPr>
          <a:lstStyle/>
          <a:p>
            <a:pPr algn="ctr"/>
            <a:r>
              <a:rPr lang="en-US" sz="2400" dirty="0"/>
              <a:t>A</a:t>
            </a:r>
            <a:endParaRPr lang="en-IN" dirty="0"/>
          </a:p>
        </p:txBody>
      </p:sp>
      <p:sp>
        <p:nvSpPr>
          <p:cNvPr id="42" name="TextBox 41"/>
          <p:cNvSpPr txBox="1"/>
          <p:nvPr/>
        </p:nvSpPr>
        <p:spPr>
          <a:xfrm>
            <a:off x="3621069"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43" name="Straight Connector 42"/>
          <p:cNvCxnSpPr/>
          <p:nvPr/>
        </p:nvCxnSpPr>
        <p:spPr>
          <a:xfrm>
            <a:off x="3621069"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21069" y="1941506"/>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45" name="Straight Connector 44"/>
          <p:cNvCxnSpPr/>
          <p:nvPr/>
        </p:nvCxnSpPr>
        <p:spPr>
          <a:xfrm>
            <a:off x="3621069"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48563"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49" name="TextBox 48"/>
          <p:cNvSpPr txBox="1"/>
          <p:nvPr/>
        </p:nvSpPr>
        <p:spPr>
          <a:xfrm>
            <a:off x="5324748"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50" name="Straight Connector 49"/>
          <p:cNvCxnSpPr/>
          <p:nvPr/>
        </p:nvCxnSpPr>
        <p:spPr>
          <a:xfrm>
            <a:off x="5324748"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24748" y="1941506"/>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52" name="Straight Connector 51"/>
          <p:cNvCxnSpPr/>
          <p:nvPr/>
        </p:nvCxnSpPr>
        <p:spPr>
          <a:xfrm>
            <a:off x="5324748"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43800" y="3409675"/>
            <a:ext cx="1536192" cy="16459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55" name="TextBox 54"/>
          <p:cNvSpPr txBox="1"/>
          <p:nvPr/>
        </p:nvSpPr>
        <p:spPr>
          <a:xfrm>
            <a:off x="7068039"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56" name="TextBox 55"/>
          <p:cNvSpPr txBox="1"/>
          <p:nvPr/>
        </p:nvSpPr>
        <p:spPr>
          <a:xfrm>
            <a:off x="7032318" y="2817859"/>
            <a:ext cx="1554480" cy="461665"/>
          </a:xfrm>
          <a:prstGeom prst="rect">
            <a:avLst/>
          </a:prstGeom>
          <a:noFill/>
          <a:ln w="28575">
            <a:noFill/>
          </a:ln>
        </p:spPr>
        <p:txBody>
          <a:bodyPr wrap="square" rtlCol="0">
            <a:spAutoFit/>
          </a:bodyPr>
          <a:lstStyle/>
          <a:p>
            <a:pPr algn="ctr"/>
            <a:r>
              <a:rPr lang="en-US" sz="2400" dirty="0"/>
              <a:t>B</a:t>
            </a:r>
            <a:endParaRPr lang="en-IN" dirty="0"/>
          </a:p>
        </p:txBody>
      </p:sp>
      <p:cxnSp>
        <p:nvCxnSpPr>
          <p:cNvPr id="57" name="Straight Connector 56"/>
          <p:cNvCxnSpPr/>
          <p:nvPr/>
        </p:nvCxnSpPr>
        <p:spPr>
          <a:xfrm>
            <a:off x="7051370"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2318" y="1941506"/>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59" name="Straight Connector 58"/>
          <p:cNvCxnSpPr/>
          <p:nvPr/>
        </p:nvCxnSpPr>
        <p:spPr>
          <a:xfrm>
            <a:off x="7051370"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65658" y="3409671"/>
            <a:ext cx="1536192" cy="7315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61" name="TextBox 60"/>
          <p:cNvSpPr txBox="1"/>
          <p:nvPr/>
        </p:nvSpPr>
        <p:spPr>
          <a:xfrm>
            <a:off x="7032318" y="4360317"/>
            <a:ext cx="1554480" cy="461665"/>
          </a:xfrm>
          <a:prstGeom prst="rect">
            <a:avLst/>
          </a:prstGeom>
          <a:noFill/>
          <a:ln w="28575">
            <a:noFill/>
          </a:ln>
        </p:spPr>
        <p:txBody>
          <a:bodyPr wrap="square" rtlCol="0">
            <a:spAutoFit/>
          </a:bodyPr>
          <a:lstStyle/>
          <a:p>
            <a:pPr algn="ctr"/>
            <a:r>
              <a:rPr lang="en-US" sz="2400" dirty="0"/>
              <a:t>D</a:t>
            </a:r>
            <a:endParaRPr lang="en-IN" dirty="0"/>
          </a:p>
        </p:txBody>
      </p:sp>
      <p:sp>
        <p:nvSpPr>
          <p:cNvPr id="62" name="TextBox 61"/>
          <p:cNvSpPr txBox="1"/>
          <p:nvPr/>
        </p:nvSpPr>
        <p:spPr>
          <a:xfrm>
            <a:off x="8793990" y="1039814"/>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64" name="Straight Connector 63"/>
          <p:cNvCxnSpPr/>
          <p:nvPr/>
        </p:nvCxnSpPr>
        <p:spPr>
          <a:xfrm>
            <a:off x="8774938" y="341039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774938" y="1941523"/>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66" name="Straight Connector 65"/>
          <p:cNvCxnSpPr/>
          <p:nvPr/>
        </p:nvCxnSpPr>
        <p:spPr>
          <a:xfrm>
            <a:off x="8774938" y="26737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793990" y="2666726"/>
            <a:ext cx="1536192" cy="14630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68" name="TextBox 67"/>
          <p:cNvSpPr txBox="1"/>
          <p:nvPr/>
        </p:nvSpPr>
        <p:spPr>
          <a:xfrm>
            <a:off x="8774938" y="4360334"/>
            <a:ext cx="1554480" cy="461665"/>
          </a:xfrm>
          <a:prstGeom prst="rect">
            <a:avLst/>
          </a:prstGeom>
          <a:noFill/>
          <a:ln w="28575">
            <a:noFill/>
          </a:ln>
        </p:spPr>
        <p:txBody>
          <a:bodyPr wrap="square" rtlCol="0">
            <a:spAutoFit/>
          </a:bodyPr>
          <a:lstStyle/>
          <a:p>
            <a:pPr algn="ctr"/>
            <a:r>
              <a:rPr lang="en-US" sz="2400" dirty="0"/>
              <a:t>D</a:t>
            </a:r>
            <a:endParaRPr lang="en-IN" dirty="0"/>
          </a:p>
        </p:txBody>
      </p:sp>
      <p:grpSp>
        <p:nvGrpSpPr>
          <p:cNvPr id="63" name="Group 62"/>
          <p:cNvGrpSpPr/>
          <p:nvPr/>
        </p:nvGrpSpPr>
        <p:grpSpPr>
          <a:xfrm>
            <a:off x="10512019" y="1015167"/>
            <a:ext cx="1554480" cy="4572000"/>
            <a:chOff x="10164236" y="1023027"/>
            <a:chExt cx="1745456" cy="4572000"/>
          </a:xfrm>
        </p:grpSpPr>
        <p:sp>
          <p:nvSpPr>
            <p:cNvPr id="69" name="Rectangle 68"/>
            <p:cNvSpPr/>
            <p:nvPr/>
          </p:nvSpPr>
          <p:spPr>
            <a:xfrm>
              <a:off x="10164236"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Connector 69"/>
            <p:cNvCxnSpPr/>
            <p:nvPr/>
          </p:nvCxnSpPr>
          <p:spPr>
            <a:xfrm flipV="1">
              <a:off x="10164236"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172332" y="5064675"/>
              <a:ext cx="173736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grpSp>
      <p:sp>
        <p:nvSpPr>
          <p:cNvPr id="72" name="TextBox 71"/>
          <p:cNvSpPr txBox="1"/>
          <p:nvPr/>
        </p:nvSpPr>
        <p:spPr>
          <a:xfrm>
            <a:off x="10521354" y="1027114"/>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73" name="Straight Connector 72"/>
          <p:cNvCxnSpPr/>
          <p:nvPr/>
        </p:nvCxnSpPr>
        <p:spPr>
          <a:xfrm>
            <a:off x="10512019" y="412976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512019" y="1928823"/>
            <a:ext cx="1554480" cy="461665"/>
          </a:xfrm>
          <a:prstGeom prst="rect">
            <a:avLst/>
          </a:prstGeom>
          <a:noFill/>
          <a:ln w="28575">
            <a:noFill/>
          </a:ln>
        </p:spPr>
        <p:txBody>
          <a:bodyPr wrap="square" rtlCol="0">
            <a:spAutoFit/>
          </a:bodyPr>
          <a:lstStyle/>
          <a:p>
            <a:pPr algn="ctr"/>
            <a:r>
              <a:rPr lang="en-US" sz="2400" dirty="0"/>
              <a:t>C</a:t>
            </a:r>
            <a:endParaRPr lang="en-IN" dirty="0"/>
          </a:p>
        </p:txBody>
      </p:sp>
      <p:cxnSp>
        <p:nvCxnSpPr>
          <p:cNvPr id="75" name="Straight Connector 74"/>
          <p:cNvCxnSpPr/>
          <p:nvPr/>
        </p:nvCxnSpPr>
        <p:spPr>
          <a:xfrm>
            <a:off x="10512019" y="26610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0512019" y="4347634"/>
            <a:ext cx="1554480" cy="461665"/>
          </a:xfrm>
          <a:prstGeom prst="rect">
            <a:avLst/>
          </a:prstGeom>
          <a:noFill/>
          <a:ln w="28575">
            <a:noFill/>
          </a:ln>
        </p:spPr>
        <p:txBody>
          <a:bodyPr wrap="square" rtlCol="0">
            <a:spAutoFit/>
          </a:bodyPr>
          <a:lstStyle/>
          <a:p>
            <a:pPr algn="ctr"/>
            <a:r>
              <a:rPr lang="en-US" sz="2400" dirty="0"/>
              <a:t>D</a:t>
            </a:r>
            <a:endParaRPr lang="en-IN" dirty="0"/>
          </a:p>
        </p:txBody>
      </p:sp>
      <p:sp>
        <p:nvSpPr>
          <p:cNvPr id="80" name="TextBox 79"/>
          <p:cNvSpPr txBox="1"/>
          <p:nvPr/>
        </p:nvSpPr>
        <p:spPr>
          <a:xfrm>
            <a:off x="10512019" y="3146445"/>
            <a:ext cx="1554480" cy="461665"/>
          </a:xfrm>
          <a:prstGeom prst="rect">
            <a:avLst/>
          </a:prstGeom>
          <a:noFill/>
          <a:ln w="28575">
            <a:noFill/>
          </a:ln>
        </p:spPr>
        <p:txBody>
          <a:bodyPr wrap="square" rtlCol="0">
            <a:spAutoFit/>
          </a:bodyPr>
          <a:lstStyle/>
          <a:p>
            <a:pPr algn="ctr"/>
            <a:r>
              <a:rPr lang="en-US" sz="2400" dirty="0"/>
              <a:t>A</a:t>
            </a:r>
            <a:endParaRPr lang="en-IN" dirty="0"/>
          </a:p>
        </p:txBody>
      </p:sp>
    </p:spTree>
    <p:extLst>
      <p:ext uri="{BB962C8B-B14F-4D97-AF65-F5344CB8AC3E}">
        <p14:creationId xmlns:p14="http://schemas.microsoft.com/office/powerpoint/2010/main" val="40103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500"/>
                                        <p:tgtEl>
                                          <p:spTgt spid="62"/>
                                        </p:tgtEl>
                                      </p:cBhvr>
                                    </p:animEffect>
                                  </p:childTnLst>
                                </p:cTn>
                              </p:par>
                              <p:par>
                                <p:cTn id="111" presetID="10" presetClass="entr" presetSubtype="0"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fade">
                                      <p:cBhvr>
                                        <p:cTn id="125" dur="500"/>
                                        <p:tgtEl>
                                          <p:spTgt spid="6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fade">
                                      <p:cBhvr>
                                        <p:cTn id="130" dur="500"/>
                                        <p:tgtEl>
                                          <p:spTgt spid="6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fade">
                                      <p:cBhvr>
                                        <p:cTn id="133" dur="500"/>
                                        <p:tgtEl>
                                          <p:spTgt spid="72"/>
                                        </p:tgtEl>
                                      </p:cBhvr>
                                    </p:animEffect>
                                  </p:childTnLst>
                                </p:cTn>
                              </p:par>
                              <p:par>
                                <p:cTn id="134" presetID="10" presetClass="entr" presetSubtype="0" fill="hold"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fade">
                                      <p:cBhvr>
                                        <p:cTn id="136" dur="500"/>
                                        <p:tgtEl>
                                          <p:spTgt spid="7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par>
                                <p:cTn id="140" presetID="10"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500"/>
                                        <p:tgtEl>
                                          <p:spTgt spid="7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animEffect transition="in" filter="fade">
                                      <p:cBhvr>
                                        <p:cTn id="145" dur="500"/>
                                        <p:tgtEl>
                                          <p:spTgt spid="7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fade">
                                      <p:cBhvr>
                                        <p:cTn id="14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37" grpId="0"/>
      <p:bldP spid="40" grpId="0" animBg="1"/>
      <p:bldP spid="41" grpId="0"/>
      <p:bldP spid="42" grpId="0"/>
      <p:bldP spid="44" grpId="0"/>
      <p:bldP spid="48" grpId="0" animBg="1"/>
      <p:bldP spid="49" grpId="0"/>
      <p:bldP spid="51" grpId="0"/>
      <p:bldP spid="53" grpId="0" animBg="1"/>
      <p:bldP spid="55" grpId="0" animBg="1"/>
      <p:bldP spid="56" grpId="0"/>
      <p:bldP spid="58" grpId="0"/>
      <p:bldP spid="60" grpId="0" animBg="1"/>
      <p:bldP spid="61" grpId="0"/>
      <p:bldP spid="62" grpId="0" animBg="1"/>
      <p:bldP spid="65" grpId="0"/>
      <p:bldP spid="67" grpId="0" animBg="1"/>
      <p:bldP spid="68" grpId="0"/>
      <p:bldP spid="72" grpId="0" animBg="1"/>
      <p:bldP spid="74" grpId="0"/>
      <p:bldP spid="77" grpId="0"/>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compaction</a:t>
            </a:r>
          </a:p>
        </p:txBody>
      </p:sp>
      <p:sp>
        <p:nvSpPr>
          <p:cNvPr id="3" name="Content Placeholder 2"/>
          <p:cNvSpPr>
            <a:spLocks noGrp="1"/>
          </p:cNvSpPr>
          <p:nvPr>
            <p:ph idx="1"/>
          </p:nvPr>
        </p:nvSpPr>
        <p:spPr>
          <a:xfrm>
            <a:off x="115304" y="853917"/>
            <a:ext cx="11865194" cy="5590565"/>
          </a:xfrm>
        </p:spPr>
        <p:txBody>
          <a:bodyPr/>
          <a:lstStyle/>
          <a:p>
            <a:r>
              <a:rPr lang="en-US" dirty="0"/>
              <a:t>When </a:t>
            </a:r>
            <a:r>
              <a:rPr lang="en-US" b="1" dirty="0">
                <a:solidFill>
                  <a:schemeClr val="accent6"/>
                </a:solidFill>
              </a:rPr>
              <a:t>swapping creates multiple holes </a:t>
            </a:r>
            <a:r>
              <a:rPr lang="en-US" dirty="0"/>
              <a:t>in memory, it is possible to </a:t>
            </a:r>
            <a:r>
              <a:rPr lang="en-US" b="1" dirty="0">
                <a:solidFill>
                  <a:schemeClr val="accent6"/>
                </a:solidFill>
              </a:rPr>
              <a:t>combine them all in one big hole by moving all the processes downward </a:t>
            </a:r>
            <a:r>
              <a:rPr lang="en-US" dirty="0"/>
              <a:t>as far as possible. This techniques is known as memory compaction.</a:t>
            </a:r>
          </a:p>
          <a:p>
            <a:r>
              <a:rPr lang="en-US" dirty="0"/>
              <a:t>It </a:t>
            </a:r>
            <a:r>
              <a:rPr lang="en-US" b="1" dirty="0">
                <a:solidFill>
                  <a:schemeClr val="accent6"/>
                </a:solidFill>
              </a:rPr>
              <a:t>requires lot of CPU time</a:t>
            </a:r>
            <a:r>
              <a:rPr lang="en-US" dirty="0"/>
              <a:t>.</a:t>
            </a:r>
          </a:p>
        </p:txBody>
      </p:sp>
      <p:sp>
        <p:nvSpPr>
          <p:cNvPr id="17" name="Rectangle 16"/>
          <p:cNvSpPr/>
          <p:nvPr/>
        </p:nvSpPr>
        <p:spPr>
          <a:xfrm>
            <a:off x="2689609" y="2503478"/>
            <a:ext cx="1828800" cy="3749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2689609" y="572952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89609" y="5726824"/>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8" name="TextBox 37"/>
          <p:cNvSpPr txBox="1"/>
          <p:nvPr/>
        </p:nvSpPr>
        <p:spPr>
          <a:xfrm>
            <a:off x="2689609" y="5195049"/>
            <a:ext cx="1828800" cy="369332"/>
          </a:xfrm>
          <a:prstGeom prst="rect">
            <a:avLst/>
          </a:prstGeom>
          <a:noFill/>
          <a:ln w="28575">
            <a:noFill/>
          </a:ln>
        </p:spPr>
        <p:txBody>
          <a:bodyPr wrap="square" rtlCol="0">
            <a:spAutoFit/>
          </a:bodyPr>
          <a:lstStyle/>
          <a:p>
            <a:pPr algn="ctr"/>
            <a:r>
              <a:rPr lang="en-US" dirty="0"/>
              <a:t>Process - A</a:t>
            </a:r>
            <a:endParaRPr lang="en-IN" dirty="0"/>
          </a:p>
        </p:txBody>
      </p:sp>
      <p:sp>
        <p:nvSpPr>
          <p:cNvPr id="8" name="TextBox 7"/>
          <p:cNvSpPr txBox="1"/>
          <p:nvPr/>
        </p:nvSpPr>
        <p:spPr>
          <a:xfrm>
            <a:off x="2689609" y="4187028"/>
            <a:ext cx="1828800" cy="369332"/>
          </a:xfrm>
          <a:prstGeom prst="rect">
            <a:avLst/>
          </a:prstGeom>
          <a:noFill/>
          <a:ln w="28575">
            <a:noFill/>
          </a:ln>
        </p:spPr>
        <p:txBody>
          <a:bodyPr wrap="square" rtlCol="0">
            <a:spAutoFit/>
          </a:bodyPr>
          <a:lstStyle/>
          <a:p>
            <a:pPr algn="ctr"/>
            <a:r>
              <a:rPr lang="en-US" dirty="0"/>
              <a:t>Process - B</a:t>
            </a:r>
            <a:endParaRPr lang="en-IN" dirty="0"/>
          </a:p>
        </p:txBody>
      </p:sp>
      <p:sp>
        <p:nvSpPr>
          <p:cNvPr id="9" name="TextBox 8"/>
          <p:cNvSpPr txBox="1"/>
          <p:nvPr/>
        </p:nvSpPr>
        <p:spPr>
          <a:xfrm>
            <a:off x="2697705" y="2510608"/>
            <a:ext cx="1812608" cy="155448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10" name="TextBox 9"/>
          <p:cNvSpPr txBox="1"/>
          <p:nvPr/>
        </p:nvSpPr>
        <p:spPr>
          <a:xfrm>
            <a:off x="2697705" y="4688806"/>
            <a:ext cx="1812608" cy="36576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11" name="Rectangle 10"/>
          <p:cNvSpPr/>
          <p:nvPr/>
        </p:nvSpPr>
        <p:spPr>
          <a:xfrm>
            <a:off x="6497628" y="2478798"/>
            <a:ext cx="1828800" cy="3749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flipV="1">
            <a:off x="6497628" y="570484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97628" y="5702144"/>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14" name="TextBox 13"/>
          <p:cNvSpPr txBox="1"/>
          <p:nvPr/>
        </p:nvSpPr>
        <p:spPr>
          <a:xfrm>
            <a:off x="6497628" y="5170369"/>
            <a:ext cx="1828800" cy="369332"/>
          </a:xfrm>
          <a:prstGeom prst="rect">
            <a:avLst/>
          </a:prstGeom>
          <a:noFill/>
          <a:ln w="28575">
            <a:noFill/>
          </a:ln>
        </p:spPr>
        <p:txBody>
          <a:bodyPr wrap="square" rtlCol="0">
            <a:spAutoFit/>
          </a:bodyPr>
          <a:lstStyle/>
          <a:p>
            <a:pPr algn="ctr"/>
            <a:r>
              <a:rPr lang="en-US" dirty="0"/>
              <a:t>Process - A</a:t>
            </a:r>
            <a:endParaRPr lang="en-IN" dirty="0"/>
          </a:p>
        </p:txBody>
      </p:sp>
      <p:sp>
        <p:nvSpPr>
          <p:cNvPr id="15" name="TextBox 14"/>
          <p:cNvSpPr txBox="1"/>
          <p:nvPr/>
        </p:nvSpPr>
        <p:spPr>
          <a:xfrm>
            <a:off x="6497628" y="4578546"/>
            <a:ext cx="1828800" cy="369332"/>
          </a:xfrm>
          <a:prstGeom prst="rect">
            <a:avLst/>
          </a:prstGeom>
          <a:noFill/>
          <a:ln w="28575">
            <a:noFill/>
          </a:ln>
        </p:spPr>
        <p:txBody>
          <a:bodyPr wrap="square" rtlCol="0">
            <a:spAutoFit/>
          </a:bodyPr>
          <a:lstStyle/>
          <a:p>
            <a:pPr algn="ctr"/>
            <a:r>
              <a:rPr lang="en-US" dirty="0"/>
              <a:t>Process - B</a:t>
            </a:r>
            <a:endParaRPr lang="en-IN" dirty="0"/>
          </a:p>
        </p:txBody>
      </p:sp>
      <p:sp>
        <p:nvSpPr>
          <p:cNvPr id="16" name="TextBox 15"/>
          <p:cNvSpPr txBox="1"/>
          <p:nvPr/>
        </p:nvSpPr>
        <p:spPr>
          <a:xfrm>
            <a:off x="6505724" y="2485928"/>
            <a:ext cx="1812608" cy="19202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5" name="Straight Connector 4"/>
          <p:cNvCxnSpPr/>
          <p:nvPr/>
        </p:nvCxnSpPr>
        <p:spPr>
          <a:xfrm>
            <a:off x="6506027" y="5054566"/>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5075444" y="3918857"/>
            <a:ext cx="972457" cy="7699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02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P spid="8" grpId="0"/>
      <p:bldP spid="9" grpId="0" animBg="1"/>
      <p:bldP spid="10" grpId="0" animBg="1"/>
      <p:bldP spid="11" grpId="0" animBg="1"/>
      <p:bldP spid="13" grpId="0" animBg="1"/>
      <p:bldP spid="14" grpId="0"/>
      <p:bldP spid="15" grpId="0"/>
      <p:bldP spid="16"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without memory abstraction</a:t>
            </a:r>
          </a:p>
        </p:txBody>
      </p:sp>
      <p:graphicFrame>
        <p:nvGraphicFramePr>
          <p:cNvPr id="19" name="Content Placeholder 3"/>
          <p:cNvGraphicFramePr>
            <a:graphicFrameLocks/>
          </p:cNvGraphicFramePr>
          <p:nvPr>
            <p:extLst>
              <p:ext uri="{D42A27DB-BD31-4B8C-83A1-F6EECF244321}">
                <p14:modId xmlns:p14="http://schemas.microsoft.com/office/powerpoint/2010/main" val="3248448362"/>
              </p:ext>
            </p:extLst>
          </p:nvPr>
        </p:nvGraphicFramePr>
        <p:xfrm>
          <a:off x="1005114" y="433542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ADD</a:t>
                      </a:r>
                    </a:p>
                  </a:txBody>
                  <a:tcPr marL="0" marR="0" marT="0" marB="0"/>
                </a:tc>
                <a:extLst>
                  <a:ext uri="{0D108BD9-81ED-4DB2-BD59-A6C34878D82A}">
                    <a16:rowId xmlns:a16="http://schemas.microsoft.com/office/drawing/2014/main" val="10000"/>
                  </a:ext>
                </a:extLst>
              </a:tr>
              <a:tr h="195943">
                <a:tc>
                  <a:txBody>
                    <a:bodyPr/>
                    <a:lstStyle/>
                    <a:p>
                      <a:pPr algn="ctr"/>
                      <a:r>
                        <a:rPr lang="en-US" dirty="0"/>
                        <a:t>MOV</a:t>
                      </a:r>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91440">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24</a:t>
                      </a:r>
                    </a:p>
                  </a:txBody>
                  <a:tcPr marL="0" marR="0" marT="0" marB="0"/>
                </a:tc>
                <a:extLst>
                  <a:ext uri="{0D108BD9-81ED-4DB2-BD59-A6C34878D82A}">
                    <a16:rowId xmlns:a16="http://schemas.microsoft.com/office/drawing/2014/main" val="10006"/>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3979986920"/>
              </p:ext>
            </p:extLst>
          </p:nvPr>
        </p:nvGraphicFramePr>
        <p:xfrm>
          <a:off x="1005114" y="361914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21" name="TextBox 20"/>
          <p:cNvSpPr txBox="1"/>
          <p:nvPr/>
        </p:nvSpPr>
        <p:spPr>
          <a:xfrm>
            <a:off x="1462314" y="3741060"/>
            <a:ext cx="228600" cy="646331"/>
          </a:xfrm>
          <a:prstGeom prst="rect">
            <a:avLst/>
          </a:prstGeom>
          <a:noFill/>
        </p:spPr>
        <p:txBody>
          <a:bodyPr wrap="square" rtlCol="0">
            <a:spAutoFit/>
          </a:bodyPr>
          <a:lstStyle/>
          <a:p>
            <a:r>
              <a:rPr lang="en-US" dirty="0"/>
              <a:t>.</a:t>
            </a:r>
          </a:p>
          <a:p>
            <a:r>
              <a:rPr lang="en-US" dirty="0"/>
              <a:t>.</a:t>
            </a:r>
          </a:p>
        </p:txBody>
      </p:sp>
      <p:graphicFrame>
        <p:nvGraphicFramePr>
          <p:cNvPr id="23" name="Content Placeholder 3"/>
          <p:cNvGraphicFramePr>
            <a:graphicFrameLocks/>
          </p:cNvGraphicFramePr>
          <p:nvPr>
            <p:extLst>
              <p:ext uri="{D42A27DB-BD31-4B8C-83A1-F6EECF244321}">
                <p14:modId xmlns:p14="http://schemas.microsoft.com/office/powerpoint/2010/main" val="575693921"/>
              </p:ext>
            </p:extLst>
          </p:nvPr>
        </p:nvGraphicFramePr>
        <p:xfrm>
          <a:off x="2300514" y="4334468"/>
          <a:ext cx="365760" cy="19202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3056780766"/>
              </p:ext>
            </p:extLst>
          </p:nvPr>
        </p:nvGraphicFramePr>
        <p:xfrm>
          <a:off x="2300514" y="361818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275366979"/>
              </p:ext>
            </p:extLst>
          </p:nvPr>
        </p:nvGraphicFramePr>
        <p:xfrm>
          <a:off x="3443514" y="433542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CMP</a:t>
                      </a:r>
                    </a:p>
                  </a:txBody>
                  <a:tcPr marL="0" marR="0" marT="0" marB="0"/>
                </a:tc>
                <a:extLst>
                  <a:ext uri="{0D108BD9-81ED-4DB2-BD59-A6C34878D82A}">
                    <a16:rowId xmlns:a16="http://schemas.microsoft.com/office/drawing/2014/main" val="10000"/>
                  </a:ext>
                </a:extLst>
              </a:tr>
              <a:tr h="195943">
                <a:tc>
                  <a:txBody>
                    <a:bodyPr/>
                    <a:lstStyle/>
                    <a:p>
                      <a:pPr algn="ctr"/>
                      <a:endParaRPr lang="en-US" dirty="0"/>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28</a:t>
                      </a:r>
                    </a:p>
                  </a:txBody>
                  <a:tcPr marL="0" marR="0" marT="0" marB="0"/>
                </a:tc>
                <a:extLst>
                  <a:ext uri="{0D108BD9-81ED-4DB2-BD59-A6C34878D82A}">
                    <a16:rowId xmlns:a16="http://schemas.microsoft.com/office/drawing/2014/main" val="10006"/>
                  </a:ext>
                </a:extLst>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2853911733"/>
              </p:ext>
            </p:extLst>
          </p:nvPr>
        </p:nvGraphicFramePr>
        <p:xfrm>
          <a:off x="3443514" y="361914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27" name="TextBox 26"/>
          <p:cNvSpPr txBox="1"/>
          <p:nvPr/>
        </p:nvSpPr>
        <p:spPr>
          <a:xfrm>
            <a:off x="3900714" y="3741060"/>
            <a:ext cx="228600" cy="646331"/>
          </a:xfrm>
          <a:prstGeom prst="rect">
            <a:avLst/>
          </a:prstGeom>
          <a:noFill/>
        </p:spPr>
        <p:txBody>
          <a:bodyPr wrap="square" rtlCol="0">
            <a:spAutoFit/>
          </a:bodyPr>
          <a:lstStyle/>
          <a:p>
            <a:r>
              <a:rPr lang="en-US" dirty="0"/>
              <a:t>.</a:t>
            </a:r>
          </a:p>
          <a:p>
            <a:r>
              <a:rPr lang="en-US" dirty="0"/>
              <a:t>.</a:t>
            </a:r>
          </a:p>
        </p:txBody>
      </p:sp>
      <p:graphicFrame>
        <p:nvGraphicFramePr>
          <p:cNvPr id="28" name="Content Placeholder 3"/>
          <p:cNvGraphicFramePr>
            <a:graphicFrameLocks/>
          </p:cNvGraphicFramePr>
          <p:nvPr>
            <p:extLst>
              <p:ext uri="{D42A27DB-BD31-4B8C-83A1-F6EECF244321}">
                <p14:modId xmlns:p14="http://schemas.microsoft.com/office/powerpoint/2010/main" val="2379376942"/>
              </p:ext>
            </p:extLst>
          </p:nvPr>
        </p:nvGraphicFramePr>
        <p:xfrm>
          <a:off x="4738914" y="4334468"/>
          <a:ext cx="365760" cy="19202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29" name="Content Placeholder 3"/>
          <p:cNvGraphicFramePr>
            <a:graphicFrameLocks/>
          </p:cNvGraphicFramePr>
          <p:nvPr>
            <p:extLst>
              <p:ext uri="{D42A27DB-BD31-4B8C-83A1-F6EECF244321}">
                <p14:modId xmlns:p14="http://schemas.microsoft.com/office/powerpoint/2010/main" val="1636474303"/>
              </p:ext>
            </p:extLst>
          </p:nvPr>
        </p:nvGraphicFramePr>
        <p:xfrm>
          <a:off x="4738914" y="361818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1238892915"/>
              </p:ext>
            </p:extLst>
          </p:nvPr>
        </p:nvGraphicFramePr>
        <p:xfrm>
          <a:off x="5881914" y="433542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ADD</a:t>
                      </a:r>
                    </a:p>
                  </a:txBody>
                  <a:tcPr marL="0" marR="0" marT="0" marB="0"/>
                </a:tc>
                <a:extLst>
                  <a:ext uri="{0D108BD9-81ED-4DB2-BD59-A6C34878D82A}">
                    <a16:rowId xmlns:a16="http://schemas.microsoft.com/office/drawing/2014/main" val="10000"/>
                  </a:ext>
                </a:extLst>
              </a:tr>
              <a:tr h="195943">
                <a:tc>
                  <a:txBody>
                    <a:bodyPr/>
                    <a:lstStyle/>
                    <a:p>
                      <a:pPr algn="ctr"/>
                      <a:r>
                        <a:rPr lang="en-US" dirty="0"/>
                        <a:t>MOV</a:t>
                      </a:r>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24</a:t>
                      </a:r>
                    </a:p>
                  </a:txBody>
                  <a:tcPr marL="0" marR="0" marT="0" marB="0"/>
                </a:tc>
                <a:extLst>
                  <a:ext uri="{0D108BD9-81ED-4DB2-BD59-A6C34878D82A}">
                    <a16:rowId xmlns:a16="http://schemas.microsoft.com/office/drawing/2014/main" val="10006"/>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3776912491"/>
              </p:ext>
            </p:extLst>
          </p:nvPr>
        </p:nvGraphicFramePr>
        <p:xfrm>
          <a:off x="5881914" y="361914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32" name="TextBox 31"/>
          <p:cNvSpPr txBox="1"/>
          <p:nvPr/>
        </p:nvSpPr>
        <p:spPr>
          <a:xfrm>
            <a:off x="6339114" y="3741060"/>
            <a:ext cx="228600" cy="646331"/>
          </a:xfrm>
          <a:prstGeom prst="rect">
            <a:avLst/>
          </a:prstGeom>
          <a:noFill/>
        </p:spPr>
        <p:txBody>
          <a:bodyPr wrap="square" rtlCol="0">
            <a:spAutoFit/>
          </a:bodyPr>
          <a:lstStyle/>
          <a:p>
            <a:r>
              <a:rPr lang="en-US" dirty="0"/>
              <a:t>.</a:t>
            </a:r>
          </a:p>
          <a:p>
            <a:r>
              <a:rPr lang="en-US" dirty="0"/>
              <a:t>.</a:t>
            </a:r>
          </a:p>
        </p:txBody>
      </p:sp>
      <p:graphicFrame>
        <p:nvGraphicFramePr>
          <p:cNvPr id="33" name="Content Placeholder 3"/>
          <p:cNvGraphicFramePr>
            <a:graphicFrameLocks/>
          </p:cNvGraphicFramePr>
          <p:nvPr>
            <p:extLst>
              <p:ext uri="{D42A27DB-BD31-4B8C-83A1-F6EECF244321}">
                <p14:modId xmlns:p14="http://schemas.microsoft.com/office/powerpoint/2010/main" val="3173994770"/>
              </p:ext>
            </p:extLst>
          </p:nvPr>
        </p:nvGraphicFramePr>
        <p:xfrm>
          <a:off x="7177314" y="4334468"/>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34" name="Content Placeholder 3"/>
          <p:cNvGraphicFramePr>
            <a:graphicFrameLocks/>
          </p:cNvGraphicFramePr>
          <p:nvPr>
            <p:extLst>
              <p:ext uri="{D42A27DB-BD31-4B8C-83A1-F6EECF244321}">
                <p14:modId xmlns:p14="http://schemas.microsoft.com/office/powerpoint/2010/main" val="4167507494"/>
              </p:ext>
            </p:extLst>
          </p:nvPr>
        </p:nvGraphicFramePr>
        <p:xfrm>
          <a:off x="7177314" y="361818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3038785045"/>
              </p:ext>
            </p:extLst>
          </p:nvPr>
        </p:nvGraphicFramePr>
        <p:xfrm>
          <a:off x="5881914" y="170017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CMP</a:t>
                      </a:r>
                    </a:p>
                  </a:txBody>
                  <a:tcPr marL="0" marR="0" marT="0" marB="0"/>
                </a:tc>
                <a:extLst>
                  <a:ext uri="{0D108BD9-81ED-4DB2-BD59-A6C34878D82A}">
                    <a16:rowId xmlns:a16="http://schemas.microsoft.com/office/drawing/2014/main" val="10000"/>
                  </a:ext>
                </a:extLst>
              </a:tr>
              <a:tr h="195943">
                <a:tc>
                  <a:txBody>
                    <a:bodyPr/>
                    <a:lstStyle/>
                    <a:p>
                      <a:pPr algn="ctr"/>
                      <a:endParaRPr lang="en-US" dirty="0"/>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28</a:t>
                      </a:r>
                    </a:p>
                  </a:txBody>
                  <a:tcPr marL="0" marR="0" marT="0" marB="0"/>
                </a:tc>
                <a:extLst>
                  <a:ext uri="{0D108BD9-81ED-4DB2-BD59-A6C34878D82A}">
                    <a16:rowId xmlns:a16="http://schemas.microsoft.com/office/drawing/2014/main" val="10006"/>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1652628329"/>
              </p:ext>
            </p:extLst>
          </p:nvPr>
        </p:nvGraphicFramePr>
        <p:xfrm>
          <a:off x="5881914" y="98389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37" name="TextBox 36"/>
          <p:cNvSpPr txBox="1"/>
          <p:nvPr/>
        </p:nvSpPr>
        <p:spPr>
          <a:xfrm>
            <a:off x="6339114" y="1105810"/>
            <a:ext cx="228600" cy="646331"/>
          </a:xfrm>
          <a:prstGeom prst="rect">
            <a:avLst/>
          </a:prstGeom>
          <a:noFill/>
        </p:spPr>
        <p:txBody>
          <a:bodyPr wrap="square" rtlCol="0">
            <a:spAutoFit/>
          </a:bodyPr>
          <a:lstStyle/>
          <a:p>
            <a:r>
              <a:rPr lang="en-US" dirty="0"/>
              <a:t>.</a:t>
            </a:r>
          </a:p>
          <a:p>
            <a:r>
              <a:rPr lang="en-US" dirty="0"/>
              <a:t>.</a:t>
            </a:r>
          </a:p>
        </p:txBody>
      </p:sp>
      <p:graphicFrame>
        <p:nvGraphicFramePr>
          <p:cNvPr id="39" name="Content Placeholder 3"/>
          <p:cNvGraphicFramePr>
            <a:graphicFrameLocks/>
          </p:cNvGraphicFramePr>
          <p:nvPr>
            <p:extLst>
              <p:ext uri="{D42A27DB-BD31-4B8C-83A1-F6EECF244321}">
                <p14:modId xmlns:p14="http://schemas.microsoft.com/office/powerpoint/2010/main" val="1702967398"/>
              </p:ext>
            </p:extLst>
          </p:nvPr>
        </p:nvGraphicFramePr>
        <p:xfrm>
          <a:off x="7177314" y="1699218"/>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16412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16408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16404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16400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16392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16388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16384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2981508827"/>
              </p:ext>
            </p:extLst>
          </p:nvPr>
        </p:nvGraphicFramePr>
        <p:xfrm>
          <a:off x="7177314" y="98293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32764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1" name="TextBox 40"/>
          <p:cNvSpPr txBox="1"/>
          <p:nvPr/>
        </p:nvSpPr>
        <p:spPr>
          <a:xfrm>
            <a:off x="10051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1</a:t>
            </a:r>
          </a:p>
        </p:txBody>
      </p:sp>
      <p:sp>
        <p:nvSpPr>
          <p:cNvPr id="42" name="TextBox 41"/>
          <p:cNvSpPr txBox="1"/>
          <p:nvPr/>
        </p:nvSpPr>
        <p:spPr>
          <a:xfrm>
            <a:off x="34435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2</a:t>
            </a:r>
          </a:p>
        </p:txBody>
      </p:sp>
      <p:sp>
        <p:nvSpPr>
          <p:cNvPr id="43" name="Oval 42"/>
          <p:cNvSpPr/>
          <p:nvPr/>
        </p:nvSpPr>
        <p:spPr>
          <a:xfrm>
            <a:off x="5653314" y="3283860"/>
            <a:ext cx="1600200"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Rounded Rectangular Callout 43"/>
          <p:cNvSpPr/>
          <p:nvPr/>
        </p:nvSpPr>
        <p:spPr>
          <a:xfrm>
            <a:off x="3405414" y="1610698"/>
            <a:ext cx="2362200" cy="1014984"/>
          </a:xfrm>
          <a:prstGeom prst="wedgeRoundRectCallout">
            <a:avLst>
              <a:gd name="adj1" fmla="val 49965"/>
              <a:gd name="adj2" fmla="val 137500"/>
              <a:gd name="adj3" fmla="val 16667"/>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Using absolute address is wrong here</a:t>
            </a:r>
          </a:p>
        </p:txBody>
      </p:sp>
      <p:sp>
        <p:nvSpPr>
          <p:cNvPr id="45" name="TextBox 44"/>
          <p:cNvSpPr txBox="1"/>
          <p:nvPr/>
        </p:nvSpPr>
        <p:spPr>
          <a:xfrm>
            <a:off x="471714" y="1610359"/>
            <a:ext cx="2819400" cy="1015663"/>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dirty="0"/>
              <a:t>We can use </a:t>
            </a:r>
            <a:r>
              <a:rPr lang="en-US" sz="2000" b="1" dirty="0">
                <a:solidFill>
                  <a:schemeClr val="accent6"/>
                </a:solidFill>
              </a:rPr>
              <a:t>static relocation</a:t>
            </a:r>
            <a:r>
              <a:rPr lang="en-US" sz="2000" dirty="0"/>
              <a:t> at program load time</a:t>
            </a:r>
          </a:p>
        </p:txBody>
      </p:sp>
      <p:sp>
        <p:nvSpPr>
          <p:cNvPr id="46" name="Right Brace 45"/>
          <p:cNvSpPr/>
          <p:nvPr/>
        </p:nvSpPr>
        <p:spPr>
          <a:xfrm>
            <a:off x="7863114" y="982938"/>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7" name="Right Brace 46"/>
          <p:cNvSpPr/>
          <p:nvPr/>
        </p:nvSpPr>
        <p:spPr>
          <a:xfrm>
            <a:off x="7863114" y="3642000"/>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8" name="TextBox 47"/>
          <p:cNvSpPr txBox="1"/>
          <p:nvPr/>
        </p:nvSpPr>
        <p:spPr>
          <a:xfrm rot="16200000">
            <a:off x="8009680" y="2115897"/>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Program 2</a:t>
            </a:r>
          </a:p>
        </p:txBody>
      </p:sp>
      <p:sp>
        <p:nvSpPr>
          <p:cNvPr id="49" name="TextBox 48"/>
          <p:cNvSpPr txBox="1"/>
          <p:nvPr/>
        </p:nvSpPr>
        <p:spPr>
          <a:xfrm rot="16200000">
            <a:off x="8009680" y="4774959"/>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Program 1</a:t>
            </a:r>
          </a:p>
        </p:txBody>
      </p:sp>
      <p:sp>
        <p:nvSpPr>
          <p:cNvPr id="51" name="Curved Down Arrow 50"/>
          <p:cNvSpPr/>
          <p:nvPr/>
        </p:nvSpPr>
        <p:spPr>
          <a:xfrm rot="16200000" flipH="1">
            <a:off x="5040896" y="3769085"/>
            <a:ext cx="1101464" cy="580572"/>
          </a:xfrm>
          <a:prstGeom prst="curvedDownArrow">
            <a:avLst>
              <a:gd name="adj1" fmla="val 6766"/>
              <a:gd name="adj2" fmla="val 49705"/>
              <a:gd name="adj3" fmla="val 24062"/>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Curved Down Arrow 51"/>
          <p:cNvSpPr/>
          <p:nvPr/>
        </p:nvSpPr>
        <p:spPr>
          <a:xfrm rot="16200000">
            <a:off x="2258127" y="4933927"/>
            <a:ext cx="1790201" cy="580572"/>
          </a:xfrm>
          <a:prstGeom prst="curvedDownArrow">
            <a:avLst>
              <a:gd name="adj1" fmla="val 6766"/>
              <a:gd name="adj2" fmla="val 49705"/>
              <a:gd name="adj3" fmla="val 24062"/>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987E5629-1FF8-768A-54F0-C3F9C01AAFA2}"/>
              </a:ext>
            </a:extLst>
          </p:cNvPr>
          <p:cNvSpPr/>
          <p:nvPr/>
        </p:nvSpPr>
        <p:spPr>
          <a:xfrm>
            <a:off x="9569994" y="1212694"/>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C8322412-00E9-2540-AE01-702C3B5849CC}"/>
              </a:ext>
            </a:extLst>
          </p:cNvPr>
          <p:cNvCxnSpPr/>
          <p:nvPr/>
        </p:nvCxnSpPr>
        <p:spPr>
          <a:xfrm flipV="1">
            <a:off x="9569994" y="5237019"/>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EFDC708-2D80-BAA1-063C-B9615DD35916}"/>
              </a:ext>
            </a:extLst>
          </p:cNvPr>
          <p:cNvCxnSpPr/>
          <p:nvPr/>
        </p:nvCxnSpPr>
        <p:spPr>
          <a:xfrm flipV="1">
            <a:off x="9569994" y="4856158"/>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9182D3-3437-3BA1-EFA3-BB72E4FFCC54}"/>
              </a:ext>
            </a:extLst>
          </p:cNvPr>
          <p:cNvCxnSpPr/>
          <p:nvPr/>
        </p:nvCxnSpPr>
        <p:spPr>
          <a:xfrm>
            <a:off x="9569994" y="3193894"/>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E9B442B-6A54-6624-7CF6-7BC8468653E3}"/>
              </a:ext>
            </a:extLst>
          </p:cNvPr>
          <p:cNvCxnSpPr/>
          <p:nvPr/>
        </p:nvCxnSpPr>
        <p:spPr>
          <a:xfrm>
            <a:off x="9569994" y="1669894"/>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D2CFE9-F6B9-7D04-E2B6-1DF385E12DB6}"/>
              </a:ext>
            </a:extLst>
          </p:cNvPr>
          <p:cNvSpPr txBox="1"/>
          <p:nvPr/>
        </p:nvSpPr>
        <p:spPr>
          <a:xfrm>
            <a:off x="9578090" y="5239594"/>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9" name="TextBox 8">
            <a:extLst>
              <a:ext uri="{FF2B5EF4-FFF2-40B4-BE49-F238E27FC236}">
                <a16:creationId xmlns:a16="http://schemas.microsoft.com/office/drawing/2014/main" id="{1495B26C-3FAE-3D0F-429D-2475CD8B5F4C}"/>
              </a:ext>
            </a:extLst>
          </p:cNvPr>
          <p:cNvSpPr txBox="1"/>
          <p:nvPr/>
        </p:nvSpPr>
        <p:spPr>
          <a:xfrm>
            <a:off x="9569994" y="4871101"/>
            <a:ext cx="1828800" cy="369332"/>
          </a:xfrm>
          <a:prstGeom prst="rect">
            <a:avLst/>
          </a:prstGeom>
          <a:noFill/>
          <a:ln w="28575">
            <a:noFill/>
          </a:ln>
        </p:spPr>
        <p:txBody>
          <a:bodyPr wrap="square" rtlCol="0">
            <a:spAutoFit/>
          </a:bodyPr>
          <a:lstStyle/>
          <a:p>
            <a:pPr algn="ctr"/>
            <a:r>
              <a:rPr lang="en-US" dirty="0"/>
              <a:t>Partition 1 </a:t>
            </a:r>
            <a:r>
              <a:rPr lang="en-US" dirty="0">
                <a:solidFill>
                  <a:schemeClr val="accent6"/>
                </a:solidFill>
              </a:rPr>
              <a:t>(100)</a:t>
            </a:r>
            <a:endParaRPr lang="en-IN" dirty="0">
              <a:solidFill>
                <a:schemeClr val="accent6"/>
              </a:solidFill>
            </a:endParaRPr>
          </a:p>
        </p:txBody>
      </p:sp>
      <p:sp>
        <p:nvSpPr>
          <p:cNvPr id="10" name="TextBox 9">
            <a:extLst>
              <a:ext uri="{FF2B5EF4-FFF2-40B4-BE49-F238E27FC236}">
                <a16:creationId xmlns:a16="http://schemas.microsoft.com/office/drawing/2014/main" id="{3D34161C-8773-BE0A-8D2F-787FAA0A8336}"/>
              </a:ext>
            </a:extLst>
          </p:cNvPr>
          <p:cNvSpPr txBox="1"/>
          <p:nvPr/>
        </p:nvSpPr>
        <p:spPr>
          <a:xfrm>
            <a:off x="9563644" y="3502955"/>
            <a:ext cx="1828800" cy="369332"/>
          </a:xfrm>
          <a:prstGeom prst="rect">
            <a:avLst/>
          </a:prstGeom>
          <a:noFill/>
          <a:ln w="28575">
            <a:noFill/>
          </a:ln>
        </p:spPr>
        <p:txBody>
          <a:bodyPr wrap="square" rtlCol="0">
            <a:spAutoFit/>
          </a:bodyPr>
          <a:lstStyle/>
          <a:p>
            <a:pPr algn="ctr"/>
            <a:r>
              <a:rPr lang="en-US" dirty="0"/>
              <a:t>Partition 3 </a:t>
            </a:r>
            <a:r>
              <a:rPr lang="en-US" dirty="0">
                <a:solidFill>
                  <a:schemeClr val="accent6"/>
                </a:solidFill>
              </a:rPr>
              <a:t>(300)</a:t>
            </a:r>
            <a:endParaRPr lang="en-IN" dirty="0">
              <a:solidFill>
                <a:schemeClr val="accent6"/>
              </a:solidFill>
            </a:endParaRPr>
          </a:p>
        </p:txBody>
      </p:sp>
      <p:sp>
        <p:nvSpPr>
          <p:cNvPr id="11" name="TextBox 10">
            <a:extLst>
              <a:ext uri="{FF2B5EF4-FFF2-40B4-BE49-F238E27FC236}">
                <a16:creationId xmlns:a16="http://schemas.microsoft.com/office/drawing/2014/main" id="{36EED4B7-0705-708B-49BA-E53192F37C0C}"/>
              </a:ext>
            </a:extLst>
          </p:cNvPr>
          <p:cNvSpPr txBox="1"/>
          <p:nvPr/>
        </p:nvSpPr>
        <p:spPr>
          <a:xfrm>
            <a:off x="9569994" y="2247228"/>
            <a:ext cx="1828800" cy="369332"/>
          </a:xfrm>
          <a:prstGeom prst="rect">
            <a:avLst/>
          </a:prstGeom>
          <a:noFill/>
          <a:ln w="28575">
            <a:noFill/>
          </a:ln>
        </p:spPr>
        <p:txBody>
          <a:bodyPr wrap="square" rtlCol="0">
            <a:spAutoFit/>
          </a:bodyPr>
          <a:lstStyle/>
          <a:p>
            <a:pPr algn="ctr"/>
            <a:r>
              <a:rPr lang="en-US" dirty="0"/>
              <a:t>Partition 4 </a:t>
            </a:r>
            <a:r>
              <a:rPr lang="en-US" dirty="0">
                <a:solidFill>
                  <a:schemeClr val="accent6"/>
                </a:solidFill>
              </a:rPr>
              <a:t>(400)</a:t>
            </a:r>
            <a:endParaRPr lang="en-IN" dirty="0">
              <a:solidFill>
                <a:schemeClr val="accent6"/>
              </a:solidFill>
            </a:endParaRPr>
          </a:p>
        </p:txBody>
      </p:sp>
      <p:sp>
        <p:nvSpPr>
          <p:cNvPr id="12" name="TextBox 11">
            <a:extLst>
              <a:ext uri="{FF2B5EF4-FFF2-40B4-BE49-F238E27FC236}">
                <a16:creationId xmlns:a16="http://schemas.microsoft.com/office/drawing/2014/main" id="{8B340C80-7A5C-EC36-E48B-4E9B6297BD0E}"/>
              </a:ext>
            </a:extLst>
          </p:cNvPr>
          <p:cNvSpPr txBox="1"/>
          <p:nvPr/>
        </p:nvSpPr>
        <p:spPr>
          <a:xfrm>
            <a:off x="9569994" y="1264169"/>
            <a:ext cx="1828800" cy="369332"/>
          </a:xfrm>
          <a:prstGeom prst="rect">
            <a:avLst/>
          </a:prstGeom>
          <a:noFill/>
          <a:ln w="28575">
            <a:noFill/>
          </a:ln>
        </p:spPr>
        <p:txBody>
          <a:bodyPr wrap="square" rtlCol="0">
            <a:spAutoFit/>
          </a:bodyPr>
          <a:lstStyle/>
          <a:p>
            <a:pPr algn="ctr"/>
            <a:r>
              <a:rPr lang="en-US" dirty="0"/>
              <a:t>Partition 5 </a:t>
            </a:r>
            <a:r>
              <a:rPr lang="en-US" dirty="0">
                <a:solidFill>
                  <a:schemeClr val="accent6"/>
                </a:solidFill>
              </a:rPr>
              <a:t>(150)</a:t>
            </a:r>
            <a:endParaRPr lang="en-IN" dirty="0">
              <a:solidFill>
                <a:schemeClr val="accent6"/>
              </a:solidFill>
            </a:endParaRPr>
          </a:p>
        </p:txBody>
      </p:sp>
      <p:cxnSp>
        <p:nvCxnSpPr>
          <p:cNvPr id="13" name="Straight Connector 12">
            <a:extLst>
              <a:ext uri="{FF2B5EF4-FFF2-40B4-BE49-F238E27FC236}">
                <a16:creationId xmlns:a16="http://schemas.microsoft.com/office/drawing/2014/main" id="{2B491D4D-49AE-1F68-616E-623E985AE1C6}"/>
              </a:ext>
            </a:extLst>
          </p:cNvPr>
          <p:cNvCxnSpPr/>
          <p:nvPr/>
        </p:nvCxnSpPr>
        <p:spPr>
          <a:xfrm flipV="1">
            <a:off x="9563644" y="424883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A6AE1C-2EEA-ABE3-D02B-765D9BC88733}"/>
              </a:ext>
            </a:extLst>
          </p:cNvPr>
          <p:cNvSpPr txBox="1"/>
          <p:nvPr/>
        </p:nvSpPr>
        <p:spPr>
          <a:xfrm>
            <a:off x="9569994" y="4363929"/>
            <a:ext cx="1828800" cy="369332"/>
          </a:xfrm>
          <a:prstGeom prst="rect">
            <a:avLst/>
          </a:prstGeom>
          <a:noFill/>
          <a:ln w="28575">
            <a:noFill/>
          </a:ln>
        </p:spPr>
        <p:txBody>
          <a:bodyPr wrap="square" rtlCol="0">
            <a:spAutoFit/>
          </a:bodyPr>
          <a:lstStyle/>
          <a:p>
            <a:pPr algn="ctr"/>
            <a:r>
              <a:rPr lang="en-US" dirty="0"/>
              <a:t>Partition 2 </a:t>
            </a:r>
            <a:r>
              <a:rPr lang="en-US" dirty="0">
                <a:solidFill>
                  <a:schemeClr val="accent6"/>
                </a:solidFill>
              </a:rPr>
              <a:t>(200)</a:t>
            </a:r>
            <a:endParaRPr lang="en-IN" dirty="0">
              <a:solidFill>
                <a:schemeClr val="accent6"/>
              </a:solidFill>
            </a:endParaRPr>
          </a:p>
        </p:txBody>
      </p:sp>
      <p:cxnSp>
        <p:nvCxnSpPr>
          <p:cNvPr id="16" name="Straight Arrow Connector 15">
            <a:extLst>
              <a:ext uri="{FF2B5EF4-FFF2-40B4-BE49-F238E27FC236}">
                <a16:creationId xmlns:a16="http://schemas.microsoft.com/office/drawing/2014/main" id="{18547DAD-693C-CB15-DD84-8539B8C88C61}"/>
              </a:ext>
            </a:extLst>
          </p:cNvPr>
          <p:cNvCxnSpPr>
            <a:stCxn id="49" idx="2"/>
            <a:endCxn id="9" idx="1"/>
          </p:cNvCxnSpPr>
          <p:nvPr/>
        </p:nvCxnSpPr>
        <p:spPr>
          <a:xfrm>
            <a:off x="8765846" y="4959625"/>
            <a:ext cx="804148" cy="961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00778A-F634-8A38-91C4-2243CBB33DCD}"/>
              </a:ext>
            </a:extLst>
          </p:cNvPr>
          <p:cNvCxnSpPr>
            <a:cxnSpLocks/>
            <a:endCxn id="14" idx="1"/>
          </p:cNvCxnSpPr>
          <p:nvPr/>
        </p:nvCxnSpPr>
        <p:spPr>
          <a:xfrm>
            <a:off x="8773942" y="2269464"/>
            <a:ext cx="796052" cy="227913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fade">
                                      <p:cBhvr>
                                        <p:cTn id="99" dur="500"/>
                                        <p:tgtEl>
                                          <p:spTgt spid="4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wipe(down)">
                                      <p:cBhvr>
                                        <p:cTn id="104" dur="500"/>
                                        <p:tgtEl>
                                          <p:spTgt spid="5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up)">
                                      <p:cBhvr>
                                        <p:cTn id="109" dur="5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32" grpId="0"/>
      <p:bldP spid="37" grpId="0"/>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relocation</a:t>
            </a:r>
          </a:p>
        </p:txBody>
      </p:sp>
      <p:graphicFrame>
        <p:nvGraphicFramePr>
          <p:cNvPr id="19" name="Content Placeholder 3"/>
          <p:cNvGraphicFramePr>
            <a:graphicFrameLocks/>
          </p:cNvGraphicFramePr>
          <p:nvPr>
            <p:extLst>
              <p:ext uri="{D42A27DB-BD31-4B8C-83A1-F6EECF244321}">
                <p14:modId xmlns:p14="http://schemas.microsoft.com/office/powerpoint/2010/main" val="3248448362"/>
              </p:ext>
            </p:extLst>
          </p:nvPr>
        </p:nvGraphicFramePr>
        <p:xfrm>
          <a:off x="1005114" y="433542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ADD</a:t>
                      </a:r>
                    </a:p>
                  </a:txBody>
                  <a:tcPr marL="0" marR="0" marT="0" marB="0"/>
                </a:tc>
                <a:extLst>
                  <a:ext uri="{0D108BD9-81ED-4DB2-BD59-A6C34878D82A}">
                    <a16:rowId xmlns:a16="http://schemas.microsoft.com/office/drawing/2014/main" val="10000"/>
                  </a:ext>
                </a:extLst>
              </a:tr>
              <a:tr h="195943">
                <a:tc>
                  <a:txBody>
                    <a:bodyPr/>
                    <a:lstStyle/>
                    <a:p>
                      <a:pPr algn="ctr"/>
                      <a:r>
                        <a:rPr lang="en-US" dirty="0"/>
                        <a:t>MOV</a:t>
                      </a:r>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91440">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24</a:t>
                      </a:r>
                    </a:p>
                  </a:txBody>
                  <a:tcPr marL="0" marR="0" marT="0" marB="0"/>
                </a:tc>
                <a:extLst>
                  <a:ext uri="{0D108BD9-81ED-4DB2-BD59-A6C34878D82A}">
                    <a16:rowId xmlns:a16="http://schemas.microsoft.com/office/drawing/2014/main" val="10006"/>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3979986920"/>
              </p:ext>
            </p:extLst>
          </p:nvPr>
        </p:nvGraphicFramePr>
        <p:xfrm>
          <a:off x="1005114" y="361914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21" name="TextBox 20"/>
          <p:cNvSpPr txBox="1"/>
          <p:nvPr/>
        </p:nvSpPr>
        <p:spPr>
          <a:xfrm>
            <a:off x="1462314" y="3741060"/>
            <a:ext cx="228600" cy="646331"/>
          </a:xfrm>
          <a:prstGeom prst="rect">
            <a:avLst/>
          </a:prstGeom>
          <a:noFill/>
        </p:spPr>
        <p:txBody>
          <a:bodyPr wrap="square" rtlCol="0">
            <a:spAutoFit/>
          </a:bodyPr>
          <a:lstStyle/>
          <a:p>
            <a:r>
              <a:rPr lang="en-US" dirty="0"/>
              <a:t>.</a:t>
            </a:r>
          </a:p>
          <a:p>
            <a:r>
              <a:rPr lang="en-US" dirty="0"/>
              <a:t>.</a:t>
            </a:r>
          </a:p>
        </p:txBody>
      </p:sp>
      <p:graphicFrame>
        <p:nvGraphicFramePr>
          <p:cNvPr id="23" name="Content Placeholder 3"/>
          <p:cNvGraphicFramePr>
            <a:graphicFrameLocks/>
          </p:cNvGraphicFramePr>
          <p:nvPr>
            <p:extLst>
              <p:ext uri="{D42A27DB-BD31-4B8C-83A1-F6EECF244321}">
                <p14:modId xmlns:p14="http://schemas.microsoft.com/office/powerpoint/2010/main" val="575693921"/>
              </p:ext>
            </p:extLst>
          </p:nvPr>
        </p:nvGraphicFramePr>
        <p:xfrm>
          <a:off x="2300514" y="4334468"/>
          <a:ext cx="365760" cy="19202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3056780766"/>
              </p:ext>
            </p:extLst>
          </p:nvPr>
        </p:nvGraphicFramePr>
        <p:xfrm>
          <a:off x="2300514" y="361818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275366979"/>
              </p:ext>
            </p:extLst>
          </p:nvPr>
        </p:nvGraphicFramePr>
        <p:xfrm>
          <a:off x="3443514" y="433542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CMP</a:t>
                      </a:r>
                    </a:p>
                  </a:txBody>
                  <a:tcPr marL="0" marR="0" marT="0" marB="0"/>
                </a:tc>
                <a:extLst>
                  <a:ext uri="{0D108BD9-81ED-4DB2-BD59-A6C34878D82A}">
                    <a16:rowId xmlns:a16="http://schemas.microsoft.com/office/drawing/2014/main" val="10000"/>
                  </a:ext>
                </a:extLst>
              </a:tr>
              <a:tr h="195943">
                <a:tc>
                  <a:txBody>
                    <a:bodyPr/>
                    <a:lstStyle/>
                    <a:p>
                      <a:pPr algn="ctr"/>
                      <a:endParaRPr lang="en-US" dirty="0"/>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28</a:t>
                      </a:r>
                    </a:p>
                  </a:txBody>
                  <a:tcPr marL="0" marR="0" marT="0" marB="0"/>
                </a:tc>
                <a:extLst>
                  <a:ext uri="{0D108BD9-81ED-4DB2-BD59-A6C34878D82A}">
                    <a16:rowId xmlns:a16="http://schemas.microsoft.com/office/drawing/2014/main" val="10006"/>
                  </a:ext>
                </a:extLst>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2853911733"/>
              </p:ext>
            </p:extLst>
          </p:nvPr>
        </p:nvGraphicFramePr>
        <p:xfrm>
          <a:off x="3443514" y="361914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27" name="TextBox 26"/>
          <p:cNvSpPr txBox="1"/>
          <p:nvPr/>
        </p:nvSpPr>
        <p:spPr>
          <a:xfrm>
            <a:off x="3900714" y="3741060"/>
            <a:ext cx="228600" cy="646331"/>
          </a:xfrm>
          <a:prstGeom prst="rect">
            <a:avLst/>
          </a:prstGeom>
          <a:noFill/>
        </p:spPr>
        <p:txBody>
          <a:bodyPr wrap="square" rtlCol="0">
            <a:spAutoFit/>
          </a:bodyPr>
          <a:lstStyle/>
          <a:p>
            <a:r>
              <a:rPr lang="en-US" dirty="0"/>
              <a:t>.</a:t>
            </a:r>
          </a:p>
          <a:p>
            <a:r>
              <a:rPr lang="en-US" dirty="0"/>
              <a:t>.</a:t>
            </a:r>
          </a:p>
        </p:txBody>
      </p:sp>
      <p:graphicFrame>
        <p:nvGraphicFramePr>
          <p:cNvPr id="28" name="Content Placeholder 3"/>
          <p:cNvGraphicFramePr>
            <a:graphicFrameLocks/>
          </p:cNvGraphicFramePr>
          <p:nvPr>
            <p:extLst>
              <p:ext uri="{D42A27DB-BD31-4B8C-83A1-F6EECF244321}">
                <p14:modId xmlns:p14="http://schemas.microsoft.com/office/powerpoint/2010/main" val="2379376942"/>
              </p:ext>
            </p:extLst>
          </p:nvPr>
        </p:nvGraphicFramePr>
        <p:xfrm>
          <a:off x="4738914" y="4334468"/>
          <a:ext cx="365760" cy="19202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29" name="Content Placeholder 3"/>
          <p:cNvGraphicFramePr>
            <a:graphicFrameLocks/>
          </p:cNvGraphicFramePr>
          <p:nvPr>
            <p:extLst>
              <p:ext uri="{D42A27DB-BD31-4B8C-83A1-F6EECF244321}">
                <p14:modId xmlns:p14="http://schemas.microsoft.com/office/powerpoint/2010/main" val="1636474303"/>
              </p:ext>
            </p:extLst>
          </p:nvPr>
        </p:nvGraphicFramePr>
        <p:xfrm>
          <a:off x="4738914" y="361818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1238892915"/>
              </p:ext>
            </p:extLst>
          </p:nvPr>
        </p:nvGraphicFramePr>
        <p:xfrm>
          <a:off x="5881914" y="433542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ADD</a:t>
                      </a:r>
                    </a:p>
                  </a:txBody>
                  <a:tcPr marL="0" marR="0" marT="0" marB="0"/>
                </a:tc>
                <a:extLst>
                  <a:ext uri="{0D108BD9-81ED-4DB2-BD59-A6C34878D82A}">
                    <a16:rowId xmlns:a16="http://schemas.microsoft.com/office/drawing/2014/main" val="10000"/>
                  </a:ext>
                </a:extLst>
              </a:tr>
              <a:tr h="195943">
                <a:tc>
                  <a:txBody>
                    <a:bodyPr/>
                    <a:lstStyle/>
                    <a:p>
                      <a:pPr algn="ctr"/>
                      <a:r>
                        <a:rPr lang="en-US" dirty="0"/>
                        <a:t>MOV</a:t>
                      </a:r>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24</a:t>
                      </a:r>
                    </a:p>
                  </a:txBody>
                  <a:tcPr marL="0" marR="0" marT="0" marB="0"/>
                </a:tc>
                <a:extLst>
                  <a:ext uri="{0D108BD9-81ED-4DB2-BD59-A6C34878D82A}">
                    <a16:rowId xmlns:a16="http://schemas.microsoft.com/office/drawing/2014/main" val="10006"/>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3776912491"/>
              </p:ext>
            </p:extLst>
          </p:nvPr>
        </p:nvGraphicFramePr>
        <p:xfrm>
          <a:off x="5881914" y="361914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32" name="TextBox 31"/>
          <p:cNvSpPr txBox="1"/>
          <p:nvPr/>
        </p:nvSpPr>
        <p:spPr>
          <a:xfrm>
            <a:off x="6339114" y="3741060"/>
            <a:ext cx="228600" cy="646331"/>
          </a:xfrm>
          <a:prstGeom prst="rect">
            <a:avLst/>
          </a:prstGeom>
          <a:noFill/>
        </p:spPr>
        <p:txBody>
          <a:bodyPr wrap="square" rtlCol="0">
            <a:spAutoFit/>
          </a:bodyPr>
          <a:lstStyle/>
          <a:p>
            <a:r>
              <a:rPr lang="en-US" dirty="0"/>
              <a:t>.</a:t>
            </a:r>
          </a:p>
          <a:p>
            <a:r>
              <a:rPr lang="en-US" dirty="0"/>
              <a:t>.</a:t>
            </a:r>
          </a:p>
        </p:txBody>
      </p:sp>
      <p:graphicFrame>
        <p:nvGraphicFramePr>
          <p:cNvPr id="33" name="Content Placeholder 3"/>
          <p:cNvGraphicFramePr>
            <a:graphicFrameLocks/>
          </p:cNvGraphicFramePr>
          <p:nvPr>
            <p:extLst>
              <p:ext uri="{D42A27DB-BD31-4B8C-83A1-F6EECF244321}">
                <p14:modId xmlns:p14="http://schemas.microsoft.com/office/powerpoint/2010/main" val="3173994770"/>
              </p:ext>
            </p:extLst>
          </p:nvPr>
        </p:nvGraphicFramePr>
        <p:xfrm>
          <a:off x="7177314" y="4334468"/>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34" name="Content Placeholder 3"/>
          <p:cNvGraphicFramePr>
            <a:graphicFrameLocks/>
          </p:cNvGraphicFramePr>
          <p:nvPr>
            <p:extLst>
              <p:ext uri="{D42A27DB-BD31-4B8C-83A1-F6EECF244321}">
                <p14:modId xmlns:p14="http://schemas.microsoft.com/office/powerpoint/2010/main" val="4167507494"/>
              </p:ext>
            </p:extLst>
          </p:nvPr>
        </p:nvGraphicFramePr>
        <p:xfrm>
          <a:off x="7177314" y="361818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600070702"/>
              </p:ext>
            </p:extLst>
          </p:nvPr>
        </p:nvGraphicFramePr>
        <p:xfrm>
          <a:off x="5881914" y="1700170"/>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CMP</a:t>
                      </a:r>
                    </a:p>
                  </a:txBody>
                  <a:tcPr marL="0" marR="0" marT="0" marB="0"/>
                </a:tc>
                <a:extLst>
                  <a:ext uri="{0D108BD9-81ED-4DB2-BD59-A6C34878D82A}">
                    <a16:rowId xmlns:a16="http://schemas.microsoft.com/office/drawing/2014/main" val="10000"/>
                  </a:ext>
                </a:extLst>
              </a:tr>
              <a:tr h="195943">
                <a:tc>
                  <a:txBody>
                    <a:bodyPr/>
                    <a:lstStyle/>
                    <a:p>
                      <a:pPr algn="ctr"/>
                      <a:endParaRPr lang="en-US" dirty="0"/>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16412</a:t>
                      </a:r>
                    </a:p>
                  </a:txBody>
                  <a:tcPr marL="0" marR="0" marT="0" marB="0"/>
                </a:tc>
                <a:extLst>
                  <a:ext uri="{0D108BD9-81ED-4DB2-BD59-A6C34878D82A}">
                    <a16:rowId xmlns:a16="http://schemas.microsoft.com/office/drawing/2014/main" val="10006"/>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1652628329"/>
              </p:ext>
            </p:extLst>
          </p:nvPr>
        </p:nvGraphicFramePr>
        <p:xfrm>
          <a:off x="5881914" y="983890"/>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37" name="TextBox 36"/>
          <p:cNvSpPr txBox="1"/>
          <p:nvPr/>
        </p:nvSpPr>
        <p:spPr>
          <a:xfrm>
            <a:off x="6339114" y="1105810"/>
            <a:ext cx="228600" cy="646331"/>
          </a:xfrm>
          <a:prstGeom prst="rect">
            <a:avLst/>
          </a:prstGeom>
          <a:noFill/>
        </p:spPr>
        <p:txBody>
          <a:bodyPr wrap="square" rtlCol="0">
            <a:spAutoFit/>
          </a:bodyPr>
          <a:lstStyle/>
          <a:p>
            <a:r>
              <a:rPr lang="en-US" dirty="0"/>
              <a:t>.</a:t>
            </a:r>
          </a:p>
          <a:p>
            <a:r>
              <a:rPr lang="en-US" dirty="0"/>
              <a:t>.</a:t>
            </a:r>
          </a:p>
        </p:txBody>
      </p:sp>
      <p:graphicFrame>
        <p:nvGraphicFramePr>
          <p:cNvPr id="39" name="Content Placeholder 3"/>
          <p:cNvGraphicFramePr>
            <a:graphicFrameLocks/>
          </p:cNvGraphicFramePr>
          <p:nvPr>
            <p:extLst>
              <p:ext uri="{D42A27DB-BD31-4B8C-83A1-F6EECF244321}">
                <p14:modId xmlns:p14="http://schemas.microsoft.com/office/powerpoint/2010/main" val="1702967398"/>
              </p:ext>
            </p:extLst>
          </p:nvPr>
        </p:nvGraphicFramePr>
        <p:xfrm>
          <a:off x="7177314" y="1699218"/>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16412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16408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16404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16400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16392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16388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16384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2981508827"/>
              </p:ext>
            </p:extLst>
          </p:nvPr>
        </p:nvGraphicFramePr>
        <p:xfrm>
          <a:off x="7177314" y="982938"/>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32764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1" name="TextBox 40"/>
          <p:cNvSpPr txBox="1"/>
          <p:nvPr/>
        </p:nvSpPr>
        <p:spPr>
          <a:xfrm>
            <a:off x="10051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1</a:t>
            </a:r>
          </a:p>
        </p:txBody>
      </p:sp>
      <p:sp>
        <p:nvSpPr>
          <p:cNvPr id="42" name="TextBox 41"/>
          <p:cNvSpPr txBox="1"/>
          <p:nvPr/>
        </p:nvSpPr>
        <p:spPr>
          <a:xfrm>
            <a:off x="34435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2</a:t>
            </a:r>
          </a:p>
        </p:txBody>
      </p:sp>
      <p:sp>
        <p:nvSpPr>
          <p:cNvPr id="45" name="TextBox 44"/>
          <p:cNvSpPr txBox="1"/>
          <p:nvPr/>
        </p:nvSpPr>
        <p:spPr>
          <a:xfrm>
            <a:off x="455385" y="808610"/>
            <a:ext cx="5217886" cy="1631216"/>
          </a:xfrm>
          <a:prstGeom prst="rect">
            <a:avLst/>
          </a:prstGeom>
          <a:ln w="28575">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sz="2000" dirty="0"/>
              <a:t>When program </a:t>
            </a:r>
            <a:r>
              <a:rPr lang="en-US" sz="2000" dirty="0">
                <a:solidFill>
                  <a:schemeClr val="accent6"/>
                </a:solidFill>
              </a:rPr>
              <a:t>was loaded at address 16384, the constant 16384 was added to every program address during the load process</a:t>
            </a:r>
            <a:r>
              <a:rPr lang="en-US" sz="2000" dirty="0"/>
              <a:t>.</a:t>
            </a:r>
          </a:p>
          <a:p>
            <a:pPr marL="342900" indent="-342900">
              <a:buFont typeface="Arial" panose="020B0604020202020204" pitchFamily="34" charset="0"/>
              <a:buChar char="•"/>
            </a:pPr>
            <a:r>
              <a:rPr lang="en-US" sz="2000" dirty="0"/>
              <a:t>Slow</a:t>
            </a:r>
          </a:p>
          <a:p>
            <a:pPr marL="342900" indent="-342900">
              <a:buFont typeface="Arial" panose="020B0604020202020204" pitchFamily="34" charset="0"/>
              <a:buChar char="•"/>
            </a:pPr>
            <a:r>
              <a:rPr lang="en-US" sz="2000" dirty="0"/>
              <a:t>Required extra information from program</a:t>
            </a:r>
          </a:p>
        </p:txBody>
      </p:sp>
      <p:sp>
        <p:nvSpPr>
          <p:cNvPr id="46" name="Right Brace 45"/>
          <p:cNvSpPr/>
          <p:nvPr/>
        </p:nvSpPr>
        <p:spPr>
          <a:xfrm>
            <a:off x="7863114" y="982938"/>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7" name="Right Brace 46"/>
          <p:cNvSpPr/>
          <p:nvPr/>
        </p:nvSpPr>
        <p:spPr>
          <a:xfrm>
            <a:off x="7863114" y="3642000"/>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8" name="TextBox 47"/>
          <p:cNvSpPr txBox="1"/>
          <p:nvPr/>
        </p:nvSpPr>
        <p:spPr>
          <a:xfrm rot="16200000">
            <a:off x="8009680" y="2115897"/>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Program 2</a:t>
            </a:r>
          </a:p>
        </p:txBody>
      </p:sp>
      <p:sp>
        <p:nvSpPr>
          <p:cNvPr id="49" name="TextBox 48"/>
          <p:cNvSpPr txBox="1"/>
          <p:nvPr/>
        </p:nvSpPr>
        <p:spPr>
          <a:xfrm rot="16200000">
            <a:off x="8009680" y="4774959"/>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Program 1</a:t>
            </a:r>
          </a:p>
        </p:txBody>
      </p:sp>
      <p:sp>
        <p:nvSpPr>
          <p:cNvPr id="3" name="Rectangle 2">
            <a:extLst>
              <a:ext uri="{FF2B5EF4-FFF2-40B4-BE49-F238E27FC236}">
                <a16:creationId xmlns:a16="http://schemas.microsoft.com/office/drawing/2014/main" id="{2B8ECD40-7757-4A99-C241-1A192E956FB5}"/>
              </a:ext>
            </a:extLst>
          </p:cNvPr>
          <p:cNvSpPr/>
          <p:nvPr/>
        </p:nvSpPr>
        <p:spPr>
          <a:xfrm>
            <a:off x="9569994" y="1212694"/>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3F4CBC80-DAFD-6A2E-865F-52E31FBE6C4B}"/>
              </a:ext>
            </a:extLst>
          </p:cNvPr>
          <p:cNvCxnSpPr/>
          <p:nvPr/>
        </p:nvCxnSpPr>
        <p:spPr>
          <a:xfrm flipV="1">
            <a:off x="9569994" y="5237019"/>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AEC8421-C682-7703-3755-74A7B711E413}"/>
              </a:ext>
            </a:extLst>
          </p:cNvPr>
          <p:cNvCxnSpPr/>
          <p:nvPr/>
        </p:nvCxnSpPr>
        <p:spPr>
          <a:xfrm flipV="1">
            <a:off x="9569994" y="4856158"/>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790C65-8385-57AF-39C0-3DF4D021A51F}"/>
              </a:ext>
            </a:extLst>
          </p:cNvPr>
          <p:cNvCxnSpPr/>
          <p:nvPr/>
        </p:nvCxnSpPr>
        <p:spPr>
          <a:xfrm>
            <a:off x="9569994" y="3193894"/>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E6C9322-4325-79EF-5098-8A19A0D4F536}"/>
              </a:ext>
            </a:extLst>
          </p:cNvPr>
          <p:cNvCxnSpPr/>
          <p:nvPr/>
        </p:nvCxnSpPr>
        <p:spPr>
          <a:xfrm>
            <a:off x="9569994" y="1669894"/>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98E2DD-303B-83BA-92A1-86CF04D2A49E}"/>
              </a:ext>
            </a:extLst>
          </p:cNvPr>
          <p:cNvSpPr txBox="1"/>
          <p:nvPr/>
        </p:nvSpPr>
        <p:spPr>
          <a:xfrm>
            <a:off x="9578090" y="5239594"/>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9" name="TextBox 8">
            <a:extLst>
              <a:ext uri="{FF2B5EF4-FFF2-40B4-BE49-F238E27FC236}">
                <a16:creationId xmlns:a16="http://schemas.microsoft.com/office/drawing/2014/main" id="{8E42ABC9-C5FE-E165-4722-F937DA11DE1D}"/>
              </a:ext>
            </a:extLst>
          </p:cNvPr>
          <p:cNvSpPr txBox="1"/>
          <p:nvPr/>
        </p:nvSpPr>
        <p:spPr>
          <a:xfrm>
            <a:off x="9569994" y="4871101"/>
            <a:ext cx="1828800" cy="369332"/>
          </a:xfrm>
          <a:prstGeom prst="rect">
            <a:avLst/>
          </a:prstGeom>
          <a:noFill/>
          <a:ln w="28575">
            <a:noFill/>
          </a:ln>
        </p:spPr>
        <p:txBody>
          <a:bodyPr wrap="square" rtlCol="0">
            <a:spAutoFit/>
          </a:bodyPr>
          <a:lstStyle/>
          <a:p>
            <a:pPr algn="ctr"/>
            <a:r>
              <a:rPr lang="en-US" dirty="0"/>
              <a:t>Partition 1 </a:t>
            </a:r>
            <a:r>
              <a:rPr lang="en-US" dirty="0">
                <a:solidFill>
                  <a:schemeClr val="accent6"/>
                </a:solidFill>
              </a:rPr>
              <a:t>(100)</a:t>
            </a:r>
            <a:endParaRPr lang="en-IN" dirty="0">
              <a:solidFill>
                <a:schemeClr val="accent6"/>
              </a:solidFill>
            </a:endParaRPr>
          </a:p>
        </p:txBody>
      </p:sp>
      <p:sp>
        <p:nvSpPr>
          <p:cNvPr id="10" name="TextBox 9">
            <a:extLst>
              <a:ext uri="{FF2B5EF4-FFF2-40B4-BE49-F238E27FC236}">
                <a16:creationId xmlns:a16="http://schemas.microsoft.com/office/drawing/2014/main" id="{3D8609E1-A5FB-B6EF-ACD5-7EA9CD4FFFE3}"/>
              </a:ext>
            </a:extLst>
          </p:cNvPr>
          <p:cNvSpPr txBox="1"/>
          <p:nvPr/>
        </p:nvSpPr>
        <p:spPr>
          <a:xfrm>
            <a:off x="9563644" y="3502955"/>
            <a:ext cx="1828800" cy="369332"/>
          </a:xfrm>
          <a:prstGeom prst="rect">
            <a:avLst/>
          </a:prstGeom>
          <a:noFill/>
          <a:ln w="28575">
            <a:noFill/>
          </a:ln>
        </p:spPr>
        <p:txBody>
          <a:bodyPr wrap="square" rtlCol="0">
            <a:spAutoFit/>
          </a:bodyPr>
          <a:lstStyle/>
          <a:p>
            <a:pPr algn="ctr"/>
            <a:r>
              <a:rPr lang="en-US" dirty="0"/>
              <a:t>Partition 3 </a:t>
            </a:r>
            <a:r>
              <a:rPr lang="en-US" dirty="0">
                <a:solidFill>
                  <a:schemeClr val="accent6"/>
                </a:solidFill>
              </a:rPr>
              <a:t>(300)</a:t>
            </a:r>
            <a:endParaRPr lang="en-IN" dirty="0">
              <a:solidFill>
                <a:schemeClr val="accent6"/>
              </a:solidFill>
            </a:endParaRPr>
          </a:p>
        </p:txBody>
      </p:sp>
      <p:sp>
        <p:nvSpPr>
          <p:cNvPr id="11" name="TextBox 10">
            <a:extLst>
              <a:ext uri="{FF2B5EF4-FFF2-40B4-BE49-F238E27FC236}">
                <a16:creationId xmlns:a16="http://schemas.microsoft.com/office/drawing/2014/main" id="{B2FBB279-8333-FEB6-227F-58952E4C1A35}"/>
              </a:ext>
            </a:extLst>
          </p:cNvPr>
          <p:cNvSpPr txBox="1"/>
          <p:nvPr/>
        </p:nvSpPr>
        <p:spPr>
          <a:xfrm>
            <a:off x="9569994" y="2247228"/>
            <a:ext cx="1828800" cy="369332"/>
          </a:xfrm>
          <a:prstGeom prst="rect">
            <a:avLst/>
          </a:prstGeom>
          <a:noFill/>
          <a:ln w="28575">
            <a:noFill/>
          </a:ln>
        </p:spPr>
        <p:txBody>
          <a:bodyPr wrap="square" rtlCol="0">
            <a:spAutoFit/>
          </a:bodyPr>
          <a:lstStyle/>
          <a:p>
            <a:pPr algn="ctr"/>
            <a:r>
              <a:rPr lang="en-US" dirty="0"/>
              <a:t>Partition 4 </a:t>
            </a:r>
            <a:r>
              <a:rPr lang="en-US" dirty="0">
                <a:solidFill>
                  <a:schemeClr val="accent6"/>
                </a:solidFill>
              </a:rPr>
              <a:t>(400)</a:t>
            </a:r>
            <a:endParaRPr lang="en-IN" dirty="0">
              <a:solidFill>
                <a:schemeClr val="accent6"/>
              </a:solidFill>
            </a:endParaRPr>
          </a:p>
        </p:txBody>
      </p:sp>
      <p:sp>
        <p:nvSpPr>
          <p:cNvPr id="12" name="TextBox 11">
            <a:extLst>
              <a:ext uri="{FF2B5EF4-FFF2-40B4-BE49-F238E27FC236}">
                <a16:creationId xmlns:a16="http://schemas.microsoft.com/office/drawing/2014/main" id="{F8FFECB7-6BE7-AF4B-A5ED-6474E34DD0EE}"/>
              </a:ext>
            </a:extLst>
          </p:cNvPr>
          <p:cNvSpPr txBox="1"/>
          <p:nvPr/>
        </p:nvSpPr>
        <p:spPr>
          <a:xfrm>
            <a:off x="9569994" y="1264169"/>
            <a:ext cx="1828800" cy="369332"/>
          </a:xfrm>
          <a:prstGeom prst="rect">
            <a:avLst/>
          </a:prstGeom>
          <a:noFill/>
          <a:ln w="28575">
            <a:noFill/>
          </a:ln>
        </p:spPr>
        <p:txBody>
          <a:bodyPr wrap="square" rtlCol="0">
            <a:spAutoFit/>
          </a:bodyPr>
          <a:lstStyle/>
          <a:p>
            <a:pPr algn="ctr"/>
            <a:r>
              <a:rPr lang="en-US" dirty="0"/>
              <a:t>Partition 5 </a:t>
            </a:r>
            <a:r>
              <a:rPr lang="en-US" dirty="0">
                <a:solidFill>
                  <a:schemeClr val="accent6"/>
                </a:solidFill>
              </a:rPr>
              <a:t>(150)</a:t>
            </a:r>
            <a:endParaRPr lang="en-IN" dirty="0">
              <a:solidFill>
                <a:schemeClr val="accent6"/>
              </a:solidFill>
            </a:endParaRPr>
          </a:p>
        </p:txBody>
      </p:sp>
      <p:cxnSp>
        <p:nvCxnSpPr>
          <p:cNvPr id="13" name="Straight Connector 12">
            <a:extLst>
              <a:ext uri="{FF2B5EF4-FFF2-40B4-BE49-F238E27FC236}">
                <a16:creationId xmlns:a16="http://schemas.microsoft.com/office/drawing/2014/main" id="{7E26137F-6450-A713-BE47-B55677DB63E8}"/>
              </a:ext>
            </a:extLst>
          </p:cNvPr>
          <p:cNvCxnSpPr/>
          <p:nvPr/>
        </p:nvCxnSpPr>
        <p:spPr>
          <a:xfrm flipV="1">
            <a:off x="9563644" y="424883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A07D53-00CE-3BC4-12B0-CDB4656A0148}"/>
              </a:ext>
            </a:extLst>
          </p:cNvPr>
          <p:cNvSpPr txBox="1"/>
          <p:nvPr/>
        </p:nvSpPr>
        <p:spPr>
          <a:xfrm>
            <a:off x="9569994" y="4363929"/>
            <a:ext cx="1828800" cy="369332"/>
          </a:xfrm>
          <a:prstGeom prst="rect">
            <a:avLst/>
          </a:prstGeom>
          <a:noFill/>
          <a:ln w="28575">
            <a:noFill/>
          </a:ln>
        </p:spPr>
        <p:txBody>
          <a:bodyPr wrap="square" rtlCol="0">
            <a:spAutoFit/>
          </a:bodyPr>
          <a:lstStyle/>
          <a:p>
            <a:pPr algn="ctr"/>
            <a:r>
              <a:rPr lang="en-US" dirty="0"/>
              <a:t>Partition 2 </a:t>
            </a:r>
            <a:r>
              <a:rPr lang="en-US" dirty="0">
                <a:solidFill>
                  <a:schemeClr val="accent6"/>
                </a:solidFill>
              </a:rPr>
              <a:t>(200)</a:t>
            </a:r>
            <a:endParaRPr lang="en-IN" dirty="0">
              <a:solidFill>
                <a:schemeClr val="accent6"/>
              </a:solidFill>
            </a:endParaRPr>
          </a:p>
        </p:txBody>
      </p:sp>
    </p:spTree>
    <p:extLst>
      <p:ext uri="{BB962C8B-B14F-4D97-AF65-F5344CB8AC3E}">
        <p14:creationId xmlns:p14="http://schemas.microsoft.com/office/powerpoint/2010/main" val="233491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animBg="1"/>
      <p:bldP spid="8" grpId="0" animBg="1"/>
      <p:bldP spid="9" grpId="0"/>
      <p:bldP spid="10" grpId="0"/>
      <p:bldP spid="11"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Logical and Physical address map</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246126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and Limit register</a:t>
            </a:r>
          </a:p>
        </p:txBody>
      </p:sp>
      <p:sp>
        <p:nvSpPr>
          <p:cNvPr id="3" name="Content Placeholder 2"/>
          <p:cNvSpPr>
            <a:spLocks noGrp="1"/>
          </p:cNvSpPr>
          <p:nvPr>
            <p:ph idx="1"/>
          </p:nvPr>
        </p:nvSpPr>
        <p:spPr>
          <a:xfrm>
            <a:off x="131181" y="863444"/>
            <a:ext cx="9259562" cy="5590565"/>
          </a:xfrm>
        </p:spPr>
        <p:txBody>
          <a:bodyPr/>
          <a:lstStyle/>
          <a:p>
            <a:r>
              <a:rPr lang="en-US" dirty="0"/>
              <a:t>An </a:t>
            </a:r>
            <a:r>
              <a:rPr lang="en-US" b="1" dirty="0">
                <a:solidFill>
                  <a:schemeClr val="accent6"/>
                </a:solidFill>
              </a:rPr>
              <a:t>address space is set of addresses that a process can use to address memory</a:t>
            </a:r>
            <a:r>
              <a:rPr lang="en-US" dirty="0"/>
              <a:t>.</a:t>
            </a:r>
          </a:p>
          <a:p>
            <a:r>
              <a:rPr lang="en-US" dirty="0"/>
              <a:t>An </a:t>
            </a:r>
            <a:r>
              <a:rPr lang="en-US" b="1" dirty="0">
                <a:solidFill>
                  <a:schemeClr val="accent6"/>
                </a:solidFill>
              </a:rPr>
              <a:t>address space is a range of valid addresses in memory that are available for a program or process</a:t>
            </a:r>
            <a:r>
              <a:rPr lang="en-US" dirty="0"/>
              <a:t>.</a:t>
            </a:r>
          </a:p>
          <a:p>
            <a:r>
              <a:rPr lang="en-US" dirty="0"/>
              <a:t>Two registers: </a:t>
            </a:r>
            <a:r>
              <a:rPr lang="en-US" b="1" dirty="0">
                <a:solidFill>
                  <a:schemeClr val="accent6"/>
                </a:solidFill>
              </a:rPr>
              <a:t>Base and Limit </a:t>
            </a:r>
          </a:p>
          <a:p>
            <a:pPr lvl="1"/>
            <a:r>
              <a:rPr lang="en-US" dirty="0">
                <a:solidFill>
                  <a:schemeClr val="tx2"/>
                </a:solidFill>
              </a:rPr>
              <a:t>Base register</a:t>
            </a:r>
            <a:r>
              <a:rPr lang="en-US" dirty="0"/>
              <a:t>: </a:t>
            </a:r>
            <a:r>
              <a:rPr lang="en-US" dirty="0">
                <a:solidFill>
                  <a:schemeClr val="accent6"/>
                </a:solidFill>
              </a:rPr>
              <a:t>Start address of a program in physical memory</a:t>
            </a:r>
            <a:r>
              <a:rPr lang="en-US" dirty="0"/>
              <a:t>.</a:t>
            </a:r>
          </a:p>
          <a:p>
            <a:pPr lvl="1"/>
            <a:r>
              <a:rPr lang="en-US" dirty="0">
                <a:solidFill>
                  <a:schemeClr val="tx2"/>
                </a:solidFill>
              </a:rPr>
              <a:t>Limit register</a:t>
            </a:r>
            <a:r>
              <a:rPr lang="en-US" dirty="0"/>
              <a:t>: </a:t>
            </a:r>
            <a:r>
              <a:rPr lang="en-US" dirty="0">
                <a:solidFill>
                  <a:schemeClr val="accent6"/>
                </a:solidFill>
              </a:rPr>
              <a:t>Length of the program</a:t>
            </a:r>
            <a:r>
              <a:rPr lang="en-US" dirty="0"/>
              <a:t>.</a:t>
            </a:r>
          </a:p>
          <a:p>
            <a:r>
              <a:rPr lang="en-US" dirty="0"/>
              <a:t>For every memory access</a:t>
            </a:r>
          </a:p>
          <a:p>
            <a:pPr lvl="1"/>
            <a:r>
              <a:rPr lang="en-US" b="1" dirty="0">
                <a:solidFill>
                  <a:schemeClr val="accent6"/>
                </a:solidFill>
              </a:rPr>
              <a:t>Base is added to the address</a:t>
            </a:r>
          </a:p>
          <a:p>
            <a:pPr lvl="1"/>
            <a:r>
              <a:rPr lang="en-US" b="1" dirty="0">
                <a:solidFill>
                  <a:schemeClr val="accent6"/>
                </a:solidFill>
              </a:rPr>
              <a:t>Result compared to Limit</a:t>
            </a:r>
          </a:p>
          <a:p>
            <a:r>
              <a:rPr lang="en-US" b="1" dirty="0">
                <a:solidFill>
                  <a:schemeClr val="accent6"/>
                </a:solidFill>
              </a:rPr>
              <a:t>Only OS can modify </a:t>
            </a:r>
            <a:r>
              <a:rPr lang="en-US" dirty="0"/>
              <a:t>Base and Limit register.</a:t>
            </a:r>
          </a:p>
        </p:txBody>
      </p:sp>
      <p:graphicFrame>
        <p:nvGraphicFramePr>
          <p:cNvPr id="8" name="Content Placeholder 3"/>
          <p:cNvGraphicFramePr>
            <a:graphicFrameLocks/>
          </p:cNvGraphicFramePr>
          <p:nvPr>
            <p:extLst>
              <p:ext uri="{D42A27DB-BD31-4B8C-83A1-F6EECF244321}">
                <p14:modId xmlns:p14="http://schemas.microsoft.com/office/powerpoint/2010/main" val="2939132099"/>
              </p:ext>
            </p:extLst>
          </p:nvPr>
        </p:nvGraphicFramePr>
        <p:xfrm>
          <a:off x="10022115" y="4206399"/>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ADD</a:t>
                      </a:r>
                    </a:p>
                  </a:txBody>
                  <a:tcPr marL="0" marR="0" marT="0" marB="0"/>
                </a:tc>
                <a:extLst>
                  <a:ext uri="{0D108BD9-81ED-4DB2-BD59-A6C34878D82A}">
                    <a16:rowId xmlns:a16="http://schemas.microsoft.com/office/drawing/2014/main" val="10000"/>
                  </a:ext>
                </a:extLst>
              </a:tr>
              <a:tr h="195943">
                <a:tc>
                  <a:txBody>
                    <a:bodyPr/>
                    <a:lstStyle/>
                    <a:p>
                      <a:pPr algn="ctr"/>
                      <a:r>
                        <a:rPr lang="en-US" dirty="0"/>
                        <a:t>MOV</a:t>
                      </a:r>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24</a:t>
                      </a:r>
                    </a:p>
                  </a:txBody>
                  <a:tcPr marL="0" marR="0" marT="0" marB="0"/>
                </a:tc>
                <a:extLst>
                  <a:ext uri="{0D108BD9-81ED-4DB2-BD59-A6C34878D82A}">
                    <a16:rowId xmlns:a16="http://schemas.microsoft.com/office/drawing/2014/main" val="10006"/>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744026812"/>
              </p:ext>
            </p:extLst>
          </p:nvPr>
        </p:nvGraphicFramePr>
        <p:xfrm>
          <a:off x="10022115" y="3490119"/>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10" name="TextBox 9"/>
          <p:cNvSpPr txBox="1"/>
          <p:nvPr/>
        </p:nvSpPr>
        <p:spPr>
          <a:xfrm>
            <a:off x="10479315" y="3612039"/>
            <a:ext cx="228600" cy="646331"/>
          </a:xfrm>
          <a:prstGeom prst="rect">
            <a:avLst/>
          </a:prstGeom>
          <a:noFill/>
        </p:spPr>
        <p:txBody>
          <a:bodyPr wrap="square" rtlCol="0">
            <a:spAutoFit/>
          </a:bodyPr>
          <a:lstStyle/>
          <a:p>
            <a:r>
              <a:rPr lang="en-US" dirty="0"/>
              <a:t>.</a:t>
            </a:r>
          </a:p>
          <a:p>
            <a:r>
              <a:rPr lang="en-US" dirty="0"/>
              <a:t>.</a:t>
            </a:r>
          </a:p>
        </p:txBody>
      </p:sp>
      <p:graphicFrame>
        <p:nvGraphicFramePr>
          <p:cNvPr id="11" name="Content Placeholder 3"/>
          <p:cNvGraphicFramePr>
            <a:graphicFrameLocks/>
          </p:cNvGraphicFramePr>
          <p:nvPr>
            <p:extLst>
              <p:ext uri="{D42A27DB-BD31-4B8C-83A1-F6EECF244321}">
                <p14:modId xmlns:p14="http://schemas.microsoft.com/office/powerpoint/2010/main" val="933494823"/>
              </p:ext>
            </p:extLst>
          </p:nvPr>
        </p:nvGraphicFramePr>
        <p:xfrm>
          <a:off x="11317515" y="4205447"/>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28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24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20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674747509"/>
              </p:ext>
            </p:extLst>
          </p:nvPr>
        </p:nvGraphicFramePr>
        <p:xfrm>
          <a:off x="11317515" y="3489167"/>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16380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792956751"/>
              </p:ext>
            </p:extLst>
          </p:nvPr>
        </p:nvGraphicFramePr>
        <p:xfrm>
          <a:off x="10022115" y="1571149"/>
          <a:ext cx="1188720" cy="192024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CMP</a:t>
                      </a:r>
                    </a:p>
                  </a:txBody>
                  <a:tcPr marL="0" marR="0" marT="0" marB="0"/>
                </a:tc>
                <a:extLst>
                  <a:ext uri="{0D108BD9-81ED-4DB2-BD59-A6C34878D82A}">
                    <a16:rowId xmlns:a16="http://schemas.microsoft.com/office/drawing/2014/main" val="10000"/>
                  </a:ext>
                </a:extLst>
              </a:tr>
              <a:tr h="195943">
                <a:tc>
                  <a:txBody>
                    <a:bodyPr/>
                    <a:lstStyle/>
                    <a:p>
                      <a:pPr algn="ctr"/>
                      <a:endParaRPr lang="en-US" dirty="0"/>
                    </a:p>
                  </a:txBody>
                  <a:tcPr marL="0" marR="0" marT="0" marB="0"/>
                </a:tc>
                <a:extLst>
                  <a:ext uri="{0D108BD9-81ED-4DB2-BD59-A6C34878D82A}">
                    <a16:rowId xmlns:a16="http://schemas.microsoft.com/office/drawing/2014/main" val="10001"/>
                  </a:ext>
                </a:extLst>
              </a:tr>
              <a:tr h="195943">
                <a:tc>
                  <a:txBody>
                    <a:bodyPr/>
                    <a:lstStyle/>
                    <a:p>
                      <a:pPr algn="ctr"/>
                      <a:endParaRPr lang="en-US" dirty="0"/>
                    </a:p>
                  </a:txBody>
                  <a:tcPr marL="0" marR="0" marT="0" marB="0"/>
                </a:tc>
                <a:extLst>
                  <a:ext uri="{0D108BD9-81ED-4DB2-BD59-A6C34878D82A}">
                    <a16:rowId xmlns:a16="http://schemas.microsoft.com/office/drawing/2014/main" val="10002"/>
                  </a:ext>
                </a:extLst>
              </a:tr>
              <a:tr h="195943">
                <a:tc>
                  <a:txBody>
                    <a:bodyPr/>
                    <a:lstStyle/>
                    <a:p>
                      <a:pPr algn="ctr"/>
                      <a:endParaRPr lang="en-US" dirty="0"/>
                    </a:p>
                  </a:txBody>
                  <a:tcPr marL="0" marR="0" marT="0" marB="0"/>
                </a:tc>
                <a:extLst>
                  <a:ext uri="{0D108BD9-81ED-4DB2-BD59-A6C34878D82A}">
                    <a16:rowId xmlns:a16="http://schemas.microsoft.com/office/drawing/2014/main" val="10003"/>
                  </a:ext>
                </a:extLst>
              </a:tr>
              <a:tr h="195943">
                <a:tc>
                  <a:txBody>
                    <a:bodyPr/>
                    <a:lstStyle/>
                    <a:p>
                      <a:pPr algn="ctr"/>
                      <a:endParaRPr lang="en-US" dirty="0"/>
                    </a:p>
                  </a:txBody>
                  <a:tcPr marL="0" marR="0" marT="0" marB="0"/>
                </a:tc>
                <a:extLst>
                  <a:ext uri="{0D108BD9-81ED-4DB2-BD59-A6C34878D82A}">
                    <a16:rowId xmlns:a16="http://schemas.microsoft.com/office/drawing/2014/main" val="10004"/>
                  </a:ext>
                </a:extLst>
              </a:tr>
              <a:tr h="195943">
                <a:tc>
                  <a:txBody>
                    <a:bodyPr/>
                    <a:lstStyle/>
                    <a:p>
                      <a:pPr algn="ctr"/>
                      <a:endParaRPr lang="en-US" dirty="0"/>
                    </a:p>
                  </a:txBody>
                  <a:tcPr marL="0" marR="0" marT="0" marB="0"/>
                </a:tc>
                <a:extLst>
                  <a:ext uri="{0D108BD9-81ED-4DB2-BD59-A6C34878D82A}">
                    <a16:rowId xmlns:a16="http://schemas.microsoft.com/office/drawing/2014/main" val="10005"/>
                  </a:ext>
                </a:extLst>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JMP 16412</a:t>
                      </a:r>
                    </a:p>
                  </a:txBody>
                  <a:tcPr marL="0" marR="0" marT="0" marB="0"/>
                </a:tc>
                <a:extLst>
                  <a:ext uri="{0D108BD9-81ED-4DB2-BD59-A6C34878D82A}">
                    <a16:rowId xmlns:a16="http://schemas.microsoft.com/office/drawing/2014/main" val="10006"/>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396915788"/>
              </p:ext>
            </p:extLst>
          </p:nvPr>
        </p:nvGraphicFramePr>
        <p:xfrm>
          <a:off x="10022115" y="854869"/>
          <a:ext cx="1188720" cy="27432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20000"/>
                    </a:ext>
                  </a:extLst>
                </a:gridCol>
              </a:tblGrid>
              <a:tr h="195943">
                <a:tc>
                  <a:txBody>
                    <a:bodyPr/>
                    <a:lstStyle/>
                    <a:p>
                      <a:pPr algn="ctr"/>
                      <a:r>
                        <a:rPr lang="en-US" dirty="0"/>
                        <a:t>0</a:t>
                      </a:r>
                    </a:p>
                  </a:txBody>
                  <a:tcPr marL="0" marR="0" marT="0" marB="0"/>
                </a:tc>
                <a:extLst>
                  <a:ext uri="{0D108BD9-81ED-4DB2-BD59-A6C34878D82A}">
                    <a16:rowId xmlns:a16="http://schemas.microsoft.com/office/drawing/2014/main" val="10000"/>
                  </a:ext>
                </a:extLst>
              </a:tr>
            </a:tbl>
          </a:graphicData>
        </a:graphic>
      </p:graphicFrame>
      <p:sp>
        <p:nvSpPr>
          <p:cNvPr id="15" name="TextBox 14"/>
          <p:cNvSpPr txBox="1"/>
          <p:nvPr/>
        </p:nvSpPr>
        <p:spPr>
          <a:xfrm>
            <a:off x="10479315" y="976789"/>
            <a:ext cx="228600" cy="646331"/>
          </a:xfrm>
          <a:prstGeom prst="rect">
            <a:avLst/>
          </a:prstGeom>
          <a:noFill/>
        </p:spPr>
        <p:txBody>
          <a:bodyPr wrap="square" rtlCol="0">
            <a:spAutoFit/>
          </a:bodyPr>
          <a:lstStyle/>
          <a:p>
            <a:r>
              <a:rPr lang="en-US" dirty="0"/>
              <a:t>.</a:t>
            </a:r>
          </a:p>
          <a:p>
            <a:r>
              <a:rPr lang="en-US" dirty="0"/>
              <a:t>.</a:t>
            </a:r>
          </a:p>
        </p:txBody>
      </p:sp>
      <p:graphicFrame>
        <p:nvGraphicFramePr>
          <p:cNvPr id="16" name="Content Placeholder 3"/>
          <p:cNvGraphicFramePr>
            <a:graphicFrameLocks/>
          </p:cNvGraphicFramePr>
          <p:nvPr>
            <p:extLst>
              <p:ext uri="{D42A27DB-BD31-4B8C-83A1-F6EECF244321}">
                <p14:modId xmlns:p14="http://schemas.microsoft.com/office/powerpoint/2010/main" val="2238385893"/>
              </p:ext>
            </p:extLst>
          </p:nvPr>
        </p:nvGraphicFramePr>
        <p:xfrm>
          <a:off x="11317515" y="1570197"/>
          <a:ext cx="685800" cy="192024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16412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5943">
                <a:tc>
                  <a:txBody>
                    <a:bodyPr/>
                    <a:lstStyle/>
                    <a:p>
                      <a:pPr algn="l"/>
                      <a:r>
                        <a:rPr lang="en-US" dirty="0"/>
                        <a:t>16408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5943">
                <a:tc>
                  <a:txBody>
                    <a:bodyPr/>
                    <a:lstStyle/>
                    <a:p>
                      <a:pPr algn="l"/>
                      <a:r>
                        <a:rPr lang="en-US" dirty="0"/>
                        <a:t>16404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5943">
                <a:tc>
                  <a:txBody>
                    <a:bodyPr/>
                    <a:lstStyle/>
                    <a:p>
                      <a:pPr algn="l"/>
                      <a:r>
                        <a:rPr lang="en-US" dirty="0"/>
                        <a:t>16400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5943">
                <a:tc>
                  <a:txBody>
                    <a:bodyPr/>
                    <a:lstStyle/>
                    <a:p>
                      <a:pPr algn="l"/>
                      <a:r>
                        <a:rPr lang="en-US" dirty="0"/>
                        <a:t>16392</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5943">
                <a:tc>
                  <a:txBody>
                    <a:bodyPr/>
                    <a:lstStyle/>
                    <a:p>
                      <a:pPr algn="l"/>
                      <a:r>
                        <a:rPr lang="en-US" dirty="0"/>
                        <a:t>16388</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5943">
                <a:tc>
                  <a:txBody>
                    <a:bodyPr/>
                    <a:lstStyle/>
                    <a:p>
                      <a:pPr algn="l"/>
                      <a:r>
                        <a:rPr lang="en-US" dirty="0"/>
                        <a:t>16384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19" name="Content Placeholder 3"/>
          <p:cNvGraphicFramePr>
            <a:graphicFrameLocks/>
          </p:cNvGraphicFramePr>
          <p:nvPr>
            <p:extLst>
              <p:ext uri="{D42A27DB-BD31-4B8C-83A1-F6EECF244321}">
                <p14:modId xmlns:p14="http://schemas.microsoft.com/office/powerpoint/2010/main" val="4017922533"/>
              </p:ext>
            </p:extLst>
          </p:nvPr>
        </p:nvGraphicFramePr>
        <p:xfrm>
          <a:off x="11317515" y="853917"/>
          <a:ext cx="685800" cy="27432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195943">
                <a:tc>
                  <a:txBody>
                    <a:bodyPr/>
                    <a:lstStyle/>
                    <a:p>
                      <a:pPr algn="l"/>
                      <a:r>
                        <a:rPr lang="en-US" dirty="0"/>
                        <a:t>32764</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0" name="Oval 19"/>
          <p:cNvSpPr/>
          <p:nvPr/>
        </p:nvSpPr>
        <p:spPr>
          <a:xfrm>
            <a:off x="11114315" y="776359"/>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11114315" y="3162918"/>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Oval 22"/>
          <p:cNvSpPr/>
          <p:nvPr/>
        </p:nvSpPr>
        <p:spPr>
          <a:xfrm>
            <a:off x="11114315" y="3468226"/>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11114315" y="5810868"/>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9656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Effect transition="in" filter="fade">
                                      <p:cBhvr>
                                        <p:cTn id="80" dur="500"/>
                                        <p:tgtEl>
                                          <p:spTgt spid="3">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animEffect transition="in" filter="fade">
                                      <p:cBhvr>
                                        <p:cTn id="90" dur="500"/>
                                        <p:tgtEl>
                                          <p:spTgt spid="3">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animEffect transition="in" filter="fade">
                                      <p:cBhvr>
                                        <p:cTn id="9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20" grpId="0" animBg="1"/>
      <p:bldP spid="21"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1" y="731706"/>
            <a:ext cx="8814591"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Concept of Memory</a:t>
            </a:r>
          </a:p>
          <a:p>
            <a:pPr marL="742950" lvl="1" indent="-285750">
              <a:buFont typeface="Arial" panose="020B0604020202020204" pitchFamily="34" charset="0"/>
              <a:buChar char="•"/>
            </a:pPr>
            <a:r>
              <a:rPr lang="en-US" sz="2400" dirty="0">
                <a:solidFill>
                  <a:schemeClr val="bg1">
                    <a:lumMod val="50000"/>
                  </a:schemeClr>
                </a:solidFill>
              </a:rPr>
              <a:t>Memory abstraction</a:t>
            </a:r>
          </a:p>
          <a:p>
            <a:pPr marL="742950" lvl="1" indent="-285750">
              <a:buFont typeface="Arial" panose="020B0604020202020204" pitchFamily="34" charset="0"/>
              <a:buChar char="•"/>
            </a:pPr>
            <a:r>
              <a:rPr lang="en-US" sz="2400" dirty="0">
                <a:solidFill>
                  <a:schemeClr val="bg1">
                    <a:lumMod val="50000"/>
                  </a:schemeClr>
                </a:solidFill>
              </a:rPr>
              <a:t>Logical and Physical address map</a:t>
            </a:r>
          </a:p>
          <a:p>
            <a:pPr marL="742950" lvl="1" indent="-285750">
              <a:buFont typeface="Arial" panose="020B0604020202020204" pitchFamily="34" charset="0"/>
              <a:buChar char="•"/>
            </a:pPr>
            <a:r>
              <a:rPr lang="en-US" sz="2400" dirty="0">
                <a:solidFill>
                  <a:schemeClr val="bg1">
                    <a:lumMod val="50000"/>
                  </a:schemeClr>
                </a:solidFill>
              </a:rPr>
              <a:t>Memory allocation</a:t>
            </a:r>
          </a:p>
          <a:p>
            <a:pPr marL="742950" lvl="1" indent="-285750">
              <a:buFont typeface="Arial" panose="020B0604020202020204" pitchFamily="34" charset="0"/>
              <a:buChar char="•"/>
            </a:pPr>
            <a:r>
              <a:rPr lang="en-US" sz="2400" dirty="0">
                <a:solidFill>
                  <a:schemeClr val="bg1">
                    <a:lumMod val="50000"/>
                  </a:schemeClr>
                </a:solidFill>
              </a:rPr>
              <a:t>Virtual Memory: Basics of Virtual Memory</a:t>
            </a:r>
          </a:p>
          <a:p>
            <a:pPr marL="742950" lvl="1" indent="-285750">
              <a:buFont typeface="Arial" panose="020B0604020202020204" pitchFamily="34" charset="0"/>
              <a:buChar char="•"/>
            </a:pPr>
            <a:r>
              <a:rPr lang="en-US" sz="2400" dirty="0">
                <a:solidFill>
                  <a:schemeClr val="bg1">
                    <a:lumMod val="50000"/>
                  </a:schemeClr>
                </a:solidFill>
              </a:rPr>
              <a:t>Paging</a:t>
            </a:r>
          </a:p>
          <a:p>
            <a:pPr marL="742950" lvl="1" indent="-285750">
              <a:buFont typeface="Arial" panose="020B0604020202020204" pitchFamily="34" charset="0"/>
              <a:buChar char="•"/>
            </a:pPr>
            <a:r>
              <a:rPr lang="en-US" sz="2400" dirty="0">
                <a:solidFill>
                  <a:schemeClr val="bg1">
                    <a:lumMod val="50000"/>
                  </a:schemeClr>
                </a:solidFill>
              </a:rPr>
              <a:t>Page Replacement Algorithms</a:t>
            </a:r>
          </a:p>
          <a:p>
            <a:pPr marL="742950" lvl="1" indent="-285750">
              <a:buFont typeface="Arial" panose="020B0604020202020204" pitchFamily="34" charset="0"/>
              <a:buChar char="•"/>
            </a:pPr>
            <a:r>
              <a:rPr lang="en-US" sz="2400" dirty="0">
                <a:solidFill>
                  <a:schemeClr val="bg1">
                    <a:lumMod val="50000"/>
                  </a:schemeClr>
                </a:solidFill>
              </a:rPr>
              <a:t>Segmentation</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fade">
                                      <p:cBhvr>
                                        <p:cTn id="38" dur="500"/>
                                        <p:tgtEl>
                                          <p:spTgt spid="9">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fade">
                                      <p:cBhvr>
                                        <p:cTn id="41" dur="500"/>
                                        <p:tgtEl>
                                          <p:spTgt spid="9">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2" end="2"/>
                                            </p:txEl>
                                          </p:spTgt>
                                        </p:tgtEl>
                                        <p:attrNameLst>
                                          <p:attrName>style.visibility</p:attrName>
                                        </p:attrNameLst>
                                      </p:cBhvr>
                                      <p:to>
                                        <p:strVal val="visible"/>
                                      </p:to>
                                    </p:set>
                                    <p:animEffect transition="in" filter="fade">
                                      <p:cBhvr>
                                        <p:cTn id="44" dur="500"/>
                                        <p:tgtEl>
                                          <p:spTgt spid="9">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Effect transition="in" filter="fade">
                                      <p:cBhvr>
                                        <p:cTn id="47" dur="500"/>
                                        <p:tgtEl>
                                          <p:spTgt spid="9">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5" end="5"/>
                                            </p:txEl>
                                          </p:spTgt>
                                        </p:tgtEl>
                                        <p:attrNameLst>
                                          <p:attrName>style.visibility</p:attrName>
                                        </p:attrNameLst>
                                      </p:cBhvr>
                                      <p:to>
                                        <p:strVal val="visible"/>
                                      </p:to>
                                    </p:set>
                                    <p:animEffect transition="in" filter="fade">
                                      <p:cBhvr>
                                        <p:cTn id="53" dur="500"/>
                                        <p:tgtEl>
                                          <p:spTgt spid="9">
                                            <p:txEl>
                                              <p:pRg st="5" end="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Dynamic relocation</a:t>
            </a:r>
            <a:endParaRPr lang="en-US" dirty="0"/>
          </a:p>
        </p:txBody>
      </p:sp>
      <p:sp>
        <p:nvSpPr>
          <p:cNvPr id="3" name="Content Placeholder 2"/>
          <p:cNvSpPr>
            <a:spLocks noGrp="1"/>
          </p:cNvSpPr>
          <p:nvPr>
            <p:ph idx="1"/>
          </p:nvPr>
        </p:nvSpPr>
        <p:spPr/>
        <p:txBody>
          <a:bodyPr/>
          <a:lstStyle/>
          <a:p>
            <a:r>
              <a:rPr lang="en-US" dirty="0"/>
              <a:t>Dynamic relocation refers to </a:t>
            </a:r>
            <a:r>
              <a:rPr lang="en-US" b="1" dirty="0">
                <a:solidFill>
                  <a:schemeClr val="accent6"/>
                </a:solidFill>
              </a:rPr>
              <a:t>address transformations being done during execution of a program</a:t>
            </a:r>
            <a:r>
              <a:rPr lang="en-US" dirty="0"/>
              <a:t>.</a:t>
            </a:r>
          </a:p>
          <a:p>
            <a:r>
              <a:rPr lang="en-US" dirty="0"/>
              <a:t>Steps in dynamic relocation</a:t>
            </a:r>
          </a:p>
          <a:p>
            <a:pPr marL="914400" lvl="1" indent="-457200">
              <a:buFont typeface="+mj-lt"/>
              <a:buAutoNum type="arabicPeriod"/>
            </a:pPr>
            <a:r>
              <a:rPr lang="en-US" dirty="0"/>
              <a:t>Hardware </a:t>
            </a:r>
            <a:r>
              <a:rPr lang="en-US" b="1" dirty="0">
                <a:solidFill>
                  <a:schemeClr val="accent6"/>
                </a:solidFill>
              </a:rPr>
              <a:t>adds relocation register (base) </a:t>
            </a:r>
            <a:r>
              <a:rPr lang="en-US" dirty="0"/>
              <a:t>to virtual address to get a physical address</a:t>
            </a:r>
          </a:p>
          <a:p>
            <a:pPr marL="914400" lvl="1" indent="-457200">
              <a:buFont typeface="+mj-lt"/>
              <a:buAutoNum type="arabicPeriod"/>
            </a:pPr>
            <a:r>
              <a:rPr lang="en-US" dirty="0"/>
              <a:t>Hardware </a:t>
            </a:r>
            <a:r>
              <a:rPr lang="en-US" b="1" dirty="0">
                <a:solidFill>
                  <a:schemeClr val="accent6"/>
                </a:solidFill>
              </a:rPr>
              <a:t>compares address with limit register</a:t>
            </a:r>
            <a:r>
              <a:rPr lang="en-US" dirty="0"/>
              <a:t>; address </a:t>
            </a:r>
            <a:r>
              <a:rPr lang="en-US" b="1" dirty="0">
                <a:solidFill>
                  <a:schemeClr val="accent6"/>
                </a:solidFill>
              </a:rPr>
              <a:t>must be less than or equal limit</a:t>
            </a:r>
          </a:p>
          <a:p>
            <a:pPr marL="914400" lvl="1" indent="-457200">
              <a:buFont typeface="+mj-lt"/>
              <a:buAutoNum type="arabicPeriod"/>
            </a:pPr>
            <a:r>
              <a:rPr lang="en-US" dirty="0"/>
              <a:t>If </a:t>
            </a:r>
            <a:r>
              <a:rPr lang="en-US" b="1" dirty="0">
                <a:solidFill>
                  <a:schemeClr val="accent6"/>
                </a:solidFill>
              </a:rPr>
              <a:t>test fails</a:t>
            </a:r>
            <a:r>
              <a:rPr lang="en-US" dirty="0"/>
              <a:t>, the </a:t>
            </a:r>
            <a:r>
              <a:rPr lang="en-US" b="1" dirty="0">
                <a:solidFill>
                  <a:schemeClr val="accent6"/>
                </a:solidFill>
              </a:rPr>
              <a:t>processor takes an address trap </a:t>
            </a:r>
            <a:r>
              <a:rPr lang="en-US" dirty="0"/>
              <a:t>and </a:t>
            </a:r>
            <a:r>
              <a:rPr lang="en-US" b="1" dirty="0">
                <a:solidFill>
                  <a:schemeClr val="accent6"/>
                </a:solidFill>
              </a:rPr>
              <a:t>ignores the physical address</a:t>
            </a:r>
            <a:r>
              <a:rPr lang="en-US" dirty="0"/>
              <a:t>.</a:t>
            </a:r>
          </a:p>
        </p:txBody>
      </p:sp>
      <p:sp>
        <p:nvSpPr>
          <p:cNvPr id="4" name="Rounded Rectangle 3"/>
          <p:cNvSpPr/>
          <p:nvPr/>
        </p:nvSpPr>
        <p:spPr>
          <a:xfrm>
            <a:off x="1543050" y="4373410"/>
            <a:ext cx="99060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CPU</a:t>
            </a:r>
          </a:p>
        </p:txBody>
      </p:sp>
      <p:sp>
        <p:nvSpPr>
          <p:cNvPr id="5" name="Rounded Rectangle 4"/>
          <p:cNvSpPr/>
          <p:nvPr/>
        </p:nvSpPr>
        <p:spPr>
          <a:xfrm>
            <a:off x="2990850" y="4373410"/>
            <a:ext cx="99060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Logical</a:t>
            </a:r>
          </a:p>
          <a:p>
            <a:pPr algn="ctr"/>
            <a:r>
              <a:rPr lang="en-US" dirty="0"/>
              <a:t>Address</a:t>
            </a:r>
          </a:p>
        </p:txBody>
      </p:sp>
      <p:sp>
        <p:nvSpPr>
          <p:cNvPr id="6" name="Oval 5"/>
          <p:cNvSpPr/>
          <p:nvPr/>
        </p:nvSpPr>
        <p:spPr>
          <a:xfrm>
            <a:off x="4438650" y="4487710"/>
            <a:ext cx="381000" cy="381000"/>
          </a:xfrm>
          <a:prstGeom prst="ellipse">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sp>
        <p:nvSpPr>
          <p:cNvPr id="7" name="Rounded Rectangle 6"/>
          <p:cNvSpPr/>
          <p:nvPr/>
        </p:nvSpPr>
        <p:spPr>
          <a:xfrm>
            <a:off x="4114798" y="3549362"/>
            <a:ext cx="1052945"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Base</a:t>
            </a:r>
          </a:p>
          <a:p>
            <a:pPr algn="ctr"/>
            <a:r>
              <a:rPr lang="en-US" dirty="0"/>
              <a:t>Register</a:t>
            </a:r>
          </a:p>
        </p:txBody>
      </p:sp>
      <p:sp>
        <p:nvSpPr>
          <p:cNvPr id="8" name="Rounded Rectangle 7"/>
          <p:cNvSpPr/>
          <p:nvPr/>
        </p:nvSpPr>
        <p:spPr>
          <a:xfrm>
            <a:off x="5275118" y="4373410"/>
            <a:ext cx="109728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Physical</a:t>
            </a:r>
          </a:p>
          <a:p>
            <a:pPr algn="ctr"/>
            <a:r>
              <a:rPr lang="en-US" dirty="0"/>
              <a:t>Address</a:t>
            </a:r>
          </a:p>
        </p:txBody>
      </p:sp>
      <p:sp>
        <p:nvSpPr>
          <p:cNvPr id="9" name="Diamond 8"/>
          <p:cNvSpPr/>
          <p:nvPr/>
        </p:nvSpPr>
        <p:spPr>
          <a:xfrm>
            <a:off x="6806045" y="4487710"/>
            <a:ext cx="853786" cy="381000"/>
          </a:xfrm>
          <a:prstGeom prst="diamond">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&lt;=</a:t>
            </a:r>
          </a:p>
        </p:txBody>
      </p:sp>
      <p:sp>
        <p:nvSpPr>
          <p:cNvPr id="10" name="Rounded Rectangle 9"/>
          <p:cNvSpPr/>
          <p:nvPr/>
        </p:nvSpPr>
        <p:spPr>
          <a:xfrm>
            <a:off x="6700405" y="3549362"/>
            <a:ext cx="1052945"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Limit</a:t>
            </a:r>
          </a:p>
          <a:p>
            <a:pPr algn="ctr"/>
            <a:r>
              <a:rPr lang="en-US" dirty="0"/>
              <a:t>Register</a:t>
            </a:r>
          </a:p>
        </p:txBody>
      </p:sp>
      <p:sp>
        <p:nvSpPr>
          <p:cNvPr id="11" name="Rounded Rectangle 10"/>
          <p:cNvSpPr/>
          <p:nvPr/>
        </p:nvSpPr>
        <p:spPr>
          <a:xfrm>
            <a:off x="8104908" y="4373410"/>
            <a:ext cx="1191492"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MEMORY</a:t>
            </a:r>
          </a:p>
        </p:txBody>
      </p:sp>
      <p:cxnSp>
        <p:nvCxnSpPr>
          <p:cNvPr id="12" name="Straight Arrow Connector 11"/>
          <p:cNvCxnSpPr/>
          <p:nvPr/>
        </p:nvCxnSpPr>
        <p:spPr>
          <a:xfrm>
            <a:off x="2533650"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74523"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19650"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80018"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59831"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26444" y="4875500"/>
            <a:ext cx="3247" cy="5680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9" idx="0"/>
          </p:cNvCxnSpPr>
          <p:nvPr/>
        </p:nvCxnSpPr>
        <p:spPr>
          <a:xfrm>
            <a:off x="7226878" y="4158962"/>
            <a:ext cx="6060" cy="328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p:cNvCxnSpPr>
          <p:nvPr/>
        </p:nvCxnSpPr>
        <p:spPr>
          <a:xfrm>
            <a:off x="4641271" y="4158962"/>
            <a:ext cx="0" cy="36195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83235" y="4341144"/>
            <a:ext cx="533400" cy="369332"/>
          </a:xfrm>
          <a:prstGeom prst="rect">
            <a:avLst/>
          </a:prstGeom>
          <a:noFill/>
        </p:spPr>
        <p:txBody>
          <a:bodyPr wrap="square" rtlCol="0">
            <a:spAutoFit/>
          </a:bodyPr>
          <a:lstStyle/>
          <a:p>
            <a:r>
              <a:rPr lang="en-US" dirty="0"/>
              <a:t>Yes</a:t>
            </a:r>
          </a:p>
        </p:txBody>
      </p:sp>
      <p:sp>
        <p:nvSpPr>
          <p:cNvPr id="21" name="TextBox 20"/>
          <p:cNvSpPr txBox="1"/>
          <p:nvPr/>
        </p:nvSpPr>
        <p:spPr>
          <a:xfrm>
            <a:off x="7219950" y="4936093"/>
            <a:ext cx="533400" cy="369332"/>
          </a:xfrm>
          <a:prstGeom prst="rect">
            <a:avLst/>
          </a:prstGeom>
          <a:noFill/>
        </p:spPr>
        <p:txBody>
          <a:bodyPr wrap="square" rtlCol="0">
            <a:spAutoFit/>
          </a:bodyPr>
          <a:lstStyle/>
          <a:p>
            <a:r>
              <a:rPr lang="en-US" dirty="0"/>
              <a:t>No</a:t>
            </a:r>
          </a:p>
        </p:txBody>
      </p:sp>
      <p:sp>
        <p:nvSpPr>
          <p:cNvPr id="22" name="TextBox 21"/>
          <p:cNvSpPr txBox="1"/>
          <p:nvPr/>
        </p:nvSpPr>
        <p:spPr>
          <a:xfrm>
            <a:off x="6223288" y="5464752"/>
            <a:ext cx="2006312" cy="369332"/>
          </a:xfrm>
          <a:prstGeom prst="rect">
            <a:avLst/>
          </a:prstGeom>
          <a:noFill/>
        </p:spPr>
        <p:txBody>
          <a:bodyPr wrap="square" rtlCol="0">
            <a:spAutoFit/>
          </a:bodyPr>
          <a:lstStyle/>
          <a:p>
            <a:pPr algn="ctr"/>
            <a:r>
              <a:rPr lang="en-US" dirty="0"/>
              <a:t>Trap: Address error </a:t>
            </a:r>
          </a:p>
        </p:txBody>
      </p:sp>
    </p:spTree>
    <p:extLst>
      <p:ext uri="{BB962C8B-B14F-4D97-AF65-F5344CB8AC3E}">
        <p14:creationId xmlns:p14="http://schemas.microsoft.com/office/powerpoint/2010/main" val="35270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Managing free memory</a:t>
            </a:r>
            <a:endParaRPr lang="en-US" dirty="0"/>
          </a:p>
        </p:txBody>
      </p:sp>
      <p:sp>
        <p:nvSpPr>
          <p:cNvPr id="3" name="Content Placeholder 2"/>
          <p:cNvSpPr>
            <a:spLocks noGrp="1"/>
          </p:cNvSpPr>
          <p:nvPr>
            <p:ph idx="1"/>
          </p:nvPr>
        </p:nvSpPr>
        <p:spPr/>
        <p:txBody>
          <a:bodyPr/>
          <a:lstStyle/>
          <a:p>
            <a:r>
              <a:rPr lang="en-US" dirty="0"/>
              <a:t>Two ways to keep track of memory usage (free memory)</a:t>
            </a:r>
          </a:p>
          <a:p>
            <a:pPr marL="914400" lvl="1" indent="-457200">
              <a:buFont typeface="+mj-lt"/>
              <a:buAutoNum type="arabicPeriod"/>
            </a:pPr>
            <a:r>
              <a:rPr lang="en-US" dirty="0"/>
              <a:t>Memory management with </a:t>
            </a:r>
            <a:r>
              <a:rPr lang="en-US" b="1" dirty="0">
                <a:solidFill>
                  <a:schemeClr val="accent6"/>
                </a:solidFill>
              </a:rPr>
              <a:t>Bitmaps</a:t>
            </a:r>
          </a:p>
          <a:p>
            <a:pPr marL="914400" lvl="1" indent="-457200">
              <a:buFont typeface="+mj-lt"/>
              <a:buAutoNum type="arabicPeriod"/>
            </a:pPr>
            <a:r>
              <a:rPr lang="en-US" dirty="0"/>
              <a:t>Memory management with </a:t>
            </a:r>
            <a:r>
              <a:rPr lang="en-US" b="1" dirty="0">
                <a:solidFill>
                  <a:schemeClr val="accent6"/>
                </a:solidFill>
              </a:rPr>
              <a:t>Linked List</a:t>
            </a:r>
          </a:p>
        </p:txBody>
      </p:sp>
    </p:spTree>
    <p:extLst>
      <p:ext uri="{BB962C8B-B14F-4D97-AF65-F5344CB8AC3E}">
        <p14:creationId xmlns:p14="http://schemas.microsoft.com/office/powerpoint/2010/main" val="4287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Bitmaps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4218416"/>
              </p:ext>
            </p:extLst>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94127337"/>
              </p:ext>
            </p:extLst>
          </p:nvPr>
        </p:nvGraphicFramePr>
        <p:xfrm>
          <a:off x="417850" y="235204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9730582"/>
              </p:ext>
            </p:extLst>
          </p:nvPr>
        </p:nvGraphicFramePr>
        <p:xfrm>
          <a:off x="417850" y="272288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60858210"/>
              </p:ext>
            </p:extLst>
          </p:nvPr>
        </p:nvGraphicFramePr>
        <p:xfrm>
          <a:off x="417850" y="309372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0048317"/>
              </p:ext>
            </p:extLst>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extLst>
                    <a:ext uri="{9D8B030D-6E8A-4147-A177-3AD203B41FA5}">
                      <a16:colId xmlns:a16="http://schemas.microsoft.com/office/drawing/2014/main" val="20000"/>
                    </a:ext>
                  </a:extLst>
                </a:gridCol>
              </a:tblGrid>
              <a:tr h="370840">
                <a:tc>
                  <a:txBody>
                    <a:bodyPr/>
                    <a:lstStyle/>
                    <a:p>
                      <a:r>
                        <a:rPr lang="en-US"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604" y="1359931"/>
            <a:ext cx="258591" cy="369332"/>
          </a:xfrm>
          <a:prstGeom prst="rect">
            <a:avLst/>
          </a:prstGeom>
          <a:noFill/>
        </p:spPr>
        <p:txBody>
          <a:bodyPr wrap="square" rtlCol="0">
            <a:spAutoFit/>
          </a:bodyPr>
          <a:lstStyle/>
          <a:p>
            <a:pPr algn="ctr"/>
            <a:r>
              <a:rPr lang="en-US" dirty="0"/>
              <a:t>0</a:t>
            </a:r>
            <a:endParaRPr lang="en-IN" dirty="0"/>
          </a:p>
        </p:txBody>
      </p:sp>
      <p:sp>
        <p:nvSpPr>
          <p:cNvPr id="18" name="TextBox 17"/>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p:cNvSpPr txBox="1"/>
          <p:nvPr/>
        </p:nvSpPr>
        <p:spPr>
          <a:xfrm>
            <a:off x="3631311" y="1359568"/>
            <a:ext cx="432937" cy="369332"/>
          </a:xfrm>
          <a:prstGeom prst="rect">
            <a:avLst/>
          </a:prstGeom>
          <a:noFill/>
        </p:spPr>
        <p:txBody>
          <a:bodyPr wrap="square" rtlCol="0">
            <a:spAutoFit/>
          </a:bodyPr>
          <a:lstStyle/>
          <a:p>
            <a:pPr algn="ctr"/>
            <a:r>
              <a:rPr lang="en-US" dirty="0"/>
              <a:t>16</a:t>
            </a:r>
            <a:endParaRPr lang="en-IN" dirty="0"/>
          </a:p>
        </p:txBody>
      </p:sp>
      <p:sp>
        <p:nvSpPr>
          <p:cNvPr id="20" name="TextBox 19"/>
          <p:cNvSpPr txBox="1"/>
          <p:nvPr/>
        </p:nvSpPr>
        <p:spPr>
          <a:xfrm>
            <a:off x="5388743" y="1359568"/>
            <a:ext cx="432937" cy="369332"/>
          </a:xfrm>
          <a:prstGeom prst="rect">
            <a:avLst/>
          </a:prstGeom>
          <a:noFill/>
        </p:spPr>
        <p:txBody>
          <a:bodyPr wrap="square" rtlCol="0">
            <a:spAutoFit/>
          </a:bodyPr>
          <a:lstStyle/>
          <a:p>
            <a:pPr algn="ctr"/>
            <a:r>
              <a:rPr lang="en-US" dirty="0"/>
              <a:t>24</a:t>
            </a:r>
            <a:endParaRPr lang="en-IN" dirty="0"/>
          </a:p>
        </p:txBody>
      </p:sp>
      <p:sp>
        <p:nvSpPr>
          <p:cNvPr id="21" name="TextBox 20"/>
          <p:cNvSpPr txBox="1"/>
          <p:nvPr/>
        </p:nvSpPr>
        <p:spPr>
          <a:xfrm>
            <a:off x="7096534" y="1359568"/>
            <a:ext cx="432937" cy="369332"/>
          </a:xfrm>
          <a:prstGeom prst="rect">
            <a:avLst/>
          </a:prstGeom>
          <a:noFill/>
        </p:spPr>
        <p:txBody>
          <a:bodyPr wrap="square" rtlCol="0">
            <a:spAutoFit/>
          </a:bodyPr>
          <a:lstStyle/>
          <a:p>
            <a:pPr algn="ctr"/>
            <a:r>
              <a:rPr lang="en-US" dirty="0"/>
              <a:t>32</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828539373"/>
              </p:ext>
            </p:extLst>
          </p:nvPr>
        </p:nvGraphicFramePr>
        <p:xfrm>
          <a:off x="402451" y="968188"/>
          <a:ext cx="7632000" cy="37084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gridCol w="1296000">
                  <a:extLst>
                    <a:ext uri="{9D8B030D-6E8A-4147-A177-3AD203B41FA5}">
                      <a16:colId xmlns:a16="http://schemas.microsoft.com/office/drawing/2014/main" val="20008"/>
                    </a:ext>
                  </a:extLst>
                </a:gridCol>
                <a:gridCol w="648000">
                  <a:extLst>
                    <a:ext uri="{9D8B030D-6E8A-4147-A177-3AD203B41FA5}">
                      <a16:colId xmlns:a16="http://schemas.microsoft.com/office/drawing/2014/main" val="20009"/>
                    </a:ext>
                  </a:extLst>
                </a:gridCol>
                <a:gridCol w="216000">
                  <a:extLst>
                    <a:ext uri="{9D8B030D-6E8A-4147-A177-3AD203B41FA5}">
                      <a16:colId xmlns:a16="http://schemas.microsoft.com/office/drawing/2014/main" val="20010"/>
                    </a:ext>
                  </a:extLst>
                </a:gridCol>
                <a:gridCol w="216000">
                  <a:extLst>
                    <a:ext uri="{9D8B030D-6E8A-4147-A177-3AD203B41FA5}">
                      <a16:colId xmlns:a16="http://schemas.microsoft.com/office/drawing/2014/main" val="20011"/>
                    </a:ext>
                  </a:extLst>
                </a:gridCol>
                <a:gridCol w="216000">
                  <a:extLst>
                    <a:ext uri="{9D8B030D-6E8A-4147-A177-3AD203B41FA5}">
                      <a16:colId xmlns:a16="http://schemas.microsoft.com/office/drawing/2014/main" val="20012"/>
                    </a:ext>
                  </a:extLst>
                </a:gridCol>
                <a:gridCol w="720000">
                  <a:extLst>
                    <a:ext uri="{9D8B030D-6E8A-4147-A177-3AD203B41FA5}">
                      <a16:colId xmlns:a16="http://schemas.microsoft.com/office/drawing/2014/main" val="20013"/>
                    </a:ext>
                  </a:extLst>
                </a:gridCol>
              </a:tblGrid>
              <a:tr h="370840">
                <a:tc>
                  <a:txBody>
                    <a:bodyPr/>
                    <a:lstStyle/>
                    <a:p>
                      <a:pPr algn="ctr"/>
                      <a:r>
                        <a:rPr lang="en-US" dirty="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D</a:t>
                      </a:r>
                      <a:endParaRPr lang="en-IN" dirty="0"/>
                    </a:p>
                  </a:txBody>
                  <a:tcPr/>
                </a:tc>
                <a:tc>
                  <a:txBody>
                    <a:bodyPr/>
                    <a:lstStyle/>
                    <a:p>
                      <a:pPr algn="ctr"/>
                      <a:r>
                        <a:rPr lang="en-US" dirty="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a:t>…….</a:t>
                      </a:r>
                      <a:endParaRPr lang="en-IN" dirty="0"/>
                    </a:p>
                  </a:txBody>
                  <a:tcPr/>
                </a:tc>
                <a:extLst>
                  <a:ext uri="{0D108BD9-81ED-4DB2-BD59-A6C34878D82A}">
                    <a16:rowId xmlns:a16="http://schemas.microsoft.com/office/drawing/2014/main" val="10000"/>
                  </a:ext>
                </a:extLst>
              </a:tr>
            </a:tbl>
          </a:graphicData>
        </a:graphic>
      </p:graphicFrame>
      <p:graphicFrame>
        <p:nvGraphicFramePr>
          <p:cNvPr id="40" name="Content Placeholder 39">
            <a:extLst>
              <a:ext uri="{FF2B5EF4-FFF2-40B4-BE49-F238E27FC236}">
                <a16:creationId xmlns:a16="http://schemas.microsoft.com/office/drawing/2014/main" id="{E734795A-210A-D80D-1DE9-EF50C55725A7}"/>
              </a:ext>
            </a:extLst>
          </p:cNvPr>
          <p:cNvGraphicFramePr>
            <a:graphicFrameLocks noGrp="1"/>
          </p:cNvGraphicFramePr>
          <p:nvPr>
            <p:ph idx="1"/>
            <p:extLst>
              <p:ext uri="{D42A27DB-BD31-4B8C-83A1-F6EECF244321}">
                <p14:modId xmlns:p14="http://schemas.microsoft.com/office/powerpoint/2010/main" val="424597025"/>
              </p:ext>
            </p:extLst>
          </p:nvPr>
        </p:nvGraphicFramePr>
        <p:xfrm>
          <a:off x="8715396" y="1240072"/>
          <a:ext cx="861414" cy="3807280"/>
        </p:xfrm>
        <a:graphic>
          <a:graphicData uri="http://schemas.openxmlformats.org/drawingml/2006/table">
            <a:tbl>
              <a:tblPr firstRow="1" bandRow="1">
                <a:tableStyleId>{5940675A-B579-460E-94D1-54222C63F5DA}</a:tableStyleId>
              </a:tblPr>
              <a:tblGrid>
                <a:gridCol w="861414">
                  <a:extLst>
                    <a:ext uri="{9D8B030D-6E8A-4147-A177-3AD203B41FA5}">
                      <a16:colId xmlns:a16="http://schemas.microsoft.com/office/drawing/2014/main" val="4283250981"/>
                    </a:ext>
                  </a:extLst>
                </a:gridCol>
              </a:tblGrid>
              <a:tr h="380728">
                <a:tc>
                  <a:txBody>
                    <a:bodyPr/>
                    <a:lstStyle/>
                    <a:p>
                      <a:r>
                        <a:rPr lang="en-US" dirty="0"/>
                        <a:t>1</a:t>
                      </a:r>
                      <a:endParaRPr lang="en-IN" dirty="0"/>
                    </a:p>
                  </a:txBody>
                  <a:tcPr/>
                </a:tc>
                <a:extLst>
                  <a:ext uri="{0D108BD9-81ED-4DB2-BD59-A6C34878D82A}">
                    <a16:rowId xmlns:a16="http://schemas.microsoft.com/office/drawing/2014/main" val="3049407394"/>
                  </a:ext>
                </a:extLst>
              </a:tr>
              <a:tr h="380728">
                <a:tc>
                  <a:txBody>
                    <a:bodyPr/>
                    <a:lstStyle/>
                    <a:p>
                      <a:r>
                        <a:rPr lang="en-US" dirty="0"/>
                        <a:t>1</a:t>
                      </a:r>
                      <a:endParaRPr lang="en-IN" dirty="0"/>
                    </a:p>
                  </a:txBody>
                  <a:tcPr/>
                </a:tc>
                <a:extLst>
                  <a:ext uri="{0D108BD9-81ED-4DB2-BD59-A6C34878D82A}">
                    <a16:rowId xmlns:a16="http://schemas.microsoft.com/office/drawing/2014/main" val="2817469861"/>
                  </a:ext>
                </a:extLst>
              </a:tr>
              <a:tr h="380728">
                <a:tc>
                  <a:txBody>
                    <a:bodyPr/>
                    <a:lstStyle/>
                    <a:p>
                      <a:r>
                        <a:rPr lang="en-US" dirty="0"/>
                        <a:t>1</a:t>
                      </a:r>
                      <a:endParaRPr lang="en-IN" dirty="0"/>
                    </a:p>
                  </a:txBody>
                  <a:tcPr/>
                </a:tc>
                <a:extLst>
                  <a:ext uri="{0D108BD9-81ED-4DB2-BD59-A6C34878D82A}">
                    <a16:rowId xmlns:a16="http://schemas.microsoft.com/office/drawing/2014/main" val="828269078"/>
                  </a:ext>
                </a:extLst>
              </a:tr>
              <a:tr h="380728">
                <a:tc>
                  <a:txBody>
                    <a:bodyPr/>
                    <a:lstStyle/>
                    <a:p>
                      <a:r>
                        <a:rPr lang="en-US" dirty="0"/>
                        <a:t>1</a:t>
                      </a:r>
                      <a:endParaRPr lang="en-IN" dirty="0"/>
                    </a:p>
                  </a:txBody>
                  <a:tcPr/>
                </a:tc>
                <a:extLst>
                  <a:ext uri="{0D108BD9-81ED-4DB2-BD59-A6C34878D82A}">
                    <a16:rowId xmlns:a16="http://schemas.microsoft.com/office/drawing/2014/main" val="321989788"/>
                  </a:ext>
                </a:extLst>
              </a:tr>
              <a:tr h="380728">
                <a:tc>
                  <a:txBody>
                    <a:bodyPr/>
                    <a:lstStyle/>
                    <a:p>
                      <a:r>
                        <a:rPr lang="en-US" dirty="0"/>
                        <a:t>0</a:t>
                      </a:r>
                      <a:endParaRPr lang="en-IN" dirty="0"/>
                    </a:p>
                  </a:txBody>
                  <a:tcPr/>
                </a:tc>
                <a:extLst>
                  <a:ext uri="{0D108BD9-81ED-4DB2-BD59-A6C34878D82A}">
                    <a16:rowId xmlns:a16="http://schemas.microsoft.com/office/drawing/2014/main" val="2289800071"/>
                  </a:ext>
                </a:extLst>
              </a:tr>
              <a:tr h="380728">
                <a:tc>
                  <a:txBody>
                    <a:bodyPr/>
                    <a:lstStyle/>
                    <a:p>
                      <a:r>
                        <a:rPr lang="en-US" dirty="0"/>
                        <a:t>0</a:t>
                      </a:r>
                      <a:endParaRPr lang="en-IN" dirty="0"/>
                    </a:p>
                  </a:txBody>
                  <a:tcPr/>
                </a:tc>
                <a:extLst>
                  <a:ext uri="{0D108BD9-81ED-4DB2-BD59-A6C34878D82A}">
                    <a16:rowId xmlns:a16="http://schemas.microsoft.com/office/drawing/2014/main" val="238337164"/>
                  </a:ext>
                </a:extLst>
              </a:tr>
              <a:tr h="380728">
                <a:tc>
                  <a:txBody>
                    <a:bodyPr/>
                    <a:lstStyle/>
                    <a:p>
                      <a:r>
                        <a:rPr lang="en-US" dirty="0"/>
                        <a:t>0</a:t>
                      </a:r>
                      <a:endParaRPr lang="en-IN" dirty="0"/>
                    </a:p>
                  </a:txBody>
                  <a:tcPr/>
                </a:tc>
                <a:extLst>
                  <a:ext uri="{0D108BD9-81ED-4DB2-BD59-A6C34878D82A}">
                    <a16:rowId xmlns:a16="http://schemas.microsoft.com/office/drawing/2014/main" val="3441242950"/>
                  </a:ext>
                </a:extLst>
              </a:tr>
              <a:tr h="380728">
                <a:tc>
                  <a:txBody>
                    <a:bodyPr/>
                    <a:lstStyle/>
                    <a:p>
                      <a:r>
                        <a:rPr lang="en-US" dirty="0"/>
                        <a:t>1</a:t>
                      </a:r>
                      <a:endParaRPr lang="en-IN" dirty="0"/>
                    </a:p>
                  </a:txBody>
                  <a:tcPr/>
                </a:tc>
                <a:extLst>
                  <a:ext uri="{0D108BD9-81ED-4DB2-BD59-A6C34878D82A}">
                    <a16:rowId xmlns:a16="http://schemas.microsoft.com/office/drawing/2014/main" val="1185441771"/>
                  </a:ext>
                </a:extLst>
              </a:tr>
              <a:tr h="380728">
                <a:tc>
                  <a:txBody>
                    <a:bodyPr/>
                    <a:lstStyle/>
                    <a:p>
                      <a:r>
                        <a:rPr lang="en-US" dirty="0"/>
                        <a:t>1</a:t>
                      </a:r>
                      <a:endParaRPr lang="en-IN" dirty="0"/>
                    </a:p>
                  </a:txBody>
                  <a:tcPr/>
                </a:tc>
                <a:extLst>
                  <a:ext uri="{0D108BD9-81ED-4DB2-BD59-A6C34878D82A}">
                    <a16:rowId xmlns:a16="http://schemas.microsoft.com/office/drawing/2014/main" val="4066902982"/>
                  </a:ext>
                </a:extLst>
              </a:tr>
              <a:tr h="380728">
                <a:tc>
                  <a:txBody>
                    <a:bodyPr/>
                    <a:lstStyle/>
                    <a:p>
                      <a:r>
                        <a:rPr lang="en-US" dirty="0"/>
                        <a:t>0</a:t>
                      </a:r>
                      <a:endParaRPr lang="en-IN" dirty="0"/>
                    </a:p>
                  </a:txBody>
                  <a:tcPr/>
                </a:tc>
                <a:extLst>
                  <a:ext uri="{0D108BD9-81ED-4DB2-BD59-A6C34878D82A}">
                    <a16:rowId xmlns:a16="http://schemas.microsoft.com/office/drawing/2014/main" val="3511598676"/>
                  </a:ext>
                </a:extLst>
              </a:tr>
            </a:tbl>
          </a:graphicData>
        </a:graphic>
      </p:graphicFrame>
      <p:sp>
        <p:nvSpPr>
          <p:cNvPr id="27" name="Rectangle 26">
            <a:extLst>
              <a:ext uri="{FF2B5EF4-FFF2-40B4-BE49-F238E27FC236}">
                <a16:creationId xmlns:a16="http://schemas.microsoft.com/office/drawing/2014/main" id="{194BFFDE-7C11-A3E5-5071-5F9CFA23BC26}"/>
              </a:ext>
            </a:extLst>
          </p:cNvPr>
          <p:cNvSpPr/>
          <p:nvPr/>
        </p:nvSpPr>
        <p:spPr>
          <a:xfrm>
            <a:off x="10149952" y="1227409"/>
            <a:ext cx="1828800" cy="436761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C535E0E-DE99-B769-E8E4-84FF9CD3E1AF}"/>
              </a:ext>
            </a:extLst>
          </p:cNvPr>
          <p:cNvCxnSpPr>
            <a:cxnSpLocks/>
          </p:cNvCxnSpPr>
          <p:nvPr/>
        </p:nvCxnSpPr>
        <p:spPr>
          <a:xfrm flipV="1">
            <a:off x="10141856"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F4A9CA5-3B18-84DE-D24F-EFC847DDCCC7}"/>
              </a:ext>
            </a:extLst>
          </p:cNvPr>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0" name="TextBox 29">
            <a:extLst>
              <a:ext uri="{FF2B5EF4-FFF2-40B4-BE49-F238E27FC236}">
                <a16:creationId xmlns:a16="http://schemas.microsoft.com/office/drawing/2014/main" id="{229F2842-97DB-CB52-4D00-BD8BB85CC89C}"/>
              </a:ext>
            </a:extLst>
          </p:cNvPr>
          <p:cNvSpPr txBox="1"/>
          <p:nvPr/>
        </p:nvSpPr>
        <p:spPr>
          <a:xfrm>
            <a:off x="10141856" y="4665355"/>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1" name="TextBox 30">
            <a:extLst>
              <a:ext uri="{FF2B5EF4-FFF2-40B4-BE49-F238E27FC236}">
                <a16:creationId xmlns:a16="http://schemas.microsoft.com/office/drawing/2014/main" id="{5E306C34-FF69-ECD1-2932-80AEB7F75836}"/>
              </a:ext>
            </a:extLst>
          </p:cNvPr>
          <p:cNvSpPr txBox="1"/>
          <p:nvPr/>
        </p:nvSpPr>
        <p:spPr>
          <a:xfrm>
            <a:off x="10141856" y="4283361"/>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2" name="TextBox 31">
            <a:extLst>
              <a:ext uri="{FF2B5EF4-FFF2-40B4-BE49-F238E27FC236}">
                <a16:creationId xmlns:a16="http://schemas.microsoft.com/office/drawing/2014/main" id="{1DC30F36-BD32-CE8A-2AA5-0F65B340D3F5}"/>
              </a:ext>
            </a:extLst>
          </p:cNvPr>
          <p:cNvSpPr txBox="1"/>
          <p:nvPr/>
        </p:nvSpPr>
        <p:spPr>
          <a:xfrm>
            <a:off x="10141856" y="3901367"/>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3" name="TextBox 32">
            <a:extLst>
              <a:ext uri="{FF2B5EF4-FFF2-40B4-BE49-F238E27FC236}">
                <a16:creationId xmlns:a16="http://schemas.microsoft.com/office/drawing/2014/main" id="{2DC728E6-583E-CE06-AB70-C93A487AAFB9}"/>
              </a:ext>
            </a:extLst>
          </p:cNvPr>
          <p:cNvSpPr txBox="1"/>
          <p:nvPr/>
        </p:nvSpPr>
        <p:spPr>
          <a:xfrm>
            <a:off x="10141856" y="3519373"/>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4" name="TextBox 33">
            <a:extLst>
              <a:ext uri="{FF2B5EF4-FFF2-40B4-BE49-F238E27FC236}">
                <a16:creationId xmlns:a16="http://schemas.microsoft.com/office/drawing/2014/main" id="{7995B23D-DFC7-EBD7-364D-386A490D8560}"/>
              </a:ext>
            </a:extLst>
          </p:cNvPr>
          <p:cNvSpPr txBox="1"/>
          <p:nvPr/>
        </p:nvSpPr>
        <p:spPr>
          <a:xfrm>
            <a:off x="10141856" y="3137379"/>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5" name="TextBox 34">
            <a:extLst>
              <a:ext uri="{FF2B5EF4-FFF2-40B4-BE49-F238E27FC236}">
                <a16:creationId xmlns:a16="http://schemas.microsoft.com/office/drawing/2014/main" id="{43BB003F-800F-0DF0-85BE-FAE6CDD46E09}"/>
              </a:ext>
            </a:extLst>
          </p:cNvPr>
          <p:cNvSpPr txBox="1"/>
          <p:nvPr/>
        </p:nvSpPr>
        <p:spPr>
          <a:xfrm>
            <a:off x="10141856" y="2755385"/>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6" name="TextBox 35">
            <a:extLst>
              <a:ext uri="{FF2B5EF4-FFF2-40B4-BE49-F238E27FC236}">
                <a16:creationId xmlns:a16="http://schemas.microsoft.com/office/drawing/2014/main" id="{6095F939-908B-452C-E0C1-352841D8E3B3}"/>
              </a:ext>
            </a:extLst>
          </p:cNvPr>
          <p:cNvSpPr txBox="1"/>
          <p:nvPr/>
        </p:nvSpPr>
        <p:spPr>
          <a:xfrm>
            <a:off x="10141856" y="2373391"/>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7" name="TextBox 36">
            <a:extLst>
              <a:ext uri="{FF2B5EF4-FFF2-40B4-BE49-F238E27FC236}">
                <a16:creationId xmlns:a16="http://schemas.microsoft.com/office/drawing/2014/main" id="{F98C35BC-C4C2-BBAD-720F-FEBFB9FB3B05}"/>
              </a:ext>
            </a:extLst>
          </p:cNvPr>
          <p:cNvSpPr txBox="1"/>
          <p:nvPr/>
        </p:nvSpPr>
        <p:spPr>
          <a:xfrm>
            <a:off x="10141856" y="1991397"/>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8" name="TextBox 37">
            <a:extLst>
              <a:ext uri="{FF2B5EF4-FFF2-40B4-BE49-F238E27FC236}">
                <a16:creationId xmlns:a16="http://schemas.microsoft.com/office/drawing/2014/main" id="{39B41031-68EB-57B3-C66C-AE5B9F02D42A}"/>
              </a:ext>
            </a:extLst>
          </p:cNvPr>
          <p:cNvSpPr txBox="1"/>
          <p:nvPr/>
        </p:nvSpPr>
        <p:spPr>
          <a:xfrm>
            <a:off x="10141856" y="1609403"/>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9" name="TextBox 38">
            <a:extLst>
              <a:ext uri="{FF2B5EF4-FFF2-40B4-BE49-F238E27FC236}">
                <a16:creationId xmlns:a16="http://schemas.microsoft.com/office/drawing/2014/main" id="{C2081B02-2D17-322C-B733-8D1C9027085A}"/>
              </a:ext>
            </a:extLst>
          </p:cNvPr>
          <p:cNvSpPr txBox="1"/>
          <p:nvPr/>
        </p:nvSpPr>
        <p:spPr>
          <a:xfrm>
            <a:off x="10141856" y="1227409"/>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cxnSp>
        <p:nvCxnSpPr>
          <p:cNvPr id="41" name="Straight Arrow Connector 40">
            <a:extLst>
              <a:ext uri="{FF2B5EF4-FFF2-40B4-BE49-F238E27FC236}">
                <a16:creationId xmlns:a16="http://schemas.microsoft.com/office/drawing/2014/main" id="{90A2DC1F-AC0F-E9C2-DF7A-A3F86F7757FA}"/>
              </a:ext>
            </a:extLst>
          </p:cNvPr>
          <p:cNvCxnSpPr>
            <a:cxnSpLocks/>
          </p:cNvCxnSpPr>
          <p:nvPr/>
        </p:nvCxnSpPr>
        <p:spPr>
          <a:xfrm>
            <a:off x="9406029" y="1412075"/>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FEF9E0D-5C43-B826-F6A6-5C316C91558A}"/>
              </a:ext>
            </a:extLst>
          </p:cNvPr>
          <p:cNvCxnSpPr>
            <a:cxnSpLocks/>
          </p:cNvCxnSpPr>
          <p:nvPr/>
        </p:nvCxnSpPr>
        <p:spPr>
          <a:xfrm>
            <a:off x="9401030" y="1809144"/>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040A2D5-8CC6-038D-B091-12D1BD6AEF7D}"/>
              </a:ext>
            </a:extLst>
          </p:cNvPr>
          <p:cNvCxnSpPr>
            <a:cxnSpLocks/>
          </p:cNvCxnSpPr>
          <p:nvPr/>
        </p:nvCxnSpPr>
        <p:spPr>
          <a:xfrm>
            <a:off x="9432439" y="2176063"/>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D6D5B6-3E45-6048-8A80-1FB8C29231AB}"/>
              </a:ext>
            </a:extLst>
          </p:cNvPr>
          <p:cNvCxnSpPr>
            <a:cxnSpLocks/>
          </p:cNvCxnSpPr>
          <p:nvPr/>
        </p:nvCxnSpPr>
        <p:spPr>
          <a:xfrm>
            <a:off x="9406029" y="2558057"/>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8504DD8-F6FA-0C45-B2BC-C1496083D214}"/>
              </a:ext>
            </a:extLst>
          </p:cNvPr>
          <p:cNvCxnSpPr>
            <a:cxnSpLocks/>
          </p:cNvCxnSpPr>
          <p:nvPr/>
        </p:nvCxnSpPr>
        <p:spPr>
          <a:xfrm>
            <a:off x="9401030" y="2955126"/>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5003198-EE9F-6A8C-672F-2D7AA8738CF0}"/>
              </a:ext>
            </a:extLst>
          </p:cNvPr>
          <p:cNvCxnSpPr>
            <a:cxnSpLocks/>
          </p:cNvCxnSpPr>
          <p:nvPr/>
        </p:nvCxnSpPr>
        <p:spPr>
          <a:xfrm>
            <a:off x="9432439" y="3322045"/>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611E4FA-8054-E9D7-FD2E-5244B6A24995}"/>
              </a:ext>
            </a:extLst>
          </p:cNvPr>
          <p:cNvCxnSpPr>
            <a:cxnSpLocks/>
          </p:cNvCxnSpPr>
          <p:nvPr/>
        </p:nvCxnSpPr>
        <p:spPr>
          <a:xfrm>
            <a:off x="9410214" y="3704039"/>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1ECD62-143A-2739-077D-03DFEE3D4A40}"/>
              </a:ext>
            </a:extLst>
          </p:cNvPr>
          <p:cNvCxnSpPr>
            <a:cxnSpLocks/>
          </p:cNvCxnSpPr>
          <p:nvPr/>
        </p:nvCxnSpPr>
        <p:spPr>
          <a:xfrm>
            <a:off x="9405215" y="4101108"/>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9B6F32-D26C-17B2-C3FC-31D13E5C8A6D}"/>
              </a:ext>
            </a:extLst>
          </p:cNvPr>
          <p:cNvCxnSpPr>
            <a:cxnSpLocks/>
          </p:cNvCxnSpPr>
          <p:nvPr/>
        </p:nvCxnSpPr>
        <p:spPr>
          <a:xfrm>
            <a:off x="9436624" y="4468027"/>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D24A0C7-6580-77C1-580A-3E376C48A57A}"/>
              </a:ext>
            </a:extLst>
          </p:cNvPr>
          <p:cNvCxnSpPr>
            <a:cxnSpLocks/>
          </p:cNvCxnSpPr>
          <p:nvPr/>
        </p:nvCxnSpPr>
        <p:spPr>
          <a:xfrm>
            <a:off x="9432439" y="4850021"/>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582387B-1E38-7640-9794-D49E55C95727}"/>
              </a:ext>
            </a:extLst>
          </p:cNvPr>
          <p:cNvSpPr txBox="1"/>
          <p:nvPr/>
        </p:nvSpPr>
        <p:spPr>
          <a:xfrm>
            <a:off x="10153540" y="1248577"/>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3" name="TextBox 52">
            <a:extLst>
              <a:ext uri="{FF2B5EF4-FFF2-40B4-BE49-F238E27FC236}">
                <a16:creationId xmlns:a16="http://schemas.microsoft.com/office/drawing/2014/main" id="{E4372197-0A8B-5453-C2DC-CCFD6DF0F837}"/>
              </a:ext>
            </a:extLst>
          </p:cNvPr>
          <p:cNvSpPr txBox="1"/>
          <p:nvPr/>
        </p:nvSpPr>
        <p:spPr>
          <a:xfrm>
            <a:off x="10149952" y="1617909"/>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4" name="TextBox 53">
            <a:extLst>
              <a:ext uri="{FF2B5EF4-FFF2-40B4-BE49-F238E27FC236}">
                <a16:creationId xmlns:a16="http://schemas.microsoft.com/office/drawing/2014/main" id="{C48535B0-BCE4-BF7E-CD52-4997864B4381}"/>
              </a:ext>
            </a:extLst>
          </p:cNvPr>
          <p:cNvSpPr txBox="1"/>
          <p:nvPr/>
        </p:nvSpPr>
        <p:spPr>
          <a:xfrm>
            <a:off x="10149952" y="2004875"/>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5" name="TextBox 54">
            <a:extLst>
              <a:ext uri="{FF2B5EF4-FFF2-40B4-BE49-F238E27FC236}">
                <a16:creationId xmlns:a16="http://schemas.microsoft.com/office/drawing/2014/main" id="{6C8A77FD-2FD6-792B-21EA-39638EE13534}"/>
              </a:ext>
            </a:extLst>
          </p:cNvPr>
          <p:cNvSpPr txBox="1"/>
          <p:nvPr/>
        </p:nvSpPr>
        <p:spPr>
          <a:xfrm>
            <a:off x="10149952" y="2401129"/>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6" name="TextBox 55">
            <a:extLst>
              <a:ext uri="{FF2B5EF4-FFF2-40B4-BE49-F238E27FC236}">
                <a16:creationId xmlns:a16="http://schemas.microsoft.com/office/drawing/2014/main" id="{1F30B7B5-C4E9-8061-A0AB-5B85667E9280}"/>
              </a:ext>
            </a:extLst>
          </p:cNvPr>
          <p:cNvSpPr txBox="1"/>
          <p:nvPr/>
        </p:nvSpPr>
        <p:spPr>
          <a:xfrm>
            <a:off x="10158048" y="3873629"/>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7" name="TextBox 56">
            <a:extLst>
              <a:ext uri="{FF2B5EF4-FFF2-40B4-BE49-F238E27FC236}">
                <a16:creationId xmlns:a16="http://schemas.microsoft.com/office/drawing/2014/main" id="{9D89B53B-5673-555D-D30E-A6FC5AF85E16}"/>
              </a:ext>
            </a:extLst>
          </p:cNvPr>
          <p:cNvSpPr txBox="1"/>
          <p:nvPr/>
        </p:nvSpPr>
        <p:spPr>
          <a:xfrm>
            <a:off x="10158048" y="4269883"/>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Tree>
    <p:extLst>
      <p:ext uri="{BB962C8B-B14F-4D97-AF65-F5344CB8AC3E}">
        <p14:creationId xmlns:p14="http://schemas.microsoft.com/office/powerpoint/2010/main" val="345618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nodePh="1">
                                  <p:stCondLst>
                                    <p:cond delay="0"/>
                                  </p:stCondLst>
                                  <p:endCondLst>
                                    <p:cond evt="begin" delay="0">
                                      <p:tn val="51"/>
                                    </p:cond>
                                  </p:end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nodePh="1">
                                  <p:stCondLst>
                                    <p:cond delay="0"/>
                                  </p:stCondLst>
                                  <p:endCondLst>
                                    <p:cond evt="begin" delay="0">
                                      <p:tn val="53"/>
                                    </p:cond>
                                  </p:end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nodePh="1">
                                  <p:stCondLst>
                                    <p:cond delay="0"/>
                                  </p:stCondLst>
                                  <p:endCondLst>
                                    <p:cond evt="begin" delay="0">
                                      <p:tn val="57"/>
                                    </p:cond>
                                  </p:end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nodePh="1">
                                  <p:stCondLst>
                                    <p:cond delay="0"/>
                                  </p:stCondLst>
                                  <p:endCondLst>
                                    <p:cond evt="begin" delay="0">
                                      <p:tn val="59"/>
                                    </p:cond>
                                  </p:end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nodePh="1">
                                  <p:stCondLst>
                                    <p:cond delay="0"/>
                                  </p:stCondLst>
                                  <p:endCondLst>
                                    <p:cond evt="begin" delay="0">
                                      <p:tn val="61"/>
                                    </p:cond>
                                  </p:end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nodePh="1">
                                  <p:stCondLst>
                                    <p:cond delay="0"/>
                                  </p:stCondLst>
                                  <p:endCondLst>
                                    <p:cond evt="begin" delay="0">
                                      <p:tn val="63"/>
                                    </p:cond>
                                  </p:end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nodePh="1">
                                  <p:stCondLst>
                                    <p:cond delay="0"/>
                                  </p:stCondLst>
                                  <p:endCondLst>
                                    <p:cond evt="begin" delay="0">
                                      <p:tn val="65"/>
                                    </p:cond>
                                  </p:end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nodePh="1">
                                  <p:stCondLst>
                                    <p:cond delay="0"/>
                                  </p:stCondLst>
                                  <p:endCondLst>
                                    <p:cond evt="begin" delay="0">
                                      <p:tn val="67"/>
                                    </p:cond>
                                  </p:end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nodePh="1">
                                  <p:stCondLst>
                                    <p:cond delay="0"/>
                                  </p:stCondLst>
                                  <p:endCondLst>
                                    <p:cond evt="begin" delay="0">
                                      <p:tn val="69"/>
                                    </p:cond>
                                  </p:end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nodePh="1">
                                  <p:stCondLst>
                                    <p:cond delay="0"/>
                                  </p:stCondLst>
                                  <p:endCondLst>
                                    <p:cond evt="begin" delay="0">
                                      <p:tn val="71"/>
                                    </p:cond>
                                  </p:end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7"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52" grpId="0" animBg="1"/>
      <p:bldP spid="53" grpId="0" animBg="1"/>
      <p:bldP spid="54" grpId="0" animBg="1"/>
      <p:bldP spid="55" grpId="0" animBg="1"/>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087ED-DF61-D551-6501-27BF300EC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0AFB0-4BC9-DE51-96AF-890491F89B03}"/>
              </a:ext>
            </a:extLst>
          </p:cNvPr>
          <p:cNvSpPr>
            <a:spLocks noGrp="1"/>
          </p:cNvSpPr>
          <p:nvPr>
            <p:ph type="title"/>
          </p:nvPr>
        </p:nvSpPr>
        <p:spPr/>
        <p:txBody>
          <a:bodyPr/>
          <a:lstStyle/>
          <a:p>
            <a:r>
              <a:rPr lang="en-US" sz="3200" dirty="0"/>
              <a:t>Memory management with Bitmaps</a:t>
            </a:r>
            <a:endParaRPr lang="en-US" dirty="0"/>
          </a:p>
        </p:txBody>
      </p:sp>
      <p:sp>
        <p:nvSpPr>
          <p:cNvPr id="24" name="Content Placeholder 23">
            <a:extLst>
              <a:ext uri="{FF2B5EF4-FFF2-40B4-BE49-F238E27FC236}">
                <a16:creationId xmlns:a16="http://schemas.microsoft.com/office/drawing/2014/main" id="{3F940420-ED91-9C1B-4861-3A47229ADA6F}"/>
              </a:ext>
            </a:extLst>
          </p:cNvPr>
          <p:cNvSpPr>
            <a:spLocks noGrp="1"/>
          </p:cNvSpPr>
          <p:nvPr>
            <p:ph idx="1"/>
          </p:nvPr>
        </p:nvSpPr>
        <p:spPr>
          <a:xfrm>
            <a:off x="2719506" y="1979930"/>
            <a:ext cx="9186992" cy="3767727"/>
          </a:xfrm>
          <a:ln>
            <a:solidFill>
              <a:schemeClr val="accent6">
                <a:lumMod val="40000"/>
                <a:lumOff val="60000"/>
              </a:schemeClr>
            </a:solidFill>
          </a:ln>
        </p:spPr>
        <p:txBody>
          <a:bodyPr/>
          <a:lstStyle/>
          <a:p>
            <a:r>
              <a:rPr lang="en-US" dirty="0"/>
              <a:t>With bitmap, </a:t>
            </a:r>
            <a:r>
              <a:rPr lang="en-US" b="1" dirty="0">
                <a:solidFill>
                  <a:schemeClr val="accent6"/>
                </a:solidFill>
              </a:rPr>
              <a:t>memory is divided into allocation units</a:t>
            </a:r>
            <a:r>
              <a:rPr lang="en-US" dirty="0"/>
              <a:t>.</a:t>
            </a:r>
          </a:p>
          <a:p>
            <a:r>
              <a:rPr lang="en-US" dirty="0"/>
              <a:t>Corresponding to each allocation unit there is a </a:t>
            </a:r>
            <a:r>
              <a:rPr lang="en-US" b="1" dirty="0">
                <a:solidFill>
                  <a:schemeClr val="accent6"/>
                </a:solidFill>
              </a:rPr>
              <a:t>bit in a bitmap</a:t>
            </a:r>
            <a:r>
              <a:rPr lang="en-US" dirty="0"/>
              <a:t>.</a:t>
            </a:r>
          </a:p>
          <a:p>
            <a:r>
              <a:rPr lang="en-US" dirty="0"/>
              <a:t>Bit is </a:t>
            </a:r>
            <a:r>
              <a:rPr lang="en-US" b="1" dirty="0">
                <a:solidFill>
                  <a:schemeClr val="accent6"/>
                </a:solidFill>
              </a:rPr>
              <a:t>0 if the unit is free </a:t>
            </a:r>
            <a:r>
              <a:rPr lang="en-US" dirty="0"/>
              <a:t>and </a:t>
            </a:r>
            <a:r>
              <a:rPr lang="en-US" b="1" dirty="0">
                <a:solidFill>
                  <a:schemeClr val="accent6"/>
                </a:solidFill>
              </a:rPr>
              <a:t>1 if unit is occupied</a:t>
            </a:r>
            <a:r>
              <a:rPr lang="en-US" dirty="0"/>
              <a:t>.</a:t>
            </a:r>
          </a:p>
          <a:p>
            <a:r>
              <a:rPr lang="en-US" dirty="0"/>
              <a:t>The </a:t>
            </a:r>
            <a:r>
              <a:rPr lang="en-US" b="1" dirty="0">
                <a:solidFill>
                  <a:schemeClr val="accent6"/>
                </a:solidFill>
              </a:rPr>
              <a:t>size of allocation unit is an important design issue</a:t>
            </a:r>
            <a:r>
              <a:rPr lang="en-US" dirty="0"/>
              <a:t>, the </a:t>
            </a:r>
            <a:r>
              <a:rPr lang="en-US" b="1" dirty="0">
                <a:solidFill>
                  <a:schemeClr val="accent6"/>
                </a:solidFill>
              </a:rPr>
              <a:t>smaller the size, the larger the bitmap</a:t>
            </a:r>
            <a:r>
              <a:rPr lang="en-US" dirty="0"/>
              <a:t>.</a:t>
            </a:r>
          </a:p>
          <a:p>
            <a:r>
              <a:rPr lang="en-US" dirty="0"/>
              <a:t>The main problem is that </a:t>
            </a:r>
            <a:r>
              <a:rPr lang="en-US" b="1" dirty="0">
                <a:solidFill>
                  <a:schemeClr val="accent6"/>
                </a:solidFill>
              </a:rPr>
              <a:t>when it has been decided to bring a k unit process, the memory manager must search the bitmap to find a run of k consecutive 0 bits in the map</a:t>
            </a:r>
            <a:r>
              <a:rPr lang="en-US" dirty="0"/>
              <a:t>. </a:t>
            </a:r>
          </a:p>
          <a:p>
            <a:r>
              <a:rPr lang="en-US" dirty="0"/>
              <a:t>Searching a bitmap for a run of a given length is a </a:t>
            </a:r>
            <a:r>
              <a:rPr lang="en-US" b="1" dirty="0">
                <a:solidFill>
                  <a:schemeClr val="accent6"/>
                </a:solidFill>
              </a:rPr>
              <a:t>slow operation</a:t>
            </a:r>
            <a:r>
              <a:rPr lang="en-US" dirty="0"/>
              <a:t>.</a:t>
            </a:r>
          </a:p>
        </p:txBody>
      </p:sp>
      <p:graphicFrame>
        <p:nvGraphicFramePr>
          <p:cNvPr id="4" name="Table 3">
            <a:extLst>
              <a:ext uri="{FF2B5EF4-FFF2-40B4-BE49-F238E27FC236}">
                <a16:creationId xmlns:a16="http://schemas.microsoft.com/office/drawing/2014/main" id="{383C5672-BEFB-BE26-C4B5-D08FC903BEC3}"/>
              </a:ext>
            </a:extLst>
          </p:cNvPr>
          <p:cNvGraphicFramePr>
            <a:graphicFrameLocks noGrp="1"/>
          </p:cNvGraphicFramePr>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64D695D9-00E2-7DAA-A593-4AB3FDEA8AD8}"/>
              </a:ext>
            </a:extLst>
          </p:cNvPr>
          <p:cNvGraphicFramePr>
            <a:graphicFrameLocks noGrp="1"/>
          </p:cNvGraphicFramePr>
          <p:nvPr/>
        </p:nvGraphicFramePr>
        <p:xfrm>
          <a:off x="417850" y="235204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14B49D9-B367-1D64-C397-02D8FD9768D7}"/>
              </a:ext>
            </a:extLst>
          </p:cNvPr>
          <p:cNvGraphicFramePr>
            <a:graphicFrameLocks noGrp="1"/>
          </p:cNvGraphicFramePr>
          <p:nvPr/>
        </p:nvGraphicFramePr>
        <p:xfrm>
          <a:off x="417850" y="272288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557FE6E9-6A81-FBD4-294C-401D7F275579}"/>
              </a:ext>
            </a:extLst>
          </p:cNvPr>
          <p:cNvGraphicFramePr>
            <a:graphicFrameLocks noGrp="1"/>
          </p:cNvGraphicFramePr>
          <p:nvPr/>
        </p:nvGraphicFramePr>
        <p:xfrm>
          <a:off x="417850" y="309372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0B894B48-5B0C-7689-83AB-72307681D838}"/>
              </a:ext>
            </a:extLst>
          </p:cNvPr>
          <p:cNvGraphicFramePr>
            <a:graphicFrameLocks noGrp="1"/>
          </p:cNvGraphicFramePr>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extLst>
                    <a:ext uri="{9D8B030D-6E8A-4147-A177-3AD203B41FA5}">
                      <a16:colId xmlns:a16="http://schemas.microsoft.com/office/drawing/2014/main" val="20000"/>
                    </a:ext>
                  </a:extLst>
                </a:gridCol>
              </a:tblGrid>
              <a:tr h="370840">
                <a:tc>
                  <a:txBody>
                    <a:bodyPr/>
                    <a:lstStyle/>
                    <a:p>
                      <a:r>
                        <a:rPr lang="en-US"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9" name="Straight Arrow Connector 8">
            <a:extLst>
              <a:ext uri="{FF2B5EF4-FFF2-40B4-BE49-F238E27FC236}">
                <a16:creationId xmlns:a16="http://schemas.microsoft.com/office/drawing/2014/main" id="{0E0F27A8-3E80-E51D-A14C-7E4DE2AB5DE5}"/>
              </a:ext>
            </a:extLst>
          </p:cNvPr>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07B6BA-DE73-26D4-D9F8-9D21FB8C9EF7}"/>
              </a:ext>
            </a:extLst>
          </p:cNvPr>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1008E7-DA28-8E05-6DAE-F538421C0951}"/>
              </a:ext>
            </a:extLst>
          </p:cNvPr>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6F1C417-5E47-4D36-8CB4-47B2F3E3E61D}"/>
              </a:ext>
            </a:extLst>
          </p:cNvPr>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0120125-F26C-2F02-4C63-128590308EE5}"/>
              </a:ext>
            </a:extLst>
          </p:cNvPr>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8336EB-DA02-7023-FBC2-7F3148DAC218}"/>
              </a:ext>
            </a:extLst>
          </p:cNvPr>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4A28BA-EA6C-2FBE-1BCF-ADD351636C7D}"/>
              </a:ext>
            </a:extLst>
          </p:cNvPr>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42A11E-0EB4-10D3-2F11-544A76A1E2F7}"/>
              </a:ext>
            </a:extLst>
          </p:cNvPr>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E07FBF-9710-FF5B-A0DD-38E556169AF7}"/>
              </a:ext>
            </a:extLst>
          </p:cNvPr>
          <p:cNvSpPr txBox="1"/>
          <p:nvPr/>
        </p:nvSpPr>
        <p:spPr>
          <a:xfrm>
            <a:off x="291604" y="1359931"/>
            <a:ext cx="258591" cy="369332"/>
          </a:xfrm>
          <a:prstGeom prst="rect">
            <a:avLst/>
          </a:prstGeom>
          <a:noFill/>
        </p:spPr>
        <p:txBody>
          <a:bodyPr wrap="square" rtlCol="0">
            <a:spAutoFit/>
          </a:bodyPr>
          <a:lstStyle/>
          <a:p>
            <a:pPr algn="ctr"/>
            <a:r>
              <a:rPr lang="en-US" dirty="0"/>
              <a:t>0</a:t>
            </a:r>
            <a:endParaRPr lang="en-IN" dirty="0"/>
          </a:p>
        </p:txBody>
      </p:sp>
      <p:sp>
        <p:nvSpPr>
          <p:cNvPr id="18" name="TextBox 17">
            <a:extLst>
              <a:ext uri="{FF2B5EF4-FFF2-40B4-BE49-F238E27FC236}">
                <a16:creationId xmlns:a16="http://schemas.microsoft.com/office/drawing/2014/main" id="{602FDA51-8B0B-C794-DADD-D1BF3596544A}"/>
              </a:ext>
            </a:extLst>
          </p:cNvPr>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a:extLst>
              <a:ext uri="{FF2B5EF4-FFF2-40B4-BE49-F238E27FC236}">
                <a16:creationId xmlns:a16="http://schemas.microsoft.com/office/drawing/2014/main" id="{82597A51-7A9D-1746-7474-3EC2F43C9AE0}"/>
              </a:ext>
            </a:extLst>
          </p:cNvPr>
          <p:cNvSpPr txBox="1"/>
          <p:nvPr/>
        </p:nvSpPr>
        <p:spPr>
          <a:xfrm>
            <a:off x="3631311" y="1359568"/>
            <a:ext cx="432937" cy="369332"/>
          </a:xfrm>
          <a:prstGeom prst="rect">
            <a:avLst/>
          </a:prstGeom>
          <a:noFill/>
        </p:spPr>
        <p:txBody>
          <a:bodyPr wrap="square" rtlCol="0">
            <a:spAutoFit/>
          </a:bodyPr>
          <a:lstStyle/>
          <a:p>
            <a:pPr algn="ctr"/>
            <a:r>
              <a:rPr lang="en-US" dirty="0"/>
              <a:t>16</a:t>
            </a:r>
            <a:endParaRPr lang="en-IN" dirty="0"/>
          </a:p>
        </p:txBody>
      </p:sp>
      <p:sp>
        <p:nvSpPr>
          <p:cNvPr id="20" name="TextBox 19">
            <a:extLst>
              <a:ext uri="{FF2B5EF4-FFF2-40B4-BE49-F238E27FC236}">
                <a16:creationId xmlns:a16="http://schemas.microsoft.com/office/drawing/2014/main" id="{AE5743E6-69EA-B4B8-F275-CF2537AA3597}"/>
              </a:ext>
            </a:extLst>
          </p:cNvPr>
          <p:cNvSpPr txBox="1"/>
          <p:nvPr/>
        </p:nvSpPr>
        <p:spPr>
          <a:xfrm>
            <a:off x="5388743" y="1359568"/>
            <a:ext cx="432937" cy="369332"/>
          </a:xfrm>
          <a:prstGeom prst="rect">
            <a:avLst/>
          </a:prstGeom>
          <a:noFill/>
        </p:spPr>
        <p:txBody>
          <a:bodyPr wrap="square" rtlCol="0">
            <a:spAutoFit/>
          </a:bodyPr>
          <a:lstStyle/>
          <a:p>
            <a:pPr algn="ctr"/>
            <a:r>
              <a:rPr lang="en-US" dirty="0"/>
              <a:t>24</a:t>
            </a:r>
            <a:endParaRPr lang="en-IN" dirty="0"/>
          </a:p>
        </p:txBody>
      </p:sp>
      <p:sp>
        <p:nvSpPr>
          <p:cNvPr id="21" name="TextBox 20">
            <a:extLst>
              <a:ext uri="{FF2B5EF4-FFF2-40B4-BE49-F238E27FC236}">
                <a16:creationId xmlns:a16="http://schemas.microsoft.com/office/drawing/2014/main" id="{476838B9-F908-707B-C36F-522883B938CF}"/>
              </a:ext>
            </a:extLst>
          </p:cNvPr>
          <p:cNvSpPr txBox="1"/>
          <p:nvPr/>
        </p:nvSpPr>
        <p:spPr>
          <a:xfrm>
            <a:off x="7096534" y="1359568"/>
            <a:ext cx="432937" cy="369332"/>
          </a:xfrm>
          <a:prstGeom prst="rect">
            <a:avLst/>
          </a:prstGeom>
          <a:noFill/>
        </p:spPr>
        <p:txBody>
          <a:bodyPr wrap="square" rtlCol="0">
            <a:spAutoFit/>
          </a:bodyPr>
          <a:lstStyle/>
          <a:p>
            <a:pPr algn="ctr"/>
            <a:r>
              <a:rPr lang="en-US" dirty="0"/>
              <a:t>32</a:t>
            </a:r>
            <a:endParaRPr lang="en-IN" dirty="0"/>
          </a:p>
        </p:txBody>
      </p:sp>
      <p:graphicFrame>
        <p:nvGraphicFramePr>
          <p:cNvPr id="22" name="Table 21">
            <a:extLst>
              <a:ext uri="{FF2B5EF4-FFF2-40B4-BE49-F238E27FC236}">
                <a16:creationId xmlns:a16="http://schemas.microsoft.com/office/drawing/2014/main" id="{63DECB95-485A-1CBD-DD59-5F6F148CF0B8}"/>
              </a:ext>
            </a:extLst>
          </p:cNvPr>
          <p:cNvGraphicFramePr>
            <a:graphicFrameLocks noGrp="1"/>
          </p:cNvGraphicFramePr>
          <p:nvPr/>
        </p:nvGraphicFramePr>
        <p:xfrm>
          <a:off x="402451" y="968188"/>
          <a:ext cx="7632000" cy="37084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gridCol w="1296000">
                  <a:extLst>
                    <a:ext uri="{9D8B030D-6E8A-4147-A177-3AD203B41FA5}">
                      <a16:colId xmlns:a16="http://schemas.microsoft.com/office/drawing/2014/main" val="20008"/>
                    </a:ext>
                  </a:extLst>
                </a:gridCol>
                <a:gridCol w="648000">
                  <a:extLst>
                    <a:ext uri="{9D8B030D-6E8A-4147-A177-3AD203B41FA5}">
                      <a16:colId xmlns:a16="http://schemas.microsoft.com/office/drawing/2014/main" val="20009"/>
                    </a:ext>
                  </a:extLst>
                </a:gridCol>
                <a:gridCol w="216000">
                  <a:extLst>
                    <a:ext uri="{9D8B030D-6E8A-4147-A177-3AD203B41FA5}">
                      <a16:colId xmlns:a16="http://schemas.microsoft.com/office/drawing/2014/main" val="20010"/>
                    </a:ext>
                  </a:extLst>
                </a:gridCol>
                <a:gridCol w="216000">
                  <a:extLst>
                    <a:ext uri="{9D8B030D-6E8A-4147-A177-3AD203B41FA5}">
                      <a16:colId xmlns:a16="http://schemas.microsoft.com/office/drawing/2014/main" val="20011"/>
                    </a:ext>
                  </a:extLst>
                </a:gridCol>
                <a:gridCol w="216000">
                  <a:extLst>
                    <a:ext uri="{9D8B030D-6E8A-4147-A177-3AD203B41FA5}">
                      <a16:colId xmlns:a16="http://schemas.microsoft.com/office/drawing/2014/main" val="20012"/>
                    </a:ext>
                  </a:extLst>
                </a:gridCol>
                <a:gridCol w="720000">
                  <a:extLst>
                    <a:ext uri="{9D8B030D-6E8A-4147-A177-3AD203B41FA5}">
                      <a16:colId xmlns:a16="http://schemas.microsoft.com/office/drawing/2014/main" val="20013"/>
                    </a:ext>
                  </a:extLst>
                </a:gridCol>
              </a:tblGrid>
              <a:tr h="370840">
                <a:tc>
                  <a:txBody>
                    <a:bodyPr/>
                    <a:lstStyle/>
                    <a:p>
                      <a:pPr algn="ctr"/>
                      <a:r>
                        <a:rPr lang="en-US" dirty="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D</a:t>
                      </a:r>
                      <a:endParaRPr lang="en-IN" dirty="0"/>
                    </a:p>
                  </a:txBody>
                  <a:tcPr/>
                </a:tc>
                <a:tc>
                  <a:txBody>
                    <a:bodyPr/>
                    <a:lstStyle/>
                    <a:p>
                      <a:pPr algn="ctr"/>
                      <a:r>
                        <a:rPr lang="en-US" dirty="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a:t>…….</a:t>
                      </a:r>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794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bg/>
                                          </p:spTgt>
                                        </p:tgtEl>
                                        <p:attrNameLst>
                                          <p:attrName>style.visibility</p:attrName>
                                        </p:attrNameLst>
                                      </p:cBhvr>
                                      <p:to>
                                        <p:strVal val="visible"/>
                                      </p:to>
                                    </p:set>
                                    <p:animEffect transition="in" filter="fade">
                                      <p:cBhvr>
                                        <p:cTn id="47" dur="500"/>
                                        <p:tgtEl>
                                          <p:spTgt spid="24">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xEl>
                                              <p:pRg st="0" end="0"/>
                                            </p:txEl>
                                          </p:spTgt>
                                        </p:tgtEl>
                                        <p:attrNameLst>
                                          <p:attrName>style.visibility</p:attrName>
                                        </p:attrNameLst>
                                      </p:cBhvr>
                                      <p:to>
                                        <p:strVal val="visible"/>
                                      </p:to>
                                    </p:set>
                                    <p:animEffect transition="in" filter="fade">
                                      <p:cBhvr>
                                        <p:cTn id="50" dur="500"/>
                                        <p:tgtEl>
                                          <p:spTgt spid="2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xEl>
                                              <p:pRg st="1" end="1"/>
                                            </p:txEl>
                                          </p:spTgt>
                                        </p:tgtEl>
                                        <p:attrNameLst>
                                          <p:attrName>style.visibility</p:attrName>
                                        </p:attrNameLst>
                                      </p:cBhvr>
                                      <p:to>
                                        <p:strVal val="visible"/>
                                      </p:to>
                                    </p:set>
                                    <p:animEffect transition="in" filter="fade">
                                      <p:cBhvr>
                                        <p:cTn id="55" dur="500"/>
                                        <p:tgtEl>
                                          <p:spTgt spid="2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xEl>
                                              <p:pRg st="2" end="2"/>
                                            </p:txEl>
                                          </p:spTgt>
                                        </p:tgtEl>
                                        <p:attrNameLst>
                                          <p:attrName>style.visibility</p:attrName>
                                        </p:attrNameLst>
                                      </p:cBhvr>
                                      <p:to>
                                        <p:strVal val="visible"/>
                                      </p:to>
                                    </p:set>
                                    <p:animEffect transition="in" filter="fade">
                                      <p:cBhvr>
                                        <p:cTn id="60" dur="500"/>
                                        <p:tgtEl>
                                          <p:spTgt spid="2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xEl>
                                              <p:pRg st="3" end="3"/>
                                            </p:txEl>
                                          </p:spTgt>
                                        </p:tgtEl>
                                        <p:attrNameLst>
                                          <p:attrName>style.visibility</p:attrName>
                                        </p:attrNameLst>
                                      </p:cBhvr>
                                      <p:to>
                                        <p:strVal val="visible"/>
                                      </p:to>
                                    </p:set>
                                    <p:animEffect transition="in" filter="fade">
                                      <p:cBhvr>
                                        <p:cTn id="65" dur="500"/>
                                        <p:tgtEl>
                                          <p:spTgt spid="24">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xEl>
                                              <p:pRg st="4" end="4"/>
                                            </p:txEl>
                                          </p:spTgt>
                                        </p:tgtEl>
                                        <p:attrNameLst>
                                          <p:attrName>style.visibility</p:attrName>
                                        </p:attrNameLst>
                                      </p:cBhvr>
                                      <p:to>
                                        <p:strVal val="visible"/>
                                      </p:to>
                                    </p:set>
                                    <p:animEffect transition="in" filter="fade">
                                      <p:cBhvr>
                                        <p:cTn id="70" dur="500"/>
                                        <p:tgtEl>
                                          <p:spTgt spid="24">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xEl>
                                              <p:pRg st="5" end="5"/>
                                            </p:txEl>
                                          </p:spTgt>
                                        </p:tgtEl>
                                        <p:attrNameLst>
                                          <p:attrName>style.visibility</p:attrName>
                                        </p:attrNameLst>
                                      </p:cBhvr>
                                      <p:to>
                                        <p:strVal val="visible"/>
                                      </p:to>
                                    </p:set>
                                    <p:animEffect transition="in" filter="fade">
                                      <p:cBhvr>
                                        <p:cTn id="75"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animBg="1"/>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0969D-2FBE-CD0D-B651-2046CC72E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DA6113-FB4D-8F4C-2B0A-5ECFE90AC9A5}"/>
              </a:ext>
            </a:extLst>
          </p:cNvPr>
          <p:cNvSpPr>
            <a:spLocks noGrp="1"/>
          </p:cNvSpPr>
          <p:nvPr>
            <p:ph type="title"/>
          </p:nvPr>
        </p:nvSpPr>
        <p:spPr/>
        <p:txBody>
          <a:bodyPr/>
          <a:lstStyle/>
          <a:p>
            <a:r>
              <a:rPr lang="en-US" sz="3200" dirty="0"/>
              <a:t>Memory management with Bitmaps</a:t>
            </a:r>
            <a:endParaRPr lang="en-US" dirty="0"/>
          </a:p>
        </p:txBody>
      </p:sp>
      <p:graphicFrame>
        <p:nvGraphicFramePr>
          <p:cNvPr id="4" name="Table 3">
            <a:extLst>
              <a:ext uri="{FF2B5EF4-FFF2-40B4-BE49-F238E27FC236}">
                <a16:creationId xmlns:a16="http://schemas.microsoft.com/office/drawing/2014/main" id="{B51F2793-BEA2-A456-6B88-22AC05910A1F}"/>
              </a:ext>
            </a:extLst>
          </p:cNvPr>
          <p:cNvGraphicFramePr>
            <a:graphicFrameLocks noGrp="1"/>
          </p:cNvGraphicFramePr>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317244A4-A374-EF61-9AF0-CB4FBA97939E}"/>
              </a:ext>
            </a:extLst>
          </p:cNvPr>
          <p:cNvGraphicFramePr>
            <a:graphicFrameLocks noGrp="1"/>
          </p:cNvGraphicFramePr>
          <p:nvPr/>
        </p:nvGraphicFramePr>
        <p:xfrm>
          <a:off x="417850" y="235204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394C3F3-C52F-A172-D586-5A04F78B601C}"/>
              </a:ext>
            </a:extLst>
          </p:cNvPr>
          <p:cNvGraphicFramePr>
            <a:graphicFrameLocks noGrp="1"/>
          </p:cNvGraphicFramePr>
          <p:nvPr/>
        </p:nvGraphicFramePr>
        <p:xfrm>
          <a:off x="417850" y="272288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E8A6E357-7DE7-1B69-5A6F-1FBF5B11F15D}"/>
              </a:ext>
            </a:extLst>
          </p:cNvPr>
          <p:cNvGraphicFramePr>
            <a:graphicFrameLocks noGrp="1"/>
          </p:cNvGraphicFramePr>
          <p:nvPr/>
        </p:nvGraphicFramePr>
        <p:xfrm>
          <a:off x="417850" y="3093720"/>
          <a:ext cx="1728000" cy="370840"/>
        </p:xfrm>
        <a:graphic>
          <a:graphicData uri="http://schemas.openxmlformats.org/drawingml/2006/table">
            <a:tbl>
              <a:tblPr firstRow="1" bandRow="1">
                <a:tableStyleId>{5940675A-B579-460E-94D1-54222C63F5DA}</a:tableStyleId>
              </a:tblPr>
              <a:tblGrid>
                <a:gridCol w="216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216000">
                  <a:extLst>
                    <a:ext uri="{9D8B030D-6E8A-4147-A177-3AD203B41FA5}">
                      <a16:colId xmlns:a16="http://schemas.microsoft.com/office/drawing/2014/main" val="20004"/>
                    </a:ext>
                  </a:extLst>
                </a:gridCol>
                <a:gridCol w="216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7225EC7D-6815-B8B2-36A2-A827431C88E9}"/>
              </a:ext>
            </a:extLst>
          </p:cNvPr>
          <p:cNvGraphicFramePr>
            <a:graphicFrameLocks noGrp="1"/>
          </p:cNvGraphicFramePr>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extLst>
                    <a:ext uri="{9D8B030D-6E8A-4147-A177-3AD203B41FA5}">
                      <a16:colId xmlns:a16="http://schemas.microsoft.com/office/drawing/2014/main" val="20000"/>
                    </a:ext>
                  </a:extLst>
                </a:gridCol>
              </a:tblGrid>
              <a:tr h="370840">
                <a:tc>
                  <a:txBody>
                    <a:bodyPr/>
                    <a:lstStyle/>
                    <a:p>
                      <a:r>
                        <a:rPr lang="en-US"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9" name="Straight Arrow Connector 8">
            <a:extLst>
              <a:ext uri="{FF2B5EF4-FFF2-40B4-BE49-F238E27FC236}">
                <a16:creationId xmlns:a16="http://schemas.microsoft.com/office/drawing/2014/main" id="{465B691A-3360-7BFF-1BF0-C600E55698AB}"/>
              </a:ext>
            </a:extLst>
          </p:cNvPr>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99C098-A9BC-4FA8-96F9-30EA704769C4}"/>
              </a:ext>
            </a:extLst>
          </p:cNvPr>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652AE0-07C6-5C31-E454-B569034F7335}"/>
              </a:ext>
            </a:extLst>
          </p:cNvPr>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84CF0B-BA74-B36E-D99F-2233246C6442}"/>
              </a:ext>
            </a:extLst>
          </p:cNvPr>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1519ED-DFBC-B2F5-A493-C29B7D136F63}"/>
              </a:ext>
            </a:extLst>
          </p:cNvPr>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C920BB-318F-357E-6726-4BE5AEE0224E}"/>
              </a:ext>
            </a:extLst>
          </p:cNvPr>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F3D8EC7-E33B-8D5E-B736-342912A6106A}"/>
              </a:ext>
            </a:extLst>
          </p:cNvPr>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6A2DAB-50E1-235D-2861-FBAFF3CCB49A}"/>
              </a:ext>
            </a:extLst>
          </p:cNvPr>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DBFE70-A749-22DA-6CF0-4DD71593903B}"/>
              </a:ext>
            </a:extLst>
          </p:cNvPr>
          <p:cNvSpPr txBox="1"/>
          <p:nvPr/>
        </p:nvSpPr>
        <p:spPr>
          <a:xfrm>
            <a:off x="291604" y="1359931"/>
            <a:ext cx="258591" cy="369332"/>
          </a:xfrm>
          <a:prstGeom prst="rect">
            <a:avLst/>
          </a:prstGeom>
          <a:noFill/>
        </p:spPr>
        <p:txBody>
          <a:bodyPr wrap="square" rtlCol="0">
            <a:spAutoFit/>
          </a:bodyPr>
          <a:lstStyle/>
          <a:p>
            <a:pPr algn="ctr"/>
            <a:r>
              <a:rPr lang="en-US" dirty="0"/>
              <a:t>0</a:t>
            </a:r>
            <a:endParaRPr lang="en-IN" dirty="0"/>
          </a:p>
        </p:txBody>
      </p:sp>
      <p:sp>
        <p:nvSpPr>
          <p:cNvPr id="18" name="TextBox 17">
            <a:extLst>
              <a:ext uri="{FF2B5EF4-FFF2-40B4-BE49-F238E27FC236}">
                <a16:creationId xmlns:a16="http://schemas.microsoft.com/office/drawing/2014/main" id="{97B93A70-C6AE-9E1A-A260-620EB58DDD17}"/>
              </a:ext>
            </a:extLst>
          </p:cNvPr>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a:extLst>
              <a:ext uri="{FF2B5EF4-FFF2-40B4-BE49-F238E27FC236}">
                <a16:creationId xmlns:a16="http://schemas.microsoft.com/office/drawing/2014/main" id="{DABC91E3-525F-4682-610F-B29FB3916B92}"/>
              </a:ext>
            </a:extLst>
          </p:cNvPr>
          <p:cNvSpPr txBox="1"/>
          <p:nvPr/>
        </p:nvSpPr>
        <p:spPr>
          <a:xfrm>
            <a:off x="3631311" y="1359568"/>
            <a:ext cx="432937" cy="369332"/>
          </a:xfrm>
          <a:prstGeom prst="rect">
            <a:avLst/>
          </a:prstGeom>
          <a:noFill/>
        </p:spPr>
        <p:txBody>
          <a:bodyPr wrap="square" rtlCol="0">
            <a:spAutoFit/>
          </a:bodyPr>
          <a:lstStyle/>
          <a:p>
            <a:pPr algn="ctr"/>
            <a:r>
              <a:rPr lang="en-US" dirty="0"/>
              <a:t>16</a:t>
            </a:r>
            <a:endParaRPr lang="en-IN" dirty="0"/>
          </a:p>
        </p:txBody>
      </p:sp>
      <p:sp>
        <p:nvSpPr>
          <p:cNvPr id="20" name="TextBox 19">
            <a:extLst>
              <a:ext uri="{FF2B5EF4-FFF2-40B4-BE49-F238E27FC236}">
                <a16:creationId xmlns:a16="http://schemas.microsoft.com/office/drawing/2014/main" id="{572989A6-0CB7-2987-7A5A-C8CA3CE28288}"/>
              </a:ext>
            </a:extLst>
          </p:cNvPr>
          <p:cNvSpPr txBox="1"/>
          <p:nvPr/>
        </p:nvSpPr>
        <p:spPr>
          <a:xfrm>
            <a:off x="5388743" y="1359568"/>
            <a:ext cx="432937" cy="369332"/>
          </a:xfrm>
          <a:prstGeom prst="rect">
            <a:avLst/>
          </a:prstGeom>
          <a:noFill/>
        </p:spPr>
        <p:txBody>
          <a:bodyPr wrap="square" rtlCol="0">
            <a:spAutoFit/>
          </a:bodyPr>
          <a:lstStyle/>
          <a:p>
            <a:pPr algn="ctr"/>
            <a:r>
              <a:rPr lang="en-US" dirty="0"/>
              <a:t>24</a:t>
            </a:r>
            <a:endParaRPr lang="en-IN" dirty="0"/>
          </a:p>
        </p:txBody>
      </p:sp>
      <p:sp>
        <p:nvSpPr>
          <p:cNvPr id="21" name="TextBox 20">
            <a:extLst>
              <a:ext uri="{FF2B5EF4-FFF2-40B4-BE49-F238E27FC236}">
                <a16:creationId xmlns:a16="http://schemas.microsoft.com/office/drawing/2014/main" id="{8FF52178-4F54-C273-12FA-36F347A7E729}"/>
              </a:ext>
            </a:extLst>
          </p:cNvPr>
          <p:cNvSpPr txBox="1"/>
          <p:nvPr/>
        </p:nvSpPr>
        <p:spPr>
          <a:xfrm>
            <a:off x="7096534" y="1359568"/>
            <a:ext cx="432937" cy="369332"/>
          </a:xfrm>
          <a:prstGeom prst="rect">
            <a:avLst/>
          </a:prstGeom>
          <a:noFill/>
        </p:spPr>
        <p:txBody>
          <a:bodyPr wrap="square" rtlCol="0">
            <a:spAutoFit/>
          </a:bodyPr>
          <a:lstStyle/>
          <a:p>
            <a:pPr algn="ctr"/>
            <a:r>
              <a:rPr lang="en-US" dirty="0"/>
              <a:t>32</a:t>
            </a:r>
            <a:endParaRPr lang="en-IN" dirty="0"/>
          </a:p>
        </p:txBody>
      </p:sp>
      <p:graphicFrame>
        <p:nvGraphicFramePr>
          <p:cNvPr id="22" name="Table 21">
            <a:extLst>
              <a:ext uri="{FF2B5EF4-FFF2-40B4-BE49-F238E27FC236}">
                <a16:creationId xmlns:a16="http://schemas.microsoft.com/office/drawing/2014/main" id="{6BF18C2A-C781-1D41-16A7-5A37F372AEAE}"/>
              </a:ext>
            </a:extLst>
          </p:cNvPr>
          <p:cNvGraphicFramePr>
            <a:graphicFrameLocks noGrp="1"/>
          </p:cNvGraphicFramePr>
          <p:nvPr/>
        </p:nvGraphicFramePr>
        <p:xfrm>
          <a:off x="402451" y="968188"/>
          <a:ext cx="7632000" cy="37084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gridCol w="216000">
                  <a:extLst>
                    <a:ext uri="{9D8B030D-6E8A-4147-A177-3AD203B41FA5}">
                      <a16:colId xmlns:a16="http://schemas.microsoft.com/office/drawing/2014/main" val="20001"/>
                    </a:ext>
                  </a:extLst>
                </a:gridCol>
                <a:gridCol w="216000">
                  <a:extLst>
                    <a:ext uri="{9D8B030D-6E8A-4147-A177-3AD203B41FA5}">
                      <a16:colId xmlns:a16="http://schemas.microsoft.com/office/drawing/2014/main" val="20002"/>
                    </a:ext>
                  </a:extLst>
                </a:gridCol>
                <a:gridCol w="21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216000">
                  <a:extLst>
                    <a:ext uri="{9D8B030D-6E8A-4147-A177-3AD203B41FA5}">
                      <a16:colId xmlns:a16="http://schemas.microsoft.com/office/drawing/2014/main" val="20006"/>
                    </a:ext>
                  </a:extLst>
                </a:gridCol>
                <a:gridCol w="216000">
                  <a:extLst>
                    <a:ext uri="{9D8B030D-6E8A-4147-A177-3AD203B41FA5}">
                      <a16:colId xmlns:a16="http://schemas.microsoft.com/office/drawing/2014/main" val="20007"/>
                    </a:ext>
                  </a:extLst>
                </a:gridCol>
                <a:gridCol w="1296000">
                  <a:extLst>
                    <a:ext uri="{9D8B030D-6E8A-4147-A177-3AD203B41FA5}">
                      <a16:colId xmlns:a16="http://schemas.microsoft.com/office/drawing/2014/main" val="20008"/>
                    </a:ext>
                  </a:extLst>
                </a:gridCol>
                <a:gridCol w="648000">
                  <a:extLst>
                    <a:ext uri="{9D8B030D-6E8A-4147-A177-3AD203B41FA5}">
                      <a16:colId xmlns:a16="http://schemas.microsoft.com/office/drawing/2014/main" val="20009"/>
                    </a:ext>
                  </a:extLst>
                </a:gridCol>
                <a:gridCol w="216000">
                  <a:extLst>
                    <a:ext uri="{9D8B030D-6E8A-4147-A177-3AD203B41FA5}">
                      <a16:colId xmlns:a16="http://schemas.microsoft.com/office/drawing/2014/main" val="20010"/>
                    </a:ext>
                  </a:extLst>
                </a:gridCol>
                <a:gridCol w="216000">
                  <a:extLst>
                    <a:ext uri="{9D8B030D-6E8A-4147-A177-3AD203B41FA5}">
                      <a16:colId xmlns:a16="http://schemas.microsoft.com/office/drawing/2014/main" val="20011"/>
                    </a:ext>
                  </a:extLst>
                </a:gridCol>
                <a:gridCol w="216000">
                  <a:extLst>
                    <a:ext uri="{9D8B030D-6E8A-4147-A177-3AD203B41FA5}">
                      <a16:colId xmlns:a16="http://schemas.microsoft.com/office/drawing/2014/main" val="20012"/>
                    </a:ext>
                  </a:extLst>
                </a:gridCol>
                <a:gridCol w="720000">
                  <a:extLst>
                    <a:ext uri="{9D8B030D-6E8A-4147-A177-3AD203B41FA5}">
                      <a16:colId xmlns:a16="http://schemas.microsoft.com/office/drawing/2014/main" val="20013"/>
                    </a:ext>
                  </a:extLst>
                </a:gridCol>
              </a:tblGrid>
              <a:tr h="370840">
                <a:tc>
                  <a:txBody>
                    <a:bodyPr/>
                    <a:lstStyle/>
                    <a:p>
                      <a:pPr algn="ctr"/>
                      <a:r>
                        <a:rPr lang="en-US" dirty="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a:t>D</a:t>
                      </a:r>
                      <a:endParaRPr lang="en-IN" dirty="0"/>
                    </a:p>
                  </a:txBody>
                  <a:tcPr/>
                </a:tc>
                <a:tc>
                  <a:txBody>
                    <a:bodyPr/>
                    <a:lstStyle/>
                    <a:p>
                      <a:pPr algn="ctr"/>
                      <a:r>
                        <a:rPr lang="en-US" dirty="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a:t>…….</a:t>
                      </a:r>
                      <a:endParaRPr lang="en-IN" dirty="0"/>
                    </a:p>
                  </a:txBody>
                  <a:tcPr/>
                </a:tc>
                <a:extLst>
                  <a:ext uri="{0D108BD9-81ED-4DB2-BD59-A6C34878D82A}">
                    <a16:rowId xmlns:a16="http://schemas.microsoft.com/office/drawing/2014/main" val="10000"/>
                  </a:ext>
                </a:extLst>
              </a:tr>
            </a:tbl>
          </a:graphicData>
        </a:graphic>
      </p:graphicFrame>
      <p:graphicFrame>
        <p:nvGraphicFramePr>
          <p:cNvPr id="40" name="Content Placeholder 39">
            <a:extLst>
              <a:ext uri="{FF2B5EF4-FFF2-40B4-BE49-F238E27FC236}">
                <a16:creationId xmlns:a16="http://schemas.microsoft.com/office/drawing/2014/main" id="{403EDD5E-C597-71BF-67B2-5C920E2B033C}"/>
              </a:ext>
            </a:extLst>
          </p:cNvPr>
          <p:cNvGraphicFramePr>
            <a:graphicFrameLocks noGrp="1"/>
          </p:cNvGraphicFramePr>
          <p:nvPr>
            <p:ph idx="1"/>
            <p:extLst>
              <p:ext uri="{D42A27DB-BD31-4B8C-83A1-F6EECF244321}">
                <p14:modId xmlns:p14="http://schemas.microsoft.com/office/powerpoint/2010/main" val="829291887"/>
              </p:ext>
            </p:extLst>
          </p:nvPr>
        </p:nvGraphicFramePr>
        <p:xfrm>
          <a:off x="8715396" y="1240072"/>
          <a:ext cx="861414" cy="3807280"/>
        </p:xfrm>
        <a:graphic>
          <a:graphicData uri="http://schemas.openxmlformats.org/drawingml/2006/table">
            <a:tbl>
              <a:tblPr firstRow="1" bandRow="1">
                <a:tableStyleId>{5940675A-B579-460E-94D1-54222C63F5DA}</a:tableStyleId>
              </a:tblPr>
              <a:tblGrid>
                <a:gridCol w="861414">
                  <a:extLst>
                    <a:ext uri="{9D8B030D-6E8A-4147-A177-3AD203B41FA5}">
                      <a16:colId xmlns:a16="http://schemas.microsoft.com/office/drawing/2014/main" val="4283250981"/>
                    </a:ext>
                  </a:extLst>
                </a:gridCol>
              </a:tblGrid>
              <a:tr h="380728">
                <a:tc>
                  <a:txBody>
                    <a:bodyPr/>
                    <a:lstStyle/>
                    <a:p>
                      <a:r>
                        <a:rPr lang="en-US" dirty="0"/>
                        <a:t>(9) 1</a:t>
                      </a:r>
                      <a:endParaRPr lang="en-IN" dirty="0"/>
                    </a:p>
                  </a:txBody>
                  <a:tcPr/>
                </a:tc>
                <a:extLst>
                  <a:ext uri="{0D108BD9-81ED-4DB2-BD59-A6C34878D82A}">
                    <a16:rowId xmlns:a16="http://schemas.microsoft.com/office/drawing/2014/main" val="3049407394"/>
                  </a:ext>
                </a:extLst>
              </a:tr>
              <a:tr h="380728">
                <a:tc>
                  <a:txBody>
                    <a:bodyPr/>
                    <a:lstStyle/>
                    <a:p>
                      <a:r>
                        <a:rPr lang="en-US" dirty="0"/>
                        <a:t>(8) 1</a:t>
                      </a:r>
                      <a:endParaRPr lang="en-IN" dirty="0"/>
                    </a:p>
                  </a:txBody>
                  <a:tcPr/>
                </a:tc>
                <a:extLst>
                  <a:ext uri="{0D108BD9-81ED-4DB2-BD59-A6C34878D82A}">
                    <a16:rowId xmlns:a16="http://schemas.microsoft.com/office/drawing/2014/main" val="2817469861"/>
                  </a:ext>
                </a:extLst>
              </a:tr>
              <a:tr h="380728">
                <a:tc>
                  <a:txBody>
                    <a:bodyPr/>
                    <a:lstStyle/>
                    <a:p>
                      <a:r>
                        <a:rPr lang="en-US" dirty="0"/>
                        <a:t>(7) 1</a:t>
                      </a:r>
                      <a:endParaRPr lang="en-IN" dirty="0"/>
                    </a:p>
                  </a:txBody>
                  <a:tcPr/>
                </a:tc>
                <a:extLst>
                  <a:ext uri="{0D108BD9-81ED-4DB2-BD59-A6C34878D82A}">
                    <a16:rowId xmlns:a16="http://schemas.microsoft.com/office/drawing/2014/main" val="828269078"/>
                  </a:ext>
                </a:extLst>
              </a:tr>
              <a:tr h="380728">
                <a:tc>
                  <a:txBody>
                    <a:bodyPr/>
                    <a:lstStyle/>
                    <a:p>
                      <a:r>
                        <a:rPr lang="en-US" dirty="0"/>
                        <a:t>(6) 1</a:t>
                      </a:r>
                      <a:endParaRPr lang="en-IN" dirty="0"/>
                    </a:p>
                  </a:txBody>
                  <a:tcPr/>
                </a:tc>
                <a:extLst>
                  <a:ext uri="{0D108BD9-81ED-4DB2-BD59-A6C34878D82A}">
                    <a16:rowId xmlns:a16="http://schemas.microsoft.com/office/drawing/2014/main" val="321989788"/>
                  </a:ext>
                </a:extLst>
              </a:tr>
              <a:tr h="380728">
                <a:tc>
                  <a:txBody>
                    <a:bodyPr/>
                    <a:lstStyle/>
                    <a:p>
                      <a:r>
                        <a:rPr lang="en-US" dirty="0"/>
                        <a:t>(5) 0</a:t>
                      </a:r>
                      <a:endParaRPr lang="en-IN" dirty="0"/>
                    </a:p>
                  </a:txBody>
                  <a:tcPr/>
                </a:tc>
                <a:extLst>
                  <a:ext uri="{0D108BD9-81ED-4DB2-BD59-A6C34878D82A}">
                    <a16:rowId xmlns:a16="http://schemas.microsoft.com/office/drawing/2014/main" val="2289800071"/>
                  </a:ext>
                </a:extLst>
              </a:tr>
              <a:tr h="380728">
                <a:tc>
                  <a:txBody>
                    <a:bodyPr/>
                    <a:lstStyle/>
                    <a:p>
                      <a:r>
                        <a:rPr lang="en-US" dirty="0"/>
                        <a:t>(4) 0</a:t>
                      </a:r>
                      <a:endParaRPr lang="en-IN" dirty="0"/>
                    </a:p>
                  </a:txBody>
                  <a:tcPr/>
                </a:tc>
                <a:extLst>
                  <a:ext uri="{0D108BD9-81ED-4DB2-BD59-A6C34878D82A}">
                    <a16:rowId xmlns:a16="http://schemas.microsoft.com/office/drawing/2014/main" val="238337164"/>
                  </a:ext>
                </a:extLst>
              </a:tr>
              <a:tr h="380728">
                <a:tc>
                  <a:txBody>
                    <a:bodyPr/>
                    <a:lstStyle/>
                    <a:p>
                      <a:r>
                        <a:rPr lang="en-US" dirty="0"/>
                        <a:t>(3) 0</a:t>
                      </a:r>
                      <a:endParaRPr lang="en-IN" dirty="0"/>
                    </a:p>
                  </a:txBody>
                  <a:tcPr/>
                </a:tc>
                <a:extLst>
                  <a:ext uri="{0D108BD9-81ED-4DB2-BD59-A6C34878D82A}">
                    <a16:rowId xmlns:a16="http://schemas.microsoft.com/office/drawing/2014/main" val="3441242950"/>
                  </a:ext>
                </a:extLst>
              </a:tr>
              <a:tr h="380728">
                <a:tc>
                  <a:txBody>
                    <a:bodyPr/>
                    <a:lstStyle/>
                    <a:p>
                      <a:r>
                        <a:rPr lang="en-US" dirty="0"/>
                        <a:t>(2) 1</a:t>
                      </a:r>
                      <a:endParaRPr lang="en-IN" dirty="0"/>
                    </a:p>
                  </a:txBody>
                  <a:tcPr/>
                </a:tc>
                <a:extLst>
                  <a:ext uri="{0D108BD9-81ED-4DB2-BD59-A6C34878D82A}">
                    <a16:rowId xmlns:a16="http://schemas.microsoft.com/office/drawing/2014/main" val="1185441771"/>
                  </a:ext>
                </a:extLst>
              </a:tr>
              <a:tr h="380728">
                <a:tc>
                  <a:txBody>
                    <a:bodyPr/>
                    <a:lstStyle/>
                    <a:p>
                      <a:pPr marL="342900" indent="-342900">
                        <a:buAutoNum type="arabicParenBoth"/>
                      </a:pPr>
                      <a:r>
                        <a:rPr lang="en-US" dirty="0"/>
                        <a:t>1</a:t>
                      </a:r>
                      <a:endParaRPr lang="en-IN" dirty="0"/>
                    </a:p>
                  </a:txBody>
                  <a:tcPr/>
                </a:tc>
                <a:extLst>
                  <a:ext uri="{0D108BD9-81ED-4DB2-BD59-A6C34878D82A}">
                    <a16:rowId xmlns:a16="http://schemas.microsoft.com/office/drawing/2014/main" val="4066902982"/>
                  </a:ext>
                </a:extLst>
              </a:tr>
              <a:tr h="380728">
                <a:tc>
                  <a:txBody>
                    <a:bodyPr/>
                    <a:lstStyle/>
                    <a:p>
                      <a:r>
                        <a:rPr lang="en-US" dirty="0"/>
                        <a:t>(0) 0</a:t>
                      </a:r>
                      <a:endParaRPr lang="en-IN" dirty="0"/>
                    </a:p>
                  </a:txBody>
                  <a:tcPr/>
                </a:tc>
                <a:extLst>
                  <a:ext uri="{0D108BD9-81ED-4DB2-BD59-A6C34878D82A}">
                    <a16:rowId xmlns:a16="http://schemas.microsoft.com/office/drawing/2014/main" val="3511598676"/>
                  </a:ext>
                </a:extLst>
              </a:tr>
            </a:tbl>
          </a:graphicData>
        </a:graphic>
      </p:graphicFrame>
      <p:sp>
        <p:nvSpPr>
          <p:cNvPr id="27" name="Rectangle 26">
            <a:extLst>
              <a:ext uri="{FF2B5EF4-FFF2-40B4-BE49-F238E27FC236}">
                <a16:creationId xmlns:a16="http://schemas.microsoft.com/office/drawing/2014/main" id="{6E6D182C-D017-7444-57E6-5A2367F71B90}"/>
              </a:ext>
            </a:extLst>
          </p:cNvPr>
          <p:cNvSpPr/>
          <p:nvPr/>
        </p:nvSpPr>
        <p:spPr>
          <a:xfrm>
            <a:off x="10149952" y="1227409"/>
            <a:ext cx="1828800" cy="436761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DE7CDB9A-81A2-FE16-6CB9-BFF27563838F}"/>
              </a:ext>
            </a:extLst>
          </p:cNvPr>
          <p:cNvCxnSpPr>
            <a:cxnSpLocks/>
          </p:cNvCxnSpPr>
          <p:nvPr/>
        </p:nvCxnSpPr>
        <p:spPr>
          <a:xfrm flipV="1">
            <a:off x="10141856"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771C696-8CDC-4F26-1AD4-9BD3D3999FF9}"/>
              </a:ext>
            </a:extLst>
          </p:cNvPr>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30" name="TextBox 29">
            <a:extLst>
              <a:ext uri="{FF2B5EF4-FFF2-40B4-BE49-F238E27FC236}">
                <a16:creationId xmlns:a16="http://schemas.microsoft.com/office/drawing/2014/main" id="{5A3C1FB7-184A-EBEE-DD6F-D7ED8916868F}"/>
              </a:ext>
            </a:extLst>
          </p:cNvPr>
          <p:cNvSpPr txBox="1"/>
          <p:nvPr/>
        </p:nvSpPr>
        <p:spPr>
          <a:xfrm>
            <a:off x="10141856" y="4665355"/>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1" name="TextBox 30">
            <a:extLst>
              <a:ext uri="{FF2B5EF4-FFF2-40B4-BE49-F238E27FC236}">
                <a16:creationId xmlns:a16="http://schemas.microsoft.com/office/drawing/2014/main" id="{EAAB2958-71ED-FBE9-41FE-AF5539F20A06}"/>
              </a:ext>
            </a:extLst>
          </p:cNvPr>
          <p:cNvSpPr txBox="1"/>
          <p:nvPr/>
        </p:nvSpPr>
        <p:spPr>
          <a:xfrm>
            <a:off x="10141856" y="4283361"/>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2" name="TextBox 31">
            <a:extLst>
              <a:ext uri="{FF2B5EF4-FFF2-40B4-BE49-F238E27FC236}">
                <a16:creationId xmlns:a16="http://schemas.microsoft.com/office/drawing/2014/main" id="{044792EC-1930-95F3-6C4B-D8897A3A1763}"/>
              </a:ext>
            </a:extLst>
          </p:cNvPr>
          <p:cNvSpPr txBox="1"/>
          <p:nvPr/>
        </p:nvSpPr>
        <p:spPr>
          <a:xfrm>
            <a:off x="10141856" y="3901367"/>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3" name="TextBox 32">
            <a:extLst>
              <a:ext uri="{FF2B5EF4-FFF2-40B4-BE49-F238E27FC236}">
                <a16:creationId xmlns:a16="http://schemas.microsoft.com/office/drawing/2014/main" id="{2EC4F528-8406-FBAB-5ECB-EC81D40E0C5A}"/>
              </a:ext>
            </a:extLst>
          </p:cNvPr>
          <p:cNvSpPr txBox="1"/>
          <p:nvPr/>
        </p:nvSpPr>
        <p:spPr>
          <a:xfrm>
            <a:off x="10141856" y="3519373"/>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4" name="TextBox 33">
            <a:extLst>
              <a:ext uri="{FF2B5EF4-FFF2-40B4-BE49-F238E27FC236}">
                <a16:creationId xmlns:a16="http://schemas.microsoft.com/office/drawing/2014/main" id="{84396F34-B4F8-6F7B-8DEB-342FC1FAC130}"/>
              </a:ext>
            </a:extLst>
          </p:cNvPr>
          <p:cNvSpPr txBox="1"/>
          <p:nvPr/>
        </p:nvSpPr>
        <p:spPr>
          <a:xfrm>
            <a:off x="10141856" y="3137379"/>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5" name="TextBox 34">
            <a:extLst>
              <a:ext uri="{FF2B5EF4-FFF2-40B4-BE49-F238E27FC236}">
                <a16:creationId xmlns:a16="http://schemas.microsoft.com/office/drawing/2014/main" id="{A173F9B7-1BE7-64CE-3C0F-76199B4625CE}"/>
              </a:ext>
            </a:extLst>
          </p:cNvPr>
          <p:cNvSpPr txBox="1"/>
          <p:nvPr/>
        </p:nvSpPr>
        <p:spPr>
          <a:xfrm>
            <a:off x="10141856" y="2755385"/>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6" name="TextBox 35">
            <a:extLst>
              <a:ext uri="{FF2B5EF4-FFF2-40B4-BE49-F238E27FC236}">
                <a16:creationId xmlns:a16="http://schemas.microsoft.com/office/drawing/2014/main" id="{E0073481-69A7-DFFC-B646-A1EEC3C3AADE}"/>
              </a:ext>
            </a:extLst>
          </p:cNvPr>
          <p:cNvSpPr txBox="1"/>
          <p:nvPr/>
        </p:nvSpPr>
        <p:spPr>
          <a:xfrm>
            <a:off x="10141856" y="2373391"/>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7" name="TextBox 36">
            <a:extLst>
              <a:ext uri="{FF2B5EF4-FFF2-40B4-BE49-F238E27FC236}">
                <a16:creationId xmlns:a16="http://schemas.microsoft.com/office/drawing/2014/main" id="{EC334009-C832-E0A5-B596-AABC0511A0E3}"/>
              </a:ext>
            </a:extLst>
          </p:cNvPr>
          <p:cNvSpPr txBox="1"/>
          <p:nvPr/>
        </p:nvSpPr>
        <p:spPr>
          <a:xfrm>
            <a:off x="10141856" y="1991397"/>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8" name="TextBox 37">
            <a:extLst>
              <a:ext uri="{FF2B5EF4-FFF2-40B4-BE49-F238E27FC236}">
                <a16:creationId xmlns:a16="http://schemas.microsoft.com/office/drawing/2014/main" id="{53E12FCE-63E2-24AC-0E89-92EFF3E4069C}"/>
              </a:ext>
            </a:extLst>
          </p:cNvPr>
          <p:cNvSpPr txBox="1"/>
          <p:nvPr/>
        </p:nvSpPr>
        <p:spPr>
          <a:xfrm>
            <a:off x="10141856" y="1609403"/>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sp>
        <p:nvSpPr>
          <p:cNvPr id="39" name="TextBox 38">
            <a:extLst>
              <a:ext uri="{FF2B5EF4-FFF2-40B4-BE49-F238E27FC236}">
                <a16:creationId xmlns:a16="http://schemas.microsoft.com/office/drawing/2014/main" id="{F2D34BCE-8FB8-2617-5B94-2623D24C0969}"/>
              </a:ext>
            </a:extLst>
          </p:cNvPr>
          <p:cNvSpPr txBox="1"/>
          <p:nvPr/>
        </p:nvSpPr>
        <p:spPr>
          <a:xfrm>
            <a:off x="10141856" y="1227409"/>
            <a:ext cx="1828800" cy="369332"/>
          </a:xfrm>
          <a:prstGeom prst="rect">
            <a:avLst/>
          </a:prstGeom>
          <a:noFill/>
          <a:ln w="28575">
            <a:solidFill>
              <a:schemeClr val="accent6">
                <a:lumMod val="60000"/>
                <a:lumOff val="40000"/>
              </a:schemeClr>
            </a:solidFill>
          </a:ln>
        </p:spPr>
        <p:txBody>
          <a:bodyPr wrap="square" rtlCol="0">
            <a:spAutoFit/>
          </a:bodyPr>
          <a:lstStyle/>
          <a:p>
            <a:pPr algn="ctr"/>
            <a:endParaRPr lang="en-IN" dirty="0"/>
          </a:p>
        </p:txBody>
      </p:sp>
      <p:cxnSp>
        <p:nvCxnSpPr>
          <p:cNvPr id="41" name="Straight Arrow Connector 40">
            <a:extLst>
              <a:ext uri="{FF2B5EF4-FFF2-40B4-BE49-F238E27FC236}">
                <a16:creationId xmlns:a16="http://schemas.microsoft.com/office/drawing/2014/main" id="{5921DB31-6A87-B9EE-93E9-BE90215C420C}"/>
              </a:ext>
            </a:extLst>
          </p:cNvPr>
          <p:cNvCxnSpPr>
            <a:cxnSpLocks/>
          </p:cNvCxnSpPr>
          <p:nvPr/>
        </p:nvCxnSpPr>
        <p:spPr>
          <a:xfrm>
            <a:off x="9406029" y="1412075"/>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C6A56A-5220-68C2-09FD-DE9316B00926}"/>
              </a:ext>
            </a:extLst>
          </p:cNvPr>
          <p:cNvCxnSpPr>
            <a:cxnSpLocks/>
          </p:cNvCxnSpPr>
          <p:nvPr/>
        </p:nvCxnSpPr>
        <p:spPr>
          <a:xfrm>
            <a:off x="9401030" y="1809144"/>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00694A1-FCB2-E4A8-3B50-D4571A7CCDD9}"/>
              </a:ext>
            </a:extLst>
          </p:cNvPr>
          <p:cNvCxnSpPr>
            <a:cxnSpLocks/>
          </p:cNvCxnSpPr>
          <p:nvPr/>
        </p:nvCxnSpPr>
        <p:spPr>
          <a:xfrm>
            <a:off x="9432439" y="2176063"/>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32E1E8-984A-AC0B-044E-2F8D00429D42}"/>
              </a:ext>
            </a:extLst>
          </p:cNvPr>
          <p:cNvCxnSpPr>
            <a:cxnSpLocks/>
          </p:cNvCxnSpPr>
          <p:nvPr/>
        </p:nvCxnSpPr>
        <p:spPr>
          <a:xfrm>
            <a:off x="9406029" y="2558057"/>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A9B19C-E240-7CF9-52E7-858D50FA02C2}"/>
              </a:ext>
            </a:extLst>
          </p:cNvPr>
          <p:cNvCxnSpPr>
            <a:cxnSpLocks/>
          </p:cNvCxnSpPr>
          <p:nvPr/>
        </p:nvCxnSpPr>
        <p:spPr>
          <a:xfrm>
            <a:off x="9401030" y="2955126"/>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0BAA64B-A4E2-8358-BCEB-2A08C7DA6EEB}"/>
              </a:ext>
            </a:extLst>
          </p:cNvPr>
          <p:cNvCxnSpPr>
            <a:cxnSpLocks/>
          </p:cNvCxnSpPr>
          <p:nvPr/>
        </p:nvCxnSpPr>
        <p:spPr>
          <a:xfrm>
            <a:off x="9432439" y="3322045"/>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EF5CC7-B9A8-71E6-A739-2EA5A90A7C99}"/>
              </a:ext>
            </a:extLst>
          </p:cNvPr>
          <p:cNvCxnSpPr>
            <a:cxnSpLocks/>
          </p:cNvCxnSpPr>
          <p:nvPr/>
        </p:nvCxnSpPr>
        <p:spPr>
          <a:xfrm>
            <a:off x="9410214" y="3704039"/>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3E9901E-EBCE-E6F9-CC47-A9579D8C4667}"/>
              </a:ext>
            </a:extLst>
          </p:cNvPr>
          <p:cNvCxnSpPr>
            <a:cxnSpLocks/>
          </p:cNvCxnSpPr>
          <p:nvPr/>
        </p:nvCxnSpPr>
        <p:spPr>
          <a:xfrm>
            <a:off x="9405215" y="4101108"/>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98FE93F-058B-5D02-9393-662DAD6C3CFD}"/>
              </a:ext>
            </a:extLst>
          </p:cNvPr>
          <p:cNvCxnSpPr>
            <a:cxnSpLocks/>
          </p:cNvCxnSpPr>
          <p:nvPr/>
        </p:nvCxnSpPr>
        <p:spPr>
          <a:xfrm>
            <a:off x="9436624" y="4468027"/>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F2026D8-DDA0-A4BF-0268-C0B5BC1A08C3}"/>
              </a:ext>
            </a:extLst>
          </p:cNvPr>
          <p:cNvCxnSpPr>
            <a:cxnSpLocks/>
          </p:cNvCxnSpPr>
          <p:nvPr/>
        </p:nvCxnSpPr>
        <p:spPr>
          <a:xfrm>
            <a:off x="9432439" y="4850021"/>
            <a:ext cx="8883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56CE12-AC01-3FB2-FBDC-C4799E8079C4}"/>
              </a:ext>
            </a:extLst>
          </p:cNvPr>
          <p:cNvSpPr txBox="1"/>
          <p:nvPr/>
        </p:nvSpPr>
        <p:spPr>
          <a:xfrm>
            <a:off x="10153540" y="1248577"/>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3" name="TextBox 52">
            <a:extLst>
              <a:ext uri="{FF2B5EF4-FFF2-40B4-BE49-F238E27FC236}">
                <a16:creationId xmlns:a16="http://schemas.microsoft.com/office/drawing/2014/main" id="{D221274E-DAC4-4C5B-D06C-D03B2B792156}"/>
              </a:ext>
            </a:extLst>
          </p:cNvPr>
          <p:cNvSpPr txBox="1"/>
          <p:nvPr/>
        </p:nvSpPr>
        <p:spPr>
          <a:xfrm>
            <a:off x="10149952" y="1617909"/>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4" name="TextBox 53">
            <a:extLst>
              <a:ext uri="{FF2B5EF4-FFF2-40B4-BE49-F238E27FC236}">
                <a16:creationId xmlns:a16="http://schemas.microsoft.com/office/drawing/2014/main" id="{4E1BFB8A-844A-E460-D2BE-624E0ADFDC5C}"/>
              </a:ext>
            </a:extLst>
          </p:cNvPr>
          <p:cNvSpPr txBox="1"/>
          <p:nvPr/>
        </p:nvSpPr>
        <p:spPr>
          <a:xfrm>
            <a:off x="10149952" y="2004875"/>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5" name="TextBox 54">
            <a:extLst>
              <a:ext uri="{FF2B5EF4-FFF2-40B4-BE49-F238E27FC236}">
                <a16:creationId xmlns:a16="http://schemas.microsoft.com/office/drawing/2014/main" id="{4CA8B5C7-3F3C-E7BF-E6AE-7BB3E537E418}"/>
              </a:ext>
            </a:extLst>
          </p:cNvPr>
          <p:cNvSpPr txBox="1"/>
          <p:nvPr/>
        </p:nvSpPr>
        <p:spPr>
          <a:xfrm>
            <a:off x="10149952" y="2401129"/>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6" name="TextBox 55">
            <a:extLst>
              <a:ext uri="{FF2B5EF4-FFF2-40B4-BE49-F238E27FC236}">
                <a16:creationId xmlns:a16="http://schemas.microsoft.com/office/drawing/2014/main" id="{405F14EE-4A2E-3266-D4AC-3836FF63A27E}"/>
              </a:ext>
            </a:extLst>
          </p:cNvPr>
          <p:cNvSpPr txBox="1"/>
          <p:nvPr/>
        </p:nvSpPr>
        <p:spPr>
          <a:xfrm>
            <a:off x="10158048" y="3873629"/>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sp>
        <p:nvSpPr>
          <p:cNvPr id="57" name="TextBox 56">
            <a:extLst>
              <a:ext uri="{FF2B5EF4-FFF2-40B4-BE49-F238E27FC236}">
                <a16:creationId xmlns:a16="http://schemas.microsoft.com/office/drawing/2014/main" id="{5954080F-5310-35BE-8AB8-B8F1792D9617}"/>
              </a:ext>
            </a:extLst>
          </p:cNvPr>
          <p:cNvSpPr txBox="1"/>
          <p:nvPr/>
        </p:nvSpPr>
        <p:spPr>
          <a:xfrm>
            <a:off x="10158048" y="4269883"/>
            <a:ext cx="1828800" cy="369332"/>
          </a:xfrm>
          <a:prstGeom prst="rect">
            <a:avLst/>
          </a:prstGeom>
          <a:solidFill>
            <a:schemeClr val="accent6">
              <a:lumMod val="60000"/>
              <a:lumOff val="40000"/>
            </a:schemeClr>
          </a:solidFill>
          <a:ln w="28575">
            <a:solidFill>
              <a:schemeClr val="accent6">
                <a:lumMod val="60000"/>
                <a:lumOff val="40000"/>
              </a:schemeClr>
            </a:solidFill>
          </a:ln>
        </p:spPr>
        <p:txBody>
          <a:bodyPr wrap="square" rtlCol="0">
            <a:spAutoFit/>
          </a:bodyPr>
          <a:lstStyle/>
          <a:p>
            <a:pPr algn="ctr"/>
            <a:endParaRPr lang="en-IN" dirty="0"/>
          </a:p>
        </p:txBody>
      </p:sp>
      <p:graphicFrame>
        <p:nvGraphicFramePr>
          <p:cNvPr id="3" name="Content Placeholder 3">
            <a:extLst>
              <a:ext uri="{FF2B5EF4-FFF2-40B4-BE49-F238E27FC236}">
                <a16:creationId xmlns:a16="http://schemas.microsoft.com/office/drawing/2014/main" id="{4B1AA23A-450A-2EF5-0D18-244EE600909E}"/>
              </a:ext>
            </a:extLst>
          </p:cNvPr>
          <p:cNvGraphicFramePr>
            <a:graphicFrameLocks/>
          </p:cNvGraphicFramePr>
          <p:nvPr>
            <p:extLst>
              <p:ext uri="{D42A27DB-BD31-4B8C-83A1-F6EECF244321}">
                <p14:modId xmlns:p14="http://schemas.microsoft.com/office/powerpoint/2010/main" val="44355528"/>
              </p:ext>
            </p:extLst>
          </p:nvPr>
        </p:nvGraphicFramePr>
        <p:xfrm>
          <a:off x="222977" y="43192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3" name="Content Placeholder 3">
            <a:extLst>
              <a:ext uri="{FF2B5EF4-FFF2-40B4-BE49-F238E27FC236}">
                <a16:creationId xmlns:a16="http://schemas.microsoft.com/office/drawing/2014/main" id="{1A55C71F-1218-C8F0-6842-007367E3A035}"/>
              </a:ext>
            </a:extLst>
          </p:cNvPr>
          <p:cNvGraphicFramePr>
            <a:graphicFrameLocks/>
          </p:cNvGraphicFramePr>
          <p:nvPr>
            <p:extLst>
              <p:ext uri="{D42A27DB-BD31-4B8C-83A1-F6EECF244321}">
                <p14:modId xmlns:p14="http://schemas.microsoft.com/office/powerpoint/2010/main" val="615968597"/>
              </p:ext>
            </p:extLst>
          </p:nvPr>
        </p:nvGraphicFramePr>
        <p:xfrm>
          <a:off x="2356577" y="43192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1</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4" name="Content Placeholder 3">
            <a:extLst>
              <a:ext uri="{FF2B5EF4-FFF2-40B4-BE49-F238E27FC236}">
                <a16:creationId xmlns:a16="http://schemas.microsoft.com/office/drawing/2014/main" id="{6642E718-558D-AB3A-BE6B-CE1FCC4ECE2D}"/>
              </a:ext>
            </a:extLst>
          </p:cNvPr>
          <p:cNvGraphicFramePr>
            <a:graphicFrameLocks/>
          </p:cNvGraphicFramePr>
          <p:nvPr>
            <p:extLst>
              <p:ext uri="{D42A27DB-BD31-4B8C-83A1-F6EECF244321}">
                <p14:modId xmlns:p14="http://schemas.microsoft.com/office/powerpoint/2010/main" val="2390191138"/>
              </p:ext>
            </p:extLst>
          </p:nvPr>
        </p:nvGraphicFramePr>
        <p:xfrm>
          <a:off x="4490177" y="43192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3</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5" name="Content Placeholder 3">
            <a:extLst>
              <a:ext uri="{FF2B5EF4-FFF2-40B4-BE49-F238E27FC236}">
                <a16:creationId xmlns:a16="http://schemas.microsoft.com/office/drawing/2014/main" id="{87C0E494-6C46-1B2F-6786-99B343A480D6}"/>
              </a:ext>
            </a:extLst>
          </p:cNvPr>
          <p:cNvGraphicFramePr>
            <a:graphicFrameLocks/>
          </p:cNvGraphicFramePr>
          <p:nvPr>
            <p:extLst>
              <p:ext uri="{D42A27DB-BD31-4B8C-83A1-F6EECF244321}">
                <p14:modId xmlns:p14="http://schemas.microsoft.com/office/powerpoint/2010/main" val="3529219594"/>
              </p:ext>
            </p:extLst>
          </p:nvPr>
        </p:nvGraphicFramePr>
        <p:xfrm>
          <a:off x="6596977" y="43192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6</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cxnSp>
        <p:nvCxnSpPr>
          <p:cNvPr id="26" name="Straight Arrow Connector 25">
            <a:extLst>
              <a:ext uri="{FF2B5EF4-FFF2-40B4-BE49-F238E27FC236}">
                <a16:creationId xmlns:a16="http://schemas.microsoft.com/office/drawing/2014/main" id="{012FB80A-895C-D62F-9D18-521578D9EA6D}"/>
              </a:ext>
            </a:extLst>
          </p:cNvPr>
          <p:cNvCxnSpPr/>
          <p:nvPr/>
        </p:nvCxnSpPr>
        <p:spPr>
          <a:xfrm>
            <a:off x="1823177" y="45046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4873281-2196-AE98-7037-4668FA75DC5A}"/>
              </a:ext>
            </a:extLst>
          </p:cNvPr>
          <p:cNvCxnSpPr/>
          <p:nvPr/>
        </p:nvCxnSpPr>
        <p:spPr>
          <a:xfrm>
            <a:off x="3941537" y="45046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F673510-BA17-4E88-E500-E161E4E69733}"/>
              </a:ext>
            </a:extLst>
          </p:cNvPr>
          <p:cNvCxnSpPr/>
          <p:nvPr/>
        </p:nvCxnSpPr>
        <p:spPr>
          <a:xfrm>
            <a:off x="6075137" y="45046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9" name="Left Brace 58">
            <a:extLst>
              <a:ext uri="{FF2B5EF4-FFF2-40B4-BE49-F238E27FC236}">
                <a16:creationId xmlns:a16="http://schemas.microsoft.com/office/drawing/2014/main" id="{CFDCD791-67FC-D04E-BFDA-8B1F9065542A}"/>
              </a:ext>
            </a:extLst>
          </p:cNvPr>
          <p:cNvSpPr/>
          <p:nvPr/>
        </p:nvSpPr>
        <p:spPr>
          <a:xfrm>
            <a:off x="8481173" y="3901367"/>
            <a:ext cx="130627" cy="71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0" name="Left Brace 59">
            <a:extLst>
              <a:ext uri="{FF2B5EF4-FFF2-40B4-BE49-F238E27FC236}">
                <a16:creationId xmlns:a16="http://schemas.microsoft.com/office/drawing/2014/main" id="{6F65A2D0-3493-BF99-25C0-99E1113E7599}"/>
              </a:ext>
            </a:extLst>
          </p:cNvPr>
          <p:cNvSpPr/>
          <p:nvPr/>
        </p:nvSpPr>
        <p:spPr>
          <a:xfrm>
            <a:off x="8515408" y="2038439"/>
            <a:ext cx="130627" cy="71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1" name="Left Brace 60">
            <a:extLst>
              <a:ext uri="{FF2B5EF4-FFF2-40B4-BE49-F238E27FC236}">
                <a16:creationId xmlns:a16="http://schemas.microsoft.com/office/drawing/2014/main" id="{55A7C916-FB80-79B7-DA32-E1C451103E0E}"/>
              </a:ext>
            </a:extLst>
          </p:cNvPr>
          <p:cNvSpPr/>
          <p:nvPr/>
        </p:nvSpPr>
        <p:spPr>
          <a:xfrm>
            <a:off x="8528953" y="1253803"/>
            <a:ext cx="130627" cy="71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TextBox 61">
            <a:extLst>
              <a:ext uri="{FF2B5EF4-FFF2-40B4-BE49-F238E27FC236}">
                <a16:creationId xmlns:a16="http://schemas.microsoft.com/office/drawing/2014/main" id="{3F3D328B-8EB1-A755-0885-03F28A63706E}"/>
              </a:ext>
            </a:extLst>
          </p:cNvPr>
          <p:cNvSpPr txBox="1"/>
          <p:nvPr/>
        </p:nvSpPr>
        <p:spPr>
          <a:xfrm>
            <a:off x="8156141" y="3914029"/>
            <a:ext cx="463755" cy="369332"/>
          </a:xfrm>
          <a:prstGeom prst="rect">
            <a:avLst/>
          </a:prstGeom>
          <a:noFill/>
        </p:spPr>
        <p:txBody>
          <a:bodyPr wrap="square" rtlCol="0">
            <a:spAutoFit/>
          </a:bodyPr>
          <a:lstStyle/>
          <a:p>
            <a:r>
              <a:rPr lang="en-US" dirty="0"/>
              <a:t>P1</a:t>
            </a:r>
            <a:endParaRPr lang="en-IN" dirty="0"/>
          </a:p>
        </p:txBody>
      </p:sp>
      <p:sp>
        <p:nvSpPr>
          <p:cNvPr id="63" name="TextBox 62">
            <a:extLst>
              <a:ext uri="{FF2B5EF4-FFF2-40B4-BE49-F238E27FC236}">
                <a16:creationId xmlns:a16="http://schemas.microsoft.com/office/drawing/2014/main" id="{89D9B902-CAEE-DCF4-D5CA-22E20EBF702E}"/>
              </a:ext>
            </a:extLst>
          </p:cNvPr>
          <p:cNvSpPr txBox="1"/>
          <p:nvPr/>
        </p:nvSpPr>
        <p:spPr>
          <a:xfrm>
            <a:off x="8116966" y="2236848"/>
            <a:ext cx="463755" cy="369332"/>
          </a:xfrm>
          <a:prstGeom prst="rect">
            <a:avLst/>
          </a:prstGeom>
          <a:noFill/>
        </p:spPr>
        <p:txBody>
          <a:bodyPr wrap="square" rtlCol="0">
            <a:spAutoFit/>
          </a:bodyPr>
          <a:lstStyle/>
          <a:p>
            <a:r>
              <a:rPr lang="en-US" dirty="0"/>
              <a:t>P2</a:t>
            </a:r>
            <a:endParaRPr lang="en-IN" dirty="0"/>
          </a:p>
        </p:txBody>
      </p:sp>
      <p:sp>
        <p:nvSpPr>
          <p:cNvPr id="64" name="TextBox 63">
            <a:extLst>
              <a:ext uri="{FF2B5EF4-FFF2-40B4-BE49-F238E27FC236}">
                <a16:creationId xmlns:a16="http://schemas.microsoft.com/office/drawing/2014/main" id="{19CCC7E0-3AEF-5BF6-ED09-BA730A4EF503}"/>
              </a:ext>
            </a:extLst>
          </p:cNvPr>
          <p:cNvSpPr txBox="1"/>
          <p:nvPr/>
        </p:nvSpPr>
        <p:spPr>
          <a:xfrm>
            <a:off x="8122503" y="1424737"/>
            <a:ext cx="463755" cy="369332"/>
          </a:xfrm>
          <a:prstGeom prst="rect">
            <a:avLst/>
          </a:prstGeom>
          <a:noFill/>
        </p:spPr>
        <p:txBody>
          <a:bodyPr wrap="square" rtlCol="0">
            <a:spAutoFit/>
          </a:bodyPr>
          <a:lstStyle/>
          <a:p>
            <a:r>
              <a:rPr lang="en-US" dirty="0"/>
              <a:t>P3</a:t>
            </a:r>
            <a:endParaRPr lang="en-IN" dirty="0"/>
          </a:p>
        </p:txBody>
      </p:sp>
      <p:sp>
        <p:nvSpPr>
          <p:cNvPr id="65" name="Freeform 38">
            <a:extLst>
              <a:ext uri="{FF2B5EF4-FFF2-40B4-BE49-F238E27FC236}">
                <a16:creationId xmlns:a16="http://schemas.microsoft.com/office/drawing/2014/main" id="{49A271AF-CCBC-15AB-E3F2-991C2F4D8800}"/>
              </a:ext>
            </a:extLst>
          </p:cNvPr>
          <p:cNvSpPr/>
          <p:nvPr/>
        </p:nvSpPr>
        <p:spPr>
          <a:xfrm>
            <a:off x="62000" y="4515766"/>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D87A8723-335A-7AAA-2017-C95B5E5A2979}"/>
              </a:ext>
            </a:extLst>
          </p:cNvPr>
          <p:cNvCxnSpPr/>
          <p:nvPr/>
        </p:nvCxnSpPr>
        <p:spPr>
          <a:xfrm>
            <a:off x="217085" y="5237887"/>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67" name="Content Placeholder 3">
            <a:extLst>
              <a:ext uri="{FF2B5EF4-FFF2-40B4-BE49-F238E27FC236}">
                <a16:creationId xmlns:a16="http://schemas.microsoft.com/office/drawing/2014/main" id="{2CDE48DB-1B40-6F6A-3B52-AC34ABF6C9C4}"/>
              </a:ext>
            </a:extLst>
          </p:cNvPr>
          <p:cNvGraphicFramePr>
            <a:graphicFrameLocks/>
          </p:cNvGraphicFramePr>
          <p:nvPr>
            <p:extLst>
              <p:ext uri="{D42A27DB-BD31-4B8C-83A1-F6EECF244321}">
                <p14:modId xmlns:p14="http://schemas.microsoft.com/office/powerpoint/2010/main" val="1921806842"/>
              </p:ext>
            </p:extLst>
          </p:nvPr>
        </p:nvGraphicFramePr>
        <p:xfrm>
          <a:off x="317050" y="5079930"/>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8</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cxnSp>
        <p:nvCxnSpPr>
          <p:cNvPr id="68" name="Straight Arrow Connector 67">
            <a:extLst>
              <a:ext uri="{FF2B5EF4-FFF2-40B4-BE49-F238E27FC236}">
                <a16:creationId xmlns:a16="http://schemas.microsoft.com/office/drawing/2014/main" id="{10A89298-9994-88A1-5142-21A52C376B4C}"/>
              </a:ext>
            </a:extLst>
          </p:cNvPr>
          <p:cNvCxnSpPr/>
          <p:nvPr/>
        </p:nvCxnSpPr>
        <p:spPr>
          <a:xfrm flipV="1">
            <a:off x="1902010" y="5262814"/>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679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Linked List</a:t>
            </a:r>
            <a:endParaRPr lang="en-US" dirty="0"/>
          </a:p>
        </p:txBody>
      </p:sp>
      <p:sp>
        <p:nvSpPr>
          <p:cNvPr id="24" name="Content Placeholder 23"/>
          <p:cNvSpPr>
            <a:spLocks noGrp="1"/>
          </p:cNvSpPr>
          <p:nvPr>
            <p:ph idx="1"/>
          </p:nvPr>
        </p:nvSpPr>
        <p:spPr>
          <a:ln>
            <a:noFill/>
          </a:ln>
        </p:spPr>
        <p:txBody>
          <a:bodyPr/>
          <a:lstStyle/>
          <a:p>
            <a:endParaRPr lang="en-US" dirty="0"/>
          </a:p>
          <a:p>
            <a:endParaRPr lang="en-US" dirty="0"/>
          </a:p>
          <a:p>
            <a:endParaRPr lang="en-US" dirty="0"/>
          </a:p>
          <a:p>
            <a:endParaRPr lang="en-US" dirty="0"/>
          </a:p>
          <a:p>
            <a:r>
              <a:rPr lang="en-US" dirty="0"/>
              <a:t>Another way to keep track of memory is </a:t>
            </a:r>
            <a:r>
              <a:rPr lang="en-US" b="1" dirty="0">
                <a:solidFill>
                  <a:schemeClr val="accent6"/>
                </a:solidFill>
              </a:rPr>
              <a:t>to maintain a linked list of allocated and free memory segments, where segment either contains a process or is an empty hole between two processes</a:t>
            </a:r>
            <a:r>
              <a:rPr lang="en-US" dirty="0"/>
              <a:t>.</a:t>
            </a:r>
          </a:p>
          <a:p>
            <a:r>
              <a:rPr lang="en-US" dirty="0"/>
              <a:t>Each </a:t>
            </a:r>
            <a:r>
              <a:rPr lang="en-US" b="1" dirty="0">
                <a:solidFill>
                  <a:schemeClr val="accent6"/>
                </a:solidFill>
              </a:rPr>
              <a:t>entry in the list specifies a hole (H) or process (P)</a:t>
            </a:r>
            <a:r>
              <a:rPr lang="en-US" dirty="0"/>
              <a:t>, the </a:t>
            </a:r>
            <a:r>
              <a:rPr lang="en-US" b="1" dirty="0">
                <a:solidFill>
                  <a:schemeClr val="accent6"/>
                </a:solidFill>
              </a:rPr>
              <a:t>address at which it starts the length and a pointer to the next entry</a:t>
            </a:r>
            <a:r>
              <a:rPr lang="en-US" dirty="0"/>
              <a:t>.</a:t>
            </a:r>
          </a:p>
          <a:p>
            <a:r>
              <a:rPr lang="en-US" dirty="0"/>
              <a:t>The </a:t>
            </a:r>
            <a:r>
              <a:rPr lang="en-US" b="1" dirty="0">
                <a:solidFill>
                  <a:schemeClr val="accent6"/>
                </a:solidFill>
              </a:rPr>
              <a:t>segment list is kept sorted by address</a:t>
            </a:r>
            <a:r>
              <a:rPr lang="en-US" dirty="0"/>
              <a:t>. </a:t>
            </a:r>
          </a:p>
          <a:p>
            <a:r>
              <a:rPr lang="en-US" dirty="0"/>
              <a:t>Sorting this way has the advantage that </a:t>
            </a:r>
            <a:r>
              <a:rPr lang="en-US" b="1" dirty="0">
                <a:solidFill>
                  <a:schemeClr val="accent6"/>
                </a:solidFill>
              </a:rPr>
              <a:t>when a process terminates or is swapped out, updating the list is straightforward</a:t>
            </a:r>
            <a:r>
              <a:rPr lang="en-US" dirty="0"/>
              <a:t>. </a:t>
            </a:r>
          </a:p>
          <a:p>
            <a:r>
              <a:rPr lang="en-US" dirty="0"/>
              <a:t>A </a:t>
            </a:r>
            <a:r>
              <a:rPr lang="en-US" b="1" dirty="0">
                <a:solidFill>
                  <a:schemeClr val="accent6"/>
                </a:solidFill>
              </a:rPr>
              <a:t>terminating process normally has two neighbors </a:t>
            </a:r>
            <a:r>
              <a:rPr lang="en-US" dirty="0"/>
              <a:t>(except when it is at the very top or bottom of memory). </a:t>
            </a:r>
          </a:p>
        </p:txBody>
      </p:sp>
      <p:graphicFrame>
        <p:nvGraphicFramePr>
          <p:cNvPr id="23" name="Content Placeholder 3"/>
          <p:cNvGraphicFramePr>
            <a:graphicFrameLocks/>
          </p:cNvGraphicFramePr>
          <p:nvPr>
            <p:extLst>
              <p:ext uri="{D42A27DB-BD31-4B8C-83A1-F6EECF244321}">
                <p14:modId xmlns:p14="http://schemas.microsoft.com/office/powerpoint/2010/main" val="3782332844"/>
              </p:ext>
            </p:extLst>
          </p:nvPr>
        </p:nvGraphicFramePr>
        <p:xfrm>
          <a:off x="787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0</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2955265482"/>
              </p:ext>
            </p:extLst>
          </p:nvPr>
        </p:nvGraphicFramePr>
        <p:xfrm>
          <a:off x="29209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3068843848"/>
              </p:ext>
            </p:extLst>
          </p:nvPr>
        </p:nvGraphicFramePr>
        <p:xfrm>
          <a:off x="50545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8</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7" name="Content Placeholder 3"/>
          <p:cNvGraphicFramePr>
            <a:graphicFrameLocks/>
          </p:cNvGraphicFramePr>
          <p:nvPr>
            <p:extLst>
              <p:ext uri="{D42A27DB-BD31-4B8C-83A1-F6EECF244321}">
                <p14:modId xmlns:p14="http://schemas.microsoft.com/office/powerpoint/2010/main" val="3589790856"/>
              </p:ext>
            </p:extLst>
          </p:nvPr>
        </p:nvGraphicFramePr>
        <p:xfrm>
          <a:off x="7161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14</a:t>
                      </a:r>
                    </a:p>
                  </a:txBody>
                  <a:tcPr/>
                </a:tc>
                <a:tc>
                  <a:txBody>
                    <a:bodyPr/>
                    <a:lstStyle/>
                    <a:p>
                      <a:pPr algn="ctr"/>
                      <a:r>
                        <a:rPr lang="en-US" dirty="0"/>
                        <a:t>4</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cxnSp>
        <p:nvCxnSpPr>
          <p:cNvPr id="28" name="Straight Arrow Connector 27"/>
          <p:cNvCxnSpPr/>
          <p:nvPr/>
        </p:nvCxnSpPr>
        <p:spPr>
          <a:xfrm>
            <a:off x="2387599" y="11215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505959" y="11215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639559" y="11215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02674" y="1861211"/>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2" name="Content Placeholder 3"/>
          <p:cNvGraphicFramePr>
            <a:graphicFrameLocks/>
          </p:cNvGraphicFramePr>
          <p:nvPr>
            <p:extLst>
              <p:ext uri="{D42A27DB-BD31-4B8C-83A1-F6EECF244321}">
                <p14:modId xmlns:p14="http://schemas.microsoft.com/office/powerpoint/2010/main" val="352996912"/>
              </p:ext>
            </p:extLst>
          </p:nvPr>
        </p:nvGraphicFramePr>
        <p:xfrm>
          <a:off x="80263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18</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3" name="Content Placeholder 3"/>
          <p:cNvGraphicFramePr>
            <a:graphicFrameLocks/>
          </p:cNvGraphicFramePr>
          <p:nvPr>
            <p:extLst>
              <p:ext uri="{D42A27DB-BD31-4B8C-83A1-F6EECF244321}">
                <p14:modId xmlns:p14="http://schemas.microsoft.com/office/powerpoint/2010/main" val="4008835476"/>
              </p:ext>
            </p:extLst>
          </p:nvPr>
        </p:nvGraphicFramePr>
        <p:xfrm>
          <a:off x="29209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20</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4" name="Content Placeholder 3"/>
          <p:cNvGraphicFramePr>
            <a:graphicFrameLocks/>
          </p:cNvGraphicFramePr>
          <p:nvPr>
            <p:extLst>
              <p:ext uri="{D42A27DB-BD31-4B8C-83A1-F6EECF244321}">
                <p14:modId xmlns:p14="http://schemas.microsoft.com/office/powerpoint/2010/main" val="3348850722"/>
              </p:ext>
            </p:extLst>
          </p:nvPr>
        </p:nvGraphicFramePr>
        <p:xfrm>
          <a:off x="50545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26</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4289005156"/>
              </p:ext>
            </p:extLst>
          </p:nvPr>
        </p:nvGraphicFramePr>
        <p:xfrm>
          <a:off x="71613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29</a:t>
                      </a:r>
                    </a:p>
                  </a:txBody>
                  <a:tcPr/>
                </a:tc>
                <a:tc>
                  <a:txBody>
                    <a:bodyPr/>
                    <a:lstStyle/>
                    <a:p>
                      <a:pPr algn="ctr"/>
                      <a:r>
                        <a:rPr lang="en-US" dirty="0"/>
                        <a:t>3</a:t>
                      </a:r>
                    </a:p>
                  </a:txBody>
                  <a:tcPr/>
                </a:tc>
                <a:tc>
                  <a:txBody>
                    <a:bodyPr/>
                    <a:lstStyle/>
                    <a:p>
                      <a:pPr algn="ctr"/>
                      <a:r>
                        <a:rPr lang="en-US" dirty="0"/>
                        <a:t>X</a:t>
                      </a:r>
                    </a:p>
                  </a:txBody>
                  <a:tcPr/>
                </a:tc>
                <a:extLst>
                  <a:ext uri="{0D108BD9-81ED-4DB2-BD59-A6C34878D82A}">
                    <a16:rowId xmlns:a16="http://schemas.microsoft.com/office/drawing/2014/main" val="10000"/>
                  </a:ext>
                </a:extLst>
              </a:tr>
            </a:tbl>
          </a:graphicData>
        </a:graphic>
      </p:graphicFrame>
      <p:cxnSp>
        <p:nvCxnSpPr>
          <p:cNvPr id="36" name="Straight Arrow Connector 35"/>
          <p:cNvCxnSpPr/>
          <p:nvPr/>
        </p:nvCxnSpPr>
        <p:spPr>
          <a:xfrm flipV="1">
            <a:off x="2387599" y="1886138"/>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505959" y="1886136"/>
            <a:ext cx="548640" cy="5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6639559" y="1886138"/>
            <a:ext cx="52184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54278" y="1132690"/>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TextBox 39"/>
          <p:cNvSpPr txBox="1"/>
          <p:nvPr/>
        </p:nvSpPr>
        <p:spPr>
          <a:xfrm>
            <a:off x="417509" y="2244425"/>
            <a:ext cx="557784" cy="338554"/>
          </a:xfrm>
          <a:prstGeom prst="rect">
            <a:avLst/>
          </a:prstGeom>
          <a:noFill/>
          <a:ln>
            <a:solidFill>
              <a:schemeClr val="accent6">
                <a:lumMod val="20000"/>
                <a:lumOff val="80000"/>
              </a:schemeClr>
            </a:solidFill>
          </a:ln>
        </p:spPr>
        <p:txBody>
          <a:bodyPr wrap="square" rtlCol="0">
            <a:spAutoFit/>
          </a:bodyPr>
          <a:lstStyle/>
          <a:p>
            <a:pPr algn="ctr"/>
            <a:r>
              <a:rPr lang="en-US" sz="1600" dirty="0">
                <a:solidFill>
                  <a:schemeClr val="tx2"/>
                </a:solidFill>
              </a:rPr>
              <a:t>Hole</a:t>
            </a:r>
            <a:endParaRPr lang="en-US" dirty="0">
              <a:solidFill>
                <a:schemeClr val="tx2"/>
              </a:solidFill>
            </a:endParaRPr>
          </a:p>
        </p:txBody>
      </p:sp>
      <p:sp>
        <p:nvSpPr>
          <p:cNvPr id="41" name="TextBox 40"/>
          <p:cNvSpPr txBox="1"/>
          <p:nvPr/>
        </p:nvSpPr>
        <p:spPr>
          <a:xfrm>
            <a:off x="4806089" y="2231574"/>
            <a:ext cx="952500" cy="338554"/>
          </a:xfrm>
          <a:prstGeom prst="rect">
            <a:avLst/>
          </a:prstGeom>
          <a:noFill/>
          <a:ln>
            <a:solidFill>
              <a:schemeClr val="accent6">
                <a:lumMod val="20000"/>
                <a:lumOff val="80000"/>
              </a:schemeClr>
            </a:solidFill>
          </a:ln>
        </p:spPr>
        <p:txBody>
          <a:bodyPr wrap="square" rtlCol="0">
            <a:spAutoFit/>
          </a:bodyPr>
          <a:lstStyle>
            <a:defPPr>
              <a:defRPr lang="en-US"/>
            </a:defPPr>
            <a:lvl1pPr algn="ctr">
              <a:defRPr sz="1600">
                <a:solidFill>
                  <a:schemeClr val="tx2"/>
                </a:solidFill>
              </a:defRPr>
            </a:lvl1pPr>
          </a:lstStyle>
          <a:p>
            <a:r>
              <a:rPr lang="en-US" dirty="0"/>
              <a:t>Process</a:t>
            </a:r>
          </a:p>
        </p:txBody>
      </p:sp>
      <p:cxnSp>
        <p:nvCxnSpPr>
          <p:cNvPr id="42" name="Straight Arrow Connector 41"/>
          <p:cNvCxnSpPr>
            <a:stCxn id="40" idx="0"/>
          </p:cNvCxnSpPr>
          <p:nvPr/>
        </p:nvCxnSpPr>
        <p:spPr>
          <a:xfrm flipV="1">
            <a:off x="696401" y="2082609"/>
            <a:ext cx="333887" cy="16181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6" idx="0"/>
          </p:cNvCxnSpPr>
          <p:nvPr/>
        </p:nvCxnSpPr>
        <p:spPr>
          <a:xfrm flipH="1" flipV="1">
            <a:off x="1478825" y="2069909"/>
            <a:ext cx="74826" cy="17451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47" idx="0"/>
          </p:cNvCxnSpPr>
          <p:nvPr/>
        </p:nvCxnSpPr>
        <p:spPr>
          <a:xfrm flipH="1" flipV="1">
            <a:off x="1895475" y="2082610"/>
            <a:ext cx="676842" cy="16181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1" idx="0"/>
          </p:cNvCxnSpPr>
          <p:nvPr/>
        </p:nvCxnSpPr>
        <p:spPr>
          <a:xfrm flipH="1" flipV="1">
            <a:off x="5276850" y="2082609"/>
            <a:ext cx="5489" cy="14896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95867" y="2244425"/>
            <a:ext cx="1115568" cy="338554"/>
          </a:xfrm>
          <a:prstGeom prst="rect">
            <a:avLst/>
          </a:prstGeom>
          <a:noFill/>
          <a:ln>
            <a:solidFill>
              <a:schemeClr val="accent6">
                <a:lumMod val="20000"/>
                <a:lumOff val="80000"/>
              </a:schemeClr>
            </a:solidFill>
          </a:ln>
        </p:spPr>
        <p:txBody>
          <a:bodyPr wrap="square" rtlCol="0">
            <a:spAutoFit/>
          </a:bodyPr>
          <a:lstStyle/>
          <a:p>
            <a:pPr algn="ctr"/>
            <a:r>
              <a:rPr lang="en-US" sz="1600" dirty="0">
                <a:solidFill>
                  <a:schemeClr val="tx2"/>
                </a:solidFill>
              </a:rPr>
              <a:t>Starts at 18</a:t>
            </a:r>
          </a:p>
        </p:txBody>
      </p:sp>
      <p:sp>
        <p:nvSpPr>
          <p:cNvPr id="47" name="TextBox 46"/>
          <p:cNvSpPr txBox="1"/>
          <p:nvPr/>
        </p:nvSpPr>
        <p:spPr>
          <a:xfrm>
            <a:off x="2128833" y="2244425"/>
            <a:ext cx="886968" cy="338554"/>
          </a:xfrm>
          <a:prstGeom prst="rect">
            <a:avLst/>
          </a:prstGeom>
          <a:noFill/>
          <a:ln>
            <a:solidFill>
              <a:schemeClr val="accent6">
                <a:lumMod val="20000"/>
                <a:lumOff val="80000"/>
              </a:schemeClr>
            </a:solidFill>
          </a:ln>
        </p:spPr>
        <p:txBody>
          <a:bodyPr wrap="square" rtlCol="0">
            <a:spAutoFit/>
          </a:bodyPr>
          <a:lstStyle/>
          <a:p>
            <a:pPr algn="ctr"/>
            <a:r>
              <a:rPr lang="en-US" sz="1600" dirty="0">
                <a:solidFill>
                  <a:schemeClr val="tx2"/>
                </a:solidFill>
              </a:rPr>
              <a:t>Length 2</a:t>
            </a:r>
          </a:p>
        </p:txBody>
      </p:sp>
    </p:spTree>
    <p:extLst>
      <p:ext uri="{BB962C8B-B14F-4D97-AF65-F5344CB8AC3E}">
        <p14:creationId xmlns:p14="http://schemas.microsoft.com/office/powerpoint/2010/main" val="18869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xEl>
                                              <p:pRg st="4" end="4"/>
                                            </p:txEl>
                                          </p:spTgt>
                                        </p:tgtEl>
                                        <p:attrNameLst>
                                          <p:attrName>style.visibility</p:attrName>
                                        </p:attrNameLst>
                                      </p:cBhvr>
                                      <p:to>
                                        <p:strVal val="visible"/>
                                      </p:to>
                                    </p:set>
                                    <p:animEffect transition="in" filter="fade">
                                      <p:cBhvr>
                                        <p:cTn id="57" dur="500"/>
                                        <p:tgtEl>
                                          <p:spTgt spid="2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xEl>
                                              <p:pRg st="5" end="5"/>
                                            </p:txEl>
                                          </p:spTgt>
                                        </p:tgtEl>
                                        <p:attrNameLst>
                                          <p:attrName>style.visibility</p:attrName>
                                        </p:attrNameLst>
                                      </p:cBhvr>
                                      <p:to>
                                        <p:strVal val="visible"/>
                                      </p:to>
                                    </p:set>
                                    <p:animEffect transition="in" filter="fade">
                                      <p:cBhvr>
                                        <p:cTn id="62" dur="500"/>
                                        <p:tgtEl>
                                          <p:spTgt spid="2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xEl>
                                              <p:pRg st="6" end="6"/>
                                            </p:txEl>
                                          </p:spTgt>
                                        </p:tgtEl>
                                        <p:attrNameLst>
                                          <p:attrName>style.visibility</p:attrName>
                                        </p:attrNameLst>
                                      </p:cBhvr>
                                      <p:to>
                                        <p:strVal val="visible"/>
                                      </p:to>
                                    </p:set>
                                    <p:animEffect transition="in" filter="fade">
                                      <p:cBhvr>
                                        <p:cTn id="67" dur="500"/>
                                        <p:tgtEl>
                                          <p:spTgt spid="2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xEl>
                                              <p:pRg st="7" end="7"/>
                                            </p:txEl>
                                          </p:spTgt>
                                        </p:tgtEl>
                                        <p:attrNameLst>
                                          <p:attrName>style.visibility</p:attrName>
                                        </p:attrNameLst>
                                      </p:cBhvr>
                                      <p:to>
                                        <p:strVal val="visible"/>
                                      </p:to>
                                    </p:set>
                                    <p:animEffect transition="in" filter="fade">
                                      <p:cBhvr>
                                        <p:cTn id="72" dur="500"/>
                                        <p:tgtEl>
                                          <p:spTgt spid="2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
                                            <p:txEl>
                                              <p:pRg st="8" end="8"/>
                                            </p:txEl>
                                          </p:spTgt>
                                        </p:tgtEl>
                                        <p:attrNameLst>
                                          <p:attrName>style.visibility</p:attrName>
                                        </p:attrNameLst>
                                      </p:cBhvr>
                                      <p:to>
                                        <p:strVal val="visible"/>
                                      </p:to>
                                    </p:set>
                                    <p:animEffect transition="in" filter="fade">
                                      <p:cBhvr>
                                        <p:cTn id="7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9" grpId="0" animBg="1"/>
      <p:bldP spid="40" grpId="0" animBg="1"/>
      <p:bldP spid="41" grpId="0" animBg="1"/>
      <p:bldP spid="46" grpId="0" animBg="1"/>
      <p:bldP spid="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Linked List</a:t>
            </a:r>
            <a:endParaRPr lang="en-US" dirty="0"/>
          </a:p>
        </p:txBody>
      </p:sp>
      <p:sp>
        <p:nvSpPr>
          <p:cNvPr id="24" name="Content Placeholder 23"/>
          <p:cNvSpPr>
            <a:spLocks noGrp="1"/>
          </p:cNvSpPr>
          <p:nvPr>
            <p:ph idx="1"/>
          </p:nvPr>
        </p:nvSpPr>
        <p:spPr>
          <a:ln>
            <a:noFill/>
          </a:ln>
        </p:spPr>
        <p:txBody>
          <a:bodyPr/>
          <a:lstStyle/>
          <a:p>
            <a:endParaRPr lang="en-US" dirty="0"/>
          </a:p>
          <a:p>
            <a:endParaRPr lang="en-US" dirty="0"/>
          </a:p>
          <a:p>
            <a:endParaRPr lang="en-US" dirty="0"/>
          </a:p>
          <a:p>
            <a:endParaRPr lang="en-US" dirty="0"/>
          </a:p>
          <a:p>
            <a:endParaRPr lang="en-US" dirty="0"/>
          </a:p>
        </p:txBody>
      </p:sp>
      <p:graphicFrame>
        <p:nvGraphicFramePr>
          <p:cNvPr id="23" name="Content Placeholder 3"/>
          <p:cNvGraphicFramePr>
            <a:graphicFrameLocks/>
          </p:cNvGraphicFramePr>
          <p:nvPr>
            <p:extLst>
              <p:ext uri="{D42A27DB-BD31-4B8C-83A1-F6EECF244321}">
                <p14:modId xmlns:p14="http://schemas.microsoft.com/office/powerpoint/2010/main" val="3782332844"/>
              </p:ext>
            </p:extLst>
          </p:nvPr>
        </p:nvGraphicFramePr>
        <p:xfrm>
          <a:off x="787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0</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2955265482"/>
              </p:ext>
            </p:extLst>
          </p:nvPr>
        </p:nvGraphicFramePr>
        <p:xfrm>
          <a:off x="29209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3068843848"/>
              </p:ext>
            </p:extLst>
          </p:nvPr>
        </p:nvGraphicFramePr>
        <p:xfrm>
          <a:off x="50545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8</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27" name="Content Placeholder 3"/>
          <p:cNvGraphicFramePr>
            <a:graphicFrameLocks/>
          </p:cNvGraphicFramePr>
          <p:nvPr>
            <p:extLst>
              <p:ext uri="{D42A27DB-BD31-4B8C-83A1-F6EECF244321}">
                <p14:modId xmlns:p14="http://schemas.microsoft.com/office/powerpoint/2010/main" val="3589790856"/>
              </p:ext>
            </p:extLst>
          </p:nvPr>
        </p:nvGraphicFramePr>
        <p:xfrm>
          <a:off x="7161399" y="93617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14</a:t>
                      </a:r>
                    </a:p>
                  </a:txBody>
                  <a:tcPr/>
                </a:tc>
                <a:tc>
                  <a:txBody>
                    <a:bodyPr/>
                    <a:lstStyle/>
                    <a:p>
                      <a:pPr algn="ctr"/>
                      <a:r>
                        <a:rPr lang="en-US" dirty="0"/>
                        <a:t>4</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cxnSp>
        <p:nvCxnSpPr>
          <p:cNvPr id="28" name="Straight Arrow Connector 27"/>
          <p:cNvCxnSpPr/>
          <p:nvPr/>
        </p:nvCxnSpPr>
        <p:spPr>
          <a:xfrm>
            <a:off x="2387599" y="11215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505959" y="11215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639559" y="11215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02674" y="1861211"/>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2" name="Content Placeholder 3"/>
          <p:cNvGraphicFramePr>
            <a:graphicFrameLocks/>
          </p:cNvGraphicFramePr>
          <p:nvPr>
            <p:extLst>
              <p:ext uri="{D42A27DB-BD31-4B8C-83A1-F6EECF244321}">
                <p14:modId xmlns:p14="http://schemas.microsoft.com/office/powerpoint/2010/main" val="352996912"/>
              </p:ext>
            </p:extLst>
          </p:nvPr>
        </p:nvGraphicFramePr>
        <p:xfrm>
          <a:off x="80263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18</a:t>
                      </a:r>
                    </a:p>
                  </a:txBody>
                  <a:tcPr/>
                </a:tc>
                <a:tc>
                  <a:txBody>
                    <a:bodyPr/>
                    <a:lstStyle/>
                    <a:p>
                      <a:pPr algn="ctr"/>
                      <a:r>
                        <a:rPr lang="en-US" dirty="0"/>
                        <a:t>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3" name="Content Placeholder 3"/>
          <p:cNvGraphicFramePr>
            <a:graphicFrameLocks/>
          </p:cNvGraphicFramePr>
          <p:nvPr>
            <p:extLst>
              <p:ext uri="{D42A27DB-BD31-4B8C-83A1-F6EECF244321}">
                <p14:modId xmlns:p14="http://schemas.microsoft.com/office/powerpoint/2010/main" val="4008835476"/>
              </p:ext>
            </p:extLst>
          </p:nvPr>
        </p:nvGraphicFramePr>
        <p:xfrm>
          <a:off x="29209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20</a:t>
                      </a:r>
                    </a:p>
                  </a:txBody>
                  <a:tcPr/>
                </a:tc>
                <a:tc>
                  <a:txBody>
                    <a:bodyPr/>
                    <a:lstStyle/>
                    <a:p>
                      <a:pPr algn="ctr"/>
                      <a:r>
                        <a:rPr lang="en-US" dirty="0"/>
                        <a:t>6</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4" name="Content Placeholder 3"/>
          <p:cNvGraphicFramePr>
            <a:graphicFrameLocks/>
          </p:cNvGraphicFramePr>
          <p:nvPr>
            <p:extLst>
              <p:ext uri="{D42A27DB-BD31-4B8C-83A1-F6EECF244321}">
                <p14:modId xmlns:p14="http://schemas.microsoft.com/office/powerpoint/2010/main" val="3348850722"/>
              </p:ext>
            </p:extLst>
          </p:nvPr>
        </p:nvGraphicFramePr>
        <p:xfrm>
          <a:off x="50545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P</a:t>
                      </a:r>
                    </a:p>
                  </a:txBody>
                  <a:tcPr/>
                </a:tc>
                <a:tc>
                  <a:txBody>
                    <a:bodyPr/>
                    <a:lstStyle/>
                    <a:p>
                      <a:pPr algn="ctr"/>
                      <a:r>
                        <a:rPr lang="en-US" dirty="0"/>
                        <a:t>26</a:t>
                      </a:r>
                    </a:p>
                  </a:txBody>
                  <a:tcPr/>
                </a:tc>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4289005156"/>
              </p:ext>
            </p:extLst>
          </p:nvPr>
        </p:nvGraphicFramePr>
        <p:xfrm>
          <a:off x="7161399" y="1703254"/>
          <a:ext cx="18288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70840">
                <a:tc>
                  <a:txBody>
                    <a:bodyPr/>
                    <a:lstStyle/>
                    <a:p>
                      <a:pPr algn="ctr"/>
                      <a:r>
                        <a:rPr lang="en-US" dirty="0"/>
                        <a:t>H</a:t>
                      </a:r>
                    </a:p>
                  </a:txBody>
                  <a:tcPr/>
                </a:tc>
                <a:tc>
                  <a:txBody>
                    <a:bodyPr/>
                    <a:lstStyle/>
                    <a:p>
                      <a:pPr algn="ctr"/>
                      <a:r>
                        <a:rPr lang="en-US" dirty="0"/>
                        <a:t>29</a:t>
                      </a:r>
                    </a:p>
                  </a:txBody>
                  <a:tcPr/>
                </a:tc>
                <a:tc>
                  <a:txBody>
                    <a:bodyPr/>
                    <a:lstStyle/>
                    <a:p>
                      <a:pPr algn="ctr"/>
                      <a:r>
                        <a:rPr lang="en-US" dirty="0"/>
                        <a:t>3</a:t>
                      </a:r>
                    </a:p>
                  </a:txBody>
                  <a:tcPr/>
                </a:tc>
                <a:tc>
                  <a:txBody>
                    <a:bodyPr/>
                    <a:lstStyle/>
                    <a:p>
                      <a:pPr algn="ctr"/>
                      <a:r>
                        <a:rPr lang="en-US" dirty="0"/>
                        <a:t>X</a:t>
                      </a:r>
                    </a:p>
                  </a:txBody>
                  <a:tcPr/>
                </a:tc>
                <a:extLst>
                  <a:ext uri="{0D108BD9-81ED-4DB2-BD59-A6C34878D82A}">
                    <a16:rowId xmlns:a16="http://schemas.microsoft.com/office/drawing/2014/main" val="10000"/>
                  </a:ext>
                </a:extLst>
              </a:tr>
            </a:tbl>
          </a:graphicData>
        </a:graphic>
      </p:graphicFrame>
      <p:cxnSp>
        <p:nvCxnSpPr>
          <p:cNvPr id="36" name="Straight Arrow Connector 35"/>
          <p:cNvCxnSpPr/>
          <p:nvPr/>
        </p:nvCxnSpPr>
        <p:spPr>
          <a:xfrm flipV="1">
            <a:off x="2387599" y="1886138"/>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505959" y="1886136"/>
            <a:ext cx="548640" cy="5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6639559" y="1886138"/>
            <a:ext cx="52184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54278" y="1132690"/>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TextBox 47"/>
          <p:cNvSpPr txBox="1"/>
          <p:nvPr/>
        </p:nvSpPr>
        <p:spPr>
          <a:xfrm>
            <a:off x="3167934" y="2184603"/>
            <a:ext cx="1316355" cy="369332"/>
          </a:xfrm>
          <a:prstGeom prst="rect">
            <a:avLst/>
          </a:prstGeom>
          <a:noFill/>
        </p:spPr>
        <p:txBody>
          <a:bodyPr wrap="square" rtlCol="0">
            <a:spAutoFit/>
          </a:bodyPr>
          <a:lstStyle/>
          <a:p>
            <a:pPr algn="ctr"/>
            <a:r>
              <a:rPr lang="en-US" dirty="0">
                <a:solidFill>
                  <a:schemeClr val="tx2"/>
                </a:solidFill>
              </a:rPr>
              <a:t>Neighbors</a:t>
            </a:r>
          </a:p>
        </p:txBody>
      </p:sp>
      <p:cxnSp>
        <p:nvCxnSpPr>
          <p:cNvPr id="49" name="Straight Arrow Connector 48"/>
          <p:cNvCxnSpPr>
            <a:stCxn id="48" idx="1"/>
            <a:endCxn id="32" idx="2"/>
          </p:cNvCxnSpPr>
          <p:nvPr/>
        </p:nvCxnSpPr>
        <p:spPr>
          <a:xfrm flipH="1" flipV="1">
            <a:off x="1717039" y="2074094"/>
            <a:ext cx="1450895" cy="295175"/>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8" idx="3"/>
          </p:cNvCxnSpPr>
          <p:nvPr/>
        </p:nvCxnSpPr>
        <p:spPr>
          <a:xfrm flipV="1">
            <a:off x="4484289" y="2076824"/>
            <a:ext cx="1507808" cy="292445"/>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51" name="Rounded Rectangle 50"/>
          <p:cNvSpPr/>
          <p:nvPr/>
        </p:nvSpPr>
        <p:spPr>
          <a:xfrm>
            <a:off x="2791697" y="1585335"/>
            <a:ext cx="2069240" cy="598341"/>
          </a:xfrm>
          <a:prstGeom prst="roundRect">
            <a:avLst>
              <a:gd name="adj" fmla="val 1348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74" name="Table 73"/>
          <p:cNvGraphicFramePr>
            <a:graphicFrameLocks noGrp="1"/>
          </p:cNvGraphicFramePr>
          <p:nvPr>
            <p:extLst>
              <p:ext uri="{D42A27DB-BD31-4B8C-83A1-F6EECF244321}">
                <p14:modId xmlns:p14="http://schemas.microsoft.com/office/powerpoint/2010/main" val="926533975"/>
              </p:ext>
            </p:extLst>
          </p:nvPr>
        </p:nvGraphicFramePr>
        <p:xfrm>
          <a:off x="7044922" y="2958736"/>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endParaRPr lang="en-US" dirty="0"/>
                    </a:p>
                  </a:txBody>
                  <a:tcPr>
                    <a:pattFill prst="ltUpDiag"/>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1168560145"/>
              </p:ext>
            </p:extLst>
          </p:nvPr>
        </p:nvGraphicFramePr>
        <p:xfrm>
          <a:off x="7044922" y="3870413"/>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370840">
                <a:tc>
                  <a:txBody>
                    <a:bodyPr/>
                    <a:lstStyle/>
                    <a:p>
                      <a:pPr algn="ctr"/>
                      <a:r>
                        <a:rPr lang="en-US" dirty="0"/>
                        <a:t>A</a:t>
                      </a:r>
                    </a:p>
                  </a:txBody>
                  <a:tcPr/>
                </a:tc>
                <a:tc>
                  <a:txBody>
                    <a:bodyPr/>
                    <a:lstStyle/>
                    <a:p>
                      <a:endParaRPr lang="en-US" dirty="0"/>
                    </a:p>
                  </a:txBody>
                  <a:tcPr>
                    <a:pattFill prst="ltUpDiag"/>
                  </a:tcPr>
                </a:tc>
                <a:extLst>
                  <a:ext uri="{0D108BD9-81ED-4DB2-BD59-A6C34878D82A}">
                    <a16:rowId xmlns:a16="http://schemas.microsoft.com/office/drawing/2014/main" val="10000"/>
                  </a:ext>
                </a:extLst>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1464303026"/>
              </p:ext>
            </p:extLst>
          </p:nvPr>
        </p:nvGraphicFramePr>
        <p:xfrm>
          <a:off x="7044922" y="4937213"/>
          <a:ext cx="1920240" cy="370840"/>
        </p:xfrm>
        <a:graphic>
          <a:graphicData uri="http://schemas.openxmlformats.org/drawingml/2006/table">
            <a:tbl>
              <a:tblPr firstRow="1" bandRow="1">
                <a:tableStyleId>{5940675A-B579-460E-94D1-54222C63F5DA}</a:tableStyleId>
              </a:tblPr>
              <a:tblGrid>
                <a:gridCol w="12801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tblGrid>
              <a:tr h="370840">
                <a:tc>
                  <a:txBody>
                    <a:bodyPr/>
                    <a:lstStyle/>
                    <a:p>
                      <a:endParaRPr lang="en-US" dirty="0"/>
                    </a:p>
                  </a:txBody>
                  <a:tcPr>
                    <a:pattFill prst="ltUpDiag"/>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3817989405"/>
              </p:ext>
            </p:extLst>
          </p:nvPr>
        </p:nvGraphicFramePr>
        <p:xfrm>
          <a:off x="7044922" y="5950270"/>
          <a:ext cx="1920240" cy="370840"/>
        </p:xfrm>
        <a:graphic>
          <a:graphicData uri="http://schemas.openxmlformats.org/drawingml/2006/table">
            <a:tbl>
              <a:tblPr firstRow="1" bandRow="1">
                <a:tableStyleId>{5940675A-B579-460E-94D1-54222C63F5DA}</a:tableStyleId>
              </a:tblPr>
              <a:tblGrid>
                <a:gridCol w="1920240">
                  <a:extLst>
                    <a:ext uri="{9D8B030D-6E8A-4147-A177-3AD203B41FA5}">
                      <a16:colId xmlns:a16="http://schemas.microsoft.com/office/drawing/2014/main" val="20000"/>
                    </a:ext>
                  </a:extLst>
                </a:gridCol>
              </a:tblGrid>
              <a:tr h="370840">
                <a:tc>
                  <a:txBody>
                    <a:bodyPr/>
                    <a:lstStyle/>
                    <a:p>
                      <a:endParaRPr lang="en-US" dirty="0"/>
                    </a:p>
                  </a:txBody>
                  <a:tcPr>
                    <a:pattFill prst="ltUpDiag"/>
                  </a:tcPr>
                </a:tc>
                <a:extLst>
                  <a:ext uri="{0D108BD9-81ED-4DB2-BD59-A6C34878D82A}">
                    <a16:rowId xmlns:a16="http://schemas.microsoft.com/office/drawing/2014/main" val="10000"/>
                  </a:ext>
                </a:extLst>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2522546511"/>
              </p:ext>
            </p:extLst>
          </p:nvPr>
        </p:nvGraphicFramePr>
        <p:xfrm>
          <a:off x="729323" y="2958736"/>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P</a:t>
                      </a:r>
                    </a:p>
                  </a:txBody>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4163145097"/>
              </p:ext>
            </p:extLst>
          </p:nvPr>
        </p:nvGraphicFramePr>
        <p:xfrm>
          <a:off x="729323" y="3870413"/>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P</a:t>
                      </a:r>
                    </a:p>
                  </a:txBody>
                  <a:tcPr/>
                </a:tc>
                <a:tc>
                  <a:txBody>
                    <a:bodyPr/>
                    <a:lstStyle/>
                    <a:p>
                      <a:pPr marL="0" algn="l" defTabSz="914400" rtl="0" eaLnBrk="1" latinLnBrk="0" hangingPunct="1"/>
                      <a:endParaRPr lang="en-US" sz="1800" kern="1200" dirty="0">
                        <a:solidFill>
                          <a:sysClr val="windowText" lastClr="000000"/>
                        </a:solidFill>
                        <a:latin typeface="+mn-lt"/>
                        <a:ea typeface="+mn-ea"/>
                        <a:cs typeface="+mn-cs"/>
                      </a:endParaRPr>
                    </a:p>
                  </a:txBody>
                  <a:tcPr>
                    <a:pattFill prst="ltUpDiag">
                      <a:fgClr>
                        <a:schemeClr val="tx1"/>
                      </a:fgClr>
                      <a:bgClr>
                        <a:schemeClr val="bg1"/>
                      </a:bgClr>
                    </a:pattFill>
                  </a:tcPr>
                </a:tc>
                <a:extLst>
                  <a:ext uri="{0D108BD9-81ED-4DB2-BD59-A6C34878D82A}">
                    <a16:rowId xmlns:a16="http://schemas.microsoft.com/office/drawing/2014/main" val="10000"/>
                  </a:ext>
                </a:extLst>
              </a:tr>
            </a:tbl>
          </a:graphicData>
        </a:graphic>
      </p:graphicFrame>
      <p:graphicFrame>
        <p:nvGraphicFramePr>
          <p:cNvPr id="80" name="Table 79"/>
          <p:cNvGraphicFramePr>
            <a:graphicFrameLocks noGrp="1"/>
          </p:cNvGraphicFramePr>
          <p:nvPr>
            <p:extLst>
              <p:ext uri="{D42A27DB-BD31-4B8C-83A1-F6EECF244321}">
                <p14:modId xmlns:p14="http://schemas.microsoft.com/office/powerpoint/2010/main" val="1864101625"/>
              </p:ext>
            </p:extLst>
          </p:nvPr>
        </p:nvGraphicFramePr>
        <p:xfrm>
          <a:off x="729323" y="4937213"/>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endParaRPr lang="en-US" dirty="0"/>
                    </a:p>
                  </a:txBody>
                  <a:tcPr>
                    <a:pattFill prst="ltUpDiag"/>
                  </a:tcPr>
                </a:tc>
                <a:tc>
                  <a:txBody>
                    <a:bodyPr/>
                    <a:lstStyle/>
                    <a:p>
                      <a:pPr algn="ctr"/>
                      <a:r>
                        <a:rPr lang="en-US" dirty="0"/>
                        <a:t>P</a:t>
                      </a:r>
                    </a:p>
                  </a:txBody>
                  <a:tcPr/>
                </a:tc>
                <a:tc>
                  <a:txBody>
                    <a:bodyPr/>
                    <a:lstStyle/>
                    <a:p>
                      <a:pPr algn="ctr"/>
                      <a:r>
                        <a:rPr lang="en-US" dirty="0"/>
                        <a:t>B</a:t>
                      </a:r>
                    </a:p>
                  </a:txBody>
                  <a:tcP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4257579171"/>
              </p:ext>
            </p:extLst>
          </p:nvPr>
        </p:nvGraphicFramePr>
        <p:xfrm>
          <a:off x="729323" y="5950270"/>
          <a:ext cx="1920240" cy="370840"/>
        </p:xfrm>
        <a:graphic>
          <a:graphicData uri="http://schemas.openxmlformats.org/drawingml/2006/table">
            <a:tbl>
              <a:tblPr firstRow="1" bandRow="1">
                <a:tableStyleId>{5940675A-B579-460E-94D1-54222C63F5DA}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tblGrid>
              <a:tr h="370840">
                <a:tc>
                  <a:txBody>
                    <a:bodyPr/>
                    <a:lstStyle/>
                    <a:p>
                      <a:endParaRPr lang="en-US" dirty="0"/>
                    </a:p>
                  </a:txBody>
                  <a:tcPr>
                    <a:pattFill prst="ltUpDiag"/>
                  </a:tcPr>
                </a:tc>
                <a:tc>
                  <a:txBody>
                    <a:bodyPr/>
                    <a:lstStyle/>
                    <a:p>
                      <a:pPr algn="ctr"/>
                      <a:r>
                        <a:rPr lang="en-US" dirty="0"/>
                        <a:t>P</a:t>
                      </a:r>
                    </a:p>
                  </a:txBody>
                  <a:tcPr/>
                </a:tc>
                <a:tc>
                  <a:txBody>
                    <a:bodyPr/>
                    <a:lstStyle/>
                    <a:p>
                      <a:endParaRPr lang="en-US" dirty="0"/>
                    </a:p>
                  </a:txBody>
                  <a:tcPr>
                    <a:pattFill prst="ltUpDiag"/>
                  </a:tcPr>
                </a:tc>
                <a:extLst>
                  <a:ext uri="{0D108BD9-81ED-4DB2-BD59-A6C34878D82A}">
                    <a16:rowId xmlns:a16="http://schemas.microsoft.com/office/drawing/2014/main" val="10000"/>
                  </a:ext>
                </a:extLst>
              </a:tr>
            </a:tbl>
          </a:graphicData>
        </a:graphic>
      </p:graphicFrame>
      <p:sp>
        <p:nvSpPr>
          <p:cNvPr id="82" name="TextBox 81"/>
          <p:cNvSpPr txBox="1"/>
          <p:nvPr/>
        </p:nvSpPr>
        <p:spPr>
          <a:xfrm>
            <a:off x="717404" y="2496456"/>
            <a:ext cx="1944078" cy="369332"/>
          </a:xfrm>
          <a:prstGeom prst="rect">
            <a:avLst/>
          </a:prstGeom>
          <a:noFill/>
        </p:spPr>
        <p:txBody>
          <a:bodyPr wrap="square" rtlCol="0">
            <a:spAutoFit/>
          </a:bodyPr>
          <a:lstStyle/>
          <a:p>
            <a:pPr algn="ctr"/>
            <a:r>
              <a:rPr lang="en-US" u="sng" dirty="0"/>
              <a:t>Before P terminate</a:t>
            </a:r>
          </a:p>
        </p:txBody>
      </p:sp>
      <p:sp>
        <p:nvSpPr>
          <p:cNvPr id="83" name="TextBox 82"/>
          <p:cNvSpPr txBox="1"/>
          <p:nvPr/>
        </p:nvSpPr>
        <p:spPr>
          <a:xfrm>
            <a:off x="7033003" y="2496456"/>
            <a:ext cx="1944078" cy="369332"/>
          </a:xfrm>
          <a:prstGeom prst="rect">
            <a:avLst/>
          </a:prstGeom>
          <a:noFill/>
        </p:spPr>
        <p:txBody>
          <a:bodyPr wrap="square" rtlCol="0">
            <a:spAutoFit/>
          </a:bodyPr>
          <a:lstStyle/>
          <a:p>
            <a:pPr algn="ctr"/>
            <a:r>
              <a:rPr lang="en-US" u="sng" dirty="0"/>
              <a:t>After P terminate</a:t>
            </a:r>
          </a:p>
        </p:txBody>
      </p:sp>
      <p:sp>
        <p:nvSpPr>
          <p:cNvPr id="84" name="TextBox 83"/>
          <p:cNvSpPr txBox="1"/>
          <p:nvPr/>
        </p:nvSpPr>
        <p:spPr>
          <a:xfrm>
            <a:off x="3791181" y="2959490"/>
            <a:ext cx="1944078" cy="369332"/>
          </a:xfrm>
          <a:prstGeom prst="rect">
            <a:avLst/>
          </a:prstGeom>
          <a:noFill/>
        </p:spPr>
        <p:txBody>
          <a:bodyPr wrap="square" rtlCol="0">
            <a:spAutoFit/>
          </a:bodyPr>
          <a:lstStyle/>
          <a:p>
            <a:pPr algn="ctr"/>
            <a:r>
              <a:rPr lang="en-US" dirty="0"/>
              <a:t>P is replaced by H</a:t>
            </a:r>
          </a:p>
        </p:txBody>
      </p:sp>
      <p:sp>
        <p:nvSpPr>
          <p:cNvPr id="85" name="TextBox 84"/>
          <p:cNvSpPr txBox="1"/>
          <p:nvPr/>
        </p:nvSpPr>
        <p:spPr>
          <a:xfrm>
            <a:off x="3528780" y="3732668"/>
            <a:ext cx="2468880" cy="646331"/>
          </a:xfrm>
          <a:prstGeom prst="rect">
            <a:avLst/>
          </a:prstGeom>
          <a:noFill/>
        </p:spPr>
        <p:txBody>
          <a:bodyPr wrap="square" rtlCol="0">
            <a:spAutoFit/>
          </a:bodyPr>
          <a:lstStyle/>
          <a:p>
            <a:pPr algn="ctr"/>
            <a:r>
              <a:rPr lang="en-US" dirty="0"/>
              <a:t>P is replaced by H </a:t>
            </a:r>
          </a:p>
          <a:p>
            <a:pPr algn="ctr"/>
            <a:r>
              <a:rPr lang="en-US" dirty="0"/>
              <a:t>and two H are merged</a:t>
            </a:r>
          </a:p>
        </p:txBody>
      </p:sp>
      <p:sp>
        <p:nvSpPr>
          <p:cNvPr id="86" name="TextBox 85"/>
          <p:cNvSpPr txBox="1"/>
          <p:nvPr/>
        </p:nvSpPr>
        <p:spPr>
          <a:xfrm>
            <a:off x="3528780" y="4799468"/>
            <a:ext cx="2468880" cy="646331"/>
          </a:xfrm>
          <a:prstGeom prst="rect">
            <a:avLst/>
          </a:prstGeom>
          <a:noFill/>
        </p:spPr>
        <p:txBody>
          <a:bodyPr wrap="square" rtlCol="0">
            <a:spAutoFit/>
          </a:bodyPr>
          <a:lstStyle/>
          <a:p>
            <a:pPr algn="ctr"/>
            <a:r>
              <a:rPr lang="en-US" dirty="0"/>
              <a:t>P is replaced by H</a:t>
            </a:r>
          </a:p>
          <a:p>
            <a:pPr algn="ctr"/>
            <a:r>
              <a:rPr lang="en-US" dirty="0"/>
              <a:t>and two H are merged</a:t>
            </a:r>
          </a:p>
        </p:txBody>
      </p:sp>
      <p:sp>
        <p:nvSpPr>
          <p:cNvPr id="87" name="TextBox 86"/>
          <p:cNvSpPr txBox="1"/>
          <p:nvPr/>
        </p:nvSpPr>
        <p:spPr>
          <a:xfrm>
            <a:off x="3528780" y="5812525"/>
            <a:ext cx="2468880" cy="646331"/>
          </a:xfrm>
          <a:prstGeom prst="rect">
            <a:avLst/>
          </a:prstGeom>
          <a:noFill/>
        </p:spPr>
        <p:txBody>
          <a:bodyPr wrap="square" rtlCol="0">
            <a:spAutoFit/>
          </a:bodyPr>
          <a:lstStyle/>
          <a:p>
            <a:pPr algn="ctr"/>
            <a:r>
              <a:rPr lang="en-US" dirty="0"/>
              <a:t>P is replaced by H</a:t>
            </a:r>
          </a:p>
          <a:p>
            <a:pPr algn="ctr"/>
            <a:r>
              <a:rPr lang="en-US" dirty="0"/>
              <a:t>and three H are merged</a:t>
            </a:r>
          </a:p>
        </p:txBody>
      </p:sp>
    </p:spTree>
    <p:extLst>
      <p:ext uri="{BB962C8B-B14F-4D97-AF65-F5344CB8AC3E}">
        <p14:creationId xmlns:p14="http://schemas.microsoft.com/office/powerpoint/2010/main" val="275568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animBg="1"/>
      <p:bldP spid="82" grpId="0"/>
      <p:bldP spid="83" grpId="0"/>
      <p:bldP spid="84" grpId="0"/>
      <p:bldP spid="85" grpId="0"/>
      <p:bldP spid="86" grpId="0"/>
      <p:bldP spid="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Memory allocation</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501623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fixed partitions</a:t>
            </a:r>
          </a:p>
        </p:txBody>
      </p:sp>
      <p:sp>
        <p:nvSpPr>
          <p:cNvPr id="17" name="Rectangle 16"/>
          <p:cNvSpPr/>
          <p:nvPr/>
        </p:nvSpPr>
        <p:spPr>
          <a:xfrm>
            <a:off x="401268" y="1143000"/>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401268" y="5167325"/>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01268" y="4786464"/>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1268" y="3124200"/>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1268" y="1600200"/>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9364" y="5169900"/>
            <a:ext cx="1828800" cy="530352"/>
          </a:xfrm>
          <a:prstGeom prst="rect">
            <a:avLst/>
          </a:prstGeom>
          <a:solidFill>
            <a:schemeClr val="tx2"/>
          </a:solidFill>
          <a:ln w="28575">
            <a:noFill/>
          </a:ln>
        </p:spPr>
        <p:txBody>
          <a:bodyPr wrap="square" rtlCol="0" anchor="ctr">
            <a:spAutoFit/>
          </a:bodyPr>
          <a:lstStyle/>
          <a:p>
            <a:pPr algn="ctr"/>
            <a:r>
              <a:rPr lang="en-US" dirty="0">
                <a:solidFill>
                  <a:schemeClr val="bg1"/>
                </a:solidFill>
              </a:rPr>
              <a:t>OS</a:t>
            </a:r>
            <a:endParaRPr lang="en-IN" dirty="0">
              <a:solidFill>
                <a:schemeClr val="bg1"/>
              </a:solidFill>
            </a:endParaRPr>
          </a:p>
        </p:txBody>
      </p:sp>
      <p:sp>
        <p:nvSpPr>
          <p:cNvPr id="23" name="TextBox 22"/>
          <p:cNvSpPr txBox="1"/>
          <p:nvPr/>
        </p:nvSpPr>
        <p:spPr>
          <a:xfrm>
            <a:off x="401268" y="4801407"/>
            <a:ext cx="1828800" cy="369332"/>
          </a:xfrm>
          <a:prstGeom prst="rect">
            <a:avLst/>
          </a:prstGeom>
          <a:noFill/>
          <a:ln w="28575">
            <a:noFill/>
          </a:ln>
        </p:spPr>
        <p:txBody>
          <a:bodyPr wrap="square" rtlCol="0">
            <a:spAutoFit/>
          </a:bodyPr>
          <a:lstStyle/>
          <a:p>
            <a:pPr algn="ctr"/>
            <a:r>
              <a:rPr lang="en-US" dirty="0"/>
              <a:t>Partition 1 </a:t>
            </a:r>
            <a:r>
              <a:rPr lang="en-US" dirty="0">
                <a:solidFill>
                  <a:schemeClr val="accent6"/>
                </a:solidFill>
              </a:rPr>
              <a:t>(100)</a:t>
            </a:r>
            <a:endParaRPr lang="en-IN" dirty="0">
              <a:solidFill>
                <a:schemeClr val="accent6"/>
              </a:solidFill>
            </a:endParaRPr>
          </a:p>
        </p:txBody>
      </p:sp>
      <p:sp>
        <p:nvSpPr>
          <p:cNvPr id="24" name="TextBox 23"/>
          <p:cNvSpPr txBox="1"/>
          <p:nvPr/>
        </p:nvSpPr>
        <p:spPr>
          <a:xfrm>
            <a:off x="394918" y="3433261"/>
            <a:ext cx="1828800" cy="369332"/>
          </a:xfrm>
          <a:prstGeom prst="rect">
            <a:avLst/>
          </a:prstGeom>
          <a:noFill/>
          <a:ln w="28575">
            <a:noFill/>
          </a:ln>
        </p:spPr>
        <p:txBody>
          <a:bodyPr wrap="square" rtlCol="0">
            <a:spAutoFit/>
          </a:bodyPr>
          <a:lstStyle/>
          <a:p>
            <a:pPr algn="ctr"/>
            <a:r>
              <a:rPr lang="en-US" dirty="0"/>
              <a:t>Partition 3 </a:t>
            </a:r>
            <a:r>
              <a:rPr lang="en-US" dirty="0">
                <a:solidFill>
                  <a:schemeClr val="accent6"/>
                </a:solidFill>
              </a:rPr>
              <a:t>(300)</a:t>
            </a:r>
            <a:endParaRPr lang="en-IN" dirty="0">
              <a:solidFill>
                <a:schemeClr val="accent6"/>
              </a:solidFill>
            </a:endParaRPr>
          </a:p>
        </p:txBody>
      </p:sp>
      <p:sp>
        <p:nvSpPr>
          <p:cNvPr id="38" name="TextBox 37"/>
          <p:cNvSpPr txBox="1"/>
          <p:nvPr/>
        </p:nvSpPr>
        <p:spPr>
          <a:xfrm>
            <a:off x="401268" y="2177534"/>
            <a:ext cx="1828800" cy="369332"/>
          </a:xfrm>
          <a:prstGeom prst="rect">
            <a:avLst/>
          </a:prstGeom>
          <a:noFill/>
          <a:ln w="28575">
            <a:noFill/>
          </a:ln>
        </p:spPr>
        <p:txBody>
          <a:bodyPr wrap="square" rtlCol="0">
            <a:spAutoFit/>
          </a:bodyPr>
          <a:lstStyle/>
          <a:p>
            <a:pPr algn="ctr"/>
            <a:r>
              <a:rPr lang="en-US" dirty="0"/>
              <a:t>Partition 4 </a:t>
            </a:r>
            <a:r>
              <a:rPr lang="en-US" dirty="0">
                <a:solidFill>
                  <a:schemeClr val="accent6"/>
                </a:solidFill>
              </a:rPr>
              <a:t>(400)</a:t>
            </a:r>
            <a:endParaRPr lang="en-IN" dirty="0">
              <a:solidFill>
                <a:schemeClr val="accent6"/>
              </a:solidFill>
            </a:endParaRPr>
          </a:p>
        </p:txBody>
      </p:sp>
      <p:sp>
        <p:nvSpPr>
          <p:cNvPr id="39" name="TextBox 38"/>
          <p:cNvSpPr txBox="1"/>
          <p:nvPr/>
        </p:nvSpPr>
        <p:spPr>
          <a:xfrm>
            <a:off x="401268" y="1194475"/>
            <a:ext cx="1828800" cy="369332"/>
          </a:xfrm>
          <a:prstGeom prst="rect">
            <a:avLst/>
          </a:prstGeom>
          <a:noFill/>
          <a:ln w="28575">
            <a:noFill/>
          </a:ln>
        </p:spPr>
        <p:txBody>
          <a:bodyPr wrap="square" rtlCol="0">
            <a:spAutoFit/>
          </a:bodyPr>
          <a:lstStyle/>
          <a:p>
            <a:pPr algn="ctr"/>
            <a:r>
              <a:rPr lang="en-US" dirty="0"/>
              <a:t>Partition 5 </a:t>
            </a:r>
            <a:r>
              <a:rPr lang="en-US" dirty="0">
                <a:solidFill>
                  <a:schemeClr val="accent6"/>
                </a:solidFill>
              </a:rPr>
              <a:t>(150)</a:t>
            </a:r>
            <a:endParaRPr lang="en-IN" dirty="0">
              <a:solidFill>
                <a:schemeClr val="accent6"/>
              </a:solidFill>
            </a:endParaRPr>
          </a:p>
        </p:txBody>
      </p:sp>
      <p:cxnSp>
        <p:nvCxnSpPr>
          <p:cNvPr id="41" name="Straight Connector 40"/>
          <p:cNvCxnSpPr/>
          <p:nvPr/>
        </p:nvCxnSpPr>
        <p:spPr>
          <a:xfrm flipV="1">
            <a:off x="394918" y="4179138"/>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01268" y="4294235"/>
            <a:ext cx="1828800" cy="369332"/>
          </a:xfrm>
          <a:prstGeom prst="rect">
            <a:avLst/>
          </a:prstGeom>
          <a:noFill/>
          <a:ln w="28575">
            <a:noFill/>
          </a:ln>
        </p:spPr>
        <p:txBody>
          <a:bodyPr wrap="square" rtlCol="0">
            <a:spAutoFit/>
          </a:bodyPr>
          <a:lstStyle/>
          <a:p>
            <a:pPr algn="ctr"/>
            <a:r>
              <a:rPr lang="en-US" dirty="0"/>
              <a:t>Partition 2 </a:t>
            </a:r>
            <a:r>
              <a:rPr lang="en-US" dirty="0">
                <a:solidFill>
                  <a:schemeClr val="accent6"/>
                </a:solidFill>
              </a:rPr>
              <a:t>(200)</a:t>
            </a:r>
            <a:endParaRPr lang="en-IN" dirty="0">
              <a:solidFill>
                <a:schemeClr val="accent6"/>
              </a:solidFill>
            </a:endParaRPr>
          </a:p>
        </p:txBody>
      </p:sp>
      <p:sp>
        <p:nvSpPr>
          <p:cNvPr id="4" name="TextBox 3">
            <a:extLst>
              <a:ext uri="{FF2B5EF4-FFF2-40B4-BE49-F238E27FC236}">
                <a16:creationId xmlns:a16="http://schemas.microsoft.com/office/drawing/2014/main" id="{051E1FA8-A51C-3945-EC21-56BF02CA58B5}"/>
              </a:ext>
            </a:extLst>
          </p:cNvPr>
          <p:cNvSpPr txBox="1"/>
          <p:nvPr/>
        </p:nvSpPr>
        <p:spPr>
          <a:xfrm>
            <a:off x="2618443" y="4803828"/>
            <a:ext cx="1828800" cy="369332"/>
          </a:xfrm>
          <a:prstGeom prst="rect">
            <a:avLst/>
          </a:prstGeom>
          <a:noFill/>
          <a:ln w="28575">
            <a:solidFill>
              <a:schemeClr val="tx2">
                <a:lumMod val="60000"/>
                <a:lumOff val="40000"/>
              </a:schemeClr>
            </a:solidFill>
          </a:ln>
        </p:spPr>
        <p:txBody>
          <a:bodyPr wrap="square" rtlCol="0">
            <a:spAutoFit/>
          </a:bodyPr>
          <a:lstStyle/>
          <a:p>
            <a:pPr algn="ctr"/>
            <a:r>
              <a:rPr lang="en-US" dirty="0"/>
              <a:t>Process 1 </a:t>
            </a:r>
            <a:r>
              <a:rPr lang="en-US" dirty="0">
                <a:solidFill>
                  <a:schemeClr val="accent6"/>
                </a:solidFill>
              </a:rPr>
              <a:t>(95)</a:t>
            </a:r>
            <a:endParaRPr lang="en-IN" dirty="0">
              <a:solidFill>
                <a:schemeClr val="accent6"/>
              </a:solidFill>
            </a:endParaRPr>
          </a:p>
        </p:txBody>
      </p:sp>
      <p:sp>
        <p:nvSpPr>
          <p:cNvPr id="5" name="TextBox 4">
            <a:extLst>
              <a:ext uri="{FF2B5EF4-FFF2-40B4-BE49-F238E27FC236}">
                <a16:creationId xmlns:a16="http://schemas.microsoft.com/office/drawing/2014/main" id="{7D6E58A6-A13F-0031-F440-38347DADCB17}"/>
              </a:ext>
            </a:extLst>
          </p:cNvPr>
          <p:cNvSpPr txBox="1"/>
          <p:nvPr/>
        </p:nvSpPr>
        <p:spPr>
          <a:xfrm>
            <a:off x="4629139" y="4159325"/>
            <a:ext cx="1828800" cy="1008000"/>
          </a:xfrm>
          <a:prstGeom prst="rect">
            <a:avLst/>
          </a:prstGeom>
          <a:noFill/>
          <a:ln w="28575">
            <a:solidFill>
              <a:schemeClr val="tx2">
                <a:lumMod val="60000"/>
                <a:lumOff val="40000"/>
              </a:schemeClr>
            </a:solidFill>
          </a:ln>
        </p:spPr>
        <p:txBody>
          <a:bodyPr wrap="square" rtlCol="0">
            <a:spAutoFit/>
          </a:bodyPr>
          <a:lstStyle/>
          <a:p>
            <a:pPr algn="ctr"/>
            <a:r>
              <a:rPr lang="en-US" dirty="0"/>
              <a:t>Process 2 </a:t>
            </a:r>
            <a:r>
              <a:rPr lang="en-US" dirty="0">
                <a:solidFill>
                  <a:schemeClr val="accent6"/>
                </a:solidFill>
              </a:rPr>
              <a:t>(295)</a:t>
            </a:r>
            <a:endParaRPr lang="en-IN" dirty="0">
              <a:solidFill>
                <a:schemeClr val="accent6"/>
              </a:solidFill>
            </a:endParaRPr>
          </a:p>
        </p:txBody>
      </p:sp>
      <p:sp>
        <p:nvSpPr>
          <p:cNvPr id="6" name="TextBox 5">
            <a:extLst>
              <a:ext uri="{FF2B5EF4-FFF2-40B4-BE49-F238E27FC236}">
                <a16:creationId xmlns:a16="http://schemas.microsoft.com/office/drawing/2014/main" id="{8D2FD728-4FB8-A56E-C20C-6B5B972CB88D}"/>
              </a:ext>
            </a:extLst>
          </p:cNvPr>
          <p:cNvSpPr txBox="1"/>
          <p:nvPr/>
        </p:nvSpPr>
        <p:spPr>
          <a:xfrm>
            <a:off x="6639835" y="4410045"/>
            <a:ext cx="1828800" cy="720000"/>
          </a:xfrm>
          <a:prstGeom prst="rect">
            <a:avLst/>
          </a:prstGeom>
          <a:noFill/>
          <a:ln w="28575">
            <a:solidFill>
              <a:schemeClr val="tx2">
                <a:lumMod val="60000"/>
                <a:lumOff val="40000"/>
              </a:schemeClr>
            </a:solidFill>
          </a:ln>
        </p:spPr>
        <p:txBody>
          <a:bodyPr wrap="square" rtlCol="0">
            <a:spAutoFit/>
          </a:bodyPr>
          <a:lstStyle/>
          <a:p>
            <a:pPr algn="ctr"/>
            <a:r>
              <a:rPr lang="en-US" dirty="0"/>
              <a:t>Process 3 </a:t>
            </a:r>
            <a:r>
              <a:rPr lang="en-US" dirty="0">
                <a:solidFill>
                  <a:schemeClr val="accent6"/>
                </a:solidFill>
              </a:rPr>
              <a:t>(125)</a:t>
            </a:r>
            <a:endParaRPr lang="en-IN" dirty="0">
              <a:solidFill>
                <a:schemeClr val="accent6"/>
              </a:solidFill>
            </a:endParaRPr>
          </a:p>
        </p:txBody>
      </p:sp>
      <p:sp>
        <p:nvSpPr>
          <p:cNvPr id="7" name="TextBox 6">
            <a:extLst>
              <a:ext uri="{FF2B5EF4-FFF2-40B4-BE49-F238E27FC236}">
                <a16:creationId xmlns:a16="http://schemas.microsoft.com/office/drawing/2014/main" id="{242FC8C5-75BF-9459-6F87-A955773184B5}"/>
              </a:ext>
            </a:extLst>
          </p:cNvPr>
          <p:cNvSpPr txBox="1"/>
          <p:nvPr/>
        </p:nvSpPr>
        <p:spPr>
          <a:xfrm>
            <a:off x="8650531" y="4410045"/>
            <a:ext cx="1828800" cy="720000"/>
          </a:xfrm>
          <a:prstGeom prst="rect">
            <a:avLst/>
          </a:prstGeom>
          <a:noFill/>
          <a:ln w="28575">
            <a:solidFill>
              <a:schemeClr val="tx2">
                <a:lumMod val="60000"/>
                <a:lumOff val="40000"/>
              </a:schemeClr>
            </a:solidFill>
          </a:ln>
        </p:spPr>
        <p:txBody>
          <a:bodyPr wrap="square" rtlCol="0">
            <a:spAutoFit/>
          </a:bodyPr>
          <a:lstStyle/>
          <a:p>
            <a:pPr algn="ctr"/>
            <a:r>
              <a:rPr lang="en-US" dirty="0"/>
              <a:t>Process 4 </a:t>
            </a:r>
            <a:r>
              <a:rPr lang="en-US" dirty="0">
                <a:solidFill>
                  <a:schemeClr val="accent6"/>
                </a:solidFill>
              </a:rPr>
              <a:t>(125)</a:t>
            </a:r>
            <a:endParaRPr lang="en-IN" dirty="0">
              <a:solidFill>
                <a:schemeClr val="accent6"/>
              </a:solidFill>
            </a:endParaRPr>
          </a:p>
        </p:txBody>
      </p:sp>
      <p:cxnSp>
        <p:nvCxnSpPr>
          <p:cNvPr id="9" name="Straight Arrow Connector 8">
            <a:extLst>
              <a:ext uri="{FF2B5EF4-FFF2-40B4-BE49-F238E27FC236}">
                <a16:creationId xmlns:a16="http://schemas.microsoft.com/office/drawing/2014/main" id="{32AF98B7-6EAF-4690-C75F-1839BB086E98}"/>
              </a:ext>
            </a:extLst>
          </p:cNvPr>
          <p:cNvCxnSpPr>
            <a:stCxn id="4" idx="1"/>
          </p:cNvCxnSpPr>
          <p:nvPr/>
        </p:nvCxnSpPr>
        <p:spPr>
          <a:xfrm flipH="1" flipV="1">
            <a:off x="1946787" y="4986073"/>
            <a:ext cx="671656" cy="2421"/>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FC27CC-4D19-C0C6-42A4-221AA73889C4}"/>
              </a:ext>
            </a:extLst>
          </p:cNvPr>
          <p:cNvCxnSpPr>
            <a:cxnSpLocks/>
          </p:cNvCxnSpPr>
          <p:nvPr/>
        </p:nvCxnSpPr>
        <p:spPr>
          <a:xfrm flipH="1" flipV="1">
            <a:off x="2088428" y="3617927"/>
            <a:ext cx="2540711" cy="1047819"/>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B34EC7-F9CE-EB88-1526-697D562A5357}"/>
              </a:ext>
            </a:extLst>
          </p:cNvPr>
          <p:cNvCxnSpPr>
            <a:cxnSpLocks/>
            <a:stCxn id="6" idx="1"/>
          </p:cNvCxnSpPr>
          <p:nvPr/>
        </p:nvCxnSpPr>
        <p:spPr>
          <a:xfrm flipH="1" flipV="1">
            <a:off x="2132565" y="4518381"/>
            <a:ext cx="4507270" cy="251664"/>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29537F-15D5-55F7-FB67-449B7D4C330C}"/>
              </a:ext>
            </a:extLst>
          </p:cNvPr>
          <p:cNvCxnSpPr>
            <a:cxnSpLocks/>
            <a:endCxn id="39" idx="3"/>
          </p:cNvCxnSpPr>
          <p:nvPr/>
        </p:nvCxnSpPr>
        <p:spPr>
          <a:xfrm flipH="1" flipV="1">
            <a:off x="2230068" y="1379141"/>
            <a:ext cx="6420463" cy="3395083"/>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0D1538-8AD7-60BA-E818-D124644C0E4A}"/>
              </a:ext>
            </a:extLst>
          </p:cNvPr>
          <p:cNvSpPr txBox="1"/>
          <p:nvPr/>
        </p:nvSpPr>
        <p:spPr>
          <a:xfrm>
            <a:off x="8640699" y="3037678"/>
            <a:ext cx="1828800" cy="972000"/>
          </a:xfrm>
          <a:prstGeom prst="rect">
            <a:avLst/>
          </a:prstGeom>
          <a:noFill/>
          <a:ln w="28575">
            <a:solidFill>
              <a:schemeClr val="tx2">
                <a:lumMod val="60000"/>
                <a:lumOff val="40000"/>
              </a:schemeClr>
            </a:solidFill>
          </a:ln>
        </p:spPr>
        <p:txBody>
          <a:bodyPr wrap="square" rtlCol="0">
            <a:spAutoFit/>
          </a:bodyPr>
          <a:lstStyle/>
          <a:p>
            <a:pPr algn="ctr"/>
            <a:r>
              <a:rPr lang="en-US" dirty="0"/>
              <a:t>Process 5 </a:t>
            </a:r>
            <a:r>
              <a:rPr lang="en-US" dirty="0">
                <a:solidFill>
                  <a:schemeClr val="accent6"/>
                </a:solidFill>
              </a:rPr>
              <a:t>(295)</a:t>
            </a:r>
            <a:endParaRPr lang="en-IN" dirty="0">
              <a:solidFill>
                <a:schemeClr val="accent6"/>
              </a:solidFill>
            </a:endParaRPr>
          </a:p>
        </p:txBody>
      </p:sp>
      <p:cxnSp>
        <p:nvCxnSpPr>
          <p:cNvPr id="25" name="Straight Arrow Connector 24">
            <a:extLst>
              <a:ext uri="{FF2B5EF4-FFF2-40B4-BE49-F238E27FC236}">
                <a16:creationId xmlns:a16="http://schemas.microsoft.com/office/drawing/2014/main" id="{FC3F852B-E2AD-7C51-16BB-0B67A85C6331}"/>
              </a:ext>
            </a:extLst>
          </p:cNvPr>
          <p:cNvCxnSpPr>
            <a:cxnSpLocks/>
            <a:stCxn id="16" idx="1"/>
          </p:cNvCxnSpPr>
          <p:nvPr/>
        </p:nvCxnSpPr>
        <p:spPr>
          <a:xfrm flipH="1" flipV="1">
            <a:off x="2088428" y="2333508"/>
            <a:ext cx="6552271" cy="119017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D36D39E-C29F-5734-BA15-5124BACD7F0E}"/>
              </a:ext>
            </a:extLst>
          </p:cNvPr>
          <p:cNvSpPr txBox="1"/>
          <p:nvPr/>
        </p:nvSpPr>
        <p:spPr>
          <a:xfrm>
            <a:off x="8656881" y="1776410"/>
            <a:ext cx="1828800" cy="864000"/>
          </a:xfrm>
          <a:prstGeom prst="rect">
            <a:avLst/>
          </a:prstGeom>
          <a:noFill/>
          <a:ln w="28575">
            <a:solidFill>
              <a:schemeClr val="tx2">
                <a:lumMod val="60000"/>
                <a:lumOff val="40000"/>
              </a:schemeClr>
            </a:solidFill>
          </a:ln>
        </p:spPr>
        <p:txBody>
          <a:bodyPr wrap="square" rtlCol="0">
            <a:spAutoFit/>
          </a:bodyPr>
          <a:lstStyle/>
          <a:p>
            <a:pPr algn="ctr"/>
            <a:r>
              <a:rPr lang="en-US" dirty="0"/>
              <a:t>Process 6 </a:t>
            </a:r>
            <a:r>
              <a:rPr lang="en-US" dirty="0">
                <a:solidFill>
                  <a:schemeClr val="accent6"/>
                </a:solidFill>
              </a:rPr>
              <a:t>(195)</a:t>
            </a:r>
            <a:endParaRPr lang="en-IN" dirty="0">
              <a:solidFill>
                <a:schemeClr val="accent6"/>
              </a:solidFill>
            </a:endParaRPr>
          </a:p>
        </p:txBody>
      </p:sp>
    </p:spTree>
    <p:extLst>
      <p:ext uri="{BB962C8B-B14F-4D97-AF65-F5344CB8AC3E}">
        <p14:creationId xmlns:p14="http://schemas.microsoft.com/office/powerpoint/2010/main" val="18751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P spid="4" grpId="0" animBg="1"/>
      <p:bldP spid="5" grpId="0" animBg="1"/>
      <p:bldP spid="6" grpId="0" animBg="1"/>
      <p:bldP spid="7" grpId="0" animBg="1"/>
      <p:bldP spid="1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allocation</a:t>
            </a:r>
            <a:endParaRPr lang="en-US" dirty="0"/>
          </a:p>
        </p:txBody>
      </p:sp>
      <p:sp>
        <p:nvSpPr>
          <p:cNvPr id="3" name="Content Placeholder 2"/>
          <p:cNvSpPr>
            <a:spLocks noGrp="1"/>
          </p:cNvSpPr>
          <p:nvPr>
            <p:ph idx="1"/>
          </p:nvPr>
        </p:nvSpPr>
        <p:spPr/>
        <p:txBody>
          <a:bodyPr/>
          <a:lstStyle/>
          <a:p>
            <a:r>
              <a:rPr lang="en-US" dirty="0"/>
              <a:t>Four memory allocation algorithms are as follow</a:t>
            </a:r>
          </a:p>
          <a:p>
            <a:pPr marL="914400" lvl="1" indent="-457200">
              <a:buFont typeface="+mj-lt"/>
              <a:buAutoNum type="arabicPeriod"/>
            </a:pPr>
            <a:r>
              <a:rPr lang="en-US" dirty="0"/>
              <a:t>First fit</a:t>
            </a:r>
          </a:p>
          <a:p>
            <a:pPr marL="914400" lvl="1" indent="-457200">
              <a:buFont typeface="+mj-lt"/>
              <a:buAutoNum type="arabicPeriod"/>
            </a:pPr>
            <a:r>
              <a:rPr lang="en-US" dirty="0"/>
              <a:t>Next fit</a:t>
            </a:r>
          </a:p>
          <a:p>
            <a:pPr marL="914400" lvl="1" indent="-457200">
              <a:buFont typeface="+mj-lt"/>
              <a:buAutoNum type="arabicPeriod"/>
            </a:pPr>
            <a:r>
              <a:rPr lang="en-US" dirty="0"/>
              <a:t>Best fit</a:t>
            </a:r>
          </a:p>
          <a:p>
            <a:pPr marL="914400" lvl="1" indent="-457200">
              <a:buFont typeface="+mj-lt"/>
              <a:buAutoNum type="arabicPeriod"/>
            </a:pPr>
            <a:r>
              <a:rPr lang="en-US" dirty="0"/>
              <a:t>Worst fit</a:t>
            </a:r>
          </a:p>
        </p:txBody>
      </p:sp>
    </p:spTree>
    <p:extLst>
      <p:ext uri="{BB962C8B-B14F-4D97-AF65-F5344CB8AC3E}">
        <p14:creationId xmlns:p14="http://schemas.microsoft.com/office/powerpoint/2010/main" val="16938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Concept of Memory</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First fit</a:t>
            </a:r>
            <a:endParaRPr lang="en-US" dirty="0"/>
          </a:p>
        </p:txBody>
      </p:sp>
      <p:sp>
        <p:nvSpPr>
          <p:cNvPr id="3" name="Content Placeholder 2"/>
          <p:cNvSpPr>
            <a:spLocks noGrp="1"/>
          </p:cNvSpPr>
          <p:nvPr>
            <p:ph idx="1"/>
          </p:nvPr>
        </p:nvSpPr>
        <p:spPr/>
        <p:txBody>
          <a:bodyPr/>
          <a:lstStyle/>
          <a:p>
            <a:r>
              <a:rPr lang="en-US" dirty="0"/>
              <a:t>Search </a:t>
            </a:r>
            <a:r>
              <a:rPr lang="en-US" b="1" dirty="0">
                <a:solidFill>
                  <a:schemeClr val="accent6"/>
                </a:solidFill>
              </a:rPr>
              <a:t>starts from the starting location </a:t>
            </a:r>
            <a:r>
              <a:rPr lang="en-US" dirty="0"/>
              <a:t>of the memory.</a:t>
            </a:r>
          </a:p>
          <a:p>
            <a:r>
              <a:rPr lang="en-US" b="1" dirty="0">
                <a:solidFill>
                  <a:schemeClr val="accent6"/>
                </a:solidFill>
              </a:rPr>
              <a:t>First available hole that is large enough to hold the process is selected </a:t>
            </a:r>
            <a:r>
              <a:rPr lang="en-US" dirty="0"/>
              <a:t>for allocation.</a:t>
            </a:r>
          </a:p>
          <a:p>
            <a:r>
              <a:rPr lang="en-US" dirty="0"/>
              <a:t>The </a:t>
            </a:r>
            <a:r>
              <a:rPr lang="en-US" b="1" dirty="0">
                <a:solidFill>
                  <a:schemeClr val="accent6"/>
                </a:solidFill>
              </a:rPr>
              <a:t>hole is then broken up into two pieces</a:t>
            </a:r>
            <a:r>
              <a:rPr lang="en-US" dirty="0"/>
              <a:t>, one </a:t>
            </a:r>
            <a:r>
              <a:rPr lang="en-US" b="1" dirty="0">
                <a:solidFill>
                  <a:schemeClr val="accent6"/>
                </a:solidFill>
              </a:rPr>
              <a:t>for process </a:t>
            </a:r>
            <a:r>
              <a:rPr lang="en-US" dirty="0"/>
              <a:t>and another </a:t>
            </a:r>
            <a:r>
              <a:rPr lang="en-US" b="1" dirty="0">
                <a:solidFill>
                  <a:schemeClr val="accent6"/>
                </a:solidFill>
              </a:rPr>
              <a:t>for unused memory</a:t>
            </a:r>
            <a:r>
              <a:rPr lang="en-US" dirty="0"/>
              <a:t>.</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Fastest algorithm </a:t>
            </a:r>
            <a:r>
              <a:rPr lang="en-US" dirty="0"/>
              <a:t>because it searches as little as possible.</a:t>
            </a:r>
          </a:p>
          <a:p>
            <a:r>
              <a:rPr lang="en-US" b="1" dirty="0">
                <a:solidFill>
                  <a:schemeClr val="accent6"/>
                </a:solidFill>
              </a:rPr>
              <a:t>Memory loss is higher</a:t>
            </a:r>
            <a:r>
              <a:rPr lang="en-US" dirty="0"/>
              <a:t>, as very large hole may be selected for small process.</a:t>
            </a:r>
          </a:p>
        </p:txBody>
      </p:sp>
      <p:sp>
        <p:nvSpPr>
          <p:cNvPr id="5" name="Rectangle 4"/>
          <p:cNvSpPr>
            <a:spLocks noChangeArrowheads="1"/>
          </p:cNvSpPr>
          <p:nvPr/>
        </p:nvSpPr>
        <p:spPr bwMode="auto">
          <a:xfrm>
            <a:off x="1638299" y="2942044"/>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942044"/>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942044"/>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942044"/>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942044"/>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6925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735676"/>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735676"/>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735676"/>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735676"/>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735676"/>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2081482" y="3735676"/>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3417499"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6606944" y="3735676"/>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8638014"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a:effectLst/>
                <a:latin typeface="+mj-lt"/>
                <a:ea typeface="Times New Roman" panose="02020603050405020304" pitchFamily="18" charset="0"/>
                <a:cs typeface="Times New Roman" panose="02020603050405020304" pitchFamily="18" charset="0"/>
              </a:rPr>
              <a:t>183k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3005408" y="3735676"/>
            <a:ext cx="603504"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3723373" y="348894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176k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9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36"/>
                                        </p:tgtEl>
                                      </p:cBhvr>
                                    </p:animEffect>
                                    <p:set>
                                      <p:cBhvr>
                                        <p:cTn id="94" dur="1" fill="hold">
                                          <p:stCondLst>
                                            <p:cond delay="499"/>
                                          </p:stCondLst>
                                        </p:cTn>
                                        <p:tgtEl>
                                          <p:spTgt spid="36"/>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3"/>
                                        </p:tgtEl>
                                      </p:cBhvr>
                                    </p:animEffect>
                                    <p:set>
                                      <p:cBhvr>
                                        <p:cTn id="120" dur="1" fill="hold">
                                          <p:stCondLst>
                                            <p:cond delay="499"/>
                                          </p:stCondLst>
                                        </p:cTn>
                                        <p:tgtEl>
                                          <p:spTgt spid="43"/>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8" end="8"/>
                                            </p:txEl>
                                          </p:spTgt>
                                        </p:tgtEl>
                                        <p:attrNameLst>
                                          <p:attrName>style.visibility</p:attrName>
                                        </p:attrNameLst>
                                      </p:cBhvr>
                                      <p:to>
                                        <p:strVal val="visible"/>
                                      </p:to>
                                    </p:set>
                                    <p:animEffect transition="in" filter="fade">
                                      <p:cBhvr>
                                        <p:cTn id="128" dur="500"/>
                                        <p:tgtEl>
                                          <p:spTgt spid="3">
                                            <p:txEl>
                                              <p:pRg st="8" end="8"/>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fade">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animEffect transition="in" filter="fade">
                                      <p:cBhvr>
                                        <p:cTn id="1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3" grpId="1"/>
      <p:bldP spid="44" grpId="0" animBg="1"/>
      <p:bldP spid="45" grpId="0"/>
      <p:bldP spid="28" grpId="0" animBg="1"/>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Next fit</a:t>
            </a:r>
            <a:endParaRPr lang="en-US" dirty="0"/>
          </a:p>
        </p:txBody>
      </p:sp>
      <p:sp>
        <p:nvSpPr>
          <p:cNvPr id="3" name="Content Placeholder 2"/>
          <p:cNvSpPr>
            <a:spLocks noGrp="1"/>
          </p:cNvSpPr>
          <p:nvPr>
            <p:ph idx="1"/>
          </p:nvPr>
        </p:nvSpPr>
        <p:spPr/>
        <p:txBody>
          <a:bodyPr/>
          <a:lstStyle/>
          <a:p>
            <a:r>
              <a:rPr lang="en-US" dirty="0"/>
              <a:t>It works in the same way as first fit, except that </a:t>
            </a:r>
            <a:r>
              <a:rPr lang="en-US" b="1" dirty="0">
                <a:solidFill>
                  <a:schemeClr val="accent6"/>
                </a:solidFill>
              </a:rPr>
              <a:t>it keeps the track of where it is whenever it finds a suitable hole</a:t>
            </a:r>
            <a:r>
              <a:rPr lang="en-US" dirty="0"/>
              <a:t>.</a:t>
            </a:r>
          </a:p>
          <a:p>
            <a:r>
              <a:rPr lang="en-US" dirty="0"/>
              <a:t>The </a:t>
            </a:r>
            <a:r>
              <a:rPr lang="en-US" b="1" dirty="0">
                <a:solidFill>
                  <a:schemeClr val="accent6"/>
                </a:solidFill>
              </a:rPr>
              <a:t>next time when it is called to find a hole, it starts searching the list from the place where it left off last time</a:t>
            </a:r>
            <a:r>
              <a:rPr lang="en-US" dirty="0"/>
              <a:t>.</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Search time is smaller.</a:t>
            </a:r>
          </a:p>
          <a:p>
            <a:r>
              <a:rPr lang="en-US" dirty="0"/>
              <a:t>Memory manager must have to </a:t>
            </a:r>
            <a:r>
              <a:rPr lang="en-US" b="1" dirty="0">
                <a:solidFill>
                  <a:schemeClr val="accent6"/>
                </a:solidFill>
              </a:rPr>
              <a:t>keep track of last allotted hole to process</a:t>
            </a:r>
            <a:r>
              <a:rPr lang="en-US" dirty="0"/>
              <a:t>.</a:t>
            </a:r>
          </a:p>
          <a:p>
            <a:r>
              <a:rPr lang="en-US" dirty="0"/>
              <a:t>It </a:t>
            </a:r>
            <a:r>
              <a:rPr lang="en-US" b="1" dirty="0">
                <a:solidFill>
                  <a:schemeClr val="accent6"/>
                </a:solidFill>
              </a:rPr>
              <a:t>gives slightly worse performance </a:t>
            </a:r>
            <a:r>
              <a:rPr lang="en-US" dirty="0"/>
              <a:t>than first fit.</a:t>
            </a:r>
          </a:p>
        </p:txBody>
      </p:sp>
      <p:sp>
        <p:nvSpPr>
          <p:cNvPr id="5" name="Rectangle 4"/>
          <p:cNvSpPr>
            <a:spLocks noChangeArrowheads="1"/>
          </p:cNvSpPr>
          <p:nvPr/>
        </p:nvSpPr>
        <p:spPr bwMode="auto">
          <a:xfrm>
            <a:off x="1638299" y="3261354"/>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3261354"/>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3261354"/>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3261354"/>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3261354"/>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301186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4054986"/>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4054986"/>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4054986"/>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4054986"/>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4054986"/>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2081482" y="4054986"/>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3417499"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6606944" y="4054986"/>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8638014" y="3808253"/>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8434658" y="4054986"/>
            <a:ext cx="603504"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8968214" y="3808253"/>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71k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3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36"/>
                                        </p:tgtEl>
                                      </p:cBhvr>
                                    </p:animEffect>
                                    <p:set>
                                      <p:cBhvr>
                                        <p:cTn id="89" dur="1" fill="hold">
                                          <p:stCondLst>
                                            <p:cond delay="499"/>
                                          </p:stCondLst>
                                        </p:cTn>
                                        <p:tgtEl>
                                          <p:spTgt spid="36"/>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9"/>
                                        </p:tgtEl>
                                      </p:cBhvr>
                                    </p:animEffect>
                                    <p:set>
                                      <p:cBhvr>
                                        <p:cTn id="102" dur="1" fill="hold">
                                          <p:stCondLst>
                                            <p:cond delay="499"/>
                                          </p:stCondLst>
                                        </p:cTn>
                                        <p:tgtEl>
                                          <p:spTgt spid="39"/>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fade">
                                      <p:cBhvr>
                                        <p:cTn id="105" dur="500"/>
                                        <p:tgtEl>
                                          <p:spTgt spid="4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45"/>
                                        </p:tgtEl>
                                      </p:cBhvr>
                                    </p:animEffect>
                                    <p:set>
                                      <p:cBhvr>
                                        <p:cTn id="115" dur="1" fill="hold">
                                          <p:stCondLst>
                                            <p:cond delay="499"/>
                                          </p:stCondLst>
                                        </p:cTn>
                                        <p:tgtEl>
                                          <p:spTgt spid="45"/>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8" end="8"/>
                                            </p:txEl>
                                          </p:spTgt>
                                        </p:tgtEl>
                                        <p:attrNameLst>
                                          <p:attrName>style.visibility</p:attrName>
                                        </p:attrNameLst>
                                      </p:cBhvr>
                                      <p:to>
                                        <p:strVal val="visible"/>
                                      </p:to>
                                    </p:set>
                                    <p:animEffect transition="in" filter="fade">
                                      <p:cBhvr>
                                        <p:cTn id="128" dur="500"/>
                                        <p:tgtEl>
                                          <p:spTgt spid="3">
                                            <p:txEl>
                                              <p:pRg st="8" end="8"/>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fade">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animEffect transition="in" filter="fade">
                                      <p:cBhvr>
                                        <p:cTn id="1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4" grpId="0" animBg="1"/>
      <p:bldP spid="45" grpId="0"/>
      <p:bldP spid="45" grpId="1"/>
      <p:bldP spid="28" grpId="0" animBg="1"/>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Best fit</a:t>
            </a:r>
            <a:endParaRPr lang="en-US" dirty="0"/>
          </a:p>
        </p:txBody>
      </p:sp>
      <p:sp>
        <p:nvSpPr>
          <p:cNvPr id="3" name="Content Placeholder 2"/>
          <p:cNvSpPr>
            <a:spLocks noGrp="1"/>
          </p:cNvSpPr>
          <p:nvPr>
            <p:ph idx="1"/>
          </p:nvPr>
        </p:nvSpPr>
        <p:spPr/>
        <p:txBody>
          <a:bodyPr/>
          <a:lstStyle/>
          <a:p>
            <a:r>
              <a:rPr lang="en-US" b="1" dirty="0">
                <a:solidFill>
                  <a:schemeClr val="accent6"/>
                </a:solidFill>
              </a:rPr>
              <a:t>Entire memory is searched </a:t>
            </a:r>
            <a:r>
              <a:rPr lang="en-US" dirty="0"/>
              <a:t>here.</a:t>
            </a:r>
          </a:p>
          <a:p>
            <a:r>
              <a:rPr lang="en-US" dirty="0"/>
              <a:t>The </a:t>
            </a:r>
            <a:r>
              <a:rPr lang="en-US" b="1" dirty="0">
                <a:solidFill>
                  <a:schemeClr val="accent6"/>
                </a:solidFill>
              </a:rPr>
              <a:t>smallest hole, which is large enough to hold the process, is selected </a:t>
            </a:r>
            <a:r>
              <a:rPr lang="en-US" dirty="0"/>
              <a:t>for allocation.</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b="1" dirty="0">
                <a:solidFill>
                  <a:schemeClr val="accent6"/>
                </a:solidFill>
              </a:rPr>
              <a:t>Search time is high</a:t>
            </a:r>
            <a:r>
              <a:rPr lang="en-US" dirty="0"/>
              <a:t>, as it searches entire memory every time.</a:t>
            </a:r>
          </a:p>
          <a:p>
            <a:r>
              <a:rPr lang="en-US" b="1" dirty="0">
                <a:solidFill>
                  <a:schemeClr val="accent6"/>
                </a:solidFill>
              </a:rPr>
              <a:t>Memory loss is less</a:t>
            </a:r>
            <a:r>
              <a:rPr lang="en-US" dirty="0"/>
              <a:t>.</a:t>
            </a:r>
          </a:p>
        </p:txBody>
      </p:sp>
      <p:sp>
        <p:nvSpPr>
          <p:cNvPr id="5" name="Rectangle 4"/>
          <p:cNvSpPr>
            <a:spLocks noChangeArrowheads="1"/>
          </p:cNvSpPr>
          <p:nvPr/>
        </p:nvSpPr>
        <p:spPr bwMode="auto">
          <a:xfrm>
            <a:off x="1638299" y="2564671"/>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564671"/>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564671"/>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564671"/>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564671"/>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358303"/>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358303"/>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358303"/>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358303"/>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358303"/>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5253306" y="3358303"/>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6155925"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2092094" y="3358303"/>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3913614"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6612208" y="3358303"/>
            <a:ext cx="19202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426k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8752314"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174k</a:t>
            </a:r>
            <a:endParaRPr lang="en-IN" sz="1100" dirty="0">
              <a:effectLst/>
              <a:latin typeface="+mj-lt"/>
              <a:ea typeface="Times New Roman" panose="02020603050405020304" pitchFamily="18" charset="0"/>
              <a:cs typeface="Times New Roman" panose="02020603050405020304" pitchFamily="18" charset="0"/>
            </a:endParaRPr>
          </a:p>
        </p:txBody>
      </p:sp>
      <p:sp>
        <p:nvSpPr>
          <p:cNvPr id="40" name="Text Box 105" descr="Light upward diagonal"/>
          <p:cNvSpPr txBox="1">
            <a:spLocks noChangeArrowheads="1"/>
          </p:cNvSpPr>
          <p:nvPr/>
        </p:nvSpPr>
        <p:spPr bwMode="auto">
          <a:xfrm>
            <a:off x="4346718" y="3358303"/>
            <a:ext cx="5486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1" name="Text Box 88"/>
          <p:cNvSpPr txBox="1">
            <a:spLocks noChangeArrowheads="1"/>
          </p:cNvSpPr>
          <p:nvPr/>
        </p:nvSpPr>
        <p:spPr bwMode="auto">
          <a:xfrm>
            <a:off x="4854040"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88k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39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50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50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38"/>
                                        </p:tgtEl>
                                      </p:cBhvr>
                                    </p:animEffect>
                                    <p:set>
                                      <p:cBhvr>
                                        <p:cTn id="91" dur="1" fill="hold">
                                          <p:stCondLst>
                                            <p:cond delay="499"/>
                                          </p:stCondLst>
                                        </p:cTn>
                                        <p:tgtEl>
                                          <p:spTgt spid="38"/>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36"/>
                                        </p:tgtEl>
                                      </p:cBhvr>
                                    </p:animEffect>
                                    <p:set>
                                      <p:cBhvr>
                                        <p:cTn id="104" dur="1" fill="hold">
                                          <p:stCondLst>
                                            <p:cond delay="499"/>
                                          </p:stCondLst>
                                        </p:cTn>
                                        <p:tgtEl>
                                          <p:spTgt spid="36"/>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7"/>
                                        </p:tgtEl>
                                      </p:cBhvr>
                                    </p:animEffect>
                                    <p:set>
                                      <p:cBhvr>
                                        <p:cTn id="117" dur="1" fill="hold">
                                          <p:stCondLst>
                                            <p:cond delay="499"/>
                                          </p:stCondLst>
                                        </p:cTn>
                                        <p:tgtEl>
                                          <p:spTgt spid="37"/>
                                        </p:tgtEl>
                                        <p:attrNameLst>
                                          <p:attrName>style.visibility</p:attrName>
                                        </p:attrNameLst>
                                      </p:cBhvr>
                                      <p:to>
                                        <p:strVal val="hidden"/>
                                      </p:to>
                                    </p:set>
                                  </p:childTnLst>
                                </p:cTn>
                              </p:par>
                              <p:par>
                                <p:cTn id="118" presetID="10" presetClass="entr" presetSubtype="0"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7" end="7"/>
                                            </p:txEl>
                                          </p:spTgt>
                                        </p:tgtEl>
                                        <p:attrNameLst>
                                          <p:attrName>style.visibility</p:attrName>
                                        </p:attrNameLst>
                                      </p:cBhvr>
                                      <p:to>
                                        <p:strVal val="visible"/>
                                      </p:to>
                                    </p:set>
                                    <p:animEffect transition="in" filter="fade">
                                      <p:cBhvr>
                                        <p:cTn id="138" dur="500"/>
                                        <p:tgtEl>
                                          <p:spTgt spid="3">
                                            <p:txEl>
                                              <p:pRg st="7" end="7"/>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fade">
                                      <p:cBhvr>
                                        <p:cTn id="1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7" grpId="1"/>
      <p:bldP spid="38" grpId="0"/>
      <p:bldP spid="38" grpId="1"/>
      <p:bldP spid="39" grpId="0"/>
      <p:bldP spid="39" grpId="1"/>
      <p:bldP spid="42" grpId="0" animBg="1"/>
      <p:bldP spid="43" grpId="0"/>
      <p:bldP spid="44" grpId="0" animBg="1"/>
      <p:bldP spid="45" grpId="0"/>
      <p:bldP spid="28" grpId="0" animBg="1"/>
      <p:bldP spid="29" grpId="0"/>
      <p:bldP spid="40" grpId="0" animBg="1"/>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Worst fit</a:t>
            </a:r>
            <a:endParaRPr lang="en-US" dirty="0"/>
          </a:p>
        </p:txBody>
      </p:sp>
      <p:sp>
        <p:nvSpPr>
          <p:cNvPr id="3" name="Content Placeholder 2"/>
          <p:cNvSpPr>
            <a:spLocks noGrp="1"/>
          </p:cNvSpPr>
          <p:nvPr>
            <p:ph idx="1"/>
          </p:nvPr>
        </p:nvSpPr>
        <p:spPr/>
        <p:txBody>
          <a:bodyPr/>
          <a:lstStyle/>
          <a:p>
            <a:r>
              <a:rPr lang="en-US" b="1" dirty="0">
                <a:solidFill>
                  <a:schemeClr val="accent6"/>
                </a:solidFill>
              </a:rPr>
              <a:t>Entire memory is searched </a:t>
            </a:r>
            <a:r>
              <a:rPr lang="en-US" dirty="0"/>
              <a:t>here also. The </a:t>
            </a:r>
            <a:r>
              <a:rPr lang="en-US" b="1" dirty="0">
                <a:solidFill>
                  <a:schemeClr val="accent6"/>
                </a:solidFill>
              </a:rPr>
              <a:t>largest hole, which is largest enough to hold the process, is selected</a:t>
            </a:r>
            <a:r>
              <a:rPr lang="en-US" dirty="0"/>
              <a:t> for allocation.</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endParaRPr lang="en-US" b="1" dirty="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Search time is high</a:t>
            </a:r>
            <a:r>
              <a:rPr lang="en-US" dirty="0"/>
              <a:t>, as it searches entire memory every time.</a:t>
            </a:r>
          </a:p>
          <a:p>
            <a:r>
              <a:rPr lang="en-US" dirty="0"/>
              <a:t>This algorithm can be </a:t>
            </a:r>
            <a:r>
              <a:rPr lang="en-US" b="1" dirty="0">
                <a:solidFill>
                  <a:schemeClr val="accent6"/>
                </a:solidFill>
              </a:rPr>
              <a:t>used only with dynamic partitioning.</a:t>
            </a:r>
            <a:endParaRPr lang="en-US" dirty="0"/>
          </a:p>
        </p:txBody>
      </p:sp>
      <p:sp>
        <p:nvSpPr>
          <p:cNvPr id="5" name="Rectangle 4"/>
          <p:cNvSpPr>
            <a:spLocks noChangeArrowheads="1"/>
          </p:cNvSpPr>
          <p:nvPr/>
        </p:nvSpPr>
        <p:spPr bwMode="auto">
          <a:xfrm>
            <a:off x="1638299" y="2564671"/>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564671"/>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564671"/>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564671"/>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564671"/>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31518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358303"/>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358303"/>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358303"/>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358303"/>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358303"/>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11157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6609523" y="3358303"/>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8197958"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2092094" y="3358303"/>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3913614"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83k</a:t>
            </a:r>
            <a:endParaRPr lang="en-IN" sz="1100" dirty="0">
              <a:effectLst/>
              <a:latin typeface="+mj-lt"/>
              <a:ea typeface="Times New Roman" panose="02020603050405020304" pitchFamily="18" charset="0"/>
              <a:cs typeface="Times New Roman" panose="02020603050405020304" pitchFamily="18" charset="0"/>
            </a:endParaRPr>
          </a:p>
        </p:txBody>
      </p:sp>
      <p:sp>
        <p:nvSpPr>
          <p:cNvPr id="40" name="Text Box 105" descr="Light upward diagonal"/>
          <p:cNvSpPr txBox="1">
            <a:spLocks noChangeArrowheads="1"/>
          </p:cNvSpPr>
          <p:nvPr/>
        </p:nvSpPr>
        <p:spPr bwMode="auto">
          <a:xfrm>
            <a:off x="7528068" y="3358303"/>
            <a:ext cx="5486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1" name="Text Box 88"/>
          <p:cNvSpPr txBox="1">
            <a:spLocks noChangeArrowheads="1"/>
          </p:cNvSpPr>
          <p:nvPr/>
        </p:nvSpPr>
        <p:spPr bwMode="auto">
          <a:xfrm>
            <a:off x="8467191" y="3111570"/>
            <a:ext cx="45720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276k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50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43"/>
                                        </p:tgtEl>
                                      </p:cBhvr>
                                    </p:animEffect>
                                    <p:set>
                                      <p:cBhvr>
                                        <p:cTn id="112" dur="1" fill="hold">
                                          <p:stCondLst>
                                            <p:cond delay="499"/>
                                          </p:stCondLst>
                                        </p:cTn>
                                        <p:tgtEl>
                                          <p:spTgt spid="43"/>
                                        </p:tgtEl>
                                        <p:attrNameLst>
                                          <p:attrName>style.visibility</p:attrName>
                                        </p:attrNameLst>
                                      </p:cBhvr>
                                      <p:to>
                                        <p:strVal val="hidden"/>
                                      </p:to>
                                    </p:set>
                                  </p:childTnLst>
                                </p:cTn>
                              </p:par>
                              <p:par>
                                <p:cTn id="113" presetID="10"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3">
                                            <p:txEl>
                                              <p:pRg st="7" end="7"/>
                                            </p:txEl>
                                          </p:spTgt>
                                        </p:tgtEl>
                                        <p:attrNameLst>
                                          <p:attrName>style.visibility</p:attrName>
                                        </p:attrNameLst>
                                      </p:cBhvr>
                                      <p:to>
                                        <p:strVal val="visible"/>
                                      </p:to>
                                    </p:set>
                                    <p:animEffect transition="in" filter="fade">
                                      <p:cBhvr>
                                        <p:cTn id="120" dur="500"/>
                                        <p:tgtEl>
                                          <p:spTgt spid="3">
                                            <p:txEl>
                                              <p:pRg st="7" end="7"/>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3">
                                            <p:txEl>
                                              <p:pRg st="8" end="8"/>
                                            </p:txEl>
                                          </p:spTgt>
                                        </p:tgtEl>
                                        <p:attrNameLst>
                                          <p:attrName>style.visibility</p:attrName>
                                        </p:attrNameLst>
                                      </p:cBhvr>
                                      <p:to>
                                        <p:strVal val="visible"/>
                                      </p:to>
                                    </p:set>
                                    <p:animEffect transition="in" filter="fade">
                                      <p:cBhvr>
                                        <p:cTn id="125" dur="500"/>
                                        <p:tgtEl>
                                          <p:spTgt spid="3">
                                            <p:txEl>
                                              <p:pRg st="8" end="8"/>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3">
                                            <p:txEl>
                                              <p:pRg st="9" end="9"/>
                                            </p:txEl>
                                          </p:spTgt>
                                        </p:tgtEl>
                                        <p:attrNameLst>
                                          <p:attrName>style.visibility</p:attrName>
                                        </p:attrNameLst>
                                      </p:cBhvr>
                                      <p:to>
                                        <p:strVal val="visible"/>
                                      </p:to>
                                    </p:set>
                                    <p:animEffect transition="in" filter="fade">
                                      <p:cBhvr>
                                        <p:cTn id="1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3" grpId="1"/>
      <p:bldP spid="44" grpId="0" animBg="1"/>
      <p:bldP spid="45" grpId="0"/>
      <p:bldP spid="40" grpId="0" animBg="1"/>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Virtual Memory: Basics of Virtual Memory</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265826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Memory</a:t>
            </a:r>
            <a:endParaRPr lang="en-US" dirty="0"/>
          </a:p>
        </p:txBody>
      </p:sp>
      <p:sp>
        <p:nvSpPr>
          <p:cNvPr id="3" name="Content Placeholder 2"/>
          <p:cNvSpPr>
            <a:spLocks noGrp="1"/>
          </p:cNvSpPr>
          <p:nvPr>
            <p:ph idx="1"/>
          </p:nvPr>
        </p:nvSpPr>
        <p:spPr/>
        <p:txBody>
          <a:bodyPr/>
          <a:lstStyle/>
          <a:p>
            <a:r>
              <a:rPr lang="en-US" dirty="0"/>
              <a:t>Memory is </a:t>
            </a:r>
            <a:r>
              <a:rPr lang="en-US" b="1" dirty="0">
                <a:solidFill>
                  <a:schemeClr val="accent6"/>
                </a:solidFill>
              </a:rPr>
              <a:t>hardware that your computer uses to load the operating system and run programs</a:t>
            </a:r>
            <a:r>
              <a:rPr lang="en-US" dirty="0"/>
              <a:t>. </a:t>
            </a:r>
          </a:p>
          <a:p>
            <a:r>
              <a:rPr lang="en-US" dirty="0"/>
              <a:t>Computer </a:t>
            </a:r>
            <a:r>
              <a:rPr lang="en-US" b="1" dirty="0">
                <a:solidFill>
                  <a:schemeClr val="accent6"/>
                </a:solidFill>
              </a:rPr>
              <a:t>consists of one or more RAM chips </a:t>
            </a:r>
            <a:r>
              <a:rPr lang="en-US" dirty="0"/>
              <a:t>that each have several memory modules. </a:t>
            </a:r>
          </a:p>
          <a:p>
            <a:r>
              <a:rPr lang="en-US" dirty="0"/>
              <a:t>The amount of real </a:t>
            </a:r>
            <a:r>
              <a:rPr lang="en-US" b="1" dirty="0">
                <a:solidFill>
                  <a:schemeClr val="accent6"/>
                </a:solidFill>
              </a:rPr>
              <a:t>memory in a computer is limited </a:t>
            </a:r>
            <a:r>
              <a:rPr lang="en-US" dirty="0"/>
              <a:t>to the amount of RAM installed. Common memory sizes are </a:t>
            </a:r>
            <a:r>
              <a:rPr lang="en-US" b="1" dirty="0">
                <a:solidFill>
                  <a:schemeClr val="accent6"/>
                </a:solidFill>
              </a:rPr>
              <a:t>1GB, 2GB, and 4GB</a:t>
            </a:r>
            <a:r>
              <a:rPr lang="en-US" dirty="0"/>
              <a:t>.</a:t>
            </a:r>
          </a:p>
          <a:p>
            <a:r>
              <a:rPr lang="en-US" dirty="0"/>
              <a:t>Because your computer has a finite amount of RAM, </a:t>
            </a:r>
            <a:r>
              <a:rPr lang="en-US" b="1" dirty="0">
                <a:solidFill>
                  <a:schemeClr val="accent6"/>
                </a:solidFill>
              </a:rPr>
              <a:t>it is possible to run out of memory when too many programs are running at one time</a:t>
            </a:r>
            <a:r>
              <a:rPr lang="en-US" dirty="0"/>
              <a:t>. </a:t>
            </a:r>
          </a:p>
          <a:p>
            <a:r>
              <a:rPr lang="en-US" dirty="0"/>
              <a:t>This is where </a:t>
            </a:r>
            <a:r>
              <a:rPr lang="en-US" b="1" dirty="0">
                <a:solidFill>
                  <a:schemeClr val="accent6"/>
                </a:solidFill>
              </a:rPr>
              <a:t>virtual memory comes into the picture</a:t>
            </a:r>
            <a:r>
              <a:rPr lang="en-US" dirty="0"/>
              <a:t>. </a:t>
            </a:r>
          </a:p>
          <a:p>
            <a:r>
              <a:rPr lang="en-US" dirty="0"/>
              <a:t>Virtual memory </a:t>
            </a:r>
            <a:r>
              <a:rPr lang="en-US" b="1" dirty="0">
                <a:solidFill>
                  <a:schemeClr val="accent6"/>
                </a:solidFill>
              </a:rPr>
              <a:t>increases the available memory of your computer by enlarging the "address space," or places in memory where data can be stored</a:t>
            </a:r>
            <a:r>
              <a:rPr lang="en-US" dirty="0"/>
              <a:t>. </a:t>
            </a:r>
          </a:p>
          <a:p>
            <a:r>
              <a:rPr lang="en-US" dirty="0"/>
              <a:t>It does this by </a:t>
            </a:r>
            <a:r>
              <a:rPr lang="en-US" b="1" dirty="0">
                <a:solidFill>
                  <a:schemeClr val="accent6"/>
                </a:solidFill>
              </a:rPr>
              <a:t>using hard disk space </a:t>
            </a:r>
            <a:r>
              <a:rPr lang="en-US" dirty="0"/>
              <a:t>for additional memory allocation. </a:t>
            </a:r>
          </a:p>
          <a:p>
            <a:r>
              <a:rPr lang="en-US" dirty="0"/>
              <a:t>However, since the </a:t>
            </a:r>
            <a:r>
              <a:rPr lang="en-US" b="1" dirty="0">
                <a:solidFill>
                  <a:schemeClr val="accent6"/>
                </a:solidFill>
              </a:rPr>
              <a:t>hard drive is much slower than the RAM, data stored in virtual memory must be mapped back to real memory in order to be used</a:t>
            </a:r>
            <a:r>
              <a:rPr lang="en-US" dirty="0"/>
              <a:t>.</a:t>
            </a:r>
          </a:p>
        </p:txBody>
      </p:sp>
    </p:spTree>
    <p:extLst>
      <p:ext uri="{BB962C8B-B14F-4D97-AF65-F5344CB8AC3E}">
        <p14:creationId xmlns:p14="http://schemas.microsoft.com/office/powerpoint/2010/main" val="162388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Memory</a:t>
            </a:r>
            <a:endParaRPr lang="en-US" dirty="0"/>
          </a:p>
        </p:txBody>
      </p:sp>
      <p:sp>
        <p:nvSpPr>
          <p:cNvPr id="3" name="Content Placeholder 2"/>
          <p:cNvSpPr>
            <a:spLocks noGrp="1"/>
          </p:cNvSpPr>
          <p:nvPr>
            <p:ph idx="1"/>
          </p:nvPr>
        </p:nvSpPr>
        <p:spPr>
          <a:xfrm>
            <a:off x="131181" y="863444"/>
            <a:ext cx="8833760" cy="5590565"/>
          </a:xfrm>
        </p:spPr>
        <p:txBody>
          <a:bodyPr/>
          <a:lstStyle/>
          <a:p>
            <a:r>
              <a:rPr lang="en-US" b="1" dirty="0">
                <a:solidFill>
                  <a:schemeClr val="accent6"/>
                </a:solidFill>
              </a:rPr>
              <a:t>Each program has its own address space</a:t>
            </a:r>
            <a:r>
              <a:rPr lang="en-US" dirty="0"/>
              <a:t>, which is </a:t>
            </a:r>
            <a:r>
              <a:rPr lang="en-US" b="1" dirty="0">
                <a:solidFill>
                  <a:schemeClr val="accent6"/>
                </a:solidFill>
              </a:rPr>
              <a:t>broken up into pages</a:t>
            </a:r>
            <a:r>
              <a:rPr lang="en-US" dirty="0"/>
              <a:t>.</a:t>
            </a:r>
          </a:p>
          <a:p>
            <a:r>
              <a:rPr lang="en-US" dirty="0"/>
              <a:t>Each </a:t>
            </a:r>
            <a:r>
              <a:rPr lang="en-US" b="1" dirty="0">
                <a:solidFill>
                  <a:schemeClr val="accent6"/>
                </a:solidFill>
              </a:rPr>
              <a:t>page is a contiguous range of addresses</a:t>
            </a:r>
            <a:r>
              <a:rPr lang="en-US" dirty="0"/>
              <a:t>.</a:t>
            </a:r>
          </a:p>
          <a:p>
            <a:r>
              <a:rPr lang="en-US" dirty="0"/>
              <a:t>These </a:t>
            </a:r>
            <a:r>
              <a:rPr lang="en-US" b="1" dirty="0">
                <a:solidFill>
                  <a:schemeClr val="accent6"/>
                </a:solidFill>
              </a:rPr>
              <a:t>pages are mapped onto the physical memory </a:t>
            </a:r>
            <a:r>
              <a:rPr lang="en-US" dirty="0"/>
              <a:t>but, </a:t>
            </a:r>
            <a:r>
              <a:rPr lang="en-US" b="1" dirty="0">
                <a:solidFill>
                  <a:schemeClr val="accent6"/>
                </a:solidFill>
              </a:rPr>
              <a:t>to run the program, all pages are not required </a:t>
            </a:r>
            <a:r>
              <a:rPr lang="en-US" dirty="0"/>
              <a:t>to be present in the physical memory.  </a:t>
            </a:r>
          </a:p>
          <a:p>
            <a:r>
              <a:rPr lang="en-US" dirty="0"/>
              <a:t>The operating system </a:t>
            </a:r>
            <a:r>
              <a:rPr lang="en-US" b="1" dirty="0">
                <a:solidFill>
                  <a:schemeClr val="accent6"/>
                </a:solidFill>
              </a:rPr>
              <a:t>keeps those parts of the program currently in use in main memory</a:t>
            </a:r>
            <a:r>
              <a:rPr lang="en-US" dirty="0"/>
              <a:t>, and the rest on the disk.</a:t>
            </a:r>
          </a:p>
          <a:p>
            <a:r>
              <a:rPr lang="en-US" dirty="0"/>
              <a:t>In a system using virtual memory, the </a:t>
            </a:r>
            <a:r>
              <a:rPr lang="en-US" b="1" dirty="0">
                <a:solidFill>
                  <a:schemeClr val="accent6"/>
                </a:solidFill>
              </a:rPr>
              <a:t>physical memory is divided into page frames</a:t>
            </a:r>
            <a:r>
              <a:rPr lang="en-US" dirty="0"/>
              <a:t> and the </a:t>
            </a:r>
            <a:r>
              <a:rPr lang="en-US" b="1" dirty="0">
                <a:solidFill>
                  <a:schemeClr val="accent6"/>
                </a:solidFill>
              </a:rPr>
              <a:t>virtual address space is divided in into equally-sized partitions called pages</a:t>
            </a:r>
            <a:r>
              <a:rPr lang="en-US" dirty="0"/>
              <a:t>.</a:t>
            </a:r>
          </a:p>
          <a:p>
            <a:r>
              <a:rPr lang="en-US" dirty="0"/>
              <a:t>Virtual memory </a:t>
            </a:r>
            <a:r>
              <a:rPr lang="en-US" b="1" dirty="0">
                <a:solidFill>
                  <a:schemeClr val="accent6"/>
                </a:solidFill>
              </a:rPr>
              <a:t>works fine in a multiprogramming system</a:t>
            </a:r>
            <a:r>
              <a:rPr lang="en-US" dirty="0"/>
              <a:t>, with bits and pieces of many programs in memory at once.</a:t>
            </a:r>
          </a:p>
        </p:txBody>
      </p:sp>
      <p:graphicFrame>
        <p:nvGraphicFramePr>
          <p:cNvPr id="4" name="Content Placeholder 6"/>
          <p:cNvGraphicFramePr>
            <a:graphicFrameLocks/>
          </p:cNvGraphicFramePr>
          <p:nvPr>
            <p:extLst>
              <p:ext uri="{D42A27DB-BD31-4B8C-83A1-F6EECF244321}">
                <p14:modId xmlns:p14="http://schemas.microsoft.com/office/powerpoint/2010/main" val="3183172192"/>
              </p:ext>
            </p:extLst>
          </p:nvPr>
        </p:nvGraphicFramePr>
        <p:xfrm>
          <a:off x="9186863" y="981075"/>
          <a:ext cx="1066800" cy="4564336"/>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tblGrid>
              <a:tr h="671772">
                <a:tc>
                  <a:txBody>
                    <a:bodyPr/>
                    <a:lstStyle/>
                    <a:p>
                      <a:pPr algn="ctr"/>
                      <a:r>
                        <a:rPr lang="en-US" dirty="0"/>
                        <a:t>RAM</a:t>
                      </a:r>
                    </a:p>
                  </a:txBody>
                  <a:tcPr anchor="ctr">
                    <a:solidFill>
                      <a:srgbClr val="D6B580"/>
                    </a:solidFill>
                  </a:tcPr>
                </a:tc>
                <a:extLst>
                  <a:ext uri="{0D108BD9-81ED-4DB2-BD59-A6C34878D82A}">
                    <a16:rowId xmlns:a16="http://schemas.microsoft.com/office/drawing/2014/main" val="10000"/>
                  </a:ext>
                </a:extLst>
              </a:tr>
              <a:tr h="3405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RAM</a:t>
                      </a:r>
                    </a:p>
                  </a:txBody>
                  <a:tcPr anchor="ctr">
                    <a:solidFill>
                      <a:srgbClr val="D6B580"/>
                    </a:solidFill>
                  </a:tcPr>
                </a:tc>
                <a:extLst>
                  <a:ext uri="{0D108BD9-81ED-4DB2-BD59-A6C34878D82A}">
                    <a16:rowId xmlns:a16="http://schemas.microsoft.com/office/drawing/2014/main" val="10001"/>
                  </a:ext>
                </a:extLst>
              </a:tr>
              <a:tr h="1175601">
                <a:tc>
                  <a:txBody>
                    <a:bodyPr/>
                    <a:lstStyle/>
                    <a:p>
                      <a:pPr algn="ctr"/>
                      <a:r>
                        <a:rPr lang="en-US" dirty="0"/>
                        <a:t>HDD</a:t>
                      </a:r>
                    </a:p>
                  </a:txBody>
                  <a:tcPr anchor="ctr">
                    <a:solidFill>
                      <a:srgbClr val="92D050"/>
                    </a:solidFill>
                  </a:tcPr>
                </a:tc>
                <a:extLst>
                  <a:ext uri="{0D108BD9-81ED-4DB2-BD59-A6C34878D82A}">
                    <a16:rowId xmlns:a16="http://schemas.microsoft.com/office/drawing/2014/main" val="10002"/>
                  </a:ext>
                </a:extLst>
              </a:tr>
              <a:tr h="839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RAM</a:t>
                      </a:r>
                    </a:p>
                  </a:txBody>
                  <a:tcPr anchor="ctr">
                    <a:solidFill>
                      <a:srgbClr val="D6B580"/>
                    </a:solidFill>
                  </a:tcPr>
                </a:tc>
                <a:extLst>
                  <a:ext uri="{0D108BD9-81ED-4DB2-BD59-A6C34878D82A}">
                    <a16:rowId xmlns:a16="http://schemas.microsoft.com/office/drawing/2014/main" val="10003"/>
                  </a:ext>
                </a:extLst>
              </a:tr>
              <a:tr h="1511488">
                <a:tc>
                  <a:txBody>
                    <a:bodyPr/>
                    <a:lstStyle/>
                    <a:p>
                      <a:pPr algn="ctr"/>
                      <a:r>
                        <a:rPr lang="en-US" dirty="0"/>
                        <a:t>HDD</a:t>
                      </a:r>
                    </a:p>
                  </a:txBody>
                  <a:tcPr anchor="ctr">
                    <a:solidFill>
                      <a:srgbClr val="92D050"/>
                    </a:solidFill>
                  </a:tcPr>
                </a:tc>
                <a:extLst>
                  <a:ext uri="{0D108BD9-81ED-4DB2-BD59-A6C34878D82A}">
                    <a16:rowId xmlns:a16="http://schemas.microsoft.com/office/drawing/2014/main" val="10004"/>
                  </a:ext>
                </a:extLst>
              </a:tr>
            </a:tbl>
          </a:graphicData>
        </a:graphic>
      </p:graphicFrame>
      <p:graphicFrame>
        <p:nvGraphicFramePr>
          <p:cNvPr id="5" name="Content Placeholder 6"/>
          <p:cNvGraphicFramePr>
            <a:graphicFrameLocks/>
          </p:cNvGraphicFramePr>
          <p:nvPr>
            <p:extLst>
              <p:ext uri="{D42A27DB-BD31-4B8C-83A1-F6EECF244321}">
                <p14:modId xmlns:p14="http://schemas.microsoft.com/office/powerpoint/2010/main" val="3455015765"/>
              </p:ext>
            </p:extLst>
          </p:nvPr>
        </p:nvGraphicFramePr>
        <p:xfrm>
          <a:off x="11015663" y="981075"/>
          <a:ext cx="1066800" cy="374904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tblGrid>
              <a:tr h="457200">
                <a:tc>
                  <a:txBody>
                    <a:bodyPr/>
                    <a:lstStyle/>
                    <a:p>
                      <a:endParaRPr lang="en-US" dirty="0"/>
                    </a:p>
                  </a:txBody>
                  <a:tcPr/>
                </a:tc>
                <a:extLst>
                  <a:ext uri="{0D108BD9-81ED-4DB2-BD59-A6C34878D82A}">
                    <a16:rowId xmlns:a16="http://schemas.microsoft.com/office/drawing/2014/main" val="10000"/>
                  </a:ext>
                </a:extLst>
              </a:tr>
              <a:tr h="731520">
                <a:tc>
                  <a:txBody>
                    <a:bodyPr/>
                    <a:lstStyle/>
                    <a:p>
                      <a:endParaRPr lang="en-US" dirty="0"/>
                    </a:p>
                  </a:txBody>
                  <a:tcPr/>
                </a:tc>
                <a:extLst>
                  <a:ext uri="{0D108BD9-81ED-4DB2-BD59-A6C34878D82A}">
                    <a16:rowId xmlns:a16="http://schemas.microsoft.com/office/drawing/2014/main" val="10001"/>
                  </a:ext>
                </a:extLst>
              </a:tr>
              <a:tr h="1280160">
                <a:tc>
                  <a:txBody>
                    <a:bodyPr/>
                    <a:lstStyle/>
                    <a:p>
                      <a:pPr algn="ctr"/>
                      <a:r>
                        <a:rPr lang="en-US" dirty="0"/>
                        <a:t>Another</a:t>
                      </a:r>
                    </a:p>
                    <a:p>
                      <a:pPr algn="ctr"/>
                      <a:r>
                        <a:rPr lang="en-US" dirty="0"/>
                        <a:t>Process’s</a:t>
                      </a:r>
                    </a:p>
                    <a:p>
                      <a:pPr algn="ctr"/>
                      <a:r>
                        <a:rPr lang="en-US" dirty="0"/>
                        <a:t>Memory</a:t>
                      </a:r>
                    </a:p>
                  </a:txBody>
                  <a:tcPr anchor="ctr">
                    <a:solidFill>
                      <a:schemeClr val="accent2"/>
                    </a:solidFill>
                  </a:tcPr>
                </a:tc>
                <a:extLst>
                  <a:ext uri="{0D108BD9-81ED-4DB2-BD59-A6C34878D82A}">
                    <a16:rowId xmlns:a16="http://schemas.microsoft.com/office/drawing/2014/main" val="10002"/>
                  </a:ext>
                </a:extLst>
              </a:tr>
              <a:tr h="914400">
                <a:tc>
                  <a:txBody>
                    <a:bodyPr/>
                    <a:lstStyle/>
                    <a:p>
                      <a:endParaRPr lang="en-US" dirty="0"/>
                    </a:p>
                  </a:txBody>
                  <a:tcPr/>
                </a:tc>
                <a:extLst>
                  <a:ext uri="{0D108BD9-81ED-4DB2-BD59-A6C34878D82A}">
                    <a16:rowId xmlns:a16="http://schemas.microsoft.com/office/drawing/2014/main" val="10003"/>
                  </a:ext>
                </a:extLst>
              </a:tr>
              <a:tr h="182880">
                <a:tc>
                  <a:txBody>
                    <a:bodyPr/>
                    <a:lstStyle/>
                    <a:p>
                      <a:pPr marL="0" algn="ctr" defTabSz="914400" rtl="0" eaLnBrk="1" latinLnBrk="0" hangingPunct="1"/>
                      <a:endParaRPr lang="en-US" sz="1800" kern="1200" dirty="0">
                        <a:solidFill>
                          <a:schemeClr val="tx1"/>
                        </a:solidFill>
                        <a:latin typeface="+mn-lt"/>
                        <a:ea typeface="+mn-ea"/>
                        <a:cs typeface="+mn-cs"/>
                      </a:endParaRPr>
                    </a:p>
                  </a:txBody>
                  <a:tcPr>
                    <a:solidFill>
                      <a:srgbClr val="C00000"/>
                    </a:solidFill>
                  </a:tcPr>
                </a:tc>
                <a:extLst>
                  <a:ext uri="{0D108BD9-81ED-4DB2-BD59-A6C34878D82A}">
                    <a16:rowId xmlns:a16="http://schemas.microsoft.com/office/drawing/2014/main" val="10004"/>
                  </a:ext>
                </a:extLst>
              </a:tr>
            </a:tbl>
          </a:graphicData>
        </a:graphic>
      </p:graphicFrame>
      <p:pic>
        <p:nvPicPr>
          <p:cNvPr id="6" name="Picture 2" descr="Image result for hard dis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1014729" y="5095875"/>
            <a:ext cx="1143934" cy="8486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10253663" y="1318260"/>
            <a:ext cx="761066" cy="57721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260806" y="1209675"/>
            <a:ext cx="753923" cy="61912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260806" y="2695575"/>
            <a:ext cx="907257" cy="261246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253663" y="3604260"/>
            <a:ext cx="761066" cy="38716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10260806" y="4726543"/>
            <a:ext cx="753923" cy="79366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224746" y="4726543"/>
            <a:ext cx="723900" cy="369332"/>
          </a:xfrm>
          <a:prstGeom prst="rect">
            <a:avLst/>
          </a:prstGeom>
          <a:noFill/>
        </p:spPr>
        <p:txBody>
          <a:bodyPr wrap="square" rtlCol="0">
            <a:spAutoFit/>
          </a:bodyPr>
          <a:lstStyle/>
          <a:p>
            <a:pPr algn="ctr"/>
            <a:r>
              <a:rPr lang="en-US" dirty="0"/>
              <a:t>RAM</a:t>
            </a:r>
          </a:p>
        </p:txBody>
      </p:sp>
      <p:sp>
        <p:nvSpPr>
          <p:cNvPr id="13" name="TextBox 12"/>
          <p:cNvSpPr txBox="1"/>
          <p:nvPr/>
        </p:nvSpPr>
        <p:spPr>
          <a:xfrm>
            <a:off x="11238566" y="5944531"/>
            <a:ext cx="723900" cy="369332"/>
          </a:xfrm>
          <a:prstGeom prst="rect">
            <a:avLst/>
          </a:prstGeom>
          <a:noFill/>
        </p:spPr>
        <p:txBody>
          <a:bodyPr wrap="square" rtlCol="0">
            <a:spAutoFit/>
          </a:bodyPr>
          <a:lstStyle/>
          <a:p>
            <a:pPr algn="ctr"/>
            <a:r>
              <a:rPr lang="en-US" dirty="0"/>
              <a:t>HDD</a:t>
            </a:r>
          </a:p>
        </p:txBody>
      </p:sp>
      <p:sp>
        <p:nvSpPr>
          <p:cNvPr id="14" name="TextBox 13"/>
          <p:cNvSpPr txBox="1"/>
          <p:nvPr/>
        </p:nvSpPr>
        <p:spPr>
          <a:xfrm>
            <a:off x="9118274" y="5594473"/>
            <a:ext cx="1523066" cy="646331"/>
          </a:xfrm>
          <a:prstGeom prst="rect">
            <a:avLst/>
          </a:prstGeom>
          <a:noFill/>
        </p:spPr>
        <p:txBody>
          <a:bodyPr wrap="square" rtlCol="0">
            <a:spAutoFit/>
          </a:bodyPr>
          <a:lstStyle/>
          <a:p>
            <a:r>
              <a:rPr lang="en-US" dirty="0"/>
              <a:t>Virtual Address space</a:t>
            </a:r>
          </a:p>
        </p:txBody>
      </p:sp>
    </p:spTree>
    <p:extLst>
      <p:ext uri="{BB962C8B-B14F-4D97-AF65-F5344CB8AC3E}">
        <p14:creationId xmlns:p14="http://schemas.microsoft.com/office/powerpoint/2010/main" val="75535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Paging</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979619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p:cNvSpPr>
            <a:spLocks noGrp="1"/>
          </p:cNvSpPr>
          <p:nvPr>
            <p:ph idx="1"/>
          </p:nvPr>
        </p:nvSpPr>
        <p:spPr/>
        <p:txBody>
          <a:bodyPr/>
          <a:lstStyle/>
          <a:p>
            <a:r>
              <a:rPr lang="en-US" dirty="0"/>
              <a:t>Paging is a </a:t>
            </a:r>
            <a:r>
              <a:rPr lang="en-US" b="1" dirty="0">
                <a:solidFill>
                  <a:schemeClr val="accent6"/>
                </a:solidFill>
              </a:rPr>
              <a:t>storage mechanism used to retrieve processes from the secondary storage (Hard disk) into the main memory (RAM) in the form of pages</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874990525"/>
              </p:ext>
            </p:extLst>
          </p:nvPr>
        </p:nvGraphicFramePr>
        <p:xfrm>
          <a:off x="3057446" y="1663551"/>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r>
                        <a:rPr lang="en-US" dirty="0"/>
                        <a:t>Page 11</a:t>
                      </a:r>
                    </a:p>
                  </a:txBody>
                  <a:tcPr/>
                </a:tc>
                <a:extLst>
                  <a:ext uri="{0D108BD9-81ED-4DB2-BD59-A6C34878D82A}">
                    <a16:rowId xmlns:a16="http://schemas.microsoft.com/office/drawing/2014/main" val="10000"/>
                  </a:ext>
                </a:extLst>
              </a:tr>
              <a:tr h="370840">
                <a:tc>
                  <a:txBody>
                    <a:bodyPr/>
                    <a:lstStyle/>
                    <a:p>
                      <a:pPr algn="ctr"/>
                      <a:r>
                        <a:rPr lang="en-US" dirty="0"/>
                        <a:t>Page 10</a:t>
                      </a:r>
                    </a:p>
                  </a:txBody>
                  <a:tcPr/>
                </a:tc>
                <a:extLst>
                  <a:ext uri="{0D108BD9-81ED-4DB2-BD59-A6C34878D82A}">
                    <a16:rowId xmlns:a16="http://schemas.microsoft.com/office/drawing/2014/main" val="10001"/>
                  </a:ext>
                </a:extLst>
              </a:tr>
              <a:tr h="370840">
                <a:tc>
                  <a:txBody>
                    <a:bodyPr/>
                    <a:lstStyle/>
                    <a:p>
                      <a:pPr algn="ctr"/>
                      <a:r>
                        <a:rPr lang="en-US" dirty="0"/>
                        <a:t>Page 9</a:t>
                      </a:r>
                    </a:p>
                  </a:txBody>
                  <a:tcPr/>
                </a:tc>
                <a:extLst>
                  <a:ext uri="{0D108BD9-81ED-4DB2-BD59-A6C34878D82A}">
                    <a16:rowId xmlns:a16="http://schemas.microsoft.com/office/drawing/2014/main" val="10002"/>
                  </a:ext>
                </a:extLst>
              </a:tr>
              <a:tr h="370840">
                <a:tc>
                  <a:txBody>
                    <a:bodyPr/>
                    <a:lstStyle/>
                    <a:p>
                      <a:pPr algn="ctr"/>
                      <a:r>
                        <a:rPr lang="en-US" dirty="0"/>
                        <a:t>Page 8</a:t>
                      </a:r>
                    </a:p>
                  </a:txBody>
                  <a:tcPr/>
                </a:tc>
                <a:extLst>
                  <a:ext uri="{0D108BD9-81ED-4DB2-BD59-A6C34878D82A}">
                    <a16:rowId xmlns:a16="http://schemas.microsoft.com/office/drawing/2014/main" val="10003"/>
                  </a:ext>
                </a:extLst>
              </a:tr>
              <a:tr h="370840">
                <a:tc>
                  <a:txBody>
                    <a:bodyPr/>
                    <a:lstStyle/>
                    <a:p>
                      <a:pPr algn="ctr"/>
                      <a:r>
                        <a:rPr lang="en-US" dirty="0"/>
                        <a:t>Page 7</a:t>
                      </a:r>
                    </a:p>
                  </a:txBody>
                  <a:tcPr/>
                </a:tc>
                <a:extLst>
                  <a:ext uri="{0D108BD9-81ED-4DB2-BD59-A6C34878D82A}">
                    <a16:rowId xmlns:a16="http://schemas.microsoft.com/office/drawing/2014/main" val="10004"/>
                  </a:ext>
                </a:extLst>
              </a:tr>
              <a:tr h="370840">
                <a:tc>
                  <a:txBody>
                    <a:bodyPr/>
                    <a:lstStyle/>
                    <a:p>
                      <a:pPr algn="ctr"/>
                      <a:r>
                        <a:rPr lang="en-US" dirty="0"/>
                        <a:t>Page 6</a:t>
                      </a:r>
                    </a:p>
                  </a:txBody>
                  <a:tcPr/>
                </a:tc>
                <a:extLst>
                  <a:ext uri="{0D108BD9-81ED-4DB2-BD59-A6C34878D82A}">
                    <a16:rowId xmlns:a16="http://schemas.microsoft.com/office/drawing/2014/main" val="10005"/>
                  </a:ext>
                </a:extLst>
              </a:tr>
              <a:tr h="370840">
                <a:tc>
                  <a:txBody>
                    <a:bodyPr/>
                    <a:lstStyle/>
                    <a:p>
                      <a:pPr algn="ctr"/>
                      <a:r>
                        <a:rPr lang="en-US" dirty="0"/>
                        <a:t>Page 5</a:t>
                      </a:r>
                    </a:p>
                  </a:txBody>
                  <a:tcPr/>
                </a:tc>
                <a:extLst>
                  <a:ext uri="{0D108BD9-81ED-4DB2-BD59-A6C34878D82A}">
                    <a16:rowId xmlns:a16="http://schemas.microsoft.com/office/drawing/2014/main" val="10006"/>
                  </a:ext>
                </a:extLst>
              </a:tr>
              <a:tr h="370840">
                <a:tc>
                  <a:txBody>
                    <a:bodyPr/>
                    <a:lstStyle/>
                    <a:p>
                      <a:pPr algn="ctr"/>
                      <a:r>
                        <a:rPr lang="en-US" dirty="0"/>
                        <a:t>Page 4</a:t>
                      </a:r>
                    </a:p>
                  </a:txBody>
                  <a:tcPr/>
                </a:tc>
                <a:extLst>
                  <a:ext uri="{0D108BD9-81ED-4DB2-BD59-A6C34878D82A}">
                    <a16:rowId xmlns:a16="http://schemas.microsoft.com/office/drawing/2014/main" val="10007"/>
                  </a:ext>
                </a:extLst>
              </a:tr>
              <a:tr h="370840">
                <a:tc>
                  <a:txBody>
                    <a:bodyPr/>
                    <a:lstStyle/>
                    <a:p>
                      <a:pPr algn="ctr"/>
                      <a:r>
                        <a:rPr lang="en-US" dirty="0"/>
                        <a:t>Page 3</a:t>
                      </a:r>
                    </a:p>
                  </a:txBody>
                  <a:tcPr/>
                </a:tc>
                <a:extLst>
                  <a:ext uri="{0D108BD9-81ED-4DB2-BD59-A6C34878D82A}">
                    <a16:rowId xmlns:a16="http://schemas.microsoft.com/office/drawing/2014/main" val="10008"/>
                  </a:ext>
                </a:extLst>
              </a:tr>
              <a:tr h="370840">
                <a:tc>
                  <a:txBody>
                    <a:bodyPr/>
                    <a:lstStyle/>
                    <a:p>
                      <a:pPr algn="ctr"/>
                      <a:r>
                        <a:rPr lang="en-US" dirty="0"/>
                        <a:t>Page 2</a:t>
                      </a:r>
                    </a:p>
                  </a:txBody>
                  <a:tcPr/>
                </a:tc>
                <a:extLst>
                  <a:ext uri="{0D108BD9-81ED-4DB2-BD59-A6C34878D82A}">
                    <a16:rowId xmlns:a16="http://schemas.microsoft.com/office/drawing/2014/main" val="10009"/>
                  </a:ext>
                </a:extLst>
              </a:tr>
              <a:tr h="370840">
                <a:tc>
                  <a:txBody>
                    <a:bodyPr/>
                    <a:lstStyle/>
                    <a:p>
                      <a:pPr algn="ctr"/>
                      <a:r>
                        <a:rPr lang="en-US" dirty="0"/>
                        <a:t>Page 1</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99665440"/>
              </p:ext>
            </p:extLst>
          </p:nvPr>
        </p:nvGraphicFramePr>
        <p:xfrm>
          <a:off x="5554330" y="3517593"/>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6</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5</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4</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3</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Frame 2</a:t>
                      </a:r>
                    </a:p>
                  </a:txBody>
                  <a:tcPr/>
                </a:tc>
                <a:extLst>
                  <a:ext uri="{0D108BD9-81ED-4DB2-BD59-A6C34878D82A}">
                    <a16:rowId xmlns:a16="http://schemas.microsoft.com/office/drawing/2014/main" val="10004"/>
                  </a:ext>
                </a:extLst>
              </a:tr>
              <a:tr h="370840">
                <a:tc>
                  <a:txBody>
                    <a:bodyPr/>
                    <a:lstStyle/>
                    <a:p>
                      <a:pPr algn="ctr"/>
                      <a:r>
                        <a:rPr lang="en-US" dirty="0"/>
                        <a:t>Frame 1</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183729"/>
              </p:ext>
            </p:extLst>
          </p:nvPr>
        </p:nvGraphicFramePr>
        <p:xfrm>
          <a:off x="1762046" y="1663551"/>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65642924"/>
              </p:ext>
            </p:extLst>
          </p:nvPr>
        </p:nvGraphicFramePr>
        <p:xfrm>
          <a:off x="6526928" y="3518547"/>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1667123"/>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3519498"/>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212039"/>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2285216"/>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031293"/>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3519497"/>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033437"/>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3510490"/>
            <a:ext cx="1258224" cy="369332"/>
          </a:xfrm>
          <a:prstGeom prst="rect">
            <a:avLst/>
          </a:prstGeom>
          <a:noFill/>
        </p:spPr>
        <p:txBody>
          <a:bodyPr wrap="square" rtlCol="0">
            <a:spAutoFit/>
          </a:bodyPr>
          <a:lstStyle/>
          <a:p>
            <a:pPr algn="r"/>
            <a:r>
              <a:rPr lang="en-US" dirty="0"/>
              <a:t>Page frame</a:t>
            </a:r>
          </a:p>
        </p:txBody>
      </p:sp>
      <p:sp>
        <p:nvSpPr>
          <p:cNvPr id="16" name="TextBox 15"/>
          <p:cNvSpPr txBox="1"/>
          <p:nvPr/>
        </p:nvSpPr>
        <p:spPr>
          <a:xfrm>
            <a:off x="5568694" y="1667123"/>
            <a:ext cx="6304219" cy="1477328"/>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dirty="0"/>
              <a:t>The main idea behind the paging is </a:t>
            </a:r>
            <a:r>
              <a:rPr lang="en-US" b="1" dirty="0">
                <a:solidFill>
                  <a:schemeClr val="accent6"/>
                </a:solidFill>
              </a:rPr>
              <a:t>to divide each process in the form of pages</a:t>
            </a:r>
            <a:r>
              <a:rPr lang="en-US" dirty="0"/>
              <a:t>. The </a:t>
            </a:r>
            <a:r>
              <a:rPr lang="en-US" b="1" dirty="0">
                <a:solidFill>
                  <a:schemeClr val="accent6"/>
                </a:solidFill>
              </a:rPr>
              <a:t>main memory will also be divided in the form of frames</a:t>
            </a:r>
            <a:r>
              <a:rPr lang="en-US" dirty="0"/>
              <a:t>.</a:t>
            </a:r>
          </a:p>
          <a:p>
            <a:pPr marL="285750" indent="-285750">
              <a:buFont typeface="Arial" panose="020B0604020202020204" pitchFamily="34" charset="0"/>
              <a:buChar char="•"/>
            </a:pPr>
            <a:r>
              <a:rPr lang="en-US" b="1" dirty="0">
                <a:solidFill>
                  <a:schemeClr val="accent6"/>
                </a:solidFill>
              </a:rPr>
              <a:t>One page of the process is to be stored in one of the frames </a:t>
            </a:r>
            <a:r>
              <a:rPr lang="en-US" dirty="0"/>
              <a:t>of the memory.</a:t>
            </a:r>
          </a:p>
        </p:txBody>
      </p:sp>
    </p:spTree>
    <p:extLst>
      <p:ext uri="{BB962C8B-B14F-4D97-AF65-F5344CB8AC3E}">
        <p14:creationId xmlns:p14="http://schemas.microsoft.com/office/powerpoint/2010/main" val="21961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xEl>
                                              <p:pRg st="1" end="1"/>
                                            </p:txEl>
                                          </p:spTgt>
                                        </p:tgtEl>
                                        <p:attrNameLst>
                                          <p:attrName>style.visibility</p:attrName>
                                        </p:attrNameLst>
                                      </p:cBhvr>
                                      <p:to>
                                        <p:strVal val="visible"/>
                                      </p:to>
                                    </p:set>
                                    <p:animEffect transition="in" filter="fade">
                                      <p:cBhvr>
                                        <p:cTn id="44"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p:cNvSpPr>
            <a:spLocks noGrp="1"/>
          </p:cNvSpPr>
          <p:nvPr>
            <p:ph idx="1"/>
          </p:nvPr>
        </p:nvSpPr>
        <p:spPr/>
        <p:txBody>
          <a:bodyPr/>
          <a:lstStyle/>
          <a:p>
            <a:r>
              <a:rPr lang="en-US" dirty="0"/>
              <a:t>The pages can be stored at the different locations of the memory but the priority is always to find the contiguous frames or holes.</a:t>
            </a:r>
          </a:p>
          <a:p>
            <a:r>
              <a:rPr lang="en-US" dirty="0"/>
              <a:t>Pages of the process are </a:t>
            </a:r>
            <a:r>
              <a:rPr lang="en-US" b="1" dirty="0">
                <a:solidFill>
                  <a:schemeClr val="accent6"/>
                </a:solidFill>
              </a:rPr>
              <a:t>brought into the main memory only when they are required </a:t>
            </a:r>
            <a:r>
              <a:rPr lang="en-US" dirty="0"/>
              <a:t>otherwise they reside in the secondary storage.</a:t>
            </a:r>
          </a:p>
          <a:p>
            <a:r>
              <a:rPr lang="en-US" dirty="0"/>
              <a:t>The </a:t>
            </a:r>
            <a:r>
              <a:rPr lang="en-US" b="1" dirty="0">
                <a:solidFill>
                  <a:schemeClr val="accent6"/>
                </a:solidFill>
              </a:rPr>
              <a:t>sizes of each frame must be equal</a:t>
            </a:r>
            <a:r>
              <a:rPr lang="en-US" dirty="0"/>
              <a:t>. Considering the fact that the pages are mapped to the frames in Paging, page size needs to be as same as frame size.</a:t>
            </a:r>
          </a:p>
          <a:p>
            <a:r>
              <a:rPr lang="en-US" dirty="0"/>
              <a:t>Different operating system defines different frame sizes.</a:t>
            </a:r>
          </a:p>
        </p:txBody>
      </p:sp>
    </p:spTree>
    <p:extLst>
      <p:ext uri="{BB962C8B-B14F-4D97-AF65-F5344CB8AC3E}">
        <p14:creationId xmlns:p14="http://schemas.microsoft.com/office/powerpoint/2010/main" val="29979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952">
            <a:off x="8351347" y="1671210"/>
            <a:ext cx="3689676" cy="1601684"/>
          </a:xfrm>
          <a:prstGeom prst="rect">
            <a:avLst/>
          </a:prstGeom>
        </p:spPr>
      </p:pic>
      <p:sp>
        <p:nvSpPr>
          <p:cNvPr id="2" name="Title 1"/>
          <p:cNvSpPr>
            <a:spLocks noGrp="1"/>
          </p:cNvSpPr>
          <p:nvPr>
            <p:ph type="title"/>
          </p:nvPr>
        </p:nvSpPr>
        <p:spPr/>
        <p:txBody>
          <a:bodyPr/>
          <a:lstStyle/>
          <a:p>
            <a:r>
              <a:rPr lang="en-US" dirty="0"/>
              <a:t>What is Memory?</a:t>
            </a:r>
          </a:p>
        </p:txBody>
      </p:sp>
      <p:sp>
        <p:nvSpPr>
          <p:cNvPr id="3" name="Content Placeholder 2"/>
          <p:cNvSpPr>
            <a:spLocks noGrp="1"/>
          </p:cNvSpPr>
          <p:nvPr>
            <p:ph idx="1"/>
          </p:nvPr>
        </p:nvSpPr>
        <p:spPr>
          <a:xfrm>
            <a:off x="131181" y="863444"/>
            <a:ext cx="8138160" cy="5590565"/>
          </a:xfrm>
        </p:spPr>
        <p:txBody>
          <a:bodyPr/>
          <a:lstStyle/>
          <a:p>
            <a:r>
              <a:rPr lang="en-US" dirty="0"/>
              <a:t>Computer memory is any </a:t>
            </a:r>
            <a:r>
              <a:rPr lang="en-US" b="1" dirty="0">
                <a:solidFill>
                  <a:schemeClr val="accent6"/>
                </a:solidFill>
              </a:rPr>
              <a:t>physical device capable of storing information temporarily or permanently</a:t>
            </a:r>
            <a:r>
              <a:rPr lang="en-US" dirty="0"/>
              <a:t>. </a:t>
            </a:r>
          </a:p>
          <a:p>
            <a:r>
              <a:rPr lang="en-US" dirty="0"/>
              <a:t>Types of memory</a:t>
            </a:r>
          </a:p>
          <a:p>
            <a:pPr marL="914400" lvl="1" indent="-457200">
              <a:buFont typeface="+mj-lt"/>
              <a:buAutoNum type="arabicPeriod"/>
            </a:pPr>
            <a:r>
              <a:rPr lang="en-US" b="1" dirty="0">
                <a:solidFill>
                  <a:schemeClr val="tx2"/>
                </a:solidFill>
              </a:rPr>
              <a:t>Random Access Memory (RAM)</a:t>
            </a:r>
            <a:r>
              <a:rPr lang="en-US" dirty="0"/>
              <a:t>, is a </a:t>
            </a:r>
            <a:r>
              <a:rPr lang="en-US" b="1" dirty="0">
                <a:solidFill>
                  <a:schemeClr val="accent6"/>
                </a:solidFill>
              </a:rPr>
              <a:t>volatile memory </a:t>
            </a:r>
            <a:r>
              <a:rPr lang="en-US" dirty="0"/>
              <a:t>that </a:t>
            </a:r>
            <a:r>
              <a:rPr lang="en-US" b="1" dirty="0">
                <a:solidFill>
                  <a:schemeClr val="accent6"/>
                </a:solidFill>
              </a:rPr>
              <a:t>loses its contents when the computer </a:t>
            </a:r>
            <a:r>
              <a:rPr lang="en-US" dirty="0"/>
              <a:t>or hardware device </a:t>
            </a:r>
            <a:r>
              <a:rPr lang="en-US" b="1" dirty="0">
                <a:solidFill>
                  <a:schemeClr val="accent6"/>
                </a:solidFill>
              </a:rPr>
              <a:t>loses power</a:t>
            </a:r>
            <a:r>
              <a:rPr lang="en-US" dirty="0"/>
              <a:t>.</a:t>
            </a:r>
          </a:p>
          <a:p>
            <a:pPr marL="914400" lvl="1" indent="-457200">
              <a:buFont typeface="+mj-lt"/>
              <a:buAutoNum type="arabicPeriod"/>
            </a:pPr>
            <a:endParaRPr lang="en-US" dirty="0"/>
          </a:p>
          <a:p>
            <a:pPr marL="914400" lvl="1" indent="-457200">
              <a:buFont typeface="+mj-lt"/>
              <a:buAutoNum type="arabicPeriod"/>
            </a:pPr>
            <a:r>
              <a:rPr lang="en-US" b="1" dirty="0">
                <a:solidFill>
                  <a:schemeClr val="tx2"/>
                </a:solidFill>
              </a:rPr>
              <a:t>Read Only Memory (ROM)</a:t>
            </a:r>
            <a:r>
              <a:rPr lang="en-US" dirty="0"/>
              <a:t>, is a </a:t>
            </a:r>
            <a:r>
              <a:rPr lang="en-US" b="1" dirty="0">
                <a:solidFill>
                  <a:schemeClr val="accent6"/>
                </a:solidFill>
              </a:rPr>
              <a:t>non-volatile memory</a:t>
            </a:r>
            <a:r>
              <a:rPr lang="en-US" dirty="0"/>
              <a:t>, sometimes abbreviated as NVRAM, is a memory that </a:t>
            </a:r>
            <a:r>
              <a:rPr lang="en-US" b="1" dirty="0">
                <a:solidFill>
                  <a:schemeClr val="accent6"/>
                </a:solidFill>
              </a:rPr>
              <a:t>keeps its contents even if the power is lost</a:t>
            </a:r>
            <a:r>
              <a:rPr lang="en-US" dirty="0"/>
              <a:t>.</a:t>
            </a:r>
          </a:p>
          <a:p>
            <a:pPr marL="914400" lvl="1" indent="-457200">
              <a:buFont typeface="+mj-lt"/>
              <a:buAutoNum type="arabicPeriod"/>
            </a:pPr>
            <a:endParaRPr lang="en-US" dirty="0"/>
          </a:p>
          <a:p>
            <a:pPr lvl="1">
              <a:buFont typeface="Wingdings" panose="05000000000000000000" pitchFamily="2" charset="2"/>
              <a:buChar char="§"/>
            </a:pPr>
            <a:r>
              <a:rPr lang="en-US" dirty="0"/>
              <a:t>Computer </a:t>
            </a:r>
            <a:r>
              <a:rPr lang="en-US" b="1" dirty="0">
                <a:solidFill>
                  <a:schemeClr val="accent6"/>
                </a:solidFill>
              </a:rPr>
              <a:t>uses special ROM </a:t>
            </a:r>
            <a:r>
              <a:rPr lang="en-US" dirty="0"/>
              <a:t>called </a:t>
            </a:r>
            <a:r>
              <a:rPr lang="en-US" b="1" dirty="0">
                <a:solidFill>
                  <a:schemeClr val="accent6"/>
                </a:solidFill>
              </a:rPr>
              <a:t>BIOS</a:t>
            </a:r>
            <a:r>
              <a:rPr lang="en-US" dirty="0"/>
              <a:t> (</a:t>
            </a:r>
            <a:r>
              <a:rPr lang="en-US" b="1" dirty="0">
                <a:solidFill>
                  <a:schemeClr val="accent6"/>
                </a:solidFill>
              </a:rPr>
              <a:t>Basic Input Output System</a:t>
            </a:r>
            <a:r>
              <a:rPr lang="en-US" dirty="0"/>
              <a:t>) which </a:t>
            </a:r>
            <a:r>
              <a:rPr lang="en-US" b="1" dirty="0">
                <a:solidFill>
                  <a:schemeClr val="accent6"/>
                </a:solidFill>
              </a:rPr>
              <a:t>permanently stores the software</a:t>
            </a:r>
            <a:r>
              <a:rPr lang="en-US" dirty="0"/>
              <a:t> needed to access computer hardware such as hard disk and then load an operating system into RAM and start to execute it.</a:t>
            </a:r>
          </a:p>
          <a:p>
            <a:pPr marL="457200" lvl="1" indent="0">
              <a:buNone/>
            </a:pPr>
            <a:endParaRPr lang="en-US" dirty="0"/>
          </a:p>
          <a:p>
            <a:pPr marL="914400" lvl="1" indent="-457200">
              <a:buFont typeface="+mj-lt"/>
              <a:buAutoNum type="arabicPeriod"/>
            </a:pPr>
            <a:endParaRPr lang="en-US" dirty="0"/>
          </a:p>
        </p:txBody>
      </p:sp>
      <p:pic>
        <p:nvPicPr>
          <p:cNvPr id="1026" name="Picture 2" descr="What Is ROM (Read Only Memory)? – POFTU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4336" y="2845326"/>
            <a:ext cx="1723698" cy="1387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9575" y="4232903"/>
            <a:ext cx="1733221" cy="15165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ow Your Computer Works (Part 4) - RAM &amp; Hard Drive — Steemit">
            <a:extLst>
              <a:ext uri="{FF2B5EF4-FFF2-40B4-BE49-F238E27FC236}">
                <a16:creationId xmlns:a16="http://schemas.microsoft.com/office/drawing/2014/main" id="{4311EA82-0559-F3AF-2319-B6E0EFCE7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1709" y="863444"/>
            <a:ext cx="1845401" cy="115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3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75509907"/>
              </p:ext>
            </p:extLst>
          </p:nvPr>
        </p:nvGraphicFramePr>
        <p:xfrm>
          <a:off x="4686300" y="1432560"/>
          <a:ext cx="1440000" cy="445008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0000"/>
                    </a:ext>
                  </a:extLst>
                </a:gridCol>
              </a:tblGrid>
              <a:tr h="370840">
                <a:tc>
                  <a:txBody>
                    <a:bodyPr/>
                    <a:lstStyle/>
                    <a:p>
                      <a:pPr algn="ctr"/>
                      <a:r>
                        <a:rPr lang="en-US" dirty="0"/>
                        <a:t>Frame 12</a:t>
                      </a:r>
                    </a:p>
                  </a:txBody>
                  <a:tcPr/>
                </a:tc>
                <a:extLst>
                  <a:ext uri="{0D108BD9-81ED-4DB2-BD59-A6C34878D82A}">
                    <a16:rowId xmlns:a16="http://schemas.microsoft.com/office/drawing/2014/main" val="10000"/>
                  </a:ext>
                </a:extLst>
              </a:tr>
              <a:tr h="370840">
                <a:tc>
                  <a:txBody>
                    <a:bodyPr/>
                    <a:lstStyle/>
                    <a:p>
                      <a:pPr algn="ctr"/>
                      <a:r>
                        <a:rPr lang="en-US" dirty="0"/>
                        <a:t>Frame 11</a:t>
                      </a:r>
                    </a:p>
                  </a:txBody>
                  <a:tcPr/>
                </a:tc>
                <a:extLst>
                  <a:ext uri="{0D108BD9-81ED-4DB2-BD59-A6C34878D82A}">
                    <a16:rowId xmlns:a16="http://schemas.microsoft.com/office/drawing/2014/main" val="10001"/>
                  </a:ext>
                </a:extLst>
              </a:tr>
              <a:tr h="370840">
                <a:tc>
                  <a:txBody>
                    <a:bodyPr/>
                    <a:lstStyle/>
                    <a:p>
                      <a:pPr algn="ctr"/>
                      <a:r>
                        <a:rPr lang="en-US" dirty="0"/>
                        <a:t>Frame 10</a:t>
                      </a:r>
                    </a:p>
                  </a:txBody>
                  <a:tcPr/>
                </a:tc>
                <a:extLst>
                  <a:ext uri="{0D108BD9-81ED-4DB2-BD59-A6C34878D82A}">
                    <a16:rowId xmlns:a16="http://schemas.microsoft.com/office/drawing/2014/main" val="10002"/>
                  </a:ext>
                </a:extLst>
              </a:tr>
              <a:tr h="370840">
                <a:tc>
                  <a:txBody>
                    <a:bodyPr/>
                    <a:lstStyle/>
                    <a:p>
                      <a:pPr algn="ctr"/>
                      <a:r>
                        <a:rPr lang="en-US" dirty="0"/>
                        <a:t>Frame 9</a:t>
                      </a:r>
                    </a:p>
                  </a:txBody>
                  <a:tcPr/>
                </a:tc>
                <a:extLst>
                  <a:ext uri="{0D108BD9-81ED-4DB2-BD59-A6C34878D82A}">
                    <a16:rowId xmlns:a16="http://schemas.microsoft.com/office/drawing/2014/main" val="10003"/>
                  </a:ext>
                </a:extLst>
              </a:tr>
              <a:tr h="370840">
                <a:tc>
                  <a:txBody>
                    <a:bodyPr/>
                    <a:lstStyle/>
                    <a:p>
                      <a:pPr algn="ctr"/>
                      <a:r>
                        <a:rPr lang="en-US" dirty="0"/>
                        <a:t>Frame 8</a:t>
                      </a:r>
                    </a:p>
                  </a:txBody>
                  <a:tcPr/>
                </a:tc>
                <a:extLst>
                  <a:ext uri="{0D108BD9-81ED-4DB2-BD59-A6C34878D82A}">
                    <a16:rowId xmlns:a16="http://schemas.microsoft.com/office/drawing/2014/main" val="10004"/>
                  </a:ext>
                </a:extLst>
              </a:tr>
              <a:tr h="370840">
                <a:tc>
                  <a:txBody>
                    <a:bodyPr/>
                    <a:lstStyle/>
                    <a:p>
                      <a:pPr algn="ctr"/>
                      <a:r>
                        <a:rPr lang="en-US" dirty="0"/>
                        <a:t>Frame 7</a:t>
                      </a:r>
                    </a:p>
                  </a:txBody>
                  <a:tcPr/>
                </a:tc>
                <a:extLst>
                  <a:ext uri="{0D108BD9-81ED-4DB2-BD59-A6C34878D82A}">
                    <a16:rowId xmlns:a16="http://schemas.microsoft.com/office/drawing/2014/main" val="10005"/>
                  </a:ext>
                </a:extLst>
              </a:tr>
              <a:tr h="370840">
                <a:tc>
                  <a:txBody>
                    <a:bodyPr/>
                    <a:lstStyle/>
                    <a:p>
                      <a:pPr algn="ctr"/>
                      <a:r>
                        <a:rPr lang="en-US" dirty="0"/>
                        <a:t>Frame 6</a:t>
                      </a:r>
                    </a:p>
                  </a:txBody>
                  <a:tcPr/>
                </a:tc>
                <a:extLst>
                  <a:ext uri="{0D108BD9-81ED-4DB2-BD59-A6C34878D82A}">
                    <a16:rowId xmlns:a16="http://schemas.microsoft.com/office/drawing/2014/main" val="10006"/>
                  </a:ext>
                </a:extLst>
              </a:tr>
              <a:tr h="370840">
                <a:tc>
                  <a:txBody>
                    <a:bodyPr/>
                    <a:lstStyle/>
                    <a:p>
                      <a:pPr algn="ctr"/>
                      <a:r>
                        <a:rPr lang="en-US" dirty="0"/>
                        <a:t>Frame 5</a:t>
                      </a:r>
                    </a:p>
                  </a:txBody>
                  <a:tcPr/>
                </a:tc>
                <a:extLst>
                  <a:ext uri="{0D108BD9-81ED-4DB2-BD59-A6C34878D82A}">
                    <a16:rowId xmlns:a16="http://schemas.microsoft.com/office/drawing/2014/main" val="10007"/>
                  </a:ext>
                </a:extLst>
              </a:tr>
              <a:tr h="370840">
                <a:tc>
                  <a:txBody>
                    <a:bodyPr/>
                    <a:lstStyle/>
                    <a:p>
                      <a:pPr algn="ctr"/>
                      <a:r>
                        <a:rPr lang="en-US" dirty="0"/>
                        <a:t>Frame 4</a:t>
                      </a:r>
                    </a:p>
                  </a:txBody>
                  <a:tcPr/>
                </a:tc>
                <a:extLst>
                  <a:ext uri="{0D108BD9-81ED-4DB2-BD59-A6C34878D82A}">
                    <a16:rowId xmlns:a16="http://schemas.microsoft.com/office/drawing/2014/main" val="10008"/>
                  </a:ext>
                </a:extLst>
              </a:tr>
              <a:tr h="370840">
                <a:tc>
                  <a:txBody>
                    <a:bodyPr/>
                    <a:lstStyle/>
                    <a:p>
                      <a:pPr algn="ctr"/>
                      <a:r>
                        <a:rPr lang="en-US" dirty="0"/>
                        <a:t>Frame 3</a:t>
                      </a:r>
                    </a:p>
                  </a:txBody>
                  <a:tcPr/>
                </a:tc>
                <a:extLst>
                  <a:ext uri="{0D108BD9-81ED-4DB2-BD59-A6C34878D82A}">
                    <a16:rowId xmlns:a16="http://schemas.microsoft.com/office/drawing/2014/main" val="10009"/>
                  </a:ext>
                </a:extLst>
              </a:tr>
              <a:tr h="370840">
                <a:tc>
                  <a:txBody>
                    <a:bodyPr/>
                    <a:lstStyle/>
                    <a:p>
                      <a:pPr algn="ctr"/>
                      <a:r>
                        <a:rPr lang="en-US" dirty="0"/>
                        <a:t>Frame 2</a:t>
                      </a:r>
                    </a:p>
                  </a:txBody>
                  <a:tcPr/>
                </a:tc>
                <a:extLst>
                  <a:ext uri="{0D108BD9-81ED-4DB2-BD59-A6C34878D82A}">
                    <a16:rowId xmlns:a16="http://schemas.microsoft.com/office/drawing/2014/main" val="10010"/>
                  </a:ext>
                </a:extLst>
              </a:tr>
              <a:tr h="370840">
                <a:tc>
                  <a:txBody>
                    <a:bodyPr/>
                    <a:lstStyle/>
                    <a:p>
                      <a:pPr algn="ctr"/>
                      <a:r>
                        <a:rPr lang="en-US" dirty="0"/>
                        <a:t>Frame 1</a:t>
                      </a:r>
                    </a:p>
                  </a:txBody>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56614369"/>
              </p:ext>
            </p:extLst>
          </p:nvPr>
        </p:nvGraphicFramePr>
        <p:xfrm>
          <a:off x="7646326" y="1834717"/>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7637686" y="1458862"/>
            <a:ext cx="1097280" cy="369332"/>
          </a:xfrm>
          <a:prstGeom prst="rect">
            <a:avLst/>
          </a:prstGeom>
          <a:solidFill>
            <a:schemeClr val="bg1">
              <a:lumMod val="65000"/>
            </a:schemeClr>
          </a:solidFill>
        </p:spPr>
        <p:txBody>
          <a:bodyPr wrap="square" rtlCol="0">
            <a:spAutoFit/>
          </a:bodyPr>
          <a:lstStyle/>
          <a:p>
            <a:pPr algn="ctr"/>
            <a:r>
              <a:rPr lang="en-US" dirty="0"/>
              <a:t>Process 3</a:t>
            </a:r>
          </a:p>
        </p:txBody>
      </p:sp>
      <p:graphicFrame>
        <p:nvGraphicFramePr>
          <p:cNvPr id="7" name="Table 6"/>
          <p:cNvGraphicFramePr>
            <a:graphicFrameLocks noGrp="1"/>
          </p:cNvGraphicFramePr>
          <p:nvPr>
            <p:extLst>
              <p:ext uri="{D42A27DB-BD31-4B8C-83A1-F6EECF244321}">
                <p14:modId xmlns:p14="http://schemas.microsoft.com/office/powerpoint/2010/main" val="243542448"/>
              </p:ext>
            </p:extLst>
          </p:nvPr>
        </p:nvGraphicFramePr>
        <p:xfrm>
          <a:off x="7646326" y="4737334"/>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7637686" y="4363293"/>
            <a:ext cx="1097280" cy="369332"/>
          </a:xfrm>
          <a:prstGeom prst="rect">
            <a:avLst/>
          </a:prstGeom>
          <a:solidFill>
            <a:schemeClr val="bg1">
              <a:lumMod val="65000"/>
            </a:schemeClr>
          </a:solidFill>
          <a:ln w="28575">
            <a:noFill/>
          </a:ln>
        </p:spPr>
        <p:txBody>
          <a:bodyPr wrap="square" rtlCol="0">
            <a:spAutoFit/>
          </a:bodyPr>
          <a:lstStyle/>
          <a:p>
            <a:pPr algn="ctr"/>
            <a:r>
              <a:rPr lang="en-US" dirty="0"/>
              <a:t>Process 2</a:t>
            </a:r>
          </a:p>
        </p:txBody>
      </p:sp>
      <p:graphicFrame>
        <p:nvGraphicFramePr>
          <p:cNvPr id="9" name="Table 8"/>
          <p:cNvGraphicFramePr>
            <a:graphicFrameLocks noGrp="1"/>
          </p:cNvGraphicFramePr>
          <p:nvPr>
            <p:extLst>
              <p:ext uri="{D42A27DB-BD31-4B8C-83A1-F6EECF244321}">
                <p14:modId xmlns:p14="http://schemas.microsoft.com/office/powerpoint/2010/main" val="2867498065"/>
              </p:ext>
            </p:extLst>
          </p:nvPr>
        </p:nvGraphicFramePr>
        <p:xfrm>
          <a:off x="2031418" y="1834717"/>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2022778" y="1458862"/>
            <a:ext cx="1097280" cy="369332"/>
          </a:xfrm>
          <a:prstGeom prst="rect">
            <a:avLst/>
          </a:prstGeom>
          <a:solidFill>
            <a:schemeClr val="bg1">
              <a:lumMod val="65000"/>
            </a:schemeClr>
          </a:solidFill>
        </p:spPr>
        <p:txBody>
          <a:bodyPr wrap="square" rtlCol="0">
            <a:spAutoFit/>
          </a:bodyPr>
          <a:lstStyle/>
          <a:p>
            <a:pPr algn="ctr"/>
            <a:r>
              <a:rPr lang="en-US" dirty="0"/>
              <a:t>Process 4</a:t>
            </a:r>
          </a:p>
        </p:txBody>
      </p:sp>
      <p:graphicFrame>
        <p:nvGraphicFramePr>
          <p:cNvPr id="11" name="Table 10"/>
          <p:cNvGraphicFramePr>
            <a:graphicFrameLocks noGrp="1"/>
          </p:cNvGraphicFramePr>
          <p:nvPr>
            <p:extLst>
              <p:ext uri="{D42A27DB-BD31-4B8C-83A1-F6EECF244321}">
                <p14:modId xmlns:p14="http://schemas.microsoft.com/office/powerpoint/2010/main" val="1596404057"/>
              </p:ext>
            </p:extLst>
          </p:nvPr>
        </p:nvGraphicFramePr>
        <p:xfrm>
          <a:off x="2031418" y="4737334"/>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2022778" y="4363293"/>
            <a:ext cx="1097280" cy="369332"/>
          </a:xfrm>
          <a:prstGeom prst="rect">
            <a:avLst/>
          </a:prstGeom>
          <a:solidFill>
            <a:schemeClr val="bg1">
              <a:lumMod val="65000"/>
            </a:schemeClr>
          </a:solidFill>
        </p:spPr>
        <p:txBody>
          <a:bodyPr wrap="square" rtlCol="0">
            <a:spAutoFit/>
          </a:bodyPr>
          <a:lstStyle/>
          <a:p>
            <a:pPr algn="ctr"/>
            <a:r>
              <a:rPr lang="en-US" dirty="0"/>
              <a:t>Process 1</a:t>
            </a:r>
          </a:p>
        </p:txBody>
      </p:sp>
      <p:cxnSp>
        <p:nvCxnSpPr>
          <p:cNvPr id="13" name="Straight Arrow Connector 12"/>
          <p:cNvCxnSpPr/>
          <p:nvPr/>
        </p:nvCxnSpPr>
        <p:spPr>
          <a:xfrm flipV="1">
            <a:off x="3102778" y="1600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02778" y="1981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02778" y="2362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11418" y="4932894"/>
            <a:ext cx="1574882" cy="8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p:cNvCxnSpPr>
          <p:nvPr/>
        </p:nvCxnSpPr>
        <p:spPr>
          <a:xfrm>
            <a:off x="3111418" y="5293594"/>
            <a:ext cx="1574882" cy="2038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11418" y="5645947"/>
            <a:ext cx="1574882" cy="1855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126300" y="4572000"/>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126300" y="4221478"/>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126300" y="3840395"/>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26300" y="2755601"/>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126300" y="2399184"/>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26300" y="2042767"/>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076878" y="3124200"/>
            <a:ext cx="3162108" cy="1078183"/>
          </a:xfrm>
          <a:prstGeom prst="rect">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Process 1 and process 4 are moved out from memory and process 5 enters into memory. </a:t>
            </a:r>
          </a:p>
        </p:txBody>
      </p:sp>
    </p:spTree>
    <p:extLst>
      <p:ext uri="{BB962C8B-B14F-4D97-AF65-F5344CB8AC3E}">
        <p14:creationId xmlns:p14="http://schemas.microsoft.com/office/powerpoint/2010/main" val="114654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452367"/>
              </p:ext>
            </p:extLst>
          </p:nvPr>
        </p:nvGraphicFramePr>
        <p:xfrm>
          <a:off x="4686300" y="1432560"/>
          <a:ext cx="1440000" cy="445008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0000"/>
                    </a:ext>
                  </a:extLst>
                </a:gridCol>
              </a:tblGrid>
              <a:tr h="370840">
                <a:tc>
                  <a:txBody>
                    <a:bodyPr/>
                    <a:lstStyle/>
                    <a:p>
                      <a:pPr algn="ctr"/>
                      <a:r>
                        <a:rPr lang="en-US" dirty="0"/>
                        <a:t>Frame 12</a:t>
                      </a:r>
                    </a:p>
                  </a:txBody>
                  <a:tcPr/>
                </a:tc>
                <a:extLst>
                  <a:ext uri="{0D108BD9-81ED-4DB2-BD59-A6C34878D82A}">
                    <a16:rowId xmlns:a16="http://schemas.microsoft.com/office/drawing/2014/main" val="10000"/>
                  </a:ext>
                </a:extLst>
              </a:tr>
              <a:tr h="370840">
                <a:tc>
                  <a:txBody>
                    <a:bodyPr/>
                    <a:lstStyle/>
                    <a:p>
                      <a:pPr algn="ctr"/>
                      <a:r>
                        <a:rPr lang="en-US" dirty="0"/>
                        <a:t>Frame 11</a:t>
                      </a:r>
                    </a:p>
                  </a:txBody>
                  <a:tcPr/>
                </a:tc>
                <a:extLst>
                  <a:ext uri="{0D108BD9-81ED-4DB2-BD59-A6C34878D82A}">
                    <a16:rowId xmlns:a16="http://schemas.microsoft.com/office/drawing/2014/main" val="10001"/>
                  </a:ext>
                </a:extLst>
              </a:tr>
              <a:tr h="370840">
                <a:tc>
                  <a:txBody>
                    <a:bodyPr/>
                    <a:lstStyle/>
                    <a:p>
                      <a:pPr algn="ctr"/>
                      <a:r>
                        <a:rPr lang="en-US" dirty="0"/>
                        <a:t>Frame 10</a:t>
                      </a:r>
                    </a:p>
                  </a:txBody>
                  <a:tcPr/>
                </a:tc>
                <a:extLst>
                  <a:ext uri="{0D108BD9-81ED-4DB2-BD59-A6C34878D82A}">
                    <a16:rowId xmlns:a16="http://schemas.microsoft.com/office/drawing/2014/main" val="10002"/>
                  </a:ext>
                </a:extLst>
              </a:tr>
              <a:tr h="370840">
                <a:tc>
                  <a:txBody>
                    <a:bodyPr/>
                    <a:lstStyle/>
                    <a:p>
                      <a:pPr algn="ctr"/>
                      <a:r>
                        <a:rPr lang="en-US" dirty="0"/>
                        <a:t>Frame 9</a:t>
                      </a:r>
                    </a:p>
                  </a:txBody>
                  <a:tcPr/>
                </a:tc>
                <a:extLst>
                  <a:ext uri="{0D108BD9-81ED-4DB2-BD59-A6C34878D82A}">
                    <a16:rowId xmlns:a16="http://schemas.microsoft.com/office/drawing/2014/main" val="10003"/>
                  </a:ext>
                </a:extLst>
              </a:tr>
              <a:tr h="370840">
                <a:tc>
                  <a:txBody>
                    <a:bodyPr/>
                    <a:lstStyle/>
                    <a:p>
                      <a:pPr algn="ctr"/>
                      <a:r>
                        <a:rPr lang="en-US" dirty="0"/>
                        <a:t>Frame 8</a:t>
                      </a:r>
                    </a:p>
                  </a:txBody>
                  <a:tcPr/>
                </a:tc>
                <a:extLst>
                  <a:ext uri="{0D108BD9-81ED-4DB2-BD59-A6C34878D82A}">
                    <a16:rowId xmlns:a16="http://schemas.microsoft.com/office/drawing/2014/main" val="10004"/>
                  </a:ext>
                </a:extLst>
              </a:tr>
              <a:tr h="370840">
                <a:tc>
                  <a:txBody>
                    <a:bodyPr/>
                    <a:lstStyle/>
                    <a:p>
                      <a:pPr algn="ctr"/>
                      <a:r>
                        <a:rPr lang="en-US" dirty="0"/>
                        <a:t>Frame 7</a:t>
                      </a:r>
                    </a:p>
                  </a:txBody>
                  <a:tcPr/>
                </a:tc>
                <a:extLst>
                  <a:ext uri="{0D108BD9-81ED-4DB2-BD59-A6C34878D82A}">
                    <a16:rowId xmlns:a16="http://schemas.microsoft.com/office/drawing/2014/main" val="10005"/>
                  </a:ext>
                </a:extLst>
              </a:tr>
              <a:tr h="370840">
                <a:tc>
                  <a:txBody>
                    <a:bodyPr/>
                    <a:lstStyle/>
                    <a:p>
                      <a:pPr algn="ctr"/>
                      <a:r>
                        <a:rPr lang="en-US" dirty="0"/>
                        <a:t>Frame 6</a:t>
                      </a:r>
                    </a:p>
                  </a:txBody>
                  <a:tcPr/>
                </a:tc>
                <a:extLst>
                  <a:ext uri="{0D108BD9-81ED-4DB2-BD59-A6C34878D82A}">
                    <a16:rowId xmlns:a16="http://schemas.microsoft.com/office/drawing/2014/main" val="10006"/>
                  </a:ext>
                </a:extLst>
              </a:tr>
              <a:tr h="370840">
                <a:tc>
                  <a:txBody>
                    <a:bodyPr/>
                    <a:lstStyle/>
                    <a:p>
                      <a:pPr algn="ctr"/>
                      <a:r>
                        <a:rPr lang="en-US" dirty="0"/>
                        <a:t>Frame 5</a:t>
                      </a:r>
                    </a:p>
                  </a:txBody>
                  <a:tcPr/>
                </a:tc>
                <a:extLst>
                  <a:ext uri="{0D108BD9-81ED-4DB2-BD59-A6C34878D82A}">
                    <a16:rowId xmlns:a16="http://schemas.microsoft.com/office/drawing/2014/main" val="10007"/>
                  </a:ext>
                </a:extLst>
              </a:tr>
              <a:tr h="370840">
                <a:tc>
                  <a:txBody>
                    <a:bodyPr/>
                    <a:lstStyle/>
                    <a:p>
                      <a:pPr algn="ctr"/>
                      <a:r>
                        <a:rPr lang="en-US" dirty="0"/>
                        <a:t>Frame 4</a:t>
                      </a:r>
                    </a:p>
                  </a:txBody>
                  <a:tcPr/>
                </a:tc>
                <a:extLst>
                  <a:ext uri="{0D108BD9-81ED-4DB2-BD59-A6C34878D82A}">
                    <a16:rowId xmlns:a16="http://schemas.microsoft.com/office/drawing/2014/main" val="10008"/>
                  </a:ext>
                </a:extLst>
              </a:tr>
              <a:tr h="370840">
                <a:tc>
                  <a:txBody>
                    <a:bodyPr/>
                    <a:lstStyle/>
                    <a:p>
                      <a:pPr algn="ctr"/>
                      <a:r>
                        <a:rPr lang="en-US" dirty="0"/>
                        <a:t>Frame 3</a:t>
                      </a:r>
                    </a:p>
                  </a:txBody>
                  <a:tcPr/>
                </a:tc>
                <a:extLst>
                  <a:ext uri="{0D108BD9-81ED-4DB2-BD59-A6C34878D82A}">
                    <a16:rowId xmlns:a16="http://schemas.microsoft.com/office/drawing/2014/main" val="10009"/>
                  </a:ext>
                </a:extLst>
              </a:tr>
              <a:tr h="370840">
                <a:tc>
                  <a:txBody>
                    <a:bodyPr/>
                    <a:lstStyle/>
                    <a:p>
                      <a:pPr algn="ctr"/>
                      <a:r>
                        <a:rPr lang="en-US" dirty="0"/>
                        <a:t>Frame 2</a:t>
                      </a:r>
                    </a:p>
                  </a:txBody>
                  <a:tcPr/>
                </a:tc>
                <a:extLst>
                  <a:ext uri="{0D108BD9-81ED-4DB2-BD59-A6C34878D82A}">
                    <a16:rowId xmlns:a16="http://schemas.microsoft.com/office/drawing/2014/main" val="10010"/>
                  </a:ext>
                </a:extLst>
              </a:tr>
              <a:tr h="370840">
                <a:tc>
                  <a:txBody>
                    <a:bodyPr/>
                    <a:lstStyle/>
                    <a:p>
                      <a:pPr algn="ctr"/>
                      <a:r>
                        <a:rPr lang="en-US" dirty="0"/>
                        <a:t>Frame 1</a:t>
                      </a:r>
                    </a:p>
                  </a:txBody>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69394369"/>
              </p:ext>
            </p:extLst>
          </p:nvPr>
        </p:nvGraphicFramePr>
        <p:xfrm>
          <a:off x="7646326" y="1834717"/>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7637686" y="1458862"/>
            <a:ext cx="1097280" cy="369332"/>
          </a:xfrm>
          <a:prstGeom prst="rect">
            <a:avLst/>
          </a:prstGeom>
          <a:solidFill>
            <a:schemeClr val="bg1">
              <a:lumMod val="65000"/>
            </a:schemeClr>
          </a:solidFill>
        </p:spPr>
        <p:txBody>
          <a:bodyPr wrap="square" rtlCol="0">
            <a:spAutoFit/>
          </a:bodyPr>
          <a:lstStyle/>
          <a:p>
            <a:pPr algn="ctr"/>
            <a:r>
              <a:rPr lang="en-US" dirty="0"/>
              <a:t>Process 3</a:t>
            </a:r>
          </a:p>
        </p:txBody>
      </p:sp>
      <p:graphicFrame>
        <p:nvGraphicFramePr>
          <p:cNvPr id="7" name="Table 6"/>
          <p:cNvGraphicFramePr>
            <a:graphicFrameLocks noGrp="1"/>
          </p:cNvGraphicFramePr>
          <p:nvPr>
            <p:extLst>
              <p:ext uri="{D42A27DB-BD31-4B8C-83A1-F6EECF244321}">
                <p14:modId xmlns:p14="http://schemas.microsoft.com/office/powerpoint/2010/main" val="3737880280"/>
              </p:ext>
            </p:extLst>
          </p:nvPr>
        </p:nvGraphicFramePr>
        <p:xfrm>
          <a:off x="7646326" y="4737334"/>
          <a:ext cx="1080000" cy="111252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3</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a:t>
                      </a:r>
                    </a:p>
                  </a:txBody>
                  <a:tcPr/>
                </a:tc>
                <a:extLst>
                  <a:ext uri="{0D108BD9-81ED-4DB2-BD59-A6C34878D82A}">
                    <a16:rowId xmlns:a16="http://schemas.microsoft.com/office/drawing/2014/main" val="10001"/>
                  </a:ext>
                </a:extLst>
              </a:tr>
              <a:tr h="370840">
                <a:tc>
                  <a:txBody>
                    <a:bodyPr/>
                    <a:lstStyle/>
                    <a:p>
                      <a:pPr algn="ctr"/>
                      <a:r>
                        <a:rPr lang="en-US" dirty="0"/>
                        <a:t>Page 1</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7637686" y="4363293"/>
            <a:ext cx="1097280" cy="369332"/>
          </a:xfrm>
          <a:prstGeom prst="rect">
            <a:avLst/>
          </a:prstGeom>
          <a:solidFill>
            <a:schemeClr val="bg1">
              <a:lumMod val="65000"/>
            </a:schemeClr>
          </a:solidFill>
          <a:ln w="28575">
            <a:noFill/>
          </a:ln>
        </p:spPr>
        <p:txBody>
          <a:bodyPr wrap="square" rtlCol="0">
            <a:spAutoFit/>
          </a:bodyPr>
          <a:lstStyle/>
          <a:p>
            <a:pPr algn="ctr"/>
            <a:r>
              <a:rPr lang="en-US" dirty="0"/>
              <a:t>Process 2</a:t>
            </a:r>
          </a:p>
        </p:txBody>
      </p:sp>
      <p:graphicFrame>
        <p:nvGraphicFramePr>
          <p:cNvPr id="9" name="Table 8"/>
          <p:cNvGraphicFramePr>
            <a:graphicFrameLocks noGrp="1"/>
          </p:cNvGraphicFramePr>
          <p:nvPr>
            <p:extLst>
              <p:ext uri="{D42A27DB-BD31-4B8C-83A1-F6EECF244321}">
                <p14:modId xmlns:p14="http://schemas.microsoft.com/office/powerpoint/2010/main" val="3758947604"/>
              </p:ext>
            </p:extLst>
          </p:nvPr>
        </p:nvGraphicFramePr>
        <p:xfrm>
          <a:off x="2031418" y="1834717"/>
          <a:ext cx="1080000" cy="222504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6</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5</a:t>
                      </a:r>
                    </a:p>
                  </a:txBody>
                  <a:tcPr/>
                </a:tc>
                <a:extLst>
                  <a:ext uri="{0D108BD9-81ED-4DB2-BD59-A6C34878D82A}">
                    <a16:rowId xmlns:a16="http://schemas.microsoft.com/office/drawing/2014/main" val="10001"/>
                  </a:ext>
                </a:extLst>
              </a:tr>
              <a:tr h="370840">
                <a:tc>
                  <a:txBody>
                    <a:bodyPr/>
                    <a:lstStyle/>
                    <a:p>
                      <a:pPr algn="ctr"/>
                      <a:r>
                        <a:rPr lang="en-US" dirty="0"/>
                        <a:t>Page 4</a:t>
                      </a:r>
                    </a:p>
                  </a:txBody>
                  <a:tcPr/>
                </a:tc>
                <a:extLst>
                  <a:ext uri="{0D108BD9-81ED-4DB2-BD59-A6C34878D82A}">
                    <a16:rowId xmlns:a16="http://schemas.microsoft.com/office/drawing/2014/main" val="10002"/>
                  </a:ext>
                </a:extLst>
              </a:tr>
              <a:tr h="370840">
                <a:tc>
                  <a:txBody>
                    <a:bodyPr/>
                    <a:lstStyle/>
                    <a:p>
                      <a:pPr algn="ctr"/>
                      <a:r>
                        <a:rPr lang="en-US" dirty="0"/>
                        <a:t>Page 3</a:t>
                      </a:r>
                    </a:p>
                  </a:txBody>
                  <a:tcPr/>
                </a:tc>
                <a:extLst>
                  <a:ext uri="{0D108BD9-81ED-4DB2-BD59-A6C34878D82A}">
                    <a16:rowId xmlns:a16="http://schemas.microsoft.com/office/drawing/2014/main" val="10003"/>
                  </a:ext>
                </a:extLst>
              </a:tr>
              <a:tr h="370840">
                <a:tc>
                  <a:txBody>
                    <a:bodyPr/>
                    <a:lstStyle/>
                    <a:p>
                      <a:pPr algn="ctr"/>
                      <a:r>
                        <a:rPr lang="en-US" dirty="0"/>
                        <a:t>Page 2</a:t>
                      </a:r>
                    </a:p>
                  </a:txBody>
                  <a:tcPr/>
                </a:tc>
                <a:extLst>
                  <a:ext uri="{0D108BD9-81ED-4DB2-BD59-A6C34878D82A}">
                    <a16:rowId xmlns:a16="http://schemas.microsoft.com/office/drawing/2014/main" val="10004"/>
                  </a:ext>
                </a:extLst>
              </a:tr>
              <a:tr h="370840">
                <a:tc>
                  <a:txBody>
                    <a:bodyPr/>
                    <a:lstStyle/>
                    <a:p>
                      <a:pPr algn="ctr"/>
                      <a:r>
                        <a:rPr lang="en-US" dirty="0"/>
                        <a:t>Page 1</a:t>
                      </a:r>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2022778" y="1458862"/>
            <a:ext cx="1097280" cy="369332"/>
          </a:xfrm>
          <a:prstGeom prst="rect">
            <a:avLst/>
          </a:prstGeom>
          <a:solidFill>
            <a:schemeClr val="bg1">
              <a:lumMod val="65000"/>
            </a:schemeClr>
          </a:solidFill>
        </p:spPr>
        <p:txBody>
          <a:bodyPr wrap="square" rtlCol="0">
            <a:spAutoFit/>
          </a:bodyPr>
          <a:lstStyle/>
          <a:p>
            <a:pPr algn="ctr"/>
            <a:r>
              <a:rPr lang="en-US" dirty="0"/>
              <a:t>Process 5</a:t>
            </a:r>
          </a:p>
        </p:txBody>
      </p:sp>
      <p:cxnSp>
        <p:nvCxnSpPr>
          <p:cNvPr id="13" name="Straight Arrow Connector 12"/>
          <p:cNvCxnSpPr/>
          <p:nvPr/>
        </p:nvCxnSpPr>
        <p:spPr>
          <a:xfrm flipV="1">
            <a:off x="3102778" y="1600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02778" y="1981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02778" y="2362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126300" y="4572000"/>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126300" y="4221478"/>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126300" y="3840395"/>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26300" y="2755601"/>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126300" y="2399184"/>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26300" y="2042767"/>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20058" y="3098193"/>
            <a:ext cx="1566242" cy="188338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0058" y="3479193"/>
            <a:ext cx="1566242" cy="189290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120058" y="3860193"/>
            <a:ext cx="1566242" cy="186909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244" y="4749343"/>
            <a:ext cx="3388756" cy="1645920"/>
          </a:xfrm>
          <a:prstGeom prst="rect">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 have 6 non contiguous frames available in the memory and paging provides the flexibility of storing the process at the different places.</a:t>
            </a:r>
            <a:endParaRPr lang="en-IN" sz="2000" dirty="0">
              <a:solidFill>
                <a:schemeClr val="tx1"/>
              </a:solidFill>
            </a:endParaRPr>
          </a:p>
        </p:txBody>
      </p:sp>
    </p:spTree>
    <p:extLst>
      <p:ext uri="{BB962C8B-B14F-4D97-AF65-F5344CB8AC3E}">
        <p14:creationId xmlns:p14="http://schemas.microsoft.com/office/powerpoint/2010/main" val="3368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1877598"/>
              </p:ext>
            </p:extLst>
          </p:nvPr>
        </p:nvGraphicFramePr>
        <p:xfrm>
          <a:off x="3057446" y="1663551"/>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3</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r h="370840">
                <a:tc>
                  <a:txBody>
                    <a:bodyPr/>
                    <a:lstStyle/>
                    <a:p>
                      <a:pPr algn="ctr"/>
                      <a:r>
                        <a:rPr lang="en-US" dirty="0"/>
                        <a:t>0</a:t>
                      </a:r>
                    </a:p>
                  </a:txBody>
                  <a:tcPr/>
                </a:tc>
                <a:extLst>
                  <a:ext uri="{0D108BD9-81ED-4DB2-BD59-A6C34878D82A}">
                    <a16:rowId xmlns:a16="http://schemas.microsoft.com/office/drawing/2014/main" val="10007"/>
                  </a:ext>
                </a:extLst>
              </a:tr>
              <a:tr h="370840">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1</a:t>
                      </a:r>
                    </a:p>
                  </a:txBody>
                  <a:tcPr/>
                </a:tc>
                <a:extLst>
                  <a:ext uri="{0D108BD9-81ED-4DB2-BD59-A6C34878D82A}">
                    <a16:rowId xmlns:a16="http://schemas.microsoft.com/office/drawing/2014/main" val="10009"/>
                  </a:ext>
                </a:extLst>
              </a:tr>
              <a:tr h="370840">
                <a:tc>
                  <a:txBody>
                    <a:bodyPr/>
                    <a:lstStyle/>
                    <a:p>
                      <a:pPr algn="ctr"/>
                      <a:r>
                        <a:rPr lang="en-US" dirty="0"/>
                        <a:t>2</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1122353"/>
              </p:ext>
            </p:extLst>
          </p:nvPr>
        </p:nvGraphicFramePr>
        <p:xfrm>
          <a:off x="5554330" y="3517593"/>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183729"/>
              </p:ext>
            </p:extLst>
          </p:nvPr>
        </p:nvGraphicFramePr>
        <p:xfrm>
          <a:off x="1762046" y="1663551"/>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65642924"/>
              </p:ext>
            </p:extLst>
          </p:nvPr>
        </p:nvGraphicFramePr>
        <p:xfrm>
          <a:off x="6526928" y="3518547"/>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1667123"/>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3519498"/>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212039"/>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2285216"/>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031293"/>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3519497"/>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033437"/>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3510490"/>
            <a:ext cx="1258224" cy="369332"/>
          </a:xfrm>
          <a:prstGeom prst="rect">
            <a:avLst/>
          </a:prstGeom>
          <a:noFill/>
        </p:spPr>
        <p:txBody>
          <a:bodyPr wrap="square" rtlCol="0">
            <a:spAutoFit/>
          </a:bodyPr>
          <a:lstStyle/>
          <a:p>
            <a:pPr algn="r"/>
            <a:r>
              <a:rPr lang="en-US" dirty="0"/>
              <a:t>Page frame</a:t>
            </a:r>
          </a:p>
        </p:txBody>
      </p:sp>
      <p:cxnSp>
        <p:nvCxnSpPr>
          <p:cNvPr id="18" name="Straight Arrow Connector 17"/>
          <p:cNvCxnSpPr/>
          <p:nvPr/>
        </p:nvCxnSpPr>
        <p:spPr>
          <a:xfrm>
            <a:off x="4024000" y="2612571"/>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34230" y="3695156"/>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028497" y="4074012"/>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34230" y="4440967"/>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24000" y="5186920"/>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034230" y="4822735"/>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2494" y="921003"/>
            <a:ext cx="6568327" cy="193899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solidFill>
                  <a:schemeClr val="accent6"/>
                </a:solidFill>
              </a:rPr>
              <a:t>Size of Virtual Address Space is greater than that of main memory</a:t>
            </a:r>
            <a:r>
              <a:rPr lang="en-US" sz="2000" dirty="0"/>
              <a:t>, so instead of loading entire address space in to memory to run the process, </a:t>
            </a:r>
            <a:r>
              <a:rPr lang="en-US" sz="2000" b="1" dirty="0">
                <a:solidFill>
                  <a:schemeClr val="accent6"/>
                </a:solidFill>
              </a:rPr>
              <a:t>MMU copies only required pages into main memory</a:t>
            </a:r>
            <a:r>
              <a:rPr lang="en-US" sz="2000" dirty="0"/>
              <a:t>.</a:t>
            </a:r>
          </a:p>
          <a:p>
            <a:pPr marL="285750" indent="-285750">
              <a:buFont typeface="Arial" panose="020B0604020202020204" pitchFamily="34" charset="0"/>
              <a:buChar char="•"/>
            </a:pPr>
            <a:r>
              <a:rPr lang="en-US" sz="2000" dirty="0"/>
              <a:t>In order to </a:t>
            </a:r>
            <a:r>
              <a:rPr lang="en-US" sz="2000" b="1" dirty="0">
                <a:solidFill>
                  <a:schemeClr val="accent6"/>
                </a:solidFill>
              </a:rPr>
              <a:t>keep the track of pages and page frames, OS maintains a data structure called page table</a:t>
            </a:r>
            <a:r>
              <a:rPr lang="en-US" sz="2000" dirty="0"/>
              <a:t>.</a:t>
            </a:r>
          </a:p>
        </p:txBody>
      </p:sp>
    </p:spTree>
    <p:extLst>
      <p:ext uri="{BB962C8B-B14F-4D97-AF65-F5344CB8AC3E}">
        <p14:creationId xmlns:p14="http://schemas.microsoft.com/office/powerpoint/2010/main" val="27518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fade">
                                      <p:cBhvr>
                                        <p:cTn id="27" dur="500"/>
                                        <p:tgtEl>
                                          <p:spTgt spid="3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xEl>
                                              <p:pRg st="1" end="1"/>
                                            </p:txEl>
                                          </p:spTgt>
                                        </p:tgtEl>
                                        <p:attrNameLst>
                                          <p:attrName>style.visibility</p:attrName>
                                        </p:attrNameLst>
                                      </p:cBhvr>
                                      <p:to>
                                        <p:strVal val="visible"/>
                                      </p:to>
                                    </p:set>
                                    <p:animEffect transition="in" filter="fade">
                                      <p:cBhvr>
                                        <p:cTn id="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Logical Address vs Physical Address</a:t>
            </a:r>
            <a:endParaRPr lang="en-US" dirty="0"/>
          </a:p>
        </p:txBody>
      </p:sp>
      <p:sp>
        <p:nvSpPr>
          <p:cNvPr id="3" name="Content Placeholder 2"/>
          <p:cNvSpPr>
            <a:spLocks noGrp="1"/>
          </p:cNvSpPr>
          <p:nvPr>
            <p:ph idx="1"/>
          </p:nvPr>
        </p:nvSpPr>
        <p:spPr/>
        <p:txBody>
          <a:bodyPr/>
          <a:lstStyle/>
          <a:p>
            <a:r>
              <a:rPr lang="en-US" b="1" dirty="0">
                <a:solidFill>
                  <a:schemeClr val="accent6"/>
                </a:solidFill>
              </a:rPr>
              <a:t>Logical Address is generated by CPU </a:t>
            </a:r>
            <a:r>
              <a:rPr lang="en-US" dirty="0"/>
              <a:t>while a program is running. The </a:t>
            </a:r>
            <a:r>
              <a:rPr lang="en-US" b="1" dirty="0">
                <a:solidFill>
                  <a:schemeClr val="accent6"/>
                </a:solidFill>
              </a:rPr>
              <a:t>logical address is virtual address as it does not exist physically</a:t>
            </a:r>
            <a:r>
              <a:rPr lang="en-US" dirty="0"/>
              <a:t> therefore it is also known as </a:t>
            </a:r>
            <a:r>
              <a:rPr lang="en-US" b="1" dirty="0">
                <a:solidFill>
                  <a:schemeClr val="accent6"/>
                </a:solidFill>
              </a:rPr>
              <a:t>Virtual Address</a:t>
            </a:r>
            <a:r>
              <a:rPr lang="en-US" dirty="0"/>
              <a:t>. </a:t>
            </a:r>
          </a:p>
          <a:p>
            <a:r>
              <a:rPr lang="en-US" b="1" dirty="0">
                <a:solidFill>
                  <a:schemeClr val="accent6"/>
                </a:solidFill>
              </a:rPr>
              <a:t>Physical Address identifies a physical location of required data in a memory</a:t>
            </a:r>
            <a:r>
              <a:rPr lang="en-US" dirty="0"/>
              <a:t>. The user never directly deals with the physical address but can access by its corresponding logical address. </a:t>
            </a:r>
          </a:p>
          <a:p>
            <a:r>
              <a:rPr lang="en-US" dirty="0"/>
              <a:t>The </a:t>
            </a:r>
            <a:r>
              <a:rPr lang="en-US" b="1" dirty="0">
                <a:solidFill>
                  <a:schemeClr val="accent6"/>
                </a:solidFill>
              </a:rPr>
              <a:t>hardware device called Memory-Management Unit is used for mapping (converting) logical address to its corresponding physical address</a:t>
            </a:r>
            <a:r>
              <a:rPr lang="en-US" dirty="0"/>
              <a:t>.</a:t>
            </a:r>
          </a:p>
        </p:txBody>
      </p:sp>
    </p:spTree>
    <p:extLst>
      <p:ext uri="{BB962C8B-B14F-4D97-AF65-F5344CB8AC3E}">
        <p14:creationId xmlns:p14="http://schemas.microsoft.com/office/powerpoint/2010/main" val="36585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Conversion of virtual address to physical address</a:t>
            </a:r>
            <a:endParaRPr lang="en-US" dirty="0"/>
          </a:p>
        </p:txBody>
      </p:sp>
      <p:sp>
        <p:nvSpPr>
          <p:cNvPr id="3" name="Content Placeholder 2"/>
          <p:cNvSpPr>
            <a:spLocks noGrp="1"/>
          </p:cNvSpPr>
          <p:nvPr>
            <p:ph idx="1"/>
          </p:nvPr>
        </p:nvSpPr>
        <p:spPr/>
        <p:txBody>
          <a:bodyPr/>
          <a:lstStyle/>
          <a:p>
            <a:r>
              <a:rPr lang="en-US" dirty="0"/>
              <a:t>When virtual memory is used, the </a:t>
            </a:r>
            <a:r>
              <a:rPr lang="en-US" b="1" dirty="0">
                <a:solidFill>
                  <a:schemeClr val="accent6"/>
                </a:solidFill>
              </a:rPr>
              <a:t>virtual address is presented to an MMU </a:t>
            </a:r>
            <a:r>
              <a:rPr lang="en-US" dirty="0"/>
              <a:t>(Memory Management Unit) that </a:t>
            </a:r>
            <a:r>
              <a:rPr lang="en-US" b="1" dirty="0">
                <a:solidFill>
                  <a:schemeClr val="accent6"/>
                </a:solidFill>
              </a:rPr>
              <a:t>maps the virtual addresses onto the physical memory addresses</a:t>
            </a:r>
            <a:r>
              <a:rPr lang="en-US" dirty="0"/>
              <a:t>. </a:t>
            </a:r>
          </a:p>
          <a:p>
            <a:r>
              <a:rPr lang="en-US" dirty="0"/>
              <a:t>We have a computer generated 16-bit addresses, from 0 up to 44K. These are the virtual addresses. </a:t>
            </a:r>
          </a:p>
        </p:txBody>
      </p:sp>
      <p:graphicFrame>
        <p:nvGraphicFramePr>
          <p:cNvPr id="4" name="Table 3"/>
          <p:cNvGraphicFramePr>
            <a:graphicFrameLocks noGrp="1"/>
          </p:cNvGraphicFramePr>
          <p:nvPr>
            <p:extLst>
              <p:ext uri="{D42A27DB-BD31-4B8C-83A1-F6EECF244321}">
                <p14:modId xmlns:p14="http://schemas.microsoft.com/office/powerpoint/2010/main" val="2856902197"/>
              </p:ext>
            </p:extLst>
          </p:nvPr>
        </p:nvGraphicFramePr>
        <p:xfrm>
          <a:off x="3057446" y="2435079"/>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3</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r h="370840">
                <a:tc>
                  <a:txBody>
                    <a:bodyPr/>
                    <a:lstStyle/>
                    <a:p>
                      <a:pPr algn="ctr"/>
                      <a:r>
                        <a:rPr lang="en-US" dirty="0"/>
                        <a:t>0</a:t>
                      </a:r>
                    </a:p>
                  </a:txBody>
                  <a:tcPr/>
                </a:tc>
                <a:extLst>
                  <a:ext uri="{0D108BD9-81ED-4DB2-BD59-A6C34878D82A}">
                    <a16:rowId xmlns:a16="http://schemas.microsoft.com/office/drawing/2014/main" val="10007"/>
                  </a:ext>
                </a:extLst>
              </a:tr>
              <a:tr h="370840">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1</a:t>
                      </a:r>
                    </a:p>
                  </a:txBody>
                  <a:tcPr/>
                </a:tc>
                <a:extLst>
                  <a:ext uri="{0D108BD9-81ED-4DB2-BD59-A6C34878D82A}">
                    <a16:rowId xmlns:a16="http://schemas.microsoft.com/office/drawing/2014/main" val="10009"/>
                  </a:ext>
                </a:extLst>
              </a:tr>
              <a:tr h="370840">
                <a:tc>
                  <a:txBody>
                    <a:bodyPr/>
                    <a:lstStyle/>
                    <a:p>
                      <a:pPr algn="ctr"/>
                      <a:r>
                        <a:rPr lang="en-US" dirty="0"/>
                        <a:t>2</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8885783"/>
              </p:ext>
            </p:extLst>
          </p:nvPr>
        </p:nvGraphicFramePr>
        <p:xfrm>
          <a:off x="5554330" y="4289121"/>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30783"/>
              </p:ext>
            </p:extLst>
          </p:nvPr>
        </p:nvGraphicFramePr>
        <p:xfrm>
          <a:off x="1762046" y="2435079"/>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92069004"/>
              </p:ext>
            </p:extLst>
          </p:nvPr>
        </p:nvGraphicFramePr>
        <p:xfrm>
          <a:off x="6526928" y="4290075"/>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2438651"/>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4291026"/>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983567"/>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3056744"/>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802821"/>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4291025"/>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804965"/>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4282018"/>
            <a:ext cx="1258224" cy="369332"/>
          </a:xfrm>
          <a:prstGeom prst="rect">
            <a:avLst/>
          </a:prstGeom>
          <a:noFill/>
        </p:spPr>
        <p:txBody>
          <a:bodyPr wrap="square" rtlCol="0">
            <a:spAutoFit/>
          </a:bodyPr>
          <a:lstStyle/>
          <a:p>
            <a:pPr algn="r"/>
            <a:r>
              <a:rPr lang="en-US" dirty="0"/>
              <a:t>Page frame</a:t>
            </a:r>
          </a:p>
        </p:txBody>
      </p:sp>
      <p:cxnSp>
        <p:nvCxnSpPr>
          <p:cNvPr id="16" name="Straight Arrow Connector 15"/>
          <p:cNvCxnSpPr/>
          <p:nvPr/>
        </p:nvCxnSpPr>
        <p:spPr>
          <a:xfrm>
            <a:off x="4024000" y="3384099"/>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4230" y="4466684"/>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28497" y="4845540"/>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34230" y="5212495"/>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24000" y="5958448"/>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4230" y="5594263"/>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2118360" y="1996439"/>
            <a:ext cx="685800" cy="442211"/>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606638" y="2438650"/>
            <a:ext cx="6115306" cy="1200329"/>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With </a:t>
            </a:r>
            <a:r>
              <a:rPr lang="en-US" sz="2400" b="1" dirty="0">
                <a:solidFill>
                  <a:schemeClr val="accent6"/>
                </a:solidFill>
              </a:rPr>
              <a:t>44 KB of virtual address space , we get 11 virtual pages </a:t>
            </a:r>
            <a:r>
              <a:rPr lang="en-US" sz="2400" dirty="0"/>
              <a:t>and with </a:t>
            </a:r>
            <a:r>
              <a:rPr lang="en-US" sz="2400" b="1" dirty="0">
                <a:solidFill>
                  <a:schemeClr val="accent6"/>
                </a:solidFill>
              </a:rPr>
              <a:t>24 KB of physical memory, we get 6 page frames</a:t>
            </a:r>
            <a:r>
              <a:rPr lang="en-US" sz="2400" dirty="0"/>
              <a:t>.</a:t>
            </a:r>
          </a:p>
        </p:txBody>
      </p:sp>
    </p:spTree>
    <p:extLst>
      <p:ext uri="{BB962C8B-B14F-4D97-AF65-F5344CB8AC3E}">
        <p14:creationId xmlns:p14="http://schemas.microsoft.com/office/powerpoint/2010/main" val="25842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Conversion of virtual address to physical address</a:t>
            </a:r>
            <a:endParaRPr lang="en-US" dirty="0"/>
          </a:p>
        </p:txBody>
      </p:sp>
      <p:sp>
        <p:nvSpPr>
          <p:cNvPr id="3" name="Content Placeholder 2"/>
          <p:cNvSpPr>
            <a:spLocks noGrp="1"/>
          </p:cNvSpPr>
          <p:nvPr>
            <p:ph idx="1"/>
          </p:nvPr>
        </p:nvSpPr>
        <p:spPr/>
        <p:txBody>
          <a:bodyPr/>
          <a:lstStyle/>
          <a:p>
            <a:r>
              <a:rPr lang="en-US" dirty="0"/>
              <a:t>However, only </a:t>
            </a:r>
            <a:r>
              <a:rPr lang="en-US" b="1" dirty="0">
                <a:solidFill>
                  <a:schemeClr val="accent6"/>
                </a:solidFill>
              </a:rPr>
              <a:t>24KB of physical memory is available</a:t>
            </a:r>
            <a:r>
              <a:rPr lang="en-US" dirty="0"/>
              <a:t>, so although </a:t>
            </a:r>
            <a:r>
              <a:rPr lang="en-US" b="1" dirty="0">
                <a:solidFill>
                  <a:schemeClr val="accent6"/>
                </a:solidFill>
              </a:rPr>
              <a:t>44KB programs can be written, they cannot be loaded in to memory in their entirety and run</a:t>
            </a:r>
            <a:r>
              <a:rPr lang="en-US" dirty="0"/>
              <a:t>.</a:t>
            </a:r>
          </a:p>
          <a:p>
            <a:r>
              <a:rPr lang="en-US" dirty="0"/>
              <a:t>A complete copy of a program’s core image, up to 44 KB, must be present on the disk.</a:t>
            </a:r>
          </a:p>
        </p:txBody>
      </p:sp>
      <p:graphicFrame>
        <p:nvGraphicFramePr>
          <p:cNvPr id="4" name="Table 3"/>
          <p:cNvGraphicFramePr>
            <a:graphicFrameLocks noGrp="1"/>
          </p:cNvGraphicFramePr>
          <p:nvPr>
            <p:extLst>
              <p:ext uri="{D42A27DB-BD31-4B8C-83A1-F6EECF244321}">
                <p14:modId xmlns:p14="http://schemas.microsoft.com/office/powerpoint/2010/main" val="2856902197"/>
              </p:ext>
            </p:extLst>
          </p:nvPr>
        </p:nvGraphicFramePr>
        <p:xfrm>
          <a:off x="3057446" y="2435079"/>
          <a:ext cx="968692" cy="4079240"/>
        </p:xfrm>
        <a:graphic>
          <a:graphicData uri="http://schemas.openxmlformats.org/drawingml/2006/table">
            <a:tbl>
              <a:tblPr firstRow="1" bandRow="1">
                <a:tableStyleId>{5940675A-B579-460E-94D1-54222C63F5DA}</a:tableStyleId>
              </a:tblPr>
              <a:tblGrid>
                <a:gridCol w="968692">
                  <a:extLst>
                    <a:ext uri="{9D8B030D-6E8A-4147-A177-3AD203B41FA5}">
                      <a16:colId xmlns:a16="http://schemas.microsoft.com/office/drawing/2014/main" val="20000"/>
                    </a:ext>
                  </a:extLst>
                </a:gridCol>
              </a:tblGrid>
              <a:tr h="370840">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3</a:t>
                      </a:r>
                    </a:p>
                  </a:txBody>
                  <a:tcPr/>
                </a:tc>
                <a:extLst>
                  <a:ext uri="{0D108BD9-81ED-4DB2-BD59-A6C34878D82A}">
                    <a16:rowId xmlns:a16="http://schemas.microsoft.com/office/drawing/2014/main" val="10005"/>
                  </a:ext>
                </a:extLst>
              </a:tr>
              <a:tr h="370840">
                <a:tc>
                  <a:txBody>
                    <a:bodyPr/>
                    <a:lstStyle/>
                    <a:p>
                      <a:pPr algn="ctr"/>
                      <a:r>
                        <a:rPr lang="en-US" dirty="0"/>
                        <a:t>4</a:t>
                      </a:r>
                    </a:p>
                  </a:txBody>
                  <a:tcPr/>
                </a:tc>
                <a:extLst>
                  <a:ext uri="{0D108BD9-81ED-4DB2-BD59-A6C34878D82A}">
                    <a16:rowId xmlns:a16="http://schemas.microsoft.com/office/drawing/2014/main" val="10006"/>
                  </a:ext>
                </a:extLst>
              </a:tr>
              <a:tr h="370840">
                <a:tc>
                  <a:txBody>
                    <a:bodyPr/>
                    <a:lstStyle/>
                    <a:p>
                      <a:pPr algn="ctr"/>
                      <a:r>
                        <a:rPr lang="en-US" dirty="0"/>
                        <a:t>0</a:t>
                      </a:r>
                    </a:p>
                  </a:txBody>
                  <a:tcPr/>
                </a:tc>
                <a:extLst>
                  <a:ext uri="{0D108BD9-81ED-4DB2-BD59-A6C34878D82A}">
                    <a16:rowId xmlns:a16="http://schemas.microsoft.com/office/drawing/2014/main" val="10007"/>
                  </a:ext>
                </a:extLst>
              </a:tr>
              <a:tr h="370840">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dirty="0"/>
                        <a:t>1</a:t>
                      </a:r>
                    </a:p>
                  </a:txBody>
                  <a:tcPr/>
                </a:tc>
                <a:extLst>
                  <a:ext uri="{0D108BD9-81ED-4DB2-BD59-A6C34878D82A}">
                    <a16:rowId xmlns:a16="http://schemas.microsoft.com/office/drawing/2014/main" val="10009"/>
                  </a:ext>
                </a:extLst>
              </a:tr>
              <a:tr h="370840">
                <a:tc>
                  <a:txBody>
                    <a:bodyPr/>
                    <a:lstStyle/>
                    <a:p>
                      <a:pPr algn="ctr"/>
                      <a:r>
                        <a:rPr lang="en-US" dirty="0"/>
                        <a:t>2</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8885783"/>
              </p:ext>
            </p:extLst>
          </p:nvPr>
        </p:nvGraphicFramePr>
        <p:xfrm>
          <a:off x="5554330" y="4289121"/>
          <a:ext cx="972000" cy="2225040"/>
        </p:xfrm>
        <a:graphic>
          <a:graphicData uri="http://schemas.openxmlformats.org/drawingml/2006/table">
            <a:tbl>
              <a:tblPr firstRow="1" bandRow="1">
                <a:tableStyleId>{5940675A-B579-460E-94D1-54222C63F5DA}</a:tableStyleId>
              </a:tblPr>
              <a:tblGrid>
                <a:gridCol w="972000">
                  <a:extLst>
                    <a:ext uri="{9D8B030D-6E8A-4147-A177-3AD203B41FA5}">
                      <a16:colId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10004"/>
                  </a:ext>
                </a:extLst>
              </a:tr>
              <a:tr h="370840">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30783"/>
              </p:ext>
            </p:extLst>
          </p:nvPr>
        </p:nvGraphicFramePr>
        <p:xfrm>
          <a:off x="1762046" y="2435079"/>
          <a:ext cx="1295400" cy="40792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pPr algn="r"/>
                      <a:r>
                        <a:rPr lang="en-US" dirty="0"/>
                        <a:t>40K – 44K</a:t>
                      </a:r>
                    </a:p>
                  </a:txBody>
                  <a:tcPr/>
                </a:tc>
                <a:extLst>
                  <a:ext uri="{0D108BD9-81ED-4DB2-BD59-A6C34878D82A}">
                    <a16:rowId xmlns:a16="http://schemas.microsoft.com/office/drawing/2014/main" val="10000"/>
                  </a:ext>
                </a:extLst>
              </a:tr>
              <a:tr h="370840">
                <a:tc>
                  <a:txBody>
                    <a:bodyPr/>
                    <a:lstStyle/>
                    <a:p>
                      <a:pPr algn="r"/>
                      <a:r>
                        <a:rPr lang="en-US" dirty="0"/>
                        <a:t>36K – 40K</a:t>
                      </a:r>
                    </a:p>
                  </a:txBody>
                  <a:tcPr/>
                </a:tc>
                <a:extLst>
                  <a:ext uri="{0D108BD9-81ED-4DB2-BD59-A6C34878D82A}">
                    <a16:rowId xmlns:a16="http://schemas.microsoft.com/office/drawing/2014/main" val="10001"/>
                  </a:ext>
                </a:extLst>
              </a:tr>
              <a:tr h="370840">
                <a:tc>
                  <a:txBody>
                    <a:bodyPr/>
                    <a:lstStyle/>
                    <a:p>
                      <a:pPr algn="r"/>
                      <a:r>
                        <a:rPr lang="en-US" dirty="0"/>
                        <a:t>32K – 36K</a:t>
                      </a:r>
                    </a:p>
                  </a:txBody>
                  <a:tcPr/>
                </a:tc>
                <a:extLst>
                  <a:ext uri="{0D108BD9-81ED-4DB2-BD59-A6C34878D82A}">
                    <a16:rowId xmlns:a16="http://schemas.microsoft.com/office/drawing/2014/main" val="10002"/>
                  </a:ext>
                </a:extLst>
              </a:tr>
              <a:tr h="370840">
                <a:tc>
                  <a:txBody>
                    <a:bodyPr/>
                    <a:lstStyle/>
                    <a:p>
                      <a:pPr algn="r"/>
                      <a:r>
                        <a:rPr lang="en-US" dirty="0"/>
                        <a:t>28K – 32K</a:t>
                      </a:r>
                    </a:p>
                  </a:txBody>
                  <a:tcPr/>
                </a:tc>
                <a:extLst>
                  <a:ext uri="{0D108BD9-81ED-4DB2-BD59-A6C34878D82A}">
                    <a16:rowId xmlns:a16="http://schemas.microsoft.com/office/drawing/2014/main" val="10003"/>
                  </a:ext>
                </a:extLst>
              </a:tr>
              <a:tr h="370840">
                <a:tc>
                  <a:txBody>
                    <a:bodyPr/>
                    <a:lstStyle/>
                    <a:p>
                      <a:pPr algn="r"/>
                      <a:r>
                        <a:rPr lang="en-US" dirty="0"/>
                        <a:t>24K – 28K</a:t>
                      </a:r>
                    </a:p>
                  </a:txBody>
                  <a:tcPr/>
                </a:tc>
                <a:extLst>
                  <a:ext uri="{0D108BD9-81ED-4DB2-BD59-A6C34878D82A}">
                    <a16:rowId xmlns:a16="http://schemas.microsoft.com/office/drawing/2014/main" val="10004"/>
                  </a:ext>
                </a:extLst>
              </a:tr>
              <a:tr h="370840">
                <a:tc>
                  <a:txBody>
                    <a:bodyPr/>
                    <a:lstStyle/>
                    <a:p>
                      <a:pPr algn="r"/>
                      <a:r>
                        <a:rPr lang="en-US" dirty="0"/>
                        <a:t>20K – 24K</a:t>
                      </a:r>
                    </a:p>
                  </a:txBody>
                  <a:tcPr/>
                </a:tc>
                <a:extLst>
                  <a:ext uri="{0D108BD9-81ED-4DB2-BD59-A6C34878D82A}">
                    <a16:rowId xmlns:a16="http://schemas.microsoft.com/office/drawing/2014/main" val="10005"/>
                  </a:ext>
                </a:extLst>
              </a:tr>
              <a:tr h="370840">
                <a:tc>
                  <a:txBody>
                    <a:bodyPr/>
                    <a:lstStyle/>
                    <a:p>
                      <a:pPr algn="r"/>
                      <a:r>
                        <a:rPr lang="en-US" dirty="0"/>
                        <a:t>16K – 20K</a:t>
                      </a:r>
                    </a:p>
                  </a:txBody>
                  <a:tcPr/>
                </a:tc>
                <a:extLst>
                  <a:ext uri="{0D108BD9-81ED-4DB2-BD59-A6C34878D82A}">
                    <a16:rowId xmlns:a16="http://schemas.microsoft.com/office/drawing/2014/main" val="10006"/>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12K – 16K</a:t>
                      </a:r>
                    </a:p>
                  </a:txBody>
                  <a:tcPr/>
                </a:tc>
                <a:extLst>
                  <a:ext uri="{0D108BD9-81ED-4DB2-BD59-A6C34878D82A}">
                    <a16:rowId xmlns:a16="http://schemas.microsoft.com/office/drawing/2014/main" val="10007"/>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8K – 12K</a:t>
                      </a:r>
                    </a:p>
                  </a:txBody>
                  <a:tcPr/>
                </a:tc>
                <a:extLst>
                  <a:ext uri="{0D108BD9-81ED-4DB2-BD59-A6C34878D82A}">
                    <a16:rowId xmlns:a16="http://schemas.microsoft.com/office/drawing/2014/main" val="10008"/>
                  </a:ext>
                </a:extLst>
              </a:tr>
              <a:tr h="370840">
                <a:tc>
                  <a:txBody>
                    <a:bodyPr/>
                    <a:lstStyle/>
                    <a:p>
                      <a:pPr algn="r"/>
                      <a:r>
                        <a:rPr lang="en-US" dirty="0"/>
                        <a:t>4K – 8K</a:t>
                      </a:r>
                    </a:p>
                  </a:txBody>
                  <a:tcPr/>
                </a:tc>
                <a:extLst>
                  <a:ext uri="{0D108BD9-81ED-4DB2-BD59-A6C34878D82A}">
                    <a16:rowId xmlns:a16="http://schemas.microsoft.com/office/drawing/2014/main" val="10009"/>
                  </a:ext>
                </a:extLst>
              </a:tr>
              <a:tr h="370840">
                <a:tc>
                  <a:txBody>
                    <a:bodyPr/>
                    <a:lstStyle/>
                    <a:p>
                      <a:pPr algn="r"/>
                      <a:r>
                        <a:rPr lang="en-US" dirty="0"/>
                        <a:t>0K – 4K</a:t>
                      </a:r>
                    </a:p>
                  </a:txBody>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92069004"/>
              </p:ext>
            </p:extLst>
          </p:nvPr>
        </p:nvGraphicFramePr>
        <p:xfrm>
          <a:off x="6526928" y="4290075"/>
          <a:ext cx="1216818" cy="2225040"/>
        </p:xfrm>
        <a:graphic>
          <a:graphicData uri="http://schemas.openxmlformats.org/drawingml/2006/table">
            <a:tbl>
              <a:tblPr firstRow="1" bandRow="1">
                <a:tableStyleId>{5940675A-B579-460E-94D1-54222C63F5DA}</a:tableStyleId>
              </a:tblPr>
              <a:tblGrid>
                <a:gridCol w="1216818">
                  <a:extLst>
                    <a:ext uri="{9D8B030D-6E8A-4147-A177-3AD203B41FA5}">
                      <a16:colId xmlns:a16="http://schemas.microsoft.com/office/drawing/2014/main" val="20000"/>
                    </a:ext>
                  </a:extLst>
                </a:gridCol>
              </a:tblGrid>
              <a:tr h="370840">
                <a:tc>
                  <a:txBody>
                    <a:bodyPr/>
                    <a:lstStyle/>
                    <a:p>
                      <a:r>
                        <a:rPr lang="en-US" dirty="0"/>
                        <a:t>20K – 24K</a:t>
                      </a:r>
                    </a:p>
                  </a:txBody>
                  <a:tcPr/>
                </a:tc>
                <a:extLst>
                  <a:ext uri="{0D108BD9-81ED-4DB2-BD59-A6C34878D82A}">
                    <a16:rowId xmlns:a16="http://schemas.microsoft.com/office/drawing/2014/main" val="10000"/>
                  </a:ext>
                </a:extLst>
              </a:tr>
              <a:tr h="370840">
                <a:tc>
                  <a:txBody>
                    <a:bodyPr/>
                    <a:lstStyle/>
                    <a:p>
                      <a:r>
                        <a:rPr lang="en-US" dirty="0"/>
                        <a:t>16K – 20K</a:t>
                      </a:r>
                    </a:p>
                  </a:txBody>
                  <a:tcPr/>
                </a:tc>
                <a:extLst>
                  <a:ext uri="{0D108BD9-81ED-4DB2-BD59-A6C34878D82A}">
                    <a16:rowId xmlns:a16="http://schemas.microsoft.com/office/drawing/2014/main" val="10001"/>
                  </a:ext>
                </a:extLst>
              </a:tr>
              <a:tr h="370840">
                <a:tc>
                  <a:txBody>
                    <a:bodyPr/>
                    <a:lstStyle/>
                    <a:p>
                      <a:r>
                        <a:rPr lang="en-US" dirty="0"/>
                        <a:t>12K – 16K</a:t>
                      </a:r>
                    </a:p>
                  </a:txBody>
                  <a:tcPr/>
                </a:tc>
                <a:extLst>
                  <a:ext uri="{0D108BD9-81ED-4DB2-BD59-A6C34878D82A}">
                    <a16:rowId xmlns:a16="http://schemas.microsoft.com/office/drawing/2014/main" val="10002"/>
                  </a:ext>
                </a:extLst>
              </a:tr>
              <a:tr h="370840">
                <a:tc>
                  <a:txBody>
                    <a:bodyPr/>
                    <a:lstStyle/>
                    <a:p>
                      <a:r>
                        <a:rPr lang="en-US" dirty="0"/>
                        <a:t>8K – 12K</a:t>
                      </a:r>
                    </a:p>
                  </a:txBody>
                  <a:tcPr/>
                </a:tc>
                <a:extLst>
                  <a:ext uri="{0D108BD9-81ED-4DB2-BD59-A6C34878D82A}">
                    <a16:rowId xmlns:a16="http://schemas.microsoft.com/office/drawing/2014/main" val="10003"/>
                  </a:ext>
                </a:extLst>
              </a:tr>
              <a:tr h="370840">
                <a:tc>
                  <a:txBody>
                    <a:bodyPr/>
                    <a:lstStyle/>
                    <a:p>
                      <a:r>
                        <a:rPr lang="en-US" dirty="0"/>
                        <a:t>4K – 8K</a:t>
                      </a:r>
                    </a:p>
                  </a:txBody>
                  <a:tcPr/>
                </a:tc>
                <a:extLst>
                  <a:ext uri="{0D108BD9-81ED-4DB2-BD59-A6C34878D82A}">
                    <a16:rowId xmlns:a16="http://schemas.microsoft.com/office/drawing/2014/main" val="10004"/>
                  </a:ext>
                </a:extLst>
              </a:tr>
              <a:tr h="370840">
                <a:tc>
                  <a:txBody>
                    <a:bodyPr/>
                    <a:lstStyle/>
                    <a:p>
                      <a:r>
                        <a:rPr lang="en-US" dirty="0"/>
                        <a:t>0K – 4K</a:t>
                      </a:r>
                    </a:p>
                  </a:txBody>
                  <a:tcPr/>
                </a:tc>
                <a:extLst>
                  <a:ext uri="{0D108BD9-81ED-4DB2-BD59-A6C34878D82A}">
                    <a16:rowId xmlns:a16="http://schemas.microsoft.com/office/drawing/2014/main" val="10005"/>
                  </a:ext>
                </a:extLst>
              </a:tr>
            </a:tbl>
          </a:graphicData>
        </a:graphic>
      </p:graphicFrame>
      <p:sp>
        <p:nvSpPr>
          <p:cNvPr id="8" name="Left Brace 7"/>
          <p:cNvSpPr/>
          <p:nvPr/>
        </p:nvSpPr>
        <p:spPr>
          <a:xfrm>
            <a:off x="1304846" y="2438651"/>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4291026"/>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983567"/>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Address</a:t>
            </a:r>
          </a:p>
        </p:txBody>
      </p:sp>
      <p:sp>
        <p:nvSpPr>
          <p:cNvPr id="11" name="Rounded Rectangular Callout 10"/>
          <p:cNvSpPr/>
          <p:nvPr/>
        </p:nvSpPr>
        <p:spPr>
          <a:xfrm>
            <a:off x="131180" y="3056744"/>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802821"/>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4291025"/>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804965"/>
            <a:ext cx="1362306" cy="369332"/>
          </a:xfrm>
          <a:prstGeom prst="rect">
            <a:avLst/>
          </a:prstGeom>
          <a:noFill/>
        </p:spPr>
        <p:txBody>
          <a:bodyPr wrap="square" rtlCol="0">
            <a:spAutoFit/>
          </a:bodyPr>
          <a:lstStyle/>
          <a:p>
            <a:r>
              <a:rPr lang="en-US" dirty="0"/>
              <a:t>Virtual page</a:t>
            </a:r>
          </a:p>
        </p:txBody>
      </p:sp>
      <p:sp>
        <p:nvSpPr>
          <p:cNvPr id="15" name="TextBox 14"/>
          <p:cNvSpPr txBox="1"/>
          <p:nvPr/>
        </p:nvSpPr>
        <p:spPr>
          <a:xfrm>
            <a:off x="4139659" y="4282018"/>
            <a:ext cx="1258224" cy="369332"/>
          </a:xfrm>
          <a:prstGeom prst="rect">
            <a:avLst/>
          </a:prstGeom>
          <a:noFill/>
        </p:spPr>
        <p:txBody>
          <a:bodyPr wrap="square" rtlCol="0">
            <a:spAutoFit/>
          </a:bodyPr>
          <a:lstStyle/>
          <a:p>
            <a:pPr algn="r"/>
            <a:r>
              <a:rPr lang="en-US" dirty="0"/>
              <a:t>Page frame</a:t>
            </a:r>
          </a:p>
        </p:txBody>
      </p:sp>
      <p:cxnSp>
        <p:nvCxnSpPr>
          <p:cNvPr id="16" name="Straight Arrow Connector 15"/>
          <p:cNvCxnSpPr/>
          <p:nvPr/>
        </p:nvCxnSpPr>
        <p:spPr>
          <a:xfrm>
            <a:off x="4024000" y="3384099"/>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4230" y="4466684"/>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28497" y="4845540"/>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34230" y="5212495"/>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24000" y="5958448"/>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4230" y="5594263"/>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16291" y="2225747"/>
            <a:ext cx="6115306" cy="156966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Only </a:t>
            </a:r>
            <a:r>
              <a:rPr lang="en-US" sz="2400" b="1" dirty="0">
                <a:solidFill>
                  <a:schemeClr val="accent6"/>
                </a:solidFill>
              </a:rPr>
              <a:t>required pages are loaded </a:t>
            </a:r>
            <a:r>
              <a:rPr lang="en-US" sz="2400" dirty="0"/>
              <a:t>in the physical memory.</a:t>
            </a:r>
          </a:p>
          <a:p>
            <a:pPr marL="285750" indent="-285750">
              <a:buFont typeface="Arial" panose="020B0604020202020204" pitchFamily="34" charset="0"/>
              <a:buChar char="•"/>
            </a:pPr>
            <a:r>
              <a:rPr lang="en-US" sz="2400" b="1" dirty="0">
                <a:solidFill>
                  <a:schemeClr val="accent6"/>
                </a:solidFill>
              </a:rPr>
              <a:t>Transfers</a:t>
            </a:r>
            <a:r>
              <a:rPr lang="en-US" sz="2400" dirty="0"/>
              <a:t> between RAM and disk are </a:t>
            </a:r>
            <a:r>
              <a:rPr lang="en-US" sz="2400" b="1" dirty="0">
                <a:solidFill>
                  <a:schemeClr val="accent6"/>
                </a:solidFill>
              </a:rPr>
              <a:t>always in units of a page</a:t>
            </a:r>
            <a:r>
              <a:rPr lang="en-US" sz="2400" dirty="0"/>
              <a:t>.</a:t>
            </a:r>
          </a:p>
        </p:txBody>
      </p:sp>
    </p:spTree>
    <p:extLst>
      <p:ext uri="{BB962C8B-B14F-4D97-AF65-F5344CB8AC3E}">
        <p14:creationId xmlns:p14="http://schemas.microsoft.com/office/powerpoint/2010/main" val="26460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Internal operation of the MMU</a:t>
            </a:r>
            <a:endParaRPr lang="en-US" dirty="0"/>
          </a:p>
        </p:txBody>
      </p:sp>
      <p:graphicFrame>
        <p:nvGraphicFramePr>
          <p:cNvPr id="24" name="Content Placeholder 3"/>
          <p:cNvGraphicFramePr>
            <a:graphicFrameLocks/>
          </p:cNvGraphicFramePr>
          <p:nvPr>
            <p:extLst>
              <p:ext uri="{D42A27DB-BD31-4B8C-83A1-F6EECF244321}">
                <p14:modId xmlns:p14="http://schemas.microsoft.com/office/powerpoint/2010/main" val="1831219080"/>
              </p:ext>
            </p:extLst>
          </p:nvPr>
        </p:nvGraphicFramePr>
        <p:xfrm>
          <a:off x="1828800" y="5819972"/>
          <a:ext cx="4480560" cy="275358"/>
        </p:xfrm>
        <a:graphic>
          <a:graphicData uri="http://schemas.openxmlformats.org/drawingml/2006/table">
            <a:tbl>
              <a:tblPr firstRow="1" bandRow="1">
                <a:tableStyleId>{5940675A-B579-460E-94D1-54222C63F5DA}</a:tableStyleId>
              </a:tblPr>
              <a:tblGrid>
                <a:gridCol w="280035">
                  <a:extLst>
                    <a:ext uri="{9D8B030D-6E8A-4147-A177-3AD203B41FA5}">
                      <a16:colId xmlns:a16="http://schemas.microsoft.com/office/drawing/2014/main" val="20000"/>
                    </a:ext>
                  </a:extLst>
                </a:gridCol>
                <a:gridCol w="280035">
                  <a:extLst>
                    <a:ext uri="{9D8B030D-6E8A-4147-A177-3AD203B41FA5}">
                      <a16:colId xmlns:a16="http://schemas.microsoft.com/office/drawing/2014/main" val="20001"/>
                    </a:ext>
                  </a:extLst>
                </a:gridCol>
                <a:gridCol w="280035">
                  <a:extLst>
                    <a:ext uri="{9D8B030D-6E8A-4147-A177-3AD203B41FA5}">
                      <a16:colId xmlns:a16="http://schemas.microsoft.com/office/drawing/2014/main" val="20002"/>
                    </a:ext>
                  </a:extLst>
                </a:gridCol>
                <a:gridCol w="280035">
                  <a:extLst>
                    <a:ext uri="{9D8B030D-6E8A-4147-A177-3AD203B41FA5}">
                      <a16:colId xmlns:a16="http://schemas.microsoft.com/office/drawing/2014/main" val="20003"/>
                    </a:ext>
                  </a:extLst>
                </a:gridCol>
                <a:gridCol w="280035">
                  <a:extLst>
                    <a:ext uri="{9D8B030D-6E8A-4147-A177-3AD203B41FA5}">
                      <a16:colId xmlns:a16="http://schemas.microsoft.com/office/drawing/2014/main" val="20004"/>
                    </a:ext>
                  </a:extLst>
                </a:gridCol>
                <a:gridCol w="280035">
                  <a:extLst>
                    <a:ext uri="{9D8B030D-6E8A-4147-A177-3AD203B41FA5}">
                      <a16:colId xmlns:a16="http://schemas.microsoft.com/office/drawing/2014/main" val="20005"/>
                    </a:ext>
                  </a:extLst>
                </a:gridCol>
                <a:gridCol w="280035">
                  <a:extLst>
                    <a:ext uri="{9D8B030D-6E8A-4147-A177-3AD203B41FA5}">
                      <a16:colId xmlns:a16="http://schemas.microsoft.com/office/drawing/2014/main" val="20006"/>
                    </a:ext>
                  </a:extLst>
                </a:gridCol>
                <a:gridCol w="280035">
                  <a:extLst>
                    <a:ext uri="{9D8B030D-6E8A-4147-A177-3AD203B41FA5}">
                      <a16:colId xmlns:a16="http://schemas.microsoft.com/office/drawing/2014/main" val="20007"/>
                    </a:ext>
                  </a:extLst>
                </a:gridCol>
                <a:gridCol w="280035">
                  <a:extLst>
                    <a:ext uri="{9D8B030D-6E8A-4147-A177-3AD203B41FA5}">
                      <a16:colId xmlns:a16="http://schemas.microsoft.com/office/drawing/2014/main" val="20008"/>
                    </a:ext>
                  </a:extLst>
                </a:gridCol>
                <a:gridCol w="280035">
                  <a:extLst>
                    <a:ext uri="{9D8B030D-6E8A-4147-A177-3AD203B41FA5}">
                      <a16:colId xmlns:a16="http://schemas.microsoft.com/office/drawing/2014/main" val="20009"/>
                    </a:ext>
                  </a:extLst>
                </a:gridCol>
                <a:gridCol w="280035">
                  <a:extLst>
                    <a:ext uri="{9D8B030D-6E8A-4147-A177-3AD203B41FA5}">
                      <a16:colId xmlns:a16="http://schemas.microsoft.com/office/drawing/2014/main" val="20010"/>
                    </a:ext>
                  </a:extLst>
                </a:gridCol>
                <a:gridCol w="280035">
                  <a:extLst>
                    <a:ext uri="{9D8B030D-6E8A-4147-A177-3AD203B41FA5}">
                      <a16:colId xmlns:a16="http://schemas.microsoft.com/office/drawing/2014/main" val="20011"/>
                    </a:ext>
                  </a:extLst>
                </a:gridCol>
                <a:gridCol w="280035">
                  <a:extLst>
                    <a:ext uri="{9D8B030D-6E8A-4147-A177-3AD203B41FA5}">
                      <a16:colId xmlns:a16="http://schemas.microsoft.com/office/drawing/2014/main" val="20012"/>
                    </a:ext>
                  </a:extLst>
                </a:gridCol>
                <a:gridCol w="280035">
                  <a:extLst>
                    <a:ext uri="{9D8B030D-6E8A-4147-A177-3AD203B41FA5}">
                      <a16:colId xmlns:a16="http://schemas.microsoft.com/office/drawing/2014/main" val="20013"/>
                    </a:ext>
                  </a:extLst>
                </a:gridCol>
                <a:gridCol w="280035">
                  <a:extLst>
                    <a:ext uri="{9D8B030D-6E8A-4147-A177-3AD203B41FA5}">
                      <a16:colId xmlns:a16="http://schemas.microsoft.com/office/drawing/2014/main" val="20014"/>
                    </a:ext>
                  </a:extLst>
                </a:gridCol>
                <a:gridCol w="280035">
                  <a:extLst>
                    <a:ext uri="{9D8B030D-6E8A-4147-A177-3AD203B41FA5}">
                      <a16:colId xmlns:a16="http://schemas.microsoft.com/office/drawing/2014/main" val="20015"/>
                    </a:ext>
                  </a:extLst>
                </a:gridCol>
              </a:tblGrid>
              <a:tr h="270786">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1</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1</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2015268199"/>
              </p:ext>
            </p:extLst>
          </p:nvPr>
        </p:nvGraphicFramePr>
        <p:xfrm>
          <a:off x="2957511" y="1247972"/>
          <a:ext cx="3360420" cy="275358"/>
        </p:xfrm>
        <a:graphic>
          <a:graphicData uri="http://schemas.openxmlformats.org/drawingml/2006/table">
            <a:tbl>
              <a:tblPr firstRow="1" bandRow="1">
                <a:tableStyleId>{5940675A-B579-460E-94D1-54222C63F5DA}</a:tableStyleId>
              </a:tblPr>
              <a:tblGrid>
                <a:gridCol w="280035">
                  <a:extLst>
                    <a:ext uri="{9D8B030D-6E8A-4147-A177-3AD203B41FA5}">
                      <a16:colId xmlns:a16="http://schemas.microsoft.com/office/drawing/2014/main" val="20000"/>
                    </a:ext>
                  </a:extLst>
                </a:gridCol>
                <a:gridCol w="280035">
                  <a:extLst>
                    <a:ext uri="{9D8B030D-6E8A-4147-A177-3AD203B41FA5}">
                      <a16:colId xmlns:a16="http://schemas.microsoft.com/office/drawing/2014/main" val="20001"/>
                    </a:ext>
                  </a:extLst>
                </a:gridCol>
                <a:gridCol w="280035">
                  <a:extLst>
                    <a:ext uri="{9D8B030D-6E8A-4147-A177-3AD203B41FA5}">
                      <a16:colId xmlns:a16="http://schemas.microsoft.com/office/drawing/2014/main" val="20002"/>
                    </a:ext>
                  </a:extLst>
                </a:gridCol>
                <a:gridCol w="280035">
                  <a:extLst>
                    <a:ext uri="{9D8B030D-6E8A-4147-A177-3AD203B41FA5}">
                      <a16:colId xmlns:a16="http://schemas.microsoft.com/office/drawing/2014/main" val="20003"/>
                    </a:ext>
                  </a:extLst>
                </a:gridCol>
                <a:gridCol w="280035">
                  <a:extLst>
                    <a:ext uri="{9D8B030D-6E8A-4147-A177-3AD203B41FA5}">
                      <a16:colId xmlns:a16="http://schemas.microsoft.com/office/drawing/2014/main" val="20004"/>
                    </a:ext>
                  </a:extLst>
                </a:gridCol>
                <a:gridCol w="280035">
                  <a:extLst>
                    <a:ext uri="{9D8B030D-6E8A-4147-A177-3AD203B41FA5}">
                      <a16:colId xmlns:a16="http://schemas.microsoft.com/office/drawing/2014/main" val="20005"/>
                    </a:ext>
                  </a:extLst>
                </a:gridCol>
                <a:gridCol w="280035">
                  <a:extLst>
                    <a:ext uri="{9D8B030D-6E8A-4147-A177-3AD203B41FA5}">
                      <a16:colId xmlns:a16="http://schemas.microsoft.com/office/drawing/2014/main" val="20006"/>
                    </a:ext>
                  </a:extLst>
                </a:gridCol>
                <a:gridCol w="280035">
                  <a:extLst>
                    <a:ext uri="{9D8B030D-6E8A-4147-A177-3AD203B41FA5}">
                      <a16:colId xmlns:a16="http://schemas.microsoft.com/office/drawing/2014/main" val="20007"/>
                    </a:ext>
                  </a:extLst>
                </a:gridCol>
                <a:gridCol w="280035">
                  <a:extLst>
                    <a:ext uri="{9D8B030D-6E8A-4147-A177-3AD203B41FA5}">
                      <a16:colId xmlns:a16="http://schemas.microsoft.com/office/drawing/2014/main" val="20008"/>
                    </a:ext>
                  </a:extLst>
                </a:gridCol>
                <a:gridCol w="280035">
                  <a:extLst>
                    <a:ext uri="{9D8B030D-6E8A-4147-A177-3AD203B41FA5}">
                      <a16:colId xmlns:a16="http://schemas.microsoft.com/office/drawing/2014/main" val="20009"/>
                    </a:ext>
                  </a:extLst>
                </a:gridCol>
                <a:gridCol w="280035">
                  <a:extLst>
                    <a:ext uri="{9D8B030D-6E8A-4147-A177-3AD203B41FA5}">
                      <a16:colId xmlns:a16="http://schemas.microsoft.com/office/drawing/2014/main" val="20010"/>
                    </a:ext>
                  </a:extLst>
                </a:gridCol>
                <a:gridCol w="280035">
                  <a:extLst>
                    <a:ext uri="{9D8B030D-6E8A-4147-A177-3AD203B41FA5}">
                      <a16:colId xmlns:a16="http://schemas.microsoft.com/office/drawing/2014/main" val="20011"/>
                    </a:ext>
                  </a:extLst>
                </a:gridCol>
              </a:tblGrid>
              <a:tr h="270786">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1</a:t>
                      </a:r>
                    </a:p>
                  </a:txBody>
                  <a:tcPr marL="46758" marR="46758" marT="23379" marB="23379"/>
                </a:tc>
                <a:tc>
                  <a:txBody>
                    <a:bodyPr/>
                    <a:lstStyle/>
                    <a:p>
                      <a:pPr algn="ctr"/>
                      <a:r>
                        <a:rPr lang="en-US" sz="1500" dirty="0"/>
                        <a:t>0</a:t>
                      </a:r>
                    </a:p>
                  </a:txBody>
                  <a:tcPr marL="46758" marR="46758" marT="23379" marB="23379"/>
                </a:tc>
                <a:tc>
                  <a:txBody>
                    <a:bodyPr/>
                    <a:lstStyle/>
                    <a:p>
                      <a:pPr algn="ctr"/>
                      <a:r>
                        <a:rPr lang="en-US" sz="1500" dirty="0"/>
                        <a:t>0</a:t>
                      </a:r>
                    </a:p>
                  </a:txBody>
                  <a:tcPr marL="46758" marR="46758" marT="23379" marB="23379"/>
                </a:tc>
                <a:extLst>
                  <a:ext uri="{0D108BD9-81ED-4DB2-BD59-A6C34878D82A}">
                    <a16:rowId xmlns:a16="http://schemas.microsoft.com/office/drawing/2014/main" val="10000"/>
                  </a:ext>
                </a:extLst>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1639114452"/>
              </p:ext>
            </p:extLst>
          </p:nvPr>
        </p:nvGraphicFramePr>
        <p:xfrm>
          <a:off x="3566160" y="1792271"/>
          <a:ext cx="1005840" cy="3811168"/>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0"/>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1"/>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2"/>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3"/>
                  </a:ext>
                </a:extLst>
              </a:tr>
              <a:tr h="236021">
                <a:tc>
                  <a:txBody>
                    <a:bodyPr/>
                    <a:lstStyle/>
                    <a:p>
                      <a:pPr algn="ctr"/>
                      <a:r>
                        <a:rPr lang="en-US" sz="1300" dirty="0"/>
                        <a:t>111</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04"/>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5"/>
                  </a:ext>
                </a:extLst>
              </a:tr>
              <a:tr h="236021">
                <a:tc>
                  <a:txBody>
                    <a:bodyPr/>
                    <a:lstStyle/>
                    <a:p>
                      <a:pPr algn="ctr"/>
                      <a:r>
                        <a:rPr lang="en-US" sz="1300" dirty="0"/>
                        <a:t>101</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06"/>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7"/>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8"/>
                  </a:ext>
                </a:extLst>
              </a:tr>
              <a:tr h="236021">
                <a:tc>
                  <a:txBody>
                    <a:bodyPr/>
                    <a:lstStyle/>
                    <a:p>
                      <a:pPr algn="ctr"/>
                      <a:r>
                        <a:rPr lang="en-US" sz="1300" dirty="0"/>
                        <a:t>000</a:t>
                      </a:r>
                    </a:p>
                  </a:txBody>
                  <a:tcPr marL="40078" marR="40078" marT="20039" marB="20039"/>
                </a:tc>
                <a:tc>
                  <a:txBody>
                    <a:bodyPr/>
                    <a:lstStyle/>
                    <a:p>
                      <a:pPr algn="ctr"/>
                      <a:r>
                        <a:rPr lang="en-US" sz="1300" dirty="0"/>
                        <a:t>0</a:t>
                      </a:r>
                    </a:p>
                  </a:txBody>
                  <a:tcPr marL="40078" marR="40078" marT="20039" marB="20039"/>
                </a:tc>
                <a:extLst>
                  <a:ext uri="{0D108BD9-81ED-4DB2-BD59-A6C34878D82A}">
                    <a16:rowId xmlns:a16="http://schemas.microsoft.com/office/drawing/2014/main" val="10009"/>
                  </a:ext>
                </a:extLst>
              </a:tr>
              <a:tr h="236021">
                <a:tc>
                  <a:txBody>
                    <a:bodyPr/>
                    <a:lstStyle/>
                    <a:p>
                      <a:pPr algn="ctr"/>
                      <a:r>
                        <a:rPr lang="en-US" sz="1300" dirty="0"/>
                        <a:t>011</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10"/>
                  </a:ext>
                </a:extLst>
              </a:tr>
              <a:tr h="236021">
                <a:tc>
                  <a:txBody>
                    <a:bodyPr/>
                    <a:lstStyle/>
                    <a:p>
                      <a:pPr algn="ctr"/>
                      <a:r>
                        <a:rPr lang="en-US" sz="1300" dirty="0"/>
                        <a:t>100</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11"/>
                  </a:ext>
                </a:extLst>
              </a:tr>
              <a:tr h="236021">
                <a:tc>
                  <a:txBody>
                    <a:bodyPr/>
                    <a:lstStyle/>
                    <a:p>
                      <a:pPr algn="ctr"/>
                      <a:r>
                        <a:rPr lang="en-US" sz="1300" dirty="0"/>
                        <a:t>000</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12"/>
                  </a:ext>
                </a:extLst>
              </a:tr>
              <a:tr h="236021">
                <a:tc>
                  <a:txBody>
                    <a:bodyPr/>
                    <a:lstStyle/>
                    <a:p>
                      <a:pPr algn="ctr"/>
                      <a:r>
                        <a:rPr lang="en-US" sz="1300" dirty="0"/>
                        <a:t>110</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13"/>
                  </a:ext>
                </a:extLst>
              </a:tr>
              <a:tr h="236021">
                <a:tc>
                  <a:txBody>
                    <a:bodyPr/>
                    <a:lstStyle/>
                    <a:p>
                      <a:pPr algn="ctr"/>
                      <a:r>
                        <a:rPr lang="en-US" sz="1300" dirty="0"/>
                        <a:t>001</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14"/>
                  </a:ext>
                </a:extLst>
              </a:tr>
              <a:tr h="236021">
                <a:tc>
                  <a:txBody>
                    <a:bodyPr/>
                    <a:lstStyle/>
                    <a:p>
                      <a:pPr algn="ctr"/>
                      <a:r>
                        <a:rPr lang="en-US" sz="1300" dirty="0"/>
                        <a:t>010</a:t>
                      </a:r>
                    </a:p>
                  </a:txBody>
                  <a:tcPr marL="40078" marR="40078" marT="20039" marB="20039"/>
                </a:tc>
                <a:tc>
                  <a:txBody>
                    <a:bodyPr/>
                    <a:lstStyle/>
                    <a:p>
                      <a:pPr algn="ctr"/>
                      <a:r>
                        <a:rPr lang="en-US" sz="1300" dirty="0"/>
                        <a:t>1</a:t>
                      </a:r>
                    </a:p>
                  </a:txBody>
                  <a:tcPr marL="40078" marR="40078" marT="20039" marB="20039"/>
                </a:tc>
                <a:extLst>
                  <a:ext uri="{0D108BD9-81ED-4DB2-BD59-A6C34878D82A}">
                    <a16:rowId xmlns:a16="http://schemas.microsoft.com/office/drawing/2014/main" val="10015"/>
                  </a:ext>
                </a:extLst>
              </a:tr>
            </a:tbl>
          </a:graphicData>
        </a:graphic>
      </p:graphicFrame>
      <p:graphicFrame>
        <p:nvGraphicFramePr>
          <p:cNvPr id="27" name="Content Placeholder 3"/>
          <p:cNvGraphicFramePr>
            <a:graphicFrameLocks/>
          </p:cNvGraphicFramePr>
          <p:nvPr>
            <p:extLst>
              <p:ext uri="{D42A27DB-BD31-4B8C-83A1-F6EECF244321}">
                <p14:modId xmlns:p14="http://schemas.microsoft.com/office/powerpoint/2010/main" val="3977769723"/>
              </p:ext>
            </p:extLst>
          </p:nvPr>
        </p:nvGraphicFramePr>
        <p:xfrm>
          <a:off x="3290413" y="1792271"/>
          <a:ext cx="274320" cy="3811168"/>
        </p:xfrm>
        <a:graphic>
          <a:graphicData uri="http://schemas.openxmlformats.org/drawingml/2006/table">
            <a:tbl>
              <a:tblPr firstRow="1" bandRow="1">
                <a:tableStyleId>{5940675A-B579-460E-94D1-54222C63F5DA}</a:tableStyleId>
              </a:tblPr>
              <a:tblGrid>
                <a:gridCol w="274320">
                  <a:extLst>
                    <a:ext uri="{9D8B030D-6E8A-4147-A177-3AD203B41FA5}">
                      <a16:colId xmlns:a16="http://schemas.microsoft.com/office/drawing/2014/main" val="20000"/>
                    </a:ext>
                  </a:extLst>
                </a:gridCol>
              </a:tblGrid>
              <a:tr h="236021">
                <a:tc>
                  <a:txBody>
                    <a:bodyPr/>
                    <a:lstStyle/>
                    <a:p>
                      <a:pPr algn="r"/>
                      <a:r>
                        <a:rPr lang="en-US" sz="1300" dirty="0"/>
                        <a:t>15</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6021">
                <a:tc>
                  <a:txBody>
                    <a:bodyPr/>
                    <a:lstStyle/>
                    <a:p>
                      <a:pPr algn="r"/>
                      <a:r>
                        <a:rPr lang="en-US" sz="1300" dirty="0"/>
                        <a:t>14</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6021">
                <a:tc>
                  <a:txBody>
                    <a:bodyPr/>
                    <a:lstStyle/>
                    <a:p>
                      <a:pPr algn="r"/>
                      <a:r>
                        <a:rPr lang="en-US" sz="1300" dirty="0"/>
                        <a:t>13</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6021">
                <a:tc>
                  <a:txBody>
                    <a:bodyPr/>
                    <a:lstStyle/>
                    <a:p>
                      <a:pPr algn="r"/>
                      <a:r>
                        <a:rPr lang="en-US" sz="1300" dirty="0"/>
                        <a:t>12</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6021">
                <a:tc>
                  <a:txBody>
                    <a:bodyPr/>
                    <a:lstStyle/>
                    <a:p>
                      <a:pPr algn="r"/>
                      <a:r>
                        <a:rPr lang="en-US" sz="1300" dirty="0"/>
                        <a:t>11</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6021">
                <a:tc>
                  <a:txBody>
                    <a:bodyPr/>
                    <a:lstStyle/>
                    <a:p>
                      <a:pPr algn="r"/>
                      <a:r>
                        <a:rPr lang="en-US" sz="1300" dirty="0"/>
                        <a:t>10</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6021">
                <a:tc>
                  <a:txBody>
                    <a:bodyPr/>
                    <a:lstStyle/>
                    <a:p>
                      <a:pPr algn="r"/>
                      <a:r>
                        <a:rPr lang="en-US" sz="1300" dirty="0"/>
                        <a:t>9</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6021">
                <a:tc>
                  <a:txBody>
                    <a:bodyPr/>
                    <a:lstStyle/>
                    <a:p>
                      <a:pPr algn="r"/>
                      <a:r>
                        <a:rPr lang="en-US" sz="1300" dirty="0"/>
                        <a:t>8</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6021">
                <a:tc>
                  <a:txBody>
                    <a:bodyPr/>
                    <a:lstStyle/>
                    <a:p>
                      <a:pPr algn="r"/>
                      <a:r>
                        <a:rPr lang="en-US" sz="1300" dirty="0"/>
                        <a:t>7</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6021">
                <a:tc>
                  <a:txBody>
                    <a:bodyPr/>
                    <a:lstStyle/>
                    <a:p>
                      <a:pPr algn="r"/>
                      <a:r>
                        <a:rPr lang="en-US" sz="1300" dirty="0"/>
                        <a:t>6</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6021">
                <a:tc>
                  <a:txBody>
                    <a:bodyPr/>
                    <a:lstStyle/>
                    <a:p>
                      <a:pPr algn="r"/>
                      <a:r>
                        <a:rPr lang="en-US" sz="1300" dirty="0"/>
                        <a:t>5</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6021">
                <a:tc>
                  <a:txBody>
                    <a:bodyPr/>
                    <a:lstStyle/>
                    <a:p>
                      <a:pPr algn="r"/>
                      <a:r>
                        <a:rPr lang="en-US" sz="1300" dirty="0"/>
                        <a:t>4</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6021">
                <a:tc>
                  <a:txBody>
                    <a:bodyPr/>
                    <a:lstStyle/>
                    <a:p>
                      <a:pPr algn="r"/>
                      <a:r>
                        <a:rPr lang="en-US" sz="1300" dirty="0"/>
                        <a:t>3</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6021">
                <a:tc>
                  <a:txBody>
                    <a:bodyPr/>
                    <a:lstStyle/>
                    <a:p>
                      <a:pPr algn="r"/>
                      <a:r>
                        <a:rPr lang="en-US" sz="1300" dirty="0"/>
                        <a:t>2</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36021">
                <a:tc>
                  <a:txBody>
                    <a:bodyPr/>
                    <a:lstStyle/>
                    <a:p>
                      <a:pPr algn="r"/>
                      <a:r>
                        <a:rPr lang="en-US" sz="1300" dirty="0"/>
                        <a:t>1</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36021">
                <a:tc>
                  <a:txBody>
                    <a:bodyPr/>
                    <a:lstStyle/>
                    <a:p>
                      <a:pPr algn="r"/>
                      <a:r>
                        <a:rPr lang="en-US" sz="1300" dirty="0"/>
                        <a:t>0</a:t>
                      </a:r>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bl>
          </a:graphicData>
        </a:graphic>
      </p:graphicFrame>
      <p:sp>
        <p:nvSpPr>
          <p:cNvPr id="28" name="Up Arrow 27"/>
          <p:cNvSpPr/>
          <p:nvPr/>
        </p:nvSpPr>
        <p:spPr>
          <a:xfrm>
            <a:off x="3919653" y="1023383"/>
            <a:ext cx="304800" cy="228600"/>
          </a:xfrm>
          <a:prstGeom prs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3921511" y="6095330"/>
            <a:ext cx="304800" cy="228600"/>
          </a:xfrm>
          <a:prstGeom prs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085062" y="6139264"/>
            <a:ext cx="3382537" cy="369332"/>
          </a:xfrm>
          <a:prstGeom prst="rect">
            <a:avLst/>
          </a:prstGeom>
          <a:noFill/>
        </p:spPr>
        <p:txBody>
          <a:bodyPr wrap="square" rtlCol="0">
            <a:spAutoFit/>
          </a:bodyPr>
          <a:lstStyle/>
          <a:p>
            <a:r>
              <a:rPr lang="en-US" dirty="0"/>
              <a:t>Incoming logical address (8196)</a:t>
            </a:r>
          </a:p>
        </p:txBody>
      </p:sp>
      <p:sp>
        <p:nvSpPr>
          <p:cNvPr id="31" name="TextBox 30"/>
          <p:cNvSpPr txBox="1"/>
          <p:nvPr/>
        </p:nvSpPr>
        <p:spPr>
          <a:xfrm>
            <a:off x="4224452" y="897262"/>
            <a:ext cx="3700347" cy="369332"/>
          </a:xfrm>
          <a:prstGeom prst="rect">
            <a:avLst/>
          </a:prstGeom>
          <a:noFill/>
        </p:spPr>
        <p:txBody>
          <a:bodyPr wrap="square" rtlCol="0">
            <a:spAutoFit/>
          </a:bodyPr>
          <a:lstStyle/>
          <a:p>
            <a:r>
              <a:rPr lang="en-US" dirty="0"/>
              <a:t>Outgoing physical address (24580)</a:t>
            </a:r>
          </a:p>
        </p:txBody>
      </p:sp>
      <p:sp>
        <p:nvSpPr>
          <p:cNvPr id="32" name="Left Brace 31"/>
          <p:cNvSpPr/>
          <p:nvPr/>
        </p:nvSpPr>
        <p:spPr>
          <a:xfrm>
            <a:off x="2895600" y="1792941"/>
            <a:ext cx="381000" cy="3810000"/>
          </a:xfrm>
          <a:prstGeom prst="leftBrace">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3" name="TextBox 32"/>
          <p:cNvSpPr txBox="1"/>
          <p:nvPr/>
        </p:nvSpPr>
        <p:spPr>
          <a:xfrm>
            <a:off x="2286000" y="3374775"/>
            <a:ext cx="990600" cy="646331"/>
          </a:xfrm>
          <a:prstGeom prst="rect">
            <a:avLst/>
          </a:prstGeom>
          <a:noFill/>
        </p:spPr>
        <p:txBody>
          <a:bodyPr wrap="square" rtlCol="0">
            <a:spAutoFit/>
          </a:bodyPr>
          <a:lstStyle/>
          <a:p>
            <a:r>
              <a:rPr lang="en-US" dirty="0"/>
              <a:t>Page Table</a:t>
            </a:r>
          </a:p>
        </p:txBody>
      </p:sp>
      <p:sp>
        <p:nvSpPr>
          <p:cNvPr id="34" name="Left Brace 33"/>
          <p:cNvSpPr/>
          <p:nvPr/>
        </p:nvSpPr>
        <p:spPr>
          <a:xfrm rot="5400000">
            <a:off x="2247518" y="5143118"/>
            <a:ext cx="285748" cy="1124712"/>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5400000">
            <a:off x="4484947" y="4022978"/>
            <a:ext cx="285748" cy="3364992"/>
          </a:xfrm>
          <a:prstGeom prst="leftBrace">
            <a:avLst>
              <a:gd name="adj1" fmla="val 8333"/>
              <a:gd name="adj2" fmla="val 9399"/>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6" name="Content Placeholder 3"/>
          <p:cNvGraphicFramePr>
            <a:graphicFrameLocks/>
          </p:cNvGraphicFramePr>
          <p:nvPr>
            <p:extLst>
              <p:ext uri="{D42A27DB-BD31-4B8C-83A1-F6EECF244321}">
                <p14:modId xmlns:p14="http://schemas.microsoft.com/office/powerpoint/2010/main" val="2642276422"/>
              </p:ext>
            </p:extLst>
          </p:nvPr>
        </p:nvGraphicFramePr>
        <p:xfrm>
          <a:off x="4907280" y="4896785"/>
          <a:ext cx="731520" cy="238198"/>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20000"/>
                    </a:ext>
                  </a:extLst>
                </a:gridCol>
              </a:tblGrid>
              <a:tr h="236021">
                <a:tc>
                  <a:txBody>
                    <a:bodyPr/>
                    <a:lstStyle/>
                    <a:p>
                      <a:pPr algn="ctr"/>
                      <a:r>
                        <a:rPr lang="en-US" sz="1300" dirty="0"/>
                        <a:t>110</a:t>
                      </a:r>
                    </a:p>
                  </a:txBody>
                  <a:tcPr marL="40078" marR="40078" marT="20039" marB="20039"/>
                </a:tc>
                <a:extLst>
                  <a:ext uri="{0D108BD9-81ED-4DB2-BD59-A6C34878D82A}">
                    <a16:rowId xmlns:a16="http://schemas.microsoft.com/office/drawing/2014/main" val="10000"/>
                  </a:ext>
                </a:extLst>
              </a:tr>
            </a:tbl>
          </a:graphicData>
        </a:graphic>
      </p:graphicFrame>
      <p:sp>
        <p:nvSpPr>
          <p:cNvPr id="37" name="Left Brace 36"/>
          <p:cNvSpPr/>
          <p:nvPr/>
        </p:nvSpPr>
        <p:spPr>
          <a:xfrm rot="16200000" flipV="1">
            <a:off x="2397253" y="1193674"/>
            <a:ext cx="285748" cy="832104"/>
          </a:xfrm>
          <a:prstGeom prst="leftBrace">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Left Brace 37"/>
          <p:cNvSpPr/>
          <p:nvPr/>
        </p:nvSpPr>
        <p:spPr>
          <a:xfrm rot="5400000" flipH="1" flipV="1">
            <a:off x="4485711" y="-72770"/>
            <a:ext cx="285748" cy="3364992"/>
          </a:xfrm>
          <a:prstGeom prst="leftBrace">
            <a:avLst>
              <a:gd name="adj1" fmla="val 8333"/>
              <a:gd name="adj2" fmla="val 91560"/>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39" name="Straight Arrow Connector 38"/>
          <p:cNvCxnSpPr>
            <a:stCxn id="35" idx="1"/>
            <a:endCxn id="38" idx="1"/>
          </p:cNvCxnSpPr>
          <p:nvPr/>
        </p:nvCxnSpPr>
        <p:spPr>
          <a:xfrm flipV="1">
            <a:off x="5994041" y="1752600"/>
            <a:ext cx="33035" cy="3810000"/>
          </a:xfrm>
          <a:prstGeom prst="straightConnector1">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a:off x="4576762" y="5017155"/>
            <a:ext cx="325179" cy="0"/>
          </a:xfrm>
          <a:prstGeom prst="straightConnector1">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41" name="Elbow Connector 40"/>
          <p:cNvCxnSpPr>
            <a:stCxn id="36" idx="0"/>
            <a:endCxn id="37" idx="1"/>
          </p:cNvCxnSpPr>
          <p:nvPr/>
        </p:nvCxnSpPr>
        <p:spPr>
          <a:xfrm rot="16200000" flipV="1">
            <a:off x="2334492" y="1958236"/>
            <a:ext cx="3144185" cy="2732913"/>
          </a:xfrm>
          <a:prstGeom prst="bentConnector3">
            <a:avLst>
              <a:gd name="adj1" fmla="val 100335"/>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42" name="TextBox 41"/>
          <p:cNvSpPr txBox="1"/>
          <p:nvPr/>
        </p:nvSpPr>
        <p:spPr>
          <a:xfrm>
            <a:off x="6078091" y="3236275"/>
            <a:ext cx="2147883" cy="923330"/>
          </a:xfrm>
          <a:prstGeom prst="rect">
            <a:avLst/>
          </a:prstGeom>
          <a:noFill/>
        </p:spPr>
        <p:txBody>
          <a:bodyPr wrap="square" rtlCol="0">
            <a:spAutoFit/>
          </a:bodyPr>
          <a:lstStyle/>
          <a:p>
            <a:r>
              <a:rPr lang="en-US" dirty="0"/>
              <a:t>12 bit offset </a:t>
            </a:r>
          </a:p>
          <a:p>
            <a:r>
              <a:rPr lang="en-US" dirty="0"/>
              <a:t>copied directly from input to output</a:t>
            </a:r>
          </a:p>
        </p:txBody>
      </p:sp>
      <p:cxnSp>
        <p:nvCxnSpPr>
          <p:cNvPr id="43" name="Straight Arrow Connector 42"/>
          <p:cNvCxnSpPr>
            <a:stCxn id="44" idx="1"/>
          </p:cNvCxnSpPr>
          <p:nvPr/>
        </p:nvCxnSpPr>
        <p:spPr>
          <a:xfrm flipH="1" flipV="1">
            <a:off x="4576762" y="5017155"/>
            <a:ext cx="294222" cy="418802"/>
          </a:xfrm>
          <a:prstGeom prst="straightConnector1">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44" name="TextBox 43"/>
          <p:cNvSpPr txBox="1"/>
          <p:nvPr/>
        </p:nvSpPr>
        <p:spPr>
          <a:xfrm>
            <a:off x="4870984" y="5112791"/>
            <a:ext cx="1219200" cy="646331"/>
          </a:xfrm>
          <a:prstGeom prst="rect">
            <a:avLst/>
          </a:prstGeom>
          <a:noFill/>
        </p:spPr>
        <p:txBody>
          <a:bodyPr wrap="square" rtlCol="0">
            <a:spAutoFit/>
          </a:bodyPr>
          <a:lstStyle/>
          <a:p>
            <a:r>
              <a:rPr lang="en-US" dirty="0"/>
              <a:t>Present/</a:t>
            </a:r>
          </a:p>
          <a:p>
            <a:r>
              <a:rPr lang="en-US" dirty="0"/>
              <a:t>Absent bit</a:t>
            </a:r>
          </a:p>
        </p:txBody>
      </p:sp>
      <p:sp>
        <p:nvSpPr>
          <p:cNvPr id="45" name="Rounded Rectangular Callout 44"/>
          <p:cNvSpPr/>
          <p:nvPr/>
        </p:nvSpPr>
        <p:spPr>
          <a:xfrm>
            <a:off x="381000" y="4021106"/>
            <a:ext cx="1752600" cy="1312894"/>
          </a:xfrm>
          <a:prstGeom prst="wedgeRoundRectCallout">
            <a:avLst>
              <a:gd name="adj1" fmla="val 64333"/>
              <a:gd name="adj2" fmla="val 73767"/>
              <a:gd name="adj3" fmla="val 16667"/>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page=2</a:t>
            </a:r>
          </a:p>
          <a:p>
            <a:pPr algn="ctr"/>
            <a:r>
              <a:rPr lang="en-US" dirty="0"/>
              <a:t>is used as an </a:t>
            </a:r>
            <a:r>
              <a:rPr lang="en-US" b="1" dirty="0">
                <a:solidFill>
                  <a:srgbClr val="C00000"/>
                </a:solidFill>
              </a:rPr>
              <a:t>index</a:t>
            </a:r>
            <a:r>
              <a:rPr lang="en-US" dirty="0"/>
              <a:t> into the page table</a:t>
            </a:r>
          </a:p>
        </p:txBody>
      </p:sp>
      <p:cxnSp>
        <p:nvCxnSpPr>
          <p:cNvPr id="46" name="Curved Connector 45"/>
          <p:cNvCxnSpPr/>
          <p:nvPr/>
        </p:nvCxnSpPr>
        <p:spPr>
          <a:xfrm rot="5400000" flipH="1" flipV="1">
            <a:off x="2640149" y="4770574"/>
            <a:ext cx="545445" cy="1038608"/>
          </a:xfrm>
          <a:prstGeom prst="curvedConnector2">
            <a:avLst/>
          </a:prstGeom>
          <a:ln w="28575">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3934592366"/>
              </p:ext>
            </p:extLst>
          </p:nvPr>
        </p:nvGraphicFramePr>
        <p:xfrm>
          <a:off x="2116612" y="1248338"/>
          <a:ext cx="840105" cy="275358"/>
        </p:xfrm>
        <a:graphic>
          <a:graphicData uri="http://schemas.openxmlformats.org/drawingml/2006/table">
            <a:tbl>
              <a:tblPr firstRow="1" bandRow="1">
                <a:tableStyleId>{5940675A-B579-460E-94D1-54222C63F5DA}</a:tableStyleId>
              </a:tblPr>
              <a:tblGrid>
                <a:gridCol w="280035">
                  <a:extLst>
                    <a:ext uri="{9D8B030D-6E8A-4147-A177-3AD203B41FA5}">
                      <a16:colId xmlns:a16="http://schemas.microsoft.com/office/drawing/2014/main" val="20000"/>
                    </a:ext>
                  </a:extLst>
                </a:gridCol>
                <a:gridCol w="280035">
                  <a:extLst>
                    <a:ext uri="{9D8B030D-6E8A-4147-A177-3AD203B41FA5}">
                      <a16:colId xmlns:a16="http://schemas.microsoft.com/office/drawing/2014/main" val="20001"/>
                    </a:ext>
                  </a:extLst>
                </a:gridCol>
                <a:gridCol w="280035">
                  <a:extLst>
                    <a:ext uri="{9D8B030D-6E8A-4147-A177-3AD203B41FA5}">
                      <a16:colId xmlns:a16="http://schemas.microsoft.com/office/drawing/2014/main" val="20002"/>
                    </a:ext>
                  </a:extLst>
                </a:gridCol>
              </a:tblGrid>
              <a:tr h="270786">
                <a:tc>
                  <a:txBody>
                    <a:bodyPr/>
                    <a:lstStyle/>
                    <a:p>
                      <a:pPr algn="ctr"/>
                      <a:r>
                        <a:rPr lang="en-US" sz="1500" dirty="0"/>
                        <a:t>1</a:t>
                      </a:r>
                    </a:p>
                  </a:txBody>
                  <a:tcPr marL="46758" marR="46758" marT="23379" marB="23379"/>
                </a:tc>
                <a:tc>
                  <a:txBody>
                    <a:bodyPr/>
                    <a:lstStyle/>
                    <a:p>
                      <a:pPr algn="ctr"/>
                      <a:r>
                        <a:rPr lang="en-US" sz="1500" dirty="0"/>
                        <a:t>1</a:t>
                      </a:r>
                    </a:p>
                  </a:txBody>
                  <a:tcPr marL="46758" marR="46758" marT="23379" marB="23379"/>
                </a:tc>
                <a:tc>
                  <a:txBody>
                    <a:bodyPr/>
                    <a:lstStyle/>
                    <a:p>
                      <a:pPr algn="ctr"/>
                      <a:r>
                        <a:rPr lang="en-US" sz="1500" dirty="0"/>
                        <a:t>0</a:t>
                      </a:r>
                    </a:p>
                  </a:txBody>
                  <a:tcPr marL="46758" marR="46758" marT="23379" marB="23379"/>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1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1" grpId="0"/>
      <p:bldP spid="32" grpId="0" animBg="1"/>
      <p:bldP spid="33" grpId="0"/>
      <p:bldP spid="34" grpId="0" animBg="1"/>
      <p:bldP spid="35" grpId="0" animBg="1"/>
      <p:bldP spid="37" grpId="0" animBg="1"/>
      <p:bldP spid="38" grpId="0" animBg="1"/>
      <p:bldP spid="42" grpId="0"/>
      <p:bldP spid="44" grpId="0"/>
      <p:bldP spid="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Internal operation of the MMU</a:t>
            </a:r>
            <a:endParaRPr lang="en-US" dirty="0"/>
          </a:p>
        </p:txBody>
      </p:sp>
      <p:sp>
        <p:nvSpPr>
          <p:cNvPr id="3" name="Content Placeholder 2"/>
          <p:cNvSpPr>
            <a:spLocks noGrp="1"/>
          </p:cNvSpPr>
          <p:nvPr>
            <p:ph idx="1"/>
          </p:nvPr>
        </p:nvSpPr>
        <p:spPr/>
        <p:txBody>
          <a:bodyPr/>
          <a:lstStyle/>
          <a:p>
            <a:r>
              <a:rPr lang="en-US" dirty="0"/>
              <a:t>The </a:t>
            </a:r>
            <a:r>
              <a:rPr lang="en-US" b="1" dirty="0">
                <a:solidFill>
                  <a:schemeClr val="accent6"/>
                </a:solidFill>
              </a:rPr>
              <a:t>virtual address is split into a virtual page number</a:t>
            </a:r>
            <a:r>
              <a:rPr lang="en-US" dirty="0"/>
              <a:t> (high order bits) and </a:t>
            </a:r>
            <a:r>
              <a:rPr lang="en-US" b="1" dirty="0">
                <a:solidFill>
                  <a:schemeClr val="accent6"/>
                </a:solidFill>
              </a:rPr>
              <a:t>an offset </a:t>
            </a:r>
            <a:r>
              <a:rPr lang="en-US" dirty="0"/>
              <a:t>(low-order bits).</a:t>
            </a:r>
          </a:p>
          <a:p>
            <a:r>
              <a:rPr lang="en-US" dirty="0"/>
              <a:t>With a 16-bit address and a 4KB page size, the </a:t>
            </a:r>
            <a:r>
              <a:rPr lang="en-US" b="1" dirty="0">
                <a:solidFill>
                  <a:schemeClr val="accent6"/>
                </a:solidFill>
              </a:rPr>
              <a:t>upper 4 bits could specify one of the 11 virtual pages </a:t>
            </a:r>
            <a:r>
              <a:rPr lang="en-US" dirty="0"/>
              <a:t>and the </a:t>
            </a:r>
            <a:r>
              <a:rPr lang="en-US" b="1" dirty="0">
                <a:solidFill>
                  <a:schemeClr val="accent6"/>
                </a:solidFill>
              </a:rPr>
              <a:t>lower 12 bits would then specify the byte offset </a:t>
            </a:r>
            <a:r>
              <a:rPr lang="en-US" dirty="0"/>
              <a:t>(0 to 4095) within the selected page.</a:t>
            </a:r>
          </a:p>
          <a:p>
            <a:r>
              <a:rPr lang="en-US" dirty="0"/>
              <a:t>The </a:t>
            </a:r>
            <a:r>
              <a:rPr lang="en-US" b="1" dirty="0">
                <a:solidFill>
                  <a:schemeClr val="accent6"/>
                </a:solidFill>
              </a:rPr>
              <a:t>virtual page number is used as an index</a:t>
            </a:r>
            <a:r>
              <a:rPr lang="en-US" dirty="0"/>
              <a:t> into the Page table.</a:t>
            </a:r>
          </a:p>
          <a:p>
            <a:r>
              <a:rPr lang="en-US" dirty="0"/>
              <a:t>If the </a:t>
            </a:r>
            <a:r>
              <a:rPr lang="en-US" b="1" dirty="0">
                <a:solidFill>
                  <a:schemeClr val="accent6"/>
                </a:solidFill>
              </a:rPr>
              <a:t>present/absent bit is 0</a:t>
            </a:r>
            <a:r>
              <a:rPr lang="en-US" dirty="0"/>
              <a:t>, it is </a:t>
            </a:r>
            <a:r>
              <a:rPr lang="en-US" b="1" dirty="0">
                <a:solidFill>
                  <a:schemeClr val="accent6"/>
                </a:solidFill>
              </a:rPr>
              <a:t>page-fault</a:t>
            </a:r>
            <a:r>
              <a:rPr lang="en-US" dirty="0"/>
              <a:t>; a trap to the </a:t>
            </a:r>
            <a:r>
              <a:rPr lang="en-US" b="1" dirty="0">
                <a:solidFill>
                  <a:schemeClr val="accent6"/>
                </a:solidFill>
              </a:rPr>
              <a:t>operating system is caused to bring required page into main memory</a:t>
            </a:r>
            <a:r>
              <a:rPr lang="en-US" dirty="0"/>
              <a:t>.</a:t>
            </a:r>
          </a:p>
          <a:p>
            <a:r>
              <a:rPr lang="en-US" dirty="0"/>
              <a:t>If the </a:t>
            </a:r>
            <a:r>
              <a:rPr lang="en-US" b="1" dirty="0">
                <a:solidFill>
                  <a:schemeClr val="accent6"/>
                </a:solidFill>
              </a:rPr>
              <a:t>present/absent bit is 1</a:t>
            </a:r>
            <a:r>
              <a:rPr lang="en-US" dirty="0"/>
              <a:t>, </a:t>
            </a:r>
            <a:r>
              <a:rPr lang="en-US" b="1" dirty="0">
                <a:solidFill>
                  <a:schemeClr val="accent6"/>
                </a:solidFill>
              </a:rPr>
              <a:t>required page is there with main memory </a:t>
            </a:r>
            <a:r>
              <a:rPr lang="en-US" dirty="0"/>
              <a:t>and </a:t>
            </a:r>
            <a:r>
              <a:rPr lang="en-US" b="1" dirty="0">
                <a:solidFill>
                  <a:schemeClr val="accent6"/>
                </a:solidFill>
              </a:rPr>
              <a:t>page frame number found in the page table is copied to the higher order bit of the output register along with the offset</a:t>
            </a:r>
            <a:r>
              <a:rPr lang="en-US" dirty="0"/>
              <a:t>.</a:t>
            </a:r>
          </a:p>
          <a:p>
            <a:r>
              <a:rPr lang="en-US" dirty="0"/>
              <a:t>Together </a:t>
            </a:r>
            <a:r>
              <a:rPr lang="en-US" b="1" dirty="0">
                <a:solidFill>
                  <a:schemeClr val="accent6"/>
                </a:solidFill>
              </a:rPr>
              <a:t>Page frame number and offset creates physical address</a:t>
            </a:r>
            <a:r>
              <a:rPr lang="en-US" dirty="0"/>
              <a:t>.</a:t>
            </a:r>
          </a:p>
          <a:p>
            <a:r>
              <a:rPr lang="en-US" dirty="0"/>
              <a:t>Physical Address = Page frame Number + offset of virtual address.</a:t>
            </a:r>
          </a:p>
        </p:txBody>
      </p:sp>
    </p:spTree>
    <p:extLst>
      <p:ext uri="{BB962C8B-B14F-4D97-AF65-F5344CB8AC3E}">
        <p14:creationId xmlns:p14="http://schemas.microsoft.com/office/powerpoint/2010/main" val="6339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Page table</a:t>
            </a:r>
            <a:endParaRPr lang="en-US" dirty="0"/>
          </a:p>
        </p:txBody>
      </p:sp>
      <p:sp>
        <p:nvSpPr>
          <p:cNvPr id="3" name="Content Placeholder 2"/>
          <p:cNvSpPr>
            <a:spLocks noGrp="1"/>
          </p:cNvSpPr>
          <p:nvPr>
            <p:ph idx="1"/>
          </p:nvPr>
        </p:nvSpPr>
        <p:spPr/>
        <p:txBody>
          <a:bodyPr/>
          <a:lstStyle/>
          <a:p>
            <a:r>
              <a:rPr lang="en-US" dirty="0"/>
              <a:t>Page table is a </a:t>
            </a:r>
            <a:r>
              <a:rPr lang="en-US" b="1" dirty="0">
                <a:solidFill>
                  <a:schemeClr val="accent6"/>
                </a:solidFill>
              </a:rPr>
              <a:t>data structure which translates virtual address into equivalent physical address</a:t>
            </a:r>
            <a:r>
              <a:rPr lang="en-US" dirty="0"/>
              <a:t>.</a:t>
            </a:r>
          </a:p>
          <a:p>
            <a:r>
              <a:rPr lang="en-US" dirty="0"/>
              <a:t>The virtual page number is used as an index into the Page table to find the entry for that virtual page and from the Page table physical page frame number is found.</a:t>
            </a:r>
          </a:p>
          <a:p>
            <a:r>
              <a:rPr lang="en-US" dirty="0"/>
              <a:t>Thus the </a:t>
            </a:r>
            <a:r>
              <a:rPr lang="en-US" b="1" dirty="0">
                <a:solidFill>
                  <a:schemeClr val="accent6"/>
                </a:solidFill>
              </a:rPr>
              <a:t>purpose of page table is to map virtual pages onto page frames</a:t>
            </a:r>
            <a:r>
              <a:rPr lang="en-US" dirty="0"/>
              <a:t>.</a:t>
            </a:r>
          </a:p>
          <a:p>
            <a:r>
              <a:rPr lang="en-US" dirty="0"/>
              <a:t>The page table of the process is </a:t>
            </a:r>
            <a:r>
              <a:rPr lang="en-US" b="1" dirty="0">
                <a:solidFill>
                  <a:schemeClr val="accent6"/>
                </a:solidFill>
              </a:rPr>
              <a:t>held in the kernel space</a:t>
            </a:r>
            <a:r>
              <a:rPr lang="en-US" dirty="0"/>
              <a:t>.</a:t>
            </a:r>
          </a:p>
        </p:txBody>
      </p:sp>
    </p:spTree>
    <p:extLst>
      <p:ext uri="{BB962C8B-B14F-4D97-AF65-F5344CB8AC3E}">
        <p14:creationId xmlns:p14="http://schemas.microsoft.com/office/powerpoint/2010/main" val="5999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Page table</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sz="2200" dirty="0">
                <a:solidFill>
                  <a:schemeClr val="tx2"/>
                </a:solidFill>
              </a:rPr>
              <a:t>Page frame Number</a:t>
            </a:r>
            <a:r>
              <a:rPr lang="en-US" sz="2200" dirty="0"/>
              <a:t>: It gives the </a:t>
            </a:r>
            <a:r>
              <a:rPr lang="en-US" sz="2200" dirty="0">
                <a:solidFill>
                  <a:schemeClr val="accent6"/>
                </a:solidFill>
              </a:rPr>
              <a:t>frame number in which the current page you are looking for is present</a:t>
            </a:r>
            <a:r>
              <a:rPr lang="en-US" sz="2200" dirty="0"/>
              <a:t>.</a:t>
            </a:r>
          </a:p>
          <a:p>
            <a:r>
              <a:rPr lang="en-US" sz="2200" dirty="0">
                <a:solidFill>
                  <a:schemeClr val="tx2"/>
                </a:solidFill>
              </a:rPr>
              <a:t>Present/Absent bit</a:t>
            </a:r>
            <a:r>
              <a:rPr lang="en-US" sz="2200" dirty="0"/>
              <a:t>: Present or absent bit </a:t>
            </a:r>
            <a:r>
              <a:rPr lang="en-US" sz="2200" dirty="0">
                <a:solidFill>
                  <a:schemeClr val="accent6"/>
                </a:solidFill>
              </a:rPr>
              <a:t>says whether a particular page you are looking for is present or absent</a:t>
            </a:r>
            <a:r>
              <a:rPr lang="en-US" sz="2200" dirty="0"/>
              <a:t>. If it is not present, that is called Page Fault. It is set to 0 if the corresponding page is not in memory. Sometimes this bit is also known as valid/invalid bits.</a:t>
            </a:r>
          </a:p>
          <a:p>
            <a:r>
              <a:rPr lang="en-US" sz="2200" dirty="0">
                <a:solidFill>
                  <a:schemeClr val="tx2"/>
                </a:solidFill>
              </a:rPr>
              <a:t>Protection bits</a:t>
            </a:r>
            <a:r>
              <a:rPr lang="en-US" sz="2200" dirty="0"/>
              <a:t>: Protection bit </a:t>
            </a:r>
            <a:r>
              <a:rPr lang="en-US" sz="2200" dirty="0">
                <a:solidFill>
                  <a:schemeClr val="accent6"/>
                </a:solidFill>
              </a:rPr>
              <a:t>says that what kind of protection you want on that page</a:t>
            </a:r>
            <a:r>
              <a:rPr lang="en-US" sz="2200" dirty="0"/>
              <a:t>. In the simplest form, 0 for read/write and 1 for read only.</a:t>
            </a:r>
          </a:p>
          <a:p>
            <a:r>
              <a:rPr lang="en-US" sz="2200" dirty="0">
                <a:solidFill>
                  <a:schemeClr val="tx2"/>
                </a:solidFill>
              </a:rPr>
              <a:t>Modified bit</a:t>
            </a:r>
            <a:r>
              <a:rPr lang="en-US" sz="2200" dirty="0"/>
              <a:t>: Modified bit </a:t>
            </a:r>
            <a:r>
              <a:rPr lang="en-US" sz="2200" dirty="0">
                <a:solidFill>
                  <a:schemeClr val="accent6"/>
                </a:solidFill>
              </a:rPr>
              <a:t>says whether the page has been modified or not</a:t>
            </a:r>
            <a:r>
              <a:rPr lang="en-US" sz="2200" dirty="0"/>
              <a:t>. If the page in memory has been modified, it must be written back to disk. This bit is also called as dirty bit as it reflects the page’s state.</a:t>
            </a:r>
          </a:p>
          <a:p>
            <a:r>
              <a:rPr lang="en-US" sz="2200" dirty="0">
                <a:solidFill>
                  <a:schemeClr val="tx2"/>
                </a:solidFill>
              </a:rPr>
              <a:t>Referenced bit</a:t>
            </a:r>
            <a:r>
              <a:rPr lang="en-US" sz="2200" dirty="0"/>
              <a:t>: A references bit is </a:t>
            </a:r>
            <a:r>
              <a:rPr lang="en-US" sz="2200" dirty="0">
                <a:solidFill>
                  <a:schemeClr val="accent6"/>
                </a:solidFill>
              </a:rPr>
              <a:t>set whenever a page is referenced, either for reading or writing</a:t>
            </a:r>
            <a:r>
              <a:rPr lang="en-US" sz="2200" dirty="0"/>
              <a:t>. Its value helps operating system in page replacement algorithm.</a:t>
            </a:r>
          </a:p>
          <a:p>
            <a:r>
              <a:rPr lang="en-US" sz="2200" dirty="0">
                <a:solidFill>
                  <a:schemeClr val="tx2"/>
                </a:solidFill>
              </a:rPr>
              <a:t>Cashing Disabled bit</a:t>
            </a:r>
            <a:r>
              <a:rPr lang="en-US" sz="2200" dirty="0"/>
              <a:t>: This feature is important for pages that </a:t>
            </a:r>
            <a:r>
              <a:rPr lang="en-US" sz="2200" dirty="0">
                <a:solidFill>
                  <a:schemeClr val="accent6"/>
                </a:solidFill>
              </a:rPr>
              <a:t>maps onto device registers rather than memory</a:t>
            </a:r>
            <a:r>
              <a:rPr lang="en-US" sz="2200" dirty="0"/>
              <a:t>. With this bit cashing can be turned off.</a:t>
            </a:r>
          </a:p>
        </p:txBody>
      </p:sp>
      <p:graphicFrame>
        <p:nvGraphicFramePr>
          <p:cNvPr id="4" name="Content Placeholder 3"/>
          <p:cNvGraphicFramePr>
            <a:graphicFrameLocks/>
          </p:cNvGraphicFramePr>
          <p:nvPr>
            <p:extLst>
              <p:ext uri="{D42A27DB-BD31-4B8C-83A1-F6EECF244321}">
                <p14:modId xmlns:p14="http://schemas.microsoft.com/office/powerpoint/2010/main" val="1398100600"/>
              </p:ext>
            </p:extLst>
          </p:nvPr>
        </p:nvGraphicFramePr>
        <p:xfrm>
          <a:off x="1047750" y="878864"/>
          <a:ext cx="8159810" cy="457200"/>
        </p:xfrm>
        <a:graphic>
          <a:graphicData uri="http://schemas.openxmlformats.org/drawingml/2006/table">
            <a:tbl>
              <a:tblPr firstRow="1" bandRow="1">
                <a:tableStyleId>{5940675A-B579-460E-94D1-54222C63F5DA}</a:tableStyleId>
              </a:tblPr>
              <a:tblGrid>
                <a:gridCol w="1543385">
                  <a:extLst>
                    <a:ext uri="{9D8B030D-6E8A-4147-A177-3AD203B41FA5}">
                      <a16:colId xmlns:a16="http://schemas.microsoft.com/office/drawing/2014/main" val="20000"/>
                    </a:ext>
                  </a:extLst>
                </a:gridCol>
                <a:gridCol w="563671">
                  <a:extLst>
                    <a:ext uri="{9D8B030D-6E8A-4147-A177-3AD203B41FA5}">
                      <a16:colId xmlns:a16="http://schemas.microsoft.com/office/drawing/2014/main" val="20001"/>
                    </a:ext>
                  </a:extLst>
                </a:gridCol>
                <a:gridCol w="563671">
                  <a:extLst>
                    <a:ext uri="{9D8B030D-6E8A-4147-A177-3AD203B41FA5}">
                      <a16:colId xmlns:a16="http://schemas.microsoft.com/office/drawing/2014/main" val="20002"/>
                    </a:ext>
                  </a:extLst>
                </a:gridCol>
                <a:gridCol w="563671">
                  <a:extLst>
                    <a:ext uri="{9D8B030D-6E8A-4147-A177-3AD203B41FA5}">
                      <a16:colId xmlns:a16="http://schemas.microsoft.com/office/drawing/2014/main" val="20003"/>
                    </a:ext>
                  </a:extLst>
                </a:gridCol>
                <a:gridCol w="1543385">
                  <a:extLst>
                    <a:ext uri="{9D8B030D-6E8A-4147-A177-3AD203B41FA5}">
                      <a16:colId xmlns:a16="http://schemas.microsoft.com/office/drawing/2014/main" val="20004"/>
                    </a:ext>
                  </a:extLst>
                </a:gridCol>
                <a:gridCol w="563671">
                  <a:extLst>
                    <a:ext uri="{9D8B030D-6E8A-4147-A177-3AD203B41FA5}">
                      <a16:colId xmlns:a16="http://schemas.microsoft.com/office/drawing/2014/main" val="20005"/>
                    </a:ext>
                  </a:extLst>
                </a:gridCol>
                <a:gridCol w="2818356">
                  <a:extLst>
                    <a:ext uri="{9D8B030D-6E8A-4147-A177-3AD203B41FA5}">
                      <a16:colId xmlns:a16="http://schemas.microsoft.com/office/drawing/2014/main" val="20006"/>
                    </a:ext>
                  </a:extLst>
                </a:gridCol>
              </a:tblGrid>
              <a:tr h="457200">
                <a:tc>
                  <a:txBody>
                    <a:bodyPr/>
                    <a:lstStyle/>
                    <a:p>
                      <a:endParaRPr lang="en-US" sz="2200" dirty="0"/>
                    </a:p>
                  </a:txBody>
                  <a:tcPr marL="112734" marR="112734" marT="56367" marB="56367">
                    <a:pattFill prst="wdUpDiag">
                      <a:fgClr>
                        <a:schemeClr val="tx1"/>
                      </a:fgClr>
                      <a:bgClr>
                        <a:schemeClr val="bg1"/>
                      </a:bgClr>
                    </a:pattFill>
                  </a:tcPr>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a:p>
                  </a:txBody>
                  <a:tcPr marL="112734" marR="112734" marT="56367" marB="56367"/>
                </a:tc>
                <a:tc>
                  <a:txBody>
                    <a:bodyPr/>
                    <a:lstStyle/>
                    <a:p>
                      <a:endParaRPr lang="en-US" sz="2200" dirty="0"/>
                    </a:p>
                  </a:txBody>
                  <a:tcPr marL="112734" marR="112734" marT="56367" marB="56367"/>
                </a:tc>
                <a:tc>
                  <a:txBody>
                    <a:bodyPr/>
                    <a:lstStyle/>
                    <a:p>
                      <a:r>
                        <a:rPr lang="en-US" sz="2200" dirty="0"/>
                        <a:t>Page frame number</a:t>
                      </a:r>
                    </a:p>
                  </a:txBody>
                  <a:tcPr marL="112734" marR="112734" marT="56367" marB="56367"/>
                </a:tc>
                <a:extLst>
                  <a:ext uri="{0D108BD9-81ED-4DB2-BD59-A6C34878D82A}">
                    <a16:rowId xmlns:a16="http://schemas.microsoft.com/office/drawing/2014/main" val="10000"/>
                  </a:ext>
                </a:extLst>
              </a:tr>
            </a:tbl>
          </a:graphicData>
        </a:graphic>
      </p:graphicFrame>
      <p:cxnSp>
        <p:nvCxnSpPr>
          <p:cNvPr id="5" name="Straight Arrow Connector 4"/>
          <p:cNvCxnSpPr>
            <a:stCxn id="7" idx="0"/>
          </p:cNvCxnSpPr>
          <p:nvPr/>
        </p:nvCxnSpPr>
        <p:spPr>
          <a:xfrm flipH="1" flipV="1">
            <a:off x="6157913" y="1151914"/>
            <a:ext cx="310832" cy="279688"/>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flipV="1">
            <a:off x="5127625" y="1151914"/>
            <a:ext cx="30" cy="36576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5737225" y="1431602"/>
            <a:ext cx="1463040" cy="338554"/>
          </a:xfrm>
          <a:prstGeom prst="rect">
            <a:avLst/>
          </a:prstGeom>
          <a:noFill/>
        </p:spPr>
        <p:txBody>
          <a:bodyPr wrap="square" rtlCol="0">
            <a:spAutoFit/>
          </a:bodyPr>
          <a:lstStyle/>
          <a:p>
            <a:r>
              <a:rPr lang="en-US" sz="1600" dirty="0"/>
              <a:t>Present/ absent</a:t>
            </a:r>
          </a:p>
        </p:txBody>
      </p:sp>
      <p:cxnSp>
        <p:nvCxnSpPr>
          <p:cNvPr id="14" name="Straight Arrow Connector 13"/>
          <p:cNvCxnSpPr/>
          <p:nvPr/>
        </p:nvCxnSpPr>
        <p:spPr>
          <a:xfrm flipH="1" flipV="1">
            <a:off x="3986213" y="1151914"/>
            <a:ext cx="230217" cy="36576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V="1">
            <a:off x="3322683" y="1151914"/>
            <a:ext cx="105415" cy="355336"/>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857436" y="1151914"/>
            <a:ext cx="1048147" cy="29718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633530" y="1431602"/>
            <a:ext cx="1097280" cy="338554"/>
          </a:xfrm>
          <a:prstGeom prst="rect">
            <a:avLst/>
          </a:prstGeom>
          <a:noFill/>
        </p:spPr>
        <p:txBody>
          <a:bodyPr wrap="square" rtlCol="0">
            <a:spAutoFit/>
          </a:bodyPr>
          <a:lstStyle/>
          <a:p>
            <a:r>
              <a:rPr lang="en-US" sz="1600" dirty="0"/>
              <a:t>Protection</a:t>
            </a:r>
            <a:endParaRPr lang="en-US" dirty="0"/>
          </a:p>
        </p:txBody>
      </p:sp>
      <p:sp>
        <p:nvSpPr>
          <p:cNvPr id="19" name="TextBox 18"/>
          <p:cNvSpPr txBox="1"/>
          <p:nvPr/>
        </p:nvSpPr>
        <p:spPr>
          <a:xfrm>
            <a:off x="3712713" y="1431602"/>
            <a:ext cx="914400" cy="338554"/>
          </a:xfrm>
          <a:prstGeom prst="rect">
            <a:avLst/>
          </a:prstGeom>
          <a:noFill/>
        </p:spPr>
        <p:txBody>
          <a:bodyPr wrap="square" rtlCol="0">
            <a:spAutoFit/>
          </a:bodyPr>
          <a:lstStyle/>
          <a:p>
            <a:r>
              <a:rPr lang="en-US" sz="1600" dirty="0"/>
              <a:t>Modified</a:t>
            </a:r>
            <a:endParaRPr lang="en-US" dirty="0"/>
          </a:p>
        </p:txBody>
      </p:sp>
      <p:sp>
        <p:nvSpPr>
          <p:cNvPr id="20" name="TextBox 19"/>
          <p:cNvSpPr txBox="1"/>
          <p:nvPr/>
        </p:nvSpPr>
        <p:spPr>
          <a:xfrm>
            <a:off x="956679" y="1431602"/>
            <a:ext cx="1645920" cy="338554"/>
          </a:xfrm>
          <a:prstGeom prst="rect">
            <a:avLst/>
          </a:prstGeom>
          <a:noFill/>
        </p:spPr>
        <p:txBody>
          <a:bodyPr wrap="square" rtlCol="0">
            <a:spAutoFit/>
          </a:bodyPr>
          <a:lstStyle/>
          <a:p>
            <a:r>
              <a:rPr lang="en-US" sz="1600" dirty="0"/>
              <a:t>Caching Disabled</a:t>
            </a:r>
          </a:p>
        </p:txBody>
      </p:sp>
      <p:sp>
        <p:nvSpPr>
          <p:cNvPr id="21" name="TextBox 20"/>
          <p:cNvSpPr txBox="1"/>
          <p:nvPr/>
        </p:nvSpPr>
        <p:spPr>
          <a:xfrm>
            <a:off x="2609016" y="1431602"/>
            <a:ext cx="1097280" cy="338554"/>
          </a:xfrm>
          <a:prstGeom prst="rect">
            <a:avLst/>
          </a:prstGeom>
          <a:noFill/>
        </p:spPr>
        <p:txBody>
          <a:bodyPr wrap="square" rtlCol="0">
            <a:spAutoFit/>
          </a:bodyPr>
          <a:lstStyle/>
          <a:p>
            <a:r>
              <a:rPr lang="en-US" sz="1600" dirty="0"/>
              <a:t>Referenced</a:t>
            </a:r>
            <a:endParaRPr lang="en-US" dirty="0"/>
          </a:p>
        </p:txBody>
      </p:sp>
    </p:spTree>
    <p:extLst>
      <p:ext uri="{BB962C8B-B14F-4D97-AF65-F5344CB8AC3E}">
        <p14:creationId xmlns:p14="http://schemas.microsoft.com/office/powerpoint/2010/main" val="260283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a:t>
            </a:r>
          </a:p>
        </p:txBody>
      </p:sp>
      <p:sp>
        <p:nvSpPr>
          <p:cNvPr id="3" name="Content Placeholder 2"/>
          <p:cNvSpPr>
            <a:spLocks noGrp="1"/>
          </p:cNvSpPr>
          <p:nvPr>
            <p:ph idx="1"/>
          </p:nvPr>
        </p:nvSpPr>
        <p:spPr>
          <a:xfrm>
            <a:off x="131181" y="863444"/>
            <a:ext cx="8138160" cy="5590565"/>
          </a:xfrm>
        </p:spPr>
        <p:txBody>
          <a:bodyPr/>
          <a:lstStyle/>
          <a:p>
            <a:r>
              <a:rPr lang="en-US" dirty="0"/>
              <a:t>Computer memory is any </a:t>
            </a:r>
            <a:r>
              <a:rPr lang="en-US" b="1" dirty="0">
                <a:solidFill>
                  <a:schemeClr val="accent6"/>
                </a:solidFill>
              </a:rPr>
              <a:t>physical device capable of storing information temporarily or permanently</a:t>
            </a:r>
            <a:r>
              <a:rPr lang="en-US" dirty="0"/>
              <a:t>. </a:t>
            </a:r>
          </a:p>
          <a:p>
            <a:r>
              <a:rPr lang="en-US" dirty="0"/>
              <a:t>Types of memory</a:t>
            </a:r>
          </a:p>
          <a:p>
            <a:pPr marL="914400" lvl="1" indent="-457200">
              <a:buFont typeface="+mj-lt"/>
              <a:buAutoNum type="arabicPeriod" startAt="3"/>
            </a:pPr>
            <a:r>
              <a:rPr lang="en-US" b="1" dirty="0">
                <a:solidFill>
                  <a:schemeClr val="tx2"/>
                </a:solidFill>
              </a:rPr>
              <a:t>Programmable Read-Only Memory (PROM)</a:t>
            </a:r>
            <a:r>
              <a:rPr lang="en-US" dirty="0"/>
              <a:t>, is a memory chip on which you can store a program. But once the PROM has been used, you </a:t>
            </a:r>
            <a:r>
              <a:rPr lang="en-US" b="1" dirty="0">
                <a:solidFill>
                  <a:schemeClr val="accent6"/>
                </a:solidFill>
              </a:rPr>
              <a:t>cannot wipe it clean and use it to store something else</a:t>
            </a:r>
            <a:r>
              <a:rPr lang="en-US" dirty="0"/>
              <a:t>. Like ROMs, PROMs are non-volatile. </a:t>
            </a:r>
            <a:r>
              <a:rPr lang="en-US" dirty="0" err="1"/>
              <a:t>E.g</a:t>
            </a:r>
            <a:r>
              <a:rPr lang="en-US" dirty="0"/>
              <a:t> CD-R</a:t>
            </a:r>
          </a:p>
          <a:p>
            <a:pPr marL="914400" lvl="1" indent="-457200">
              <a:buFont typeface="+mj-lt"/>
              <a:buAutoNum type="arabicPeriod" startAt="3"/>
            </a:pPr>
            <a:endParaRPr lang="en-US" dirty="0"/>
          </a:p>
          <a:p>
            <a:pPr marL="914400" lvl="1" indent="-457200">
              <a:buFont typeface="+mj-lt"/>
              <a:buAutoNum type="arabicPeriod" startAt="3"/>
            </a:pPr>
            <a:r>
              <a:rPr lang="en-US" b="1" dirty="0">
                <a:solidFill>
                  <a:schemeClr val="tx2"/>
                </a:solidFill>
              </a:rPr>
              <a:t>Erasable Programmable Read-Only Memory (EPROM)</a:t>
            </a:r>
            <a:r>
              <a:rPr lang="en-US" dirty="0"/>
              <a:t>, is a special type of PROM that </a:t>
            </a:r>
            <a:r>
              <a:rPr lang="en-US" b="1" dirty="0">
                <a:solidFill>
                  <a:schemeClr val="accent6"/>
                </a:solidFill>
              </a:rPr>
              <a:t>can be erased by exposing it to ultraviolet light</a:t>
            </a:r>
            <a:r>
              <a:rPr lang="en-US" dirty="0"/>
              <a:t>. </a:t>
            </a:r>
            <a:r>
              <a:rPr lang="en-US" dirty="0" err="1"/>
              <a:t>E.g</a:t>
            </a:r>
            <a:r>
              <a:rPr lang="en-US" dirty="0"/>
              <a:t> CD-RW</a:t>
            </a:r>
          </a:p>
          <a:p>
            <a:pPr marL="914400" lvl="1" indent="-457200">
              <a:buFont typeface="+mj-lt"/>
              <a:buAutoNum type="arabicPeriod" startAt="3"/>
            </a:pPr>
            <a:endParaRPr lang="en-US" dirty="0"/>
          </a:p>
          <a:p>
            <a:pPr marL="914400" lvl="1" indent="-457200">
              <a:buFont typeface="+mj-lt"/>
              <a:buAutoNum type="arabicPeriod" startAt="5"/>
            </a:pPr>
            <a:r>
              <a:rPr lang="en-US" b="1" dirty="0">
                <a:solidFill>
                  <a:schemeClr val="tx2"/>
                </a:solidFill>
              </a:rPr>
              <a:t>Electrically Erasable Programmable Read-Only Memory (EEPROM),</a:t>
            </a:r>
            <a:r>
              <a:rPr lang="en-US" dirty="0"/>
              <a:t> is a special type of PROM that </a:t>
            </a:r>
            <a:r>
              <a:rPr lang="en-US" b="1" dirty="0">
                <a:solidFill>
                  <a:schemeClr val="accent6"/>
                </a:solidFill>
              </a:rPr>
              <a:t>can be erased by exposing it to an electrical charge</a:t>
            </a:r>
            <a:r>
              <a:rPr lang="en-US" dirty="0"/>
              <a:t>. </a:t>
            </a:r>
            <a:r>
              <a:rPr lang="en-US" dirty="0" err="1"/>
              <a:t>E.g</a:t>
            </a:r>
            <a:r>
              <a:rPr lang="en-US" dirty="0"/>
              <a:t> </a:t>
            </a:r>
            <a:r>
              <a:rPr lang="en-US" dirty="0" err="1"/>
              <a:t>Pendrive</a:t>
            </a:r>
            <a:endParaRPr lang="en-US" dirty="0"/>
          </a:p>
          <a:p>
            <a:pPr marL="457200" lvl="1" indent="0">
              <a:buNone/>
            </a:pPr>
            <a:endParaRPr lang="en-US" dirty="0"/>
          </a:p>
          <a:p>
            <a:pPr marL="914400" lvl="1" indent="-457200">
              <a:buFont typeface="+mj-lt"/>
              <a:buAutoNum type="arabicPeriod"/>
            </a:pPr>
            <a:endParaRPr lang="en-US" dirty="0"/>
          </a:p>
        </p:txBody>
      </p:sp>
      <p:pic>
        <p:nvPicPr>
          <p:cNvPr id="2054" name="Picture 6" descr="CD-R 80 Min/700 MB Maxell 52x ECO-Pack 100 piec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5081" y="1704973"/>
            <a:ext cx="1508760" cy="150876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P CD-RW 12X IN 25PK CAKE BOX - Buy HP CD-RW 12X IN 25PK CAKE BOX Online at  Low Price in India - Amazon.i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34" t="7734" r="6666" b="5334"/>
          <a:stretch/>
        </p:blipFill>
        <p:spPr bwMode="auto">
          <a:xfrm>
            <a:off x="9240453" y="3213733"/>
            <a:ext cx="1508760" cy="150414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anDisk Cruzer Blade SDCZ50-016G-135 16GB USB 2.0 Pen Drive - Buy SanDisk  Cruzer Blade SDCZ50-016G-135 16GB USB 2.0 Pen Drive Online at Low Price in  India - Amazon.i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4963" b="24051"/>
          <a:stretch/>
        </p:blipFill>
        <p:spPr bwMode="auto">
          <a:xfrm>
            <a:off x="9240453" y="4812222"/>
            <a:ext cx="1508760" cy="76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60"/>
                                        </p:tgtEl>
                                        <p:attrNameLst>
                                          <p:attrName>style.visibility</p:attrName>
                                        </p:attrNameLst>
                                      </p:cBhvr>
                                      <p:to>
                                        <p:strVal val="visible"/>
                                      </p:to>
                                    </p:set>
                                    <p:animEffect transition="in" filter="fade">
                                      <p:cBhvr>
                                        <p:cTn id="18" dur="500"/>
                                        <p:tgtEl>
                                          <p:spTgt spid="20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62"/>
                                        </p:tgtEl>
                                        <p:attrNameLst>
                                          <p:attrName>style.visibility</p:attrName>
                                        </p:attrNameLst>
                                      </p:cBhvr>
                                      <p:to>
                                        <p:strVal val="visible"/>
                                      </p:to>
                                    </p:set>
                                    <p:animEffect transition="in" filter="fade">
                                      <p:cBhvr>
                                        <p:cTn id="26"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500" t="26655" r="23711" b="7062"/>
          <a:stretch/>
        </p:blipFill>
        <p:spPr>
          <a:xfrm>
            <a:off x="5229237" y="1714500"/>
            <a:ext cx="6840990" cy="4739509"/>
          </a:xfrm>
          <a:prstGeom prst="rect">
            <a:avLst/>
          </a:prstGeom>
        </p:spPr>
      </p:pic>
      <p:sp>
        <p:nvSpPr>
          <p:cNvPr id="2" name="Title 1"/>
          <p:cNvSpPr>
            <a:spLocks noGrp="1"/>
          </p:cNvSpPr>
          <p:nvPr>
            <p:ph type="title"/>
          </p:nvPr>
        </p:nvSpPr>
        <p:spPr/>
        <p:txBody>
          <a:bodyPr/>
          <a:lstStyle/>
          <a:p>
            <a:r>
              <a:rPr lang="en-US" sz="3200" dirty="0"/>
              <a:t>Definitions (Demand paging)</a:t>
            </a:r>
            <a:endParaRPr lang="en-US" dirty="0"/>
          </a:p>
        </p:txBody>
      </p:sp>
      <p:sp>
        <p:nvSpPr>
          <p:cNvPr id="3" name="Content Placeholder 2"/>
          <p:cNvSpPr>
            <a:spLocks noGrp="1"/>
          </p:cNvSpPr>
          <p:nvPr>
            <p:ph idx="1"/>
          </p:nvPr>
        </p:nvSpPr>
        <p:spPr/>
        <p:txBody>
          <a:bodyPr/>
          <a:lstStyle/>
          <a:p>
            <a:r>
              <a:rPr lang="en-US" b="1" dirty="0">
                <a:solidFill>
                  <a:schemeClr val="tx2"/>
                </a:solidFill>
              </a:rPr>
              <a:t>Demand paging</a:t>
            </a:r>
            <a:r>
              <a:rPr lang="en-US" dirty="0"/>
              <a:t>: Demand paging is a </a:t>
            </a:r>
            <a:r>
              <a:rPr lang="en-US" b="1" dirty="0">
                <a:solidFill>
                  <a:schemeClr val="accent6"/>
                </a:solidFill>
              </a:rPr>
              <a:t>technique used in virtual memory</a:t>
            </a:r>
            <a:r>
              <a:rPr lang="en-US" dirty="0"/>
              <a:t> systems where the </a:t>
            </a:r>
            <a:r>
              <a:rPr lang="en-US" b="1" dirty="0">
                <a:solidFill>
                  <a:schemeClr val="accent6"/>
                </a:solidFill>
              </a:rPr>
              <a:t>pages are brought in the main memory only when required or demanded by the CPU</a:t>
            </a:r>
            <a:r>
              <a:rPr lang="en-US" dirty="0"/>
              <a:t>.</a:t>
            </a:r>
          </a:p>
        </p:txBody>
      </p:sp>
      <p:sp>
        <p:nvSpPr>
          <p:cNvPr id="5" name="TextBox 4"/>
          <p:cNvSpPr txBox="1"/>
          <p:nvPr/>
        </p:nvSpPr>
        <p:spPr>
          <a:xfrm>
            <a:off x="472791" y="1714500"/>
            <a:ext cx="6115306" cy="1200329"/>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Suppose we have to execute a process P having four pages as P0, P1, P2, and P3.</a:t>
            </a:r>
          </a:p>
          <a:p>
            <a:pPr marL="285750" indent="-285750">
              <a:buFont typeface="Arial" panose="020B0604020202020204" pitchFamily="34" charset="0"/>
              <a:buChar char="•"/>
            </a:pPr>
            <a:r>
              <a:rPr lang="en-US" sz="2400" dirty="0"/>
              <a:t>We have page P1 and P3 in the page table.</a:t>
            </a:r>
          </a:p>
        </p:txBody>
      </p:sp>
      <p:sp>
        <p:nvSpPr>
          <p:cNvPr id="6" name="TextBox 5"/>
          <p:cNvSpPr txBox="1"/>
          <p:nvPr/>
        </p:nvSpPr>
        <p:spPr>
          <a:xfrm>
            <a:off x="472791" y="2966228"/>
            <a:ext cx="4756446" cy="249299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Now, if the CPU wants to access page P2 of a process P</a:t>
            </a:r>
          </a:p>
          <a:p>
            <a:pPr marL="742950" lvl="1" indent="-285750">
              <a:buFont typeface="Arial" panose="020B0604020202020204" pitchFamily="34" charset="0"/>
              <a:buChar char="•"/>
            </a:pPr>
            <a:r>
              <a:rPr lang="en-US" dirty="0"/>
              <a:t>search the page in the page table</a:t>
            </a:r>
          </a:p>
          <a:p>
            <a:pPr marL="742950" lvl="1" indent="-285750">
              <a:buFont typeface="Arial" panose="020B0604020202020204" pitchFamily="34" charset="0"/>
              <a:buChar char="•"/>
            </a:pPr>
            <a:r>
              <a:rPr lang="en-US" dirty="0"/>
              <a:t>P2 is not available in page table so page fault</a:t>
            </a:r>
          </a:p>
          <a:p>
            <a:pPr marL="742950" lvl="1" indent="-285750">
              <a:buFont typeface="Arial" panose="020B0604020202020204" pitchFamily="34" charset="0"/>
              <a:buChar char="•"/>
            </a:pPr>
            <a:r>
              <a:rPr lang="en-US" dirty="0"/>
              <a:t>OS bring P2 from HDD to RAM</a:t>
            </a:r>
          </a:p>
          <a:p>
            <a:pPr marL="742950" lvl="1" indent="-285750">
              <a:buFont typeface="Arial" panose="020B0604020202020204" pitchFamily="34" charset="0"/>
              <a:buChar char="•"/>
            </a:pPr>
            <a:r>
              <a:rPr lang="en-US" dirty="0"/>
              <a:t>OS will update page table</a:t>
            </a:r>
          </a:p>
          <a:p>
            <a:pPr marL="742950" lvl="1" indent="-285750">
              <a:buFont typeface="Arial" panose="020B0604020202020204" pitchFamily="34" charset="0"/>
              <a:buChar char="•"/>
            </a:pPr>
            <a:r>
              <a:rPr lang="en-US" dirty="0"/>
              <a:t>Process P will be executed.</a:t>
            </a:r>
          </a:p>
        </p:txBody>
      </p:sp>
    </p:spTree>
    <p:extLst>
      <p:ext uri="{BB962C8B-B14F-4D97-AF65-F5344CB8AC3E}">
        <p14:creationId xmlns:p14="http://schemas.microsoft.com/office/powerpoint/2010/main" val="341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500"/>
                                        <p:tgtEl>
                                          <p:spTgt spid="6">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Demand paging</a:t>
            </a:r>
            <a:endParaRPr lang="en-US" dirty="0"/>
          </a:p>
        </p:txBody>
      </p:sp>
      <p:sp>
        <p:nvSpPr>
          <p:cNvPr id="3" name="Content Placeholder 2"/>
          <p:cNvSpPr>
            <a:spLocks noGrp="1"/>
          </p:cNvSpPr>
          <p:nvPr>
            <p:ph idx="1"/>
          </p:nvPr>
        </p:nvSpPr>
        <p:spPr/>
        <p:txBody>
          <a:bodyPr/>
          <a:lstStyle/>
          <a:p>
            <a:r>
              <a:rPr lang="en-US" dirty="0"/>
              <a:t>Now, if the CPU wants to access page P2 of a process P, first it will search the page in the page table.</a:t>
            </a:r>
          </a:p>
          <a:p>
            <a:r>
              <a:rPr lang="en-US" dirty="0"/>
              <a:t>As the page table does not contain this page so it will be a trap or page fault. As soon as the trap is generated and context switching happens and the control goes to the operating system.</a:t>
            </a:r>
          </a:p>
          <a:p>
            <a:r>
              <a:rPr lang="en-US" dirty="0"/>
              <a:t>The OS system will put the process in a waiting/ blocked state. The OS system will now search that page in the backing store or secondary memory.</a:t>
            </a:r>
          </a:p>
          <a:p>
            <a:r>
              <a:rPr lang="en-US" dirty="0"/>
              <a:t>The OS will then read the page from the backing store and load it to the main memory.</a:t>
            </a:r>
          </a:p>
          <a:p>
            <a:r>
              <a:rPr lang="en-US" dirty="0"/>
              <a:t>Next, the OS system will update the page table entry accordingly.</a:t>
            </a:r>
          </a:p>
          <a:p>
            <a:r>
              <a:rPr lang="en-US" dirty="0"/>
              <a:t>Finally, the control is taken back from the OS and the execution of the process is resumed.</a:t>
            </a:r>
          </a:p>
          <a:p>
            <a:r>
              <a:rPr lang="en-US" dirty="0"/>
              <a:t>Hence whenever a page fault occurs these steps are followed by the operating system and the required page is brought into memory.</a:t>
            </a:r>
          </a:p>
        </p:txBody>
      </p:sp>
    </p:spTree>
    <p:extLst>
      <p:ext uri="{BB962C8B-B14F-4D97-AF65-F5344CB8AC3E}">
        <p14:creationId xmlns:p14="http://schemas.microsoft.com/office/powerpoint/2010/main" val="1059345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Definitions</a:t>
            </a:r>
            <a:endParaRPr lang="en-US" dirty="0"/>
          </a:p>
        </p:txBody>
      </p:sp>
      <p:sp>
        <p:nvSpPr>
          <p:cNvPr id="3" name="Content Placeholder 2"/>
          <p:cNvSpPr>
            <a:spLocks noGrp="1"/>
          </p:cNvSpPr>
          <p:nvPr>
            <p:ph idx="1"/>
          </p:nvPr>
        </p:nvSpPr>
        <p:spPr/>
        <p:txBody>
          <a:bodyPr/>
          <a:lstStyle/>
          <a:p>
            <a:r>
              <a:rPr lang="en-US" b="1" dirty="0">
                <a:solidFill>
                  <a:schemeClr val="tx2"/>
                </a:solidFill>
              </a:rPr>
              <a:t>Pre-paging</a:t>
            </a:r>
            <a:r>
              <a:rPr lang="en-US" dirty="0"/>
              <a:t>: Many paging systems try to keep track of each process‘s working set and make sure that it is in memory before letting the process run. </a:t>
            </a:r>
            <a:r>
              <a:rPr lang="en-US" b="1" dirty="0">
                <a:solidFill>
                  <a:schemeClr val="accent6"/>
                </a:solidFill>
              </a:rPr>
              <a:t>Loading pages before allowing processes to run </a:t>
            </a:r>
            <a:r>
              <a:rPr lang="en-US" dirty="0"/>
              <a:t>is called pre-paging.</a:t>
            </a:r>
          </a:p>
          <a:p>
            <a:r>
              <a:rPr lang="en-US" b="1" dirty="0">
                <a:solidFill>
                  <a:schemeClr val="tx2"/>
                </a:solidFill>
              </a:rPr>
              <a:t>Working Set</a:t>
            </a:r>
            <a:r>
              <a:rPr lang="en-US" dirty="0"/>
              <a:t>: The </a:t>
            </a:r>
            <a:r>
              <a:rPr lang="en-US" b="1" dirty="0">
                <a:solidFill>
                  <a:schemeClr val="accent6"/>
                </a:solidFill>
              </a:rPr>
              <a:t>set of pages that a process is currently using </a:t>
            </a:r>
            <a:r>
              <a:rPr lang="en-US" dirty="0"/>
              <a:t>is known as working set.</a:t>
            </a:r>
          </a:p>
          <a:p>
            <a:r>
              <a:rPr lang="en-US" b="1" dirty="0">
                <a:solidFill>
                  <a:schemeClr val="tx2"/>
                </a:solidFill>
              </a:rPr>
              <a:t>Thrashing</a:t>
            </a:r>
            <a:r>
              <a:rPr lang="en-US" dirty="0"/>
              <a:t>: Thrashing is a condition or a situation </a:t>
            </a:r>
            <a:r>
              <a:rPr lang="en-US" b="1" dirty="0">
                <a:solidFill>
                  <a:schemeClr val="accent6"/>
                </a:solidFill>
              </a:rPr>
              <a:t>when the system is spending a major portion of its time in servicing the page faults</a:t>
            </a:r>
            <a:r>
              <a:rPr lang="en-US" dirty="0"/>
              <a:t>, but the actual processing done is very negligible.</a:t>
            </a:r>
          </a:p>
        </p:txBody>
      </p:sp>
    </p:spTree>
    <p:extLst>
      <p:ext uri="{BB962C8B-B14F-4D97-AF65-F5344CB8AC3E}">
        <p14:creationId xmlns:p14="http://schemas.microsoft.com/office/powerpoint/2010/main" val="571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Issues in Paging</a:t>
            </a:r>
            <a:endParaRPr lang="en-US" dirty="0"/>
          </a:p>
        </p:txBody>
      </p:sp>
      <p:sp>
        <p:nvSpPr>
          <p:cNvPr id="3" name="Content Placeholder 2"/>
          <p:cNvSpPr>
            <a:spLocks noGrp="1"/>
          </p:cNvSpPr>
          <p:nvPr>
            <p:ph idx="1"/>
          </p:nvPr>
        </p:nvSpPr>
        <p:spPr/>
        <p:txBody>
          <a:bodyPr/>
          <a:lstStyle/>
          <a:p>
            <a:r>
              <a:rPr lang="en-US" dirty="0"/>
              <a:t>In any paging system, two major issues must be faced:</a:t>
            </a:r>
          </a:p>
          <a:p>
            <a:pPr marL="914400" lvl="1" indent="-457200">
              <a:buFont typeface="+mj-lt"/>
              <a:buAutoNum type="arabicPeriod"/>
            </a:pPr>
            <a:r>
              <a:rPr lang="en-US" dirty="0"/>
              <a:t>The </a:t>
            </a:r>
            <a:r>
              <a:rPr lang="en-US" b="1" dirty="0">
                <a:solidFill>
                  <a:schemeClr val="accent6"/>
                </a:solidFill>
              </a:rPr>
              <a:t>mapping from virtual address to physical address must be fast</a:t>
            </a:r>
            <a:r>
              <a:rPr lang="en-US" dirty="0"/>
              <a:t>.</a:t>
            </a:r>
          </a:p>
          <a:p>
            <a:pPr marL="914400" lvl="1" indent="-457200">
              <a:buFont typeface="+mj-lt"/>
              <a:buAutoNum type="arabicPeriod"/>
            </a:pPr>
            <a:r>
              <a:rPr lang="en-US" dirty="0"/>
              <a:t>If the </a:t>
            </a:r>
            <a:r>
              <a:rPr lang="en-US" b="1" dirty="0">
                <a:solidFill>
                  <a:schemeClr val="accent6"/>
                </a:solidFill>
              </a:rPr>
              <a:t>virtual address space is large, the page table will be large</a:t>
            </a:r>
            <a:r>
              <a:rPr lang="en-US" dirty="0"/>
              <a:t>.</a:t>
            </a:r>
          </a:p>
        </p:txBody>
      </p:sp>
    </p:spTree>
    <p:extLst>
      <p:ext uri="{BB962C8B-B14F-4D97-AF65-F5344CB8AC3E}">
        <p14:creationId xmlns:p14="http://schemas.microsoft.com/office/powerpoint/2010/main" val="28005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must be fast</a:t>
            </a:r>
            <a:endParaRPr lang="en-US" dirty="0"/>
          </a:p>
        </p:txBody>
      </p:sp>
      <p:graphicFrame>
        <p:nvGraphicFramePr>
          <p:cNvPr id="4" name="Content Placeholder 12"/>
          <p:cNvGraphicFramePr>
            <a:graphicFrameLocks/>
          </p:cNvGraphicFramePr>
          <p:nvPr>
            <p:extLst>
              <p:ext uri="{D42A27DB-BD31-4B8C-83A1-F6EECF244321}">
                <p14:modId xmlns:p14="http://schemas.microsoft.com/office/powerpoint/2010/main" val="171730567"/>
              </p:ext>
            </p:extLst>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F1</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a:t>Logical Address</a:t>
            </a:r>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8531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sp>
        <p:nvSpPr>
          <p:cNvPr id="12" name="Rectangle 11"/>
          <p:cNvSpPr/>
          <p:nvPr/>
        </p:nvSpPr>
        <p:spPr>
          <a:xfrm>
            <a:off x="669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a:stCxn id="7" idx="2"/>
          </p:cNvCxnSpPr>
          <p:nvPr/>
        </p:nvCxnSpPr>
        <p:spPr>
          <a:xfrm rot="16200000" flipH="1">
            <a:off x="2040469" y="3426350"/>
            <a:ext cx="3548599" cy="1028700"/>
          </a:xfrm>
          <a:prstGeom prst="bentConnector3">
            <a:avLst>
              <a:gd name="adj1" fmla="val 1003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a:t>Physical Address</a:t>
            </a:r>
          </a:p>
        </p:txBody>
      </p:sp>
      <p:cxnSp>
        <p:nvCxnSpPr>
          <p:cNvPr id="17" name="Elbow Connector 16"/>
          <p:cNvCxnSpPr>
            <a:stCxn id="12" idx="3"/>
            <a:endCxn id="10" idx="0"/>
          </p:cNvCxnSpPr>
          <p:nvPr/>
        </p:nvCxnSpPr>
        <p:spPr>
          <a:xfrm>
            <a:off x="7529518" y="1861601"/>
            <a:ext cx="1104900" cy="570965"/>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a:endCxn id="11" idx="2"/>
          </p:cNvCxnSpPr>
          <p:nvPr/>
        </p:nvCxnSpPr>
        <p:spPr>
          <a:xfrm rot="5400000" flipH="1" flipV="1">
            <a:off x="4288369" y="3731151"/>
            <a:ext cx="3548599" cy="419100"/>
          </a:xfrm>
          <a:prstGeom prst="bentConnector3">
            <a:avLst>
              <a:gd name="adj1" fmla="val 5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00417" y="2175390"/>
            <a:ext cx="457200" cy="369332"/>
          </a:xfrm>
          <a:prstGeom prst="rect">
            <a:avLst/>
          </a:prstGeom>
          <a:noFill/>
        </p:spPr>
        <p:txBody>
          <a:bodyPr wrap="square" rtlCol="0">
            <a:spAutoFit/>
          </a:bodyPr>
          <a:lstStyle/>
          <a:p>
            <a:r>
              <a:rPr lang="en-US" dirty="0"/>
              <a:t>P2</a:t>
            </a:r>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dirty="0"/>
              <a:t>Page Table</a:t>
            </a:r>
          </a:p>
        </p:txBody>
      </p:sp>
      <p:sp>
        <p:nvSpPr>
          <p:cNvPr id="21" name="TextBox 20"/>
          <p:cNvSpPr txBox="1"/>
          <p:nvPr/>
        </p:nvSpPr>
        <p:spPr>
          <a:xfrm>
            <a:off x="3910017" y="3343870"/>
            <a:ext cx="2247901" cy="923330"/>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For every instruction</a:t>
            </a:r>
          </a:p>
          <a:p>
            <a:pPr algn="ctr"/>
            <a:r>
              <a:rPr lang="en-US" dirty="0"/>
              <a:t>Memory reference occur two time</a:t>
            </a:r>
          </a:p>
        </p:txBody>
      </p:sp>
      <p:cxnSp>
        <p:nvCxnSpPr>
          <p:cNvPr id="22" name="Straight Arrow Connector 21"/>
          <p:cNvCxnSpPr/>
          <p:nvPr/>
        </p:nvCxnSpPr>
        <p:spPr>
          <a:xfrm>
            <a:off x="3910016" y="4267200"/>
            <a:ext cx="381002" cy="1447800"/>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endCxn id="10" idx="0"/>
          </p:cNvCxnSpPr>
          <p:nvPr/>
        </p:nvCxnSpPr>
        <p:spPr>
          <a:xfrm flipV="1">
            <a:off x="6157918" y="2432566"/>
            <a:ext cx="2476500" cy="1834634"/>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4157667" y="2663992"/>
            <a:ext cx="1752600" cy="646331"/>
          </a:xfrm>
          <a:prstGeom prst="rect">
            <a:avLst/>
          </a:prstGeom>
          <a:solidFill>
            <a:schemeClr val="accent6"/>
          </a:solidFill>
          <a:ln>
            <a:noFill/>
          </a:ln>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a:t>Performance is reduced by half</a:t>
            </a:r>
          </a:p>
        </p:txBody>
      </p:sp>
      <p:sp>
        <p:nvSpPr>
          <p:cNvPr id="25" name="TextBox 24"/>
          <p:cNvSpPr txBox="1"/>
          <p:nvPr/>
        </p:nvSpPr>
        <p:spPr>
          <a:xfrm>
            <a:off x="881068" y="4255532"/>
            <a:ext cx="2305049" cy="1015663"/>
          </a:xfrm>
          <a:prstGeom prst="rect">
            <a:avLst/>
          </a:prstGeom>
          <a:solidFill>
            <a:schemeClr val="bg1">
              <a:lumMod val="85000"/>
            </a:schemeClr>
          </a:solidFill>
          <a:ln>
            <a:solidFill>
              <a:schemeClr val="bg1">
                <a:lumMod val="65000"/>
              </a:schemeClr>
            </a:solid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Use a hardware</a:t>
            </a:r>
          </a:p>
          <a:p>
            <a:r>
              <a:rPr lang="en-US" sz="2000" dirty="0"/>
              <a:t>TLB (Translation </a:t>
            </a:r>
            <a:r>
              <a:rPr lang="en-US" sz="2000" dirty="0" err="1"/>
              <a:t>Lookaside</a:t>
            </a:r>
            <a:r>
              <a:rPr lang="en-US" sz="2000" dirty="0"/>
              <a:t> Buffer)</a:t>
            </a:r>
          </a:p>
        </p:txBody>
      </p:sp>
    </p:spTree>
    <p:extLst>
      <p:ext uri="{BB962C8B-B14F-4D97-AF65-F5344CB8AC3E}">
        <p14:creationId xmlns:p14="http://schemas.microsoft.com/office/powerpoint/2010/main" val="41647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fade">
                                      <p:cBhvr>
                                        <p:cTn id="10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0" grpId="0" animBg="1"/>
      <p:bldP spid="11" grpId="0" animBg="1"/>
      <p:bldP spid="12" grpId="0" animBg="1"/>
      <p:bldP spid="16" grpId="0"/>
      <p:bldP spid="19" grpId="0"/>
      <p:bldP spid="20" grpId="0"/>
      <p:bldP spid="21" grpId="0" animBg="1"/>
      <p:bldP spid="24"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must be fast</a:t>
            </a:r>
            <a:endParaRPr lang="en-US" dirty="0"/>
          </a:p>
        </p:txBody>
      </p:sp>
      <p:graphicFrame>
        <p:nvGraphicFramePr>
          <p:cNvPr id="4" name="Content Placeholder 12"/>
          <p:cNvGraphicFramePr>
            <a:graphicFrameLocks/>
          </p:cNvGraphicFramePr>
          <p:nvPr>
            <p:extLst>
              <p:ext uri="{D42A27DB-BD31-4B8C-83A1-F6EECF244321}">
                <p14:modId xmlns:p14="http://schemas.microsoft.com/office/powerpoint/2010/main" val="967231734"/>
              </p:ext>
            </p:extLst>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F1</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a:t>Logical Address</a:t>
            </a:r>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853119"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F3</a:t>
            </a:r>
          </a:p>
        </p:txBody>
      </p:sp>
      <p:sp>
        <p:nvSpPr>
          <p:cNvPr id="12" name="Rectangle 11"/>
          <p:cNvSpPr/>
          <p:nvPr/>
        </p:nvSpPr>
        <p:spPr>
          <a:xfrm>
            <a:off x="6691318"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p:nvPr/>
        </p:nvCxnSpPr>
        <p:spPr>
          <a:xfrm rot="16200000" flipH="1">
            <a:off x="3048529" y="2532589"/>
            <a:ext cx="1627726" cy="895349"/>
          </a:xfrm>
          <a:prstGeom prst="bentConnector3">
            <a:avLst>
              <a:gd name="adj1" fmla="val 10017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a:t>Physical Address</a:t>
            </a:r>
          </a:p>
        </p:txBody>
      </p:sp>
      <p:cxnSp>
        <p:nvCxnSpPr>
          <p:cNvPr id="17" name="Elbow Connector 16"/>
          <p:cNvCxnSpPr>
            <a:stCxn id="12" idx="3"/>
            <a:endCxn id="10" idx="0"/>
          </p:cNvCxnSpPr>
          <p:nvPr/>
        </p:nvCxnSpPr>
        <p:spPr>
          <a:xfrm>
            <a:off x="7529518" y="1863982"/>
            <a:ext cx="1104900" cy="568584"/>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p:nvPr/>
        </p:nvCxnSpPr>
        <p:spPr>
          <a:xfrm rot="5400000" flipH="1" flipV="1">
            <a:off x="4134061" y="3885460"/>
            <a:ext cx="3942303" cy="504185"/>
          </a:xfrm>
          <a:prstGeom prst="bentConnector3">
            <a:avLst>
              <a:gd name="adj1" fmla="val 13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57568" y="2175390"/>
            <a:ext cx="457200" cy="369332"/>
          </a:xfrm>
          <a:prstGeom prst="rect">
            <a:avLst/>
          </a:prstGeom>
          <a:noFill/>
        </p:spPr>
        <p:txBody>
          <a:bodyPr wrap="square" rtlCol="0">
            <a:spAutoFit/>
          </a:bodyPr>
          <a:lstStyle/>
          <a:p>
            <a:r>
              <a:rPr lang="en-US" dirty="0"/>
              <a:t>P2</a:t>
            </a:r>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dirty="0"/>
              <a:t>Page Table</a:t>
            </a:r>
          </a:p>
        </p:txBody>
      </p:sp>
      <p:graphicFrame>
        <p:nvGraphicFramePr>
          <p:cNvPr id="26" name="Content Placeholder 12"/>
          <p:cNvGraphicFramePr>
            <a:graphicFrameLocks/>
          </p:cNvGraphicFramePr>
          <p:nvPr>
            <p:extLst>
              <p:ext uri="{D42A27DB-BD31-4B8C-83A1-F6EECF244321}">
                <p14:modId xmlns:p14="http://schemas.microsoft.com/office/powerpoint/2010/main" val="1057690669"/>
              </p:ext>
            </p:extLst>
          </p:nvPr>
        </p:nvGraphicFramePr>
        <p:xfrm>
          <a:off x="4310069" y="2862088"/>
          <a:ext cx="1524000" cy="147828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7" name="TextBox 26"/>
          <p:cNvSpPr txBox="1"/>
          <p:nvPr/>
        </p:nvSpPr>
        <p:spPr>
          <a:xfrm>
            <a:off x="4431989" y="2492570"/>
            <a:ext cx="1280160" cy="369332"/>
          </a:xfrm>
          <a:prstGeom prst="rect">
            <a:avLst/>
          </a:prstGeom>
          <a:noFill/>
        </p:spPr>
        <p:txBody>
          <a:bodyPr wrap="square" rtlCol="0">
            <a:spAutoFit/>
          </a:bodyPr>
          <a:lstStyle/>
          <a:p>
            <a:pPr algn="ctr"/>
            <a:r>
              <a:rPr lang="en-US" dirty="0"/>
              <a:t>TLB</a:t>
            </a:r>
          </a:p>
        </p:txBody>
      </p:sp>
      <p:cxnSp>
        <p:nvCxnSpPr>
          <p:cNvPr id="38" name="Elbow Connector 37"/>
          <p:cNvCxnSpPr/>
          <p:nvPr/>
        </p:nvCxnSpPr>
        <p:spPr>
          <a:xfrm rot="16200000" flipH="1">
            <a:off x="1824567" y="3623202"/>
            <a:ext cx="3942303" cy="1028698"/>
          </a:xfrm>
          <a:prstGeom prst="bentConnector3">
            <a:avLst>
              <a:gd name="adj1" fmla="val 9993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2906720" y="2175389"/>
            <a:ext cx="457200" cy="369332"/>
          </a:xfrm>
          <a:prstGeom prst="rect">
            <a:avLst/>
          </a:prstGeom>
          <a:noFill/>
        </p:spPr>
        <p:txBody>
          <a:bodyPr wrap="square" rtlCol="0">
            <a:spAutoFit/>
          </a:bodyPr>
          <a:lstStyle/>
          <a:p>
            <a:r>
              <a:rPr lang="en-US" dirty="0"/>
              <a:t>P3</a:t>
            </a:r>
          </a:p>
        </p:txBody>
      </p:sp>
      <p:cxnSp>
        <p:nvCxnSpPr>
          <p:cNvPr id="43" name="Elbow Connector 42"/>
          <p:cNvCxnSpPr/>
          <p:nvPr/>
        </p:nvCxnSpPr>
        <p:spPr>
          <a:xfrm rot="5400000" flipH="1" flipV="1">
            <a:off x="5213296" y="2796163"/>
            <a:ext cx="1618738" cy="377191"/>
          </a:xfrm>
          <a:prstGeom prst="bentConnector3">
            <a:avLst>
              <a:gd name="adj1" fmla="val 104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54" name="Rectangle 53"/>
          <p:cNvSpPr/>
          <p:nvPr/>
        </p:nvSpPr>
        <p:spPr>
          <a:xfrm>
            <a:off x="5853119"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p:txBody>
      </p:sp>
      <p:sp>
        <p:nvSpPr>
          <p:cNvPr id="55" name="Rounded Rectangular Callout 54"/>
          <p:cNvSpPr/>
          <p:nvPr/>
        </p:nvSpPr>
        <p:spPr>
          <a:xfrm>
            <a:off x="6700659" y="3113408"/>
            <a:ext cx="1250769" cy="653534"/>
          </a:xfrm>
          <a:prstGeom prst="wedgeRoundRectCallout">
            <a:avLst>
              <a:gd name="adj1" fmla="val -116662"/>
              <a:gd name="adj2" fmla="val 82975"/>
              <a:gd name="adj3" fmla="val 16667"/>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Hardware</a:t>
            </a:r>
          </a:p>
        </p:txBody>
      </p:sp>
      <p:sp>
        <p:nvSpPr>
          <p:cNvPr id="56" name="Rounded Rectangular Callout 55"/>
          <p:cNvSpPr/>
          <p:nvPr/>
        </p:nvSpPr>
        <p:spPr>
          <a:xfrm>
            <a:off x="6589168" y="5023366"/>
            <a:ext cx="1669870" cy="653534"/>
          </a:xfrm>
          <a:prstGeom prst="wedgeRoundRectCallout">
            <a:avLst>
              <a:gd name="adj1" fmla="val -93279"/>
              <a:gd name="adj2" fmla="val 82975"/>
              <a:gd name="adj3" fmla="val 16667"/>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Data Structure</a:t>
            </a:r>
          </a:p>
          <a:p>
            <a:pPr algn="ctr"/>
            <a:r>
              <a:rPr lang="en-US" dirty="0"/>
              <a:t>Inside kernel</a:t>
            </a:r>
          </a:p>
        </p:txBody>
      </p:sp>
    </p:spTree>
    <p:extLst>
      <p:ext uri="{BB962C8B-B14F-4D97-AF65-F5344CB8AC3E}">
        <p14:creationId xmlns:p14="http://schemas.microsoft.com/office/powerpoint/2010/main" val="38292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7" grpId="0"/>
      <p:bldP spid="39" grpId="0"/>
      <p:bldP spid="54" grpId="0" animBg="1"/>
      <p:bldP spid="55" grpId="0" animBg="1"/>
      <p:bldP spid="5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using TLB</a:t>
            </a:r>
            <a:endParaRPr lang="en-US" dirty="0"/>
          </a:p>
        </p:txBody>
      </p:sp>
      <p:sp>
        <p:nvSpPr>
          <p:cNvPr id="3" name="Content Placeholder 2"/>
          <p:cNvSpPr>
            <a:spLocks noGrp="1"/>
          </p:cNvSpPr>
          <p:nvPr>
            <p:ph idx="1"/>
          </p:nvPr>
        </p:nvSpPr>
        <p:spPr/>
        <p:txBody>
          <a:bodyPr/>
          <a:lstStyle/>
          <a:p>
            <a:r>
              <a:rPr lang="en-US" dirty="0"/>
              <a:t>Steps in TLB hit:</a:t>
            </a:r>
          </a:p>
          <a:p>
            <a:pPr lvl="1"/>
            <a:r>
              <a:rPr lang="en-US" dirty="0"/>
              <a:t>CPU generates virtual address.</a:t>
            </a:r>
          </a:p>
          <a:p>
            <a:pPr lvl="1"/>
            <a:r>
              <a:rPr lang="en-US" dirty="0"/>
              <a:t>It is checked in TLB (present).</a:t>
            </a:r>
          </a:p>
          <a:p>
            <a:pPr lvl="1"/>
            <a:r>
              <a:rPr lang="en-US" dirty="0"/>
              <a:t>Corresponding frame number is retrieved, which now tells where in the main memory page lies.</a:t>
            </a:r>
          </a:p>
          <a:p>
            <a:endParaRPr lang="en-US" dirty="0"/>
          </a:p>
          <a:p>
            <a:r>
              <a:rPr lang="en-US" dirty="0"/>
              <a:t>Steps in Page miss:</a:t>
            </a:r>
          </a:p>
          <a:p>
            <a:pPr lvl="1"/>
            <a:r>
              <a:rPr lang="en-US" dirty="0"/>
              <a:t>CPU generates virtual address.</a:t>
            </a:r>
          </a:p>
          <a:p>
            <a:pPr lvl="1"/>
            <a:r>
              <a:rPr lang="en-US" dirty="0"/>
              <a:t>It is checked in TLB (not present).</a:t>
            </a:r>
          </a:p>
          <a:p>
            <a:pPr lvl="1"/>
            <a:r>
              <a:rPr lang="en-US" dirty="0"/>
              <a:t>Now the page number is matched to page table residing in main memory.</a:t>
            </a:r>
          </a:p>
          <a:p>
            <a:pPr lvl="1"/>
            <a:r>
              <a:rPr lang="en-US" dirty="0"/>
              <a:t>Corresponding frame number is retrieved, which now tells where in the main memory page lies.</a:t>
            </a:r>
          </a:p>
          <a:p>
            <a:pPr lvl="1"/>
            <a:r>
              <a:rPr lang="en-US" dirty="0"/>
              <a:t>The TLB is updated with new Page Table Entry (if space is not there, one of the replacement technique comes into picture </a:t>
            </a:r>
            <a:r>
              <a:rPr lang="en-US" dirty="0" err="1"/>
              <a:t>i.e</a:t>
            </a:r>
            <a:r>
              <a:rPr lang="en-US" dirty="0"/>
              <a:t> either FIFO, LRU or MFU </a:t>
            </a:r>
            <a:r>
              <a:rPr lang="en-US" dirty="0" err="1"/>
              <a:t>etc</a:t>
            </a:r>
            <a:r>
              <a:rPr lang="en-US" dirty="0"/>
              <a:t>).</a:t>
            </a:r>
          </a:p>
        </p:txBody>
      </p:sp>
    </p:spTree>
    <p:extLst>
      <p:ext uri="{BB962C8B-B14F-4D97-AF65-F5344CB8AC3E}">
        <p14:creationId xmlns:p14="http://schemas.microsoft.com/office/powerpoint/2010/main" val="25577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address space is large, the page table will be large</a:t>
            </a:r>
            <a:endParaRPr lang="en-US" dirty="0"/>
          </a:p>
        </p:txBody>
      </p:sp>
      <p:sp>
        <p:nvSpPr>
          <p:cNvPr id="3" name="Content Placeholder 2"/>
          <p:cNvSpPr>
            <a:spLocks noGrp="1"/>
          </p:cNvSpPr>
          <p:nvPr>
            <p:ph idx="1"/>
          </p:nvPr>
        </p:nvSpPr>
        <p:spPr/>
        <p:txBody>
          <a:bodyPr/>
          <a:lstStyle/>
          <a:p>
            <a:r>
              <a:rPr lang="en-US" dirty="0"/>
              <a:t>Two different ways to deal with large page table problems:</a:t>
            </a:r>
          </a:p>
          <a:p>
            <a:pPr marL="914400" lvl="1" indent="-457200">
              <a:buFont typeface="+mj-lt"/>
              <a:buAutoNum type="arabicPeriod"/>
            </a:pPr>
            <a:r>
              <a:rPr lang="en-US" dirty="0"/>
              <a:t>Multilevel Page Table</a:t>
            </a:r>
          </a:p>
          <a:p>
            <a:pPr marL="914400" lvl="1" indent="-457200">
              <a:buFont typeface="+mj-lt"/>
              <a:buAutoNum type="arabicPeriod"/>
            </a:pPr>
            <a:r>
              <a:rPr lang="en-US" dirty="0"/>
              <a:t>Inverted Page Table</a:t>
            </a:r>
          </a:p>
        </p:txBody>
      </p:sp>
    </p:spTree>
    <p:extLst>
      <p:ext uri="{BB962C8B-B14F-4D97-AF65-F5344CB8AC3E}">
        <p14:creationId xmlns:p14="http://schemas.microsoft.com/office/powerpoint/2010/main" val="333215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Multilevel Page Table</a:t>
            </a:r>
          </a:p>
        </p:txBody>
      </p:sp>
      <p:graphicFrame>
        <p:nvGraphicFramePr>
          <p:cNvPr id="4" name="Content Placeholder 12"/>
          <p:cNvGraphicFramePr>
            <a:graphicFrameLocks/>
          </p:cNvGraphicFramePr>
          <p:nvPr>
            <p:extLst>
              <p:ext uri="{D42A27DB-BD31-4B8C-83A1-F6EECF244321}">
                <p14:modId xmlns:p14="http://schemas.microsoft.com/office/powerpoint/2010/main" val="2598788631"/>
              </p:ext>
            </p:extLst>
          </p:nvPr>
        </p:nvGraphicFramePr>
        <p:xfrm>
          <a:off x="4465381" y="5107624"/>
          <a:ext cx="1524000" cy="110744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F301</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F302</a:t>
                      </a: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1047754" y="2900365"/>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a:endCxn id="24" idx="1"/>
          </p:cNvCxnSpPr>
          <p:nvPr/>
        </p:nvCxnSpPr>
        <p:spPr>
          <a:xfrm rot="5400000" flipH="1" flipV="1">
            <a:off x="1293907" y="2082710"/>
            <a:ext cx="1143003" cy="492308"/>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952755" y="145256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PT2</a:t>
            </a:r>
          </a:p>
          <a:p>
            <a:pPr algn="ctr"/>
            <a:r>
              <a:rPr lang="en-US" dirty="0"/>
              <a:t>10 bit</a:t>
            </a:r>
          </a:p>
        </p:txBody>
      </p:sp>
      <p:sp>
        <p:nvSpPr>
          <p:cNvPr id="8" name="Rectangle 7"/>
          <p:cNvSpPr/>
          <p:nvPr/>
        </p:nvSpPr>
        <p:spPr>
          <a:xfrm>
            <a:off x="3790955" y="145256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a:p>
            <a:pPr algn="ctr"/>
            <a:r>
              <a:rPr lang="en-US" dirty="0"/>
              <a:t>12 bits</a:t>
            </a:r>
          </a:p>
        </p:txBody>
      </p:sp>
      <p:sp>
        <p:nvSpPr>
          <p:cNvPr id="9" name="TextBox 8"/>
          <p:cNvSpPr txBox="1"/>
          <p:nvPr/>
        </p:nvSpPr>
        <p:spPr>
          <a:xfrm>
            <a:off x="2495555" y="1072751"/>
            <a:ext cx="1714500" cy="369332"/>
          </a:xfrm>
          <a:prstGeom prst="rect">
            <a:avLst/>
          </a:prstGeom>
          <a:noFill/>
        </p:spPr>
        <p:txBody>
          <a:bodyPr wrap="square" rtlCol="0">
            <a:spAutoFit/>
          </a:bodyPr>
          <a:lstStyle/>
          <a:p>
            <a:pPr algn="r"/>
            <a:r>
              <a:rPr lang="en-US" dirty="0"/>
              <a:t>Logical Address</a:t>
            </a:r>
          </a:p>
        </p:txBody>
      </p:sp>
      <p:sp>
        <p:nvSpPr>
          <p:cNvPr id="10" name="Rectangle 9"/>
          <p:cNvSpPr/>
          <p:nvPr/>
        </p:nvSpPr>
        <p:spPr>
          <a:xfrm>
            <a:off x="8134355" y="2328864"/>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924555" y="145363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F202</a:t>
            </a:r>
          </a:p>
        </p:txBody>
      </p:sp>
      <p:sp>
        <p:nvSpPr>
          <p:cNvPr id="12" name="Rectangle 11"/>
          <p:cNvSpPr/>
          <p:nvPr/>
        </p:nvSpPr>
        <p:spPr>
          <a:xfrm>
            <a:off x="6762755" y="145363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210055" y="1029774"/>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210055" y="1039298"/>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7600955" y="1378068"/>
            <a:ext cx="1737360" cy="369332"/>
          </a:xfrm>
          <a:prstGeom prst="rect">
            <a:avLst/>
          </a:prstGeom>
          <a:noFill/>
        </p:spPr>
        <p:txBody>
          <a:bodyPr wrap="square" rtlCol="0">
            <a:spAutoFit/>
          </a:bodyPr>
          <a:lstStyle/>
          <a:p>
            <a:pPr algn="r"/>
            <a:r>
              <a:rPr lang="en-US" dirty="0"/>
              <a:t>Physical Address</a:t>
            </a:r>
          </a:p>
        </p:txBody>
      </p:sp>
      <p:cxnSp>
        <p:nvCxnSpPr>
          <p:cNvPr id="16" name="Elbow Connector 15"/>
          <p:cNvCxnSpPr>
            <a:stCxn id="12" idx="3"/>
            <a:endCxn id="10" idx="0"/>
          </p:cNvCxnSpPr>
          <p:nvPr/>
        </p:nvCxnSpPr>
        <p:spPr>
          <a:xfrm>
            <a:off x="7600955" y="1758434"/>
            <a:ext cx="1104900" cy="570430"/>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7" name="Elbow Connector 16"/>
          <p:cNvCxnSpPr>
            <a:endCxn id="11" idx="2"/>
          </p:cNvCxnSpPr>
          <p:nvPr/>
        </p:nvCxnSpPr>
        <p:spPr>
          <a:xfrm rot="5400000" flipH="1" flipV="1">
            <a:off x="4896385" y="3167599"/>
            <a:ext cx="2551634" cy="342905"/>
          </a:xfrm>
          <a:prstGeom prst="bentConnector3">
            <a:avLst>
              <a:gd name="adj1" fmla="val -64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8" name="Content Placeholder 12"/>
          <p:cNvGraphicFramePr>
            <a:graphicFrameLocks/>
          </p:cNvGraphicFramePr>
          <p:nvPr>
            <p:extLst>
              <p:ext uri="{D42A27DB-BD31-4B8C-83A1-F6EECF244321}">
                <p14:modId xmlns:p14="http://schemas.microsoft.com/office/powerpoint/2010/main" val="2812561391"/>
              </p:ext>
            </p:extLst>
          </p:nvPr>
        </p:nvGraphicFramePr>
        <p:xfrm>
          <a:off x="2495555" y="2900364"/>
          <a:ext cx="1676400" cy="1478280"/>
        </p:xfrm>
        <a:graphic>
          <a:graphicData uri="http://schemas.openxmlformats.org/drawingml/2006/table">
            <a:tbl>
              <a:tblPr firstRow="1" bandRow="1">
                <a:tableStyleId>{93296810-A885-4BE3-A3E7-6D5BEEA58F35}</a:tableStyleId>
              </a:tblPr>
              <a:tblGrid>
                <a:gridCol w="754380">
                  <a:extLst>
                    <a:ext uri="{9D8B030D-6E8A-4147-A177-3AD203B41FA5}">
                      <a16:colId xmlns:a16="http://schemas.microsoft.com/office/drawing/2014/main" val="20000"/>
                    </a:ext>
                  </a:extLst>
                </a:gridCol>
                <a:gridCol w="92202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Pointer</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9" name="Content Placeholder 12"/>
          <p:cNvGraphicFramePr>
            <a:graphicFrameLocks/>
          </p:cNvGraphicFramePr>
          <p:nvPr>
            <p:extLst>
              <p:ext uri="{D42A27DB-BD31-4B8C-83A1-F6EECF244321}">
                <p14:modId xmlns:p14="http://schemas.microsoft.com/office/powerpoint/2010/main" val="3568856603"/>
              </p:ext>
            </p:extLst>
          </p:nvPr>
        </p:nvGraphicFramePr>
        <p:xfrm>
          <a:off x="4486664" y="3659824"/>
          <a:ext cx="1524000" cy="110744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F201</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F202</a:t>
                      </a:r>
                    </a:p>
                  </a:txBody>
                  <a:tcPr/>
                </a:tc>
                <a:extLst>
                  <a:ext uri="{0D108BD9-81ED-4DB2-BD59-A6C34878D82A}">
                    <a16:rowId xmlns:a16="http://schemas.microsoft.com/office/drawing/2014/main" val="10002"/>
                  </a:ext>
                </a:extLst>
              </a:tr>
            </a:tbl>
          </a:graphicData>
        </a:graphic>
      </p:graphicFrame>
      <p:graphicFrame>
        <p:nvGraphicFramePr>
          <p:cNvPr id="20" name="Content Placeholder 12"/>
          <p:cNvGraphicFramePr>
            <a:graphicFrameLocks/>
          </p:cNvGraphicFramePr>
          <p:nvPr>
            <p:extLst>
              <p:ext uri="{D42A27DB-BD31-4B8C-83A1-F6EECF244321}">
                <p14:modId xmlns:p14="http://schemas.microsoft.com/office/powerpoint/2010/main" val="2133760411"/>
              </p:ext>
            </p:extLst>
          </p:nvPr>
        </p:nvGraphicFramePr>
        <p:xfrm>
          <a:off x="4444098" y="2212024"/>
          <a:ext cx="1524000" cy="110744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142240">
                <a:tc>
                  <a:txBody>
                    <a:bodyPr/>
                    <a:lstStyle/>
                    <a:p>
                      <a:r>
                        <a:rPr lang="en-US" dirty="0"/>
                        <a:t>Page</a:t>
                      </a:r>
                    </a:p>
                  </a:txBody>
                  <a:tcPr/>
                </a:tc>
                <a:tc>
                  <a:txBody>
                    <a:bodyPr/>
                    <a:lstStyle/>
                    <a:p>
                      <a:r>
                        <a:rPr lang="en-US" dirty="0"/>
                        <a:t>Frame</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F101</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F102</a:t>
                      </a:r>
                    </a:p>
                  </a:txBody>
                  <a:tcPr/>
                </a:tc>
                <a:extLst>
                  <a:ext uri="{0D108BD9-81ED-4DB2-BD59-A6C34878D82A}">
                    <a16:rowId xmlns:a16="http://schemas.microsoft.com/office/drawing/2014/main" val="10002"/>
                  </a:ext>
                </a:extLst>
              </a:tr>
            </a:tbl>
          </a:graphicData>
        </a:graphic>
      </p:graphicFrame>
      <p:cxnSp>
        <p:nvCxnSpPr>
          <p:cNvPr id="21" name="Straight Arrow Connector 20"/>
          <p:cNvCxnSpPr/>
          <p:nvPr/>
        </p:nvCxnSpPr>
        <p:spPr>
          <a:xfrm flipV="1">
            <a:off x="3790955" y="2383631"/>
            <a:ext cx="661983" cy="1061092"/>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a:off x="3790955" y="3840377"/>
            <a:ext cx="718457" cy="12487"/>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3752850" y="4174331"/>
            <a:ext cx="723900" cy="1157499"/>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2111562" y="145256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PT1</a:t>
            </a:r>
          </a:p>
          <a:p>
            <a:pPr algn="ctr"/>
            <a:r>
              <a:rPr lang="en-US" dirty="0"/>
              <a:t>10 bit</a:t>
            </a:r>
          </a:p>
        </p:txBody>
      </p:sp>
      <p:sp>
        <p:nvSpPr>
          <p:cNvPr id="25" name="TextBox 24"/>
          <p:cNvSpPr txBox="1"/>
          <p:nvPr/>
        </p:nvSpPr>
        <p:spPr>
          <a:xfrm>
            <a:off x="2519642" y="2072641"/>
            <a:ext cx="364942" cy="369332"/>
          </a:xfrm>
          <a:prstGeom prst="rect">
            <a:avLst/>
          </a:prstGeom>
          <a:noFill/>
        </p:spPr>
        <p:txBody>
          <a:bodyPr wrap="square" rtlCol="0">
            <a:spAutoFit/>
          </a:bodyPr>
          <a:lstStyle/>
          <a:p>
            <a:r>
              <a:rPr lang="en-US" dirty="0"/>
              <a:t>2</a:t>
            </a:r>
          </a:p>
        </p:txBody>
      </p:sp>
      <p:sp>
        <p:nvSpPr>
          <p:cNvPr id="26" name="TextBox 25"/>
          <p:cNvSpPr txBox="1"/>
          <p:nvPr/>
        </p:nvSpPr>
        <p:spPr>
          <a:xfrm>
            <a:off x="3402195" y="2060494"/>
            <a:ext cx="460192" cy="369332"/>
          </a:xfrm>
          <a:prstGeom prst="rect">
            <a:avLst/>
          </a:prstGeom>
          <a:noFill/>
        </p:spPr>
        <p:txBody>
          <a:bodyPr wrap="square" rtlCol="0">
            <a:spAutoFit/>
          </a:bodyPr>
          <a:lstStyle/>
          <a:p>
            <a:r>
              <a:rPr lang="en-US" dirty="0"/>
              <a:t>P2</a:t>
            </a:r>
          </a:p>
        </p:txBody>
      </p:sp>
      <p:cxnSp>
        <p:nvCxnSpPr>
          <p:cNvPr id="27" name="Elbow Connector 26"/>
          <p:cNvCxnSpPr/>
          <p:nvPr/>
        </p:nvCxnSpPr>
        <p:spPr>
          <a:xfrm rot="16200000" flipH="1">
            <a:off x="2859325" y="2598498"/>
            <a:ext cx="2575030" cy="1457710"/>
          </a:xfrm>
          <a:prstGeom prst="bentConnector3">
            <a:avLst>
              <a:gd name="adj1" fmla="val 5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28" name="Elbow Connector 27"/>
          <p:cNvCxnSpPr/>
          <p:nvPr/>
        </p:nvCxnSpPr>
        <p:spPr>
          <a:xfrm rot="16200000" flipH="1">
            <a:off x="1813809" y="2721586"/>
            <a:ext cx="1813025" cy="449530"/>
          </a:xfrm>
          <a:prstGeom prst="bentConnector3">
            <a:avLst>
              <a:gd name="adj1" fmla="val 31087"/>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29" name="Rounded Rectangle 28"/>
          <p:cNvSpPr/>
          <p:nvPr/>
        </p:nvSpPr>
        <p:spPr>
          <a:xfrm>
            <a:off x="4339304" y="3501393"/>
            <a:ext cx="1818721" cy="1434783"/>
          </a:xfrm>
          <a:prstGeom prst="roundRect">
            <a:avLst>
              <a:gd name="adj" fmla="val 9696"/>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317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25" grpId="0"/>
      <p:bldP spid="26" grpId="0"/>
      <p:bldP spid="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Inverted Page Table</a:t>
            </a:r>
          </a:p>
        </p:txBody>
      </p:sp>
      <p:graphicFrame>
        <p:nvGraphicFramePr>
          <p:cNvPr id="30" name="Content Placeholder 3"/>
          <p:cNvGraphicFramePr>
            <a:graphicFrameLocks noGrp="1"/>
          </p:cNvGraphicFramePr>
          <p:nvPr>
            <p:ph idx="1"/>
            <p:extLst>
              <p:ext uri="{D42A27DB-BD31-4B8C-83A1-F6EECF244321}">
                <p14:modId xmlns:p14="http://schemas.microsoft.com/office/powerpoint/2010/main" val="1175704979"/>
              </p:ext>
            </p:extLst>
          </p:nvPr>
        </p:nvGraphicFramePr>
        <p:xfrm>
          <a:off x="1379950" y="1447800"/>
          <a:ext cx="2602230" cy="457200"/>
        </p:xfrm>
        <a:graphic>
          <a:graphicData uri="http://schemas.openxmlformats.org/drawingml/2006/table">
            <a:tbl>
              <a:tblPr firstRow="1" bandRow="1">
                <a:tableStyleId>{5C22544A-7EE6-4342-B048-85BDC9FD1C3A}</a:tableStyleId>
              </a:tblPr>
              <a:tblGrid>
                <a:gridCol w="150495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tblGrid>
              <a:tr h="370840">
                <a:tc>
                  <a:txBody>
                    <a:bodyPr/>
                    <a:lstStyle/>
                    <a:p>
                      <a:r>
                        <a:rPr lang="en-US" sz="2400" dirty="0"/>
                        <a:t>Page No 2</a:t>
                      </a:r>
                      <a:endParaRPr lang="en-IN" sz="2400" dirty="0"/>
                    </a:p>
                  </a:txBody>
                  <a:tcPr>
                    <a:solidFill>
                      <a:srgbClr val="2489CE"/>
                    </a:solidFill>
                  </a:tcPr>
                </a:tc>
                <a:tc>
                  <a:txBody>
                    <a:bodyPr/>
                    <a:lstStyle/>
                    <a:p>
                      <a:r>
                        <a:rPr lang="en-US" sz="2400" dirty="0"/>
                        <a:t>Offset</a:t>
                      </a:r>
                      <a:endParaRPr lang="en-IN" sz="2400" dirty="0"/>
                    </a:p>
                  </a:txBody>
                  <a:tcPr>
                    <a:solidFill>
                      <a:srgbClr val="2489CE"/>
                    </a:solidFill>
                  </a:tcPr>
                </a:tc>
                <a:extLst>
                  <a:ext uri="{0D108BD9-81ED-4DB2-BD59-A6C34878D82A}">
                    <a16:rowId xmlns:a16="http://schemas.microsoft.com/office/drawing/2014/main" val="10000"/>
                  </a:ext>
                </a:extLst>
              </a:tr>
            </a:tbl>
          </a:graphicData>
        </a:graphic>
      </p:graphicFrame>
      <p:sp>
        <p:nvSpPr>
          <p:cNvPr id="31" name="TextBox 30"/>
          <p:cNvSpPr txBox="1"/>
          <p:nvPr/>
        </p:nvSpPr>
        <p:spPr>
          <a:xfrm>
            <a:off x="1182703" y="1021315"/>
            <a:ext cx="2926080" cy="430887"/>
          </a:xfrm>
          <a:prstGeom prst="rect">
            <a:avLst/>
          </a:prstGeom>
          <a:noFill/>
        </p:spPr>
        <p:txBody>
          <a:bodyPr wrap="square" rtlCol="0">
            <a:spAutoFit/>
          </a:bodyPr>
          <a:lstStyle/>
          <a:p>
            <a:pPr algn="ctr"/>
            <a:r>
              <a:rPr lang="en-US" sz="2200" dirty="0"/>
              <a:t>Current process ID - 245</a:t>
            </a:r>
            <a:endParaRPr lang="en-IN" sz="2200" dirty="0"/>
          </a:p>
        </p:txBody>
      </p:sp>
      <p:graphicFrame>
        <p:nvGraphicFramePr>
          <p:cNvPr id="32" name="Content Placeholder 3"/>
          <p:cNvGraphicFramePr>
            <a:graphicFrameLocks/>
          </p:cNvGraphicFramePr>
          <p:nvPr>
            <p:extLst>
              <p:ext uri="{D42A27DB-BD31-4B8C-83A1-F6EECF244321}">
                <p14:modId xmlns:p14="http://schemas.microsoft.com/office/powerpoint/2010/main" val="1874342442"/>
              </p:ext>
            </p:extLst>
          </p:nvPr>
        </p:nvGraphicFramePr>
        <p:xfrm>
          <a:off x="1271603" y="5562600"/>
          <a:ext cx="2818924" cy="457200"/>
        </p:xfrm>
        <a:graphic>
          <a:graphicData uri="http://schemas.openxmlformats.org/drawingml/2006/table">
            <a:tbl>
              <a:tblPr firstRow="1" bandRow="1">
                <a:tableStyleId>{5C22544A-7EE6-4342-B048-85BDC9FD1C3A}</a:tableStyleId>
              </a:tblPr>
              <a:tblGrid>
                <a:gridCol w="1721644">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tblGrid>
              <a:tr h="152400">
                <a:tc>
                  <a:txBody>
                    <a:bodyPr/>
                    <a:lstStyle/>
                    <a:p>
                      <a:r>
                        <a:rPr lang="en-US" sz="2400" dirty="0"/>
                        <a:t>Frame No 4</a:t>
                      </a:r>
                      <a:endParaRPr lang="en-IN" sz="2400" dirty="0"/>
                    </a:p>
                  </a:txBody>
                  <a:tcPr>
                    <a:solidFill>
                      <a:srgbClr val="2489CE"/>
                    </a:solidFill>
                  </a:tcPr>
                </a:tc>
                <a:tc>
                  <a:txBody>
                    <a:bodyPr/>
                    <a:lstStyle/>
                    <a:p>
                      <a:r>
                        <a:rPr lang="en-US" sz="2400" dirty="0"/>
                        <a:t>Offset</a:t>
                      </a:r>
                      <a:endParaRPr lang="en-IN" sz="2400" dirty="0"/>
                    </a:p>
                  </a:txBody>
                  <a:tcPr>
                    <a:solidFill>
                      <a:srgbClr val="2489CE"/>
                    </a:solidFill>
                  </a:tcPr>
                </a:tc>
                <a:extLst>
                  <a:ext uri="{0D108BD9-81ED-4DB2-BD59-A6C34878D82A}">
                    <a16:rowId xmlns:a16="http://schemas.microsoft.com/office/drawing/2014/main" val="10000"/>
                  </a:ext>
                </a:extLst>
              </a:tr>
            </a:tbl>
          </a:graphicData>
        </a:graphic>
      </p:graphicFrame>
      <p:sp>
        <p:nvSpPr>
          <p:cNvPr id="33" name="TextBox 32"/>
          <p:cNvSpPr txBox="1"/>
          <p:nvPr/>
        </p:nvSpPr>
        <p:spPr>
          <a:xfrm>
            <a:off x="1716897" y="6015398"/>
            <a:ext cx="2083594" cy="430887"/>
          </a:xfrm>
          <a:prstGeom prst="rect">
            <a:avLst/>
          </a:prstGeom>
          <a:noFill/>
        </p:spPr>
        <p:txBody>
          <a:bodyPr wrap="square" rtlCol="0">
            <a:spAutoFit/>
          </a:bodyPr>
          <a:lstStyle/>
          <a:p>
            <a:pPr algn="ctr"/>
            <a:r>
              <a:rPr lang="en-US" sz="2200" dirty="0"/>
              <a:t>Physical Address</a:t>
            </a:r>
            <a:endParaRPr lang="en-IN" sz="2200" dirty="0"/>
          </a:p>
        </p:txBody>
      </p:sp>
      <p:sp>
        <p:nvSpPr>
          <p:cNvPr id="34" name="TextBox 33"/>
          <p:cNvSpPr txBox="1"/>
          <p:nvPr/>
        </p:nvSpPr>
        <p:spPr>
          <a:xfrm>
            <a:off x="1402571" y="2514240"/>
            <a:ext cx="1397794" cy="830997"/>
          </a:xfrm>
          <a:prstGeom prst="rect">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Hash Function</a:t>
            </a:r>
            <a:endParaRPr lang="en-IN" sz="2400" dirty="0"/>
          </a:p>
        </p:txBody>
      </p:sp>
      <p:graphicFrame>
        <p:nvGraphicFramePr>
          <p:cNvPr id="35" name="Table 34"/>
          <p:cNvGraphicFramePr>
            <a:graphicFrameLocks noGrp="1"/>
          </p:cNvGraphicFramePr>
          <p:nvPr>
            <p:extLst>
              <p:ext uri="{D42A27DB-BD31-4B8C-83A1-F6EECF244321}">
                <p14:modId xmlns:p14="http://schemas.microsoft.com/office/powerpoint/2010/main" val="907588255"/>
              </p:ext>
            </p:extLst>
          </p:nvPr>
        </p:nvGraphicFramePr>
        <p:xfrm>
          <a:off x="3938603" y="2220099"/>
          <a:ext cx="5646738" cy="2738120"/>
        </p:xfrm>
        <a:graphic>
          <a:graphicData uri="http://schemas.openxmlformats.org/drawingml/2006/table">
            <a:tbl>
              <a:tblPr firstRow="1" bandRow="1">
                <a:tableStyleId>{93296810-A885-4BE3-A3E7-6D5BEEA58F35}</a:tableStyleId>
              </a:tblPr>
              <a:tblGrid>
                <a:gridCol w="1476375">
                  <a:extLst>
                    <a:ext uri="{9D8B030D-6E8A-4147-A177-3AD203B41FA5}">
                      <a16:colId xmlns:a16="http://schemas.microsoft.com/office/drawing/2014/main" val="20000"/>
                    </a:ext>
                  </a:extLst>
                </a:gridCol>
                <a:gridCol w="1284859">
                  <a:extLst>
                    <a:ext uri="{9D8B030D-6E8A-4147-A177-3AD203B41FA5}">
                      <a16:colId xmlns:a16="http://schemas.microsoft.com/office/drawing/2014/main" val="20001"/>
                    </a:ext>
                  </a:extLst>
                </a:gridCol>
                <a:gridCol w="1547559">
                  <a:extLst>
                    <a:ext uri="{9D8B030D-6E8A-4147-A177-3AD203B41FA5}">
                      <a16:colId xmlns:a16="http://schemas.microsoft.com/office/drawing/2014/main" val="20002"/>
                    </a:ext>
                  </a:extLst>
                </a:gridCol>
                <a:gridCol w="1337945">
                  <a:extLst>
                    <a:ext uri="{9D8B030D-6E8A-4147-A177-3AD203B41FA5}">
                      <a16:colId xmlns:a16="http://schemas.microsoft.com/office/drawing/2014/main" val="20003"/>
                    </a:ext>
                  </a:extLst>
                </a:gridCol>
              </a:tblGrid>
              <a:tr h="370840">
                <a:tc>
                  <a:txBody>
                    <a:bodyPr/>
                    <a:lstStyle/>
                    <a:p>
                      <a:r>
                        <a:rPr lang="en-US" sz="2400" dirty="0"/>
                        <a:t>Frame No</a:t>
                      </a:r>
                      <a:endParaRPr lang="en-IN" sz="2400" dirty="0"/>
                    </a:p>
                  </a:txBody>
                  <a:tcPr/>
                </a:tc>
                <a:tc>
                  <a:txBody>
                    <a:bodyPr/>
                    <a:lstStyle/>
                    <a:p>
                      <a:r>
                        <a:rPr lang="en-US" sz="2400" dirty="0"/>
                        <a:t>Page No</a:t>
                      </a:r>
                      <a:endParaRPr lang="en-IN" sz="2400" dirty="0"/>
                    </a:p>
                  </a:txBody>
                  <a:tcPr/>
                </a:tc>
                <a:tc>
                  <a:txBody>
                    <a:bodyPr/>
                    <a:lstStyle/>
                    <a:p>
                      <a:r>
                        <a:rPr lang="en-US" sz="2400" dirty="0"/>
                        <a:t>Process ID</a:t>
                      </a:r>
                      <a:endParaRPr lang="en-IN" sz="2400" dirty="0"/>
                    </a:p>
                  </a:txBody>
                  <a:tcPr/>
                </a:tc>
                <a:tc>
                  <a:txBody>
                    <a:bodyPr/>
                    <a:lstStyle/>
                    <a:p>
                      <a:r>
                        <a:rPr lang="en-US" sz="2800" dirty="0"/>
                        <a:t>Pointer</a:t>
                      </a:r>
                      <a:endParaRPr lang="en-IN" sz="2400" dirty="0"/>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211</a:t>
                      </a:r>
                      <a:endParaRPr lang="en-IN" dirty="0"/>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r>
                        <a:rPr lang="en-US" dirty="0"/>
                        <a:t>2</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2"/>
                  </a:ext>
                </a:extLst>
              </a:tr>
              <a:tr h="370840">
                <a:tc>
                  <a:txBody>
                    <a:bodyPr/>
                    <a:lstStyle/>
                    <a:p>
                      <a:r>
                        <a:rPr lang="en-US" dirty="0"/>
                        <a:t>3</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3"/>
                  </a:ext>
                </a:extLst>
              </a:tr>
              <a:tr h="340221">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245</a:t>
                      </a:r>
                      <a:endParaRPr lang="en-IN" dirty="0"/>
                    </a:p>
                  </a:txBody>
                  <a:tcPr/>
                </a:tc>
                <a:tc>
                  <a:txBody>
                    <a:bodyPr/>
                    <a:lstStyle/>
                    <a:p>
                      <a:endParaRPr lang="en-IN" dirty="0"/>
                    </a:p>
                  </a:txBody>
                  <a:tcPr/>
                </a:tc>
                <a:extLst>
                  <a:ext uri="{0D108BD9-81ED-4DB2-BD59-A6C34878D82A}">
                    <a16:rowId xmlns:a16="http://schemas.microsoft.com/office/drawing/2014/main" val="10004"/>
                  </a:ext>
                </a:extLst>
              </a:tr>
              <a:tr h="370840">
                <a:tc>
                  <a:txBody>
                    <a:bodyPr/>
                    <a:lstStyle/>
                    <a:p>
                      <a:r>
                        <a:rPr lang="en-US" dirty="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370840">
                <a:tc>
                  <a:txBody>
                    <a:bodyPr/>
                    <a:lstStyle/>
                    <a:p>
                      <a:r>
                        <a:rPr lang="en-US" dirty="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bl>
          </a:graphicData>
        </a:graphic>
      </p:graphicFrame>
      <p:cxnSp>
        <p:nvCxnSpPr>
          <p:cNvPr id="36" name="Straight Arrow Connector 35"/>
          <p:cNvCxnSpPr/>
          <p:nvPr/>
        </p:nvCxnSpPr>
        <p:spPr>
          <a:xfrm>
            <a:off x="2100263" y="1885950"/>
            <a:ext cx="1205" cy="615933"/>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4" idx="3"/>
          </p:cNvCxnSpPr>
          <p:nvPr/>
        </p:nvCxnSpPr>
        <p:spPr>
          <a:xfrm flipV="1">
            <a:off x="2800365" y="2929738"/>
            <a:ext cx="1138238" cy="1"/>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6238888" y="1307371"/>
            <a:ext cx="3383280" cy="830997"/>
          </a:xfrm>
          <a:prstGeom prst="rect">
            <a:avLst/>
          </a:prstGeom>
          <a:noFill/>
        </p:spPr>
        <p:txBody>
          <a:bodyPr wrap="square" rtlCol="0">
            <a:spAutoFit/>
          </a:bodyPr>
          <a:lstStyle/>
          <a:p>
            <a:r>
              <a:rPr lang="en-US" sz="2400" dirty="0"/>
              <a:t>Process IDs do not match.</a:t>
            </a:r>
          </a:p>
          <a:p>
            <a:r>
              <a:rPr lang="en-US" sz="2400" dirty="0"/>
              <a:t>So follow chaining pointer</a:t>
            </a:r>
            <a:endParaRPr lang="en-IN" sz="2400" dirty="0"/>
          </a:p>
        </p:txBody>
      </p:sp>
      <p:cxnSp>
        <p:nvCxnSpPr>
          <p:cNvPr id="39" name="Straight Connector 38"/>
          <p:cNvCxnSpPr/>
          <p:nvPr/>
        </p:nvCxnSpPr>
        <p:spPr>
          <a:xfrm>
            <a:off x="8982091" y="2929738"/>
            <a:ext cx="914400" cy="0"/>
          </a:xfrm>
          <a:prstGeom prst="line">
            <a:avLst/>
          </a:prstGeom>
          <a:ln w="381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896491" y="2929738"/>
            <a:ext cx="0" cy="1108862"/>
          </a:xfrm>
          <a:prstGeom prst="line">
            <a:avLst/>
          </a:prstGeom>
          <a:ln w="381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8982091" y="4038600"/>
            <a:ext cx="914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6638945" y="5017907"/>
            <a:ext cx="2834640" cy="1200329"/>
          </a:xfrm>
          <a:prstGeom prst="rect">
            <a:avLst/>
          </a:prstGeom>
          <a:noFill/>
        </p:spPr>
        <p:txBody>
          <a:bodyPr wrap="square" rtlCol="0">
            <a:spAutoFit/>
          </a:bodyPr>
          <a:lstStyle/>
          <a:p>
            <a:r>
              <a:rPr lang="en-US" sz="2400" dirty="0"/>
              <a:t>Process IDs match.</a:t>
            </a:r>
          </a:p>
          <a:p>
            <a:r>
              <a:rPr lang="en-US" sz="2400" dirty="0"/>
              <a:t>So frame no added to physical address.</a:t>
            </a:r>
            <a:endParaRPr lang="en-IN" sz="2400" dirty="0"/>
          </a:p>
        </p:txBody>
      </p:sp>
      <p:cxnSp>
        <p:nvCxnSpPr>
          <p:cNvPr id="43" name="Straight Arrow Connector 42"/>
          <p:cNvCxnSpPr/>
          <p:nvPr/>
        </p:nvCxnSpPr>
        <p:spPr>
          <a:xfrm flipH="1">
            <a:off x="3419491" y="1885950"/>
            <a:ext cx="3159" cy="367665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flipH="1">
            <a:off x="2800365" y="4038600"/>
            <a:ext cx="1138238" cy="152400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4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animBg="1"/>
      <p:bldP spid="38"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 Hierarchy?</a:t>
            </a:r>
          </a:p>
        </p:txBody>
      </p:sp>
      <p:sp>
        <p:nvSpPr>
          <p:cNvPr id="3" name="Content Placeholder 2"/>
          <p:cNvSpPr>
            <a:spLocks noGrp="1"/>
          </p:cNvSpPr>
          <p:nvPr>
            <p:ph idx="1"/>
          </p:nvPr>
        </p:nvSpPr>
        <p:spPr/>
        <p:txBody>
          <a:bodyPr/>
          <a:lstStyle/>
          <a:p>
            <a:r>
              <a:rPr lang="en-US" dirty="0"/>
              <a:t>The </a:t>
            </a:r>
            <a:r>
              <a:rPr lang="en-US" b="1" dirty="0">
                <a:solidFill>
                  <a:schemeClr val="accent6"/>
                </a:solidFill>
              </a:rPr>
              <a:t>hierarchical arrangement of storage</a:t>
            </a:r>
            <a:r>
              <a:rPr lang="en-US" dirty="0"/>
              <a:t> in current computer architectures is called the memory hierarchy.</a:t>
            </a:r>
          </a:p>
        </p:txBody>
      </p:sp>
      <p:graphicFrame>
        <p:nvGraphicFramePr>
          <p:cNvPr id="4" name="Diagram 3"/>
          <p:cNvGraphicFramePr/>
          <p:nvPr>
            <p:extLst>
              <p:ext uri="{D42A27DB-BD31-4B8C-83A1-F6EECF244321}">
                <p14:modId xmlns:p14="http://schemas.microsoft.com/office/powerpoint/2010/main" val="1652906600"/>
              </p:ext>
            </p:extLst>
          </p:nvPr>
        </p:nvGraphicFramePr>
        <p:xfrm>
          <a:off x="381000" y="1905000"/>
          <a:ext cx="6400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6911750" y="2062319"/>
            <a:ext cx="0" cy="4343400"/>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5163910" y="1966686"/>
            <a:ext cx="1752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Faster</a:t>
            </a:r>
          </a:p>
          <a:p>
            <a:pPr marL="285750" indent="-285750">
              <a:buFont typeface="Arial" panose="020B0604020202020204" pitchFamily="34" charset="0"/>
              <a:buChar char="•"/>
            </a:pPr>
            <a:r>
              <a:rPr lang="en-US" dirty="0"/>
              <a:t>Expensive</a:t>
            </a:r>
          </a:p>
          <a:p>
            <a:pPr marL="285750" indent="-285750">
              <a:buFont typeface="Arial" panose="020B0604020202020204" pitchFamily="34" charset="0"/>
              <a:buChar char="•"/>
            </a:pPr>
            <a:r>
              <a:rPr lang="en-US" dirty="0"/>
              <a:t>Less Capacity</a:t>
            </a:r>
          </a:p>
        </p:txBody>
      </p:sp>
      <p:cxnSp>
        <p:nvCxnSpPr>
          <p:cNvPr id="7" name="Straight Arrow Connector 6"/>
          <p:cNvCxnSpPr/>
          <p:nvPr/>
        </p:nvCxnSpPr>
        <p:spPr>
          <a:xfrm>
            <a:off x="7185365" y="2045389"/>
            <a:ext cx="5785" cy="4377261"/>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7216550" y="5319486"/>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Slower</a:t>
            </a:r>
          </a:p>
          <a:p>
            <a:pPr marL="285750" indent="-285750">
              <a:buFont typeface="Arial" panose="020B0604020202020204" pitchFamily="34" charset="0"/>
              <a:buChar char="•"/>
            </a:pPr>
            <a:r>
              <a:rPr lang="en-US" dirty="0"/>
              <a:t>Cheaper</a:t>
            </a:r>
          </a:p>
          <a:p>
            <a:pPr marL="285750" indent="-285750">
              <a:buFont typeface="Arial" panose="020B0604020202020204" pitchFamily="34" charset="0"/>
              <a:buChar char="•"/>
            </a:pPr>
            <a:r>
              <a:rPr lang="en-US" dirty="0"/>
              <a:t>More Capacity</a:t>
            </a:r>
          </a:p>
        </p:txBody>
      </p:sp>
    </p:spTree>
    <p:extLst>
      <p:ext uri="{BB962C8B-B14F-4D97-AF65-F5344CB8AC3E}">
        <p14:creationId xmlns:p14="http://schemas.microsoft.com/office/powerpoint/2010/main" val="14876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Inverted Page Table</a:t>
            </a:r>
          </a:p>
        </p:txBody>
      </p:sp>
      <p:sp>
        <p:nvSpPr>
          <p:cNvPr id="3" name="Content Placeholder 2"/>
          <p:cNvSpPr>
            <a:spLocks noGrp="1"/>
          </p:cNvSpPr>
          <p:nvPr>
            <p:ph idx="1"/>
          </p:nvPr>
        </p:nvSpPr>
        <p:spPr/>
        <p:txBody>
          <a:bodyPr/>
          <a:lstStyle/>
          <a:p>
            <a:r>
              <a:rPr lang="en-US" dirty="0"/>
              <a:t>Each entry in the page table contains the following fields.</a:t>
            </a:r>
          </a:p>
          <a:p>
            <a:pPr lvl="1"/>
            <a:r>
              <a:rPr lang="en-US" dirty="0"/>
              <a:t>Page number – It specifies the page number range of the logical address.</a:t>
            </a:r>
          </a:p>
          <a:p>
            <a:pPr lvl="1"/>
            <a:r>
              <a:rPr lang="en-US" dirty="0"/>
              <a:t>Process id – An inverted page table contains the address space information of all the processes in execution. </a:t>
            </a:r>
          </a:p>
          <a:p>
            <a:pPr lvl="2"/>
            <a:r>
              <a:rPr lang="en-US" dirty="0"/>
              <a:t>Since two different processes can have similar set of virtual addresses, it becomes necessary in Inverted Page Table to store a </a:t>
            </a:r>
            <a:r>
              <a:rPr lang="en-US" dirty="0" err="1"/>
              <a:t>processID</a:t>
            </a:r>
            <a:r>
              <a:rPr lang="en-US" dirty="0"/>
              <a:t> of each process to identify it’s address space uniquely. </a:t>
            </a:r>
          </a:p>
          <a:p>
            <a:pPr lvl="2"/>
            <a:r>
              <a:rPr lang="en-US" dirty="0"/>
              <a:t>This is done by using the combination of PID and Page Number. So this Process Id acts as an address space identifier and ensures that a virtual page for a particular process is mapped correctly to the corresponding physical frame.</a:t>
            </a:r>
          </a:p>
          <a:p>
            <a:pPr lvl="1"/>
            <a:r>
              <a:rPr lang="en-US" dirty="0"/>
              <a:t>Control bits – These bits are used to store extra paging-related information. These include the valid bit, dirty bit, reference bits, protection and locking information bits.</a:t>
            </a:r>
          </a:p>
          <a:p>
            <a:pPr lvl="1"/>
            <a:r>
              <a:rPr lang="en-US" dirty="0"/>
              <a:t>Chained pointer – It may be possible sometime that two or more processes share a part of main memory. </a:t>
            </a:r>
          </a:p>
          <a:p>
            <a:pPr lvl="2"/>
            <a:r>
              <a:rPr lang="en-US" dirty="0"/>
              <a:t>In this case, two or more logical pages map to same Page Table Entry then a chaining pointer is used to map the details of these logical pages to the root page table.</a:t>
            </a:r>
          </a:p>
        </p:txBody>
      </p:sp>
    </p:spTree>
    <p:extLst>
      <p:ext uri="{BB962C8B-B14F-4D97-AF65-F5344CB8AC3E}">
        <p14:creationId xmlns:p14="http://schemas.microsoft.com/office/powerpoint/2010/main" val="349043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Segmentation</a:t>
            </a:r>
          </a:p>
        </p:txBody>
      </p:sp>
      <p:sp>
        <p:nvSpPr>
          <p:cNvPr id="5" name="Text Placeholder 4"/>
          <p:cNvSpPr>
            <a:spLocks noGrp="1"/>
          </p:cNvSpPr>
          <p:nvPr>
            <p:ph type="body" idx="1"/>
          </p:nvPr>
        </p:nvSpPr>
        <p:spPr/>
        <p:txBody>
          <a:bodyPr/>
          <a:lstStyle/>
          <a:p>
            <a:r>
              <a:rPr lang="en-US" dirty="0"/>
              <a:t>Section - 8</a:t>
            </a:r>
          </a:p>
          <a:p>
            <a:endParaRPr lang="en-US" dirty="0"/>
          </a:p>
        </p:txBody>
      </p:sp>
    </p:spTree>
    <p:extLst>
      <p:ext uri="{BB962C8B-B14F-4D97-AF65-F5344CB8AC3E}">
        <p14:creationId xmlns:p14="http://schemas.microsoft.com/office/powerpoint/2010/main" val="1061620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a:xfrm>
            <a:off x="131180" y="863444"/>
            <a:ext cx="5398083" cy="5590565"/>
          </a:xfrm>
        </p:spPr>
        <p:txBody>
          <a:bodyPr/>
          <a:lstStyle/>
          <a:p>
            <a:r>
              <a:rPr lang="en-US" dirty="0"/>
              <a:t>Segmentation is a </a:t>
            </a:r>
            <a:r>
              <a:rPr lang="en-US" b="1" dirty="0">
                <a:solidFill>
                  <a:schemeClr val="accent6"/>
                </a:solidFill>
              </a:rPr>
              <a:t>memory management technique in which each job is divided into several segments of different sizes</a:t>
            </a:r>
            <a:r>
              <a:rPr lang="en-US" dirty="0"/>
              <a:t>, one for each module that contains pieces that perform related functions. </a:t>
            </a:r>
          </a:p>
          <a:p>
            <a:r>
              <a:rPr lang="en-US" b="1" dirty="0">
                <a:solidFill>
                  <a:schemeClr val="accent6"/>
                </a:solidFill>
              </a:rPr>
              <a:t>Each segment is actually a different logical address space </a:t>
            </a:r>
            <a:r>
              <a:rPr lang="en-US" dirty="0"/>
              <a:t>of the program.</a:t>
            </a:r>
          </a:p>
          <a:p>
            <a:r>
              <a:rPr lang="en-US" b="1" dirty="0">
                <a:solidFill>
                  <a:schemeClr val="accent6"/>
                </a:solidFill>
              </a:rPr>
              <a:t>When a process is to be executed</a:t>
            </a:r>
            <a:r>
              <a:rPr lang="en-US" dirty="0"/>
              <a:t>, its </a:t>
            </a:r>
            <a:r>
              <a:rPr lang="en-US" b="1" dirty="0">
                <a:solidFill>
                  <a:schemeClr val="accent6"/>
                </a:solidFill>
              </a:rPr>
              <a:t>corresponding segmentation are loaded into non-contiguous memory</a:t>
            </a:r>
            <a:r>
              <a:rPr lang="en-US" dirty="0"/>
              <a:t> though every segment is loaded into a contiguous block of available memory.</a:t>
            </a:r>
          </a:p>
          <a:p>
            <a:r>
              <a:rPr lang="en-US" dirty="0"/>
              <a:t>Segmentation memory management works very similar to paging but here </a:t>
            </a:r>
            <a:r>
              <a:rPr lang="en-US" b="1" dirty="0">
                <a:solidFill>
                  <a:schemeClr val="accent6"/>
                </a:solidFill>
              </a:rPr>
              <a:t>segments are of variable-length where as in paging pages are of fixed size</a:t>
            </a:r>
            <a:r>
              <a:rPr lang="en-US" dirty="0"/>
              <a:t>.</a:t>
            </a:r>
          </a:p>
        </p:txBody>
      </p:sp>
      <p:graphicFrame>
        <p:nvGraphicFramePr>
          <p:cNvPr id="4" name="Content Placeholder 8"/>
          <p:cNvGraphicFramePr>
            <a:graphicFrameLocks/>
          </p:cNvGraphicFramePr>
          <p:nvPr>
            <p:extLst>
              <p:ext uri="{D42A27DB-BD31-4B8C-83A1-F6EECF244321}">
                <p14:modId xmlns:p14="http://schemas.microsoft.com/office/powerpoint/2010/main" val="1731176491"/>
              </p:ext>
            </p:extLst>
          </p:nvPr>
        </p:nvGraphicFramePr>
        <p:xfrm>
          <a:off x="7137093" y="1090057"/>
          <a:ext cx="2070989" cy="2123440"/>
        </p:xfrm>
        <a:graphic>
          <a:graphicData uri="http://schemas.openxmlformats.org/drawingml/2006/table">
            <a:tbl>
              <a:tblPr firstRow="1" bandRow="1">
                <a:tableStyleId>{5C22544A-7EE6-4342-B048-85BDC9FD1C3A}</a:tableStyleId>
              </a:tblPr>
              <a:tblGrid>
                <a:gridCol w="424180">
                  <a:extLst>
                    <a:ext uri="{9D8B030D-6E8A-4147-A177-3AD203B41FA5}">
                      <a16:colId xmlns:a16="http://schemas.microsoft.com/office/drawing/2014/main" val="20000"/>
                    </a:ext>
                  </a:extLst>
                </a:gridCol>
                <a:gridCol w="599313">
                  <a:extLst>
                    <a:ext uri="{9D8B030D-6E8A-4147-A177-3AD203B41FA5}">
                      <a16:colId xmlns:a16="http://schemas.microsoft.com/office/drawing/2014/main" val="20001"/>
                    </a:ext>
                  </a:extLst>
                </a:gridCol>
                <a:gridCol w="1047496">
                  <a:extLst>
                    <a:ext uri="{9D8B030D-6E8A-4147-A177-3AD203B41FA5}">
                      <a16:colId xmlns:a16="http://schemas.microsoft.com/office/drawing/2014/main" val="20002"/>
                    </a:ext>
                  </a:extLst>
                </a:gridCol>
              </a:tblGrid>
              <a:tr h="370840">
                <a:tc>
                  <a:txBody>
                    <a:bodyPr/>
                    <a:lstStyle/>
                    <a:p>
                      <a:r>
                        <a:rPr lang="en-US" dirty="0" err="1"/>
                        <a:t>Sr</a:t>
                      </a:r>
                      <a:endParaRPr lang="en-IN" dirty="0"/>
                    </a:p>
                  </a:txBody>
                  <a:tcPr/>
                </a:tc>
                <a:tc>
                  <a:txBody>
                    <a:bodyPr/>
                    <a:lstStyle/>
                    <a:p>
                      <a:r>
                        <a:rPr lang="en-US" dirty="0"/>
                        <a:t>Size</a:t>
                      </a:r>
                      <a:endParaRPr lang="en-IN" dirty="0"/>
                    </a:p>
                  </a:txBody>
                  <a:tcPr/>
                </a:tc>
                <a:tc>
                  <a:txBody>
                    <a:bodyPr/>
                    <a:lstStyle/>
                    <a:p>
                      <a:r>
                        <a:rPr lang="en-US" dirty="0"/>
                        <a:t>Memory</a:t>
                      </a:r>
                    </a:p>
                    <a:p>
                      <a:r>
                        <a:rPr lang="en-US" dirty="0"/>
                        <a:t>Address</a:t>
                      </a:r>
                      <a:endParaRPr lang="en-IN" dirty="0"/>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solidFill>
                      <a:schemeClr val="accent3"/>
                    </a:solidFill>
                  </a:tcPr>
                </a:tc>
                <a:tc>
                  <a:txBody>
                    <a:bodyPr/>
                    <a:lstStyle/>
                    <a:p>
                      <a:r>
                        <a:rPr lang="en-US" dirty="0"/>
                        <a:t>300</a:t>
                      </a:r>
                      <a:endParaRPr lang="en-IN" dirty="0"/>
                    </a:p>
                  </a:txBody>
                  <a:tcPr>
                    <a:solidFill>
                      <a:schemeClr val="accent3"/>
                    </a:solidFill>
                  </a:tcPr>
                </a:tc>
                <a:tc>
                  <a:txBody>
                    <a:bodyPr/>
                    <a:lstStyle/>
                    <a:p>
                      <a:r>
                        <a:rPr lang="en-US" dirty="0"/>
                        <a:t>100</a:t>
                      </a:r>
                      <a:endParaRPr lang="en-IN" dirty="0"/>
                    </a:p>
                  </a:txBody>
                  <a:tcPr>
                    <a:solidFill>
                      <a:schemeClr val="accent3"/>
                    </a:solidFill>
                  </a:tcPr>
                </a:tc>
                <a:extLst>
                  <a:ext uri="{0D108BD9-81ED-4DB2-BD59-A6C34878D82A}">
                    <a16:rowId xmlns:a16="http://schemas.microsoft.com/office/drawing/2014/main" val="10001"/>
                  </a:ext>
                </a:extLst>
              </a:tr>
              <a:tr h="370840">
                <a:tc>
                  <a:txBody>
                    <a:bodyPr/>
                    <a:lstStyle/>
                    <a:p>
                      <a:r>
                        <a:rPr lang="en-US" dirty="0"/>
                        <a:t>2</a:t>
                      </a:r>
                      <a:endParaRPr lang="en-IN" dirty="0"/>
                    </a:p>
                  </a:txBody>
                  <a:tcPr>
                    <a:solidFill>
                      <a:schemeClr val="accent6">
                        <a:lumMod val="60000"/>
                        <a:lumOff val="40000"/>
                      </a:schemeClr>
                    </a:solidFill>
                  </a:tcPr>
                </a:tc>
                <a:tc>
                  <a:txBody>
                    <a:bodyPr/>
                    <a:lstStyle/>
                    <a:p>
                      <a:r>
                        <a:rPr lang="en-US" dirty="0"/>
                        <a:t>500</a:t>
                      </a:r>
                      <a:endParaRPr lang="en-IN" dirty="0"/>
                    </a:p>
                  </a:txBody>
                  <a:tcPr>
                    <a:solidFill>
                      <a:schemeClr val="accent6">
                        <a:lumMod val="60000"/>
                        <a:lumOff val="40000"/>
                      </a:schemeClr>
                    </a:solidFill>
                  </a:tcPr>
                </a:tc>
                <a:tc>
                  <a:txBody>
                    <a:bodyPr/>
                    <a:lstStyle/>
                    <a:p>
                      <a:r>
                        <a:rPr lang="en-US" dirty="0"/>
                        <a:t>400</a:t>
                      </a:r>
                      <a:endParaRPr lang="en-IN"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r>
                        <a:rPr lang="en-US" dirty="0"/>
                        <a:t>3</a:t>
                      </a:r>
                      <a:endParaRPr lang="en-IN" dirty="0"/>
                    </a:p>
                  </a:txBody>
                  <a:tcPr>
                    <a:solidFill>
                      <a:schemeClr val="accent1">
                        <a:lumMod val="40000"/>
                        <a:lumOff val="60000"/>
                      </a:schemeClr>
                    </a:solidFill>
                  </a:tcPr>
                </a:tc>
                <a:tc>
                  <a:txBody>
                    <a:bodyPr/>
                    <a:lstStyle/>
                    <a:p>
                      <a:r>
                        <a:rPr lang="en-US" dirty="0"/>
                        <a:t>100</a:t>
                      </a:r>
                      <a:endParaRPr lang="en-IN" dirty="0"/>
                    </a:p>
                  </a:txBody>
                  <a:tcPr>
                    <a:solidFill>
                      <a:schemeClr val="accent1">
                        <a:lumMod val="40000"/>
                        <a:lumOff val="60000"/>
                      </a:schemeClr>
                    </a:solidFill>
                  </a:tcPr>
                </a:tc>
                <a:tc>
                  <a:txBody>
                    <a:bodyPr/>
                    <a:lstStyle/>
                    <a:p>
                      <a:r>
                        <a:rPr lang="en-US" dirty="0"/>
                        <a:t>900</a:t>
                      </a:r>
                      <a:endParaRPr lang="en-IN" dirty="0"/>
                    </a:p>
                  </a:txBody>
                  <a:tcPr>
                    <a:solidFill>
                      <a:schemeClr val="accent1">
                        <a:lumMod val="40000"/>
                        <a:lumOff val="60000"/>
                      </a:schemeClr>
                    </a:solidFill>
                  </a:tcPr>
                </a:tc>
                <a:extLst>
                  <a:ext uri="{0D108BD9-81ED-4DB2-BD59-A6C34878D82A}">
                    <a16:rowId xmlns:a16="http://schemas.microsoft.com/office/drawing/2014/main" val="10003"/>
                  </a:ext>
                </a:extLst>
              </a:tr>
              <a:tr h="370840">
                <a:tc>
                  <a:txBody>
                    <a:bodyPr/>
                    <a:lstStyle/>
                    <a:p>
                      <a:r>
                        <a:rPr lang="en-US" dirty="0"/>
                        <a:t>N</a:t>
                      </a:r>
                      <a:endParaRPr lang="en-IN" dirty="0"/>
                    </a:p>
                  </a:txBody>
                  <a:tcPr>
                    <a:solidFill>
                      <a:schemeClr val="bg1">
                        <a:lumMod val="95000"/>
                      </a:schemeClr>
                    </a:solidFill>
                  </a:tcPr>
                </a:tc>
                <a:tc>
                  <a:txBody>
                    <a:bodyPr/>
                    <a:lstStyle/>
                    <a:p>
                      <a:r>
                        <a:rPr lang="en-US" dirty="0"/>
                        <a:t>X</a:t>
                      </a:r>
                      <a:endParaRPr lang="en-IN" dirty="0"/>
                    </a:p>
                  </a:txBody>
                  <a:tcPr>
                    <a:solidFill>
                      <a:schemeClr val="bg1">
                        <a:lumMod val="95000"/>
                      </a:schemeClr>
                    </a:solidFill>
                  </a:tcPr>
                </a:tc>
                <a:tc>
                  <a:txBody>
                    <a:bodyPr/>
                    <a:lstStyle/>
                    <a:p>
                      <a:r>
                        <a:rPr lang="en-US" dirty="0"/>
                        <a:t>NM</a:t>
                      </a:r>
                      <a:endParaRPr lang="en-IN" dirty="0"/>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5622150" y="1090057"/>
            <a:ext cx="1280160" cy="838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1</a:t>
            </a:r>
            <a:endParaRPr lang="en-IN" dirty="0">
              <a:solidFill>
                <a:schemeClr val="tx1"/>
              </a:solidFill>
            </a:endParaRPr>
          </a:p>
        </p:txBody>
      </p:sp>
      <p:sp>
        <p:nvSpPr>
          <p:cNvPr id="6" name="Rectangle 5"/>
          <p:cNvSpPr/>
          <p:nvPr/>
        </p:nvSpPr>
        <p:spPr>
          <a:xfrm>
            <a:off x="5622150" y="2234644"/>
            <a:ext cx="1280160" cy="1676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2</a:t>
            </a:r>
            <a:endParaRPr lang="en-IN" dirty="0">
              <a:solidFill>
                <a:schemeClr val="tx1"/>
              </a:solidFill>
            </a:endParaRPr>
          </a:p>
        </p:txBody>
      </p:sp>
      <p:sp>
        <p:nvSpPr>
          <p:cNvPr id="7" name="Rectangle 6"/>
          <p:cNvSpPr/>
          <p:nvPr/>
        </p:nvSpPr>
        <p:spPr>
          <a:xfrm>
            <a:off x="5622150" y="4217431"/>
            <a:ext cx="128016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3</a:t>
            </a:r>
            <a:endParaRPr lang="en-IN" dirty="0">
              <a:solidFill>
                <a:schemeClr val="tx1"/>
              </a:solidFill>
            </a:endParaRPr>
          </a:p>
        </p:txBody>
      </p:sp>
      <p:sp>
        <p:nvSpPr>
          <p:cNvPr id="8" name="Rectangle 7"/>
          <p:cNvSpPr/>
          <p:nvPr/>
        </p:nvSpPr>
        <p:spPr>
          <a:xfrm>
            <a:off x="5622150" y="5285819"/>
            <a:ext cx="1280160" cy="4524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N</a:t>
            </a:r>
            <a:endParaRPr lang="en-IN" dirty="0">
              <a:solidFill>
                <a:schemeClr val="tx1"/>
              </a:solidFill>
            </a:endParaRPr>
          </a:p>
        </p:txBody>
      </p:sp>
      <p:sp>
        <p:nvSpPr>
          <p:cNvPr id="9" name="TextBox 8"/>
          <p:cNvSpPr txBox="1"/>
          <p:nvPr/>
        </p:nvSpPr>
        <p:spPr>
          <a:xfrm>
            <a:off x="5652630" y="682625"/>
            <a:ext cx="1219200" cy="369332"/>
          </a:xfrm>
          <a:prstGeom prst="rect">
            <a:avLst/>
          </a:prstGeom>
          <a:noFill/>
        </p:spPr>
        <p:txBody>
          <a:bodyPr wrap="square" rtlCol="0">
            <a:spAutoFit/>
          </a:bodyPr>
          <a:lstStyle/>
          <a:p>
            <a:pPr algn="ctr"/>
            <a:r>
              <a:rPr lang="en-US" dirty="0"/>
              <a:t>Process P</a:t>
            </a:r>
            <a:endParaRPr lang="en-IN" dirty="0"/>
          </a:p>
        </p:txBody>
      </p:sp>
      <p:sp>
        <p:nvSpPr>
          <p:cNvPr id="10" name="TextBox 9"/>
          <p:cNvSpPr txBox="1"/>
          <p:nvPr/>
        </p:nvSpPr>
        <p:spPr>
          <a:xfrm>
            <a:off x="7137092" y="720725"/>
            <a:ext cx="2070989" cy="369332"/>
          </a:xfrm>
          <a:prstGeom prst="rect">
            <a:avLst/>
          </a:prstGeom>
          <a:noFill/>
        </p:spPr>
        <p:txBody>
          <a:bodyPr wrap="square" rtlCol="0">
            <a:spAutoFit/>
          </a:bodyPr>
          <a:lstStyle/>
          <a:p>
            <a:pPr algn="ctr"/>
            <a:r>
              <a:rPr lang="en-US" dirty="0"/>
              <a:t>Segment Map Table</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701227743"/>
              </p:ext>
            </p:extLst>
          </p:nvPr>
        </p:nvGraphicFramePr>
        <p:xfrm>
          <a:off x="10025072" y="1010801"/>
          <a:ext cx="2011680" cy="48209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tblGrid>
              <a:tr h="370840">
                <a:tc>
                  <a:txBody>
                    <a:bodyPr/>
                    <a:lstStyle/>
                    <a:p>
                      <a:pPr algn="ctr"/>
                      <a:r>
                        <a:rPr lang="en-US" dirty="0"/>
                        <a:t>Physical Memory</a:t>
                      </a:r>
                      <a:endParaRPr lang="en-IN" dirty="0"/>
                    </a:p>
                  </a:txBody>
                  <a:tcPr/>
                </a:tc>
                <a:extLst>
                  <a:ext uri="{0D108BD9-81ED-4DB2-BD59-A6C34878D82A}">
                    <a16:rowId xmlns:a16="http://schemas.microsoft.com/office/drawing/2014/main" val="10000"/>
                  </a:ext>
                </a:extLst>
              </a:tr>
              <a:tr h="370840">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US" dirty="0"/>
                        <a:t>100</a:t>
                      </a:r>
                      <a:endParaRPr lang="en-IN" dirty="0"/>
                    </a:p>
                  </a:txBody>
                  <a:tcPr>
                    <a:solidFill>
                      <a:schemeClr val="accent3"/>
                    </a:solidFill>
                  </a:tcPr>
                </a:tc>
                <a:extLst>
                  <a:ext uri="{0D108BD9-81ED-4DB2-BD59-A6C34878D82A}">
                    <a16:rowId xmlns:a16="http://schemas.microsoft.com/office/drawing/2014/main" val="10002"/>
                  </a:ext>
                </a:extLst>
              </a:tr>
              <a:tr h="370840">
                <a:tc>
                  <a:txBody>
                    <a:bodyPr/>
                    <a:lstStyle/>
                    <a:p>
                      <a:pPr algn="ctr"/>
                      <a:r>
                        <a:rPr lang="en-US" dirty="0"/>
                        <a:t>200</a:t>
                      </a:r>
                      <a:endParaRPr lang="en-IN" dirty="0"/>
                    </a:p>
                  </a:txBody>
                  <a:tcPr>
                    <a:solidFill>
                      <a:schemeClr val="accent3"/>
                    </a:solidFill>
                  </a:tcPr>
                </a:tc>
                <a:extLst>
                  <a:ext uri="{0D108BD9-81ED-4DB2-BD59-A6C34878D82A}">
                    <a16:rowId xmlns:a16="http://schemas.microsoft.com/office/drawing/2014/main" val="10003"/>
                  </a:ext>
                </a:extLst>
              </a:tr>
              <a:tr h="370840">
                <a:tc>
                  <a:txBody>
                    <a:bodyPr/>
                    <a:lstStyle/>
                    <a:p>
                      <a:pPr algn="ctr"/>
                      <a:r>
                        <a:rPr lang="en-US" dirty="0"/>
                        <a:t>300</a:t>
                      </a:r>
                      <a:endParaRPr lang="en-IN" dirty="0"/>
                    </a:p>
                  </a:txBody>
                  <a:tcPr>
                    <a:solidFill>
                      <a:schemeClr val="accent3"/>
                    </a:solidFill>
                  </a:tcPr>
                </a:tc>
                <a:extLst>
                  <a:ext uri="{0D108BD9-81ED-4DB2-BD59-A6C34878D82A}">
                    <a16:rowId xmlns:a16="http://schemas.microsoft.com/office/drawing/2014/main" val="10004"/>
                  </a:ext>
                </a:extLst>
              </a:tr>
              <a:tr h="370840">
                <a:tc>
                  <a:txBody>
                    <a:bodyPr/>
                    <a:lstStyle/>
                    <a:p>
                      <a:pPr algn="ctr"/>
                      <a:r>
                        <a:rPr lang="en-US" dirty="0"/>
                        <a:t>400</a:t>
                      </a:r>
                      <a:endParaRPr lang="en-IN" dirty="0"/>
                    </a:p>
                  </a:txBody>
                  <a:tcPr>
                    <a:solidFill>
                      <a:schemeClr val="accent6">
                        <a:lumMod val="60000"/>
                        <a:lumOff val="40000"/>
                      </a:schemeClr>
                    </a:solidFill>
                  </a:tcPr>
                </a:tc>
                <a:extLst>
                  <a:ext uri="{0D108BD9-81ED-4DB2-BD59-A6C34878D82A}">
                    <a16:rowId xmlns:a16="http://schemas.microsoft.com/office/drawing/2014/main" val="10005"/>
                  </a:ext>
                </a:extLst>
              </a:tr>
              <a:tr h="370840">
                <a:tc>
                  <a:txBody>
                    <a:bodyPr/>
                    <a:lstStyle/>
                    <a:p>
                      <a:pPr algn="ctr"/>
                      <a:r>
                        <a:rPr lang="en-US" dirty="0"/>
                        <a:t>500</a:t>
                      </a:r>
                      <a:endParaRPr lang="en-IN" dirty="0"/>
                    </a:p>
                  </a:txBody>
                  <a:tcPr>
                    <a:solidFill>
                      <a:schemeClr val="accent6">
                        <a:lumMod val="60000"/>
                        <a:lumOff val="40000"/>
                      </a:schemeClr>
                    </a:solidFill>
                  </a:tcPr>
                </a:tc>
                <a:extLst>
                  <a:ext uri="{0D108BD9-81ED-4DB2-BD59-A6C34878D82A}">
                    <a16:rowId xmlns:a16="http://schemas.microsoft.com/office/drawing/2014/main" val="10006"/>
                  </a:ext>
                </a:extLst>
              </a:tr>
              <a:tr h="370840">
                <a:tc>
                  <a:txBody>
                    <a:bodyPr/>
                    <a:lstStyle/>
                    <a:p>
                      <a:pPr algn="ctr"/>
                      <a:r>
                        <a:rPr lang="en-US" dirty="0"/>
                        <a:t>600</a:t>
                      </a:r>
                      <a:endParaRPr lang="en-IN" dirty="0"/>
                    </a:p>
                  </a:txBody>
                  <a:tcPr>
                    <a:solidFill>
                      <a:schemeClr val="accent6">
                        <a:lumMod val="60000"/>
                        <a:lumOff val="40000"/>
                      </a:schemeClr>
                    </a:solidFill>
                  </a:tcPr>
                </a:tc>
                <a:extLst>
                  <a:ext uri="{0D108BD9-81ED-4DB2-BD59-A6C34878D82A}">
                    <a16:rowId xmlns:a16="http://schemas.microsoft.com/office/drawing/2014/main" val="10007"/>
                  </a:ext>
                </a:extLst>
              </a:tr>
              <a:tr h="370840">
                <a:tc>
                  <a:txBody>
                    <a:bodyPr/>
                    <a:lstStyle/>
                    <a:p>
                      <a:pPr algn="ctr"/>
                      <a:r>
                        <a:rPr lang="en-US" dirty="0"/>
                        <a:t>700</a:t>
                      </a:r>
                      <a:endParaRPr lang="en-IN" dirty="0"/>
                    </a:p>
                  </a:txBody>
                  <a:tcPr>
                    <a:solidFill>
                      <a:schemeClr val="accent6">
                        <a:lumMod val="60000"/>
                        <a:lumOff val="40000"/>
                      </a:schemeClr>
                    </a:solidFill>
                  </a:tcPr>
                </a:tc>
                <a:extLst>
                  <a:ext uri="{0D108BD9-81ED-4DB2-BD59-A6C34878D82A}">
                    <a16:rowId xmlns:a16="http://schemas.microsoft.com/office/drawing/2014/main" val="10008"/>
                  </a:ext>
                </a:extLst>
              </a:tr>
              <a:tr h="370840">
                <a:tc>
                  <a:txBody>
                    <a:bodyPr/>
                    <a:lstStyle/>
                    <a:p>
                      <a:pPr algn="ctr"/>
                      <a:r>
                        <a:rPr lang="en-US" dirty="0"/>
                        <a:t>800</a:t>
                      </a:r>
                      <a:endParaRPr lang="en-IN" dirty="0"/>
                    </a:p>
                  </a:txBody>
                  <a:tcPr>
                    <a:solidFill>
                      <a:schemeClr val="accent6">
                        <a:lumMod val="60000"/>
                        <a:lumOff val="40000"/>
                      </a:schemeClr>
                    </a:solidFill>
                  </a:tcPr>
                </a:tc>
                <a:extLst>
                  <a:ext uri="{0D108BD9-81ED-4DB2-BD59-A6C34878D82A}">
                    <a16:rowId xmlns:a16="http://schemas.microsoft.com/office/drawing/2014/main" val="10009"/>
                  </a:ext>
                </a:extLst>
              </a:tr>
              <a:tr h="370840">
                <a:tc>
                  <a:txBody>
                    <a:bodyPr/>
                    <a:lstStyle/>
                    <a:p>
                      <a:pPr algn="ctr"/>
                      <a:r>
                        <a:rPr lang="en-US" dirty="0"/>
                        <a:t>900</a:t>
                      </a:r>
                      <a:endParaRPr lang="en-IN" dirty="0"/>
                    </a:p>
                  </a:txBody>
                  <a:tcPr>
                    <a:solidFill>
                      <a:schemeClr val="accent1">
                        <a:lumMod val="40000"/>
                        <a:lumOff val="60000"/>
                      </a:schemeClr>
                    </a:solidFill>
                  </a:tcPr>
                </a:tc>
                <a:extLst>
                  <a:ext uri="{0D108BD9-81ED-4DB2-BD59-A6C34878D82A}">
                    <a16:rowId xmlns:a16="http://schemas.microsoft.com/office/drawing/2014/main" val="10010"/>
                  </a:ext>
                </a:extLst>
              </a:tr>
              <a:tr h="370840">
                <a:tc>
                  <a:txBody>
                    <a:bodyPr/>
                    <a:lstStyle/>
                    <a:p>
                      <a:pPr algn="ctr"/>
                      <a:r>
                        <a:rPr lang="en-US" dirty="0"/>
                        <a:t>1000</a:t>
                      </a:r>
                      <a:endParaRPr lang="en-IN" dirty="0"/>
                    </a:p>
                  </a:txBody>
                  <a:tcPr>
                    <a:solidFill>
                      <a:schemeClr val="bg1">
                        <a:lumMod val="95000"/>
                      </a:schemeClr>
                    </a:solidFill>
                  </a:tcPr>
                </a:tc>
                <a:extLst>
                  <a:ext uri="{0D108BD9-81ED-4DB2-BD59-A6C34878D82A}">
                    <a16:rowId xmlns:a16="http://schemas.microsoft.com/office/drawing/2014/main" val="10011"/>
                  </a:ext>
                </a:extLst>
              </a:tr>
              <a:tr h="370840">
                <a:tc>
                  <a:txBody>
                    <a:bodyPr/>
                    <a:lstStyle/>
                    <a:p>
                      <a:pPr algn="ctr"/>
                      <a:r>
                        <a:rPr lang="en-US" dirty="0"/>
                        <a:t>1100</a:t>
                      </a:r>
                      <a:endParaRPr lang="en-IN" dirty="0"/>
                    </a:p>
                  </a:txBody>
                  <a:tcPr>
                    <a:solidFill>
                      <a:schemeClr val="bg1">
                        <a:lumMod val="95000"/>
                      </a:schemeClr>
                    </a:solidFill>
                  </a:tcPr>
                </a:tc>
                <a:extLst>
                  <a:ext uri="{0D108BD9-81ED-4DB2-BD59-A6C34878D82A}">
                    <a16:rowId xmlns:a16="http://schemas.microsoft.com/office/drawing/2014/main" val="10012"/>
                  </a:ext>
                </a:extLst>
              </a:tr>
            </a:tbl>
          </a:graphicData>
        </a:graphic>
      </p:graphicFrame>
      <p:cxnSp>
        <p:nvCxnSpPr>
          <p:cNvPr id="12" name="Elbow Connector 11"/>
          <p:cNvCxnSpPr/>
          <p:nvPr/>
        </p:nvCxnSpPr>
        <p:spPr>
          <a:xfrm>
            <a:off x="9200461" y="2297271"/>
            <a:ext cx="824611" cy="773986"/>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8419434" y="3299301"/>
            <a:ext cx="2220675" cy="990599"/>
          </a:xfrm>
          <a:prstGeom prst="bentConnector3">
            <a:avLst>
              <a:gd name="adj1" fmla="val 9954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200461" y="1928257"/>
            <a:ext cx="82461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1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1"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a:xfrm>
            <a:off x="131180" y="863444"/>
            <a:ext cx="5398083" cy="5590565"/>
          </a:xfrm>
        </p:spPr>
        <p:txBody>
          <a:bodyPr/>
          <a:lstStyle/>
          <a:p>
            <a:r>
              <a:rPr lang="en-US" dirty="0"/>
              <a:t>A program segment contains the program's main function, utility functions, data structures, and so on. </a:t>
            </a:r>
          </a:p>
          <a:p>
            <a:r>
              <a:rPr lang="en-US" dirty="0"/>
              <a:t>The </a:t>
            </a:r>
            <a:r>
              <a:rPr lang="en-US" b="1" dirty="0">
                <a:solidFill>
                  <a:schemeClr val="accent6"/>
                </a:solidFill>
              </a:rPr>
              <a:t>operating system maintains a segment map table for every process</a:t>
            </a:r>
            <a:r>
              <a:rPr lang="en-US" dirty="0"/>
              <a:t>. </a:t>
            </a:r>
          </a:p>
          <a:p>
            <a:r>
              <a:rPr lang="en-US" b="1" dirty="0">
                <a:solidFill>
                  <a:schemeClr val="accent6"/>
                </a:solidFill>
              </a:rPr>
              <a:t>Segment map table contains list of free memory blocks along with segment numbers, their size and corresponding memory locations</a:t>
            </a:r>
            <a:r>
              <a:rPr lang="en-US" dirty="0"/>
              <a:t> in main memory. </a:t>
            </a:r>
          </a:p>
          <a:p>
            <a:r>
              <a:rPr lang="en-US" dirty="0"/>
              <a:t>For each segment, the </a:t>
            </a:r>
            <a:r>
              <a:rPr lang="en-US" b="1" dirty="0">
                <a:solidFill>
                  <a:schemeClr val="accent6"/>
                </a:solidFill>
              </a:rPr>
              <a:t>table stores the starting address of the segment and the length of the segment</a:t>
            </a:r>
            <a:r>
              <a:rPr lang="en-US" dirty="0"/>
              <a:t>. </a:t>
            </a:r>
          </a:p>
          <a:p>
            <a:r>
              <a:rPr lang="en-US" dirty="0"/>
              <a:t>A reference to a memory location includes a value that identifies a segment and an offset.</a:t>
            </a:r>
          </a:p>
        </p:txBody>
      </p:sp>
      <p:graphicFrame>
        <p:nvGraphicFramePr>
          <p:cNvPr id="4" name="Content Placeholder 8"/>
          <p:cNvGraphicFramePr>
            <a:graphicFrameLocks/>
          </p:cNvGraphicFramePr>
          <p:nvPr>
            <p:extLst>
              <p:ext uri="{D42A27DB-BD31-4B8C-83A1-F6EECF244321}">
                <p14:modId xmlns:p14="http://schemas.microsoft.com/office/powerpoint/2010/main" val="1731176491"/>
              </p:ext>
            </p:extLst>
          </p:nvPr>
        </p:nvGraphicFramePr>
        <p:xfrm>
          <a:off x="7137093" y="1090057"/>
          <a:ext cx="2070989" cy="2123440"/>
        </p:xfrm>
        <a:graphic>
          <a:graphicData uri="http://schemas.openxmlformats.org/drawingml/2006/table">
            <a:tbl>
              <a:tblPr firstRow="1" bandRow="1">
                <a:tableStyleId>{5C22544A-7EE6-4342-B048-85BDC9FD1C3A}</a:tableStyleId>
              </a:tblPr>
              <a:tblGrid>
                <a:gridCol w="424180">
                  <a:extLst>
                    <a:ext uri="{9D8B030D-6E8A-4147-A177-3AD203B41FA5}">
                      <a16:colId xmlns:a16="http://schemas.microsoft.com/office/drawing/2014/main" val="20000"/>
                    </a:ext>
                  </a:extLst>
                </a:gridCol>
                <a:gridCol w="599313">
                  <a:extLst>
                    <a:ext uri="{9D8B030D-6E8A-4147-A177-3AD203B41FA5}">
                      <a16:colId xmlns:a16="http://schemas.microsoft.com/office/drawing/2014/main" val="20001"/>
                    </a:ext>
                  </a:extLst>
                </a:gridCol>
                <a:gridCol w="1047496">
                  <a:extLst>
                    <a:ext uri="{9D8B030D-6E8A-4147-A177-3AD203B41FA5}">
                      <a16:colId xmlns:a16="http://schemas.microsoft.com/office/drawing/2014/main" val="20002"/>
                    </a:ext>
                  </a:extLst>
                </a:gridCol>
              </a:tblGrid>
              <a:tr h="370840">
                <a:tc>
                  <a:txBody>
                    <a:bodyPr/>
                    <a:lstStyle/>
                    <a:p>
                      <a:r>
                        <a:rPr lang="en-US" dirty="0" err="1"/>
                        <a:t>Sr</a:t>
                      </a:r>
                      <a:endParaRPr lang="en-IN" dirty="0"/>
                    </a:p>
                  </a:txBody>
                  <a:tcPr/>
                </a:tc>
                <a:tc>
                  <a:txBody>
                    <a:bodyPr/>
                    <a:lstStyle/>
                    <a:p>
                      <a:r>
                        <a:rPr lang="en-US" dirty="0"/>
                        <a:t>Size</a:t>
                      </a:r>
                      <a:endParaRPr lang="en-IN" dirty="0"/>
                    </a:p>
                  </a:txBody>
                  <a:tcPr/>
                </a:tc>
                <a:tc>
                  <a:txBody>
                    <a:bodyPr/>
                    <a:lstStyle/>
                    <a:p>
                      <a:r>
                        <a:rPr lang="en-US" dirty="0"/>
                        <a:t>Memory</a:t>
                      </a:r>
                    </a:p>
                    <a:p>
                      <a:r>
                        <a:rPr lang="en-US" dirty="0"/>
                        <a:t>Address</a:t>
                      </a:r>
                      <a:endParaRPr lang="en-IN" dirty="0"/>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solidFill>
                      <a:schemeClr val="accent3"/>
                    </a:solidFill>
                  </a:tcPr>
                </a:tc>
                <a:tc>
                  <a:txBody>
                    <a:bodyPr/>
                    <a:lstStyle/>
                    <a:p>
                      <a:r>
                        <a:rPr lang="en-US" dirty="0"/>
                        <a:t>300</a:t>
                      </a:r>
                      <a:endParaRPr lang="en-IN" dirty="0"/>
                    </a:p>
                  </a:txBody>
                  <a:tcPr>
                    <a:solidFill>
                      <a:schemeClr val="accent3"/>
                    </a:solidFill>
                  </a:tcPr>
                </a:tc>
                <a:tc>
                  <a:txBody>
                    <a:bodyPr/>
                    <a:lstStyle/>
                    <a:p>
                      <a:r>
                        <a:rPr lang="en-US" dirty="0"/>
                        <a:t>100</a:t>
                      </a:r>
                      <a:endParaRPr lang="en-IN" dirty="0"/>
                    </a:p>
                  </a:txBody>
                  <a:tcPr>
                    <a:solidFill>
                      <a:schemeClr val="accent3"/>
                    </a:solidFill>
                  </a:tcPr>
                </a:tc>
                <a:extLst>
                  <a:ext uri="{0D108BD9-81ED-4DB2-BD59-A6C34878D82A}">
                    <a16:rowId xmlns:a16="http://schemas.microsoft.com/office/drawing/2014/main" val="10001"/>
                  </a:ext>
                </a:extLst>
              </a:tr>
              <a:tr h="370840">
                <a:tc>
                  <a:txBody>
                    <a:bodyPr/>
                    <a:lstStyle/>
                    <a:p>
                      <a:r>
                        <a:rPr lang="en-US" dirty="0"/>
                        <a:t>2</a:t>
                      </a:r>
                      <a:endParaRPr lang="en-IN" dirty="0"/>
                    </a:p>
                  </a:txBody>
                  <a:tcPr>
                    <a:solidFill>
                      <a:schemeClr val="accent6">
                        <a:lumMod val="60000"/>
                        <a:lumOff val="40000"/>
                      </a:schemeClr>
                    </a:solidFill>
                  </a:tcPr>
                </a:tc>
                <a:tc>
                  <a:txBody>
                    <a:bodyPr/>
                    <a:lstStyle/>
                    <a:p>
                      <a:r>
                        <a:rPr lang="en-US" dirty="0"/>
                        <a:t>500</a:t>
                      </a:r>
                      <a:endParaRPr lang="en-IN" dirty="0"/>
                    </a:p>
                  </a:txBody>
                  <a:tcPr>
                    <a:solidFill>
                      <a:schemeClr val="accent6">
                        <a:lumMod val="60000"/>
                        <a:lumOff val="40000"/>
                      </a:schemeClr>
                    </a:solidFill>
                  </a:tcPr>
                </a:tc>
                <a:tc>
                  <a:txBody>
                    <a:bodyPr/>
                    <a:lstStyle/>
                    <a:p>
                      <a:r>
                        <a:rPr lang="en-US" dirty="0"/>
                        <a:t>400</a:t>
                      </a:r>
                      <a:endParaRPr lang="en-IN"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r>
                        <a:rPr lang="en-US" dirty="0"/>
                        <a:t>3</a:t>
                      </a:r>
                      <a:endParaRPr lang="en-IN" dirty="0"/>
                    </a:p>
                  </a:txBody>
                  <a:tcPr>
                    <a:solidFill>
                      <a:schemeClr val="accent1">
                        <a:lumMod val="40000"/>
                        <a:lumOff val="60000"/>
                      </a:schemeClr>
                    </a:solidFill>
                  </a:tcPr>
                </a:tc>
                <a:tc>
                  <a:txBody>
                    <a:bodyPr/>
                    <a:lstStyle/>
                    <a:p>
                      <a:r>
                        <a:rPr lang="en-US" dirty="0"/>
                        <a:t>100</a:t>
                      </a:r>
                      <a:endParaRPr lang="en-IN" dirty="0"/>
                    </a:p>
                  </a:txBody>
                  <a:tcPr>
                    <a:solidFill>
                      <a:schemeClr val="accent1">
                        <a:lumMod val="40000"/>
                        <a:lumOff val="60000"/>
                      </a:schemeClr>
                    </a:solidFill>
                  </a:tcPr>
                </a:tc>
                <a:tc>
                  <a:txBody>
                    <a:bodyPr/>
                    <a:lstStyle/>
                    <a:p>
                      <a:r>
                        <a:rPr lang="en-US" dirty="0"/>
                        <a:t>900</a:t>
                      </a:r>
                      <a:endParaRPr lang="en-IN" dirty="0"/>
                    </a:p>
                  </a:txBody>
                  <a:tcPr>
                    <a:solidFill>
                      <a:schemeClr val="accent1">
                        <a:lumMod val="40000"/>
                        <a:lumOff val="60000"/>
                      </a:schemeClr>
                    </a:solidFill>
                  </a:tcPr>
                </a:tc>
                <a:extLst>
                  <a:ext uri="{0D108BD9-81ED-4DB2-BD59-A6C34878D82A}">
                    <a16:rowId xmlns:a16="http://schemas.microsoft.com/office/drawing/2014/main" val="10003"/>
                  </a:ext>
                </a:extLst>
              </a:tr>
              <a:tr h="370840">
                <a:tc>
                  <a:txBody>
                    <a:bodyPr/>
                    <a:lstStyle/>
                    <a:p>
                      <a:r>
                        <a:rPr lang="en-US" dirty="0"/>
                        <a:t>N</a:t>
                      </a:r>
                      <a:endParaRPr lang="en-IN" dirty="0"/>
                    </a:p>
                  </a:txBody>
                  <a:tcPr>
                    <a:solidFill>
                      <a:schemeClr val="bg1">
                        <a:lumMod val="95000"/>
                      </a:schemeClr>
                    </a:solidFill>
                  </a:tcPr>
                </a:tc>
                <a:tc>
                  <a:txBody>
                    <a:bodyPr/>
                    <a:lstStyle/>
                    <a:p>
                      <a:r>
                        <a:rPr lang="en-US" dirty="0"/>
                        <a:t>X</a:t>
                      </a:r>
                      <a:endParaRPr lang="en-IN" dirty="0"/>
                    </a:p>
                  </a:txBody>
                  <a:tcPr>
                    <a:solidFill>
                      <a:schemeClr val="bg1">
                        <a:lumMod val="95000"/>
                      </a:schemeClr>
                    </a:solidFill>
                  </a:tcPr>
                </a:tc>
                <a:tc>
                  <a:txBody>
                    <a:bodyPr/>
                    <a:lstStyle/>
                    <a:p>
                      <a:r>
                        <a:rPr lang="en-US" dirty="0"/>
                        <a:t>NM</a:t>
                      </a:r>
                      <a:endParaRPr lang="en-IN" dirty="0"/>
                    </a:p>
                  </a:txBody>
                  <a:tcPr>
                    <a:solidFill>
                      <a:schemeClr val="bg1">
                        <a:lumMod val="95000"/>
                      </a:schemeClr>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5622150" y="1090057"/>
            <a:ext cx="1280160" cy="838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1</a:t>
            </a:r>
            <a:endParaRPr lang="en-IN" dirty="0">
              <a:solidFill>
                <a:schemeClr val="tx1"/>
              </a:solidFill>
            </a:endParaRPr>
          </a:p>
        </p:txBody>
      </p:sp>
      <p:sp>
        <p:nvSpPr>
          <p:cNvPr id="6" name="Rectangle 5"/>
          <p:cNvSpPr/>
          <p:nvPr/>
        </p:nvSpPr>
        <p:spPr>
          <a:xfrm>
            <a:off x="5622150" y="2234644"/>
            <a:ext cx="1280160" cy="1676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2</a:t>
            </a:r>
            <a:endParaRPr lang="en-IN" dirty="0">
              <a:solidFill>
                <a:schemeClr val="tx1"/>
              </a:solidFill>
            </a:endParaRPr>
          </a:p>
        </p:txBody>
      </p:sp>
      <p:sp>
        <p:nvSpPr>
          <p:cNvPr id="7" name="Rectangle 6"/>
          <p:cNvSpPr/>
          <p:nvPr/>
        </p:nvSpPr>
        <p:spPr>
          <a:xfrm>
            <a:off x="5622150" y="4217431"/>
            <a:ext cx="128016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3</a:t>
            </a:r>
            <a:endParaRPr lang="en-IN" dirty="0">
              <a:solidFill>
                <a:schemeClr val="tx1"/>
              </a:solidFill>
            </a:endParaRPr>
          </a:p>
        </p:txBody>
      </p:sp>
      <p:sp>
        <p:nvSpPr>
          <p:cNvPr id="8" name="Rectangle 7"/>
          <p:cNvSpPr/>
          <p:nvPr/>
        </p:nvSpPr>
        <p:spPr>
          <a:xfrm>
            <a:off x="5622150" y="5285819"/>
            <a:ext cx="1280160" cy="4524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N</a:t>
            </a:r>
            <a:endParaRPr lang="en-IN" dirty="0">
              <a:solidFill>
                <a:schemeClr val="tx1"/>
              </a:solidFill>
            </a:endParaRPr>
          </a:p>
        </p:txBody>
      </p:sp>
      <p:sp>
        <p:nvSpPr>
          <p:cNvPr id="9" name="TextBox 8"/>
          <p:cNvSpPr txBox="1"/>
          <p:nvPr/>
        </p:nvSpPr>
        <p:spPr>
          <a:xfrm>
            <a:off x="5652630" y="682625"/>
            <a:ext cx="1219200" cy="369332"/>
          </a:xfrm>
          <a:prstGeom prst="rect">
            <a:avLst/>
          </a:prstGeom>
          <a:noFill/>
        </p:spPr>
        <p:txBody>
          <a:bodyPr wrap="square" rtlCol="0">
            <a:spAutoFit/>
          </a:bodyPr>
          <a:lstStyle/>
          <a:p>
            <a:pPr algn="ctr"/>
            <a:r>
              <a:rPr lang="en-US" dirty="0"/>
              <a:t>Process P</a:t>
            </a:r>
            <a:endParaRPr lang="en-IN" dirty="0"/>
          </a:p>
        </p:txBody>
      </p:sp>
      <p:sp>
        <p:nvSpPr>
          <p:cNvPr id="10" name="TextBox 9"/>
          <p:cNvSpPr txBox="1"/>
          <p:nvPr/>
        </p:nvSpPr>
        <p:spPr>
          <a:xfrm>
            <a:off x="7137092" y="720725"/>
            <a:ext cx="2070989" cy="369332"/>
          </a:xfrm>
          <a:prstGeom prst="rect">
            <a:avLst/>
          </a:prstGeom>
          <a:noFill/>
        </p:spPr>
        <p:txBody>
          <a:bodyPr wrap="square" rtlCol="0">
            <a:spAutoFit/>
          </a:bodyPr>
          <a:lstStyle/>
          <a:p>
            <a:pPr algn="ctr"/>
            <a:r>
              <a:rPr lang="en-US" dirty="0"/>
              <a:t>Segment Map Table</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701227743"/>
              </p:ext>
            </p:extLst>
          </p:nvPr>
        </p:nvGraphicFramePr>
        <p:xfrm>
          <a:off x="10025072" y="1010801"/>
          <a:ext cx="2011680" cy="48209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tblGrid>
              <a:tr h="370840">
                <a:tc>
                  <a:txBody>
                    <a:bodyPr/>
                    <a:lstStyle/>
                    <a:p>
                      <a:pPr algn="ctr"/>
                      <a:r>
                        <a:rPr lang="en-US" dirty="0"/>
                        <a:t>Physical Memory</a:t>
                      </a:r>
                      <a:endParaRPr lang="en-IN" dirty="0"/>
                    </a:p>
                  </a:txBody>
                  <a:tcPr/>
                </a:tc>
                <a:extLst>
                  <a:ext uri="{0D108BD9-81ED-4DB2-BD59-A6C34878D82A}">
                    <a16:rowId xmlns:a16="http://schemas.microsoft.com/office/drawing/2014/main" val="10000"/>
                  </a:ext>
                </a:extLst>
              </a:tr>
              <a:tr h="370840">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US" dirty="0"/>
                        <a:t>100</a:t>
                      </a:r>
                      <a:endParaRPr lang="en-IN" dirty="0"/>
                    </a:p>
                  </a:txBody>
                  <a:tcPr>
                    <a:solidFill>
                      <a:schemeClr val="accent3"/>
                    </a:solidFill>
                  </a:tcPr>
                </a:tc>
                <a:extLst>
                  <a:ext uri="{0D108BD9-81ED-4DB2-BD59-A6C34878D82A}">
                    <a16:rowId xmlns:a16="http://schemas.microsoft.com/office/drawing/2014/main" val="10002"/>
                  </a:ext>
                </a:extLst>
              </a:tr>
              <a:tr h="370840">
                <a:tc>
                  <a:txBody>
                    <a:bodyPr/>
                    <a:lstStyle/>
                    <a:p>
                      <a:pPr algn="ctr"/>
                      <a:r>
                        <a:rPr lang="en-US" dirty="0"/>
                        <a:t>200</a:t>
                      </a:r>
                      <a:endParaRPr lang="en-IN" dirty="0"/>
                    </a:p>
                  </a:txBody>
                  <a:tcPr>
                    <a:solidFill>
                      <a:schemeClr val="accent3"/>
                    </a:solidFill>
                  </a:tcPr>
                </a:tc>
                <a:extLst>
                  <a:ext uri="{0D108BD9-81ED-4DB2-BD59-A6C34878D82A}">
                    <a16:rowId xmlns:a16="http://schemas.microsoft.com/office/drawing/2014/main" val="10003"/>
                  </a:ext>
                </a:extLst>
              </a:tr>
              <a:tr h="370840">
                <a:tc>
                  <a:txBody>
                    <a:bodyPr/>
                    <a:lstStyle/>
                    <a:p>
                      <a:pPr algn="ctr"/>
                      <a:r>
                        <a:rPr lang="en-US" dirty="0"/>
                        <a:t>300</a:t>
                      </a:r>
                      <a:endParaRPr lang="en-IN" dirty="0"/>
                    </a:p>
                  </a:txBody>
                  <a:tcPr>
                    <a:solidFill>
                      <a:schemeClr val="accent3"/>
                    </a:solidFill>
                  </a:tcPr>
                </a:tc>
                <a:extLst>
                  <a:ext uri="{0D108BD9-81ED-4DB2-BD59-A6C34878D82A}">
                    <a16:rowId xmlns:a16="http://schemas.microsoft.com/office/drawing/2014/main" val="10004"/>
                  </a:ext>
                </a:extLst>
              </a:tr>
              <a:tr h="370840">
                <a:tc>
                  <a:txBody>
                    <a:bodyPr/>
                    <a:lstStyle/>
                    <a:p>
                      <a:pPr algn="ctr"/>
                      <a:r>
                        <a:rPr lang="en-US" dirty="0"/>
                        <a:t>400</a:t>
                      </a:r>
                      <a:endParaRPr lang="en-IN" dirty="0"/>
                    </a:p>
                  </a:txBody>
                  <a:tcPr>
                    <a:solidFill>
                      <a:schemeClr val="accent6">
                        <a:lumMod val="60000"/>
                        <a:lumOff val="40000"/>
                      </a:schemeClr>
                    </a:solidFill>
                  </a:tcPr>
                </a:tc>
                <a:extLst>
                  <a:ext uri="{0D108BD9-81ED-4DB2-BD59-A6C34878D82A}">
                    <a16:rowId xmlns:a16="http://schemas.microsoft.com/office/drawing/2014/main" val="10005"/>
                  </a:ext>
                </a:extLst>
              </a:tr>
              <a:tr h="370840">
                <a:tc>
                  <a:txBody>
                    <a:bodyPr/>
                    <a:lstStyle/>
                    <a:p>
                      <a:pPr algn="ctr"/>
                      <a:r>
                        <a:rPr lang="en-US" dirty="0"/>
                        <a:t>500</a:t>
                      </a:r>
                      <a:endParaRPr lang="en-IN" dirty="0"/>
                    </a:p>
                  </a:txBody>
                  <a:tcPr>
                    <a:solidFill>
                      <a:schemeClr val="accent6">
                        <a:lumMod val="60000"/>
                        <a:lumOff val="40000"/>
                      </a:schemeClr>
                    </a:solidFill>
                  </a:tcPr>
                </a:tc>
                <a:extLst>
                  <a:ext uri="{0D108BD9-81ED-4DB2-BD59-A6C34878D82A}">
                    <a16:rowId xmlns:a16="http://schemas.microsoft.com/office/drawing/2014/main" val="10006"/>
                  </a:ext>
                </a:extLst>
              </a:tr>
              <a:tr h="370840">
                <a:tc>
                  <a:txBody>
                    <a:bodyPr/>
                    <a:lstStyle/>
                    <a:p>
                      <a:pPr algn="ctr"/>
                      <a:r>
                        <a:rPr lang="en-US" dirty="0"/>
                        <a:t>600</a:t>
                      </a:r>
                      <a:endParaRPr lang="en-IN" dirty="0"/>
                    </a:p>
                  </a:txBody>
                  <a:tcPr>
                    <a:solidFill>
                      <a:schemeClr val="accent6">
                        <a:lumMod val="60000"/>
                        <a:lumOff val="40000"/>
                      </a:schemeClr>
                    </a:solidFill>
                  </a:tcPr>
                </a:tc>
                <a:extLst>
                  <a:ext uri="{0D108BD9-81ED-4DB2-BD59-A6C34878D82A}">
                    <a16:rowId xmlns:a16="http://schemas.microsoft.com/office/drawing/2014/main" val="10007"/>
                  </a:ext>
                </a:extLst>
              </a:tr>
              <a:tr h="370840">
                <a:tc>
                  <a:txBody>
                    <a:bodyPr/>
                    <a:lstStyle/>
                    <a:p>
                      <a:pPr algn="ctr"/>
                      <a:r>
                        <a:rPr lang="en-US" dirty="0"/>
                        <a:t>700</a:t>
                      </a:r>
                      <a:endParaRPr lang="en-IN" dirty="0"/>
                    </a:p>
                  </a:txBody>
                  <a:tcPr>
                    <a:solidFill>
                      <a:schemeClr val="accent6">
                        <a:lumMod val="60000"/>
                        <a:lumOff val="40000"/>
                      </a:schemeClr>
                    </a:solidFill>
                  </a:tcPr>
                </a:tc>
                <a:extLst>
                  <a:ext uri="{0D108BD9-81ED-4DB2-BD59-A6C34878D82A}">
                    <a16:rowId xmlns:a16="http://schemas.microsoft.com/office/drawing/2014/main" val="10008"/>
                  </a:ext>
                </a:extLst>
              </a:tr>
              <a:tr h="370840">
                <a:tc>
                  <a:txBody>
                    <a:bodyPr/>
                    <a:lstStyle/>
                    <a:p>
                      <a:pPr algn="ctr"/>
                      <a:r>
                        <a:rPr lang="en-US" dirty="0"/>
                        <a:t>800</a:t>
                      </a:r>
                      <a:endParaRPr lang="en-IN" dirty="0"/>
                    </a:p>
                  </a:txBody>
                  <a:tcPr>
                    <a:solidFill>
                      <a:schemeClr val="accent6">
                        <a:lumMod val="60000"/>
                        <a:lumOff val="40000"/>
                      </a:schemeClr>
                    </a:solidFill>
                  </a:tcPr>
                </a:tc>
                <a:extLst>
                  <a:ext uri="{0D108BD9-81ED-4DB2-BD59-A6C34878D82A}">
                    <a16:rowId xmlns:a16="http://schemas.microsoft.com/office/drawing/2014/main" val="10009"/>
                  </a:ext>
                </a:extLst>
              </a:tr>
              <a:tr h="370840">
                <a:tc>
                  <a:txBody>
                    <a:bodyPr/>
                    <a:lstStyle/>
                    <a:p>
                      <a:pPr algn="ctr"/>
                      <a:r>
                        <a:rPr lang="en-US" dirty="0"/>
                        <a:t>900</a:t>
                      </a:r>
                      <a:endParaRPr lang="en-IN" dirty="0"/>
                    </a:p>
                  </a:txBody>
                  <a:tcPr>
                    <a:solidFill>
                      <a:schemeClr val="accent1">
                        <a:lumMod val="40000"/>
                        <a:lumOff val="60000"/>
                      </a:schemeClr>
                    </a:solidFill>
                  </a:tcPr>
                </a:tc>
                <a:extLst>
                  <a:ext uri="{0D108BD9-81ED-4DB2-BD59-A6C34878D82A}">
                    <a16:rowId xmlns:a16="http://schemas.microsoft.com/office/drawing/2014/main" val="10010"/>
                  </a:ext>
                </a:extLst>
              </a:tr>
              <a:tr h="370840">
                <a:tc>
                  <a:txBody>
                    <a:bodyPr/>
                    <a:lstStyle/>
                    <a:p>
                      <a:pPr algn="ctr"/>
                      <a:r>
                        <a:rPr lang="en-US" dirty="0"/>
                        <a:t>1000</a:t>
                      </a:r>
                      <a:endParaRPr lang="en-IN" dirty="0"/>
                    </a:p>
                  </a:txBody>
                  <a:tcPr>
                    <a:solidFill>
                      <a:schemeClr val="bg1">
                        <a:lumMod val="95000"/>
                      </a:schemeClr>
                    </a:solidFill>
                  </a:tcPr>
                </a:tc>
                <a:extLst>
                  <a:ext uri="{0D108BD9-81ED-4DB2-BD59-A6C34878D82A}">
                    <a16:rowId xmlns:a16="http://schemas.microsoft.com/office/drawing/2014/main" val="10011"/>
                  </a:ext>
                </a:extLst>
              </a:tr>
              <a:tr h="370840">
                <a:tc>
                  <a:txBody>
                    <a:bodyPr/>
                    <a:lstStyle/>
                    <a:p>
                      <a:pPr algn="ctr"/>
                      <a:r>
                        <a:rPr lang="en-US" dirty="0"/>
                        <a:t>1100</a:t>
                      </a:r>
                      <a:endParaRPr lang="en-IN" dirty="0"/>
                    </a:p>
                  </a:txBody>
                  <a:tcPr>
                    <a:solidFill>
                      <a:schemeClr val="bg1">
                        <a:lumMod val="95000"/>
                      </a:schemeClr>
                    </a:solidFill>
                  </a:tcPr>
                </a:tc>
                <a:extLst>
                  <a:ext uri="{0D108BD9-81ED-4DB2-BD59-A6C34878D82A}">
                    <a16:rowId xmlns:a16="http://schemas.microsoft.com/office/drawing/2014/main" val="10012"/>
                  </a:ext>
                </a:extLst>
              </a:tr>
            </a:tbl>
          </a:graphicData>
        </a:graphic>
      </p:graphicFrame>
      <p:cxnSp>
        <p:nvCxnSpPr>
          <p:cNvPr id="12" name="Elbow Connector 11"/>
          <p:cNvCxnSpPr/>
          <p:nvPr/>
        </p:nvCxnSpPr>
        <p:spPr>
          <a:xfrm>
            <a:off x="9200461" y="2297271"/>
            <a:ext cx="824611" cy="773986"/>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8419434" y="3299301"/>
            <a:ext cx="2220675" cy="990599"/>
          </a:xfrm>
          <a:prstGeom prst="bentConnector3">
            <a:avLst>
              <a:gd name="adj1" fmla="val 9954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200461" y="1928257"/>
            <a:ext cx="82461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59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VS Segmentation</a:t>
            </a:r>
          </a:p>
        </p:txBody>
      </p:sp>
      <p:sp>
        <p:nvSpPr>
          <p:cNvPr id="3" name="Content Placeholder 2"/>
          <p:cNvSpPr>
            <a:spLocks noGrp="1"/>
          </p:cNvSpPr>
          <p:nvPr>
            <p:ph idx="1"/>
          </p:nvPr>
        </p:nvSpPr>
        <p:spPr>
          <a:xfrm>
            <a:off x="131180" y="863444"/>
            <a:ext cx="11929641" cy="5590565"/>
          </a:xfrm>
        </p:spPr>
        <p:txBody>
          <a:bodyPr/>
          <a:lstStyle/>
          <a:p>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81096092"/>
              </p:ext>
            </p:extLst>
          </p:nvPr>
        </p:nvGraphicFramePr>
        <p:xfrm>
          <a:off x="226012"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Paging</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a:solidFill>
                            <a:schemeClr val="tx1"/>
                          </a:solidFill>
                        </a:rPr>
                        <a:t>Segmentation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5891167"/>
              </p:ext>
            </p:extLst>
          </p:nvPr>
        </p:nvGraphicFramePr>
        <p:xfrm>
          <a:off x="226012" y="1499583"/>
          <a:ext cx="11795760" cy="155448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Paging was invented to </a:t>
                      </a:r>
                      <a:r>
                        <a:rPr lang="en-US" sz="2400" b="0" kern="1200" dirty="0">
                          <a:solidFill>
                            <a:schemeClr val="accent6"/>
                          </a:solidFill>
                          <a:latin typeface="+mn-lt"/>
                          <a:ea typeface="+mn-ea"/>
                          <a:cs typeface="+mn-cs"/>
                        </a:rPr>
                        <a:t>get large address space without having to buy more physical memory</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Segmentation was invented to </a:t>
                      </a:r>
                      <a:r>
                        <a:rPr lang="en-US" sz="2400" b="0" kern="1200" dirty="0">
                          <a:solidFill>
                            <a:schemeClr val="accent6"/>
                          </a:solidFill>
                          <a:latin typeface="+mn-lt"/>
                          <a:ea typeface="+mn-ea"/>
                          <a:cs typeface="+mn-cs"/>
                        </a:rPr>
                        <a:t>allow programs and data to be broken up into logically independent address space and to add sharing and protection</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5670964"/>
              </p:ext>
            </p:extLst>
          </p:nvPr>
        </p:nvGraphicFramePr>
        <p:xfrm>
          <a:off x="226012" y="3055711"/>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a:t>
                      </a:r>
                      <a:r>
                        <a:rPr lang="en-US" sz="2400" b="0" kern="1200" dirty="0">
                          <a:solidFill>
                            <a:schemeClr val="accent6"/>
                          </a:solidFill>
                          <a:latin typeface="+mn-lt"/>
                          <a:ea typeface="+mn-ea"/>
                          <a:cs typeface="+mn-cs"/>
                        </a:rPr>
                        <a:t>programmer does not aware </a:t>
                      </a:r>
                      <a:r>
                        <a:rPr lang="en-US" sz="2400" b="0" kern="1200" dirty="0">
                          <a:solidFill>
                            <a:schemeClr val="dk1"/>
                          </a:solidFill>
                          <a:latin typeface="+mn-lt"/>
                          <a:ea typeface="+mn-ea"/>
                          <a:cs typeface="+mn-cs"/>
                        </a:rPr>
                        <a:t>that paging is used.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a:t>
                      </a:r>
                      <a:r>
                        <a:rPr lang="en-US" sz="2400" b="0" kern="1200" dirty="0">
                          <a:solidFill>
                            <a:schemeClr val="accent6"/>
                          </a:solidFill>
                          <a:latin typeface="+mn-lt"/>
                          <a:ea typeface="+mn-ea"/>
                          <a:cs typeface="+mn-cs"/>
                        </a:rPr>
                        <a:t>programmer is aware</a:t>
                      </a:r>
                      <a:r>
                        <a:rPr lang="en-US" sz="2400" b="0" kern="1200" dirty="0">
                          <a:solidFill>
                            <a:schemeClr val="dk1"/>
                          </a:solidFill>
                          <a:latin typeface="+mn-lt"/>
                          <a:ea typeface="+mn-ea"/>
                          <a:cs typeface="+mn-cs"/>
                        </a:rPr>
                        <a:t> that segmentation is used.</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28033262"/>
              </p:ext>
            </p:extLst>
          </p:nvPr>
        </p:nvGraphicFramePr>
        <p:xfrm>
          <a:off x="226012" y="3883494"/>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accent6"/>
                          </a:solidFill>
                          <a:latin typeface="+mn-lt"/>
                          <a:ea typeface="+mn-ea"/>
                          <a:cs typeface="+mn-cs"/>
                        </a:rPr>
                        <a:t>Procedure and data cannot be distinguished and protected separately</a:t>
                      </a:r>
                      <a:r>
                        <a:rPr lang="en-US" sz="2400" b="0" kern="1200" dirty="0">
                          <a:solidFill>
                            <a:schemeClr val="dk1"/>
                          </a:solidFill>
                          <a:latin typeface="+mn-lt"/>
                          <a:ea typeface="+mn-ea"/>
                          <a:cs typeface="+mn-cs"/>
                        </a:rPr>
                        <a:t>.</a:t>
                      </a:r>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Procedure and data can be distinguished and protected separately</a:t>
                      </a:r>
                      <a:r>
                        <a:rPr lang="en-US" sz="2400" b="0" kern="1200" dirty="0">
                          <a:solidFill>
                            <a:schemeClr val="dk1"/>
                          </a:solidFill>
                          <a:latin typeface="+mn-lt"/>
                          <a:ea typeface="+mn-ea"/>
                          <a:cs typeface="+mn-cs"/>
                        </a:rPr>
                        <a:t>.</a:t>
                      </a:r>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94289322"/>
              </p:ext>
            </p:extLst>
          </p:nvPr>
        </p:nvGraphicFramePr>
        <p:xfrm>
          <a:off x="226012" y="471127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accent6"/>
                          </a:solidFill>
                          <a:latin typeface="+mn-lt"/>
                          <a:ea typeface="+mn-ea"/>
                          <a:cs typeface="+mn-cs"/>
                        </a:rPr>
                        <a:t>Change in data or procedure requires compiling entire program</a:t>
                      </a:r>
                      <a:r>
                        <a:rPr lang="en-US" sz="2400" b="0" kern="1200" dirty="0">
                          <a:solidFill>
                            <a:schemeClr val="tx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Change in data or procedure requires compiling only affected segment not entire program</a:t>
                      </a:r>
                      <a:r>
                        <a:rPr lang="en-US" sz="2400" b="0" kern="1200" dirty="0">
                          <a:solidFill>
                            <a:schemeClr val="tx1"/>
                          </a:solidFill>
                          <a:latin typeface="+mn-lt"/>
                          <a:ea typeface="+mn-ea"/>
                          <a:cs typeface="+mn-cs"/>
                        </a:rPr>
                        <a:t>.</a:t>
                      </a:r>
                      <a:endParaRPr lang="en-GB" sz="2400" b="0"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62364975"/>
              </p:ext>
            </p:extLst>
          </p:nvPr>
        </p:nvGraphicFramePr>
        <p:xfrm>
          <a:off x="226012" y="5535885"/>
          <a:ext cx="11795760" cy="54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val="20000"/>
                    </a:ext>
                  </a:extLst>
                </a:gridCol>
                <a:gridCol w="5897880">
                  <a:extLst>
                    <a:ext uri="{9D8B030D-6E8A-4147-A177-3AD203B41FA5}">
                      <a16:colId xmlns:a16="http://schemas.microsoft.com/office/drawing/2014/main" val="20001"/>
                    </a:ext>
                  </a:extLst>
                </a:gridCol>
              </a:tblGrid>
              <a:tr h="540000">
                <a:tc>
                  <a:txBody>
                    <a:bodyPr/>
                    <a:lstStyle/>
                    <a:p>
                      <a:r>
                        <a:rPr lang="en-US" sz="2400" b="0" kern="1200" dirty="0">
                          <a:solidFill>
                            <a:schemeClr val="accent6"/>
                          </a:solidFill>
                          <a:latin typeface="+mn-lt"/>
                          <a:ea typeface="+mn-ea"/>
                          <a:cs typeface="+mn-cs"/>
                        </a:rPr>
                        <a:t>Sharing of different procedures not available</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accent6"/>
                          </a:solidFill>
                          <a:latin typeface="+mn-lt"/>
                          <a:ea typeface="+mn-ea"/>
                          <a:cs typeface="+mn-cs"/>
                        </a:rPr>
                        <a:t>Sharing of different procedures available</a:t>
                      </a:r>
                      <a:r>
                        <a:rPr lang="en-US" sz="2400" b="0" kern="1200" dirty="0">
                          <a:solidFill>
                            <a:schemeClr val="dk1"/>
                          </a:solidFill>
                          <a:latin typeface="+mn-lt"/>
                          <a:ea typeface="+mn-ea"/>
                          <a:cs typeface="+mn-cs"/>
                        </a:rPr>
                        <a:t>.</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4433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Page Replacement Algorithms</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557462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Page replacement algorithms</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E3526597-03CA-2726-0CB3-1AE865A92598}"/>
              </a:ext>
            </a:extLst>
          </p:cNvPr>
          <p:cNvSpPr/>
          <p:nvPr/>
        </p:nvSpPr>
        <p:spPr>
          <a:xfrm>
            <a:off x="969707" y="2144090"/>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1B48F9-4A1F-9C52-7469-6D18EB2EDE8A}"/>
              </a:ext>
            </a:extLst>
          </p:cNvPr>
          <p:cNvSpPr txBox="1"/>
          <p:nvPr/>
        </p:nvSpPr>
        <p:spPr>
          <a:xfrm>
            <a:off x="1023047" y="3755958"/>
            <a:ext cx="1447800" cy="369332"/>
          </a:xfrm>
          <a:prstGeom prst="rect">
            <a:avLst/>
          </a:prstGeom>
          <a:noFill/>
        </p:spPr>
        <p:txBody>
          <a:bodyPr wrap="square" rtlCol="0">
            <a:spAutoFit/>
          </a:bodyPr>
          <a:lstStyle/>
          <a:p>
            <a:pPr algn="ctr"/>
            <a:r>
              <a:rPr lang="en-US" dirty="0"/>
              <a:t>OS in RAM</a:t>
            </a:r>
          </a:p>
        </p:txBody>
      </p:sp>
      <p:sp>
        <p:nvSpPr>
          <p:cNvPr id="7" name="TextBox 6">
            <a:extLst>
              <a:ext uri="{FF2B5EF4-FFF2-40B4-BE49-F238E27FC236}">
                <a16:creationId xmlns:a16="http://schemas.microsoft.com/office/drawing/2014/main" id="{7E9B5196-E6AC-4666-8D31-034B71CEF71F}"/>
              </a:ext>
            </a:extLst>
          </p:cNvPr>
          <p:cNvSpPr txBox="1"/>
          <p:nvPr/>
        </p:nvSpPr>
        <p:spPr>
          <a:xfrm>
            <a:off x="2548001" y="3832158"/>
            <a:ext cx="533400" cy="369332"/>
          </a:xfrm>
          <a:prstGeom prst="rect">
            <a:avLst/>
          </a:prstGeom>
          <a:noFill/>
        </p:spPr>
        <p:txBody>
          <a:bodyPr wrap="square" rtlCol="0">
            <a:spAutoFit/>
          </a:bodyPr>
          <a:lstStyle/>
          <a:p>
            <a:r>
              <a:rPr lang="en-US" dirty="0"/>
              <a:t>0</a:t>
            </a:r>
          </a:p>
        </p:txBody>
      </p:sp>
      <p:sp>
        <p:nvSpPr>
          <p:cNvPr id="8" name="TextBox 7">
            <a:extLst>
              <a:ext uri="{FF2B5EF4-FFF2-40B4-BE49-F238E27FC236}">
                <a16:creationId xmlns:a16="http://schemas.microsoft.com/office/drawing/2014/main" id="{2C73B931-D50F-CAB6-B061-204B96D236DE}"/>
              </a:ext>
            </a:extLst>
          </p:cNvPr>
          <p:cNvSpPr txBox="1"/>
          <p:nvPr/>
        </p:nvSpPr>
        <p:spPr>
          <a:xfrm>
            <a:off x="2548001" y="2137742"/>
            <a:ext cx="1028700" cy="369332"/>
          </a:xfrm>
          <a:prstGeom prst="rect">
            <a:avLst/>
          </a:prstGeom>
          <a:noFill/>
        </p:spPr>
        <p:txBody>
          <a:bodyPr wrap="square" rtlCol="0">
            <a:spAutoFit/>
          </a:bodyPr>
          <a:lstStyle/>
          <a:p>
            <a:r>
              <a:rPr lang="en-US" dirty="0"/>
              <a:t>0xFFF…</a:t>
            </a:r>
          </a:p>
        </p:txBody>
      </p:sp>
      <p:cxnSp>
        <p:nvCxnSpPr>
          <p:cNvPr id="9" name="Straight Connector 8">
            <a:extLst>
              <a:ext uri="{FF2B5EF4-FFF2-40B4-BE49-F238E27FC236}">
                <a16:creationId xmlns:a16="http://schemas.microsoft.com/office/drawing/2014/main" id="{3D78F7AF-4DDB-B717-256B-8B8724FE66DD}"/>
              </a:ext>
            </a:extLst>
          </p:cNvPr>
          <p:cNvCxnSpPr/>
          <p:nvPr/>
        </p:nvCxnSpPr>
        <p:spPr>
          <a:xfrm>
            <a:off x="969707" y="36238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5150514E-25C6-76A6-644F-091F05F6C5CD}"/>
              </a:ext>
            </a:extLst>
          </p:cNvPr>
          <p:cNvSpPr/>
          <p:nvPr/>
        </p:nvSpPr>
        <p:spPr>
          <a:xfrm>
            <a:off x="3702487" y="1525226"/>
            <a:ext cx="4116274" cy="2787438"/>
          </a:xfrm>
          <a:prstGeom prst="flowChartMagneticDisk">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r"/>
            <a:endParaRPr lang="en-IN" dirty="0"/>
          </a:p>
        </p:txBody>
      </p:sp>
      <p:sp>
        <p:nvSpPr>
          <p:cNvPr id="12" name="Rounded Rectangle 32">
            <a:extLst>
              <a:ext uri="{FF2B5EF4-FFF2-40B4-BE49-F238E27FC236}">
                <a16:creationId xmlns:a16="http://schemas.microsoft.com/office/drawing/2014/main" id="{00CC38CA-1FDF-B62E-5292-77BBAE6D3045}"/>
              </a:ext>
            </a:extLst>
          </p:cNvPr>
          <p:cNvSpPr/>
          <p:nvPr/>
        </p:nvSpPr>
        <p:spPr>
          <a:xfrm>
            <a:off x="3867152" y="3027513"/>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60B5595-8581-2C76-E22A-DBABA05E7CCD}"/>
              </a:ext>
            </a:extLst>
          </p:cNvPr>
          <p:cNvSpPr txBox="1"/>
          <p:nvPr/>
        </p:nvSpPr>
        <p:spPr>
          <a:xfrm>
            <a:off x="4866377" y="1794587"/>
            <a:ext cx="1695663" cy="369332"/>
          </a:xfrm>
          <a:prstGeom prst="rect">
            <a:avLst/>
          </a:prstGeom>
          <a:noFill/>
        </p:spPr>
        <p:txBody>
          <a:bodyPr wrap="square" rtlCol="0">
            <a:spAutoFit/>
          </a:bodyPr>
          <a:lstStyle/>
          <a:p>
            <a:pPr algn="ctr"/>
            <a:r>
              <a:rPr lang="en-US" dirty="0">
                <a:solidFill>
                  <a:schemeClr val="accent6"/>
                </a:solidFill>
              </a:rPr>
              <a:t>Hard Disk</a:t>
            </a:r>
            <a:endParaRPr lang="en-IN" dirty="0">
              <a:solidFill>
                <a:schemeClr val="accent6"/>
              </a:solidFill>
            </a:endParaRPr>
          </a:p>
        </p:txBody>
      </p:sp>
      <p:sp>
        <p:nvSpPr>
          <p:cNvPr id="21" name="TextBox 20">
            <a:extLst>
              <a:ext uri="{FF2B5EF4-FFF2-40B4-BE49-F238E27FC236}">
                <a16:creationId xmlns:a16="http://schemas.microsoft.com/office/drawing/2014/main" id="{B84BC951-0B80-7FBF-DF20-7AF3B34F2C4B}"/>
              </a:ext>
            </a:extLst>
          </p:cNvPr>
          <p:cNvSpPr txBox="1"/>
          <p:nvPr/>
        </p:nvSpPr>
        <p:spPr>
          <a:xfrm>
            <a:off x="930735" y="1775547"/>
            <a:ext cx="1695663" cy="369332"/>
          </a:xfrm>
          <a:prstGeom prst="rect">
            <a:avLst/>
          </a:prstGeom>
          <a:noFill/>
        </p:spPr>
        <p:txBody>
          <a:bodyPr wrap="square" rtlCol="0">
            <a:spAutoFit/>
          </a:bodyPr>
          <a:lstStyle/>
          <a:p>
            <a:pPr algn="ctr"/>
            <a:r>
              <a:rPr lang="en-US" dirty="0">
                <a:solidFill>
                  <a:schemeClr val="accent6"/>
                </a:solidFill>
              </a:rPr>
              <a:t>RAM</a:t>
            </a:r>
            <a:endParaRPr lang="en-IN" dirty="0">
              <a:solidFill>
                <a:schemeClr val="accent6"/>
              </a:solidFill>
            </a:endParaRPr>
          </a:p>
        </p:txBody>
      </p:sp>
      <p:sp>
        <p:nvSpPr>
          <p:cNvPr id="22" name="Rounded Rectangle 32">
            <a:extLst>
              <a:ext uri="{FF2B5EF4-FFF2-40B4-BE49-F238E27FC236}">
                <a16:creationId xmlns:a16="http://schemas.microsoft.com/office/drawing/2014/main" id="{72B1BEC8-1FEE-A718-86F2-FECBE52E05AD}"/>
              </a:ext>
            </a:extLst>
          </p:cNvPr>
          <p:cNvSpPr/>
          <p:nvPr/>
        </p:nvSpPr>
        <p:spPr>
          <a:xfrm>
            <a:off x="4667193" y="2510254"/>
            <a:ext cx="1188000" cy="36933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1</a:t>
            </a:r>
            <a:endParaRPr lang="en-IN" dirty="0"/>
          </a:p>
        </p:txBody>
      </p:sp>
      <p:sp>
        <p:nvSpPr>
          <p:cNvPr id="23" name="Rounded Rectangle 32">
            <a:extLst>
              <a:ext uri="{FF2B5EF4-FFF2-40B4-BE49-F238E27FC236}">
                <a16:creationId xmlns:a16="http://schemas.microsoft.com/office/drawing/2014/main" id="{E8FD76B7-40EF-E978-7AFD-EF800EC1665F}"/>
              </a:ext>
            </a:extLst>
          </p:cNvPr>
          <p:cNvSpPr/>
          <p:nvPr/>
        </p:nvSpPr>
        <p:spPr>
          <a:xfrm>
            <a:off x="6031703" y="2518083"/>
            <a:ext cx="1188000" cy="36933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2</a:t>
            </a:r>
            <a:endParaRPr lang="en-IN" dirty="0"/>
          </a:p>
        </p:txBody>
      </p:sp>
      <p:sp>
        <p:nvSpPr>
          <p:cNvPr id="24" name="Rounded Rectangle 32">
            <a:extLst>
              <a:ext uri="{FF2B5EF4-FFF2-40B4-BE49-F238E27FC236}">
                <a16:creationId xmlns:a16="http://schemas.microsoft.com/office/drawing/2014/main" id="{11E1E77B-7A8F-9EC8-C4D0-8F83A87C5D57}"/>
              </a:ext>
            </a:extLst>
          </p:cNvPr>
          <p:cNvSpPr/>
          <p:nvPr/>
        </p:nvSpPr>
        <p:spPr>
          <a:xfrm>
            <a:off x="4667193" y="3009993"/>
            <a:ext cx="1188000" cy="36933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3</a:t>
            </a:r>
            <a:endParaRPr lang="en-IN" dirty="0"/>
          </a:p>
        </p:txBody>
      </p:sp>
      <p:sp>
        <p:nvSpPr>
          <p:cNvPr id="25" name="Rounded Rectangle 32">
            <a:extLst>
              <a:ext uri="{FF2B5EF4-FFF2-40B4-BE49-F238E27FC236}">
                <a16:creationId xmlns:a16="http://schemas.microsoft.com/office/drawing/2014/main" id="{4EE27925-8AD2-5713-DB7A-5B3924B0D8B5}"/>
              </a:ext>
            </a:extLst>
          </p:cNvPr>
          <p:cNvSpPr/>
          <p:nvPr/>
        </p:nvSpPr>
        <p:spPr>
          <a:xfrm>
            <a:off x="6031703" y="3017822"/>
            <a:ext cx="1188000" cy="369331"/>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4</a:t>
            </a:r>
            <a:endParaRPr lang="en-IN" dirty="0"/>
          </a:p>
        </p:txBody>
      </p:sp>
      <p:sp>
        <p:nvSpPr>
          <p:cNvPr id="27" name="Rounded Rectangle 32">
            <a:extLst>
              <a:ext uri="{FF2B5EF4-FFF2-40B4-BE49-F238E27FC236}">
                <a16:creationId xmlns:a16="http://schemas.microsoft.com/office/drawing/2014/main" id="{45681BF7-6A11-5AEE-DE66-E5F93ABA6B5B}"/>
              </a:ext>
            </a:extLst>
          </p:cNvPr>
          <p:cNvSpPr/>
          <p:nvPr/>
        </p:nvSpPr>
        <p:spPr>
          <a:xfrm>
            <a:off x="4363891" y="3027513"/>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32">
            <a:extLst>
              <a:ext uri="{FF2B5EF4-FFF2-40B4-BE49-F238E27FC236}">
                <a16:creationId xmlns:a16="http://schemas.microsoft.com/office/drawing/2014/main" id="{4B26D66C-F32C-BF68-7963-6AD0AF25A5BA}"/>
              </a:ext>
            </a:extLst>
          </p:cNvPr>
          <p:cNvSpPr/>
          <p:nvPr/>
        </p:nvSpPr>
        <p:spPr>
          <a:xfrm>
            <a:off x="4854907" y="3027513"/>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32">
            <a:extLst>
              <a:ext uri="{FF2B5EF4-FFF2-40B4-BE49-F238E27FC236}">
                <a16:creationId xmlns:a16="http://schemas.microsoft.com/office/drawing/2014/main" id="{BD52BE80-0490-EBCC-8E80-85D3D6C6CA27}"/>
              </a:ext>
            </a:extLst>
          </p:cNvPr>
          <p:cNvSpPr/>
          <p:nvPr/>
        </p:nvSpPr>
        <p:spPr>
          <a:xfrm>
            <a:off x="5351646" y="3027513"/>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32">
            <a:extLst>
              <a:ext uri="{FF2B5EF4-FFF2-40B4-BE49-F238E27FC236}">
                <a16:creationId xmlns:a16="http://schemas.microsoft.com/office/drawing/2014/main" id="{80BADB21-6BEE-0EE5-F7F4-D7E24142D822}"/>
              </a:ext>
            </a:extLst>
          </p:cNvPr>
          <p:cNvSpPr/>
          <p:nvPr/>
        </p:nvSpPr>
        <p:spPr>
          <a:xfrm>
            <a:off x="5844339" y="3027513"/>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2">
            <a:extLst>
              <a:ext uri="{FF2B5EF4-FFF2-40B4-BE49-F238E27FC236}">
                <a16:creationId xmlns:a16="http://schemas.microsoft.com/office/drawing/2014/main" id="{28FB6395-93ED-008E-454F-EB78CBA8A5E1}"/>
              </a:ext>
            </a:extLst>
          </p:cNvPr>
          <p:cNvSpPr/>
          <p:nvPr/>
        </p:nvSpPr>
        <p:spPr>
          <a:xfrm>
            <a:off x="6341078" y="3027513"/>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ounded Rectangle 32">
            <a:extLst>
              <a:ext uri="{FF2B5EF4-FFF2-40B4-BE49-F238E27FC236}">
                <a16:creationId xmlns:a16="http://schemas.microsoft.com/office/drawing/2014/main" id="{E2D67E14-D684-1455-9098-92690B4D04C5}"/>
              </a:ext>
            </a:extLst>
          </p:cNvPr>
          <p:cNvSpPr/>
          <p:nvPr/>
        </p:nvSpPr>
        <p:spPr>
          <a:xfrm>
            <a:off x="6832094" y="3027513"/>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a:extLst>
              <a:ext uri="{FF2B5EF4-FFF2-40B4-BE49-F238E27FC236}">
                <a16:creationId xmlns:a16="http://schemas.microsoft.com/office/drawing/2014/main" id="{70C9FF2D-B714-6BD4-7A2F-1429DD403E10}"/>
              </a:ext>
            </a:extLst>
          </p:cNvPr>
          <p:cNvSpPr/>
          <p:nvPr/>
        </p:nvSpPr>
        <p:spPr>
          <a:xfrm>
            <a:off x="7328833" y="3027513"/>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2">
            <a:extLst>
              <a:ext uri="{FF2B5EF4-FFF2-40B4-BE49-F238E27FC236}">
                <a16:creationId xmlns:a16="http://schemas.microsoft.com/office/drawing/2014/main" id="{217B1594-2983-86AD-C747-2B2B66BE7FB0}"/>
              </a:ext>
            </a:extLst>
          </p:cNvPr>
          <p:cNvSpPr/>
          <p:nvPr/>
        </p:nvSpPr>
        <p:spPr>
          <a:xfrm>
            <a:off x="3867152" y="3599761"/>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2">
            <a:extLst>
              <a:ext uri="{FF2B5EF4-FFF2-40B4-BE49-F238E27FC236}">
                <a16:creationId xmlns:a16="http://schemas.microsoft.com/office/drawing/2014/main" id="{577A2945-765F-C798-8059-B10E31009029}"/>
              </a:ext>
            </a:extLst>
          </p:cNvPr>
          <p:cNvSpPr/>
          <p:nvPr/>
        </p:nvSpPr>
        <p:spPr>
          <a:xfrm>
            <a:off x="4363891" y="3599761"/>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2">
            <a:extLst>
              <a:ext uri="{FF2B5EF4-FFF2-40B4-BE49-F238E27FC236}">
                <a16:creationId xmlns:a16="http://schemas.microsoft.com/office/drawing/2014/main" id="{7BAE885B-65FA-C8F1-0D1F-37B4DAD0E90B}"/>
              </a:ext>
            </a:extLst>
          </p:cNvPr>
          <p:cNvSpPr/>
          <p:nvPr/>
        </p:nvSpPr>
        <p:spPr>
          <a:xfrm>
            <a:off x="4854907" y="3599761"/>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2">
            <a:extLst>
              <a:ext uri="{FF2B5EF4-FFF2-40B4-BE49-F238E27FC236}">
                <a16:creationId xmlns:a16="http://schemas.microsoft.com/office/drawing/2014/main" id="{26734040-A294-3C4C-5412-AF73BDDCAD8C}"/>
              </a:ext>
            </a:extLst>
          </p:cNvPr>
          <p:cNvSpPr/>
          <p:nvPr/>
        </p:nvSpPr>
        <p:spPr>
          <a:xfrm>
            <a:off x="5351646" y="3599761"/>
            <a:ext cx="360000" cy="370800"/>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2">
            <a:extLst>
              <a:ext uri="{FF2B5EF4-FFF2-40B4-BE49-F238E27FC236}">
                <a16:creationId xmlns:a16="http://schemas.microsoft.com/office/drawing/2014/main" id="{CCCF56AC-C326-1B2A-A4CA-F91B415C1B05}"/>
              </a:ext>
            </a:extLst>
          </p:cNvPr>
          <p:cNvSpPr/>
          <p:nvPr/>
        </p:nvSpPr>
        <p:spPr>
          <a:xfrm>
            <a:off x="5844339" y="3599761"/>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2">
            <a:extLst>
              <a:ext uri="{FF2B5EF4-FFF2-40B4-BE49-F238E27FC236}">
                <a16:creationId xmlns:a16="http://schemas.microsoft.com/office/drawing/2014/main" id="{545E1475-5BE5-D14C-95BE-07F4BF376497}"/>
              </a:ext>
            </a:extLst>
          </p:cNvPr>
          <p:cNvSpPr/>
          <p:nvPr/>
        </p:nvSpPr>
        <p:spPr>
          <a:xfrm>
            <a:off x="6341078" y="3599761"/>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2">
            <a:extLst>
              <a:ext uri="{FF2B5EF4-FFF2-40B4-BE49-F238E27FC236}">
                <a16:creationId xmlns:a16="http://schemas.microsoft.com/office/drawing/2014/main" id="{D1C9312D-074D-B8B4-70FE-F2EA6F6A09D1}"/>
              </a:ext>
            </a:extLst>
          </p:cNvPr>
          <p:cNvSpPr/>
          <p:nvPr/>
        </p:nvSpPr>
        <p:spPr>
          <a:xfrm>
            <a:off x="6832094" y="3599761"/>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32">
            <a:extLst>
              <a:ext uri="{FF2B5EF4-FFF2-40B4-BE49-F238E27FC236}">
                <a16:creationId xmlns:a16="http://schemas.microsoft.com/office/drawing/2014/main" id="{54BC8E90-310D-F5FA-A123-5EADAD7F1D8A}"/>
              </a:ext>
            </a:extLst>
          </p:cNvPr>
          <p:cNvSpPr/>
          <p:nvPr/>
        </p:nvSpPr>
        <p:spPr>
          <a:xfrm>
            <a:off x="7328833" y="3599761"/>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32">
            <a:extLst>
              <a:ext uri="{FF2B5EF4-FFF2-40B4-BE49-F238E27FC236}">
                <a16:creationId xmlns:a16="http://schemas.microsoft.com/office/drawing/2014/main" id="{EF691DD6-2A75-068B-0CD8-1625D875765F}"/>
              </a:ext>
            </a:extLst>
          </p:cNvPr>
          <p:cNvSpPr/>
          <p:nvPr/>
        </p:nvSpPr>
        <p:spPr>
          <a:xfrm>
            <a:off x="3887397" y="2417737"/>
            <a:ext cx="360000" cy="3708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32">
            <a:extLst>
              <a:ext uri="{FF2B5EF4-FFF2-40B4-BE49-F238E27FC236}">
                <a16:creationId xmlns:a16="http://schemas.microsoft.com/office/drawing/2014/main" id="{87F338E1-F81B-B7F3-5AC6-D76BA3BE381A}"/>
              </a:ext>
            </a:extLst>
          </p:cNvPr>
          <p:cNvSpPr/>
          <p:nvPr/>
        </p:nvSpPr>
        <p:spPr>
          <a:xfrm>
            <a:off x="4384136" y="2417737"/>
            <a:ext cx="360000" cy="3708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32">
            <a:extLst>
              <a:ext uri="{FF2B5EF4-FFF2-40B4-BE49-F238E27FC236}">
                <a16:creationId xmlns:a16="http://schemas.microsoft.com/office/drawing/2014/main" id="{CE2E3F78-A088-EE43-7B2C-E9D85034BF4C}"/>
              </a:ext>
            </a:extLst>
          </p:cNvPr>
          <p:cNvSpPr/>
          <p:nvPr/>
        </p:nvSpPr>
        <p:spPr>
          <a:xfrm>
            <a:off x="4875152" y="2417737"/>
            <a:ext cx="360000" cy="3708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ounded Rectangle 32">
            <a:extLst>
              <a:ext uri="{FF2B5EF4-FFF2-40B4-BE49-F238E27FC236}">
                <a16:creationId xmlns:a16="http://schemas.microsoft.com/office/drawing/2014/main" id="{1263E25B-7EED-3CB2-30EA-A7D7B7A016CD}"/>
              </a:ext>
            </a:extLst>
          </p:cNvPr>
          <p:cNvSpPr/>
          <p:nvPr/>
        </p:nvSpPr>
        <p:spPr>
          <a:xfrm>
            <a:off x="5371891" y="2417737"/>
            <a:ext cx="360000" cy="3708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32">
            <a:extLst>
              <a:ext uri="{FF2B5EF4-FFF2-40B4-BE49-F238E27FC236}">
                <a16:creationId xmlns:a16="http://schemas.microsoft.com/office/drawing/2014/main" id="{0544DE94-14AB-156A-BA5B-26E60D38C304}"/>
              </a:ext>
            </a:extLst>
          </p:cNvPr>
          <p:cNvSpPr/>
          <p:nvPr/>
        </p:nvSpPr>
        <p:spPr>
          <a:xfrm>
            <a:off x="5864584" y="2417737"/>
            <a:ext cx="360000" cy="3708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32">
            <a:extLst>
              <a:ext uri="{FF2B5EF4-FFF2-40B4-BE49-F238E27FC236}">
                <a16:creationId xmlns:a16="http://schemas.microsoft.com/office/drawing/2014/main" id="{F7153B79-4016-C09C-1679-507D196380BA}"/>
              </a:ext>
            </a:extLst>
          </p:cNvPr>
          <p:cNvSpPr/>
          <p:nvPr/>
        </p:nvSpPr>
        <p:spPr>
          <a:xfrm>
            <a:off x="6361323" y="2417737"/>
            <a:ext cx="360000" cy="3708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32">
            <a:extLst>
              <a:ext uri="{FF2B5EF4-FFF2-40B4-BE49-F238E27FC236}">
                <a16:creationId xmlns:a16="http://schemas.microsoft.com/office/drawing/2014/main" id="{A8AF710F-DB47-D361-4312-195685F017D2}"/>
              </a:ext>
            </a:extLst>
          </p:cNvPr>
          <p:cNvSpPr/>
          <p:nvPr/>
        </p:nvSpPr>
        <p:spPr>
          <a:xfrm>
            <a:off x="6852339" y="2417737"/>
            <a:ext cx="360000" cy="3708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ounded Rectangle 32">
            <a:extLst>
              <a:ext uri="{FF2B5EF4-FFF2-40B4-BE49-F238E27FC236}">
                <a16:creationId xmlns:a16="http://schemas.microsoft.com/office/drawing/2014/main" id="{16F419E1-C978-A639-7766-95E466E5D0CB}"/>
              </a:ext>
            </a:extLst>
          </p:cNvPr>
          <p:cNvSpPr/>
          <p:nvPr/>
        </p:nvSpPr>
        <p:spPr>
          <a:xfrm>
            <a:off x="7349078" y="2417737"/>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ounded Rectangle 32">
            <a:extLst>
              <a:ext uri="{FF2B5EF4-FFF2-40B4-BE49-F238E27FC236}">
                <a16:creationId xmlns:a16="http://schemas.microsoft.com/office/drawing/2014/main" id="{4A87E76D-C179-426A-D46E-C4C9925786C2}"/>
              </a:ext>
            </a:extLst>
          </p:cNvPr>
          <p:cNvSpPr/>
          <p:nvPr/>
        </p:nvSpPr>
        <p:spPr>
          <a:xfrm>
            <a:off x="8053802" y="2571606"/>
            <a:ext cx="1188000" cy="36933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1</a:t>
            </a:r>
            <a:endParaRPr lang="en-IN" dirty="0"/>
          </a:p>
        </p:txBody>
      </p:sp>
      <p:sp>
        <p:nvSpPr>
          <p:cNvPr id="53" name="Rounded Rectangle 32">
            <a:extLst>
              <a:ext uri="{FF2B5EF4-FFF2-40B4-BE49-F238E27FC236}">
                <a16:creationId xmlns:a16="http://schemas.microsoft.com/office/drawing/2014/main" id="{B35D122D-C5D3-BE76-E566-AFCCC31D335A}"/>
              </a:ext>
            </a:extLst>
          </p:cNvPr>
          <p:cNvSpPr/>
          <p:nvPr/>
        </p:nvSpPr>
        <p:spPr>
          <a:xfrm>
            <a:off x="9418312" y="2579435"/>
            <a:ext cx="1188000" cy="36933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2</a:t>
            </a:r>
            <a:endParaRPr lang="en-IN" dirty="0"/>
          </a:p>
        </p:txBody>
      </p:sp>
      <p:sp>
        <p:nvSpPr>
          <p:cNvPr id="54" name="Rounded Rectangle 32">
            <a:extLst>
              <a:ext uri="{FF2B5EF4-FFF2-40B4-BE49-F238E27FC236}">
                <a16:creationId xmlns:a16="http://schemas.microsoft.com/office/drawing/2014/main" id="{7821623A-3DDA-598E-CDB0-108BE2FD637E}"/>
              </a:ext>
            </a:extLst>
          </p:cNvPr>
          <p:cNvSpPr/>
          <p:nvPr/>
        </p:nvSpPr>
        <p:spPr>
          <a:xfrm>
            <a:off x="8053802" y="3071345"/>
            <a:ext cx="1188000" cy="36933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3</a:t>
            </a:r>
            <a:endParaRPr lang="en-IN" dirty="0"/>
          </a:p>
        </p:txBody>
      </p:sp>
      <p:sp>
        <p:nvSpPr>
          <p:cNvPr id="55" name="Rounded Rectangle 32">
            <a:extLst>
              <a:ext uri="{FF2B5EF4-FFF2-40B4-BE49-F238E27FC236}">
                <a16:creationId xmlns:a16="http://schemas.microsoft.com/office/drawing/2014/main" id="{D5734310-4606-ED6E-509A-1F4D1E6EE206}"/>
              </a:ext>
            </a:extLst>
          </p:cNvPr>
          <p:cNvSpPr/>
          <p:nvPr/>
        </p:nvSpPr>
        <p:spPr>
          <a:xfrm>
            <a:off x="9418312" y="3079174"/>
            <a:ext cx="1188000" cy="369331"/>
          </a:xfrm>
          <a:prstGeom prst="round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4</a:t>
            </a:r>
            <a:endParaRPr lang="en-IN" dirty="0"/>
          </a:p>
        </p:txBody>
      </p:sp>
      <p:sp>
        <p:nvSpPr>
          <p:cNvPr id="57" name="Rounded Rectangle 32">
            <a:extLst>
              <a:ext uri="{FF2B5EF4-FFF2-40B4-BE49-F238E27FC236}">
                <a16:creationId xmlns:a16="http://schemas.microsoft.com/office/drawing/2014/main" id="{A535C382-B163-7D80-E559-51D442A544FF}"/>
              </a:ext>
            </a:extLst>
          </p:cNvPr>
          <p:cNvSpPr/>
          <p:nvPr/>
        </p:nvSpPr>
        <p:spPr>
          <a:xfrm>
            <a:off x="1760084" y="2188502"/>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32">
            <a:extLst>
              <a:ext uri="{FF2B5EF4-FFF2-40B4-BE49-F238E27FC236}">
                <a16:creationId xmlns:a16="http://schemas.microsoft.com/office/drawing/2014/main" id="{A57DDE65-4A6C-92F8-1E36-D1D63F85DC44}"/>
              </a:ext>
            </a:extLst>
          </p:cNvPr>
          <p:cNvSpPr/>
          <p:nvPr/>
        </p:nvSpPr>
        <p:spPr>
          <a:xfrm>
            <a:off x="1263345" y="2690151"/>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32">
            <a:extLst>
              <a:ext uri="{FF2B5EF4-FFF2-40B4-BE49-F238E27FC236}">
                <a16:creationId xmlns:a16="http://schemas.microsoft.com/office/drawing/2014/main" id="{04A5EDA2-7D82-550E-4673-3D4F21D51C27}"/>
              </a:ext>
            </a:extLst>
          </p:cNvPr>
          <p:cNvSpPr/>
          <p:nvPr/>
        </p:nvSpPr>
        <p:spPr>
          <a:xfrm>
            <a:off x="1760084" y="2690151"/>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ounded Rectangle 32">
            <a:extLst>
              <a:ext uri="{FF2B5EF4-FFF2-40B4-BE49-F238E27FC236}">
                <a16:creationId xmlns:a16="http://schemas.microsoft.com/office/drawing/2014/main" id="{DBB7E262-D397-5F72-1E3C-CD253687CC56}"/>
              </a:ext>
            </a:extLst>
          </p:cNvPr>
          <p:cNvSpPr/>
          <p:nvPr/>
        </p:nvSpPr>
        <p:spPr>
          <a:xfrm>
            <a:off x="1268550" y="3184410"/>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ounded Rectangle 32">
            <a:extLst>
              <a:ext uri="{FF2B5EF4-FFF2-40B4-BE49-F238E27FC236}">
                <a16:creationId xmlns:a16="http://schemas.microsoft.com/office/drawing/2014/main" id="{E94CC875-2281-41C7-CE72-2619C2DF3F74}"/>
              </a:ext>
            </a:extLst>
          </p:cNvPr>
          <p:cNvSpPr/>
          <p:nvPr/>
        </p:nvSpPr>
        <p:spPr>
          <a:xfrm>
            <a:off x="1765289" y="3184410"/>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ounded Rectangle 32">
            <a:extLst>
              <a:ext uri="{FF2B5EF4-FFF2-40B4-BE49-F238E27FC236}">
                <a16:creationId xmlns:a16="http://schemas.microsoft.com/office/drawing/2014/main" id="{0312EDB9-78D7-D9B5-60C1-487E44B080C9}"/>
              </a:ext>
            </a:extLst>
          </p:cNvPr>
          <p:cNvSpPr/>
          <p:nvPr/>
        </p:nvSpPr>
        <p:spPr>
          <a:xfrm>
            <a:off x="1263345" y="2188502"/>
            <a:ext cx="360000" cy="37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32">
            <a:extLst>
              <a:ext uri="{FF2B5EF4-FFF2-40B4-BE49-F238E27FC236}">
                <a16:creationId xmlns:a16="http://schemas.microsoft.com/office/drawing/2014/main" id="{0BF098A6-D723-6CCA-D8CF-05B0AB1469F0}"/>
              </a:ext>
            </a:extLst>
          </p:cNvPr>
          <p:cNvSpPr/>
          <p:nvPr/>
        </p:nvSpPr>
        <p:spPr>
          <a:xfrm>
            <a:off x="1760084" y="2188502"/>
            <a:ext cx="360000" cy="3708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32">
            <a:extLst>
              <a:ext uri="{FF2B5EF4-FFF2-40B4-BE49-F238E27FC236}">
                <a16:creationId xmlns:a16="http://schemas.microsoft.com/office/drawing/2014/main" id="{63ED260D-5B84-B277-AB96-F83F53A71A31}"/>
              </a:ext>
            </a:extLst>
          </p:cNvPr>
          <p:cNvSpPr/>
          <p:nvPr/>
        </p:nvSpPr>
        <p:spPr>
          <a:xfrm>
            <a:off x="1263345" y="2690151"/>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32">
            <a:extLst>
              <a:ext uri="{FF2B5EF4-FFF2-40B4-BE49-F238E27FC236}">
                <a16:creationId xmlns:a16="http://schemas.microsoft.com/office/drawing/2014/main" id="{8D633B78-86E1-BE91-8F2E-0D326D71D31E}"/>
              </a:ext>
            </a:extLst>
          </p:cNvPr>
          <p:cNvSpPr/>
          <p:nvPr/>
        </p:nvSpPr>
        <p:spPr>
          <a:xfrm>
            <a:off x="1760084" y="2690151"/>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ounded Rectangle 32">
            <a:extLst>
              <a:ext uri="{FF2B5EF4-FFF2-40B4-BE49-F238E27FC236}">
                <a16:creationId xmlns:a16="http://schemas.microsoft.com/office/drawing/2014/main" id="{8CDE78AF-42FA-21B7-071C-72BD2DB62F6A}"/>
              </a:ext>
            </a:extLst>
          </p:cNvPr>
          <p:cNvSpPr/>
          <p:nvPr/>
        </p:nvSpPr>
        <p:spPr>
          <a:xfrm>
            <a:off x="1268550" y="3184410"/>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ounded Rectangle 32">
            <a:extLst>
              <a:ext uri="{FF2B5EF4-FFF2-40B4-BE49-F238E27FC236}">
                <a16:creationId xmlns:a16="http://schemas.microsoft.com/office/drawing/2014/main" id="{82D120B3-2920-A952-FF97-F68F5BD22F14}"/>
              </a:ext>
            </a:extLst>
          </p:cNvPr>
          <p:cNvSpPr/>
          <p:nvPr/>
        </p:nvSpPr>
        <p:spPr>
          <a:xfrm>
            <a:off x="1765289" y="3184410"/>
            <a:ext cx="360000" cy="3708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08419A88-79E0-5B12-565E-401A8A361CE3}"/>
              </a:ext>
            </a:extLst>
          </p:cNvPr>
          <p:cNvSpPr txBox="1"/>
          <p:nvPr/>
        </p:nvSpPr>
        <p:spPr>
          <a:xfrm>
            <a:off x="3251201" y="1146629"/>
            <a:ext cx="798286" cy="369332"/>
          </a:xfrm>
          <a:prstGeom prst="rect">
            <a:avLst/>
          </a:prstGeom>
          <a:noFill/>
          <a:ln>
            <a:solidFill>
              <a:schemeClr val="bg1">
                <a:lumMod val="75000"/>
              </a:schemeClr>
            </a:solidFill>
          </a:ln>
        </p:spPr>
        <p:txBody>
          <a:bodyPr wrap="square" rtlCol="0">
            <a:spAutoFit/>
          </a:bodyPr>
          <a:lstStyle/>
          <a:p>
            <a:pPr algn="ctr"/>
            <a:r>
              <a:rPr lang="en-US" dirty="0"/>
              <a:t>Page</a:t>
            </a:r>
            <a:endParaRPr lang="en-IN" dirty="0"/>
          </a:p>
        </p:txBody>
      </p:sp>
      <p:sp>
        <p:nvSpPr>
          <p:cNvPr id="68" name="TextBox 67">
            <a:extLst>
              <a:ext uri="{FF2B5EF4-FFF2-40B4-BE49-F238E27FC236}">
                <a16:creationId xmlns:a16="http://schemas.microsoft.com/office/drawing/2014/main" id="{937B130E-90BD-8D46-E259-C503D7F32A4B}"/>
              </a:ext>
            </a:extLst>
          </p:cNvPr>
          <p:cNvSpPr txBox="1"/>
          <p:nvPr/>
        </p:nvSpPr>
        <p:spPr>
          <a:xfrm>
            <a:off x="1828112" y="1155494"/>
            <a:ext cx="798286" cy="369332"/>
          </a:xfrm>
          <a:prstGeom prst="rect">
            <a:avLst/>
          </a:prstGeom>
          <a:noFill/>
          <a:ln>
            <a:solidFill>
              <a:schemeClr val="bg1">
                <a:lumMod val="75000"/>
              </a:schemeClr>
            </a:solidFill>
          </a:ln>
        </p:spPr>
        <p:txBody>
          <a:bodyPr wrap="square" rtlCol="0">
            <a:spAutoFit/>
          </a:bodyPr>
          <a:lstStyle/>
          <a:p>
            <a:pPr algn="ctr"/>
            <a:r>
              <a:rPr lang="en-US" dirty="0"/>
              <a:t>Frame</a:t>
            </a:r>
            <a:endParaRPr lang="en-IN" dirty="0"/>
          </a:p>
        </p:txBody>
      </p:sp>
      <p:cxnSp>
        <p:nvCxnSpPr>
          <p:cNvPr id="70" name="Straight Arrow Connector 69">
            <a:extLst>
              <a:ext uri="{FF2B5EF4-FFF2-40B4-BE49-F238E27FC236}">
                <a16:creationId xmlns:a16="http://schemas.microsoft.com/office/drawing/2014/main" id="{C94E9CA9-B971-9E2C-5462-28D903A2254D}"/>
              </a:ext>
            </a:extLst>
          </p:cNvPr>
          <p:cNvCxnSpPr>
            <a:endCxn id="62" idx="0"/>
          </p:cNvCxnSpPr>
          <p:nvPr/>
        </p:nvCxnSpPr>
        <p:spPr>
          <a:xfrm flipH="1">
            <a:off x="1940084" y="1566447"/>
            <a:ext cx="322824" cy="622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058E2E2-1516-E0D3-E302-EAEF42B56DAB}"/>
              </a:ext>
            </a:extLst>
          </p:cNvPr>
          <p:cNvCxnSpPr>
            <a:cxnSpLocks/>
          </p:cNvCxnSpPr>
          <p:nvPr/>
        </p:nvCxnSpPr>
        <p:spPr>
          <a:xfrm>
            <a:off x="3634078" y="1524826"/>
            <a:ext cx="409571" cy="8929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71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grpId="1" nodeType="clickEffect">
                                  <p:stCondLst>
                                    <p:cond delay="0"/>
                                  </p:stCondLst>
                                  <p:childTnLst>
                                    <p:animMotion origin="layout" path="M -3.75E-6 3.7037E-7 L -0.2151 -0.03194 " pathEditMode="relative" rAng="0" ptsTypes="AA">
                                      <p:cBhvr>
                                        <p:cTn id="88" dur="2000" fill="hold"/>
                                        <p:tgtEl>
                                          <p:spTgt spid="42"/>
                                        </p:tgtEl>
                                        <p:attrNameLst>
                                          <p:attrName>ppt_x</p:attrName>
                                          <p:attrName>ppt_y</p:attrName>
                                        </p:attrNameLst>
                                      </p:cBhvr>
                                      <p:rCtr x="-10755" y="-1597"/>
                                    </p:animMotion>
                                  </p:childTnLst>
                                </p:cTn>
                              </p:par>
                              <p:par>
                                <p:cTn id="89" presetID="10" presetClass="exit" presetSubtype="0" fill="hold" grpId="0" nodeType="withEffect">
                                  <p:stCondLst>
                                    <p:cond delay="0"/>
                                  </p:stCondLst>
                                  <p:childTnLst>
                                    <p:animEffect transition="out" filter="fade">
                                      <p:cBhvr>
                                        <p:cTn id="90" dur="500"/>
                                        <p:tgtEl>
                                          <p:spTgt spid="56"/>
                                        </p:tgtEl>
                                      </p:cBhvr>
                                    </p:animEffect>
                                    <p:set>
                                      <p:cBhvr>
                                        <p:cTn id="91" dur="1" fill="hold">
                                          <p:stCondLst>
                                            <p:cond delay="499"/>
                                          </p:stCondLst>
                                        </p:cTn>
                                        <p:tgtEl>
                                          <p:spTgt spid="5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6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2" grpId="1" animBg="1"/>
      <p:bldP spid="43" grpId="0" animBg="1"/>
      <p:bldP spid="44" grpId="0" animBg="1"/>
      <p:bldP spid="45" grpId="0" animBg="1"/>
      <p:bldP spid="46" grpId="0" animBg="1"/>
      <p:bldP spid="47" grpId="0" animBg="1"/>
      <p:bldP spid="48" grpId="0" animBg="1"/>
      <p:bldP spid="49" grpId="0" animBg="1"/>
      <p:bldP spid="52" grpId="0" animBg="1"/>
      <p:bldP spid="53" grpId="0" animBg="1"/>
      <p:bldP spid="54" grpId="0" animBg="1"/>
      <p:bldP spid="55" grpId="0" animBg="1"/>
      <p:bldP spid="56" grpId="0" animBg="1"/>
      <p:bldP spid="62" grpId="0" animBg="1"/>
      <p:bldP spid="63" grpId="0" animBg="1"/>
      <p:bldP spid="64" grpId="0" animBg="1"/>
      <p:bldP spid="65" grpId="0" animBg="1"/>
      <p:bldP spid="66" grpId="0" animBg="1"/>
      <p:bldP spid="67" grpId="0" animBg="1"/>
      <p:bldP spid="6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B14D2-7FEC-0637-6FD6-2F08D9BC2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A9F1B-D525-2C7A-3A8E-E23900674581}"/>
              </a:ext>
            </a:extLst>
          </p:cNvPr>
          <p:cNvSpPr>
            <a:spLocks noGrp="1"/>
          </p:cNvSpPr>
          <p:nvPr>
            <p:ph type="title"/>
          </p:nvPr>
        </p:nvSpPr>
        <p:spPr/>
        <p:txBody>
          <a:bodyPr>
            <a:normAutofit/>
          </a:bodyPr>
          <a:lstStyle/>
          <a:p>
            <a:r>
              <a:rPr lang="en-US" sz="3200" dirty="0"/>
              <a:t>Page replacement algorithms</a:t>
            </a:r>
          </a:p>
        </p:txBody>
      </p:sp>
      <p:sp>
        <p:nvSpPr>
          <p:cNvPr id="3" name="Content Placeholder 2">
            <a:extLst>
              <a:ext uri="{FF2B5EF4-FFF2-40B4-BE49-F238E27FC236}">
                <a16:creationId xmlns:a16="http://schemas.microsoft.com/office/drawing/2014/main" id="{F81CE533-A669-2AE3-39CE-C1ECEA9D9CB0}"/>
              </a:ext>
            </a:extLst>
          </p:cNvPr>
          <p:cNvSpPr>
            <a:spLocks noGrp="1"/>
          </p:cNvSpPr>
          <p:nvPr>
            <p:ph idx="1"/>
          </p:nvPr>
        </p:nvSpPr>
        <p:spPr/>
        <p:txBody>
          <a:bodyPr/>
          <a:lstStyle/>
          <a:p>
            <a:r>
              <a:rPr lang="en-US" dirty="0"/>
              <a:t>Following are different types of page replacement algorithms</a:t>
            </a:r>
          </a:p>
          <a:p>
            <a:pPr marL="914400" lvl="1" indent="-457200">
              <a:buFont typeface="+mj-lt"/>
              <a:buAutoNum type="arabicPeriod"/>
            </a:pPr>
            <a:r>
              <a:rPr lang="en-US" dirty="0"/>
              <a:t>Optimal Page Replacement Algorithm</a:t>
            </a:r>
          </a:p>
          <a:p>
            <a:pPr marL="914400" lvl="1" indent="-457200">
              <a:buFont typeface="+mj-lt"/>
              <a:buAutoNum type="arabicPeriod"/>
            </a:pPr>
            <a:r>
              <a:rPr lang="en-US" dirty="0"/>
              <a:t>FIFO Page Replacement Algorithm</a:t>
            </a:r>
          </a:p>
          <a:p>
            <a:pPr marL="914400" lvl="1" indent="-457200">
              <a:buFont typeface="+mj-lt"/>
              <a:buAutoNum type="arabicPeriod"/>
            </a:pPr>
            <a:r>
              <a:rPr lang="en-US" dirty="0"/>
              <a:t>The Second Chance Page Replacement Algorithm</a:t>
            </a:r>
          </a:p>
          <a:p>
            <a:pPr marL="914400" lvl="1" indent="-457200">
              <a:buFont typeface="+mj-lt"/>
              <a:buAutoNum type="arabicPeriod"/>
            </a:pPr>
            <a:r>
              <a:rPr lang="en-US" dirty="0"/>
              <a:t>The Clock Page Replacement Algorithm</a:t>
            </a:r>
          </a:p>
          <a:p>
            <a:pPr marL="914400" lvl="1" indent="-457200">
              <a:buFont typeface="+mj-lt"/>
              <a:buAutoNum type="arabicPeriod"/>
            </a:pPr>
            <a:r>
              <a:rPr lang="en-US" dirty="0"/>
              <a:t>LRU (Least Recently Used) Page Replacement Algorithm</a:t>
            </a:r>
          </a:p>
          <a:p>
            <a:pPr marL="914400" lvl="1" indent="-457200">
              <a:buFont typeface="+mj-lt"/>
              <a:buAutoNum type="arabicPeriod"/>
            </a:pPr>
            <a:r>
              <a:rPr lang="en-US" dirty="0"/>
              <a:t>NRU (Not Recently Used)</a:t>
            </a:r>
          </a:p>
        </p:txBody>
      </p:sp>
    </p:spTree>
    <p:extLst>
      <p:ext uri="{BB962C8B-B14F-4D97-AF65-F5344CB8AC3E}">
        <p14:creationId xmlns:p14="http://schemas.microsoft.com/office/powerpoint/2010/main" val="338721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The first in first out page replacement algorithm is the simplest page replacement algorithm.</a:t>
            </a:r>
          </a:p>
          <a:p>
            <a:r>
              <a:rPr lang="en-US" dirty="0"/>
              <a:t>The operating system </a:t>
            </a:r>
            <a:r>
              <a:rPr lang="en-US" b="1" dirty="0">
                <a:solidFill>
                  <a:schemeClr val="accent6"/>
                </a:solidFill>
              </a:rPr>
              <a:t>maintains a list of all pages currently in memory, with the most recently arrived page at the tail and least recent at the head</a:t>
            </a:r>
            <a:r>
              <a:rPr lang="en-US" dirty="0"/>
              <a:t>.</a:t>
            </a:r>
          </a:p>
          <a:p>
            <a:r>
              <a:rPr lang="en-US" dirty="0"/>
              <a:t>On a page fault, the </a:t>
            </a:r>
            <a:r>
              <a:rPr lang="en-US" b="1" dirty="0">
                <a:solidFill>
                  <a:schemeClr val="accent6"/>
                </a:solidFill>
              </a:rPr>
              <a:t>page at head is removed and the new page is added to the tail</a:t>
            </a:r>
            <a:r>
              <a:rPr lang="en-US" dirty="0"/>
              <a:t>.</a:t>
            </a:r>
          </a:p>
          <a:p>
            <a:r>
              <a:rPr lang="en-US" dirty="0"/>
              <a:t>When a page replacement is </a:t>
            </a:r>
            <a:r>
              <a:rPr lang="en-US" b="1" dirty="0">
                <a:solidFill>
                  <a:schemeClr val="accent6"/>
                </a:solidFill>
              </a:rPr>
              <a:t>required the oldest page in memory needs to be replaced</a:t>
            </a:r>
            <a:r>
              <a:rPr lang="en-US" dirty="0"/>
              <a:t>.</a:t>
            </a:r>
          </a:p>
          <a:p>
            <a:r>
              <a:rPr lang="en-US" dirty="0"/>
              <a:t>The performance of the FIFO algorithm is </a:t>
            </a:r>
            <a:r>
              <a:rPr lang="en-US" b="1" dirty="0">
                <a:solidFill>
                  <a:schemeClr val="accent6"/>
                </a:solidFill>
              </a:rPr>
              <a:t>not always good because it may happen that the page which is the oldest is frequently referred by OS</a:t>
            </a:r>
            <a:r>
              <a:rPr lang="en-US" dirty="0"/>
              <a:t>. </a:t>
            </a:r>
          </a:p>
          <a:p>
            <a:r>
              <a:rPr lang="en-US" dirty="0"/>
              <a:t>Hence removing the </a:t>
            </a:r>
            <a:r>
              <a:rPr lang="en-US" b="1" dirty="0">
                <a:solidFill>
                  <a:schemeClr val="accent6"/>
                </a:solidFill>
              </a:rPr>
              <a:t>oldest page may create page fault again</a:t>
            </a:r>
            <a:r>
              <a:rPr lang="en-US" dirty="0"/>
              <a:t>.</a:t>
            </a:r>
          </a:p>
        </p:txBody>
      </p:sp>
    </p:spTree>
    <p:extLst>
      <p:ext uri="{BB962C8B-B14F-4D97-AF65-F5344CB8AC3E}">
        <p14:creationId xmlns:p14="http://schemas.microsoft.com/office/powerpoint/2010/main" val="355630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7, 0, 1, 2, 0, 3, 0, 4, 2, 3, 0, 3, 2, 1, 2, 0, 1, 7, 0, 1</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3725976851"/>
              </p:ext>
            </p:extLst>
          </p:nvPr>
        </p:nvGraphicFramePr>
        <p:xfrm>
          <a:off x="1019969" y="2248428"/>
          <a:ext cx="9528803"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7</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3</a:t>
                      </a:r>
                    </a:p>
                  </a:txBody>
                  <a:tcPr/>
                </a:tc>
                <a:tc>
                  <a:txBody>
                    <a:bodyPr/>
                    <a:lstStyle/>
                    <a:p>
                      <a:pPr algn="ctr"/>
                      <a:r>
                        <a:rPr lang="en-US" sz="2200" dirty="0"/>
                        <a:t>0</a:t>
                      </a:r>
                    </a:p>
                  </a:txBody>
                  <a:tcPr/>
                </a:tc>
                <a:tc>
                  <a:txBody>
                    <a:bodyPr/>
                    <a:lstStyle/>
                    <a:p>
                      <a:pPr algn="ctr"/>
                      <a:r>
                        <a:rPr lang="en-US" sz="2200" dirty="0"/>
                        <a:t>4</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0</a:t>
                      </a:r>
                    </a:p>
                  </a:txBody>
                  <a:tcPr/>
                </a:tc>
                <a:tc>
                  <a:txBody>
                    <a:bodyPr/>
                    <a:lstStyle/>
                    <a:p>
                      <a:pPr algn="ctr"/>
                      <a:r>
                        <a:rPr lang="en-US" sz="2200" dirty="0"/>
                        <a:t>3</a:t>
                      </a:r>
                    </a:p>
                  </a:txBody>
                  <a:tcPr/>
                </a:tc>
                <a:tc>
                  <a:txBody>
                    <a:bodyPr/>
                    <a:lstStyle/>
                    <a:p>
                      <a:pPr algn="ctr"/>
                      <a:r>
                        <a:rPr lang="en-US" sz="2200" dirty="0"/>
                        <a:t>2</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7</a:t>
                      </a:r>
                    </a:p>
                  </a:txBody>
                  <a:tcPr/>
                </a:tc>
                <a:tc>
                  <a:txBody>
                    <a:bodyPr/>
                    <a:lstStyle/>
                    <a:p>
                      <a:pPr algn="ctr"/>
                      <a:r>
                        <a:rPr lang="en-US" sz="2200" dirty="0"/>
                        <a:t>0</a:t>
                      </a:r>
                    </a:p>
                  </a:txBody>
                  <a:tcPr/>
                </a:tc>
                <a:tc>
                  <a:txBody>
                    <a:bodyPr/>
                    <a:lstStyle/>
                    <a:p>
                      <a:pPr algn="ctr"/>
                      <a:r>
                        <a:rPr lang="en-US" sz="2200" dirty="0"/>
                        <a: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43665413"/>
              </p:ext>
            </p:extLst>
          </p:nvPr>
        </p:nvGraphicFramePr>
        <p:xfrm>
          <a:off x="1019969" y="2705152"/>
          <a:ext cx="9528803" cy="128016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66480769"/>
              </p:ext>
            </p:extLst>
          </p:nvPr>
        </p:nvGraphicFramePr>
        <p:xfrm>
          <a:off x="1019969" y="4015315"/>
          <a:ext cx="9528803"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1900" b="0" dirty="0">
                          <a:solidFill>
                            <a:schemeClr val="tx1"/>
                          </a:solidFill>
                        </a:rPr>
                        <a:t>Page</a:t>
                      </a:r>
                      <a:r>
                        <a:rPr lang="en-US" sz="1900" b="0" baseline="0" dirty="0">
                          <a:solidFill>
                            <a:schemeClr val="tx1"/>
                          </a:solidFill>
                        </a:rPr>
                        <a:t> Faults </a:t>
                      </a:r>
                      <a:r>
                        <a:rPr lang="en-US" sz="1900" b="1" baseline="0" dirty="0">
                          <a:solidFill>
                            <a:schemeClr val="accent6"/>
                          </a:solidFill>
                        </a:rPr>
                        <a:t>(15)</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727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Memory abstraction</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24248036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The moment a page fault occurs, some set of pages will be in the memory. </a:t>
            </a:r>
          </a:p>
          <a:p>
            <a:r>
              <a:rPr lang="en-US" dirty="0"/>
              <a:t>One of these pages will be referenced on the very next instruction. </a:t>
            </a:r>
          </a:p>
          <a:p>
            <a:r>
              <a:rPr lang="en-US" dirty="0"/>
              <a:t>Other pages may not be referenced until 10, 100, or perhaps 1000 instructions later.</a:t>
            </a:r>
          </a:p>
          <a:p>
            <a:r>
              <a:rPr lang="en-US" dirty="0"/>
              <a:t>Each </a:t>
            </a:r>
            <a:r>
              <a:rPr lang="en-US" b="1" dirty="0">
                <a:solidFill>
                  <a:schemeClr val="accent6"/>
                </a:solidFill>
              </a:rPr>
              <a:t>page can be labeled with the number of instructions that will be executed before that page is first referenced</a:t>
            </a:r>
            <a:r>
              <a:rPr lang="en-US" dirty="0"/>
              <a:t>.</a:t>
            </a:r>
          </a:p>
          <a:p>
            <a:r>
              <a:rPr lang="en-US" dirty="0"/>
              <a:t>The optimal page algorithm simply says that the </a:t>
            </a:r>
            <a:r>
              <a:rPr lang="en-US" b="1" dirty="0">
                <a:solidFill>
                  <a:schemeClr val="accent6"/>
                </a:solidFill>
              </a:rPr>
              <a:t>page with the highest label should be removed</a:t>
            </a:r>
            <a:r>
              <a:rPr lang="en-US" dirty="0"/>
              <a:t>. </a:t>
            </a:r>
          </a:p>
          <a:p>
            <a:r>
              <a:rPr lang="en-US" dirty="0"/>
              <a:t>The only problem with this algorithm is that it is </a:t>
            </a:r>
            <a:r>
              <a:rPr lang="en-US" b="1" dirty="0">
                <a:solidFill>
                  <a:schemeClr val="accent6"/>
                </a:solidFill>
              </a:rPr>
              <a:t>unrealizable</a:t>
            </a:r>
            <a:r>
              <a:rPr lang="en-US" dirty="0"/>
              <a:t>. </a:t>
            </a:r>
          </a:p>
          <a:p>
            <a:r>
              <a:rPr lang="en-US" dirty="0"/>
              <a:t>At the time of the page fault, the </a:t>
            </a:r>
            <a:r>
              <a:rPr lang="en-US" b="1" dirty="0">
                <a:solidFill>
                  <a:schemeClr val="accent6"/>
                </a:solidFill>
              </a:rPr>
              <a:t>operating system has no way of knowing when each of the pages will be referenced next</a:t>
            </a:r>
            <a:r>
              <a:rPr lang="en-US" dirty="0"/>
              <a:t>.</a:t>
            </a:r>
          </a:p>
        </p:txBody>
      </p:sp>
    </p:spTree>
    <p:extLst>
      <p:ext uri="{BB962C8B-B14F-4D97-AF65-F5344CB8AC3E}">
        <p14:creationId xmlns:p14="http://schemas.microsoft.com/office/powerpoint/2010/main" val="392401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7, 0, 1, 2, 0, 3, 0, 4, 2, 3, 0, 3, 2, 0, 2, 0, 1, 7, 0, 1</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1865493639"/>
              </p:ext>
            </p:extLst>
          </p:nvPr>
        </p:nvGraphicFramePr>
        <p:xfrm>
          <a:off x="1019969" y="2248428"/>
          <a:ext cx="9528803"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7</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3</a:t>
                      </a:r>
                    </a:p>
                  </a:txBody>
                  <a:tcPr/>
                </a:tc>
                <a:tc>
                  <a:txBody>
                    <a:bodyPr/>
                    <a:lstStyle/>
                    <a:p>
                      <a:pPr algn="ctr"/>
                      <a:r>
                        <a:rPr lang="en-US" sz="2200" dirty="0"/>
                        <a:t>0</a:t>
                      </a:r>
                    </a:p>
                  </a:txBody>
                  <a:tcPr/>
                </a:tc>
                <a:tc>
                  <a:txBody>
                    <a:bodyPr/>
                    <a:lstStyle/>
                    <a:p>
                      <a:pPr algn="ctr"/>
                      <a:r>
                        <a:rPr lang="en-US" sz="2200" dirty="0"/>
                        <a:t>4</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0</a:t>
                      </a:r>
                    </a:p>
                  </a:txBody>
                  <a:tcPr/>
                </a:tc>
                <a:tc>
                  <a:txBody>
                    <a:bodyPr/>
                    <a:lstStyle/>
                    <a:p>
                      <a:pPr algn="ctr"/>
                      <a:r>
                        <a:rPr lang="en-US" sz="2200" dirty="0"/>
                        <a:t>3</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7</a:t>
                      </a:r>
                    </a:p>
                  </a:txBody>
                  <a:tcPr/>
                </a:tc>
                <a:tc>
                  <a:txBody>
                    <a:bodyPr/>
                    <a:lstStyle/>
                    <a:p>
                      <a:pPr algn="ctr"/>
                      <a:r>
                        <a:rPr lang="en-US" sz="2200" dirty="0"/>
                        <a:t>0</a:t>
                      </a:r>
                    </a:p>
                  </a:txBody>
                  <a:tcPr/>
                </a:tc>
                <a:tc>
                  <a:txBody>
                    <a:bodyPr/>
                    <a:lstStyle/>
                    <a:p>
                      <a:pPr algn="ctr"/>
                      <a:r>
                        <a:rPr lang="en-US" sz="2200" dirty="0"/>
                        <a: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24191125"/>
              </p:ext>
            </p:extLst>
          </p:nvPr>
        </p:nvGraphicFramePr>
        <p:xfrm>
          <a:off x="1019969" y="2705152"/>
          <a:ext cx="9528803" cy="128016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14908740"/>
              </p:ext>
            </p:extLst>
          </p:nvPr>
        </p:nvGraphicFramePr>
        <p:xfrm>
          <a:off x="1019969" y="4015315"/>
          <a:ext cx="9528803" cy="7315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100" b="0" dirty="0">
                          <a:solidFill>
                            <a:schemeClr val="tx1"/>
                          </a:solidFill>
                        </a:rPr>
                        <a:t>Page</a:t>
                      </a:r>
                      <a:r>
                        <a:rPr lang="en-US" sz="2100" b="0" baseline="0" dirty="0">
                          <a:solidFill>
                            <a:schemeClr val="tx1"/>
                          </a:solidFill>
                        </a:rPr>
                        <a:t> Faults </a:t>
                      </a:r>
                      <a:r>
                        <a:rPr lang="en-US" sz="2100" b="1" baseline="0" dirty="0">
                          <a:solidFill>
                            <a:schemeClr val="accent6"/>
                          </a:solidFill>
                        </a:rPr>
                        <a:t>(9)</a:t>
                      </a:r>
                      <a:endParaRPr lang="en-US" sz="2100" b="1" dirty="0">
                        <a:solidFill>
                          <a:schemeClr val="accent6"/>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096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Chance Page Replacement Algorithm</a:t>
            </a:r>
            <a:endParaRPr lang="en-US" dirty="0"/>
          </a:p>
        </p:txBody>
      </p:sp>
      <p:sp>
        <p:nvSpPr>
          <p:cNvPr id="3" name="Content Placeholder 2"/>
          <p:cNvSpPr>
            <a:spLocks noGrp="1"/>
          </p:cNvSpPr>
          <p:nvPr>
            <p:ph idx="1"/>
          </p:nvPr>
        </p:nvSpPr>
        <p:spPr/>
        <p:txBody>
          <a:bodyPr/>
          <a:lstStyle/>
          <a:p>
            <a:r>
              <a:rPr lang="en-US" dirty="0"/>
              <a:t>It is </a:t>
            </a:r>
            <a:r>
              <a:rPr lang="en-US" b="1" dirty="0">
                <a:solidFill>
                  <a:schemeClr val="accent6"/>
                </a:solidFill>
              </a:rPr>
              <a:t>modified form of the FIFO page replacement algorithm</a:t>
            </a:r>
            <a:r>
              <a:rPr lang="en-US" dirty="0"/>
              <a:t>.</a:t>
            </a:r>
          </a:p>
          <a:p>
            <a:r>
              <a:rPr lang="en-US" dirty="0"/>
              <a:t>It looks at the front of the queue as FIFO does, but instead of immediately paging out that page, it </a:t>
            </a:r>
            <a:r>
              <a:rPr lang="en-US" b="1" dirty="0">
                <a:solidFill>
                  <a:schemeClr val="accent6"/>
                </a:solidFill>
              </a:rPr>
              <a:t>checks to see if its referenced bit is set</a:t>
            </a:r>
            <a:r>
              <a:rPr lang="en-US" dirty="0"/>
              <a:t>. </a:t>
            </a:r>
          </a:p>
          <a:p>
            <a:pPr lvl="1"/>
            <a:r>
              <a:rPr lang="en-US" b="1" dirty="0">
                <a:solidFill>
                  <a:schemeClr val="accent6"/>
                </a:solidFill>
              </a:rPr>
              <a:t>If it is not set (zero), the page is swapped out</a:t>
            </a:r>
            <a:r>
              <a:rPr lang="en-US" dirty="0"/>
              <a:t>. </a:t>
            </a:r>
          </a:p>
          <a:p>
            <a:pPr lvl="1"/>
            <a:r>
              <a:rPr lang="en-US" b="1" dirty="0">
                <a:solidFill>
                  <a:schemeClr val="accent6"/>
                </a:solidFill>
              </a:rPr>
              <a:t>Otherwise, the referenced bit is cleared</a:t>
            </a:r>
            <a:r>
              <a:rPr lang="en-US" dirty="0"/>
              <a:t>, the </a:t>
            </a:r>
            <a:r>
              <a:rPr lang="en-US" b="1" dirty="0">
                <a:solidFill>
                  <a:schemeClr val="accent6"/>
                </a:solidFill>
              </a:rPr>
              <a:t>page is inserted at the back of the queue </a:t>
            </a:r>
            <a:r>
              <a:rPr lang="en-US" dirty="0"/>
              <a:t>(as if it were a new page) and this process is repeated. </a:t>
            </a:r>
          </a:p>
        </p:txBody>
      </p:sp>
      <p:sp>
        <p:nvSpPr>
          <p:cNvPr id="4" name="Rectangle 3"/>
          <p:cNvSpPr/>
          <p:nvPr/>
        </p:nvSpPr>
        <p:spPr>
          <a:xfrm>
            <a:off x="23383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5" name="Rectangle 4"/>
          <p:cNvSpPr/>
          <p:nvPr/>
        </p:nvSpPr>
        <p:spPr>
          <a:xfrm>
            <a:off x="35575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6" name="Rectangle 5"/>
          <p:cNvSpPr/>
          <p:nvPr/>
        </p:nvSpPr>
        <p:spPr>
          <a:xfrm>
            <a:off x="47767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7" name="Straight Connector 6"/>
          <p:cNvCxnSpPr/>
          <p:nvPr/>
        </p:nvCxnSpPr>
        <p:spPr>
          <a:xfrm>
            <a:off x="29479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671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59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10" name="Rectangle 9"/>
          <p:cNvSpPr/>
          <p:nvPr/>
        </p:nvSpPr>
        <p:spPr>
          <a:xfrm>
            <a:off x="72151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11" name="Straight Connector 10"/>
          <p:cNvCxnSpPr/>
          <p:nvPr/>
        </p:nvCxnSpPr>
        <p:spPr>
          <a:xfrm>
            <a:off x="66055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863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0788" y="3258105"/>
            <a:ext cx="304800" cy="369332"/>
          </a:xfrm>
          <a:prstGeom prst="rect">
            <a:avLst/>
          </a:prstGeom>
          <a:noFill/>
        </p:spPr>
        <p:txBody>
          <a:bodyPr wrap="square" rtlCol="0">
            <a:spAutoFit/>
          </a:bodyPr>
          <a:lstStyle/>
          <a:p>
            <a:pPr algn="ctr"/>
            <a:r>
              <a:rPr lang="en-US" dirty="0"/>
              <a:t>1</a:t>
            </a:r>
          </a:p>
        </p:txBody>
      </p:sp>
      <p:cxnSp>
        <p:nvCxnSpPr>
          <p:cNvPr id="14" name="Straight Connector 13"/>
          <p:cNvCxnSpPr/>
          <p:nvPr/>
        </p:nvCxnSpPr>
        <p:spPr>
          <a:xfrm>
            <a:off x="6681788" y="3860800"/>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9988" y="3258105"/>
            <a:ext cx="304800" cy="369332"/>
          </a:xfrm>
          <a:prstGeom prst="rect">
            <a:avLst/>
          </a:prstGeom>
          <a:noFill/>
        </p:spPr>
        <p:txBody>
          <a:bodyPr wrap="square" rtlCol="0">
            <a:spAutoFit/>
          </a:bodyPr>
          <a:lstStyle/>
          <a:p>
            <a:pPr algn="ctr"/>
            <a:r>
              <a:rPr lang="en-US" dirty="0"/>
              <a:t>0</a:t>
            </a:r>
          </a:p>
        </p:txBody>
      </p:sp>
      <p:sp>
        <p:nvSpPr>
          <p:cNvPr id="16" name="TextBox 15"/>
          <p:cNvSpPr txBox="1"/>
          <p:nvPr/>
        </p:nvSpPr>
        <p:spPr>
          <a:xfrm>
            <a:off x="4957763" y="3258105"/>
            <a:ext cx="304800" cy="369332"/>
          </a:xfrm>
          <a:prstGeom prst="rect">
            <a:avLst/>
          </a:prstGeom>
          <a:noFill/>
        </p:spPr>
        <p:txBody>
          <a:bodyPr wrap="square" rtlCol="0">
            <a:spAutoFit/>
          </a:bodyPr>
          <a:lstStyle/>
          <a:p>
            <a:pPr algn="ctr"/>
            <a:r>
              <a:rPr lang="en-US" dirty="0"/>
              <a:t>1</a:t>
            </a:r>
          </a:p>
        </p:txBody>
      </p:sp>
      <p:sp>
        <p:nvSpPr>
          <p:cNvPr id="17" name="TextBox 16"/>
          <p:cNvSpPr txBox="1"/>
          <p:nvPr/>
        </p:nvSpPr>
        <p:spPr>
          <a:xfrm>
            <a:off x="6176963" y="3258105"/>
            <a:ext cx="304800" cy="369332"/>
          </a:xfrm>
          <a:prstGeom prst="rect">
            <a:avLst/>
          </a:prstGeom>
          <a:noFill/>
        </p:spPr>
        <p:txBody>
          <a:bodyPr wrap="square" rtlCol="0">
            <a:spAutoFit/>
          </a:bodyPr>
          <a:lstStyle/>
          <a:p>
            <a:pPr algn="ctr"/>
            <a:r>
              <a:rPr lang="en-US" dirty="0"/>
              <a:t>0</a:t>
            </a:r>
          </a:p>
        </p:txBody>
      </p:sp>
      <p:sp>
        <p:nvSpPr>
          <p:cNvPr id="18" name="TextBox 17"/>
          <p:cNvSpPr txBox="1"/>
          <p:nvPr/>
        </p:nvSpPr>
        <p:spPr>
          <a:xfrm>
            <a:off x="7391400" y="3258105"/>
            <a:ext cx="304800" cy="369332"/>
          </a:xfrm>
          <a:prstGeom prst="rect">
            <a:avLst/>
          </a:prstGeom>
          <a:noFill/>
        </p:spPr>
        <p:txBody>
          <a:bodyPr wrap="square" rtlCol="0">
            <a:spAutoFit/>
          </a:bodyPr>
          <a:lstStyle/>
          <a:p>
            <a:pPr algn="ctr"/>
            <a:r>
              <a:rPr lang="en-US" dirty="0"/>
              <a:t>1</a:t>
            </a:r>
          </a:p>
        </p:txBody>
      </p:sp>
      <p:sp>
        <p:nvSpPr>
          <p:cNvPr id="19" name="TextBox 18"/>
          <p:cNvSpPr txBox="1"/>
          <p:nvPr/>
        </p:nvSpPr>
        <p:spPr>
          <a:xfrm>
            <a:off x="776288" y="3214469"/>
            <a:ext cx="1371600" cy="646331"/>
          </a:xfrm>
          <a:prstGeom prst="rect">
            <a:avLst/>
          </a:prstGeom>
          <a:noFill/>
        </p:spPr>
        <p:txBody>
          <a:bodyPr wrap="square" rtlCol="0">
            <a:spAutoFit/>
          </a:bodyPr>
          <a:lstStyle/>
          <a:p>
            <a:r>
              <a:rPr lang="en-US" dirty="0"/>
              <a:t>Page loaded </a:t>
            </a:r>
          </a:p>
          <a:p>
            <a:r>
              <a:rPr lang="en-US" dirty="0"/>
              <a:t>first</a:t>
            </a:r>
          </a:p>
        </p:txBody>
      </p:sp>
      <p:sp>
        <p:nvSpPr>
          <p:cNvPr id="20" name="TextBox 19"/>
          <p:cNvSpPr txBox="1"/>
          <p:nvPr/>
        </p:nvSpPr>
        <p:spPr>
          <a:xfrm>
            <a:off x="8072438" y="3214469"/>
            <a:ext cx="1463040" cy="646331"/>
          </a:xfrm>
          <a:prstGeom prst="rect">
            <a:avLst/>
          </a:prstGeom>
          <a:noFill/>
        </p:spPr>
        <p:txBody>
          <a:bodyPr wrap="square" rtlCol="0">
            <a:spAutoFit/>
          </a:bodyPr>
          <a:lstStyle/>
          <a:p>
            <a:r>
              <a:rPr lang="en-US" dirty="0"/>
              <a:t>Most recently loaded page</a:t>
            </a:r>
          </a:p>
        </p:txBody>
      </p:sp>
      <p:cxnSp>
        <p:nvCxnSpPr>
          <p:cNvPr id="21" name="Straight Arrow Connector 20"/>
          <p:cNvCxnSpPr>
            <a:endCxn id="4" idx="1"/>
          </p:cNvCxnSpPr>
          <p:nvPr/>
        </p:nvCxnSpPr>
        <p:spPr>
          <a:xfrm>
            <a:off x="1423988" y="3632200"/>
            <a:ext cx="914400" cy="22860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endCxn id="10" idx="3"/>
          </p:cNvCxnSpPr>
          <p:nvPr/>
        </p:nvCxnSpPr>
        <p:spPr>
          <a:xfrm flipH="1">
            <a:off x="7824788" y="3632200"/>
            <a:ext cx="300038" cy="22860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23383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24" name="Rectangle 23"/>
          <p:cNvSpPr/>
          <p:nvPr/>
        </p:nvSpPr>
        <p:spPr>
          <a:xfrm>
            <a:off x="35575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sp>
        <p:nvSpPr>
          <p:cNvPr id="25" name="Rectangle 24"/>
          <p:cNvSpPr/>
          <p:nvPr/>
        </p:nvSpPr>
        <p:spPr>
          <a:xfrm>
            <a:off x="47767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cxnSp>
        <p:nvCxnSpPr>
          <p:cNvPr id="26" name="Straight Connector 25"/>
          <p:cNvCxnSpPr/>
          <p:nvPr/>
        </p:nvCxnSpPr>
        <p:spPr>
          <a:xfrm>
            <a:off x="29479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671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959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sp>
        <p:nvSpPr>
          <p:cNvPr id="29" name="Rectangle 28"/>
          <p:cNvSpPr/>
          <p:nvPr/>
        </p:nvSpPr>
        <p:spPr>
          <a:xfrm>
            <a:off x="72151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cxnSp>
        <p:nvCxnSpPr>
          <p:cNvPr id="30" name="Straight Connector 29"/>
          <p:cNvCxnSpPr/>
          <p:nvPr/>
        </p:nvCxnSpPr>
        <p:spPr>
          <a:xfrm>
            <a:off x="66055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863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0788" y="4298950"/>
            <a:ext cx="304800" cy="369332"/>
          </a:xfrm>
          <a:prstGeom prst="rect">
            <a:avLst/>
          </a:prstGeom>
          <a:noFill/>
        </p:spPr>
        <p:txBody>
          <a:bodyPr wrap="square" rtlCol="0">
            <a:spAutoFit/>
          </a:bodyPr>
          <a:lstStyle/>
          <a:p>
            <a:pPr algn="ctr"/>
            <a:r>
              <a:rPr lang="en-US" dirty="0"/>
              <a:t>0</a:t>
            </a:r>
          </a:p>
        </p:txBody>
      </p:sp>
      <p:cxnSp>
        <p:nvCxnSpPr>
          <p:cNvPr id="33" name="Straight Connector 32"/>
          <p:cNvCxnSpPr/>
          <p:nvPr/>
        </p:nvCxnSpPr>
        <p:spPr>
          <a:xfrm>
            <a:off x="6681788" y="4888945"/>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09988" y="4298950"/>
            <a:ext cx="304800" cy="369332"/>
          </a:xfrm>
          <a:prstGeom prst="rect">
            <a:avLst/>
          </a:prstGeom>
          <a:noFill/>
        </p:spPr>
        <p:txBody>
          <a:bodyPr wrap="square" rtlCol="0">
            <a:spAutoFit/>
          </a:bodyPr>
          <a:lstStyle/>
          <a:p>
            <a:pPr algn="ctr"/>
            <a:r>
              <a:rPr lang="en-US" dirty="0"/>
              <a:t>1</a:t>
            </a:r>
          </a:p>
        </p:txBody>
      </p:sp>
      <p:sp>
        <p:nvSpPr>
          <p:cNvPr id="35" name="TextBox 34"/>
          <p:cNvSpPr txBox="1"/>
          <p:nvPr/>
        </p:nvSpPr>
        <p:spPr>
          <a:xfrm>
            <a:off x="4957763" y="4298950"/>
            <a:ext cx="304800" cy="369332"/>
          </a:xfrm>
          <a:prstGeom prst="rect">
            <a:avLst/>
          </a:prstGeom>
          <a:noFill/>
        </p:spPr>
        <p:txBody>
          <a:bodyPr wrap="square" rtlCol="0">
            <a:spAutoFit/>
          </a:bodyPr>
          <a:lstStyle/>
          <a:p>
            <a:pPr algn="ctr"/>
            <a:r>
              <a:rPr lang="en-US" dirty="0"/>
              <a:t>0</a:t>
            </a:r>
          </a:p>
        </p:txBody>
      </p:sp>
      <p:sp>
        <p:nvSpPr>
          <p:cNvPr id="36" name="TextBox 35"/>
          <p:cNvSpPr txBox="1"/>
          <p:nvPr/>
        </p:nvSpPr>
        <p:spPr>
          <a:xfrm>
            <a:off x="6176963" y="4298950"/>
            <a:ext cx="304800" cy="369332"/>
          </a:xfrm>
          <a:prstGeom prst="rect">
            <a:avLst/>
          </a:prstGeom>
          <a:noFill/>
        </p:spPr>
        <p:txBody>
          <a:bodyPr wrap="square" rtlCol="0">
            <a:spAutoFit/>
          </a:bodyPr>
          <a:lstStyle/>
          <a:p>
            <a:pPr algn="ctr"/>
            <a:r>
              <a:rPr lang="en-US" dirty="0"/>
              <a:t>1</a:t>
            </a:r>
          </a:p>
        </p:txBody>
      </p:sp>
      <p:sp>
        <p:nvSpPr>
          <p:cNvPr id="37" name="TextBox 36"/>
          <p:cNvSpPr txBox="1"/>
          <p:nvPr/>
        </p:nvSpPr>
        <p:spPr>
          <a:xfrm>
            <a:off x="7391400" y="4298950"/>
            <a:ext cx="304800" cy="369332"/>
          </a:xfrm>
          <a:prstGeom prst="rect">
            <a:avLst/>
          </a:prstGeom>
          <a:noFill/>
        </p:spPr>
        <p:txBody>
          <a:bodyPr wrap="square" rtlCol="0">
            <a:spAutoFit/>
          </a:bodyPr>
          <a:lstStyle/>
          <a:p>
            <a:pPr algn="ctr"/>
            <a:r>
              <a:rPr lang="en-US" dirty="0">
                <a:solidFill>
                  <a:schemeClr val="accent6"/>
                </a:solidFill>
              </a:rPr>
              <a:t>0</a:t>
            </a:r>
          </a:p>
        </p:txBody>
      </p:sp>
      <p:sp>
        <p:nvSpPr>
          <p:cNvPr id="38" name="Rectangle 37"/>
          <p:cNvSpPr/>
          <p:nvPr/>
        </p:nvSpPr>
        <p:spPr>
          <a:xfrm>
            <a:off x="23383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sp>
        <p:nvSpPr>
          <p:cNvPr id="39" name="Rectangle 38"/>
          <p:cNvSpPr/>
          <p:nvPr/>
        </p:nvSpPr>
        <p:spPr>
          <a:xfrm>
            <a:off x="35575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40" name="Rectangle 39"/>
          <p:cNvSpPr/>
          <p:nvPr/>
        </p:nvSpPr>
        <p:spPr>
          <a:xfrm>
            <a:off x="47767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41" name="Straight Connector 40"/>
          <p:cNvCxnSpPr/>
          <p:nvPr/>
        </p:nvCxnSpPr>
        <p:spPr>
          <a:xfrm>
            <a:off x="29479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71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959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44" name="Rectangle 43"/>
          <p:cNvSpPr/>
          <p:nvPr/>
        </p:nvSpPr>
        <p:spPr>
          <a:xfrm>
            <a:off x="7215188" y="5689600"/>
            <a:ext cx="609600" cy="457200"/>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a:t>
            </a:r>
          </a:p>
        </p:txBody>
      </p:sp>
      <p:cxnSp>
        <p:nvCxnSpPr>
          <p:cNvPr id="45" name="Straight Connector 44"/>
          <p:cNvCxnSpPr/>
          <p:nvPr/>
        </p:nvCxnSpPr>
        <p:spPr>
          <a:xfrm>
            <a:off x="66055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863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90788" y="5328205"/>
            <a:ext cx="304800" cy="369332"/>
          </a:xfrm>
          <a:prstGeom prst="rect">
            <a:avLst/>
          </a:prstGeom>
          <a:noFill/>
        </p:spPr>
        <p:txBody>
          <a:bodyPr wrap="square" rtlCol="0">
            <a:spAutoFit/>
          </a:bodyPr>
          <a:lstStyle/>
          <a:p>
            <a:pPr algn="ctr"/>
            <a:r>
              <a:rPr lang="en-US" dirty="0"/>
              <a:t>1</a:t>
            </a:r>
          </a:p>
        </p:txBody>
      </p:sp>
      <p:cxnSp>
        <p:nvCxnSpPr>
          <p:cNvPr id="48" name="Straight Connector 47"/>
          <p:cNvCxnSpPr/>
          <p:nvPr/>
        </p:nvCxnSpPr>
        <p:spPr>
          <a:xfrm>
            <a:off x="6681788" y="5918200"/>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09988" y="5328205"/>
            <a:ext cx="304800" cy="369332"/>
          </a:xfrm>
          <a:prstGeom prst="rect">
            <a:avLst/>
          </a:prstGeom>
          <a:noFill/>
        </p:spPr>
        <p:txBody>
          <a:bodyPr wrap="square" rtlCol="0">
            <a:spAutoFit/>
          </a:bodyPr>
          <a:lstStyle/>
          <a:p>
            <a:pPr algn="ctr"/>
            <a:r>
              <a:rPr lang="en-US" dirty="0"/>
              <a:t>0</a:t>
            </a:r>
          </a:p>
        </p:txBody>
      </p:sp>
      <p:sp>
        <p:nvSpPr>
          <p:cNvPr id="50" name="TextBox 49"/>
          <p:cNvSpPr txBox="1"/>
          <p:nvPr/>
        </p:nvSpPr>
        <p:spPr>
          <a:xfrm>
            <a:off x="4957763" y="5328205"/>
            <a:ext cx="304800" cy="369332"/>
          </a:xfrm>
          <a:prstGeom prst="rect">
            <a:avLst/>
          </a:prstGeom>
          <a:noFill/>
        </p:spPr>
        <p:txBody>
          <a:bodyPr wrap="square" rtlCol="0">
            <a:spAutoFit/>
          </a:bodyPr>
          <a:lstStyle/>
          <a:p>
            <a:pPr algn="ctr"/>
            <a:r>
              <a:rPr lang="en-US" dirty="0"/>
              <a:t>1</a:t>
            </a:r>
          </a:p>
        </p:txBody>
      </p:sp>
      <p:sp>
        <p:nvSpPr>
          <p:cNvPr id="51" name="TextBox 50"/>
          <p:cNvSpPr txBox="1"/>
          <p:nvPr/>
        </p:nvSpPr>
        <p:spPr>
          <a:xfrm>
            <a:off x="6176963" y="5328205"/>
            <a:ext cx="304800" cy="369332"/>
          </a:xfrm>
          <a:prstGeom prst="rect">
            <a:avLst/>
          </a:prstGeom>
          <a:noFill/>
        </p:spPr>
        <p:txBody>
          <a:bodyPr wrap="square" rtlCol="0">
            <a:spAutoFit/>
          </a:bodyPr>
          <a:lstStyle/>
          <a:p>
            <a:pPr algn="ctr"/>
            <a:r>
              <a:rPr lang="en-US" dirty="0"/>
              <a:t>0</a:t>
            </a:r>
          </a:p>
        </p:txBody>
      </p:sp>
      <p:sp>
        <p:nvSpPr>
          <p:cNvPr id="52" name="TextBox 51"/>
          <p:cNvSpPr txBox="1"/>
          <p:nvPr/>
        </p:nvSpPr>
        <p:spPr>
          <a:xfrm>
            <a:off x="7391400" y="5328205"/>
            <a:ext cx="304800" cy="369332"/>
          </a:xfrm>
          <a:prstGeom prst="rect">
            <a:avLst/>
          </a:prstGeom>
          <a:noFill/>
        </p:spPr>
        <p:txBody>
          <a:bodyPr wrap="square" rtlCol="0">
            <a:spAutoFit/>
          </a:bodyPr>
          <a:lstStyle/>
          <a:p>
            <a:pPr algn="ctr"/>
            <a:r>
              <a:rPr lang="en-US" dirty="0">
                <a:solidFill>
                  <a:schemeClr val="accent2"/>
                </a:solidFill>
              </a:rPr>
              <a:t>1</a:t>
            </a:r>
          </a:p>
        </p:txBody>
      </p:sp>
      <p:cxnSp>
        <p:nvCxnSpPr>
          <p:cNvPr id="53" name="Straight Arrow Connector 52"/>
          <p:cNvCxnSpPr/>
          <p:nvPr/>
        </p:nvCxnSpPr>
        <p:spPr>
          <a:xfrm flipH="1">
            <a:off x="1881188" y="4888945"/>
            <a:ext cx="457200" cy="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p:nvPr/>
        </p:nvCxnSpPr>
        <p:spPr>
          <a:xfrm flipH="1" flipV="1">
            <a:off x="7821419" y="4884728"/>
            <a:ext cx="596483" cy="8434"/>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951621" y="4704279"/>
            <a:ext cx="914400" cy="369332"/>
          </a:xfrm>
          <a:prstGeom prst="rect">
            <a:avLst/>
          </a:prstGeom>
          <a:noFill/>
        </p:spPr>
        <p:txBody>
          <a:bodyPr wrap="square" rtlCol="0">
            <a:spAutoFit/>
          </a:bodyPr>
          <a:lstStyle/>
          <a:p>
            <a:r>
              <a:rPr lang="en-US" dirty="0"/>
              <a:t>Remove</a:t>
            </a:r>
          </a:p>
        </p:txBody>
      </p:sp>
      <p:sp>
        <p:nvSpPr>
          <p:cNvPr id="56" name="TextBox 55"/>
          <p:cNvSpPr txBox="1"/>
          <p:nvPr/>
        </p:nvSpPr>
        <p:spPr>
          <a:xfrm>
            <a:off x="8388448" y="4704279"/>
            <a:ext cx="1188720" cy="369332"/>
          </a:xfrm>
          <a:prstGeom prst="rect">
            <a:avLst/>
          </a:prstGeom>
          <a:noFill/>
        </p:spPr>
        <p:txBody>
          <a:bodyPr wrap="square" rtlCol="0">
            <a:spAutoFit/>
          </a:bodyPr>
          <a:lstStyle/>
          <a:p>
            <a:r>
              <a:rPr lang="en-US" dirty="0"/>
              <a:t>Add at end</a:t>
            </a:r>
          </a:p>
        </p:txBody>
      </p:sp>
      <p:sp>
        <p:nvSpPr>
          <p:cNvPr id="60" name="Oval 59"/>
          <p:cNvSpPr/>
          <p:nvPr/>
        </p:nvSpPr>
        <p:spPr>
          <a:xfrm>
            <a:off x="2490788" y="3236287"/>
            <a:ext cx="304800" cy="412968"/>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urved Connector 61"/>
          <p:cNvCxnSpPr>
            <a:stCxn id="4" idx="2"/>
            <a:endCxn id="10" idx="3"/>
          </p:cNvCxnSpPr>
          <p:nvPr/>
        </p:nvCxnSpPr>
        <p:spPr>
          <a:xfrm rot="5400000" flipH="1" flipV="1">
            <a:off x="5119688" y="1384300"/>
            <a:ext cx="228600" cy="5181600"/>
          </a:xfrm>
          <a:prstGeom prst="curvedConnector4">
            <a:avLst>
              <a:gd name="adj1" fmla="val -95833"/>
              <a:gd name="adj2" fmla="val 10386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55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left)">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19" grpId="0"/>
      <p:bldP spid="20" grpId="0"/>
      <p:bldP spid="23" grpId="0" animBg="1"/>
      <p:bldP spid="24" grpId="0" animBg="1"/>
      <p:bldP spid="25" grpId="0" animBg="1"/>
      <p:bldP spid="28" grpId="0" animBg="1"/>
      <p:bldP spid="29" grpId="0" animBg="1"/>
      <p:bldP spid="32" grpId="0"/>
      <p:bldP spid="34" grpId="0"/>
      <p:bldP spid="35" grpId="0"/>
      <p:bldP spid="36" grpId="0"/>
      <p:bldP spid="37" grpId="0"/>
      <p:bldP spid="38" grpId="0" animBg="1"/>
      <p:bldP spid="39" grpId="0" animBg="1"/>
      <p:bldP spid="40" grpId="0" animBg="1"/>
      <p:bldP spid="43" grpId="0" animBg="1"/>
      <p:bldP spid="44" grpId="0" animBg="1"/>
      <p:bldP spid="47" grpId="0"/>
      <p:bldP spid="49" grpId="0"/>
      <p:bldP spid="50" grpId="0"/>
      <p:bldP spid="51" grpId="0"/>
      <p:bldP spid="52" grpId="0"/>
      <p:bldP spid="55" grpId="0"/>
      <p:bldP spid="56" grpId="0"/>
      <p:bldP spid="6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Chance Page Replacement Algorithm</a:t>
            </a:r>
            <a:endParaRPr lang="en-US" dirty="0"/>
          </a:p>
        </p:txBody>
      </p:sp>
      <p:sp>
        <p:nvSpPr>
          <p:cNvPr id="3" name="Content Placeholder 2"/>
          <p:cNvSpPr>
            <a:spLocks noGrp="1"/>
          </p:cNvSpPr>
          <p:nvPr>
            <p:ph idx="1"/>
          </p:nvPr>
        </p:nvSpPr>
        <p:spPr/>
        <p:txBody>
          <a:bodyPr/>
          <a:lstStyle/>
          <a:p>
            <a:r>
              <a:rPr lang="en-US" dirty="0"/>
              <a:t>If all the pages have their referenced bit set, on the second encounter of the first page in the list, that page will be swapped out, as it now has its referenced bit cleared. </a:t>
            </a:r>
          </a:p>
          <a:p>
            <a:r>
              <a:rPr lang="en-US" dirty="0"/>
              <a:t>If all the pages have their reference bit cleared, then second chance algorithm degenerates into pure FIFO.</a:t>
            </a:r>
          </a:p>
        </p:txBody>
      </p:sp>
      <p:sp>
        <p:nvSpPr>
          <p:cNvPr id="4" name="Rectangle 3"/>
          <p:cNvSpPr/>
          <p:nvPr/>
        </p:nvSpPr>
        <p:spPr>
          <a:xfrm>
            <a:off x="23383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5" name="Rectangle 4"/>
          <p:cNvSpPr/>
          <p:nvPr/>
        </p:nvSpPr>
        <p:spPr>
          <a:xfrm>
            <a:off x="35575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6" name="Rectangle 5"/>
          <p:cNvSpPr/>
          <p:nvPr/>
        </p:nvSpPr>
        <p:spPr>
          <a:xfrm>
            <a:off x="47767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7" name="Straight Connector 6"/>
          <p:cNvCxnSpPr/>
          <p:nvPr/>
        </p:nvCxnSpPr>
        <p:spPr>
          <a:xfrm>
            <a:off x="29479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671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59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10" name="Rectangle 9"/>
          <p:cNvSpPr/>
          <p:nvPr/>
        </p:nvSpPr>
        <p:spPr>
          <a:xfrm>
            <a:off x="72151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11" name="Straight Connector 10"/>
          <p:cNvCxnSpPr/>
          <p:nvPr/>
        </p:nvCxnSpPr>
        <p:spPr>
          <a:xfrm>
            <a:off x="66055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863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0788" y="2866222"/>
            <a:ext cx="304800" cy="369332"/>
          </a:xfrm>
          <a:prstGeom prst="rect">
            <a:avLst/>
          </a:prstGeom>
          <a:noFill/>
        </p:spPr>
        <p:txBody>
          <a:bodyPr wrap="square" rtlCol="0">
            <a:spAutoFit/>
          </a:bodyPr>
          <a:lstStyle/>
          <a:p>
            <a:pPr algn="ctr"/>
            <a:r>
              <a:rPr lang="en-US" dirty="0"/>
              <a:t>1</a:t>
            </a:r>
          </a:p>
        </p:txBody>
      </p:sp>
      <p:cxnSp>
        <p:nvCxnSpPr>
          <p:cNvPr id="14" name="Straight Connector 13"/>
          <p:cNvCxnSpPr/>
          <p:nvPr/>
        </p:nvCxnSpPr>
        <p:spPr>
          <a:xfrm>
            <a:off x="6681788" y="3468917"/>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9988" y="2866222"/>
            <a:ext cx="304800" cy="369332"/>
          </a:xfrm>
          <a:prstGeom prst="rect">
            <a:avLst/>
          </a:prstGeom>
          <a:noFill/>
        </p:spPr>
        <p:txBody>
          <a:bodyPr wrap="square" rtlCol="0">
            <a:spAutoFit/>
          </a:bodyPr>
          <a:lstStyle/>
          <a:p>
            <a:pPr algn="ctr"/>
            <a:r>
              <a:rPr lang="en-US" dirty="0"/>
              <a:t>1</a:t>
            </a:r>
          </a:p>
        </p:txBody>
      </p:sp>
      <p:sp>
        <p:nvSpPr>
          <p:cNvPr id="16" name="TextBox 15"/>
          <p:cNvSpPr txBox="1"/>
          <p:nvPr/>
        </p:nvSpPr>
        <p:spPr>
          <a:xfrm>
            <a:off x="4957763" y="2866222"/>
            <a:ext cx="304800" cy="369332"/>
          </a:xfrm>
          <a:prstGeom prst="rect">
            <a:avLst/>
          </a:prstGeom>
          <a:noFill/>
        </p:spPr>
        <p:txBody>
          <a:bodyPr wrap="square" rtlCol="0">
            <a:spAutoFit/>
          </a:bodyPr>
          <a:lstStyle/>
          <a:p>
            <a:pPr algn="ctr"/>
            <a:r>
              <a:rPr lang="en-US" dirty="0"/>
              <a:t>1</a:t>
            </a:r>
          </a:p>
        </p:txBody>
      </p:sp>
      <p:sp>
        <p:nvSpPr>
          <p:cNvPr id="17" name="TextBox 16"/>
          <p:cNvSpPr txBox="1"/>
          <p:nvPr/>
        </p:nvSpPr>
        <p:spPr>
          <a:xfrm>
            <a:off x="6176963" y="2866222"/>
            <a:ext cx="304800" cy="369332"/>
          </a:xfrm>
          <a:prstGeom prst="rect">
            <a:avLst/>
          </a:prstGeom>
          <a:noFill/>
        </p:spPr>
        <p:txBody>
          <a:bodyPr wrap="square" rtlCol="0">
            <a:spAutoFit/>
          </a:bodyPr>
          <a:lstStyle/>
          <a:p>
            <a:pPr algn="ctr"/>
            <a:r>
              <a:rPr lang="en-US" dirty="0"/>
              <a:t>1</a:t>
            </a:r>
          </a:p>
        </p:txBody>
      </p:sp>
      <p:sp>
        <p:nvSpPr>
          <p:cNvPr id="18" name="TextBox 17"/>
          <p:cNvSpPr txBox="1"/>
          <p:nvPr/>
        </p:nvSpPr>
        <p:spPr>
          <a:xfrm>
            <a:off x="7391400" y="2866222"/>
            <a:ext cx="304800" cy="369332"/>
          </a:xfrm>
          <a:prstGeom prst="rect">
            <a:avLst/>
          </a:prstGeom>
          <a:noFill/>
        </p:spPr>
        <p:txBody>
          <a:bodyPr wrap="square" rtlCol="0">
            <a:spAutoFit/>
          </a:bodyPr>
          <a:lstStyle/>
          <a:p>
            <a:pPr algn="ctr"/>
            <a:r>
              <a:rPr lang="en-US" dirty="0"/>
              <a:t>1</a:t>
            </a:r>
          </a:p>
        </p:txBody>
      </p:sp>
      <p:sp>
        <p:nvSpPr>
          <p:cNvPr id="23" name="Rectangle 22"/>
          <p:cNvSpPr/>
          <p:nvPr/>
        </p:nvSpPr>
        <p:spPr>
          <a:xfrm>
            <a:off x="23383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24" name="Rectangle 23"/>
          <p:cNvSpPr/>
          <p:nvPr/>
        </p:nvSpPr>
        <p:spPr>
          <a:xfrm>
            <a:off x="35575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25" name="Rectangle 24"/>
          <p:cNvSpPr/>
          <p:nvPr/>
        </p:nvSpPr>
        <p:spPr>
          <a:xfrm>
            <a:off x="47767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26" name="Straight Connector 25"/>
          <p:cNvCxnSpPr/>
          <p:nvPr/>
        </p:nvCxnSpPr>
        <p:spPr>
          <a:xfrm>
            <a:off x="29479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671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959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29" name="Rectangle 28"/>
          <p:cNvSpPr/>
          <p:nvPr/>
        </p:nvSpPr>
        <p:spPr>
          <a:xfrm>
            <a:off x="72151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cxnSp>
        <p:nvCxnSpPr>
          <p:cNvPr id="30" name="Straight Connector 29"/>
          <p:cNvCxnSpPr/>
          <p:nvPr/>
        </p:nvCxnSpPr>
        <p:spPr>
          <a:xfrm>
            <a:off x="66055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863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0788" y="3907067"/>
            <a:ext cx="304800" cy="369332"/>
          </a:xfrm>
          <a:prstGeom prst="rect">
            <a:avLst/>
          </a:prstGeom>
          <a:noFill/>
        </p:spPr>
        <p:txBody>
          <a:bodyPr wrap="square" rtlCol="0">
            <a:spAutoFit/>
          </a:bodyPr>
          <a:lstStyle/>
          <a:p>
            <a:pPr algn="ctr"/>
            <a:r>
              <a:rPr lang="en-US" dirty="0"/>
              <a:t>0</a:t>
            </a:r>
          </a:p>
        </p:txBody>
      </p:sp>
      <p:cxnSp>
        <p:nvCxnSpPr>
          <p:cNvPr id="33" name="Straight Connector 32"/>
          <p:cNvCxnSpPr/>
          <p:nvPr/>
        </p:nvCxnSpPr>
        <p:spPr>
          <a:xfrm>
            <a:off x="6681788" y="4497062"/>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09988" y="3907067"/>
            <a:ext cx="304800" cy="369332"/>
          </a:xfrm>
          <a:prstGeom prst="rect">
            <a:avLst/>
          </a:prstGeom>
          <a:noFill/>
        </p:spPr>
        <p:txBody>
          <a:bodyPr wrap="square" rtlCol="0">
            <a:spAutoFit/>
          </a:bodyPr>
          <a:lstStyle/>
          <a:p>
            <a:pPr algn="ctr"/>
            <a:r>
              <a:rPr lang="en-US" dirty="0"/>
              <a:t>0</a:t>
            </a:r>
          </a:p>
        </p:txBody>
      </p:sp>
      <p:sp>
        <p:nvSpPr>
          <p:cNvPr id="35" name="TextBox 34"/>
          <p:cNvSpPr txBox="1"/>
          <p:nvPr/>
        </p:nvSpPr>
        <p:spPr>
          <a:xfrm>
            <a:off x="4957763" y="3907067"/>
            <a:ext cx="304800" cy="369332"/>
          </a:xfrm>
          <a:prstGeom prst="rect">
            <a:avLst/>
          </a:prstGeom>
          <a:noFill/>
        </p:spPr>
        <p:txBody>
          <a:bodyPr wrap="square" rtlCol="0">
            <a:spAutoFit/>
          </a:bodyPr>
          <a:lstStyle/>
          <a:p>
            <a:pPr algn="ctr"/>
            <a:r>
              <a:rPr lang="en-US" dirty="0"/>
              <a:t>0</a:t>
            </a:r>
          </a:p>
        </p:txBody>
      </p:sp>
      <p:sp>
        <p:nvSpPr>
          <p:cNvPr id="36" name="TextBox 35"/>
          <p:cNvSpPr txBox="1"/>
          <p:nvPr/>
        </p:nvSpPr>
        <p:spPr>
          <a:xfrm>
            <a:off x="6176963" y="3907067"/>
            <a:ext cx="304800" cy="369332"/>
          </a:xfrm>
          <a:prstGeom prst="rect">
            <a:avLst/>
          </a:prstGeom>
          <a:noFill/>
        </p:spPr>
        <p:txBody>
          <a:bodyPr wrap="square" rtlCol="0">
            <a:spAutoFit/>
          </a:bodyPr>
          <a:lstStyle/>
          <a:p>
            <a:pPr algn="ctr"/>
            <a:r>
              <a:rPr lang="en-US" dirty="0"/>
              <a:t>0</a:t>
            </a:r>
          </a:p>
        </p:txBody>
      </p:sp>
      <p:sp>
        <p:nvSpPr>
          <p:cNvPr id="37" name="TextBox 36"/>
          <p:cNvSpPr txBox="1"/>
          <p:nvPr/>
        </p:nvSpPr>
        <p:spPr>
          <a:xfrm>
            <a:off x="7391400" y="3907067"/>
            <a:ext cx="304800" cy="369332"/>
          </a:xfrm>
          <a:prstGeom prst="rect">
            <a:avLst/>
          </a:prstGeom>
          <a:noFill/>
        </p:spPr>
        <p:txBody>
          <a:bodyPr wrap="square" rtlCol="0">
            <a:spAutoFit/>
          </a:bodyPr>
          <a:lstStyle/>
          <a:p>
            <a:pPr algn="ctr"/>
            <a:r>
              <a:rPr lang="en-US" dirty="0"/>
              <a:t>0</a:t>
            </a:r>
          </a:p>
        </p:txBody>
      </p:sp>
      <p:sp>
        <p:nvSpPr>
          <p:cNvPr id="38" name="Rectangle 37"/>
          <p:cNvSpPr/>
          <p:nvPr/>
        </p:nvSpPr>
        <p:spPr>
          <a:xfrm>
            <a:off x="23383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39" name="Rectangle 38"/>
          <p:cNvSpPr/>
          <p:nvPr/>
        </p:nvSpPr>
        <p:spPr>
          <a:xfrm>
            <a:off x="35575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sp>
        <p:nvSpPr>
          <p:cNvPr id="40" name="Rectangle 39"/>
          <p:cNvSpPr/>
          <p:nvPr/>
        </p:nvSpPr>
        <p:spPr>
          <a:xfrm>
            <a:off x="47767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cxnSp>
        <p:nvCxnSpPr>
          <p:cNvPr id="41" name="Straight Connector 40"/>
          <p:cNvCxnSpPr/>
          <p:nvPr/>
        </p:nvCxnSpPr>
        <p:spPr>
          <a:xfrm>
            <a:off x="29479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71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959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sp>
        <p:nvSpPr>
          <p:cNvPr id="44" name="Rectangle 43"/>
          <p:cNvSpPr/>
          <p:nvPr/>
        </p:nvSpPr>
        <p:spPr>
          <a:xfrm>
            <a:off x="7215188" y="5297717"/>
            <a:ext cx="609600" cy="457200"/>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a:t>
            </a:r>
          </a:p>
        </p:txBody>
      </p:sp>
      <p:cxnSp>
        <p:nvCxnSpPr>
          <p:cNvPr id="45" name="Straight Connector 44"/>
          <p:cNvCxnSpPr/>
          <p:nvPr/>
        </p:nvCxnSpPr>
        <p:spPr>
          <a:xfrm>
            <a:off x="66055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863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90788" y="4936322"/>
            <a:ext cx="304800" cy="369332"/>
          </a:xfrm>
          <a:prstGeom prst="rect">
            <a:avLst/>
          </a:prstGeom>
          <a:noFill/>
        </p:spPr>
        <p:txBody>
          <a:bodyPr wrap="square" rtlCol="0">
            <a:spAutoFit/>
          </a:bodyPr>
          <a:lstStyle/>
          <a:p>
            <a:pPr algn="ctr"/>
            <a:r>
              <a:rPr lang="en-US" dirty="0"/>
              <a:t>0</a:t>
            </a:r>
          </a:p>
        </p:txBody>
      </p:sp>
      <p:cxnSp>
        <p:nvCxnSpPr>
          <p:cNvPr id="48" name="Straight Connector 47"/>
          <p:cNvCxnSpPr/>
          <p:nvPr/>
        </p:nvCxnSpPr>
        <p:spPr>
          <a:xfrm>
            <a:off x="6681788" y="5526317"/>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09988" y="4936322"/>
            <a:ext cx="304800" cy="369332"/>
          </a:xfrm>
          <a:prstGeom prst="rect">
            <a:avLst/>
          </a:prstGeom>
          <a:noFill/>
        </p:spPr>
        <p:txBody>
          <a:bodyPr wrap="square" rtlCol="0">
            <a:spAutoFit/>
          </a:bodyPr>
          <a:lstStyle/>
          <a:p>
            <a:pPr algn="ctr"/>
            <a:r>
              <a:rPr lang="en-US" dirty="0"/>
              <a:t>0</a:t>
            </a:r>
          </a:p>
        </p:txBody>
      </p:sp>
      <p:sp>
        <p:nvSpPr>
          <p:cNvPr id="50" name="TextBox 49"/>
          <p:cNvSpPr txBox="1"/>
          <p:nvPr/>
        </p:nvSpPr>
        <p:spPr>
          <a:xfrm>
            <a:off x="4957763" y="4936322"/>
            <a:ext cx="304800" cy="369332"/>
          </a:xfrm>
          <a:prstGeom prst="rect">
            <a:avLst/>
          </a:prstGeom>
          <a:noFill/>
        </p:spPr>
        <p:txBody>
          <a:bodyPr wrap="square" rtlCol="0">
            <a:spAutoFit/>
          </a:bodyPr>
          <a:lstStyle/>
          <a:p>
            <a:pPr algn="ctr"/>
            <a:r>
              <a:rPr lang="en-US" dirty="0"/>
              <a:t>0</a:t>
            </a:r>
          </a:p>
        </p:txBody>
      </p:sp>
      <p:sp>
        <p:nvSpPr>
          <p:cNvPr id="51" name="TextBox 50"/>
          <p:cNvSpPr txBox="1"/>
          <p:nvPr/>
        </p:nvSpPr>
        <p:spPr>
          <a:xfrm>
            <a:off x="6176963" y="4936322"/>
            <a:ext cx="304800" cy="369332"/>
          </a:xfrm>
          <a:prstGeom prst="rect">
            <a:avLst/>
          </a:prstGeom>
          <a:noFill/>
        </p:spPr>
        <p:txBody>
          <a:bodyPr wrap="square" rtlCol="0">
            <a:spAutoFit/>
          </a:bodyPr>
          <a:lstStyle/>
          <a:p>
            <a:pPr algn="ctr"/>
            <a:r>
              <a:rPr lang="en-US" dirty="0"/>
              <a:t>0</a:t>
            </a:r>
          </a:p>
        </p:txBody>
      </p:sp>
      <p:sp>
        <p:nvSpPr>
          <p:cNvPr id="52" name="TextBox 51"/>
          <p:cNvSpPr txBox="1"/>
          <p:nvPr/>
        </p:nvSpPr>
        <p:spPr>
          <a:xfrm>
            <a:off x="7391400" y="4936322"/>
            <a:ext cx="304800" cy="369332"/>
          </a:xfrm>
          <a:prstGeom prst="rect">
            <a:avLst/>
          </a:prstGeom>
          <a:noFill/>
        </p:spPr>
        <p:txBody>
          <a:bodyPr wrap="square" rtlCol="0">
            <a:spAutoFit/>
          </a:bodyPr>
          <a:lstStyle/>
          <a:p>
            <a:pPr algn="ctr"/>
            <a:r>
              <a:rPr lang="en-US" dirty="0">
                <a:solidFill>
                  <a:schemeClr val="accent2"/>
                </a:solidFill>
              </a:rPr>
              <a:t>1</a:t>
            </a:r>
          </a:p>
        </p:txBody>
      </p:sp>
    </p:spTree>
    <p:extLst>
      <p:ext uri="{BB962C8B-B14F-4D97-AF65-F5344CB8AC3E}">
        <p14:creationId xmlns:p14="http://schemas.microsoft.com/office/powerpoint/2010/main" val="253306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23" grpId="0" animBg="1"/>
      <p:bldP spid="24" grpId="0" animBg="1"/>
      <p:bldP spid="25" grpId="0" animBg="1"/>
      <p:bldP spid="28" grpId="0" animBg="1"/>
      <p:bldP spid="29" grpId="0" animBg="1"/>
      <p:bldP spid="32" grpId="0"/>
      <p:bldP spid="34" grpId="0"/>
      <p:bldP spid="35" grpId="0"/>
      <p:bldP spid="36" grpId="0"/>
      <p:bldP spid="37" grpId="0"/>
      <p:bldP spid="38" grpId="0" animBg="1"/>
      <p:bldP spid="39" grpId="0" animBg="1"/>
      <p:bldP spid="40" grpId="0" animBg="1"/>
      <p:bldP spid="43" grpId="0" animBg="1"/>
      <p:bldP spid="44" grpId="0" animBg="1"/>
      <p:bldP spid="47" grpId="0"/>
      <p:bldP spid="49" grpId="0"/>
      <p:bldP spid="50" grpId="0"/>
      <p:bldP spid="51" grpId="0"/>
      <p:bldP spid="5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Clock Page Replacement Algorithm</a:t>
            </a:r>
            <a:endParaRPr lang="en-US" dirty="0"/>
          </a:p>
        </p:txBody>
      </p:sp>
      <p:sp>
        <p:nvSpPr>
          <p:cNvPr id="3" name="Content Placeholder 2"/>
          <p:cNvSpPr>
            <a:spLocks noGrp="1"/>
          </p:cNvSpPr>
          <p:nvPr>
            <p:ph idx="1"/>
          </p:nvPr>
        </p:nvSpPr>
        <p:spPr>
          <a:xfrm>
            <a:off x="131180" y="863444"/>
            <a:ext cx="7100563" cy="5590565"/>
          </a:xfrm>
        </p:spPr>
        <p:txBody>
          <a:bodyPr/>
          <a:lstStyle/>
          <a:p>
            <a:r>
              <a:rPr lang="en-US" dirty="0"/>
              <a:t>In second chance algorithm </a:t>
            </a:r>
            <a:r>
              <a:rPr lang="en-US" b="1" dirty="0">
                <a:solidFill>
                  <a:schemeClr val="accent6"/>
                </a:solidFill>
              </a:rPr>
              <a:t>pages are constantly moving around on its list</a:t>
            </a:r>
            <a:r>
              <a:rPr lang="en-US" dirty="0"/>
              <a:t>. So it is </a:t>
            </a:r>
            <a:r>
              <a:rPr lang="en-US" b="1" dirty="0">
                <a:solidFill>
                  <a:schemeClr val="accent6"/>
                </a:solidFill>
              </a:rPr>
              <a:t>not working efficiently</a:t>
            </a:r>
            <a:r>
              <a:rPr lang="en-US" dirty="0"/>
              <a:t>.</a:t>
            </a:r>
          </a:p>
          <a:p>
            <a:r>
              <a:rPr lang="en-US" dirty="0"/>
              <a:t>A better approach is to </a:t>
            </a:r>
            <a:r>
              <a:rPr lang="en-US" b="1" dirty="0">
                <a:solidFill>
                  <a:schemeClr val="accent6"/>
                </a:solidFill>
              </a:rPr>
              <a:t>keep all the page frames on a circular list in the form of a clock</a:t>
            </a:r>
            <a:r>
              <a:rPr lang="en-US" dirty="0"/>
              <a:t>.</a:t>
            </a:r>
          </a:p>
          <a:p>
            <a:r>
              <a:rPr lang="en-US" dirty="0"/>
              <a:t>When a page fault occurs, the </a:t>
            </a:r>
            <a:r>
              <a:rPr lang="en-US" b="1" dirty="0">
                <a:solidFill>
                  <a:schemeClr val="accent6"/>
                </a:solidFill>
              </a:rPr>
              <a:t>page being pointed to by the hand is inspected</a:t>
            </a:r>
            <a:r>
              <a:rPr lang="en-US" dirty="0"/>
              <a:t>.</a:t>
            </a:r>
          </a:p>
          <a:p>
            <a:pPr lvl="1"/>
            <a:r>
              <a:rPr lang="en-US" dirty="0"/>
              <a:t>If its </a:t>
            </a:r>
            <a:r>
              <a:rPr lang="en-US" b="1" dirty="0">
                <a:solidFill>
                  <a:schemeClr val="accent6"/>
                </a:solidFill>
              </a:rPr>
              <a:t>R bit is 0</a:t>
            </a:r>
            <a:r>
              <a:rPr lang="en-US" dirty="0"/>
              <a:t>, the page is evicted, the </a:t>
            </a:r>
            <a:r>
              <a:rPr lang="en-US" b="1" dirty="0">
                <a:solidFill>
                  <a:schemeClr val="accent6"/>
                </a:solidFill>
              </a:rPr>
              <a:t>new page is inserted into the clock in its place</a:t>
            </a:r>
            <a:r>
              <a:rPr lang="en-US" dirty="0"/>
              <a:t>, and the </a:t>
            </a:r>
            <a:r>
              <a:rPr lang="en-US" b="1" dirty="0">
                <a:solidFill>
                  <a:schemeClr val="accent6"/>
                </a:solidFill>
              </a:rPr>
              <a:t>hand is advanced one position</a:t>
            </a:r>
            <a:r>
              <a:rPr lang="en-US" dirty="0"/>
              <a:t>.</a:t>
            </a:r>
          </a:p>
          <a:p>
            <a:pPr lvl="1"/>
            <a:r>
              <a:rPr lang="en-US" dirty="0"/>
              <a:t>If </a:t>
            </a:r>
            <a:r>
              <a:rPr lang="en-US" b="1" dirty="0">
                <a:solidFill>
                  <a:schemeClr val="accent6"/>
                </a:solidFill>
              </a:rPr>
              <a:t>R is 1</a:t>
            </a:r>
            <a:r>
              <a:rPr lang="en-US" dirty="0"/>
              <a:t>, it is </a:t>
            </a:r>
            <a:r>
              <a:rPr lang="en-US" b="1" dirty="0">
                <a:solidFill>
                  <a:schemeClr val="accent6"/>
                </a:solidFill>
              </a:rPr>
              <a:t>cleared and the hand is advanced to the next page</a:t>
            </a:r>
            <a:r>
              <a:rPr lang="en-US" dirty="0"/>
              <a:t>.</a:t>
            </a:r>
          </a:p>
        </p:txBody>
      </p:sp>
      <p:sp>
        <p:nvSpPr>
          <p:cNvPr id="53" name="Rectangle 52"/>
          <p:cNvSpPr/>
          <p:nvPr/>
        </p:nvSpPr>
        <p:spPr>
          <a:xfrm>
            <a:off x="8984343" y="15965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54" name="Rectangle 53"/>
          <p:cNvSpPr/>
          <p:nvPr/>
        </p:nvSpPr>
        <p:spPr>
          <a:xfrm>
            <a:off x="8984343" y="43397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a:t>
            </a:r>
          </a:p>
        </p:txBody>
      </p:sp>
      <p:sp>
        <p:nvSpPr>
          <p:cNvPr id="55" name="Rectangle 54"/>
          <p:cNvSpPr/>
          <p:nvPr/>
        </p:nvSpPr>
        <p:spPr>
          <a:xfrm>
            <a:off x="10355943" y="2277609"/>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t>
            </a:r>
          </a:p>
        </p:txBody>
      </p:sp>
      <p:sp>
        <p:nvSpPr>
          <p:cNvPr id="56" name="Rectangle 55"/>
          <p:cNvSpPr/>
          <p:nvPr/>
        </p:nvSpPr>
        <p:spPr>
          <a:xfrm>
            <a:off x="7612743" y="22823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a:t>
            </a:r>
          </a:p>
        </p:txBody>
      </p:sp>
      <p:sp>
        <p:nvSpPr>
          <p:cNvPr id="57" name="Rectangle 56"/>
          <p:cNvSpPr/>
          <p:nvPr/>
        </p:nvSpPr>
        <p:spPr>
          <a:xfrm>
            <a:off x="7612743" y="36539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a:t>
            </a:r>
          </a:p>
        </p:txBody>
      </p:sp>
      <p:sp>
        <p:nvSpPr>
          <p:cNvPr id="58" name="Rectangle 57"/>
          <p:cNvSpPr/>
          <p:nvPr/>
        </p:nvSpPr>
        <p:spPr>
          <a:xfrm>
            <a:off x="10355943" y="36539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59" name="Straight Arrow Connector 58"/>
          <p:cNvCxnSpPr>
            <a:endCxn id="55" idx="1"/>
          </p:cNvCxnSpPr>
          <p:nvPr/>
        </p:nvCxnSpPr>
        <p:spPr>
          <a:xfrm flipV="1">
            <a:off x="9212943" y="2506209"/>
            <a:ext cx="1143000" cy="690562"/>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336643" y="3183713"/>
            <a:ext cx="1752600" cy="646331"/>
          </a:xfrm>
          <a:prstGeom prst="rect">
            <a:avLst/>
          </a:prstGeom>
          <a:noFill/>
        </p:spPr>
        <p:txBody>
          <a:bodyPr wrap="square" rtlCol="0">
            <a:spAutoFit/>
          </a:bodyPr>
          <a:lstStyle/>
          <a:p>
            <a:r>
              <a:rPr lang="en-US" dirty="0"/>
              <a:t>A hand points to the oldest page.</a:t>
            </a:r>
          </a:p>
        </p:txBody>
      </p:sp>
      <p:sp>
        <p:nvSpPr>
          <p:cNvPr id="61" name="TextBox 60"/>
          <p:cNvSpPr txBox="1"/>
          <p:nvPr/>
        </p:nvSpPr>
        <p:spPr>
          <a:xfrm>
            <a:off x="9060543" y="1237335"/>
            <a:ext cx="304800" cy="369332"/>
          </a:xfrm>
          <a:prstGeom prst="rect">
            <a:avLst/>
          </a:prstGeom>
          <a:noFill/>
        </p:spPr>
        <p:txBody>
          <a:bodyPr wrap="square" rtlCol="0">
            <a:spAutoFit/>
          </a:bodyPr>
          <a:lstStyle/>
          <a:p>
            <a:pPr algn="ctr"/>
            <a:r>
              <a:rPr lang="en-US" dirty="0"/>
              <a:t>1</a:t>
            </a:r>
          </a:p>
        </p:txBody>
      </p:sp>
      <p:sp>
        <p:nvSpPr>
          <p:cNvPr id="62" name="TextBox 61"/>
          <p:cNvSpPr txBox="1"/>
          <p:nvPr/>
        </p:nvSpPr>
        <p:spPr>
          <a:xfrm>
            <a:off x="10432143" y="1912587"/>
            <a:ext cx="304800" cy="369332"/>
          </a:xfrm>
          <a:prstGeom prst="rect">
            <a:avLst/>
          </a:prstGeom>
          <a:noFill/>
        </p:spPr>
        <p:txBody>
          <a:bodyPr wrap="square" rtlCol="0">
            <a:spAutoFit/>
          </a:bodyPr>
          <a:lstStyle/>
          <a:p>
            <a:pPr algn="ctr"/>
            <a:r>
              <a:rPr lang="en-US" dirty="0"/>
              <a:t>0</a:t>
            </a:r>
          </a:p>
        </p:txBody>
      </p:sp>
      <p:sp>
        <p:nvSpPr>
          <p:cNvPr id="63" name="TextBox 62"/>
          <p:cNvSpPr txBox="1"/>
          <p:nvPr/>
        </p:nvSpPr>
        <p:spPr>
          <a:xfrm>
            <a:off x="10432322" y="3301565"/>
            <a:ext cx="304800" cy="369332"/>
          </a:xfrm>
          <a:prstGeom prst="rect">
            <a:avLst/>
          </a:prstGeom>
          <a:noFill/>
        </p:spPr>
        <p:txBody>
          <a:bodyPr wrap="square" rtlCol="0">
            <a:spAutoFit/>
          </a:bodyPr>
          <a:lstStyle/>
          <a:p>
            <a:pPr algn="ctr"/>
            <a:r>
              <a:rPr lang="en-US" dirty="0"/>
              <a:t>1</a:t>
            </a:r>
          </a:p>
        </p:txBody>
      </p:sp>
      <p:sp>
        <p:nvSpPr>
          <p:cNvPr id="64" name="TextBox 63"/>
          <p:cNvSpPr txBox="1"/>
          <p:nvPr/>
        </p:nvSpPr>
        <p:spPr>
          <a:xfrm>
            <a:off x="9061736" y="3982519"/>
            <a:ext cx="304800" cy="369332"/>
          </a:xfrm>
          <a:prstGeom prst="rect">
            <a:avLst/>
          </a:prstGeom>
          <a:noFill/>
        </p:spPr>
        <p:txBody>
          <a:bodyPr wrap="square" rtlCol="0">
            <a:spAutoFit/>
          </a:bodyPr>
          <a:lstStyle/>
          <a:p>
            <a:pPr algn="ctr"/>
            <a:r>
              <a:rPr lang="en-US" dirty="0"/>
              <a:t>0</a:t>
            </a:r>
          </a:p>
        </p:txBody>
      </p:sp>
      <p:sp>
        <p:nvSpPr>
          <p:cNvPr id="65" name="TextBox 64"/>
          <p:cNvSpPr txBox="1"/>
          <p:nvPr/>
        </p:nvSpPr>
        <p:spPr>
          <a:xfrm>
            <a:off x="7688943" y="3291728"/>
            <a:ext cx="304800" cy="369332"/>
          </a:xfrm>
          <a:prstGeom prst="rect">
            <a:avLst/>
          </a:prstGeom>
          <a:noFill/>
        </p:spPr>
        <p:txBody>
          <a:bodyPr wrap="square" rtlCol="0">
            <a:spAutoFit/>
          </a:bodyPr>
          <a:lstStyle/>
          <a:p>
            <a:pPr algn="ctr"/>
            <a:r>
              <a:rPr lang="en-US" dirty="0"/>
              <a:t>1</a:t>
            </a:r>
          </a:p>
        </p:txBody>
      </p:sp>
      <p:sp>
        <p:nvSpPr>
          <p:cNvPr id="66" name="TextBox 65"/>
          <p:cNvSpPr txBox="1"/>
          <p:nvPr/>
        </p:nvSpPr>
        <p:spPr>
          <a:xfrm>
            <a:off x="7688943" y="1942001"/>
            <a:ext cx="304800" cy="369332"/>
          </a:xfrm>
          <a:prstGeom prst="rect">
            <a:avLst/>
          </a:prstGeom>
          <a:noFill/>
        </p:spPr>
        <p:txBody>
          <a:bodyPr wrap="square" rtlCol="0">
            <a:spAutoFit/>
          </a:bodyPr>
          <a:lstStyle/>
          <a:p>
            <a:pPr algn="ctr"/>
            <a:r>
              <a:rPr lang="en-US" dirty="0"/>
              <a:t>1</a:t>
            </a:r>
          </a:p>
        </p:txBody>
      </p:sp>
      <p:sp>
        <p:nvSpPr>
          <p:cNvPr id="69" name="Rectangle 68"/>
          <p:cNvSpPr/>
          <p:nvPr/>
        </p:nvSpPr>
        <p:spPr>
          <a:xfrm>
            <a:off x="10355939" y="2277599"/>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G</a:t>
            </a:r>
          </a:p>
        </p:txBody>
      </p:sp>
      <p:sp>
        <p:nvSpPr>
          <p:cNvPr id="70" name="TextBox 69"/>
          <p:cNvSpPr txBox="1"/>
          <p:nvPr/>
        </p:nvSpPr>
        <p:spPr>
          <a:xfrm>
            <a:off x="10432139" y="1912577"/>
            <a:ext cx="304800" cy="369332"/>
          </a:xfrm>
          <a:prstGeom prst="rect">
            <a:avLst/>
          </a:prstGeom>
          <a:noFill/>
        </p:spPr>
        <p:txBody>
          <a:bodyPr wrap="square" rtlCol="0">
            <a:spAutoFit/>
          </a:bodyPr>
          <a:lstStyle/>
          <a:p>
            <a:pPr algn="ctr"/>
            <a:r>
              <a:rPr lang="en-US" dirty="0">
                <a:solidFill>
                  <a:schemeClr val="accent2"/>
                </a:solidFill>
              </a:rPr>
              <a:t>1</a:t>
            </a:r>
          </a:p>
        </p:txBody>
      </p:sp>
      <p:cxnSp>
        <p:nvCxnSpPr>
          <p:cNvPr id="71" name="Straight Arrow Connector 70"/>
          <p:cNvCxnSpPr>
            <a:stCxn id="60" idx="0"/>
            <a:endCxn id="58" idx="1"/>
          </p:cNvCxnSpPr>
          <p:nvPr/>
        </p:nvCxnSpPr>
        <p:spPr>
          <a:xfrm>
            <a:off x="9212943" y="3183713"/>
            <a:ext cx="1143000" cy="6988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1498935" y="2277599"/>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G</a:t>
            </a:r>
          </a:p>
        </p:txBody>
      </p:sp>
      <p:sp>
        <p:nvSpPr>
          <p:cNvPr id="75" name="Rectangle 74"/>
          <p:cNvSpPr/>
          <p:nvPr/>
        </p:nvSpPr>
        <p:spPr>
          <a:xfrm>
            <a:off x="8984343" y="4336287"/>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H</a:t>
            </a:r>
          </a:p>
        </p:txBody>
      </p:sp>
      <p:sp>
        <p:nvSpPr>
          <p:cNvPr id="76" name="TextBox 75"/>
          <p:cNvSpPr txBox="1"/>
          <p:nvPr/>
        </p:nvSpPr>
        <p:spPr>
          <a:xfrm>
            <a:off x="10432322" y="3301565"/>
            <a:ext cx="304800" cy="369332"/>
          </a:xfrm>
          <a:prstGeom prst="rect">
            <a:avLst/>
          </a:prstGeom>
          <a:noFill/>
        </p:spPr>
        <p:txBody>
          <a:bodyPr wrap="square" rtlCol="0">
            <a:spAutoFit/>
          </a:bodyPr>
          <a:lstStyle/>
          <a:p>
            <a:pPr algn="ctr"/>
            <a:r>
              <a:rPr lang="en-US" dirty="0"/>
              <a:t>0</a:t>
            </a:r>
          </a:p>
        </p:txBody>
      </p:sp>
      <p:cxnSp>
        <p:nvCxnSpPr>
          <p:cNvPr id="78" name="Straight Arrow Connector 77"/>
          <p:cNvCxnSpPr>
            <a:stCxn id="60" idx="0"/>
            <a:endCxn id="54" idx="0"/>
          </p:cNvCxnSpPr>
          <p:nvPr/>
        </p:nvCxnSpPr>
        <p:spPr>
          <a:xfrm>
            <a:off x="9212943" y="3183713"/>
            <a:ext cx="0" cy="11560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9061736" y="3982519"/>
            <a:ext cx="304800" cy="369332"/>
          </a:xfrm>
          <a:prstGeom prst="rect">
            <a:avLst/>
          </a:prstGeom>
          <a:noFill/>
        </p:spPr>
        <p:txBody>
          <a:bodyPr wrap="square" rtlCol="0">
            <a:spAutoFit/>
          </a:bodyPr>
          <a:lstStyle/>
          <a:p>
            <a:pPr algn="ctr"/>
            <a:r>
              <a:rPr lang="en-US" dirty="0">
                <a:solidFill>
                  <a:schemeClr val="accent2"/>
                </a:solidFill>
              </a:rPr>
              <a:t>1</a:t>
            </a:r>
          </a:p>
        </p:txBody>
      </p:sp>
      <p:cxnSp>
        <p:nvCxnSpPr>
          <p:cNvPr id="82" name="Straight Arrow Connector 81"/>
          <p:cNvCxnSpPr>
            <a:stCxn id="60" idx="0"/>
            <a:endCxn id="57" idx="3"/>
          </p:cNvCxnSpPr>
          <p:nvPr/>
        </p:nvCxnSpPr>
        <p:spPr>
          <a:xfrm flipH="1">
            <a:off x="8069943" y="3183713"/>
            <a:ext cx="1143000" cy="6988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11498935" y="3653971"/>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accent2"/>
                </a:solidFill>
              </a:rPr>
              <a:t>H</a:t>
            </a:r>
          </a:p>
        </p:txBody>
      </p:sp>
    </p:spTree>
    <p:extLst>
      <p:ext uri="{BB962C8B-B14F-4D97-AF65-F5344CB8AC3E}">
        <p14:creationId xmlns:p14="http://schemas.microsoft.com/office/powerpoint/2010/main" val="30306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74"/>
                                        </p:tgtEl>
                                      </p:cBhvr>
                                    </p:animEffect>
                                    <p:set>
                                      <p:cBhvr>
                                        <p:cTn id="59" dur="1" fill="hold">
                                          <p:stCondLst>
                                            <p:cond delay="499"/>
                                          </p:stCondLst>
                                        </p:cTn>
                                        <p:tgtEl>
                                          <p:spTgt spid="74"/>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childTnLst>
                                </p:cTn>
                              </p:par>
                              <p:par>
                                <p:cTn id="62" presetID="10" presetClass="exit" presetSubtype="0" fill="hold" grpId="1" nodeType="withEffect">
                                  <p:stCondLst>
                                    <p:cond delay="0"/>
                                  </p:stCondLst>
                                  <p:childTnLst>
                                    <p:animEffect transition="out" filter="fade">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1"/>
                                        </p:tgtEl>
                                        <p:attrNameLst>
                                          <p:attrName>style.visibility</p:attrName>
                                        </p:attrNameLst>
                                      </p:cBhvr>
                                      <p:to>
                                        <p:strVal val="visible"/>
                                      </p:to>
                                    </p:set>
                                  </p:childTnLst>
                                </p:cTn>
                              </p:par>
                              <p:par>
                                <p:cTn id="74" presetID="10" presetClass="exit" presetSubtype="0" fill="hold" nodeType="withEffect">
                                  <p:stCondLst>
                                    <p:cond delay="0"/>
                                  </p:stCondLst>
                                  <p:childTnLst>
                                    <p:animEffect transition="out" filter="fade">
                                      <p:cBhvr>
                                        <p:cTn id="75" dur="500"/>
                                        <p:tgtEl>
                                          <p:spTgt spid="59"/>
                                        </p:tgtEl>
                                      </p:cBhvr>
                                    </p:animEffect>
                                    <p:set>
                                      <p:cBhvr>
                                        <p:cTn id="76" dur="1" fill="hold">
                                          <p:stCondLst>
                                            <p:cond delay="499"/>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fade">
                                      <p:cBhvr>
                                        <p:cTn id="81" dur="500"/>
                                        <p:tgtEl>
                                          <p:spTgt spid="3">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par>
                                <p:cTn id="90" presetID="10" presetClass="exit" presetSubtype="0" fill="hold" grpId="1" nodeType="withEffect">
                                  <p:stCondLst>
                                    <p:cond delay="0"/>
                                  </p:stCondLst>
                                  <p:childTnLst>
                                    <p:animEffect transition="out" filter="fade">
                                      <p:cBhvr>
                                        <p:cTn id="91" dur="500"/>
                                        <p:tgtEl>
                                          <p:spTgt spid="63"/>
                                        </p:tgtEl>
                                      </p:cBhvr>
                                    </p:animEffect>
                                    <p:set>
                                      <p:cBhvr>
                                        <p:cTn id="92" dur="1" fill="hold">
                                          <p:stCondLst>
                                            <p:cond delay="499"/>
                                          </p:stCondLst>
                                        </p:cTn>
                                        <p:tgtEl>
                                          <p:spTgt spid="6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71"/>
                                        </p:tgtEl>
                                      </p:cBhvr>
                                    </p:animEffect>
                                    <p:set>
                                      <p:cBhvr>
                                        <p:cTn id="97" dur="1" fill="hold">
                                          <p:stCondLst>
                                            <p:cond delay="499"/>
                                          </p:stCondLst>
                                        </p:cTn>
                                        <p:tgtEl>
                                          <p:spTgt spid="71"/>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54"/>
                                        </p:tgtEl>
                                      </p:cBhvr>
                                    </p:animEffect>
                                    <p:set>
                                      <p:cBhvr>
                                        <p:cTn id="104" dur="1" fill="hold">
                                          <p:stCondLst>
                                            <p:cond delay="499"/>
                                          </p:stCondLst>
                                        </p:cTn>
                                        <p:tgtEl>
                                          <p:spTgt spid="54"/>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0" presetClass="exit" presetSubtype="0" fill="hold" grpId="1" nodeType="withEffect">
                                  <p:stCondLst>
                                    <p:cond delay="0"/>
                                  </p:stCondLst>
                                  <p:childTnLst>
                                    <p:animEffect transition="out" filter="fade">
                                      <p:cBhvr>
                                        <p:cTn id="112" dur="500"/>
                                        <p:tgtEl>
                                          <p:spTgt spid="64"/>
                                        </p:tgtEl>
                                      </p:cBhvr>
                                    </p:animEffect>
                                    <p:set>
                                      <p:cBhvr>
                                        <p:cTn id="113" dur="1" fill="hold">
                                          <p:stCondLst>
                                            <p:cond delay="499"/>
                                          </p:stCondLst>
                                        </p:cTn>
                                        <p:tgtEl>
                                          <p:spTgt spid="6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78"/>
                                        </p:tgtEl>
                                      </p:cBhvr>
                                    </p:animEffect>
                                    <p:set>
                                      <p:cBhvr>
                                        <p:cTn id="118" dur="1" fill="hold">
                                          <p:stCondLst>
                                            <p:cond delay="499"/>
                                          </p:stCondLst>
                                        </p:cTn>
                                        <p:tgtEl>
                                          <p:spTgt spid="78"/>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4" grpId="1" animBg="1"/>
      <p:bldP spid="55" grpId="0" animBg="1"/>
      <p:bldP spid="55" grpId="1" animBg="1"/>
      <p:bldP spid="56" grpId="0" animBg="1"/>
      <p:bldP spid="57" grpId="0" animBg="1"/>
      <p:bldP spid="58" grpId="0" animBg="1"/>
      <p:bldP spid="60" grpId="0"/>
      <p:bldP spid="61" grpId="0"/>
      <p:bldP spid="62" grpId="0"/>
      <p:bldP spid="62" grpId="1"/>
      <p:bldP spid="63" grpId="0"/>
      <p:bldP spid="63" grpId="1"/>
      <p:bldP spid="64" grpId="0"/>
      <p:bldP spid="64" grpId="1"/>
      <p:bldP spid="65" grpId="0"/>
      <p:bldP spid="66" grpId="0"/>
      <p:bldP spid="69" grpId="0" animBg="1"/>
      <p:bldP spid="70" grpId="0"/>
      <p:bldP spid="74" grpId="0" animBg="1"/>
      <p:bldP spid="74" grpId="1" animBg="1"/>
      <p:bldP spid="75" grpId="0" animBg="1"/>
      <p:bldP spid="76" grpId="0"/>
      <p:bldP spid="81" grpId="0"/>
      <p:bldP spid="8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(Least Recently Used) Page Replacement Algorithm</a:t>
            </a:r>
          </a:p>
        </p:txBody>
      </p:sp>
      <p:sp>
        <p:nvSpPr>
          <p:cNvPr id="3" name="Content Placeholder 2"/>
          <p:cNvSpPr>
            <a:spLocks noGrp="1"/>
          </p:cNvSpPr>
          <p:nvPr>
            <p:ph idx="1"/>
          </p:nvPr>
        </p:nvSpPr>
        <p:spPr/>
        <p:txBody>
          <a:bodyPr/>
          <a:lstStyle/>
          <a:p>
            <a:r>
              <a:rPr lang="en-US" dirty="0"/>
              <a:t>A good approximation to the optimal algorithm is based on the observation that pages that have been heavily used in last few instructions will probably be heavily used again in next few instructions.</a:t>
            </a:r>
          </a:p>
          <a:p>
            <a:r>
              <a:rPr lang="en-US" dirty="0"/>
              <a:t>When page fault occurs, </a:t>
            </a:r>
            <a:r>
              <a:rPr lang="en-US" b="1" dirty="0">
                <a:solidFill>
                  <a:schemeClr val="accent6"/>
                </a:solidFill>
              </a:rPr>
              <a:t>throw out the page that has been used for the longest time</a:t>
            </a:r>
            <a:r>
              <a:rPr lang="en-US" dirty="0"/>
              <a:t>. This strategy is called LRU (Least Recently Used) paging.</a:t>
            </a:r>
          </a:p>
          <a:p>
            <a:r>
              <a:rPr lang="en-US" dirty="0"/>
              <a:t>To fully implement LRU, it is necessary to maintain a linked list of all pages in memory, with the </a:t>
            </a:r>
            <a:r>
              <a:rPr lang="en-US" b="1" dirty="0">
                <a:solidFill>
                  <a:schemeClr val="accent6"/>
                </a:solidFill>
              </a:rPr>
              <a:t>most recently used page at the front and the least recently used page at the rear</a:t>
            </a:r>
            <a:r>
              <a:rPr lang="en-US" dirty="0"/>
              <a:t>. </a:t>
            </a:r>
          </a:p>
          <a:p>
            <a:r>
              <a:rPr lang="en-US" dirty="0"/>
              <a:t>The list must be updated on every memory reference. </a:t>
            </a:r>
          </a:p>
          <a:p>
            <a:r>
              <a:rPr lang="en-US" dirty="0"/>
              <a:t>Finding a page in the list, deleting it, and then moving it to the front is a very time consuming operations.</a:t>
            </a:r>
          </a:p>
        </p:txBody>
      </p:sp>
    </p:spTree>
    <p:extLst>
      <p:ext uri="{BB962C8B-B14F-4D97-AF65-F5344CB8AC3E}">
        <p14:creationId xmlns:p14="http://schemas.microsoft.com/office/powerpoint/2010/main" val="396281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(Least Recently Used)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7, 0, 1, 2, 0, 3, 0, 4, 2, 3, 0, 3, 2, 1, 2, 0, 1, 7, 0, 1</a:t>
            </a:r>
          </a:p>
          <a:p>
            <a:pPr lvl="1"/>
            <a:r>
              <a:rPr lang="en-US" dirty="0"/>
              <a:t>Three frames</a:t>
            </a:r>
          </a:p>
        </p:txBody>
      </p:sp>
      <p:graphicFrame>
        <p:nvGraphicFramePr>
          <p:cNvPr id="4" name="Table 3"/>
          <p:cNvGraphicFramePr>
            <a:graphicFrameLocks noGrp="1"/>
          </p:cNvGraphicFramePr>
          <p:nvPr>
            <p:extLst>
              <p:ext uri="{D42A27DB-BD31-4B8C-83A1-F6EECF244321}">
                <p14:modId xmlns:p14="http://schemas.microsoft.com/office/powerpoint/2010/main" val="3725976851"/>
              </p:ext>
            </p:extLst>
          </p:nvPr>
        </p:nvGraphicFramePr>
        <p:xfrm>
          <a:off x="1019969" y="2248428"/>
          <a:ext cx="9528803"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7</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3</a:t>
                      </a:r>
                    </a:p>
                  </a:txBody>
                  <a:tcPr/>
                </a:tc>
                <a:tc>
                  <a:txBody>
                    <a:bodyPr/>
                    <a:lstStyle/>
                    <a:p>
                      <a:pPr algn="ctr"/>
                      <a:r>
                        <a:rPr lang="en-US" sz="2200" dirty="0"/>
                        <a:t>0</a:t>
                      </a:r>
                    </a:p>
                  </a:txBody>
                  <a:tcPr/>
                </a:tc>
                <a:tc>
                  <a:txBody>
                    <a:bodyPr/>
                    <a:lstStyle/>
                    <a:p>
                      <a:pPr algn="ctr"/>
                      <a:r>
                        <a:rPr lang="en-US" sz="2200" dirty="0"/>
                        <a:t>4</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0</a:t>
                      </a:r>
                    </a:p>
                  </a:txBody>
                  <a:tcPr/>
                </a:tc>
                <a:tc>
                  <a:txBody>
                    <a:bodyPr/>
                    <a:lstStyle/>
                    <a:p>
                      <a:pPr algn="ctr"/>
                      <a:r>
                        <a:rPr lang="en-US" sz="2200" dirty="0"/>
                        <a:t>3</a:t>
                      </a:r>
                    </a:p>
                  </a:txBody>
                  <a:tcPr/>
                </a:tc>
                <a:tc>
                  <a:txBody>
                    <a:bodyPr/>
                    <a:lstStyle/>
                    <a:p>
                      <a:pPr algn="ctr"/>
                      <a:r>
                        <a:rPr lang="en-US" sz="2200" dirty="0"/>
                        <a:t>2</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0</a:t>
                      </a:r>
                    </a:p>
                  </a:txBody>
                  <a:tcPr/>
                </a:tc>
                <a:tc>
                  <a:txBody>
                    <a:bodyPr/>
                    <a:lstStyle/>
                    <a:p>
                      <a:pPr algn="ctr"/>
                      <a:r>
                        <a:rPr lang="en-US" sz="2200" dirty="0"/>
                        <a:t>1</a:t>
                      </a:r>
                    </a:p>
                  </a:txBody>
                  <a:tcPr/>
                </a:tc>
                <a:tc>
                  <a:txBody>
                    <a:bodyPr/>
                    <a:lstStyle/>
                    <a:p>
                      <a:pPr algn="ctr"/>
                      <a:r>
                        <a:rPr lang="en-US" sz="2200" dirty="0"/>
                        <a:t>7</a:t>
                      </a:r>
                    </a:p>
                  </a:txBody>
                  <a:tcPr/>
                </a:tc>
                <a:tc>
                  <a:txBody>
                    <a:bodyPr/>
                    <a:lstStyle/>
                    <a:p>
                      <a:pPr algn="ctr"/>
                      <a:r>
                        <a:rPr lang="en-US" sz="2200" dirty="0"/>
                        <a:t>0</a:t>
                      </a:r>
                    </a:p>
                  </a:txBody>
                  <a:tcPr/>
                </a:tc>
                <a:tc>
                  <a:txBody>
                    <a:bodyPr/>
                    <a:lstStyle/>
                    <a:p>
                      <a:pPr algn="ctr"/>
                      <a:r>
                        <a:rPr lang="en-US" sz="2200" dirty="0"/>
                        <a:t>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8163508"/>
              </p:ext>
            </p:extLst>
          </p:nvPr>
        </p:nvGraphicFramePr>
        <p:xfrm>
          <a:off x="1019969" y="2705152"/>
          <a:ext cx="9528803" cy="128016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08262876"/>
              </p:ext>
            </p:extLst>
          </p:nvPr>
        </p:nvGraphicFramePr>
        <p:xfrm>
          <a:off x="1019969" y="4015315"/>
          <a:ext cx="9528803"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gridCol w="387048">
                  <a:extLst>
                    <a:ext uri="{9D8B030D-6E8A-4147-A177-3AD203B41FA5}">
                      <a16:colId xmlns:a16="http://schemas.microsoft.com/office/drawing/2014/main" val="20013"/>
                    </a:ext>
                  </a:extLst>
                </a:gridCol>
                <a:gridCol w="387048">
                  <a:extLst>
                    <a:ext uri="{9D8B030D-6E8A-4147-A177-3AD203B41FA5}">
                      <a16:colId xmlns:a16="http://schemas.microsoft.com/office/drawing/2014/main" val="20014"/>
                    </a:ext>
                  </a:extLst>
                </a:gridCol>
                <a:gridCol w="387048">
                  <a:extLst>
                    <a:ext uri="{9D8B030D-6E8A-4147-A177-3AD203B41FA5}">
                      <a16:colId xmlns:a16="http://schemas.microsoft.com/office/drawing/2014/main" val="20015"/>
                    </a:ext>
                  </a:extLst>
                </a:gridCol>
                <a:gridCol w="387048">
                  <a:extLst>
                    <a:ext uri="{9D8B030D-6E8A-4147-A177-3AD203B41FA5}">
                      <a16:colId xmlns:a16="http://schemas.microsoft.com/office/drawing/2014/main" val="20016"/>
                    </a:ext>
                  </a:extLst>
                </a:gridCol>
                <a:gridCol w="387048">
                  <a:extLst>
                    <a:ext uri="{9D8B030D-6E8A-4147-A177-3AD203B41FA5}">
                      <a16:colId xmlns:a16="http://schemas.microsoft.com/office/drawing/2014/main" val="20017"/>
                    </a:ext>
                  </a:extLst>
                </a:gridCol>
                <a:gridCol w="387048">
                  <a:extLst>
                    <a:ext uri="{9D8B030D-6E8A-4147-A177-3AD203B41FA5}">
                      <a16:colId xmlns:a16="http://schemas.microsoft.com/office/drawing/2014/main" val="20018"/>
                    </a:ext>
                  </a:extLst>
                </a:gridCol>
                <a:gridCol w="387048">
                  <a:extLst>
                    <a:ext uri="{9D8B030D-6E8A-4147-A177-3AD203B41FA5}">
                      <a16:colId xmlns:a16="http://schemas.microsoft.com/office/drawing/2014/main" val="20019"/>
                    </a:ext>
                  </a:extLst>
                </a:gridCol>
                <a:gridCol w="387048">
                  <a:extLst>
                    <a:ext uri="{9D8B030D-6E8A-4147-A177-3AD203B41FA5}">
                      <a16:colId xmlns:a16="http://schemas.microsoft.com/office/drawing/2014/main" val="20020"/>
                    </a:ext>
                  </a:extLst>
                </a:gridCol>
              </a:tblGrid>
              <a:tr h="370840">
                <a:tc>
                  <a:txBody>
                    <a:bodyPr/>
                    <a:lstStyle/>
                    <a:p>
                      <a:r>
                        <a:rPr lang="en-US" sz="1900" b="0" dirty="0">
                          <a:solidFill>
                            <a:schemeClr val="tx1"/>
                          </a:solidFill>
                        </a:rPr>
                        <a:t>Page</a:t>
                      </a:r>
                      <a:r>
                        <a:rPr lang="en-US" sz="1900" b="0" baseline="0" dirty="0">
                          <a:solidFill>
                            <a:schemeClr val="tx1"/>
                          </a:solidFill>
                        </a:rPr>
                        <a:t> Faults </a:t>
                      </a:r>
                      <a:r>
                        <a:rPr lang="en-US" sz="1900" b="1" baseline="0" dirty="0">
                          <a:solidFill>
                            <a:schemeClr val="accent6"/>
                          </a:solidFill>
                        </a:rPr>
                        <a:t>(12)</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05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(Not Recently Used) Page Replacement Algorithm</a:t>
            </a:r>
          </a:p>
        </p:txBody>
      </p:sp>
      <p:sp>
        <p:nvSpPr>
          <p:cNvPr id="3" name="Content Placeholder 2"/>
          <p:cNvSpPr>
            <a:spLocks noGrp="1"/>
          </p:cNvSpPr>
          <p:nvPr>
            <p:ph idx="1"/>
          </p:nvPr>
        </p:nvSpPr>
        <p:spPr/>
        <p:txBody>
          <a:bodyPr/>
          <a:lstStyle/>
          <a:p>
            <a:r>
              <a:rPr lang="en-US" dirty="0"/>
              <a:t>NRU makes approximation to replace the page based </a:t>
            </a:r>
            <a:r>
              <a:rPr lang="en-US" b="1" dirty="0">
                <a:solidFill>
                  <a:schemeClr val="accent6"/>
                </a:solidFill>
              </a:rPr>
              <a:t>on R (referenced) and M (modified) bits</a:t>
            </a:r>
            <a:r>
              <a:rPr lang="en-US" dirty="0"/>
              <a:t>.</a:t>
            </a:r>
          </a:p>
          <a:p>
            <a:r>
              <a:rPr lang="en-US" dirty="0"/>
              <a:t>When a process is started up, </a:t>
            </a:r>
            <a:r>
              <a:rPr lang="en-US" b="1" dirty="0">
                <a:solidFill>
                  <a:schemeClr val="accent6"/>
                </a:solidFill>
              </a:rPr>
              <a:t>both page bits for all pages are set to 0 by operating system</a:t>
            </a:r>
            <a:r>
              <a:rPr lang="en-US" dirty="0"/>
              <a:t>.</a:t>
            </a:r>
          </a:p>
          <a:p>
            <a:r>
              <a:rPr lang="en-US" dirty="0"/>
              <a:t>Periodically, the </a:t>
            </a:r>
            <a:r>
              <a:rPr lang="en-US" b="1" dirty="0">
                <a:solidFill>
                  <a:schemeClr val="accent6"/>
                </a:solidFill>
              </a:rPr>
              <a:t>R bit is cleared</a:t>
            </a:r>
            <a:r>
              <a:rPr lang="en-US" dirty="0"/>
              <a:t>, to distinguish pages that have not been referenced recently from those that have been.</a:t>
            </a:r>
          </a:p>
          <a:p>
            <a:r>
              <a:rPr lang="en-US" dirty="0"/>
              <a:t>When page fault occurs, the operating system inspects all the pages and </a:t>
            </a:r>
            <a:r>
              <a:rPr lang="en-US" b="1" dirty="0">
                <a:solidFill>
                  <a:schemeClr val="accent6"/>
                </a:solidFill>
              </a:rPr>
              <a:t>divide them into 4 categories based on current values of their R and M bits</a:t>
            </a:r>
          </a:p>
          <a:p>
            <a:pPr lvl="1"/>
            <a:r>
              <a:rPr lang="en-US" dirty="0"/>
              <a:t>Case 0 : not referenced, not modified</a:t>
            </a:r>
          </a:p>
          <a:p>
            <a:pPr lvl="1"/>
            <a:r>
              <a:rPr lang="en-US" dirty="0"/>
              <a:t>Case 1 : not referenced, modified</a:t>
            </a:r>
          </a:p>
          <a:p>
            <a:pPr lvl="1"/>
            <a:r>
              <a:rPr lang="en-US" dirty="0"/>
              <a:t>Case 2 : referenced, not modified</a:t>
            </a:r>
          </a:p>
          <a:p>
            <a:pPr lvl="1"/>
            <a:r>
              <a:rPr lang="en-US" dirty="0"/>
              <a:t>Case 3 : referenced, modified</a:t>
            </a:r>
          </a:p>
          <a:p>
            <a:r>
              <a:rPr lang="en-US" dirty="0"/>
              <a:t>The NRU (Not Recently Used) algorithm removes a page at random from the lowest numbered nonempty class.</a:t>
            </a:r>
          </a:p>
        </p:txBody>
      </p:sp>
    </p:spTree>
    <p:extLst>
      <p:ext uri="{BB962C8B-B14F-4D97-AF65-F5344CB8AC3E}">
        <p14:creationId xmlns:p14="http://schemas.microsoft.com/office/powerpoint/2010/main" val="183849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(Not Recently Used) Page Replacement Algorithm</a:t>
            </a:r>
          </a:p>
        </p:txBody>
      </p:sp>
      <p:sp>
        <p:nvSpPr>
          <p:cNvPr id="3" name="Content Placeholder 2"/>
          <p:cNvSpPr>
            <a:spLocks noGrp="1"/>
          </p:cNvSpPr>
          <p:nvPr>
            <p:ph idx="1"/>
          </p:nvPr>
        </p:nvSpPr>
        <p:spPr/>
        <p:txBody>
          <a:bodyPr/>
          <a:lstStyle/>
          <a:p>
            <a:r>
              <a:rPr lang="en-US" dirty="0"/>
              <a:t>For example if,</a:t>
            </a:r>
          </a:p>
          <a:p>
            <a:pPr lvl="1"/>
            <a:r>
              <a:rPr lang="en-US" dirty="0"/>
              <a:t>Page-0 is of class-2 (referenced, not modified)</a:t>
            </a:r>
          </a:p>
          <a:p>
            <a:pPr lvl="1"/>
            <a:r>
              <a:rPr lang="en-US" dirty="0"/>
              <a:t>Page-1 is of class-1 (not referenced, modified)</a:t>
            </a:r>
          </a:p>
          <a:p>
            <a:pPr lvl="1"/>
            <a:r>
              <a:rPr lang="en-US" dirty="0"/>
              <a:t>Page-2 is of class-0 (not referenced, not modified)</a:t>
            </a:r>
          </a:p>
          <a:p>
            <a:pPr lvl="1"/>
            <a:r>
              <a:rPr lang="en-US" dirty="0"/>
              <a:t>Page-3 is of class-3 (referenced, modified)</a:t>
            </a:r>
          </a:p>
          <a:p>
            <a:r>
              <a:rPr lang="en-US" dirty="0"/>
              <a:t>So lowest class </a:t>
            </a:r>
            <a:r>
              <a:rPr lang="en-US" b="1" dirty="0">
                <a:solidFill>
                  <a:schemeClr val="accent6"/>
                </a:solidFill>
              </a:rPr>
              <a:t>page-2 needs to be replaced by NRU</a:t>
            </a:r>
            <a:r>
              <a:rPr lang="en-US" dirty="0"/>
              <a:t>.</a:t>
            </a:r>
          </a:p>
        </p:txBody>
      </p:sp>
    </p:spTree>
    <p:extLst>
      <p:ext uri="{BB962C8B-B14F-4D97-AF65-F5344CB8AC3E}">
        <p14:creationId xmlns:p14="http://schemas.microsoft.com/office/powerpoint/2010/main" val="104633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Belady’s</a:t>
            </a:r>
            <a:r>
              <a:rPr lang="en-US" dirty="0"/>
              <a:t> Anomaly (in FIFO Page Replacement Algorithm)</a:t>
            </a:r>
          </a:p>
        </p:txBody>
      </p:sp>
      <p:sp>
        <p:nvSpPr>
          <p:cNvPr id="3" name="Content Placeholder 2"/>
          <p:cNvSpPr>
            <a:spLocks noGrp="1"/>
          </p:cNvSpPr>
          <p:nvPr>
            <p:ph idx="1"/>
          </p:nvPr>
        </p:nvSpPr>
        <p:spPr/>
        <p:txBody>
          <a:bodyPr/>
          <a:lstStyle/>
          <a:p>
            <a:r>
              <a:rPr lang="en-US" dirty="0"/>
              <a:t>Page Reference String: 1, 2, 3, 4, 1, 2, 5, 1, 2, 3, 4, 5</a:t>
            </a:r>
          </a:p>
        </p:txBody>
      </p:sp>
      <p:graphicFrame>
        <p:nvGraphicFramePr>
          <p:cNvPr id="4" name="Table 3"/>
          <p:cNvGraphicFramePr>
            <a:graphicFrameLocks noGrp="1"/>
          </p:cNvGraphicFramePr>
          <p:nvPr>
            <p:extLst>
              <p:ext uri="{D42A27DB-BD31-4B8C-83A1-F6EECF244321}">
                <p14:modId xmlns:p14="http://schemas.microsoft.com/office/powerpoint/2010/main" val="3695597624"/>
              </p:ext>
            </p:extLst>
          </p:nvPr>
        </p:nvGraphicFramePr>
        <p:xfrm>
          <a:off x="1078028" y="1377571"/>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5</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2461561"/>
              </p:ext>
            </p:extLst>
          </p:nvPr>
        </p:nvGraphicFramePr>
        <p:xfrm>
          <a:off x="1078028" y="1834295"/>
          <a:ext cx="6432419" cy="128016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9683"/>
              </p:ext>
            </p:extLst>
          </p:nvPr>
        </p:nvGraphicFramePr>
        <p:xfrm>
          <a:off x="1078028" y="3134933"/>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1900" b="0" dirty="0">
                          <a:solidFill>
                            <a:schemeClr val="tx1"/>
                          </a:solidFill>
                        </a:rPr>
                        <a:t>Page</a:t>
                      </a:r>
                      <a:r>
                        <a:rPr lang="en-US" sz="1900" b="0" baseline="0" dirty="0">
                          <a:solidFill>
                            <a:schemeClr val="tx1"/>
                          </a:solidFill>
                        </a:rPr>
                        <a:t> Faults </a:t>
                      </a:r>
                      <a:r>
                        <a:rPr lang="en-US" sz="1900" b="1" baseline="0" dirty="0">
                          <a:solidFill>
                            <a:schemeClr val="accent6"/>
                          </a:solidFill>
                        </a:rPr>
                        <a:t>(9)</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65856730"/>
              </p:ext>
            </p:extLst>
          </p:nvPr>
        </p:nvGraphicFramePr>
        <p:xfrm>
          <a:off x="1070770" y="3810460"/>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Page</a:t>
                      </a:r>
                      <a:r>
                        <a:rPr lang="en-US" sz="2200" baseline="0" dirty="0"/>
                        <a:t> Request</a:t>
                      </a:r>
                      <a:endParaRPr lang="en-US" sz="2200" dirty="0"/>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5</a:t>
                      </a:r>
                    </a:p>
                  </a:txBody>
                  <a:tcPr/>
                </a:tc>
                <a:tc>
                  <a:txBody>
                    <a:bodyPr/>
                    <a:lstStyle/>
                    <a:p>
                      <a:pPr algn="ctr"/>
                      <a:r>
                        <a:rPr lang="en-US" sz="2200" dirty="0"/>
                        <a:t>1</a:t>
                      </a:r>
                    </a:p>
                  </a:txBody>
                  <a:tcPr/>
                </a:tc>
                <a:tc>
                  <a:txBody>
                    <a:bodyPr/>
                    <a:lstStyle/>
                    <a:p>
                      <a:pPr algn="ctr"/>
                      <a:r>
                        <a:rPr lang="en-US" sz="2200" dirty="0"/>
                        <a:t>2</a:t>
                      </a:r>
                    </a:p>
                  </a:txBody>
                  <a:tcPr/>
                </a:tc>
                <a:tc>
                  <a:txBody>
                    <a:bodyPr/>
                    <a:lstStyle/>
                    <a:p>
                      <a:pPr algn="ctr"/>
                      <a:r>
                        <a:rPr lang="en-US" sz="2200" dirty="0"/>
                        <a:t>3</a:t>
                      </a:r>
                    </a:p>
                  </a:txBody>
                  <a:tcPr/>
                </a:tc>
                <a:tc>
                  <a:txBody>
                    <a:bodyPr/>
                    <a:lstStyle/>
                    <a:p>
                      <a:pPr algn="ctr"/>
                      <a:r>
                        <a:rPr lang="en-US" sz="2200" dirty="0"/>
                        <a:t>4</a:t>
                      </a:r>
                    </a:p>
                  </a:txBody>
                  <a:tcPr/>
                </a:tc>
                <a:tc>
                  <a:txBody>
                    <a:bodyPr/>
                    <a:lstStyle/>
                    <a:p>
                      <a:pPr algn="ctr"/>
                      <a:r>
                        <a:rPr lang="en-US" sz="2200" dirty="0"/>
                        <a:t>5</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40416187"/>
              </p:ext>
            </p:extLst>
          </p:nvPr>
        </p:nvGraphicFramePr>
        <p:xfrm>
          <a:off x="1070770" y="4267184"/>
          <a:ext cx="6432419" cy="1706880"/>
        </p:xfrm>
        <a:graphic>
          <a:graphicData uri="http://schemas.openxmlformats.org/drawingml/2006/table">
            <a:tbl>
              <a:tblPr firstRow="1" bandRow="1">
                <a:tableStyleId>{2D5ABB26-0587-4C30-8999-92F81FD0307C}</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2200" dirty="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2</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3</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Frame – 4</a:t>
                      </a:r>
                      <a:endParaRPr lang="en-US"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22894013"/>
              </p:ext>
            </p:extLst>
          </p:nvPr>
        </p:nvGraphicFramePr>
        <p:xfrm>
          <a:off x="1070770" y="6003251"/>
          <a:ext cx="6432419" cy="426720"/>
        </p:xfrm>
        <a:graphic>
          <a:graphicData uri="http://schemas.openxmlformats.org/drawingml/2006/table">
            <a:tbl>
              <a:tblPr firstRow="1" bandRow="1">
                <a:tableStyleId>{93296810-A885-4BE3-A3E7-6D5BEEA58F35}</a:tableStyleId>
              </a:tblPr>
              <a:tblGrid>
                <a:gridCol w="1787843">
                  <a:extLst>
                    <a:ext uri="{9D8B030D-6E8A-4147-A177-3AD203B41FA5}">
                      <a16:colId xmlns:a16="http://schemas.microsoft.com/office/drawing/2014/main" val="20000"/>
                    </a:ext>
                  </a:extLst>
                </a:gridCol>
                <a:gridCol w="387048">
                  <a:extLst>
                    <a:ext uri="{9D8B030D-6E8A-4147-A177-3AD203B41FA5}">
                      <a16:colId xmlns:a16="http://schemas.microsoft.com/office/drawing/2014/main" val="20001"/>
                    </a:ext>
                  </a:extLst>
                </a:gridCol>
                <a:gridCol w="387048">
                  <a:extLst>
                    <a:ext uri="{9D8B030D-6E8A-4147-A177-3AD203B41FA5}">
                      <a16:colId xmlns:a16="http://schemas.microsoft.com/office/drawing/2014/main" val="20002"/>
                    </a:ext>
                  </a:extLst>
                </a:gridCol>
                <a:gridCol w="387048">
                  <a:extLst>
                    <a:ext uri="{9D8B030D-6E8A-4147-A177-3AD203B41FA5}">
                      <a16:colId xmlns:a16="http://schemas.microsoft.com/office/drawing/2014/main" val="20003"/>
                    </a:ext>
                  </a:extLst>
                </a:gridCol>
                <a:gridCol w="387048">
                  <a:extLst>
                    <a:ext uri="{9D8B030D-6E8A-4147-A177-3AD203B41FA5}">
                      <a16:colId xmlns:a16="http://schemas.microsoft.com/office/drawing/2014/main" val="20004"/>
                    </a:ext>
                  </a:extLst>
                </a:gridCol>
                <a:gridCol w="387048">
                  <a:extLst>
                    <a:ext uri="{9D8B030D-6E8A-4147-A177-3AD203B41FA5}">
                      <a16:colId xmlns:a16="http://schemas.microsoft.com/office/drawing/2014/main" val="20005"/>
                    </a:ext>
                  </a:extLst>
                </a:gridCol>
                <a:gridCol w="387048">
                  <a:extLst>
                    <a:ext uri="{9D8B030D-6E8A-4147-A177-3AD203B41FA5}">
                      <a16:colId xmlns:a16="http://schemas.microsoft.com/office/drawing/2014/main" val="20006"/>
                    </a:ext>
                  </a:extLst>
                </a:gridCol>
                <a:gridCol w="387048">
                  <a:extLst>
                    <a:ext uri="{9D8B030D-6E8A-4147-A177-3AD203B41FA5}">
                      <a16:colId xmlns:a16="http://schemas.microsoft.com/office/drawing/2014/main" val="20007"/>
                    </a:ext>
                  </a:extLst>
                </a:gridCol>
                <a:gridCol w="387048">
                  <a:extLst>
                    <a:ext uri="{9D8B030D-6E8A-4147-A177-3AD203B41FA5}">
                      <a16:colId xmlns:a16="http://schemas.microsoft.com/office/drawing/2014/main" val="20008"/>
                    </a:ext>
                  </a:extLst>
                </a:gridCol>
                <a:gridCol w="387048">
                  <a:extLst>
                    <a:ext uri="{9D8B030D-6E8A-4147-A177-3AD203B41FA5}">
                      <a16:colId xmlns:a16="http://schemas.microsoft.com/office/drawing/2014/main" val="20009"/>
                    </a:ext>
                  </a:extLst>
                </a:gridCol>
                <a:gridCol w="387048">
                  <a:extLst>
                    <a:ext uri="{9D8B030D-6E8A-4147-A177-3AD203B41FA5}">
                      <a16:colId xmlns:a16="http://schemas.microsoft.com/office/drawing/2014/main" val="20010"/>
                    </a:ext>
                  </a:extLst>
                </a:gridCol>
                <a:gridCol w="387048">
                  <a:extLst>
                    <a:ext uri="{9D8B030D-6E8A-4147-A177-3AD203B41FA5}">
                      <a16:colId xmlns:a16="http://schemas.microsoft.com/office/drawing/2014/main" val="20011"/>
                    </a:ext>
                  </a:extLst>
                </a:gridCol>
                <a:gridCol w="387048">
                  <a:extLst>
                    <a:ext uri="{9D8B030D-6E8A-4147-A177-3AD203B41FA5}">
                      <a16:colId xmlns:a16="http://schemas.microsoft.com/office/drawing/2014/main" val="20012"/>
                    </a:ext>
                  </a:extLst>
                </a:gridCol>
              </a:tblGrid>
              <a:tr h="370840">
                <a:tc>
                  <a:txBody>
                    <a:bodyPr/>
                    <a:lstStyle/>
                    <a:p>
                      <a:r>
                        <a:rPr lang="en-US" sz="1900" b="0" dirty="0">
                          <a:solidFill>
                            <a:schemeClr val="tx1"/>
                          </a:solidFill>
                        </a:rPr>
                        <a:t>Page</a:t>
                      </a:r>
                      <a:r>
                        <a:rPr lang="en-US" sz="1900" b="0" baseline="0" dirty="0">
                          <a:solidFill>
                            <a:schemeClr val="tx1"/>
                          </a:solidFill>
                        </a:rPr>
                        <a:t> Faults </a:t>
                      </a:r>
                      <a:r>
                        <a:rPr lang="en-US" sz="1900" b="1" baseline="0" dirty="0">
                          <a:solidFill>
                            <a:schemeClr val="accent6"/>
                          </a:solidFill>
                        </a:rPr>
                        <a:t>(10)</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tc>
                  <a:txBody>
                    <a:bodyPr/>
                    <a:lstStyle/>
                    <a:p>
                      <a:pPr algn="ctr"/>
                      <a:r>
                        <a:rPr lang="en-US" sz="2200" b="0" dirty="0">
                          <a:solidFill>
                            <a:schemeClr val="tx1"/>
                          </a:solidFill>
                        </a:rPr>
                        <a:t>F</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535632" y="1792287"/>
            <a:ext cx="461665" cy="1371600"/>
          </a:xfrm>
          <a:prstGeom prst="rect">
            <a:avLst/>
          </a:prstGeom>
          <a:solidFill>
            <a:schemeClr val="tx2"/>
          </a:solidFill>
          <a:ln>
            <a:noFill/>
          </a:ln>
        </p:spPr>
        <p:txBody>
          <a:bodyPr vert="vert270" wrap="square" rtlCol="0">
            <a:spAutoFit/>
          </a:bodyPr>
          <a:lstStyle/>
          <a:p>
            <a:r>
              <a:rPr lang="en-US" dirty="0">
                <a:solidFill>
                  <a:schemeClr val="bg1"/>
                </a:solidFill>
              </a:rPr>
              <a:t>Three Frames</a:t>
            </a:r>
          </a:p>
        </p:txBody>
      </p:sp>
      <p:sp>
        <p:nvSpPr>
          <p:cNvPr id="12" name="TextBox 11"/>
          <p:cNvSpPr txBox="1"/>
          <p:nvPr/>
        </p:nvSpPr>
        <p:spPr>
          <a:xfrm>
            <a:off x="535632" y="4410075"/>
            <a:ext cx="461665" cy="1371600"/>
          </a:xfrm>
          <a:prstGeom prst="rect">
            <a:avLst/>
          </a:prstGeom>
          <a:solidFill>
            <a:schemeClr val="tx2"/>
          </a:solidFill>
          <a:ln>
            <a:noFill/>
          </a:ln>
        </p:spPr>
        <p:txBody>
          <a:bodyPr vert="vert270" wrap="square" rtlCol="0">
            <a:spAutoFit/>
          </a:bodyPr>
          <a:lstStyle/>
          <a:p>
            <a:r>
              <a:rPr lang="en-US" dirty="0">
                <a:solidFill>
                  <a:schemeClr val="bg1"/>
                </a:solidFill>
              </a:rPr>
              <a:t>Four Frames</a:t>
            </a:r>
          </a:p>
        </p:txBody>
      </p:sp>
      <p:sp>
        <p:nvSpPr>
          <p:cNvPr id="13" name="TextBox 12"/>
          <p:cNvSpPr txBox="1"/>
          <p:nvPr/>
        </p:nvSpPr>
        <p:spPr>
          <a:xfrm>
            <a:off x="6940181" y="863772"/>
            <a:ext cx="5120640" cy="400110"/>
          </a:xfrm>
          <a:prstGeom prst="rect">
            <a:avLst/>
          </a:prstGeom>
          <a:solidFill>
            <a:schemeClr val="accent6">
              <a:lumMod val="75000"/>
            </a:schemeClr>
          </a:solidFill>
          <a:ln>
            <a:solidFill>
              <a:schemeClr val="bg1">
                <a:lumMod val="65000"/>
              </a:schemeClr>
            </a:solidFill>
          </a:ln>
        </p:spPr>
        <p:txBody>
          <a:bodyPr vert="horz" wrap="square" rtlCol="0" anchor="ctr">
            <a:spAutoFit/>
          </a:bodyPr>
          <a:lstStyle/>
          <a:p>
            <a:r>
              <a:rPr lang="en-US" sz="2000" b="1" dirty="0">
                <a:solidFill>
                  <a:schemeClr val="bg1"/>
                </a:solidFill>
              </a:rPr>
              <a:t>Page Faults of 4 Frame &gt; Page Faults of 3 Frame </a:t>
            </a:r>
          </a:p>
        </p:txBody>
      </p:sp>
    </p:spTree>
    <p:extLst>
      <p:ext uri="{BB962C8B-B14F-4D97-AF65-F5344CB8AC3E}">
        <p14:creationId xmlns:p14="http://schemas.microsoft.com/office/powerpoint/2010/main" val="77245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memory abstraction</a:t>
            </a:r>
          </a:p>
        </p:txBody>
      </p:sp>
      <p:sp>
        <p:nvSpPr>
          <p:cNvPr id="3" name="Content Placeholder 2"/>
          <p:cNvSpPr>
            <a:spLocks noGrp="1"/>
          </p:cNvSpPr>
          <p:nvPr>
            <p:ph idx="1"/>
          </p:nvPr>
        </p:nvSpPr>
        <p:spPr/>
        <p:txBody>
          <a:bodyPr/>
          <a:lstStyle/>
          <a:p>
            <a:r>
              <a:rPr lang="en-US" dirty="0"/>
              <a:t>In this model the  memory presented to the programmer was simply a </a:t>
            </a:r>
            <a:r>
              <a:rPr lang="en-US" b="1" dirty="0">
                <a:solidFill>
                  <a:schemeClr val="accent6"/>
                </a:solidFill>
              </a:rPr>
              <a:t>single block of physical memory.</a:t>
            </a:r>
          </a:p>
          <a:p>
            <a:pPr lvl="1"/>
            <a:r>
              <a:rPr lang="en-US" dirty="0"/>
              <a:t>having a set of addresses from 0 to some maximum</a:t>
            </a:r>
          </a:p>
          <a:p>
            <a:pPr lvl="1"/>
            <a:r>
              <a:rPr lang="en-US" dirty="0"/>
              <a:t>with each address corresponding to a cell containing some number of bits, commonly eight.</a:t>
            </a:r>
          </a:p>
          <a:p>
            <a:r>
              <a:rPr lang="en-US" dirty="0"/>
              <a:t>When program execute instruction like </a:t>
            </a:r>
            <a:r>
              <a:rPr lang="en-US" b="1" dirty="0">
                <a:solidFill>
                  <a:schemeClr val="tx2"/>
                </a:solidFill>
              </a:rPr>
              <a:t>MOV REGISTER1, 1000</a:t>
            </a:r>
          </a:p>
          <a:p>
            <a:r>
              <a:rPr lang="en-US" dirty="0"/>
              <a:t>If at the </a:t>
            </a:r>
            <a:r>
              <a:rPr lang="en-US" b="1" dirty="0">
                <a:solidFill>
                  <a:schemeClr val="accent6"/>
                </a:solidFill>
              </a:rPr>
              <a:t>same time another program execute same instruction then value of first program will be overwrite</a:t>
            </a:r>
            <a:r>
              <a:rPr lang="en-US" dirty="0"/>
              <a:t>. So only </a:t>
            </a:r>
            <a:r>
              <a:rPr lang="en-US" b="1" dirty="0">
                <a:solidFill>
                  <a:schemeClr val="accent6"/>
                </a:solidFill>
              </a:rPr>
              <a:t>one process at a time can be running</a:t>
            </a:r>
            <a:r>
              <a:rPr lang="en-US" dirty="0"/>
              <a:t>.</a:t>
            </a:r>
          </a:p>
        </p:txBody>
      </p:sp>
      <p:sp>
        <p:nvSpPr>
          <p:cNvPr id="4" name="Rectangle 3"/>
          <p:cNvSpPr/>
          <p:nvPr/>
        </p:nvSpPr>
        <p:spPr>
          <a:xfrm>
            <a:off x="1285875" y="375761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285875" y="528161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39215" y="4310751"/>
            <a:ext cx="1447800" cy="365760"/>
          </a:xfrm>
          <a:prstGeom prst="rect">
            <a:avLst/>
          </a:prstGeom>
          <a:noFill/>
        </p:spPr>
        <p:txBody>
          <a:bodyPr wrap="square" rtlCol="0">
            <a:spAutoFit/>
          </a:bodyPr>
          <a:lstStyle/>
          <a:p>
            <a:pPr algn="ctr"/>
            <a:r>
              <a:rPr lang="en-US" dirty="0"/>
              <a:t>User Program</a:t>
            </a:r>
          </a:p>
        </p:txBody>
      </p:sp>
      <p:sp>
        <p:nvSpPr>
          <p:cNvPr id="7" name="TextBox 6"/>
          <p:cNvSpPr txBox="1"/>
          <p:nvPr/>
        </p:nvSpPr>
        <p:spPr>
          <a:xfrm>
            <a:off x="1339215" y="5369480"/>
            <a:ext cx="1447800" cy="369332"/>
          </a:xfrm>
          <a:prstGeom prst="rect">
            <a:avLst/>
          </a:prstGeom>
          <a:noFill/>
        </p:spPr>
        <p:txBody>
          <a:bodyPr wrap="square" rtlCol="0">
            <a:spAutoFit/>
          </a:bodyPr>
          <a:lstStyle/>
          <a:p>
            <a:pPr algn="ctr"/>
            <a:r>
              <a:rPr lang="en-US" dirty="0"/>
              <a:t>OS in RAM</a:t>
            </a:r>
          </a:p>
        </p:txBody>
      </p:sp>
      <p:sp>
        <p:nvSpPr>
          <p:cNvPr id="8" name="TextBox 7"/>
          <p:cNvSpPr txBox="1"/>
          <p:nvPr/>
        </p:nvSpPr>
        <p:spPr>
          <a:xfrm>
            <a:off x="2835593" y="5445680"/>
            <a:ext cx="274320" cy="369332"/>
          </a:xfrm>
          <a:prstGeom prst="rect">
            <a:avLst/>
          </a:prstGeom>
          <a:noFill/>
        </p:spPr>
        <p:txBody>
          <a:bodyPr wrap="square" rtlCol="0">
            <a:spAutoFit/>
          </a:bodyPr>
          <a:lstStyle/>
          <a:p>
            <a:r>
              <a:rPr lang="en-US" dirty="0"/>
              <a:t>0</a:t>
            </a:r>
          </a:p>
        </p:txBody>
      </p:sp>
      <p:sp>
        <p:nvSpPr>
          <p:cNvPr id="9" name="TextBox 8"/>
          <p:cNvSpPr txBox="1"/>
          <p:nvPr/>
        </p:nvSpPr>
        <p:spPr>
          <a:xfrm>
            <a:off x="2835593" y="3744914"/>
            <a:ext cx="1028700" cy="369332"/>
          </a:xfrm>
          <a:prstGeom prst="rect">
            <a:avLst/>
          </a:prstGeom>
          <a:noFill/>
        </p:spPr>
        <p:txBody>
          <a:bodyPr wrap="square" rtlCol="0">
            <a:spAutoFit/>
          </a:bodyPr>
          <a:lstStyle/>
          <a:p>
            <a:r>
              <a:rPr lang="en-US" dirty="0"/>
              <a:t>0xFFF…</a:t>
            </a:r>
          </a:p>
        </p:txBody>
      </p:sp>
      <p:sp>
        <p:nvSpPr>
          <p:cNvPr id="10" name="Rectangle 9"/>
          <p:cNvSpPr/>
          <p:nvPr/>
        </p:nvSpPr>
        <p:spPr>
          <a:xfrm>
            <a:off x="7103755" y="375761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54783" y="4531259"/>
            <a:ext cx="1447800" cy="365760"/>
          </a:xfrm>
          <a:prstGeom prst="rect">
            <a:avLst/>
          </a:prstGeom>
          <a:noFill/>
        </p:spPr>
        <p:txBody>
          <a:bodyPr wrap="square" rtlCol="0">
            <a:spAutoFit/>
          </a:bodyPr>
          <a:lstStyle/>
          <a:p>
            <a:pPr algn="ctr"/>
            <a:r>
              <a:rPr lang="en-US" dirty="0"/>
              <a:t>User Program</a:t>
            </a:r>
          </a:p>
        </p:txBody>
      </p:sp>
      <p:sp>
        <p:nvSpPr>
          <p:cNvPr id="12" name="TextBox 11"/>
          <p:cNvSpPr txBox="1"/>
          <p:nvPr/>
        </p:nvSpPr>
        <p:spPr>
          <a:xfrm>
            <a:off x="7154783" y="5369480"/>
            <a:ext cx="1447800" cy="369332"/>
          </a:xfrm>
          <a:prstGeom prst="rect">
            <a:avLst/>
          </a:prstGeom>
          <a:noFill/>
        </p:spPr>
        <p:txBody>
          <a:bodyPr wrap="square" rtlCol="0">
            <a:spAutoFit/>
          </a:bodyPr>
          <a:lstStyle/>
          <a:p>
            <a:pPr algn="ctr"/>
            <a:r>
              <a:rPr lang="en-US" dirty="0"/>
              <a:t>OS in RAM</a:t>
            </a:r>
          </a:p>
        </p:txBody>
      </p:sp>
      <p:sp>
        <p:nvSpPr>
          <p:cNvPr id="13" name="TextBox 12"/>
          <p:cNvSpPr txBox="1"/>
          <p:nvPr/>
        </p:nvSpPr>
        <p:spPr>
          <a:xfrm>
            <a:off x="8658235" y="5445680"/>
            <a:ext cx="274320" cy="369332"/>
          </a:xfrm>
          <a:prstGeom prst="rect">
            <a:avLst/>
          </a:prstGeom>
          <a:noFill/>
        </p:spPr>
        <p:txBody>
          <a:bodyPr wrap="square" rtlCol="0">
            <a:spAutoFit/>
          </a:bodyPr>
          <a:lstStyle/>
          <a:p>
            <a:r>
              <a:rPr lang="en-US" dirty="0"/>
              <a:t>0</a:t>
            </a:r>
          </a:p>
        </p:txBody>
      </p:sp>
      <p:sp>
        <p:nvSpPr>
          <p:cNvPr id="14" name="TextBox 13"/>
          <p:cNvSpPr txBox="1"/>
          <p:nvPr/>
        </p:nvSpPr>
        <p:spPr>
          <a:xfrm>
            <a:off x="8658235" y="3744914"/>
            <a:ext cx="1028700" cy="369332"/>
          </a:xfrm>
          <a:prstGeom prst="rect">
            <a:avLst/>
          </a:prstGeom>
          <a:noFill/>
        </p:spPr>
        <p:txBody>
          <a:bodyPr wrap="square" rtlCol="0">
            <a:spAutoFit/>
          </a:bodyPr>
          <a:lstStyle/>
          <a:p>
            <a:r>
              <a:rPr lang="en-US" dirty="0"/>
              <a:t>0xFFF…</a:t>
            </a:r>
          </a:p>
        </p:txBody>
      </p:sp>
      <p:sp>
        <p:nvSpPr>
          <p:cNvPr id="15" name="Rectangle 14"/>
          <p:cNvSpPr/>
          <p:nvPr/>
        </p:nvSpPr>
        <p:spPr>
          <a:xfrm>
            <a:off x="4095755" y="375761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149095" y="4753223"/>
            <a:ext cx="1447800" cy="365760"/>
          </a:xfrm>
          <a:prstGeom prst="rect">
            <a:avLst/>
          </a:prstGeom>
          <a:noFill/>
        </p:spPr>
        <p:txBody>
          <a:bodyPr wrap="square" rtlCol="0">
            <a:spAutoFit/>
          </a:bodyPr>
          <a:lstStyle/>
          <a:p>
            <a:pPr algn="ctr"/>
            <a:r>
              <a:rPr lang="en-US" dirty="0"/>
              <a:t>User Program</a:t>
            </a:r>
          </a:p>
        </p:txBody>
      </p:sp>
      <p:sp>
        <p:nvSpPr>
          <p:cNvPr id="17" name="TextBox 16"/>
          <p:cNvSpPr txBox="1"/>
          <p:nvPr/>
        </p:nvSpPr>
        <p:spPr>
          <a:xfrm>
            <a:off x="4149095" y="3808583"/>
            <a:ext cx="1447800" cy="369332"/>
          </a:xfrm>
          <a:prstGeom prst="rect">
            <a:avLst/>
          </a:prstGeom>
          <a:noFill/>
        </p:spPr>
        <p:txBody>
          <a:bodyPr wrap="square" rtlCol="0">
            <a:spAutoFit/>
          </a:bodyPr>
          <a:lstStyle/>
          <a:p>
            <a:pPr algn="ctr"/>
            <a:r>
              <a:rPr lang="en-US" dirty="0"/>
              <a:t>OS in ROM</a:t>
            </a:r>
          </a:p>
        </p:txBody>
      </p:sp>
      <p:sp>
        <p:nvSpPr>
          <p:cNvPr id="18" name="TextBox 17"/>
          <p:cNvSpPr txBox="1"/>
          <p:nvPr/>
        </p:nvSpPr>
        <p:spPr>
          <a:xfrm>
            <a:off x="5657855" y="5445680"/>
            <a:ext cx="365760" cy="369332"/>
          </a:xfrm>
          <a:prstGeom prst="rect">
            <a:avLst/>
          </a:prstGeom>
          <a:noFill/>
        </p:spPr>
        <p:txBody>
          <a:bodyPr wrap="square" rtlCol="0">
            <a:spAutoFit/>
          </a:bodyPr>
          <a:lstStyle/>
          <a:p>
            <a:r>
              <a:rPr lang="en-US" dirty="0"/>
              <a:t>0</a:t>
            </a:r>
          </a:p>
        </p:txBody>
      </p:sp>
      <p:sp>
        <p:nvSpPr>
          <p:cNvPr id="19" name="TextBox 18"/>
          <p:cNvSpPr txBox="1"/>
          <p:nvPr/>
        </p:nvSpPr>
        <p:spPr>
          <a:xfrm>
            <a:off x="5657855" y="3744914"/>
            <a:ext cx="1028700" cy="369332"/>
          </a:xfrm>
          <a:prstGeom prst="rect">
            <a:avLst/>
          </a:prstGeom>
          <a:noFill/>
        </p:spPr>
        <p:txBody>
          <a:bodyPr wrap="square" rtlCol="0">
            <a:spAutoFit/>
          </a:bodyPr>
          <a:lstStyle/>
          <a:p>
            <a:r>
              <a:rPr lang="en-US" dirty="0"/>
              <a:t>0xFFF…</a:t>
            </a:r>
          </a:p>
        </p:txBody>
      </p:sp>
      <p:cxnSp>
        <p:nvCxnSpPr>
          <p:cNvPr id="20" name="Straight Connector 19"/>
          <p:cNvCxnSpPr/>
          <p:nvPr/>
        </p:nvCxnSpPr>
        <p:spPr>
          <a:xfrm>
            <a:off x="4085823" y="421481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03755" y="4214812"/>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01443" y="528161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54783" y="3817591"/>
            <a:ext cx="1447800" cy="353943"/>
          </a:xfrm>
          <a:prstGeom prst="rect">
            <a:avLst/>
          </a:prstGeom>
          <a:noFill/>
        </p:spPr>
        <p:txBody>
          <a:bodyPr wrap="square" rtlCol="0">
            <a:spAutoFit/>
          </a:bodyPr>
          <a:lstStyle/>
          <a:p>
            <a:pPr algn="ctr"/>
            <a:r>
              <a:rPr lang="en-US" sz="1700" dirty="0"/>
              <a:t>Driver in ROM</a:t>
            </a:r>
          </a:p>
        </p:txBody>
      </p:sp>
      <p:sp>
        <p:nvSpPr>
          <p:cNvPr id="24" name="TextBox 23"/>
          <p:cNvSpPr txBox="1"/>
          <p:nvPr/>
        </p:nvSpPr>
        <p:spPr>
          <a:xfrm>
            <a:off x="1285875" y="6003794"/>
            <a:ext cx="7084288" cy="400110"/>
          </a:xfrm>
          <a:prstGeom prst="rect">
            <a:avLst/>
          </a:prstGeom>
          <a:noFill/>
        </p:spPr>
        <p:txBody>
          <a:bodyPr wrap="square" rtlCol="0">
            <a:spAutoFit/>
          </a:bodyPr>
          <a:lstStyle/>
          <a:p>
            <a:pPr algn="ctr"/>
            <a:r>
              <a:rPr lang="en-US" sz="2000" dirty="0"/>
              <a:t>Even with no abstraction, we can have several setups!</a:t>
            </a:r>
          </a:p>
        </p:txBody>
      </p:sp>
    </p:spTree>
    <p:extLst>
      <p:ext uri="{BB962C8B-B14F-4D97-AF65-F5344CB8AC3E}">
        <p14:creationId xmlns:p14="http://schemas.microsoft.com/office/powerpoint/2010/main" val="40553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fade">
                                      <p:cBhvr>
                                        <p:cTn id="72" dur="500"/>
                                        <p:tgtEl>
                                          <p:spTgt spid="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fade">
                                      <p:cBhvr>
                                        <p:cTn id="7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0" grpId="0" animBg="1"/>
      <p:bldP spid="11" grpId="0"/>
      <p:bldP spid="12" grpId="0"/>
      <p:bldP spid="13" grpId="0"/>
      <p:bldP spid="14" grpId="0"/>
      <p:bldP spid="15" grpId="0" animBg="1"/>
      <p:bldP spid="16" grpId="0"/>
      <p:bldP spid="17" grpId="0"/>
      <p:bldP spid="18" grpId="0"/>
      <p:bldP spid="19" grpId="0"/>
      <p:bldP spid="23" grpId="0"/>
      <p:bldP spid="2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Belady’s</a:t>
            </a:r>
            <a:r>
              <a:rPr lang="en-US" dirty="0"/>
              <a:t> Anomaly (in FIFO Page Replacement Algorithm)</a:t>
            </a:r>
          </a:p>
        </p:txBody>
      </p:sp>
      <p:sp>
        <p:nvSpPr>
          <p:cNvPr id="3" name="Content Placeholder 2"/>
          <p:cNvSpPr>
            <a:spLocks noGrp="1"/>
          </p:cNvSpPr>
          <p:nvPr>
            <p:ph idx="1"/>
          </p:nvPr>
        </p:nvSpPr>
        <p:spPr/>
        <p:txBody>
          <a:bodyPr/>
          <a:lstStyle/>
          <a:p>
            <a:r>
              <a:rPr lang="en-US" dirty="0" err="1"/>
              <a:t>Belady’s</a:t>
            </a:r>
            <a:r>
              <a:rPr lang="en-US" dirty="0"/>
              <a:t> anomaly is the </a:t>
            </a:r>
            <a:r>
              <a:rPr lang="en-US" b="1" dirty="0">
                <a:solidFill>
                  <a:schemeClr val="accent6"/>
                </a:solidFill>
              </a:rPr>
              <a:t>phenomenon in which increasing the number of page frames results in an increase in the number of page faults for certain memory access patterns</a:t>
            </a:r>
            <a:r>
              <a:rPr lang="en-US" dirty="0"/>
              <a:t>. </a:t>
            </a:r>
          </a:p>
          <a:p>
            <a:r>
              <a:rPr lang="en-US" dirty="0"/>
              <a:t>This phenomenon is commonly </a:t>
            </a:r>
            <a:r>
              <a:rPr lang="en-US" b="1" dirty="0">
                <a:solidFill>
                  <a:schemeClr val="accent6"/>
                </a:solidFill>
              </a:rPr>
              <a:t>experienced when using the First-In First-Out (FIFO) page replacement algorithm</a:t>
            </a:r>
            <a:r>
              <a:rPr lang="en-US" dirty="0"/>
              <a:t>. </a:t>
            </a:r>
          </a:p>
          <a:p>
            <a:r>
              <a:rPr lang="en-US" dirty="0"/>
              <a:t>In FIFO, the page fault may or may not increase as the page frames increase, but in Optimal and stack-based algorithms like LRU, as the page frames increase the page fault decreases.</a:t>
            </a:r>
          </a:p>
        </p:txBody>
      </p:sp>
    </p:spTree>
    <p:extLst>
      <p:ext uri="{BB962C8B-B14F-4D97-AF65-F5344CB8AC3E}">
        <p14:creationId xmlns:p14="http://schemas.microsoft.com/office/powerpoint/2010/main" val="219838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a:t>
            </a:r>
          </a:p>
        </p:txBody>
      </p:sp>
      <p:sp>
        <p:nvSpPr>
          <p:cNvPr id="3" name="Content Placeholder 2"/>
          <p:cNvSpPr>
            <a:spLocks noGrp="1"/>
          </p:cNvSpPr>
          <p:nvPr>
            <p:ph idx="1"/>
          </p:nvPr>
        </p:nvSpPr>
        <p:spPr>
          <a:xfrm>
            <a:off x="131181" y="863445"/>
            <a:ext cx="7474306" cy="1313700"/>
          </a:xfrm>
        </p:spPr>
        <p:txBody>
          <a:bodyPr/>
          <a:lstStyle/>
          <a:p>
            <a:r>
              <a:rPr lang="en-US" dirty="0"/>
              <a:t>A computer has four page frames. The time of loading, time of last access and the R and M bit for each page given below.  Which page FIFO, LRU and NRU will replace.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9317168"/>
              </p:ext>
            </p:extLst>
          </p:nvPr>
        </p:nvGraphicFramePr>
        <p:xfrm>
          <a:off x="7764590" y="863444"/>
          <a:ext cx="4344988" cy="2286000"/>
        </p:xfrm>
        <a:graphic>
          <a:graphicData uri="http://schemas.openxmlformats.org/drawingml/2006/table">
            <a:tbl>
              <a:tblPr firstRow="1" bandRow="1">
                <a:tableStyleId>{93296810-A885-4BE3-A3E7-6D5BEEA58F35}</a:tableStyleId>
              </a:tblPr>
              <a:tblGrid>
                <a:gridCol w="868680">
                  <a:extLst>
                    <a:ext uri="{9D8B030D-6E8A-4147-A177-3AD203B41FA5}">
                      <a16:colId xmlns:a16="http://schemas.microsoft.com/office/drawing/2014/main" val="20000"/>
                    </a:ext>
                  </a:extLst>
                </a:gridCol>
                <a:gridCol w="11417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421005">
                  <a:extLst>
                    <a:ext uri="{9D8B030D-6E8A-4147-A177-3AD203B41FA5}">
                      <a16:colId xmlns:a16="http://schemas.microsoft.com/office/drawing/2014/main" val="20003"/>
                    </a:ext>
                  </a:extLst>
                </a:gridCol>
                <a:gridCol w="484505">
                  <a:extLst>
                    <a:ext uri="{9D8B030D-6E8A-4147-A177-3AD203B41FA5}">
                      <a16:colId xmlns:a16="http://schemas.microsoft.com/office/drawing/2014/main" val="20004"/>
                    </a:ext>
                  </a:extLst>
                </a:gridCol>
              </a:tblGrid>
              <a:tr h="370840">
                <a:tc>
                  <a:txBody>
                    <a:bodyPr/>
                    <a:lstStyle/>
                    <a:p>
                      <a:r>
                        <a:rPr lang="en-US" sz="2400" dirty="0"/>
                        <a:t>Page</a:t>
                      </a:r>
                    </a:p>
                  </a:txBody>
                  <a:tcPr/>
                </a:tc>
                <a:tc>
                  <a:txBody>
                    <a:bodyPr/>
                    <a:lstStyle/>
                    <a:p>
                      <a:r>
                        <a:rPr lang="en-US" sz="2400" dirty="0"/>
                        <a:t>Loaded</a:t>
                      </a:r>
                    </a:p>
                  </a:txBody>
                  <a:tcPr/>
                </a:tc>
                <a:tc>
                  <a:txBody>
                    <a:bodyPr/>
                    <a:lstStyle/>
                    <a:p>
                      <a:r>
                        <a:rPr lang="en-US" sz="2400" dirty="0"/>
                        <a:t>Last used</a:t>
                      </a:r>
                    </a:p>
                  </a:txBody>
                  <a:tcPr/>
                </a:tc>
                <a:tc>
                  <a:txBody>
                    <a:bodyPr/>
                    <a:lstStyle/>
                    <a:p>
                      <a:r>
                        <a:rPr lang="en-US" sz="2400" dirty="0"/>
                        <a:t>R</a:t>
                      </a:r>
                    </a:p>
                  </a:txBody>
                  <a:tcPr/>
                </a:tc>
                <a:tc>
                  <a:txBody>
                    <a:bodyPr/>
                    <a:lstStyle/>
                    <a:p>
                      <a:r>
                        <a:rPr lang="en-US" sz="2400" dirty="0"/>
                        <a:t>M</a:t>
                      </a:r>
                    </a:p>
                  </a:txBody>
                  <a:tcPr/>
                </a:tc>
                <a:extLst>
                  <a:ext uri="{0D108BD9-81ED-4DB2-BD59-A6C34878D82A}">
                    <a16:rowId xmlns:a16="http://schemas.microsoft.com/office/drawing/2014/main" val="10000"/>
                  </a:ext>
                </a:extLst>
              </a:tr>
              <a:tr h="370840">
                <a:tc>
                  <a:txBody>
                    <a:bodyPr/>
                    <a:lstStyle/>
                    <a:p>
                      <a:r>
                        <a:rPr lang="en-US" sz="2400" dirty="0"/>
                        <a:t>0</a:t>
                      </a:r>
                    </a:p>
                  </a:txBody>
                  <a:tcPr/>
                </a:tc>
                <a:tc>
                  <a:txBody>
                    <a:bodyPr/>
                    <a:lstStyle/>
                    <a:p>
                      <a:r>
                        <a:rPr lang="en-US" sz="2400" dirty="0"/>
                        <a:t>126</a:t>
                      </a:r>
                    </a:p>
                  </a:txBody>
                  <a:tcPr/>
                </a:tc>
                <a:tc>
                  <a:txBody>
                    <a:bodyPr/>
                    <a:lstStyle/>
                    <a:p>
                      <a:r>
                        <a:rPr lang="en-US" sz="2400" dirty="0"/>
                        <a:t>280</a:t>
                      </a:r>
                    </a:p>
                  </a:txBody>
                  <a:tcPr/>
                </a:tc>
                <a:tc>
                  <a:txBody>
                    <a:bodyPr/>
                    <a:lstStyle/>
                    <a:p>
                      <a:r>
                        <a:rPr lang="en-US" sz="2400" dirty="0"/>
                        <a:t>1</a:t>
                      </a:r>
                    </a:p>
                  </a:txBody>
                  <a:tcPr/>
                </a:tc>
                <a:tc>
                  <a:txBody>
                    <a:bodyPr/>
                    <a:lstStyle/>
                    <a:p>
                      <a:r>
                        <a:rPr lang="en-US" sz="2400" dirty="0"/>
                        <a:t>0</a:t>
                      </a:r>
                    </a:p>
                  </a:txBody>
                  <a:tcPr/>
                </a:tc>
                <a:extLst>
                  <a:ext uri="{0D108BD9-81ED-4DB2-BD59-A6C34878D82A}">
                    <a16:rowId xmlns:a16="http://schemas.microsoft.com/office/drawing/2014/main" val="10001"/>
                  </a:ext>
                </a:extLst>
              </a:tr>
              <a:tr h="370840">
                <a:tc>
                  <a:txBody>
                    <a:bodyPr/>
                    <a:lstStyle/>
                    <a:p>
                      <a:r>
                        <a:rPr lang="en-US" sz="2400" dirty="0"/>
                        <a:t>1</a:t>
                      </a:r>
                    </a:p>
                  </a:txBody>
                  <a:tcPr/>
                </a:tc>
                <a:tc>
                  <a:txBody>
                    <a:bodyPr/>
                    <a:lstStyle/>
                    <a:p>
                      <a:r>
                        <a:rPr lang="en-US" sz="2400" dirty="0"/>
                        <a:t>230</a:t>
                      </a:r>
                    </a:p>
                  </a:txBody>
                  <a:tcPr/>
                </a:tc>
                <a:tc>
                  <a:txBody>
                    <a:bodyPr/>
                    <a:lstStyle/>
                    <a:p>
                      <a:r>
                        <a:rPr lang="en-US" sz="2400" dirty="0"/>
                        <a:t>265</a:t>
                      </a:r>
                    </a:p>
                  </a:txBody>
                  <a:tcPr/>
                </a:tc>
                <a:tc>
                  <a:txBody>
                    <a:bodyPr/>
                    <a:lstStyle/>
                    <a:p>
                      <a:r>
                        <a:rPr lang="en-US" sz="2400" dirty="0"/>
                        <a:t>0</a:t>
                      </a:r>
                    </a:p>
                  </a:txBody>
                  <a:tcPr/>
                </a:tc>
                <a:tc>
                  <a:txBody>
                    <a:bodyPr/>
                    <a:lstStyle/>
                    <a:p>
                      <a:r>
                        <a:rPr lang="en-US" sz="2400" dirty="0"/>
                        <a:t>1</a:t>
                      </a:r>
                    </a:p>
                  </a:txBody>
                  <a:tcPr/>
                </a:tc>
                <a:extLst>
                  <a:ext uri="{0D108BD9-81ED-4DB2-BD59-A6C34878D82A}">
                    <a16:rowId xmlns:a16="http://schemas.microsoft.com/office/drawing/2014/main" val="10002"/>
                  </a:ext>
                </a:extLst>
              </a:tr>
              <a:tr h="370840">
                <a:tc>
                  <a:txBody>
                    <a:bodyPr/>
                    <a:lstStyle/>
                    <a:p>
                      <a:r>
                        <a:rPr lang="en-US" sz="2400" dirty="0"/>
                        <a:t>2</a:t>
                      </a:r>
                    </a:p>
                  </a:txBody>
                  <a:tcPr/>
                </a:tc>
                <a:tc>
                  <a:txBody>
                    <a:bodyPr/>
                    <a:lstStyle/>
                    <a:p>
                      <a:r>
                        <a:rPr lang="en-US" sz="2400" dirty="0"/>
                        <a:t>140</a:t>
                      </a:r>
                    </a:p>
                  </a:txBody>
                  <a:tcPr/>
                </a:tc>
                <a:tc>
                  <a:txBody>
                    <a:bodyPr/>
                    <a:lstStyle/>
                    <a:p>
                      <a:r>
                        <a:rPr lang="en-US" sz="2400" dirty="0"/>
                        <a:t>270</a:t>
                      </a:r>
                    </a:p>
                  </a:txBody>
                  <a:tcPr/>
                </a:tc>
                <a:tc>
                  <a:txBody>
                    <a:bodyPr/>
                    <a:lstStyle/>
                    <a:p>
                      <a:r>
                        <a:rPr lang="en-US" sz="2400" dirty="0"/>
                        <a:t>0</a:t>
                      </a:r>
                    </a:p>
                  </a:txBody>
                  <a:tcPr/>
                </a:tc>
                <a:tc>
                  <a:txBody>
                    <a:bodyPr/>
                    <a:lstStyle/>
                    <a:p>
                      <a:r>
                        <a:rPr lang="en-US" sz="2400" dirty="0"/>
                        <a:t>0</a:t>
                      </a:r>
                    </a:p>
                  </a:txBody>
                  <a:tcPr/>
                </a:tc>
                <a:extLst>
                  <a:ext uri="{0D108BD9-81ED-4DB2-BD59-A6C34878D82A}">
                    <a16:rowId xmlns:a16="http://schemas.microsoft.com/office/drawing/2014/main" val="10003"/>
                  </a:ext>
                </a:extLst>
              </a:tr>
              <a:tr h="370840">
                <a:tc>
                  <a:txBody>
                    <a:bodyPr/>
                    <a:lstStyle/>
                    <a:p>
                      <a:r>
                        <a:rPr lang="en-US" sz="2400" dirty="0"/>
                        <a:t>3</a:t>
                      </a:r>
                    </a:p>
                  </a:txBody>
                  <a:tcPr/>
                </a:tc>
                <a:tc>
                  <a:txBody>
                    <a:bodyPr/>
                    <a:lstStyle/>
                    <a:p>
                      <a:r>
                        <a:rPr lang="en-US" sz="2400" dirty="0"/>
                        <a:t>110</a:t>
                      </a:r>
                    </a:p>
                  </a:txBody>
                  <a:tcPr/>
                </a:tc>
                <a:tc>
                  <a:txBody>
                    <a:bodyPr/>
                    <a:lstStyle/>
                    <a:p>
                      <a:r>
                        <a:rPr lang="en-US" sz="2400" dirty="0"/>
                        <a:t>285</a:t>
                      </a:r>
                    </a:p>
                  </a:txBody>
                  <a:tcPr/>
                </a:tc>
                <a:tc>
                  <a:txBody>
                    <a:bodyPr/>
                    <a:lstStyle/>
                    <a:p>
                      <a:r>
                        <a:rPr lang="en-US" sz="2400" dirty="0"/>
                        <a:t>1</a:t>
                      </a:r>
                    </a:p>
                  </a:txBody>
                  <a:tcPr/>
                </a:tc>
                <a:tc>
                  <a:txBody>
                    <a:bodyPr/>
                    <a:lstStyle/>
                    <a:p>
                      <a:r>
                        <a:rPr lang="en-US" sz="2400" dirty="0"/>
                        <a:t>1</a:t>
                      </a:r>
                    </a:p>
                  </a:txBody>
                  <a:tcPr/>
                </a:tc>
                <a:extLst>
                  <a:ext uri="{0D108BD9-81ED-4DB2-BD59-A6C34878D82A}">
                    <a16:rowId xmlns:a16="http://schemas.microsoft.com/office/drawing/2014/main" val="10004"/>
                  </a:ext>
                </a:extLst>
              </a:tr>
            </a:tbl>
          </a:graphicData>
        </a:graphic>
      </p:graphicFrame>
      <p:sp>
        <p:nvSpPr>
          <p:cNvPr id="5" name="Rounded Rectangle 4"/>
          <p:cNvSpPr/>
          <p:nvPr/>
        </p:nvSpPr>
        <p:spPr>
          <a:xfrm>
            <a:off x="7778750" y="2692244"/>
            <a:ext cx="4297680" cy="457200"/>
          </a:xfrm>
          <a:prstGeom prst="roundRect">
            <a:avLst/>
          </a:prstGeom>
          <a:noFill/>
          <a:ln w="381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Content Placeholder 2"/>
          <p:cNvSpPr txBox="1">
            <a:spLocks/>
          </p:cNvSpPr>
          <p:nvPr/>
        </p:nvSpPr>
        <p:spPr>
          <a:xfrm>
            <a:off x="131181" y="2177145"/>
            <a:ext cx="7498080" cy="914400"/>
          </a:xfrm>
          <a:prstGeom prst="rect">
            <a:avLst/>
          </a:prstGeom>
          <a:ln w="28575">
            <a:solidFill>
              <a:schemeClr val="accent6"/>
            </a:solidFill>
          </a:ln>
        </p:spPr>
        <p:txBody>
          <a:bodyPr vert="horz" lIns="91440" tIns="45720" rIns="91440" bIns="45720" rtlCol="0" anchor="ctr">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FIFO</a:t>
            </a:r>
            <a:r>
              <a:rPr lang="en-US" dirty="0"/>
              <a:t>:- Page which is </a:t>
            </a:r>
            <a:r>
              <a:rPr lang="en-US" b="1" dirty="0">
                <a:solidFill>
                  <a:schemeClr val="tx2"/>
                </a:solidFill>
              </a:rPr>
              <a:t>arrived first needs to be removed first</a:t>
            </a:r>
            <a:r>
              <a:rPr lang="en-US" dirty="0"/>
              <a:t>, so </a:t>
            </a:r>
            <a:r>
              <a:rPr lang="en-US" b="1" dirty="0">
                <a:solidFill>
                  <a:schemeClr val="accent6"/>
                </a:solidFill>
              </a:rPr>
              <a:t>page-3</a:t>
            </a:r>
            <a:r>
              <a:rPr lang="en-US" dirty="0"/>
              <a:t> needs to replace.</a:t>
            </a:r>
          </a:p>
        </p:txBody>
      </p:sp>
      <p:sp>
        <p:nvSpPr>
          <p:cNvPr id="7" name="Content Placeholder 2"/>
          <p:cNvSpPr txBox="1">
            <a:spLocks/>
          </p:cNvSpPr>
          <p:nvPr/>
        </p:nvSpPr>
        <p:spPr>
          <a:xfrm>
            <a:off x="131181" y="3216277"/>
            <a:ext cx="11929641" cy="914400"/>
          </a:xfrm>
          <a:prstGeom prst="rect">
            <a:avLst/>
          </a:prstGeom>
          <a:ln w="28575">
            <a:solidFill>
              <a:schemeClr val="accent6"/>
            </a:solidFill>
          </a:ln>
        </p:spPr>
        <p:txBody>
          <a:bodyPr vert="horz" lIns="91440" tIns="45720" rIns="91440" bIns="45720" rtlCol="0" anchor="ctr">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LRU</a:t>
            </a:r>
            <a:r>
              <a:rPr lang="en-US" dirty="0"/>
              <a:t>:- When page fault occurs, throw out the </a:t>
            </a:r>
            <a:r>
              <a:rPr lang="en-US" b="1" dirty="0">
                <a:solidFill>
                  <a:schemeClr val="tx2"/>
                </a:solidFill>
              </a:rPr>
              <a:t>page that has been used for the longest time</a:t>
            </a:r>
            <a:r>
              <a:rPr lang="en-US" dirty="0"/>
              <a:t>. </a:t>
            </a:r>
          </a:p>
          <a:p>
            <a:r>
              <a:rPr lang="en-US" b="1" dirty="0">
                <a:solidFill>
                  <a:schemeClr val="accent6"/>
                </a:solidFill>
              </a:rPr>
              <a:t>Page-1</a:t>
            </a:r>
            <a:r>
              <a:rPr lang="en-US" dirty="0"/>
              <a:t> is not used for the long time from all four, so LRU suggest replacing page-1.</a:t>
            </a:r>
          </a:p>
        </p:txBody>
      </p:sp>
      <p:sp>
        <p:nvSpPr>
          <p:cNvPr id="8" name="Rounded Rectangle 7"/>
          <p:cNvSpPr/>
          <p:nvPr/>
        </p:nvSpPr>
        <p:spPr>
          <a:xfrm>
            <a:off x="7778750" y="1789796"/>
            <a:ext cx="4297680" cy="457200"/>
          </a:xfrm>
          <a:prstGeom prst="roundRect">
            <a:avLst/>
          </a:prstGeom>
          <a:noFill/>
          <a:ln w="381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Content Placeholder 2"/>
          <p:cNvSpPr txBox="1">
            <a:spLocks/>
          </p:cNvSpPr>
          <p:nvPr/>
        </p:nvSpPr>
        <p:spPr>
          <a:xfrm>
            <a:off x="131181" y="4255409"/>
            <a:ext cx="9099907" cy="2286000"/>
          </a:xfrm>
          <a:prstGeom prst="rect">
            <a:avLst/>
          </a:prstGeom>
          <a:ln w="28575">
            <a:solidFill>
              <a:schemeClr val="accent6"/>
            </a:solidFill>
          </a:ln>
        </p:spPr>
        <p:txBody>
          <a:bodyPr vert="horz" lIns="91440" tIns="45720" rIns="91440" bIns="45720" rtlCol="0" anchor="ctr">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NRU</a:t>
            </a:r>
            <a:r>
              <a:rPr lang="en-US" dirty="0"/>
              <a:t>:-</a:t>
            </a:r>
          </a:p>
          <a:p>
            <a:pPr lvl="1"/>
            <a:r>
              <a:rPr lang="en-US" dirty="0"/>
              <a:t>Page-0 is of class-2 (referenced, not modified)</a:t>
            </a:r>
          </a:p>
          <a:p>
            <a:pPr lvl="1"/>
            <a:r>
              <a:rPr lang="en-US" dirty="0"/>
              <a:t>Page-1 is of class-1 (not referenced, modified)</a:t>
            </a:r>
          </a:p>
          <a:p>
            <a:pPr lvl="1"/>
            <a:r>
              <a:rPr lang="en-US" dirty="0"/>
              <a:t>Page-2 is of class-0 ( not referenced, not modified)</a:t>
            </a:r>
          </a:p>
          <a:p>
            <a:pPr lvl="1"/>
            <a:r>
              <a:rPr lang="en-US" dirty="0"/>
              <a:t>Page-3 is of class-3 (referenced, modified)</a:t>
            </a:r>
          </a:p>
          <a:p>
            <a:pPr lvl="1"/>
            <a:r>
              <a:rPr lang="en-US" dirty="0"/>
              <a:t>So lowest class </a:t>
            </a:r>
            <a:r>
              <a:rPr lang="en-US" b="1" dirty="0">
                <a:solidFill>
                  <a:schemeClr val="accent6"/>
                </a:solidFill>
              </a:rPr>
              <a:t>page-2</a:t>
            </a:r>
            <a:r>
              <a:rPr lang="en-US" dirty="0"/>
              <a:t> needs to be replaced by NRU</a:t>
            </a:r>
          </a:p>
        </p:txBody>
      </p:sp>
      <p:sp>
        <p:nvSpPr>
          <p:cNvPr id="10" name="Rounded Rectangle 9"/>
          <p:cNvSpPr/>
          <p:nvPr/>
        </p:nvSpPr>
        <p:spPr>
          <a:xfrm>
            <a:off x="7778750" y="2241020"/>
            <a:ext cx="4297680" cy="457200"/>
          </a:xfrm>
          <a:prstGeom prst="roundRect">
            <a:avLst/>
          </a:prstGeom>
          <a:noFill/>
          <a:ln w="381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16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 Questions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Explain multiprogramming with fixed partition.</a:t>
            </a:r>
          </a:p>
          <a:p>
            <a:pPr marL="457200" indent="-457200">
              <a:buFont typeface="+mj-lt"/>
              <a:buAutoNum type="arabicPeriod"/>
            </a:pPr>
            <a:r>
              <a:rPr lang="en-US" dirty="0"/>
              <a:t>Explain link list method for dynamic memory management.</a:t>
            </a:r>
          </a:p>
          <a:p>
            <a:pPr marL="457200" indent="-457200">
              <a:buFont typeface="+mj-lt"/>
              <a:buAutoNum type="arabicPeriod"/>
            </a:pPr>
            <a:r>
              <a:rPr lang="en-US" dirty="0"/>
              <a:t>How free space can be managed by OS.</a:t>
            </a:r>
          </a:p>
          <a:p>
            <a:pPr marL="457200" indent="-457200">
              <a:buFont typeface="+mj-lt"/>
              <a:buAutoNum type="arabicPeriod"/>
            </a:pPr>
            <a:r>
              <a:rPr lang="en-US" dirty="0"/>
              <a:t>Explain Swapping and Fragmentation in detail.</a:t>
            </a:r>
          </a:p>
          <a:p>
            <a:pPr marL="457200" indent="-457200">
              <a:buFont typeface="+mj-lt"/>
              <a:buAutoNum type="arabicPeriod"/>
            </a:pPr>
            <a:r>
              <a:rPr lang="en-US" dirty="0"/>
              <a:t>What is Paging? Explain paging mechanism in MMU with example.</a:t>
            </a:r>
          </a:p>
          <a:p>
            <a:pPr marL="457200" indent="-457200">
              <a:buFont typeface="+mj-lt"/>
              <a:buAutoNum type="arabicPeriod"/>
            </a:pPr>
            <a:r>
              <a:rPr lang="en-US" dirty="0"/>
              <a:t>Explain TLB and Virtual Memory.</a:t>
            </a:r>
          </a:p>
          <a:p>
            <a:pPr marL="457200" indent="-457200">
              <a:buFont typeface="+mj-lt"/>
              <a:buAutoNum type="arabicPeriod"/>
            </a:pPr>
            <a:r>
              <a:rPr lang="en-US" dirty="0"/>
              <a:t>Discuss demand paging.</a:t>
            </a:r>
          </a:p>
          <a:p>
            <a:pPr marL="457200" indent="-457200">
              <a:buFont typeface="+mj-lt"/>
              <a:buAutoNum type="arabicPeriod"/>
            </a:pPr>
            <a:r>
              <a:rPr lang="en-US" dirty="0"/>
              <a:t>Define following Terms: Thrashing</a:t>
            </a:r>
          </a:p>
          <a:p>
            <a:pPr marL="457200" indent="-457200">
              <a:buFont typeface="+mj-lt"/>
              <a:buAutoNum type="arabicPeriod"/>
            </a:pPr>
            <a:r>
              <a:rPr lang="en-US" dirty="0"/>
              <a:t>List different Page Replacement Algorithms? Discuss it in terms of page faults.</a:t>
            </a:r>
          </a:p>
          <a:p>
            <a:pPr marL="457200" indent="-457200">
              <a:buFont typeface="+mj-lt"/>
              <a:buAutoNum type="arabicPeriod"/>
            </a:pPr>
            <a:r>
              <a:rPr lang="en-US" dirty="0"/>
              <a:t>What is </a:t>
            </a:r>
            <a:r>
              <a:rPr lang="en-US" dirty="0" err="1"/>
              <a:t>Belady’s</a:t>
            </a:r>
            <a:r>
              <a:rPr lang="en-US" dirty="0"/>
              <a:t> anomaly? Explain with suitable example.</a:t>
            </a:r>
          </a:p>
          <a:p>
            <a:pPr marL="457200" indent="-457200">
              <a:buFont typeface="+mj-lt"/>
              <a:buAutoNum type="arabicPeriod"/>
            </a:pPr>
            <a:r>
              <a:rPr lang="en-US" dirty="0"/>
              <a:t>Consider (70120304230321201701) page reference string: How many page fault would occur for following page replacement algorithm. Consider 3 frames and 4 frames. </a:t>
            </a:r>
          </a:p>
          <a:p>
            <a:pPr marL="544512" lvl="1" indent="0">
              <a:buNone/>
            </a:pPr>
            <a:r>
              <a:rPr lang="en-US" dirty="0"/>
              <a:t>1. FIFO    2. LRU      3. Optimal</a:t>
            </a:r>
          </a:p>
        </p:txBody>
      </p:sp>
    </p:spTree>
    <p:extLst>
      <p:ext uri="{BB962C8B-B14F-4D97-AF65-F5344CB8AC3E}">
        <p14:creationId xmlns:p14="http://schemas.microsoft.com/office/powerpoint/2010/main" val="16108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 Questions</a:t>
            </a:r>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startAt="12"/>
            </a:pPr>
            <a:r>
              <a:rPr lang="en-US" dirty="0"/>
              <a:t>Given six Partition of 300KB, 600KB, 350KB, 200KB, 750KB and 125KB(in order), how would the first-fit, best-fit and worst-fit algorithms places  processes of size 115 KB, 500KB, 358KB, 200KB and 375KB(in order)? Which algorithm is efficient for the use of memory? </a:t>
            </a:r>
          </a:p>
          <a:p>
            <a:pPr marL="457200" indent="-457200">
              <a:buFont typeface="+mj-lt"/>
              <a:buAutoNum type="arabicPeriod" startAt="12"/>
            </a:pPr>
            <a:r>
              <a:rPr lang="en-US" dirty="0"/>
              <a:t>Calculate the page fault rates for below reference string in case of FIFO and Optimal page replacement algorithm. Assume the memory size is 4 page frames and all frames are initially empty. 0,2,1,6,4,0,1,0,3,1,2,1</a:t>
            </a:r>
          </a:p>
          <a:p>
            <a:pPr marL="457200" indent="-457200">
              <a:buFont typeface="+mj-lt"/>
              <a:buAutoNum type="arabicPeriod" startAt="12"/>
            </a:pPr>
            <a:r>
              <a:rPr lang="en-US" dirty="0"/>
              <a:t>Consider the following reference string. Calculate the page fault rates for FIFO and OPTIMAL page replacement algorithm. Assume the memory size is 4 page frame.</a:t>
            </a:r>
          </a:p>
          <a:p>
            <a:pPr marL="0" indent="0">
              <a:buNone/>
            </a:pPr>
            <a:r>
              <a:rPr lang="en-US" dirty="0"/>
              <a:t>	1,2,3,4,5,3,4,1,6,7,8,7,8,9,7,8,9,5,4,5,4,2</a:t>
            </a:r>
          </a:p>
          <a:p>
            <a:pPr marL="457200" indent="-457200">
              <a:buFont typeface="+mj-lt"/>
              <a:buAutoNum type="arabicPeriod" startAt="15"/>
            </a:pPr>
            <a:r>
              <a:rPr lang="en-US" dirty="0"/>
              <a:t>Consider the page reference string: 1,2,3,4,5,3,4,1,6,7,8,7,8,9,7,8,9,5,4,5,4,2 With four Frames How many page faults would occur for the FIFO, Optimal page replacement algorithms? which algorithm is efficient? (assume all frames are initially empty)</a:t>
            </a:r>
            <a:endParaRPr lang="en-GB" dirty="0"/>
          </a:p>
        </p:txBody>
      </p:sp>
    </p:spTree>
    <p:extLst>
      <p:ext uri="{BB962C8B-B14F-4D97-AF65-F5344CB8AC3E}">
        <p14:creationId xmlns:p14="http://schemas.microsoft.com/office/powerpoint/2010/main" val="29587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Operating Systems </a:t>
            </a:r>
            <a:r>
              <a:rPr lang="en-US" dirty="0">
                <a:latin typeface="Roboto Condensed Light" panose="02000000000000000000" pitchFamily="2" charset="0"/>
                <a:ea typeface="Roboto Condensed Light" panose="02000000000000000000" pitchFamily="2" charset="0"/>
              </a:rPr>
              <a:t>(OS)</a:t>
            </a:r>
          </a:p>
          <a:p>
            <a:r>
              <a:rPr lang="en-US" b="1" dirty="0"/>
              <a:t>2101CS403</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a:t>
            </a:r>
            <a:r>
              <a:rPr lang="en-US" dirty="0" err="1"/>
              <a:t>Firoz</a:t>
            </a:r>
            <a:r>
              <a:rPr lang="en-US" dirty="0"/>
              <a:t> A </a:t>
            </a:r>
            <a:r>
              <a:rPr lang="en-US" dirty="0" err="1"/>
              <a:t>Sherasiya</a:t>
            </a:r>
            <a:endParaRPr lang="en-US" dirty="0"/>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353569" y="5211251"/>
            <a:ext cx="1353599" cy="1353599"/>
          </a:xfrm>
        </p:spPr>
      </p:pic>
    </p:spTree>
    <p:extLst>
      <p:ext uri="{BB962C8B-B14F-4D97-AF65-F5344CB8AC3E}">
        <p14:creationId xmlns:p14="http://schemas.microsoft.com/office/powerpoint/2010/main" val="145345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memory abstraction</a:t>
            </a:r>
          </a:p>
        </p:txBody>
      </p:sp>
      <p:sp>
        <p:nvSpPr>
          <p:cNvPr id="3" name="Content Placeholder 2"/>
          <p:cNvSpPr>
            <a:spLocks noGrp="1"/>
          </p:cNvSpPr>
          <p:nvPr>
            <p:ph idx="1"/>
          </p:nvPr>
        </p:nvSpPr>
        <p:spPr>
          <a:xfrm>
            <a:off x="131181" y="863444"/>
            <a:ext cx="6995334" cy="5590565"/>
          </a:xfrm>
        </p:spPr>
        <p:txBody>
          <a:bodyPr/>
          <a:lstStyle/>
          <a:p>
            <a:r>
              <a:rPr lang="en-US" dirty="0"/>
              <a:t>What if we want to run multiple programs?</a:t>
            </a:r>
          </a:p>
          <a:p>
            <a:pPr marL="914400" lvl="1" indent="-457200">
              <a:buFont typeface="+mj-lt"/>
              <a:buAutoNum type="arabicPeriod"/>
            </a:pPr>
            <a:r>
              <a:rPr lang="en-US" dirty="0"/>
              <a:t>OS saves entire memory on disk</a:t>
            </a:r>
          </a:p>
          <a:p>
            <a:pPr marL="914400" lvl="1" indent="-457200">
              <a:buFont typeface="+mj-lt"/>
              <a:buAutoNum type="arabicPeriod"/>
            </a:pPr>
            <a:r>
              <a:rPr lang="en-US" dirty="0"/>
              <a:t>OS brings next program</a:t>
            </a:r>
          </a:p>
          <a:p>
            <a:pPr marL="914400" lvl="1" indent="-457200">
              <a:buFont typeface="+mj-lt"/>
              <a:buAutoNum type="arabicPeriod"/>
            </a:pPr>
            <a:r>
              <a:rPr lang="en-US" dirty="0"/>
              <a:t>OS runs next program</a:t>
            </a:r>
          </a:p>
          <a:p>
            <a:r>
              <a:rPr lang="en-US" dirty="0"/>
              <a:t>We can </a:t>
            </a:r>
            <a:r>
              <a:rPr lang="en-US" b="1" dirty="0">
                <a:solidFill>
                  <a:schemeClr val="accent6"/>
                </a:solidFill>
              </a:rPr>
              <a:t>use swapping </a:t>
            </a:r>
            <a:r>
              <a:rPr lang="en-US" dirty="0"/>
              <a:t>to </a:t>
            </a:r>
            <a:r>
              <a:rPr lang="en-US" b="1" dirty="0">
                <a:solidFill>
                  <a:schemeClr val="accent6"/>
                </a:solidFill>
              </a:rPr>
              <a:t>run multiple programs concurrently</a:t>
            </a:r>
            <a:r>
              <a:rPr lang="en-US" dirty="0"/>
              <a:t>.</a:t>
            </a:r>
          </a:p>
          <a:p>
            <a:r>
              <a:rPr lang="en-US" dirty="0"/>
              <a:t>The </a:t>
            </a:r>
            <a:r>
              <a:rPr lang="en-US" b="1" dirty="0">
                <a:solidFill>
                  <a:schemeClr val="accent6"/>
                </a:solidFill>
              </a:rPr>
              <a:t>process of bringing in each process in its entirely in to memory, running it for a while and then putting it back on the disk</a:t>
            </a:r>
            <a:r>
              <a:rPr lang="en-US" dirty="0"/>
              <a:t> is called swapping.</a:t>
            </a:r>
          </a:p>
        </p:txBody>
      </p:sp>
      <p:sp>
        <p:nvSpPr>
          <p:cNvPr id="25" name="Rectangle 24"/>
          <p:cNvSpPr/>
          <p:nvPr/>
        </p:nvSpPr>
        <p:spPr>
          <a:xfrm>
            <a:off x="7429500" y="1096960"/>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482840" y="1618930"/>
            <a:ext cx="1447800" cy="365760"/>
          </a:xfrm>
          <a:prstGeom prst="rect">
            <a:avLst/>
          </a:prstGeom>
          <a:noFill/>
        </p:spPr>
        <p:txBody>
          <a:bodyPr wrap="square" rtlCol="0">
            <a:spAutoFit/>
          </a:bodyPr>
          <a:lstStyle/>
          <a:p>
            <a:pPr algn="ctr"/>
            <a:r>
              <a:rPr lang="en-US" dirty="0"/>
              <a:t>User Program</a:t>
            </a:r>
          </a:p>
        </p:txBody>
      </p:sp>
      <p:sp>
        <p:nvSpPr>
          <p:cNvPr id="27" name="TextBox 26"/>
          <p:cNvSpPr txBox="1"/>
          <p:nvPr/>
        </p:nvSpPr>
        <p:spPr>
          <a:xfrm>
            <a:off x="7482840" y="2708828"/>
            <a:ext cx="1447800" cy="369332"/>
          </a:xfrm>
          <a:prstGeom prst="rect">
            <a:avLst/>
          </a:prstGeom>
          <a:noFill/>
        </p:spPr>
        <p:txBody>
          <a:bodyPr wrap="square" rtlCol="0">
            <a:spAutoFit/>
          </a:bodyPr>
          <a:lstStyle/>
          <a:p>
            <a:pPr algn="ctr"/>
            <a:r>
              <a:rPr lang="en-US" dirty="0"/>
              <a:t>OS in RAM</a:t>
            </a:r>
          </a:p>
        </p:txBody>
      </p:sp>
      <p:sp>
        <p:nvSpPr>
          <p:cNvPr id="28" name="TextBox 27"/>
          <p:cNvSpPr txBox="1"/>
          <p:nvPr/>
        </p:nvSpPr>
        <p:spPr>
          <a:xfrm>
            <a:off x="9007794" y="2785028"/>
            <a:ext cx="533400" cy="369332"/>
          </a:xfrm>
          <a:prstGeom prst="rect">
            <a:avLst/>
          </a:prstGeom>
          <a:noFill/>
        </p:spPr>
        <p:txBody>
          <a:bodyPr wrap="square" rtlCol="0">
            <a:spAutoFit/>
          </a:bodyPr>
          <a:lstStyle/>
          <a:p>
            <a:r>
              <a:rPr lang="en-US" dirty="0"/>
              <a:t>0</a:t>
            </a:r>
          </a:p>
        </p:txBody>
      </p:sp>
      <p:sp>
        <p:nvSpPr>
          <p:cNvPr id="29" name="TextBox 28"/>
          <p:cNvSpPr txBox="1"/>
          <p:nvPr/>
        </p:nvSpPr>
        <p:spPr>
          <a:xfrm>
            <a:off x="9007794" y="1090612"/>
            <a:ext cx="1028700" cy="369332"/>
          </a:xfrm>
          <a:prstGeom prst="rect">
            <a:avLst/>
          </a:prstGeom>
          <a:noFill/>
        </p:spPr>
        <p:txBody>
          <a:bodyPr wrap="square" rtlCol="0">
            <a:spAutoFit/>
          </a:bodyPr>
          <a:lstStyle/>
          <a:p>
            <a:r>
              <a:rPr lang="en-US" dirty="0"/>
              <a:t>0xFFF…</a:t>
            </a:r>
          </a:p>
        </p:txBody>
      </p:sp>
      <p:cxnSp>
        <p:nvCxnSpPr>
          <p:cNvPr id="30" name="Straight Connector 29"/>
          <p:cNvCxnSpPr/>
          <p:nvPr/>
        </p:nvCxnSpPr>
        <p:spPr>
          <a:xfrm>
            <a:off x="7429500" y="2620960"/>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10629900" y="1554160"/>
            <a:ext cx="1371600" cy="1114425"/>
          </a:xfrm>
          <a:prstGeom prst="flowChartMagneticDisk">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t>Hard Disk</a:t>
            </a:r>
            <a:endParaRPr lang="en-IN" dirty="0"/>
          </a:p>
        </p:txBody>
      </p:sp>
      <p:cxnSp>
        <p:nvCxnSpPr>
          <p:cNvPr id="32" name="Straight Arrow Connector 31"/>
          <p:cNvCxnSpPr>
            <a:stCxn id="31" idx="2"/>
          </p:cNvCxnSpPr>
          <p:nvPr/>
        </p:nvCxnSpPr>
        <p:spPr>
          <a:xfrm flipH="1" flipV="1">
            <a:off x="8983980" y="2092759"/>
            <a:ext cx="1645920" cy="1861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706100" y="1973260"/>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8984327" y="2090165"/>
            <a:ext cx="1645920" cy="964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8638599" y="1972775"/>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9126855" y="2290645"/>
            <a:ext cx="1360170"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Swapped in</a:t>
            </a:r>
            <a:endParaRPr lang="en-IN" dirty="0"/>
          </a:p>
        </p:txBody>
      </p:sp>
      <p:sp>
        <p:nvSpPr>
          <p:cNvPr id="37" name="TextBox 36"/>
          <p:cNvSpPr txBox="1"/>
          <p:nvPr/>
        </p:nvSpPr>
        <p:spPr>
          <a:xfrm>
            <a:off x="9056846" y="1547812"/>
            <a:ext cx="1500188"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Swapped out</a:t>
            </a:r>
            <a:endParaRPr lang="en-IN" dirty="0"/>
          </a:p>
        </p:txBody>
      </p:sp>
    </p:spTree>
    <p:extLst>
      <p:ext uri="{BB962C8B-B14F-4D97-AF65-F5344CB8AC3E}">
        <p14:creationId xmlns:p14="http://schemas.microsoft.com/office/powerpoint/2010/main" val="9888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11022E-16 4.07407E-6 L -0.16953 1.11111E-6 " pathEditMode="relative" rAng="0" ptsTypes="AA">
                                      <p:cBhvr>
                                        <p:cTn id="35" dur="2000" fill="hold"/>
                                        <p:tgtEl>
                                          <p:spTgt spid="33"/>
                                        </p:tgtEl>
                                        <p:attrNameLst>
                                          <p:attrName>ppt_x</p:attrName>
                                          <p:attrName>ppt_y</p:attrName>
                                        </p:attrNameLst>
                                      </p:cBhvr>
                                      <p:rCtr x="-8477" y="23"/>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1.25E-6 4.07407E-6 L 0.16953 1.11111E-6 " pathEditMode="relative" rAng="0" ptsTypes="AA">
                                      <p:cBhvr>
                                        <p:cTn id="60" dur="2000" fill="hold"/>
                                        <p:tgtEl>
                                          <p:spTgt spid="35"/>
                                        </p:tgtEl>
                                        <p:attrNameLst>
                                          <p:attrName>ppt_x</p:attrName>
                                          <p:attrName>ppt_y</p:attrName>
                                        </p:attrNameLst>
                                      </p:cBhvr>
                                      <p:rCtr x="8464" y="23"/>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fade">
                                      <p:cBhvr>
                                        <p:cTn id="74" dur="500"/>
                                        <p:tgtEl>
                                          <p:spTgt spid="3">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fade">
                                      <p:cBhvr>
                                        <p:cTn id="79" dur="500"/>
                                        <p:tgtEl>
                                          <p:spTgt spid="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fade">
                                      <p:cBhvr>
                                        <p:cTn id="89" dur="500"/>
                                        <p:tgtEl>
                                          <p:spTgt spid="3">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fade">
                                      <p:cBhvr>
                                        <p:cTn id="9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P spid="29" grpId="0"/>
      <p:bldP spid="31" grpId="0" animBg="1"/>
      <p:bldP spid="33" grpId="0" animBg="1"/>
      <p:bldP spid="33" grpId="1" animBg="1"/>
      <p:bldP spid="33" grpId="2" animBg="1"/>
      <p:bldP spid="35" grpId="0" animBg="1"/>
      <p:bldP spid="35" grpId="1" animBg="1"/>
      <p:bldP spid="36" grpId="0" animBg="1"/>
      <p:bldP spid="36" grpId="1" animBg="1"/>
      <p:bldP spid="37" grpId="0" animBg="1"/>
      <p:bldP spid="37" grpId="1"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11490</TotalTime>
  <Words>8108</Words>
  <Application>Microsoft Office PowerPoint</Application>
  <PresentationFormat>Widescreen</PresentationFormat>
  <Paragraphs>2086</Paragraphs>
  <Slides>84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Wingdings 2</vt:lpstr>
      <vt:lpstr>Arial</vt:lpstr>
      <vt:lpstr>Roboto Condensed</vt:lpstr>
      <vt:lpstr>Wingdings 3</vt:lpstr>
      <vt:lpstr>Roboto Condensed Light</vt:lpstr>
      <vt:lpstr>Wingdings</vt:lpstr>
      <vt:lpstr>Calibri</vt:lpstr>
      <vt:lpstr>Office Theme</vt:lpstr>
      <vt:lpstr>Unit-4  Memory Management</vt:lpstr>
      <vt:lpstr>PowerPoint Presentation</vt:lpstr>
      <vt:lpstr>Concept of Memory</vt:lpstr>
      <vt:lpstr>What is Memory?</vt:lpstr>
      <vt:lpstr>What is Memory?</vt:lpstr>
      <vt:lpstr>What is Memory Hierarchy?</vt:lpstr>
      <vt:lpstr>Memory abstraction</vt:lpstr>
      <vt:lpstr>No memory abstraction</vt:lpstr>
      <vt:lpstr>No memory abstraction</vt:lpstr>
      <vt:lpstr>Ways to implement swapping system</vt:lpstr>
      <vt:lpstr>Multiprogramming with fixed partitions</vt:lpstr>
      <vt:lpstr>Multiprogramming with fixed partitions</vt:lpstr>
      <vt:lpstr>Multiprogramming with dynamic partitions</vt:lpstr>
      <vt:lpstr>Multiprogramming with dynamic partitions</vt:lpstr>
      <vt:lpstr>Memory compaction</vt:lpstr>
      <vt:lpstr>Multiprogramming without memory abstraction</vt:lpstr>
      <vt:lpstr>Static relocation</vt:lpstr>
      <vt:lpstr>Logical and Physical address map</vt:lpstr>
      <vt:lpstr>Base and Limit register</vt:lpstr>
      <vt:lpstr>Dynamic relocation</vt:lpstr>
      <vt:lpstr>Managing free memory</vt:lpstr>
      <vt:lpstr>Memory management with Bitmaps</vt:lpstr>
      <vt:lpstr>Memory management with Bitmaps</vt:lpstr>
      <vt:lpstr>Memory management with Bitmaps</vt:lpstr>
      <vt:lpstr>Memory management with Linked List</vt:lpstr>
      <vt:lpstr>Memory management with Linked List</vt:lpstr>
      <vt:lpstr>Memory allocation</vt:lpstr>
      <vt:lpstr>Multiprogramming with fixed partitions</vt:lpstr>
      <vt:lpstr>Memory allocation</vt:lpstr>
      <vt:lpstr>First fit</vt:lpstr>
      <vt:lpstr>Next fit</vt:lpstr>
      <vt:lpstr>Best fit</vt:lpstr>
      <vt:lpstr>Worst fit</vt:lpstr>
      <vt:lpstr>Virtual Memory: Basics of Virtual Memory</vt:lpstr>
      <vt:lpstr>Virtual Memory</vt:lpstr>
      <vt:lpstr>Virtual Memory</vt:lpstr>
      <vt:lpstr>Paging</vt:lpstr>
      <vt:lpstr>Paging</vt:lpstr>
      <vt:lpstr>Paging</vt:lpstr>
      <vt:lpstr>Paging</vt:lpstr>
      <vt:lpstr>Paging</vt:lpstr>
      <vt:lpstr>Paging</vt:lpstr>
      <vt:lpstr>Logical Address vs Physical Address</vt:lpstr>
      <vt:lpstr>Conversion of virtual address to physical address</vt:lpstr>
      <vt:lpstr>Conversion of virtual address to physical address</vt:lpstr>
      <vt:lpstr>Internal operation of the MMU</vt:lpstr>
      <vt:lpstr>Internal operation of the MMU</vt:lpstr>
      <vt:lpstr>Page table</vt:lpstr>
      <vt:lpstr>Page table</vt:lpstr>
      <vt:lpstr>Definitions (Demand paging)</vt:lpstr>
      <vt:lpstr>Demand paging</vt:lpstr>
      <vt:lpstr>Definitions</vt:lpstr>
      <vt:lpstr>Issues in Paging</vt:lpstr>
      <vt:lpstr>Mapping from virtual address to physical address must be fast</vt:lpstr>
      <vt:lpstr>Mapping from virtual address to physical address must be fast</vt:lpstr>
      <vt:lpstr>Mapping from virtual address to physical address  using TLB</vt:lpstr>
      <vt:lpstr>Virtual address space is large, the page table will be large</vt:lpstr>
      <vt:lpstr>Multilevel Page Table</vt:lpstr>
      <vt:lpstr>Inverted Page Table</vt:lpstr>
      <vt:lpstr>Inverted Page Table</vt:lpstr>
      <vt:lpstr>Segmentation</vt:lpstr>
      <vt:lpstr>Segmentation</vt:lpstr>
      <vt:lpstr>Segmentation</vt:lpstr>
      <vt:lpstr>Paging VS Segmentation</vt:lpstr>
      <vt:lpstr>Page Replacement Algorithms</vt:lpstr>
      <vt:lpstr>Page replacement algorithms</vt:lpstr>
      <vt:lpstr>Page replacement algorithms</vt:lpstr>
      <vt:lpstr>FIFO Page Replacement Algorithm</vt:lpstr>
      <vt:lpstr>FIFO Page Replacement Algorithm</vt:lpstr>
      <vt:lpstr>Optimal Page Replacement Algorithm</vt:lpstr>
      <vt:lpstr>Optimal Page Replacement Algorithm</vt:lpstr>
      <vt:lpstr>Second Chance Page Replacement Algorithm</vt:lpstr>
      <vt:lpstr>Second Chance Page Replacement Algorithm</vt:lpstr>
      <vt:lpstr>Clock Page Replacement Algorithm</vt:lpstr>
      <vt:lpstr>LRU (Least Recently Used) Page Replacement Algorithm</vt:lpstr>
      <vt:lpstr>LRU (Least Recently Used) Page Replacement Algorithm</vt:lpstr>
      <vt:lpstr>NRU (Not Recently Used) Page Replacement Algorithm</vt:lpstr>
      <vt:lpstr>NRU (Not Recently Used) Page Replacement Algorithm</vt:lpstr>
      <vt:lpstr>Belady’s Anomaly (in FIFO Page Replacement Algorithm)</vt:lpstr>
      <vt:lpstr>Belady’s Anomaly (in FIFO Page Replacement Algorithm)</vt:lpstr>
      <vt:lpstr>Sum</vt:lpstr>
      <vt:lpstr>IMP Questions</vt:lpstr>
      <vt:lpstr>IMP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1435</cp:revision>
  <cp:lastPrinted>2021-03-25T03:24:31Z</cp:lastPrinted>
  <dcterms:created xsi:type="dcterms:W3CDTF">2020-05-01T05:09:15Z</dcterms:created>
  <dcterms:modified xsi:type="dcterms:W3CDTF">2024-02-28T05:20:52Z</dcterms:modified>
</cp:coreProperties>
</file>