
<file path=[Content_Types].xml><?xml version="1.0" encoding="utf-8"?>
<Types xmlns="http://schemas.openxmlformats.org/package/2006/content-types">
  <Default Extension="bin" ContentType="application/vnd.openxmlformats-officedocument.oleObject"/>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9"/>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6" r:id="rId87"/>
    <p:sldId id="347" r:id="rId88"/>
  </p:sldIdLst>
  <p:sldSz cx="12192000" cy="6858000"/>
  <p:notesSz cx="6954838" cy="9309100"/>
  <p:embeddedFontLst>
    <p:embeddedFont>
      <p:font typeface="Noto Sans Symbols" panose="020B0604020202020204" charset="0"/>
      <p:regular r:id="rId90"/>
      <p:bold r:id="rId91"/>
    </p:embeddedFont>
    <p:embeddedFont>
      <p:font typeface="Roboto Condensed" panose="02000000000000000000" pitchFamily="2" charset="0"/>
      <p:regular r:id="rId92"/>
      <p:bold r:id="rId93"/>
      <p:italic r:id="rId94"/>
      <p:boldItalic r:id="rId95"/>
    </p:embeddedFont>
    <p:embeddedFont>
      <p:font typeface="Roboto Condensed Light" panose="02000000000000000000" pitchFamily="2" charset="0"/>
      <p:regular r:id="rId96"/>
      <p:bold r:id="rId97"/>
      <p:italic r:id="rId98"/>
      <p:boldItalic r:id="rId9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bvKKcXA7QeavhMI7xQDIyQ==" hashData="Ju7LJb3KfgrtDFvLlRWtG1agYhDIOBvj4vpSF0ClqmU7btb2UmsudrPEJ+1vvuljwQzMOtuGFBmUn4r9PP/oBQ=="/>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8" roundtripDataSignature="AMtx7mhy5NCGK3mTgt3gvAkY5oztvj0Fo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D2F73B-F858-4CAB-8868-22229941BBD6}">
  <a:tblStyle styleId="{44D2F73B-F858-4CAB-8868-22229941BBD6}" styleName="Table_0">
    <a:wholeTbl>
      <a:tcTxStyle b="off" i="off">
        <a:font>
          <a:latin typeface="Roboto Condensed"/>
          <a:ea typeface="Roboto Condensed"/>
          <a:cs typeface="Roboto Condensed"/>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12"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1.fntdata"/><Relationship Id="rId95" Type="http://schemas.openxmlformats.org/officeDocument/2006/relationships/font" Target="fonts/font6.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8"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font" Target="fonts/font2.fntdata"/><Relationship Id="rId96" Type="http://schemas.openxmlformats.org/officeDocument/2006/relationships/font" Target="fonts/font7.fntdata"/><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5.fntdata"/><Relationship Id="rId9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4.fntdata"/><Relationship Id="rId98" Type="http://schemas.openxmlformats.org/officeDocument/2006/relationships/font" Target="fonts/font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13763" cy="467072"/>
          </a:xfrm>
          <a:prstGeom prst="rect">
            <a:avLst/>
          </a:prstGeom>
          <a:noFill/>
          <a:ln>
            <a:noFill/>
          </a:ln>
        </p:spPr>
        <p:txBody>
          <a:bodyPr spcFirstLastPara="1" wrap="square" lIns="92925" tIns="46450" rIns="92925" bIns="4645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39466" y="0"/>
            <a:ext cx="3013763" cy="467072"/>
          </a:xfrm>
          <a:prstGeom prst="rect">
            <a:avLst/>
          </a:prstGeom>
          <a:noFill/>
          <a:ln>
            <a:noFill/>
          </a:ln>
        </p:spPr>
        <p:txBody>
          <a:bodyPr spcFirstLastPara="1" wrap="square" lIns="92925" tIns="46450" rIns="92925" bIns="4645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42030"/>
            <a:ext cx="3013763" cy="467071"/>
          </a:xfrm>
          <a:prstGeom prst="rect">
            <a:avLst/>
          </a:prstGeom>
          <a:noFill/>
          <a:ln>
            <a:noFill/>
          </a:ln>
        </p:spPr>
        <p:txBody>
          <a:bodyPr spcFirstLastPara="1" wrap="square" lIns="92925" tIns="46450" rIns="92925" bIns="4645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384" name="Google Shape;384;p1: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11: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520" name="Google Shape;520;p11: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12: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552" name="Google Shape;552;p12: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13: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587" name="Google Shape;587;p13: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14: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623" name="Google Shape;623;p14: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15: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659" name="Google Shape;659;p15: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16: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665" name="Google Shape;665;p16: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17: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671" name="Google Shape;671;p17: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18: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677" name="Google Shape;677;p18: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19: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683" name="Google Shape;683;p19: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p20: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743" name="Google Shape;743;p20: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p21: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749" name="Google Shape;749;p21: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22: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756" name="Google Shape;756;p22: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23: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762" name="Google Shape;762;p23: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24: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768" name="Google Shape;768;p24: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p25: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797" name="Google Shape;797;p25: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p26: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826" name="Google Shape;826;p26: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27: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832" name="Google Shape;832;p27: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28: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861" name="Google Shape;861;p28: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29: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867" name="Google Shape;867;p29: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p30: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896" name="Google Shape;896;p30: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405" name="Google Shape;405;p3: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31: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902" name="Google Shape;902;p31: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p32: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933" name="Google Shape;933;p32: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p33: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939" name="Google Shape;939;p33: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p34: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972" name="Google Shape;972;p34: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p35: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978" name="Google Shape;978;p35: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p36: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984" name="Google Shape;984;p36: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p37: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990" name="Google Shape;990;p37: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p38: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997" name="Google Shape;997;p38: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p39: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004" name="Google Shape;1004;p39: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p40: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011" name="Google Shape;1011;p40: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4: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411" name="Google Shape;411;p4: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p41: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018" name="Google Shape;1018;p41: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42: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025" name="Google Shape;1025;p42: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43: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032" name="Google Shape;1032;p43: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p46: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060" name="Google Shape;1060;p46: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p47: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066" name="Google Shape;1066;p47: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48: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072" name="Google Shape;1072;p48: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p49: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082" name="Google Shape;1082;p49: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50: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088" name="Google Shape;1088;p50: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p51: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094" name="Google Shape;1094;p51: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p52: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100" name="Google Shape;1100;p52: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5: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417" name="Google Shape;417;p5: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p53: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106" name="Google Shape;1106;p53: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p54: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112" name="Google Shape;1112;p54: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p55: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118" name="Google Shape;1118;p55: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p56: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129" name="Google Shape;1129;p56: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7: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135" name="Google Shape;1135;p57: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p58: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154" name="Google Shape;1154;p58: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59: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160" name="Google Shape;1160;p59: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p60: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166" name="Google Shape;1166;p60: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61: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172" name="Google Shape;1172;p61: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p:cNvGrpSpPr/>
        <p:nvPr/>
      </p:nvGrpSpPr>
      <p:grpSpPr>
        <a:xfrm>
          <a:off x="0" y="0"/>
          <a:ext cx="0" cy="0"/>
          <a:chOff x="0" y="0"/>
          <a:chExt cx="0" cy="0"/>
        </a:xfrm>
      </p:grpSpPr>
      <p:sp>
        <p:nvSpPr>
          <p:cNvPr id="1177" name="Google Shape;1177;p62: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178" name="Google Shape;1178;p62: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6: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423" name="Google Shape;423;p6: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p63: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184" name="Google Shape;1184;p63: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p64: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190" name="Google Shape;1190;p64: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p65: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196" name="Google Shape;1196;p65: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p66: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202" name="Google Shape;1202;p66: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p67: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208" name="Google Shape;1208;p67: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p68: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215" name="Google Shape;1215;p68: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p69: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222" name="Google Shape;1222;p69: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p70: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228" name="Google Shape;1228;p70: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p71: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234" name="Google Shape;1234;p71: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p72: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242" name="Google Shape;1242;p72: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8: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459" name="Google Shape;459;p8: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6"/>
        <p:cNvGrpSpPr/>
        <p:nvPr/>
      </p:nvGrpSpPr>
      <p:grpSpPr>
        <a:xfrm>
          <a:off x="0" y="0"/>
          <a:ext cx="0" cy="0"/>
          <a:chOff x="0" y="0"/>
          <a:chExt cx="0" cy="0"/>
        </a:xfrm>
      </p:grpSpPr>
      <p:sp>
        <p:nvSpPr>
          <p:cNvPr id="1247" name="Google Shape;1247;p73: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248" name="Google Shape;1248;p73: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p74: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254" name="Google Shape;1254;p74: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p75: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260" name="Google Shape;1260;p75: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p76: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266" name="Google Shape;1266;p76: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p77: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272" name="Google Shape;1272;p77: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9"/>
        <p:cNvGrpSpPr/>
        <p:nvPr/>
      </p:nvGrpSpPr>
      <p:grpSpPr>
        <a:xfrm>
          <a:off x="0" y="0"/>
          <a:ext cx="0" cy="0"/>
          <a:chOff x="0" y="0"/>
          <a:chExt cx="0" cy="0"/>
        </a:xfrm>
      </p:grpSpPr>
      <p:sp>
        <p:nvSpPr>
          <p:cNvPr id="1280" name="Google Shape;1280;p78: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281" name="Google Shape;1281;p78: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p79: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287" name="Google Shape;1287;p79: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p80: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294" name="Google Shape;1294;p80: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p81: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301" name="Google Shape;1301;p81: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6"/>
        <p:cNvGrpSpPr/>
        <p:nvPr/>
      </p:nvGrpSpPr>
      <p:grpSpPr>
        <a:xfrm>
          <a:off x="0" y="0"/>
          <a:ext cx="0" cy="0"/>
          <a:chOff x="0" y="0"/>
          <a:chExt cx="0" cy="0"/>
        </a:xfrm>
      </p:grpSpPr>
      <p:sp>
        <p:nvSpPr>
          <p:cNvPr id="1307" name="Google Shape;1307;p82: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308" name="Google Shape;1308;p82: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9: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465" name="Google Shape;465;p9: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p83: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314" name="Google Shape;1314;p83: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Google Shape;1319;p84: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320" name="Google Shape;1320;p84: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p85: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327" name="Google Shape;1327;p85: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2"/>
        <p:cNvGrpSpPr/>
        <p:nvPr/>
      </p:nvGrpSpPr>
      <p:grpSpPr>
        <a:xfrm>
          <a:off x="0" y="0"/>
          <a:ext cx="0" cy="0"/>
          <a:chOff x="0" y="0"/>
          <a:chExt cx="0" cy="0"/>
        </a:xfrm>
      </p:grpSpPr>
      <p:sp>
        <p:nvSpPr>
          <p:cNvPr id="1333" name="Google Shape;1333;p86: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334" name="Google Shape;1334;p86: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p87: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341" name="Google Shape;1341;p87: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p88: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347" name="Google Shape;1347;p88: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p91: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365" name="Google Shape;1365;p91: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p92: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371" name="Google Shape;1371;p92: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10: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490" name="Google Shape;490;p10: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3.png"/><Relationship Id="rId9"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3.png"/><Relationship Id="rId9"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3.png"/><Relationship Id="rId9"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3.png"/><Relationship Id="rId9"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3.png"/><Relationship Id="rId9"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3.png"/><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3.png"/><Relationship Id="rId9"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3.png"/><Relationship Id="rId9"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13.png"/><Relationship Id="rId9" Type="http://schemas.openxmlformats.org/officeDocument/2006/relationships/image" Target="../media/image18.jp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3.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13.png"/><Relationship Id="rId9"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Maroon">
  <p:cSld name="Title Slide - Maroon">
    <p:spTree>
      <p:nvGrpSpPr>
        <p:cNvPr id="1" name="Shape 15"/>
        <p:cNvGrpSpPr/>
        <p:nvPr/>
      </p:nvGrpSpPr>
      <p:grpSpPr>
        <a:xfrm>
          <a:off x="0" y="0"/>
          <a:ext cx="0" cy="0"/>
          <a:chOff x="0" y="0"/>
          <a:chExt cx="0" cy="0"/>
        </a:xfrm>
      </p:grpSpPr>
      <p:pic>
        <p:nvPicPr>
          <p:cNvPr id="16" name="Google Shape;16;p94" descr="https://cdn5.vectorstock.com/i/1000x1000/21/59/dbms-database-management-system-computer-data-vector-8212159.jpg"/>
          <p:cNvPicPr preferRelativeResize="0"/>
          <p:nvPr/>
        </p:nvPicPr>
        <p:blipFill rotWithShape="1">
          <a:blip r:embed="rId2">
            <a:alphaModFix/>
          </a:blip>
          <a:srcRect l="6294" t="9689" r="5315" b="18089"/>
          <a:stretch/>
        </p:blipFill>
        <p:spPr>
          <a:xfrm>
            <a:off x="8407803" y="2089594"/>
            <a:ext cx="2880000" cy="2678811"/>
          </a:xfrm>
          <a:prstGeom prst="rect">
            <a:avLst/>
          </a:prstGeom>
          <a:noFill/>
          <a:ln>
            <a:noFill/>
          </a:ln>
        </p:spPr>
      </p:pic>
      <p:pic>
        <p:nvPicPr>
          <p:cNvPr id="17" name="Google Shape;17;p94"/>
          <p:cNvPicPr preferRelativeResize="0"/>
          <p:nvPr/>
        </p:nvPicPr>
        <p:blipFill rotWithShape="1">
          <a:blip r:embed="rId3">
            <a:alphaModFix/>
          </a:blip>
          <a:srcRect t="18750" b="24999"/>
          <a:stretch/>
        </p:blipFill>
        <p:spPr>
          <a:xfrm>
            <a:off x="0" y="0"/>
            <a:ext cx="12192000" cy="6858000"/>
          </a:xfrm>
          <a:prstGeom prst="rect">
            <a:avLst/>
          </a:prstGeom>
          <a:noFill/>
          <a:ln>
            <a:noFill/>
          </a:ln>
        </p:spPr>
      </p:pic>
      <p:sp>
        <p:nvSpPr>
          <p:cNvPr id="18" name="Google Shape;18;p94"/>
          <p:cNvSpPr txBox="1"/>
          <p:nvPr/>
        </p:nvSpPr>
        <p:spPr>
          <a:xfrm>
            <a:off x="1837677" y="5802204"/>
            <a:ext cx="61077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i="0" u="none" strike="noStrike" cap="none">
                <a:solidFill>
                  <a:schemeClr val="dk1"/>
                </a:solidFill>
                <a:latin typeface="Roboto Condensed"/>
                <a:ea typeface="Roboto Condensed"/>
                <a:cs typeface="Roboto Condensed"/>
                <a:sym typeface="Roboto Condensed"/>
              </a:rPr>
              <a:t>Darshan Institute of Engineering &amp; Technology, Darshan University, Rajkot</a:t>
            </a:r>
            <a:endParaRPr/>
          </a:p>
        </p:txBody>
      </p:sp>
      <p:sp>
        <p:nvSpPr>
          <p:cNvPr id="19" name="Google Shape;19;p94"/>
          <p:cNvSpPr/>
          <p:nvPr/>
        </p:nvSpPr>
        <p:spPr>
          <a:xfrm>
            <a:off x="2554514" y="1"/>
            <a:ext cx="5255702" cy="1335004"/>
          </a:xfrm>
          <a:custGeom>
            <a:avLst/>
            <a:gdLst/>
            <a:ahLst/>
            <a:cxnLst/>
            <a:rect l="l" t="t" r="r" b="b"/>
            <a:pathLst>
              <a:path w="2048" h="517" extrusionOk="0">
                <a:moveTo>
                  <a:pt x="2048" y="0"/>
                </a:moveTo>
                <a:cubicBezTo>
                  <a:pt x="2011" y="25"/>
                  <a:pt x="1973" y="49"/>
                  <a:pt x="1934" y="72"/>
                </a:cubicBezTo>
                <a:cubicBezTo>
                  <a:pt x="1177" y="517"/>
                  <a:pt x="332" y="480"/>
                  <a:pt x="0" y="0"/>
                </a:cubicBezTo>
                <a:lnTo>
                  <a:pt x="2048" y="0"/>
                </a:lnTo>
                <a:close/>
              </a:path>
            </a:pathLst>
          </a:custGeom>
          <a:gradFill>
            <a:gsLst>
              <a:gs pos="0">
                <a:srgbClr val="5C2321"/>
              </a:gs>
              <a:gs pos="10000">
                <a:srgbClr val="5C2321"/>
              </a:gs>
              <a:gs pos="100000">
                <a:schemeClr val="accent6"/>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20" name="Google Shape;20;p94"/>
          <p:cNvSpPr/>
          <p:nvPr/>
        </p:nvSpPr>
        <p:spPr>
          <a:xfrm>
            <a:off x="0" y="5905331"/>
            <a:ext cx="1901425" cy="952668"/>
          </a:xfrm>
          <a:custGeom>
            <a:avLst/>
            <a:gdLst/>
            <a:ahLst/>
            <a:cxnLst/>
            <a:rect l="l" t="t" r="r" b="b"/>
            <a:pathLst>
              <a:path w="2048" h="1024" extrusionOk="0">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5C2321"/>
              </a:gs>
              <a:gs pos="10000">
                <a:srgbClr val="5C2321"/>
              </a:gs>
              <a:gs pos="100000">
                <a:schemeClr val="accent6"/>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pic>
        <p:nvPicPr>
          <p:cNvPr id="21" name="Google Shape;21;p94"/>
          <p:cNvPicPr preferRelativeResize="0"/>
          <p:nvPr/>
        </p:nvPicPr>
        <p:blipFill rotWithShape="1">
          <a:blip r:embed="rId4">
            <a:alphaModFix/>
          </a:blip>
          <a:srcRect/>
          <a:stretch/>
        </p:blipFill>
        <p:spPr>
          <a:xfrm>
            <a:off x="8808334" y="4602222"/>
            <a:ext cx="3383666" cy="2255777"/>
          </a:xfrm>
          <a:prstGeom prst="rect">
            <a:avLst/>
          </a:prstGeom>
          <a:noFill/>
          <a:ln>
            <a:noFill/>
          </a:ln>
        </p:spPr>
      </p:pic>
      <p:cxnSp>
        <p:nvCxnSpPr>
          <p:cNvPr id="22" name="Google Shape;22;p94"/>
          <p:cNvCxnSpPr/>
          <p:nvPr/>
        </p:nvCxnSpPr>
        <p:spPr>
          <a:xfrm>
            <a:off x="1926694" y="6124097"/>
            <a:ext cx="4356000" cy="0"/>
          </a:xfrm>
          <a:prstGeom prst="straightConnector1">
            <a:avLst/>
          </a:prstGeom>
          <a:noFill/>
          <a:ln w="9525" cap="flat" cmpd="sng">
            <a:solidFill>
              <a:srgbClr val="A5A5A5"/>
            </a:solidFill>
            <a:prstDash val="solid"/>
            <a:miter lim="800000"/>
            <a:headEnd type="none" w="sm" len="sm"/>
            <a:tailEnd type="none" w="sm" len="sm"/>
          </a:ln>
        </p:spPr>
      </p:cxnSp>
      <p:sp>
        <p:nvSpPr>
          <p:cNvPr id="23" name="Google Shape;23;p94"/>
          <p:cNvSpPr txBox="1">
            <a:spLocks noGrp="1"/>
          </p:cNvSpPr>
          <p:nvPr>
            <p:ph type="ctrTitle"/>
          </p:nvPr>
        </p:nvSpPr>
        <p:spPr>
          <a:xfrm>
            <a:off x="559490" y="1122364"/>
            <a:ext cx="7035300" cy="257878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363636"/>
              </a:buClr>
              <a:buSzPts val="6600"/>
              <a:buFont typeface="Roboto Condensed"/>
              <a:buNone/>
              <a:defRPr sz="6600" b="1">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4" name="Google Shape;24;p94"/>
          <p:cNvPicPr preferRelativeResize="0"/>
          <p:nvPr/>
        </p:nvPicPr>
        <p:blipFill rotWithShape="1">
          <a:blip r:embed="rId5">
            <a:alphaModFix/>
          </a:blip>
          <a:srcRect/>
          <a:stretch/>
        </p:blipFill>
        <p:spPr>
          <a:xfrm>
            <a:off x="1998063" y="6232297"/>
            <a:ext cx="182880" cy="182880"/>
          </a:xfrm>
          <a:prstGeom prst="rect">
            <a:avLst/>
          </a:prstGeom>
          <a:noFill/>
          <a:ln>
            <a:noFill/>
          </a:ln>
        </p:spPr>
      </p:pic>
      <p:pic>
        <p:nvPicPr>
          <p:cNvPr id="25" name="Google Shape;25;p94"/>
          <p:cNvPicPr preferRelativeResize="0"/>
          <p:nvPr/>
        </p:nvPicPr>
        <p:blipFill rotWithShape="1">
          <a:blip r:embed="rId6">
            <a:alphaModFix/>
          </a:blip>
          <a:srcRect/>
          <a:stretch/>
        </p:blipFill>
        <p:spPr>
          <a:xfrm>
            <a:off x="1998063" y="6505320"/>
            <a:ext cx="182880" cy="182880"/>
          </a:xfrm>
          <a:prstGeom prst="rect">
            <a:avLst/>
          </a:prstGeom>
          <a:noFill/>
          <a:ln>
            <a:noFill/>
          </a:ln>
        </p:spPr>
      </p:pic>
      <p:sp>
        <p:nvSpPr>
          <p:cNvPr id="26" name="Google Shape;26;p94"/>
          <p:cNvSpPr txBox="1">
            <a:spLocks noGrp="1"/>
          </p:cNvSpPr>
          <p:nvPr>
            <p:ph type="body" idx="1"/>
          </p:nvPr>
        </p:nvSpPr>
        <p:spPr>
          <a:xfrm>
            <a:off x="2180943" y="6175935"/>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94"/>
          <p:cNvSpPr txBox="1">
            <a:spLocks noGrp="1"/>
          </p:cNvSpPr>
          <p:nvPr>
            <p:ph type="body" idx="2"/>
          </p:nvPr>
        </p:nvSpPr>
        <p:spPr>
          <a:xfrm>
            <a:off x="2183874" y="646021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94"/>
          <p:cNvSpPr txBox="1">
            <a:spLocks noGrp="1"/>
          </p:cNvSpPr>
          <p:nvPr>
            <p:ph type="body" idx="3"/>
          </p:nvPr>
        </p:nvSpPr>
        <p:spPr>
          <a:xfrm>
            <a:off x="1837678" y="553776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a:solidFill>
                  <a:schemeClr val="dk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94"/>
          <p:cNvSpPr txBox="1">
            <a:spLocks noGrp="1"/>
          </p:cNvSpPr>
          <p:nvPr>
            <p:ph type="body" idx="4"/>
          </p:nvPr>
        </p:nvSpPr>
        <p:spPr>
          <a:xfrm>
            <a:off x="1837677" y="5273332"/>
            <a:ext cx="5581039"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rgbClr val="5C2321"/>
              </a:buClr>
              <a:buSzPts val="1800"/>
              <a:buNone/>
              <a:defRPr sz="1800" b="1">
                <a:solidFill>
                  <a:srgbClr val="5C232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0" name="Google Shape;30;p94"/>
          <p:cNvPicPr preferRelativeResize="0"/>
          <p:nvPr/>
        </p:nvPicPr>
        <p:blipFill rotWithShape="1">
          <a:blip r:embed="rId7">
            <a:alphaModFix/>
          </a:blip>
          <a:srcRect l="62022" t="18062" r="2731" b="17724"/>
          <a:stretch/>
        </p:blipFill>
        <p:spPr>
          <a:xfrm>
            <a:off x="63248" y="837717"/>
            <a:ext cx="1087893" cy="772151"/>
          </a:xfrm>
          <a:prstGeom prst="rect">
            <a:avLst/>
          </a:prstGeom>
          <a:noFill/>
          <a:ln>
            <a:noFill/>
          </a:ln>
        </p:spPr>
      </p:pic>
      <p:sp>
        <p:nvSpPr>
          <p:cNvPr id="31" name="Google Shape;31;p94"/>
          <p:cNvSpPr txBox="1">
            <a:spLocks noGrp="1"/>
          </p:cNvSpPr>
          <p:nvPr>
            <p:ph type="body" idx="5"/>
          </p:nvPr>
        </p:nvSpPr>
        <p:spPr>
          <a:xfrm>
            <a:off x="2581756" y="20384"/>
            <a:ext cx="4646358" cy="734653"/>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0"/>
              </a:spcBef>
              <a:spcAft>
                <a:spcPts val="0"/>
              </a:spcAft>
              <a:buClr>
                <a:schemeClr val="lt1"/>
              </a:buClr>
              <a:buSzPts val="1800"/>
              <a:buNone/>
              <a:defRPr sz="1800" b="0">
                <a:solidFill>
                  <a:schemeClr val="lt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2" name="Google Shape;32;p94" descr="User icon Royalty Free Vector Image - VectorStock"/>
          <p:cNvPicPr preferRelativeResize="0"/>
          <p:nvPr/>
        </p:nvPicPr>
        <p:blipFill rotWithShape="1">
          <a:blip r:embed="rId8">
            <a:alphaModFix/>
          </a:blip>
          <a:srcRect l="26030" t="21389" r="26030" b="34222"/>
          <a:stretch/>
        </p:blipFill>
        <p:spPr>
          <a:xfrm>
            <a:off x="353568" y="5211250"/>
            <a:ext cx="1353600" cy="1353600"/>
          </a:xfrm>
          <a:custGeom>
            <a:avLst/>
            <a:gdLst/>
            <a:ahLst/>
            <a:cxnLst/>
            <a:rect l="l" t="t" r="r" b="b"/>
            <a:pathLst>
              <a:path w="3044190" h="3044190" extrusionOk="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cap="flat" cmpd="sng">
            <a:solidFill>
              <a:srgbClr val="BFBFBF"/>
            </a:solidFill>
            <a:prstDash val="solid"/>
            <a:round/>
            <a:headEnd type="none" w="sm" len="sm"/>
            <a:tailEnd type="none" w="sm" len="sm"/>
          </a:ln>
        </p:spPr>
      </p:pic>
      <p:sp>
        <p:nvSpPr>
          <p:cNvPr id="33" name="Google Shape;33;p94"/>
          <p:cNvSpPr>
            <a:spLocks noGrp="1"/>
          </p:cNvSpPr>
          <p:nvPr>
            <p:ph type="pic" idx="6"/>
          </p:nvPr>
        </p:nvSpPr>
        <p:spPr>
          <a:xfrm>
            <a:off x="353569" y="5211251"/>
            <a:ext cx="1353599" cy="1353599"/>
          </a:xfrm>
          <a:prstGeom prst="rect">
            <a:avLst/>
          </a:prstGeom>
          <a:noFill/>
          <a:ln w="9525" cap="flat" cmpd="sng">
            <a:solidFill>
              <a:srgbClr val="A5A5A5"/>
            </a:solidFill>
            <a:prstDash val="solid"/>
            <a:round/>
            <a:headEnd type="none" w="sm" len="sm"/>
            <a:tailEnd type="none" w="sm" len="sm"/>
          </a:ln>
        </p:spPr>
      </p:sp>
      <p:pic>
        <p:nvPicPr>
          <p:cNvPr id="34" name="Google Shape;34;p94"/>
          <p:cNvPicPr preferRelativeResize="0"/>
          <p:nvPr/>
        </p:nvPicPr>
        <p:blipFill rotWithShape="1">
          <a:blip r:embed="rId9">
            <a:alphaModFix/>
          </a:blip>
          <a:srcRect/>
          <a:stretch/>
        </p:blipFill>
        <p:spPr>
          <a:xfrm>
            <a:off x="8454789" y="1795212"/>
            <a:ext cx="2880360" cy="2774747"/>
          </a:xfrm>
          <a:prstGeom prst="rect">
            <a:avLst/>
          </a:prstGeom>
          <a:noFill/>
          <a:ln>
            <a:noFill/>
          </a:ln>
        </p:spPr>
      </p:pic>
      <p:pic>
        <p:nvPicPr>
          <p:cNvPr id="35" name="Google Shape;35;p94"/>
          <p:cNvPicPr preferRelativeResize="0"/>
          <p:nvPr/>
        </p:nvPicPr>
        <p:blipFill rotWithShape="1">
          <a:blip r:embed="rId10">
            <a:alphaModFix/>
          </a:blip>
          <a:srcRect/>
          <a:stretch/>
        </p:blipFill>
        <p:spPr>
          <a:xfrm>
            <a:off x="8885249" y="320499"/>
            <a:ext cx="2976891" cy="90493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ck - Logo on BL">
  <p:cSld name="Blanck - Logo on BL">
    <p:spTree>
      <p:nvGrpSpPr>
        <p:cNvPr id="1" name="Shape 145"/>
        <p:cNvGrpSpPr/>
        <p:nvPr/>
      </p:nvGrpSpPr>
      <p:grpSpPr>
        <a:xfrm>
          <a:off x="0" y="0"/>
          <a:ext cx="0" cy="0"/>
          <a:chOff x="0" y="0"/>
          <a:chExt cx="0" cy="0"/>
        </a:xfrm>
      </p:grpSpPr>
      <p:sp>
        <p:nvSpPr>
          <p:cNvPr id="146" name="Google Shape;146;p103"/>
          <p:cNvSpPr/>
          <p:nvPr/>
        </p:nvSpPr>
        <p:spPr>
          <a:xfrm>
            <a:off x="0" y="6604000"/>
            <a:ext cx="12191998" cy="254000"/>
          </a:xfrm>
          <a:prstGeom prst="roundRect">
            <a:avLst>
              <a:gd name="adj" fmla="val 0"/>
            </a:avLst>
          </a:prstGeom>
          <a:solidFill>
            <a:srgbClr val="DFDF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sp>
        <p:nvSpPr>
          <p:cNvPr id="147" name="Google Shape;147;p103"/>
          <p:cNvSpPr txBox="1"/>
          <p:nvPr/>
        </p:nvSpPr>
        <p:spPr>
          <a:xfrm>
            <a:off x="838200" y="6604000"/>
            <a:ext cx="2743200" cy="25512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363636"/>
                </a:solidFill>
                <a:latin typeface="Roboto Condensed Light"/>
                <a:ea typeface="Roboto Condensed Light"/>
                <a:cs typeface="Roboto Condensed Light"/>
                <a:sym typeface="Roboto Condensed Light"/>
              </a:rPr>
              <a:t>Prof. Jay R Dhamsaniya</a:t>
            </a:r>
            <a:endParaRPr sz="1200">
              <a:solidFill>
                <a:srgbClr val="363636"/>
              </a:solidFill>
              <a:latin typeface="Roboto Condensed Light"/>
              <a:ea typeface="Roboto Condensed Light"/>
              <a:cs typeface="Roboto Condensed Light"/>
              <a:sym typeface="Roboto Condensed Light"/>
            </a:endParaRPr>
          </a:p>
        </p:txBody>
      </p:sp>
      <p:sp>
        <p:nvSpPr>
          <p:cNvPr id="148" name="Google Shape;148;p103"/>
          <p:cNvSpPr txBox="1"/>
          <p:nvPr/>
        </p:nvSpPr>
        <p:spPr>
          <a:xfrm>
            <a:off x="4038600" y="6604000"/>
            <a:ext cx="4114800" cy="25512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rgbClr val="363636"/>
                </a:solidFill>
                <a:latin typeface="Roboto Condensed Light"/>
                <a:ea typeface="Roboto Condensed Light"/>
                <a:cs typeface="Roboto Condensed Light"/>
                <a:sym typeface="Roboto Condensed Light"/>
              </a:rPr>
              <a:t>#3130006 (PS)   </a:t>
            </a:r>
            <a:r>
              <a:rPr lang="en-US" sz="1200">
                <a:solidFill>
                  <a:srgbClr val="363636"/>
                </a:solidFill>
                <a:latin typeface="Noto Sans Symbols"/>
                <a:ea typeface="Noto Sans Symbols"/>
                <a:cs typeface="Noto Sans Symbols"/>
                <a:sym typeface="Noto Sans Symbols"/>
              </a:rPr>
              <a:t>⬥</a:t>
            </a:r>
            <a:r>
              <a:rPr lang="en-US" sz="1200">
                <a:solidFill>
                  <a:srgbClr val="363636"/>
                </a:solidFill>
                <a:latin typeface="Roboto Condensed Light"/>
                <a:ea typeface="Roboto Condensed Light"/>
                <a:cs typeface="Roboto Condensed Light"/>
                <a:sym typeface="Roboto Condensed Light"/>
              </a:rPr>
              <a:t>   Unit 1 – Basic Probability</a:t>
            </a:r>
            <a:endParaRPr/>
          </a:p>
        </p:txBody>
      </p:sp>
      <p:sp>
        <p:nvSpPr>
          <p:cNvPr id="149" name="Google Shape;149;p103"/>
          <p:cNvSpPr txBox="1"/>
          <p:nvPr/>
        </p:nvSpPr>
        <p:spPr>
          <a:xfrm>
            <a:off x="8610600" y="6604000"/>
            <a:ext cx="2743200" cy="25512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1">
                <a:solidFill>
                  <a:srgbClr val="363636"/>
                </a:solidFill>
                <a:latin typeface="Roboto Condensed"/>
                <a:ea typeface="Roboto Condensed"/>
                <a:cs typeface="Roboto Condensed"/>
                <a:sym typeface="Roboto Condensed"/>
              </a:rPr>
              <a:t>‹#›</a:t>
            </a:fld>
            <a:endParaRPr sz="1200" b="1">
              <a:solidFill>
                <a:srgbClr val="363636"/>
              </a:solidFill>
              <a:latin typeface="Roboto Condensed"/>
              <a:ea typeface="Roboto Condensed"/>
              <a:cs typeface="Roboto Condensed"/>
              <a:sym typeface="Roboto Condensed"/>
            </a:endParaRPr>
          </a:p>
        </p:txBody>
      </p:sp>
      <p:cxnSp>
        <p:nvCxnSpPr>
          <p:cNvPr id="150" name="Google Shape;150;p103"/>
          <p:cNvCxnSpPr/>
          <p:nvPr/>
        </p:nvCxnSpPr>
        <p:spPr>
          <a:xfrm>
            <a:off x="0" y="6606251"/>
            <a:ext cx="12192000" cy="0"/>
          </a:xfrm>
          <a:prstGeom prst="straightConnector1">
            <a:avLst/>
          </a:prstGeom>
          <a:noFill/>
          <a:ln w="12700" cap="flat" cmpd="sng">
            <a:solidFill>
              <a:srgbClr val="BFBFBF">
                <a:alpha val="69803"/>
              </a:srgbClr>
            </a:solidFill>
            <a:prstDash val="solid"/>
            <a:miter lim="800000"/>
            <a:headEnd type="none" w="sm" len="sm"/>
            <a:tailEnd type="none" w="sm" len="sm"/>
          </a:ln>
        </p:spPr>
      </p:cxnSp>
      <p:grpSp>
        <p:nvGrpSpPr>
          <p:cNvPr id="151" name="Google Shape;151;p103"/>
          <p:cNvGrpSpPr/>
          <p:nvPr/>
        </p:nvGrpSpPr>
        <p:grpSpPr>
          <a:xfrm>
            <a:off x="128095" y="5890392"/>
            <a:ext cx="2554143" cy="587454"/>
            <a:chOff x="131177" y="5775962"/>
            <a:chExt cx="2530239" cy="581956"/>
          </a:xfrm>
        </p:grpSpPr>
        <p:pic>
          <p:nvPicPr>
            <p:cNvPr id="152" name="Google Shape;152;p103"/>
            <p:cNvPicPr preferRelativeResize="0"/>
            <p:nvPr/>
          </p:nvPicPr>
          <p:blipFill rotWithShape="1">
            <a:blip r:embed="rId2">
              <a:alphaModFix/>
            </a:blip>
            <a:srcRect/>
            <a:stretch/>
          </p:blipFill>
          <p:spPr>
            <a:xfrm>
              <a:off x="131177" y="5775962"/>
              <a:ext cx="2530238" cy="581955"/>
            </a:xfrm>
            <a:prstGeom prst="rect">
              <a:avLst/>
            </a:prstGeom>
            <a:noFill/>
            <a:ln>
              <a:noFill/>
            </a:ln>
          </p:spPr>
        </p:pic>
        <p:sp>
          <p:nvSpPr>
            <p:cNvPr id="153" name="Google Shape;153;p103"/>
            <p:cNvSpPr/>
            <p:nvPr/>
          </p:nvSpPr>
          <p:spPr>
            <a:xfrm>
              <a:off x="131178" y="5775962"/>
              <a:ext cx="2530238" cy="581956"/>
            </a:xfrm>
            <a:prstGeom prst="rect">
              <a:avLst/>
            </a:pr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 Blanck">
  <p:cSld name="Complete Blanck">
    <p:spTree>
      <p:nvGrpSpPr>
        <p:cNvPr id="1" name="Shape 1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 Red">
  <p:cSld name="1_Title Slide - Red">
    <p:spTree>
      <p:nvGrpSpPr>
        <p:cNvPr id="1" name="Shape 155"/>
        <p:cNvGrpSpPr/>
        <p:nvPr/>
      </p:nvGrpSpPr>
      <p:grpSpPr>
        <a:xfrm>
          <a:off x="0" y="0"/>
          <a:ext cx="0" cy="0"/>
          <a:chOff x="0" y="0"/>
          <a:chExt cx="0" cy="0"/>
        </a:xfrm>
      </p:grpSpPr>
      <p:pic>
        <p:nvPicPr>
          <p:cNvPr id="156" name="Google Shape;156;p105"/>
          <p:cNvPicPr preferRelativeResize="0"/>
          <p:nvPr/>
        </p:nvPicPr>
        <p:blipFill rotWithShape="1">
          <a:blip r:embed="rId2">
            <a:alphaModFix/>
          </a:blip>
          <a:srcRect t="18750" b="24999"/>
          <a:stretch/>
        </p:blipFill>
        <p:spPr>
          <a:xfrm>
            <a:off x="0" y="0"/>
            <a:ext cx="12192000" cy="6858000"/>
          </a:xfrm>
          <a:prstGeom prst="rect">
            <a:avLst/>
          </a:prstGeom>
          <a:noFill/>
          <a:ln>
            <a:noFill/>
          </a:ln>
        </p:spPr>
      </p:pic>
      <p:sp>
        <p:nvSpPr>
          <p:cNvPr id="157" name="Google Shape;157;p105"/>
          <p:cNvSpPr/>
          <p:nvPr/>
        </p:nvSpPr>
        <p:spPr>
          <a:xfrm>
            <a:off x="2554514" y="1"/>
            <a:ext cx="5255702" cy="1335004"/>
          </a:xfrm>
          <a:custGeom>
            <a:avLst/>
            <a:gdLst/>
            <a:ahLst/>
            <a:cxnLst/>
            <a:rect l="l" t="t" r="r" b="b"/>
            <a:pathLst>
              <a:path w="2048" h="517" extrusionOk="0">
                <a:moveTo>
                  <a:pt x="2048" y="0"/>
                </a:moveTo>
                <a:cubicBezTo>
                  <a:pt x="2011" y="25"/>
                  <a:pt x="1973" y="49"/>
                  <a:pt x="1934" y="72"/>
                </a:cubicBezTo>
                <a:cubicBezTo>
                  <a:pt x="1177" y="517"/>
                  <a:pt x="332" y="480"/>
                  <a:pt x="0" y="0"/>
                </a:cubicBezTo>
                <a:lnTo>
                  <a:pt x="2048" y="0"/>
                </a:lnTo>
                <a:close/>
              </a:path>
            </a:pathLst>
          </a:custGeom>
          <a:gradFill>
            <a:gsLst>
              <a:gs pos="0">
                <a:srgbClr val="B71B1C"/>
              </a:gs>
              <a:gs pos="10000">
                <a:srgbClr val="B71B1C"/>
              </a:gs>
              <a:gs pos="100000">
                <a:srgbClr val="ED524F"/>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pic>
        <p:nvPicPr>
          <p:cNvPr id="158" name="Google Shape;158;p105"/>
          <p:cNvPicPr preferRelativeResize="0"/>
          <p:nvPr/>
        </p:nvPicPr>
        <p:blipFill rotWithShape="1">
          <a:blip r:embed="rId3">
            <a:alphaModFix/>
          </a:blip>
          <a:srcRect/>
          <a:stretch/>
        </p:blipFill>
        <p:spPr>
          <a:xfrm>
            <a:off x="8808334" y="4602222"/>
            <a:ext cx="3383666" cy="2255777"/>
          </a:xfrm>
          <a:prstGeom prst="rect">
            <a:avLst/>
          </a:prstGeom>
          <a:noFill/>
          <a:ln>
            <a:noFill/>
          </a:ln>
        </p:spPr>
      </p:pic>
      <p:pic>
        <p:nvPicPr>
          <p:cNvPr id="159" name="Google Shape;159;p105"/>
          <p:cNvPicPr preferRelativeResize="0"/>
          <p:nvPr/>
        </p:nvPicPr>
        <p:blipFill rotWithShape="1">
          <a:blip r:embed="rId4">
            <a:alphaModFix/>
          </a:blip>
          <a:srcRect/>
          <a:stretch/>
        </p:blipFill>
        <p:spPr>
          <a:xfrm>
            <a:off x="8295842" y="307556"/>
            <a:ext cx="3573889" cy="821995"/>
          </a:xfrm>
          <a:prstGeom prst="rect">
            <a:avLst/>
          </a:prstGeom>
          <a:noFill/>
          <a:ln>
            <a:noFill/>
          </a:ln>
        </p:spPr>
      </p:pic>
      <p:pic>
        <p:nvPicPr>
          <p:cNvPr id="160" name="Google Shape;160;p105"/>
          <p:cNvPicPr preferRelativeResize="0"/>
          <p:nvPr/>
        </p:nvPicPr>
        <p:blipFill rotWithShape="1">
          <a:blip r:embed="rId5">
            <a:alphaModFix/>
          </a:blip>
          <a:srcRect l="62022" t="18062" r="2731" b="17724"/>
          <a:stretch/>
        </p:blipFill>
        <p:spPr>
          <a:xfrm>
            <a:off x="63248" y="837717"/>
            <a:ext cx="1087893" cy="772151"/>
          </a:xfrm>
          <a:prstGeom prst="rect">
            <a:avLst/>
          </a:prstGeom>
          <a:noFill/>
          <a:ln>
            <a:noFill/>
          </a:ln>
        </p:spPr>
      </p:pic>
      <p:sp>
        <p:nvSpPr>
          <p:cNvPr id="161" name="Google Shape;161;p105"/>
          <p:cNvSpPr txBox="1">
            <a:spLocks noGrp="1"/>
          </p:cNvSpPr>
          <p:nvPr>
            <p:ph type="body" idx="1"/>
          </p:nvPr>
        </p:nvSpPr>
        <p:spPr>
          <a:xfrm>
            <a:off x="2581756" y="20384"/>
            <a:ext cx="4646358" cy="734653"/>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0"/>
              </a:spcBef>
              <a:spcAft>
                <a:spcPts val="0"/>
              </a:spcAft>
              <a:buClr>
                <a:schemeClr val="lt1"/>
              </a:buClr>
              <a:buSzPts val="1800"/>
              <a:buNone/>
              <a:defRPr sz="1800" b="0">
                <a:solidFill>
                  <a:schemeClr val="lt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105"/>
          <p:cNvSpPr/>
          <p:nvPr/>
        </p:nvSpPr>
        <p:spPr>
          <a:xfrm rot="5400000">
            <a:off x="4309292" y="1717040"/>
            <a:ext cx="3461658" cy="2984188"/>
          </a:xfrm>
          <a:prstGeom prst="hexagon">
            <a:avLst>
              <a:gd name="adj" fmla="val 25000"/>
              <a:gd name="vf" fmla="val 115470"/>
            </a:avLst>
          </a:prstGeom>
          <a:solidFill>
            <a:srgbClr val="F2F2F2"/>
          </a:solidFill>
          <a:ln w="57150" cap="flat" cmpd="sng">
            <a:solidFill>
              <a:schemeClr val="accent6"/>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163" name="Google Shape;163;p105"/>
          <p:cNvSpPr txBox="1"/>
          <p:nvPr/>
        </p:nvSpPr>
        <p:spPr>
          <a:xfrm>
            <a:off x="5014038" y="2239638"/>
            <a:ext cx="2052165"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b="1" i="1">
                <a:solidFill>
                  <a:schemeClr val="dk1"/>
                </a:solidFill>
                <a:latin typeface="Roboto Condensed"/>
                <a:ea typeface="Roboto Condensed"/>
                <a:cs typeface="Roboto Condensed"/>
                <a:sym typeface="Roboto Condensed"/>
              </a:rPr>
              <a:t>Thank</a:t>
            </a:r>
            <a:endParaRPr/>
          </a:p>
          <a:p>
            <a:pPr marL="0" marR="0" lvl="0" indent="0" algn="ctr" rtl="0">
              <a:spcBef>
                <a:spcPts val="0"/>
              </a:spcBef>
              <a:spcAft>
                <a:spcPts val="0"/>
              </a:spcAft>
              <a:buNone/>
            </a:pPr>
            <a:r>
              <a:rPr lang="en-US" sz="6000" b="1" i="1">
                <a:solidFill>
                  <a:schemeClr val="dk1"/>
                </a:solidFill>
                <a:latin typeface="Roboto Condensed"/>
                <a:ea typeface="Roboto Condensed"/>
                <a:cs typeface="Roboto Condensed"/>
                <a:sym typeface="Roboto Condensed"/>
              </a:rPr>
              <a:t>You</a:t>
            </a:r>
            <a:endParaRPr/>
          </a:p>
        </p:txBody>
      </p:sp>
      <p:sp>
        <p:nvSpPr>
          <p:cNvPr id="164" name="Google Shape;164;p105"/>
          <p:cNvSpPr/>
          <p:nvPr/>
        </p:nvSpPr>
        <p:spPr>
          <a:xfrm>
            <a:off x="7678346" y="2221532"/>
            <a:ext cx="4513654" cy="1951692"/>
          </a:xfrm>
          <a:prstGeom prst="rect">
            <a:avLst/>
          </a:prstGeom>
          <a:solidFill>
            <a:schemeClr val="accent6"/>
          </a:solidFill>
          <a:ln w="12700" cap="flat" cmpd="sng">
            <a:solidFill>
              <a:srgbClr val="86333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sp>
        <p:nvSpPr>
          <p:cNvPr id="165" name="Google Shape;165;p105"/>
          <p:cNvSpPr/>
          <p:nvPr/>
        </p:nvSpPr>
        <p:spPr>
          <a:xfrm>
            <a:off x="0" y="2221532"/>
            <a:ext cx="4402106" cy="1951692"/>
          </a:xfrm>
          <a:prstGeom prst="rect">
            <a:avLst/>
          </a:prstGeom>
          <a:solidFill>
            <a:schemeClr val="accent6"/>
          </a:solidFill>
          <a:ln w="12700" cap="flat" cmpd="sng">
            <a:solidFill>
              <a:srgbClr val="86333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sp>
        <p:nvSpPr>
          <p:cNvPr id="166" name="Google Shape;166;p105"/>
          <p:cNvSpPr txBox="1"/>
          <p:nvPr/>
        </p:nvSpPr>
        <p:spPr>
          <a:xfrm>
            <a:off x="1837677" y="5802204"/>
            <a:ext cx="451437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Roboto Condensed"/>
                <a:ea typeface="Roboto Condensed"/>
                <a:cs typeface="Roboto Condensed"/>
                <a:sym typeface="Roboto Condensed"/>
              </a:rPr>
              <a:t>Darshan Institute of Engineering &amp; Technology, Rajkot</a:t>
            </a:r>
            <a:endParaRPr/>
          </a:p>
        </p:txBody>
      </p:sp>
      <p:sp>
        <p:nvSpPr>
          <p:cNvPr id="167" name="Google Shape;167;p105"/>
          <p:cNvSpPr/>
          <p:nvPr/>
        </p:nvSpPr>
        <p:spPr>
          <a:xfrm>
            <a:off x="0" y="5905331"/>
            <a:ext cx="1901425" cy="952668"/>
          </a:xfrm>
          <a:custGeom>
            <a:avLst/>
            <a:gdLst/>
            <a:ahLst/>
            <a:cxnLst/>
            <a:rect l="l" t="t" r="r" b="b"/>
            <a:pathLst>
              <a:path w="2048" h="1024" extrusionOk="0">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B71B1C"/>
              </a:gs>
              <a:gs pos="10000">
                <a:srgbClr val="B71B1C"/>
              </a:gs>
              <a:gs pos="100000">
                <a:srgbClr val="ED524F"/>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cxnSp>
        <p:nvCxnSpPr>
          <p:cNvPr id="168" name="Google Shape;168;p105"/>
          <p:cNvCxnSpPr/>
          <p:nvPr/>
        </p:nvCxnSpPr>
        <p:spPr>
          <a:xfrm>
            <a:off x="1926694" y="6124097"/>
            <a:ext cx="4356000" cy="0"/>
          </a:xfrm>
          <a:prstGeom prst="straightConnector1">
            <a:avLst/>
          </a:prstGeom>
          <a:noFill/>
          <a:ln w="9525" cap="flat" cmpd="sng">
            <a:solidFill>
              <a:srgbClr val="A5A5A5"/>
            </a:solidFill>
            <a:prstDash val="solid"/>
            <a:miter lim="800000"/>
            <a:headEnd type="none" w="sm" len="sm"/>
            <a:tailEnd type="none" w="sm" len="sm"/>
          </a:ln>
        </p:spPr>
      </p:cxnSp>
      <p:pic>
        <p:nvPicPr>
          <p:cNvPr id="169" name="Google Shape;169;p105"/>
          <p:cNvPicPr preferRelativeResize="0"/>
          <p:nvPr/>
        </p:nvPicPr>
        <p:blipFill rotWithShape="1">
          <a:blip r:embed="rId6">
            <a:alphaModFix/>
          </a:blip>
          <a:srcRect/>
          <a:stretch/>
        </p:blipFill>
        <p:spPr>
          <a:xfrm>
            <a:off x="1998063" y="6232297"/>
            <a:ext cx="182880" cy="182880"/>
          </a:xfrm>
          <a:prstGeom prst="rect">
            <a:avLst/>
          </a:prstGeom>
          <a:noFill/>
          <a:ln>
            <a:noFill/>
          </a:ln>
        </p:spPr>
      </p:pic>
      <p:pic>
        <p:nvPicPr>
          <p:cNvPr id="170" name="Google Shape;170;p105"/>
          <p:cNvPicPr preferRelativeResize="0"/>
          <p:nvPr/>
        </p:nvPicPr>
        <p:blipFill rotWithShape="1">
          <a:blip r:embed="rId7">
            <a:alphaModFix/>
          </a:blip>
          <a:srcRect/>
          <a:stretch/>
        </p:blipFill>
        <p:spPr>
          <a:xfrm>
            <a:off x="1998063" y="6505320"/>
            <a:ext cx="182880" cy="182880"/>
          </a:xfrm>
          <a:prstGeom prst="rect">
            <a:avLst/>
          </a:prstGeom>
          <a:noFill/>
          <a:ln>
            <a:noFill/>
          </a:ln>
        </p:spPr>
      </p:pic>
      <p:sp>
        <p:nvSpPr>
          <p:cNvPr id="171" name="Google Shape;171;p105"/>
          <p:cNvSpPr txBox="1">
            <a:spLocks noGrp="1"/>
          </p:cNvSpPr>
          <p:nvPr>
            <p:ph type="body" idx="2"/>
          </p:nvPr>
        </p:nvSpPr>
        <p:spPr>
          <a:xfrm>
            <a:off x="2180943" y="6175935"/>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105"/>
          <p:cNvSpPr txBox="1">
            <a:spLocks noGrp="1"/>
          </p:cNvSpPr>
          <p:nvPr>
            <p:ph type="body" idx="3"/>
          </p:nvPr>
        </p:nvSpPr>
        <p:spPr>
          <a:xfrm>
            <a:off x="2183874" y="646021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3" name="Google Shape;173;p105"/>
          <p:cNvSpPr txBox="1">
            <a:spLocks noGrp="1"/>
          </p:cNvSpPr>
          <p:nvPr>
            <p:ph type="body" idx="4"/>
          </p:nvPr>
        </p:nvSpPr>
        <p:spPr>
          <a:xfrm>
            <a:off x="1837678" y="553776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a:solidFill>
                  <a:schemeClr val="dk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105"/>
          <p:cNvSpPr txBox="1">
            <a:spLocks noGrp="1"/>
          </p:cNvSpPr>
          <p:nvPr>
            <p:ph type="body" idx="5"/>
          </p:nvPr>
        </p:nvSpPr>
        <p:spPr>
          <a:xfrm>
            <a:off x="1837677" y="5273332"/>
            <a:ext cx="5581039"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rgbClr val="B71B1C"/>
              </a:buClr>
              <a:buSzPts val="1800"/>
              <a:buNone/>
              <a:defRPr sz="1800" b="1">
                <a:solidFill>
                  <a:srgbClr val="B71B1C"/>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75" name="Google Shape;175;p105"/>
          <p:cNvPicPr preferRelativeResize="0"/>
          <p:nvPr/>
        </p:nvPicPr>
        <p:blipFill rotWithShape="1">
          <a:blip r:embed="rId8">
            <a:alphaModFix/>
          </a:blip>
          <a:srcRect l="24746" t="7575" r="25760" b="18186"/>
          <a:stretch/>
        </p:blipFill>
        <p:spPr>
          <a:xfrm>
            <a:off x="356499" y="5214354"/>
            <a:ext cx="1354234" cy="1354234"/>
          </a:xfrm>
          <a:custGeom>
            <a:avLst/>
            <a:gdLst/>
            <a:ahLst/>
            <a:cxnLst/>
            <a:rect l="l" t="t" r="r" b="b"/>
            <a:pathLst>
              <a:path w="4572000" h="4572000" extrusionOk="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9525" cap="flat" cmpd="sng">
            <a:solidFill>
              <a:srgbClr val="A5A5A5"/>
            </a:solidFill>
            <a:prstDash val="solid"/>
            <a:round/>
            <a:headEnd type="none" w="sm" len="sm"/>
            <a:tailEnd type="none" w="sm" len="sm"/>
          </a:ln>
        </p:spPr>
      </p:pic>
      <p:pic>
        <p:nvPicPr>
          <p:cNvPr id="176" name="Google Shape;176;p105" descr="User icon Royalty Free Vector Image - VectorStock"/>
          <p:cNvPicPr preferRelativeResize="0"/>
          <p:nvPr/>
        </p:nvPicPr>
        <p:blipFill rotWithShape="1">
          <a:blip r:embed="rId9">
            <a:alphaModFix/>
          </a:blip>
          <a:srcRect l="26030" t="21389" r="26030" b="34222"/>
          <a:stretch/>
        </p:blipFill>
        <p:spPr>
          <a:xfrm>
            <a:off x="353568" y="5211250"/>
            <a:ext cx="1353600" cy="1353600"/>
          </a:xfrm>
          <a:custGeom>
            <a:avLst/>
            <a:gdLst/>
            <a:ahLst/>
            <a:cxnLst/>
            <a:rect l="l" t="t" r="r" b="b"/>
            <a:pathLst>
              <a:path w="3044190" h="3044190" extrusionOk="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cap="flat" cmpd="sng">
            <a:solidFill>
              <a:srgbClr val="BFBFBF"/>
            </a:solidFill>
            <a:prstDash val="solid"/>
            <a:round/>
            <a:headEnd type="none" w="sm" len="sm"/>
            <a:tailEnd type="none" w="sm" len="sm"/>
          </a:ln>
        </p:spPr>
      </p:pic>
      <p:sp>
        <p:nvSpPr>
          <p:cNvPr id="177" name="Google Shape;177;p105"/>
          <p:cNvSpPr>
            <a:spLocks noGrp="1"/>
          </p:cNvSpPr>
          <p:nvPr>
            <p:ph type="pic" idx="6"/>
          </p:nvPr>
        </p:nvSpPr>
        <p:spPr>
          <a:xfrm>
            <a:off x="353569" y="5211251"/>
            <a:ext cx="1353599" cy="1353599"/>
          </a:xfrm>
          <a:prstGeom prst="rect">
            <a:avLst/>
          </a:prstGeom>
          <a:noFill/>
          <a:ln w="9525" cap="flat" cmpd="sng">
            <a:solidFill>
              <a:srgbClr val="A5A5A5"/>
            </a:solidFill>
            <a:prstDash val="solid"/>
            <a:round/>
            <a:headEnd type="none" w="sm" len="sm"/>
            <a:tailEnd type="none" w="sm" len="sm"/>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omplete Blanck">
  <p:cSld name="1_Complete Blanck">
    <p:spTree>
      <p:nvGrpSpPr>
        <p:cNvPr id="1" name="Shape 178"/>
        <p:cNvGrpSpPr/>
        <p:nvPr/>
      </p:nvGrpSpPr>
      <p:grpSpPr>
        <a:xfrm>
          <a:off x="0" y="0"/>
          <a:ext cx="0" cy="0"/>
          <a:chOff x="0" y="0"/>
          <a:chExt cx="0" cy="0"/>
        </a:xfrm>
      </p:grpSpPr>
      <p:sp>
        <p:nvSpPr>
          <p:cNvPr id="179" name="Google Shape;179;p106"/>
          <p:cNvSpPr txBox="1"/>
          <p:nvPr/>
        </p:nvSpPr>
        <p:spPr>
          <a:xfrm>
            <a:off x="375920" y="457200"/>
            <a:ext cx="418576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Roboto Condensed"/>
                <a:ea typeface="Roboto Condensed"/>
                <a:cs typeface="Roboto Condensed"/>
                <a:sym typeface="Roboto Condensed"/>
              </a:rPr>
              <a:t>How to Crop Circular Photo?</a:t>
            </a:r>
            <a:endParaRPr/>
          </a:p>
        </p:txBody>
      </p:sp>
      <p:sp>
        <p:nvSpPr>
          <p:cNvPr id="180" name="Google Shape;180;p106"/>
          <p:cNvSpPr>
            <a:spLocks noGrp="1"/>
          </p:cNvSpPr>
          <p:nvPr>
            <p:ph type="pic" idx="2"/>
          </p:nvPr>
        </p:nvSpPr>
        <p:spPr>
          <a:xfrm>
            <a:off x="4013200" y="1808163"/>
            <a:ext cx="3890962" cy="3890962"/>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 Teal">
  <p:cSld name="Title Slide - Teal">
    <p:spTree>
      <p:nvGrpSpPr>
        <p:cNvPr id="1" name="Shape 181"/>
        <p:cNvGrpSpPr/>
        <p:nvPr/>
      </p:nvGrpSpPr>
      <p:grpSpPr>
        <a:xfrm>
          <a:off x="0" y="0"/>
          <a:ext cx="0" cy="0"/>
          <a:chOff x="0" y="0"/>
          <a:chExt cx="0" cy="0"/>
        </a:xfrm>
      </p:grpSpPr>
      <p:pic>
        <p:nvPicPr>
          <p:cNvPr id="182" name="Google Shape;182;p107"/>
          <p:cNvPicPr preferRelativeResize="0"/>
          <p:nvPr/>
        </p:nvPicPr>
        <p:blipFill rotWithShape="1">
          <a:blip r:embed="rId2">
            <a:alphaModFix/>
          </a:blip>
          <a:srcRect t="18750" b="24999"/>
          <a:stretch/>
        </p:blipFill>
        <p:spPr>
          <a:xfrm>
            <a:off x="0" y="0"/>
            <a:ext cx="12192000" cy="6858000"/>
          </a:xfrm>
          <a:prstGeom prst="rect">
            <a:avLst/>
          </a:prstGeom>
          <a:noFill/>
          <a:ln>
            <a:noFill/>
          </a:ln>
        </p:spPr>
      </p:pic>
      <p:sp>
        <p:nvSpPr>
          <p:cNvPr id="183" name="Google Shape;183;p107"/>
          <p:cNvSpPr txBox="1"/>
          <p:nvPr/>
        </p:nvSpPr>
        <p:spPr>
          <a:xfrm>
            <a:off x="1837677" y="5802204"/>
            <a:ext cx="451437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Roboto Condensed"/>
                <a:ea typeface="Roboto Condensed"/>
                <a:cs typeface="Roboto Condensed"/>
                <a:sym typeface="Roboto Condensed"/>
              </a:rPr>
              <a:t>Darshan Institute of Engineering &amp; Technology, Rajkot</a:t>
            </a:r>
            <a:endParaRPr/>
          </a:p>
        </p:txBody>
      </p:sp>
      <p:sp>
        <p:nvSpPr>
          <p:cNvPr id="184" name="Google Shape;184;p107"/>
          <p:cNvSpPr/>
          <p:nvPr/>
        </p:nvSpPr>
        <p:spPr>
          <a:xfrm>
            <a:off x="2554514" y="1"/>
            <a:ext cx="5255702" cy="1335004"/>
          </a:xfrm>
          <a:custGeom>
            <a:avLst/>
            <a:gdLst/>
            <a:ahLst/>
            <a:cxnLst/>
            <a:rect l="l" t="t" r="r" b="b"/>
            <a:pathLst>
              <a:path w="2048" h="517" extrusionOk="0">
                <a:moveTo>
                  <a:pt x="2048" y="0"/>
                </a:moveTo>
                <a:cubicBezTo>
                  <a:pt x="2011" y="25"/>
                  <a:pt x="1973" y="49"/>
                  <a:pt x="1934" y="72"/>
                </a:cubicBezTo>
                <a:cubicBezTo>
                  <a:pt x="1177" y="517"/>
                  <a:pt x="332" y="480"/>
                  <a:pt x="0" y="0"/>
                </a:cubicBezTo>
                <a:lnTo>
                  <a:pt x="2048" y="0"/>
                </a:lnTo>
                <a:close/>
              </a:path>
            </a:pathLst>
          </a:custGeom>
          <a:gradFill>
            <a:gsLst>
              <a:gs pos="0">
                <a:srgbClr val="0E4D3B"/>
              </a:gs>
              <a:gs pos="10000">
                <a:srgbClr val="0E4D3B"/>
              </a:gs>
              <a:gs pos="100000">
                <a:srgbClr val="009788"/>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185" name="Google Shape;185;p107"/>
          <p:cNvSpPr/>
          <p:nvPr/>
        </p:nvSpPr>
        <p:spPr>
          <a:xfrm>
            <a:off x="0" y="5905331"/>
            <a:ext cx="1901425" cy="952668"/>
          </a:xfrm>
          <a:custGeom>
            <a:avLst/>
            <a:gdLst/>
            <a:ahLst/>
            <a:cxnLst/>
            <a:rect l="l" t="t" r="r" b="b"/>
            <a:pathLst>
              <a:path w="2048" h="1024" extrusionOk="0">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0E4D3B"/>
              </a:gs>
              <a:gs pos="10000">
                <a:srgbClr val="0E4D3B"/>
              </a:gs>
              <a:gs pos="100000">
                <a:srgbClr val="009788"/>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pic>
        <p:nvPicPr>
          <p:cNvPr id="186" name="Google Shape;186;p107"/>
          <p:cNvPicPr preferRelativeResize="0"/>
          <p:nvPr/>
        </p:nvPicPr>
        <p:blipFill rotWithShape="1">
          <a:blip r:embed="rId3">
            <a:alphaModFix/>
          </a:blip>
          <a:srcRect/>
          <a:stretch/>
        </p:blipFill>
        <p:spPr>
          <a:xfrm>
            <a:off x="8808334" y="4602222"/>
            <a:ext cx="3383666" cy="2255777"/>
          </a:xfrm>
          <a:prstGeom prst="rect">
            <a:avLst/>
          </a:prstGeom>
          <a:noFill/>
          <a:ln>
            <a:noFill/>
          </a:ln>
        </p:spPr>
      </p:pic>
      <p:pic>
        <p:nvPicPr>
          <p:cNvPr id="187" name="Google Shape;187;p107"/>
          <p:cNvPicPr preferRelativeResize="0"/>
          <p:nvPr/>
        </p:nvPicPr>
        <p:blipFill rotWithShape="1">
          <a:blip r:embed="rId4">
            <a:alphaModFix/>
          </a:blip>
          <a:srcRect/>
          <a:stretch/>
        </p:blipFill>
        <p:spPr>
          <a:xfrm>
            <a:off x="8440861" y="2096941"/>
            <a:ext cx="2813885" cy="2119207"/>
          </a:xfrm>
          <a:prstGeom prst="rect">
            <a:avLst/>
          </a:prstGeom>
          <a:noFill/>
          <a:ln>
            <a:noFill/>
          </a:ln>
        </p:spPr>
      </p:pic>
      <p:cxnSp>
        <p:nvCxnSpPr>
          <p:cNvPr id="188" name="Google Shape;188;p107"/>
          <p:cNvCxnSpPr/>
          <p:nvPr/>
        </p:nvCxnSpPr>
        <p:spPr>
          <a:xfrm>
            <a:off x="1926694" y="6124097"/>
            <a:ext cx="4356000" cy="0"/>
          </a:xfrm>
          <a:prstGeom prst="straightConnector1">
            <a:avLst/>
          </a:prstGeom>
          <a:noFill/>
          <a:ln w="9525" cap="flat" cmpd="sng">
            <a:solidFill>
              <a:srgbClr val="A5A5A5"/>
            </a:solidFill>
            <a:prstDash val="solid"/>
            <a:miter lim="800000"/>
            <a:headEnd type="none" w="sm" len="sm"/>
            <a:tailEnd type="none" w="sm" len="sm"/>
          </a:ln>
        </p:spPr>
      </p:cxnSp>
      <p:sp>
        <p:nvSpPr>
          <p:cNvPr id="189" name="Google Shape;189;p107"/>
          <p:cNvSpPr txBox="1">
            <a:spLocks noGrp="1"/>
          </p:cNvSpPr>
          <p:nvPr>
            <p:ph type="ctrTitle"/>
          </p:nvPr>
        </p:nvSpPr>
        <p:spPr>
          <a:xfrm>
            <a:off x="559490" y="1122364"/>
            <a:ext cx="7035300" cy="257878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363636"/>
              </a:buClr>
              <a:buSzPts val="6600"/>
              <a:buFont typeface="Roboto Condensed"/>
              <a:buNone/>
              <a:defRPr sz="6600" b="1">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90" name="Google Shape;190;p107"/>
          <p:cNvPicPr preferRelativeResize="0"/>
          <p:nvPr/>
        </p:nvPicPr>
        <p:blipFill rotWithShape="1">
          <a:blip r:embed="rId5">
            <a:alphaModFix/>
          </a:blip>
          <a:srcRect/>
          <a:stretch/>
        </p:blipFill>
        <p:spPr>
          <a:xfrm>
            <a:off x="1998063" y="6232297"/>
            <a:ext cx="182880" cy="182880"/>
          </a:xfrm>
          <a:prstGeom prst="rect">
            <a:avLst/>
          </a:prstGeom>
          <a:noFill/>
          <a:ln>
            <a:noFill/>
          </a:ln>
        </p:spPr>
      </p:pic>
      <p:pic>
        <p:nvPicPr>
          <p:cNvPr id="191" name="Google Shape;191;p107"/>
          <p:cNvPicPr preferRelativeResize="0"/>
          <p:nvPr/>
        </p:nvPicPr>
        <p:blipFill rotWithShape="1">
          <a:blip r:embed="rId6">
            <a:alphaModFix/>
          </a:blip>
          <a:srcRect/>
          <a:stretch/>
        </p:blipFill>
        <p:spPr>
          <a:xfrm>
            <a:off x="1998063" y="6505320"/>
            <a:ext cx="182880" cy="182880"/>
          </a:xfrm>
          <a:prstGeom prst="rect">
            <a:avLst/>
          </a:prstGeom>
          <a:noFill/>
          <a:ln>
            <a:noFill/>
          </a:ln>
        </p:spPr>
      </p:pic>
      <p:sp>
        <p:nvSpPr>
          <p:cNvPr id="192" name="Google Shape;192;p107"/>
          <p:cNvSpPr txBox="1">
            <a:spLocks noGrp="1"/>
          </p:cNvSpPr>
          <p:nvPr>
            <p:ph type="body" idx="1"/>
          </p:nvPr>
        </p:nvSpPr>
        <p:spPr>
          <a:xfrm>
            <a:off x="2180943" y="6175935"/>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3" name="Google Shape;193;p107"/>
          <p:cNvSpPr txBox="1">
            <a:spLocks noGrp="1"/>
          </p:cNvSpPr>
          <p:nvPr>
            <p:ph type="body" idx="2"/>
          </p:nvPr>
        </p:nvSpPr>
        <p:spPr>
          <a:xfrm>
            <a:off x="2183874" y="646021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107"/>
          <p:cNvSpPr txBox="1">
            <a:spLocks noGrp="1"/>
          </p:cNvSpPr>
          <p:nvPr>
            <p:ph type="body" idx="3"/>
          </p:nvPr>
        </p:nvSpPr>
        <p:spPr>
          <a:xfrm>
            <a:off x="1837678" y="553776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a:solidFill>
                  <a:schemeClr val="dk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5" name="Google Shape;195;p107"/>
          <p:cNvSpPr txBox="1">
            <a:spLocks noGrp="1"/>
          </p:cNvSpPr>
          <p:nvPr>
            <p:ph type="body" idx="4"/>
          </p:nvPr>
        </p:nvSpPr>
        <p:spPr>
          <a:xfrm>
            <a:off x="1837677" y="5273332"/>
            <a:ext cx="5581039"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rgbClr val="0E4D3B"/>
              </a:buClr>
              <a:buSzPts val="1800"/>
              <a:buNone/>
              <a:defRPr sz="1800" b="1">
                <a:solidFill>
                  <a:srgbClr val="0E4D3B"/>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96" name="Google Shape;196;p107"/>
          <p:cNvPicPr preferRelativeResize="0"/>
          <p:nvPr/>
        </p:nvPicPr>
        <p:blipFill rotWithShape="1">
          <a:blip r:embed="rId7">
            <a:alphaModFix/>
          </a:blip>
          <a:srcRect/>
          <a:stretch/>
        </p:blipFill>
        <p:spPr>
          <a:xfrm>
            <a:off x="8295842" y="307556"/>
            <a:ext cx="3573889" cy="821995"/>
          </a:xfrm>
          <a:prstGeom prst="rect">
            <a:avLst/>
          </a:prstGeom>
          <a:noFill/>
          <a:ln>
            <a:noFill/>
          </a:ln>
        </p:spPr>
      </p:pic>
      <p:pic>
        <p:nvPicPr>
          <p:cNvPr id="197" name="Google Shape;197;p107"/>
          <p:cNvPicPr preferRelativeResize="0"/>
          <p:nvPr/>
        </p:nvPicPr>
        <p:blipFill rotWithShape="1">
          <a:blip r:embed="rId8">
            <a:alphaModFix/>
          </a:blip>
          <a:srcRect l="62022" t="18062" r="2731" b="17724"/>
          <a:stretch/>
        </p:blipFill>
        <p:spPr>
          <a:xfrm>
            <a:off x="63248" y="837717"/>
            <a:ext cx="1087893" cy="772151"/>
          </a:xfrm>
          <a:prstGeom prst="rect">
            <a:avLst/>
          </a:prstGeom>
          <a:noFill/>
          <a:ln>
            <a:noFill/>
          </a:ln>
        </p:spPr>
      </p:pic>
      <p:sp>
        <p:nvSpPr>
          <p:cNvPr id="198" name="Google Shape;198;p107"/>
          <p:cNvSpPr txBox="1">
            <a:spLocks noGrp="1"/>
          </p:cNvSpPr>
          <p:nvPr>
            <p:ph type="body" idx="5"/>
          </p:nvPr>
        </p:nvSpPr>
        <p:spPr>
          <a:xfrm>
            <a:off x="2581756" y="20384"/>
            <a:ext cx="4646358" cy="734653"/>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0"/>
              </a:spcBef>
              <a:spcAft>
                <a:spcPts val="0"/>
              </a:spcAft>
              <a:buClr>
                <a:schemeClr val="lt1"/>
              </a:buClr>
              <a:buSzPts val="1800"/>
              <a:buNone/>
              <a:defRPr sz="1800" b="0">
                <a:solidFill>
                  <a:schemeClr val="lt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99" name="Google Shape;199;p107" descr="User icon Royalty Free Vector Image - VectorStock"/>
          <p:cNvPicPr preferRelativeResize="0"/>
          <p:nvPr/>
        </p:nvPicPr>
        <p:blipFill rotWithShape="1">
          <a:blip r:embed="rId9">
            <a:alphaModFix/>
          </a:blip>
          <a:srcRect l="26030" t="21389" r="26030" b="34222"/>
          <a:stretch/>
        </p:blipFill>
        <p:spPr>
          <a:xfrm>
            <a:off x="353568" y="5211250"/>
            <a:ext cx="1353600" cy="1353600"/>
          </a:xfrm>
          <a:custGeom>
            <a:avLst/>
            <a:gdLst/>
            <a:ahLst/>
            <a:cxnLst/>
            <a:rect l="l" t="t" r="r" b="b"/>
            <a:pathLst>
              <a:path w="3044190" h="3044190" extrusionOk="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cap="flat" cmpd="sng">
            <a:solidFill>
              <a:srgbClr val="BFBFBF"/>
            </a:solidFill>
            <a:prstDash val="solid"/>
            <a:round/>
            <a:headEnd type="none" w="sm" len="sm"/>
            <a:tailEnd type="none" w="sm" len="sm"/>
          </a:ln>
        </p:spPr>
      </p:pic>
      <p:sp>
        <p:nvSpPr>
          <p:cNvPr id="200" name="Google Shape;200;p107"/>
          <p:cNvSpPr>
            <a:spLocks noGrp="1"/>
          </p:cNvSpPr>
          <p:nvPr>
            <p:ph type="pic" idx="6"/>
          </p:nvPr>
        </p:nvSpPr>
        <p:spPr>
          <a:xfrm>
            <a:off x="353569" y="5211251"/>
            <a:ext cx="1353599" cy="1353599"/>
          </a:xfrm>
          <a:prstGeom prst="rect">
            <a:avLst/>
          </a:prstGeom>
          <a:noFill/>
          <a:ln w="9525" cap="flat" cmpd="sng">
            <a:solidFill>
              <a:srgbClr val="A5A5A5"/>
            </a:solidFill>
            <a:prstDash val="solid"/>
            <a:round/>
            <a:headEnd type="none" w="sm" len="sm"/>
            <a:tailEnd type="none" w="sm" len="sm"/>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 Cyan">
  <p:cSld name="Title Slide - Cyan">
    <p:spTree>
      <p:nvGrpSpPr>
        <p:cNvPr id="1" name="Shape 201"/>
        <p:cNvGrpSpPr/>
        <p:nvPr/>
      </p:nvGrpSpPr>
      <p:grpSpPr>
        <a:xfrm>
          <a:off x="0" y="0"/>
          <a:ext cx="0" cy="0"/>
          <a:chOff x="0" y="0"/>
          <a:chExt cx="0" cy="0"/>
        </a:xfrm>
      </p:grpSpPr>
      <p:pic>
        <p:nvPicPr>
          <p:cNvPr id="202" name="Google Shape;202;p108"/>
          <p:cNvPicPr preferRelativeResize="0"/>
          <p:nvPr/>
        </p:nvPicPr>
        <p:blipFill rotWithShape="1">
          <a:blip r:embed="rId2">
            <a:alphaModFix/>
          </a:blip>
          <a:srcRect t="18750" b="24999"/>
          <a:stretch/>
        </p:blipFill>
        <p:spPr>
          <a:xfrm>
            <a:off x="0" y="0"/>
            <a:ext cx="12192000" cy="6858000"/>
          </a:xfrm>
          <a:prstGeom prst="rect">
            <a:avLst/>
          </a:prstGeom>
          <a:noFill/>
          <a:ln>
            <a:noFill/>
          </a:ln>
        </p:spPr>
      </p:pic>
      <p:sp>
        <p:nvSpPr>
          <p:cNvPr id="203" name="Google Shape;203;p108"/>
          <p:cNvSpPr txBox="1"/>
          <p:nvPr/>
        </p:nvSpPr>
        <p:spPr>
          <a:xfrm>
            <a:off x="1837677" y="5802204"/>
            <a:ext cx="451437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Roboto Condensed"/>
                <a:ea typeface="Roboto Condensed"/>
                <a:cs typeface="Roboto Condensed"/>
                <a:sym typeface="Roboto Condensed"/>
              </a:rPr>
              <a:t>Darshan Institute of Engineering &amp; Technology, Rajkot</a:t>
            </a:r>
            <a:endParaRPr/>
          </a:p>
        </p:txBody>
      </p:sp>
      <p:sp>
        <p:nvSpPr>
          <p:cNvPr id="204" name="Google Shape;204;p108"/>
          <p:cNvSpPr/>
          <p:nvPr/>
        </p:nvSpPr>
        <p:spPr>
          <a:xfrm>
            <a:off x="2554514" y="1"/>
            <a:ext cx="5255702" cy="1335004"/>
          </a:xfrm>
          <a:custGeom>
            <a:avLst/>
            <a:gdLst/>
            <a:ahLst/>
            <a:cxnLst/>
            <a:rect l="l" t="t" r="r" b="b"/>
            <a:pathLst>
              <a:path w="2048" h="517" extrusionOk="0">
                <a:moveTo>
                  <a:pt x="2048" y="0"/>
                </a:moveTo>
                <a:cubicBezTo>
                  <a:pt x="2011" y="25"/>
                  <a:pt x="1973" y="49"/>
                  <a:pt x="1934" y="72"/>
                </a:cubicBezTo>
                <a:cubicBezTo>
                  <a:pt x="1177" y="517"/>
                  <a:pt x="332" y="480"/>
                  <a:pt x="0" y="0"/>
                </a:cubicBezTo>
                <a:lnTo>
                  <a:pt x="2048" y="0"/>
                </a:lnTo>
                <a:close/>
              </a:path>
            </a:pathLst>
          </a:custGeom>
          <a:gradFill>
            <a:gsLst>
              <a:gs pos="0">
                <a:srgbClr val="005D69"/>
              </a:gs>
              <a:gs pos="10000">
                <a:srgbClr val="005D69"/>
              </a:gs>
              <a:gs pos="100000">
                <a:schemeClr val="accent2"/>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205" name="Google Shape;205;p108"/>
          <p:cNvSpPr/>
          <p:nvPr/>
        </p:nvSpPr>
        <p:spPr>
          <a:xfrm>
            <a:off x="0" y="5905331"/>
            <a:ext cx="1901425" cy="952668"/>
          </a:xfrm>
          <a:custGeom>
            <a:avLst/>
            <a:gdLst/>
            <a:ahLst/>
            <a:cxnLst/>
            <a:rect l="l" t="t" r="r" b="b"/>
            <a:pathLst>
              <a:path w="2048" h="1024" extrusionOk="0">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005D69"/>
              </a:gs>
              <a:gs pos="10000">
                <a:srgbClr val="005D69"/>
              </a:gs>
              <a:gs pos="100000">
                <a:schemeClr val="accent2"/>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pic>
        <p:nvPicPr>
          <p:cNvPr id="206" name="Google Shape;206;p108"/>
          <p:cNvPicPr preferRelativeResize="0"/>
          <p:nvPr/>
        </p:nvPicPr>
        <p:blipFill rotWithShape="1">
          <a:blip r:embed="rId3">
            <a:alphaModFix/>
          </a:blip>
          <a:srcRect/>
          <a:stretch/>
        </p:blipFill>
        <p:spPr>
          <a:xfrm>
            <a:off x="8808334" y="4602222"/>
            <a:ext cx="3383666" cy="2255777"/>
          </a:xfrm>
          <a:prstGeom prst="rect">
            <a:avLst/>
          </a:prstGeom>
          <a:noFill/>
          <a:ln>
            <a:noFill/>
          </a:ln>
        </p:spPr>
      </p:pic>
      <p:pic>
        <p:nvPicPr>
          <p:cNvPr id="207" name="Google Shape;207;p108"/>
          <p:cNvPicPr preferRelativeResize="0"/>
          <p:nvPr/>
        </p:nvPicPr>
        <p:blipFill rotWithShape="1">
          <a:blip r:embed="rId4">
            <a:alphaModFix/>
          </a:blip>
          <a:srcRect/>
          <a:stretch/>
        </p:blipFill>
        <p:spPr>
          <a:xfrm>
            <a:off x="8440861" y="2096941"/>
            <a:ext cx="2813885" cy="2119207"/>
          </a:xfrm>
          <a:prstGeom prst="rect">
            <a:avLst/>
          </a:prstGeom>
          <a:noFill/>
          <a:ln>
            <a:noFill/>
          </a:ln>
        </p:spPr>
      </p:pic>
      <p:cxnSp>
        <p:nvCxnSpPr>
          <p:cNvPr id="208" name="Google Shape;208;p108"/>
          <p:cNvCxnSpPr/>
          <p:nvPr/>
        </p:nvCxnSpPr>
        <p:spPr>
          <a:xfrm>
            <a:off x="1926694" y="6124097"/>
            <a:ext cx="4356000" cy="0"/>
          </a:xfrm>
          <a:prstGeom prst="straightConnector1">
            <a:avLst/>
          </a:prstGeom>
          <a:noFill/>
          <a:ln w="9525" cap="flat" cmpd="sng">
            <a:solidFill>
              <a:srgbClr val="A5A5A5"/>
            </a:solidFill>
            <a:prstDash val="solid"/>
            <a:miter lim="800000"/>
            <a:headEnd type="none" w="sm" len="sm"/>
            <a:tailEnd type="none" w="sm" len="sm"/>
          </a:ln>
        </p:spPr>
      </p:cxnSp>
      <p:sp>
        <p:nvSpPr>
          <p:cNvPr id="209" name="Google Shape;209;p108"/>
          <p:cNvSpPr txBox="1">
            <a:spLocks noGrp="1"/>
          </p:cNvSpPr>
          <p:nvPr>
            <p:ph type="ctrTitle"/>
          </p:nvPr>
        </p:nvSpPr>
        <p:spPr>
          <a:xfrm>
            <a:off x="559490" y="1122364"/>
            <a:ext cx="7035300" cy="257878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363636"/>
              </a:buClr>
              <a:buSzPts val="6600"/>
              <a:buFont typeface="Roboto Condensed"/>
              <a:buNone/>
              <a:defRPr sz="6600" b="1">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10" name="Google Shape;210;p108"/>
          <p:cNvPicPr preferRelativeResize="0"/>
          <p:nvPr/>
        </p:nvPicPr>
        <p:blipFill rotWithShape="1">
          <a:blip r:embed="rId5">
            <a:alphaModFix/>
          </a:blip>
          <a:srcRect/>
          <a:stretch/>
        </p:blipFill>
        <p:spPr>
          <a:xfrm>
            <a:off x="1998063" y="6232297"/>
            <a:ext cx="182880" cy="182880"/>
          </a:xfrm>
          <a:prstGeom prst="rect">
            <a:avLst/>
          </a:prstGeom>
          <a:noFill/>
          <a:ln>
            <a:noFill/>
          </a:ln>
        </p:spPr>
      </p:pic>
      <p:pic>
        <p:nvPicPr>
          <p:cNvPr id="211" name="Google Shape;211;p108"/>
          <p:cNvPicPr preferRelativeResize="0"/>
          <p:nvPr/>
        </p:nvPicPr>
        <p:blipFill rotWithShape="1">
          <a:blip r:embed="rId6">
            <a:alphaModFix/>
          </a:blip>
          <a:srcRect/>
          <a:stretch/>
        </p:blipFill>
        <p:spPr>
          <a:xfrm>
            <a:off x="1998063" y="6505320"/>
            <a:ext cx="182880" cy="182880"/>
          </a:xfrm>
          <a:prstGeom prst="rect">
            <a:avLst/>
          </a:prstGeom>
          <a:noFill/>
          <a:ln>
            <a:noFill/>
          </a:ln>
        </p:spPr>
      </p:pic>
      <p:sp>
        <p:nvSpPr>
          <p:cNvPr id="212" name="Google Shape;212;p108"/>
          <p:cNvSpPr txBox="1">
            <a:spLocks noGrp="1"/>
          </p:cNvSpPr>
          <p:nvPr>
            <p:ph type="body" idx="1"/>
          </p:nvPr>
        </p:nvSpPr>
        <p:spPr>
          <a:xfrm>
            <a:off x="2180943" y="6175935"/>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3" name="Google Shape;213;p108"/>
          <p:cNvSpPr txBox="1">
            <a:spLocks noGrp="1"/>
          </p:cNvSpPr>
          <p:nvPr>
            <p:ph type="body" idx="2"/>
          </p:nvPr>
        </p:nvSpPr>
        <p:spPr>
          <a:xfrm>
            <a:off x="2183874" y="646021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108"/>
          <p:cNvSpPr txBox="1">
            <a:spLocks noGrp="1"/>
          </p:cNvSpPr>
          <p:nvPr>
            <p:ph type="body" idx="3"/>
          </p:nvPr>
        </p:nvSpPr>
        <p:spPr>
          <a:xfrm>
            <a:off x="1837678" y="553776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a:solidFill>
                  <a:schemeClr val="dk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5" name="Google Shape;215;p108"/>
          <p:cNvSpPr txBox="1">
            <a:spLocks noGrp="1"/>
          </p:cNvSpPr>
          <p:nvPr>
            <p:ph type="body" idx="4"/>
          </p:nvPr>
        </p:nvSpPr>
        <p:spPr>
          <a:xfrm>
            <a:off x="1837677" y="5273332"/>
            <a:ext cx="5581039"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rgbClr val="005D69"/>
              </a:buClr>
              <a:buSzPts val="1800"/>
              <a:buNone/>
              <a:defRPr sz="1800" b="1">
                <a:solidFill>
                  <a:srgbClr val="005D69"/>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16" name="Google Shape;216;p108"/>
          <p:cNvPicPr preferRelativeResize="0"/>
          <p:nvPr/>
        </p:nvPicPr>
        <p:blipFill rotWithShape="1">
          <a:blip r:embed="rId7">
            <a:alphaModFix/>
          </a:blip>
          <a:srcRect/>
          <a:stretch/>
        </p:blipFill>
        <p:spPr>
          <a:xfrm>
            <a:off x="8295842" y="307556"/>
            <a:ext cx="3573889" cy="821995"/>
          </a:xfrm>
          <a:prstGeom prst="rect">
            <a:avLst/>
          </a:prstGeom>
          <a:noFill/>
          <a:ln>
            <a:noFill/>
          </a:ln>
        </p:spPr>
      </p:pic>
      <p:pic>
        <p:nvPicPr>
          <p:cNvPr id="217" name="Google Shape;217;p108"/>
          <p:cNvPicPr preferRelativeResize="0"/>
          <p:nvPr/>
        </p:nvPicPr>
        <p:blipFill rotWithShape="1">
          <a:blip r:embed="rId8">
            <a:alphaModFix/>
          </a:blip>
          <a:srcRect l="62022" t="18062" r="2731" b="17724"/>
          <a:stretch/>
        </p:blipFill>
        <p:spPr>
          <a:xfrm>
            <a:off x="63248" y="837717"/>
            <a:ext cx="1087893" cy="772151"/>
          </a:xfrm>
          <a:prstGeom prst="rect">
            <a:avLst/>
          </a:prstGeom>
          <a:noFill/>
          <a:ln>
            <a:noFill/>
          </a:ln>
        </p:spPr>
      </p:pic>
      <p:sp>
        <p:nvSpPr>
          <p:cNvPr id="218" name="Google Shape;218;p108"/>
          <p:cNvSpPr txBox="1">
            <a:spLocks noGrp="1"/>
          </p:cNvSpPr>
          <p:nvPr>
            <p:ph type="body" idx="5"/>
          </p:nvPr>
        </p:nvSpPr>
        <p:spPr>
          <a:xfrm>
            <a:off x="2581756" y="20384"/>
            <a:ext cx="4646358" cy="734653"/>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0"/>
              </a:spcBef>
              <a:spcAft>
                <a:spcPts val="0"/>
              </a:spcAft>
              <a:buClr>
                <a:schemeClr val="lt1"/>
              </a:buClr>
              <a:buSzPts val="1800"/>
              <a:buNone/>
              <a:defRPr sz="1800" b="0">
                <a:solidFill>
                  <a:schemeClr val="lt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19" name="Google Shape;219;p108" descr="User icon Royalty Free Vector Image - VectorStock"/>
          <p:cNvPicPr preferRelativeResize="0"/>
          <p:nvPr/>
        </p:nvPicPr>
        <p:blipFill rotWithShape="1">
          <a:blip r:embed="rId9">
            <a:alphaModFix/>
          </a:blip>
          <a:srcRect l="26030" t="21389" r="26030" b="34222"/>
          <a:stretch/>
        </p:blipFill>
        <p:spPr>
          <a:xfrm>
            <a:off x="353568" y="5211250"/>
            <a:ext cx="1353600" cy="1353600"/>
          </a:xfrm>
          <a:custGeom>
            <a:avLst/>
            <a:gdLst/>
            <a:ahLst/>
            <a:cxnLst/>
            <a:rect l="l" t="t" r="r" b="b"/>
            <a:pathLst>
              <a:path w="3044190" h="3044190" extrusionOk="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cap="flat" cmpd="sng">
            <a:solidFill>
              <a:srgbClr val="BFBFBF"/>
            </a:solidFill>
            <a:prstDash val="solid"/>
            <a:round/>
            <a:headEnd type="none" w="sm" len="sm"/>
            <a:tailEnd type="none" w="sm" len="sm"/>
          </a:ln>
        </p:spPr>
      </p:pic>
      <p:sp>
        <p:nvSpPr>
          <p:cNvPr id="220" name="Google Shape;220;p108"/>
          <p:cNvSpPr>
            <a:spLocks noGrp="1"/>
          </p:cNvSpPr>
          <p:nvPr>
            <p:ph type="pic" idx="6"/>
          </p:nvPr>
        </p:nvSpPr>
        <p:spPr>
          <a:xfrm>
            <a:off x="353569" y="5211251"/>
            <a:ext cx="1353599" cy="1353599"/>
          </a:xfrm>
          <a:prstGeom prst="rect">
            <a:avLst/>
          </a:prstGeom>
          <a:noFill/>
          <a:ln w="9525" cap="flat" cmpd="sng">
            <a:solidFill>
              <a:srgbClr val="A5A5A5"/>
            </a:solidFill>
            <a:prstDash val="solid"/>
            <a:round/>
            <a:headEnd type="none" w="sm" len="sm"/>
            <a:tailEnd type="none" w="sm" len="sm"/>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 Light Green">
  <p:cSld name="Title Slide - Light Green">
    <p:spTree>
      <p:nvGrpSpPr>
        <p:cNvPr id="1" name="Shape 221"/>
        <p:cNvGrpSpPr/>
        <p:nvPr/>
      </p:nvGrpSpPr>
      <p:grpSpPr>
        <a:xfrm>
          <a:off x="0" y="0"/>
          <a:ext cx="0" cy="0"/>
          <a:chOff x="0" y="0"/>
          <a:chExt cx="0" cy="0"/>
        </a:xfrm>
      </p:grpSpPr>
      <p:pic>
        <p:nvPicPr>
          <p:cNvPr id="222" name="Google Shape;222;p109"/>
          <p:cNvPicPr preferRelativeResize="0"/>
          <p:nvPr/>
        </p:nvPicPr>
        <p:blipFill rotWithShape="1">
          <a:blip r:embed="rId2">
            <a:alphaModFix/>
          </a:blip>
          <a:srcRect t="18750" b="24999"/>
          <a:stretch/>
        </p:blipFill>
        <p:spPr>
          <a:xfrm>
            <a:off x="0" y="0"/>
            <a:ext cx="12192000" cy="6858000"/>
          </a:xfrm>
          <a:prstGeom prst="rect">
            <a:avLst/>
          </a:prstGeom>
          <a:noFill/>
          <a:ln>
            <a:noFill/>
          </a:ln>
        </p:spPr>
      </p:pic>
      <p:sp>
        <p:nvSpPr>
          <p:cNvPr id="223" name="Google Shape;223;p109"/>
          <p:cNvSpPr txBox="1"/>
          <p:nvPr/>
        </p:nvSpPr>
        <p:spPr>
          <a:xfrm>
            <a:off x="1837677" y="5802204"/>
            <a:ext cx="451437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Roboto Condensed"/>
                <a:ea typeface="Roboto Condensed"/>
                <a:cs typeface="Roboto Condensed"/>
                <a:sym typeface="Roboto Condensed"/>
              </a:rPr>
              <a:t>Darshan Institute of Engineering &amp; Technology, Rajkot</a:t>
            </a:r>
            <a:endParaRPr/>
          </a:p>
        </p:txBody>
      </p:sp>
      <p:sp>
        <p:nvSpPr>
          <p:cNvPr id="224" name="Google Shape;224;p109"/>
          <p:cNvSpPr/>
          <p:nvPr/>
        </p:nvSpPr>
        <p:spPr>
          <a:xfrm>
            <a:off x="2554514" y="1"/>
            <a:ext cx="5255702" cy="1335004"/>
          </a:xfrm>
          <a:custGeom>
            <a:avLst/>
            <a:gdLst/>
            <a:ahLst/>
            <a:cxnLst/>
            <a:rect l="l" t="t" r="r" b="b"/>
            <a:pathLst>
              <a:path w="2048" h="517" extrusionOk="0">
                <a:moveTo>
                  <a:pt x="2048" y="0"/>
                </a:moveTo>
                <a:cubicBezTo>
                  <a:pt x="2011" y="25"/>
                  <a:pt x="1973" y="49"/>
                  <a:pt x="1934" y="72"/>
                </a:cubicBezTo>
                <a:cubicBezTo>
                  <a:pt x="1177" y="517"/>
                  <a:pt x="332" y="480"/>
                  <a:pt x="0" y="0"/>
                </a:cubicBezTo>
                <a:lnTo>
                  <a:pt x="2048" y="0"/>
                </a:lnTo>
                <a:close/>
              </a:path>
            </a:pathLst>
          </a:custGeom>
          <a:gradFill>
            <a:gsLst>
              <a:gs pos="0">
                <a:srgbClr val="456220"/>
              </a:gs>
              <a:gs pos="10000">
                <a:srgbClr val="456220"/>
              </a:gs>
              <a:gs pos="100000">
                <a:schemeClr val="accent3"/>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225" name="Google Shape;225;p109"/>
          <p:cNvSpPr/>
          <p:nvPr/>
        </p:nvSpPr>
        <p:spPr>
          <a:xfrm>
            <a:off x="0" y="5905331"/>
            <a:ext cx="1901425" cy="952668"/>
          </a:xfrm>
          <a:custGeom>
            <a:avLst/>
            <a:gdLst/>
            <a:ahLst/>
            <a:cxnLst/>
            <a:rect l="l" t="t" r="r" b="b"/>
            <a:pathLst>
              <a:path w="2048" h="1024" extrusionOk="0">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456220"/>
              </a:gs>
              <a:gs pos="10000">
                <a:srgbClr val="456220"/>
              </a:gs>
              <a:gs pos="100000">
                <a:schemeClr val="accent3"/>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pic>
        <p:nvPicPr>
          <p:cNvPr id="226" name="Google Shape;226;p109"/>
          <p:cNvPicPr preferRelativeResize="0"/>
          <p:nvPr/>
        </p:nvPicPr>
        <p:blipFill rotWithShape="1">
          <a:blip r:embed="rId3">
            <a:alphaModFix/>
          </a:blip>
          <a:srcRect/>
          <a:stretch/>
        </p:blipFill>
        <p:spPr>
          <a:xfrm>
            <a:off x="8808334" y="4602222"/>
            <a:ext cx="3383666" cy="2255777"/>
          </a:xfrm>
          <a:prstGeom prst="rect">
            <a:avLst/>
          </a:prstGeom>
          <a:noFill/>
          <a:ln>
            <a:noFill/>
          </a:ln>
        </p:spPr>
      </p:pic>
      <p:pic>
        <p:nvPicPr>
          <p:cNvPr id="227" name="Google Shape;227;p109"/>
          <p:cNvPicPr preferRelativeResize="0"/>
          <p:nvPr/>
        </p:nvPicPr>
        <p:blipFill rotWithShape="1">
          <a:blip r:embed="rId4">
            <a:alphaModFix/>
          </a:blip>
          <a:srcRect/>
          <a:stretch/>
        </p:blipFill>
        <p:spPr>
          <a:xfrm>
            <a:off x="8440861" y="2096941"/>
            <a:ext cx="2813885" cy="2119207"/>
          </a:xfrm>
          <a:prstGeom prst="rect">
            <a:avLst/>
          </a:prstGeom>
          <a:noFill/>
          <a:ln>
            <a:noFill/>
          </a:ln>
        </p:spPr>
      </p:pic>
      <p:cxnSp>
        <p:nvCxnSpPr>
          <p:cNvPr id="228" name="Google Shape;228;p109"/>
          <p:cNvCxnSpPr/>
          <p:nvPr/>
        </p:nvCxnSpPr>
        <p:spPr>
          <a:xfrm>
            <a:off x="1926694" y="6124097"/>
            <a:ext cx="4356000" cy="0"/>
          </a:xfrm>
          <a:prstGeom prst="straightConnector1">
            <a:avLst/>
          </a:prstGeom>
          <a:noFill/>
          <a:ln w="9525" cap="flat" cmpd="sng">
            <a:solidFill>
              <a:srgbClr val="A5A5A5"/>
            </a:solidFill>
            <a:prstDash val="solid"/>
            <a:miter lim="800000"/>
            <a:headEnd type="none" w="sm" len="sm"/>
            <a:tailEnd type="none" w="sm" len="sm"/>
          </a:ln>
        </p:spPr>
      </p:cxnSp>
      <p:sp>
        <p:nvSpPr>
          <p:cNvPr id="229" name="Google Shape;229;p109"/>
          <p:cNvSpPr txBox="1">
            <a:spLocks noGrp="1"/>
          </p:cNvSpPr>
          <p:nvPr>
            <p:ph type="ctrTitle"/>
          </p:nvPr>
        </p:nvSpPr>
        <p:spPr>
          <a:xfrm>
            <a:off x="559490" y="1122364"/>
            <a:ext cx="7035300" cy="257878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363636"/>
              </a:buClr>
              <a:buSzPts val="6600"/>
              <a:buFont typeface="Roboto Condensed"/>
              <a:buNone/>
              <a:defRPr sz="6600" b="1">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30" name="Google Shape;230;p109"/>
          <p:cNvPicPr preferRelativeResize="0"/>
          <p:nvPr/>
        </p:nvPicPr>
        <p:blipFill rotWithShape="1">
          <a:blip r:embed="rId5">
            <a:alphaModFix/>
          </a:blip>
          <a:srcRect/>
          <a:stretch/>
        </p:blipFill>
        <p:spPr>
          <a:xfrm>
            <a:off x="1998063" y="6232297"/>
            <a:ext cx="182880" cy="182880"/>
          </a:xfrm>
          <a:prstGeom prst="rect">
            <a:avLst/>
          </a:prstGeom>
          <a:noFill/>
          <a:ln>
            <a:noFill/>
          </a:ln>
        </p:spPr>
      </p:pic>
      <p:pic>
        <p:nvPicPr>
          <p:cNvPr id="231" name="Google Shape;231;p109"/>
          <p:cNvPicPr preferRelativeResize="0"/>
          <p:nvPr/>
        </p:nvPicPr>
        <p:blipFill rotWithShape="1">
          <a:blip r:embed="rId6">
            <a:alphaModFix/>
          </a:blip>
          <a:srcRect/>
          <a:stretch/>
        </p:blipFill>
        <p:spPr>
          <a:xfrm>
            <a:off x="1998063" y="6505320"/>
            <a:ext cx="182880" cy="182880"/>
          </a:xfrm>
          <a:prstGeom prst="rect">
            <a:avLst/>
          </a:prstGeom>
          <a:noFill/>
          <a:ln>
            <a:noFill/>
          </a:ln>
        </p:spPr>
      </p:pic>
      <p:sp>
        <p:nvSpPr>
          <p:cNvPr id="232" name="Google Shape;232;p109"/>
          <p:cNvSpPr txBox="1">
            <a:spLocks noGrp="1"/>
          </p:cNvSpPr>
          <p:nvPr>
            <p:ph type="body" idx="1"/>
          </p:nvPr>
        </p:nvSpPr>
        <p:spPr>
          <a:xfrm>
            <a:off x="2180943" y="6175935"/>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3" name="Google Shape;233;p109"/>
          <p:cNvSpPr txBox="1">
            <a:spLocks noGrp="1"/>
          </p:cNvSpPr>
          <p:nvPr>
            <p:ph type="body" idx="2"/>
          </p:nvPr>
        </p:nvSpPr>
        <p:spPr>
          <a:xfrm>
            <a:off x="2183874" y="646021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4" name="Google Shape;234;p109"/>
          <p:cNvSpPr txBox="1">
            <a:spLocks noGrp="1"/>
          </p:cNvSpPr>
          <p:nvPr>
            <p:ph type="body" idx="3"/>
          </p:nvPr>
        </p:nvSpPr>
        <p:spPr>
          <a:xfrm>
            <a:off x="1837678" y="553776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a:solidFill>
                  <a:schemeClr val="dk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5" name="Google Shape;235;p109"/>
          <p:cNvSpPr txBox="1">
            <a:spLocks noGrp="1"/>
          </p:cNvSpPr>
          <p:nvPr>
            <p:ph type="body" idx="4"/>
          </p:nvPr>
        </p:nvSpPr>
        <p:spPr>
          <a:xfrm>
            <a:off x="1837677" y="5273332"/>
            <a:ext cx="5581039"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rgbClr val="456220"/>
              </a:buClr>
              <a:buSzPts val="1800"/>
              <a:buNone/>
              <a:defRPr sz="1800" b="1">
                <a:solidFill>
                  <a:srgbClr val="456220"/>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36" name="Google Shape;236;p109"/>
          <p:cNvPicPr preferRelativeResize="0"/>
          <p:nvPr/>
        </p:nvPicPr>
        <p:blipFill rotWithShape="1">
          <a:blip r:embed="rId7">
            <a:alphaModFix/>
          </a:blip>
          <a:srcRect/>
          <a:stretch/>
        </p:blipFill>
        <p:spPr>
          <a:xfrm>
            <a:off x="8295842" y="307556"/>
            <a:ext cx="3573889" cy="821995"/>
          </a:xfrm>
          <a:prstGeom prst="rect">
            <a:avLst/>
          </a:prstGeom>
          <a:noFill/>
          <a:ln>
            <a:noFill/>
          </a:ln>
        </p:spPr>
      </p:pic>
      <p:pic>
        <p:nvPicPr>
          <p:cNvPr id="237" name="Google Shape;237;p109"/>
          <p:cNvPicPr preferRelativeResize="0"/>
          <p:nvPr/>
        </p:nvPicPr>
        <p:blipFill rotWithShape="1">
          <a:blip r:embed="rId8">
            <a:alphaModFix/>
          </a:blip>
          <a:srcRect l="62022" t="18062" r="2731" b="17724"/>
          <a:stretch/>
        </p:blipFill>
        <p:spPr>
          <a:xfrm>
            <a:off x="63248" y="837717"/>
            <a:ext cx="1087893" cy="772151"/>
          </a:xfrm>
          <a:prstGeom prst="rect">
            <a:avLst/>
          </a:prstGeom>
          <a:noFill/>
          <a:ln>
            <a:noFill/>
          </a:ln>
        </p:spPr>
      </p:pic>
      <p:sp>
        <p:nvSpPr>
          <p:cNvPr id="238" name="Google Shape;238;p109"/>
          <p:cNvSpPr txBox="1">
            <a:spLocks noGrp="1"/>
          </p:cNvSpPr>
          <p:nvPr>
            <p:ph type="body" idx="5"/>
          </p:nvPr>
        </p:nvSpPr>
        <p:spPr>
          <a:xfrm>
            <a:off x="2581756" y="20384"/>
            <a:ext cx="4646358" cy="734653"/>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0"/>
              </a:spcBef>
              <a:spcAft>
                <a:spcPts val="0"/>
              </a:spcAft>
              <a:buClr>
                <a:schemeClr val="lt1"/>
              </a:buClr>
              <a:buSzPts val="1800"/>
              <a:buNone/>
              <a:defRPr sz="1800" b="0">
                <a:solidFill>
                  <a:schemeClr val="lt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39" name="Google Shape;239;p109" descr="User icon Royalty Free Vector Image - VectorStock"/>
          <p:cNvPicPr preferRelativeResize="0"/>
          <p:nvPr/>
        </p:nvPicPr>
        <p:blipFill rotWithShape="1">
          <a:blip r:embed="rId9">
            <a:alphaModFix/>
          </a:blip>
          <a:srcRect l="26030" t="21389" r="26030" b="34222"/>
          <a:stretch/>
        </p:blipFill>
        <p:spPr>
          <a:xfrm>
            <a:off x="353568" y="5211250"/>
            <a:ext cx="1353600" cy="1353600"/>
          </a:xfrm>
          <a:custGeom>
            <a:avLst/>
            <a:gdLst/>
            <a:ahLst/>
            <a:cxnLst/>
            <a:rect l="l" t="t" r="r" b="b"/>
            <a:pathLst>
              <a:path w="3044190" h="3044190" extrusionOk="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cap="flat" cmpd="sng">
            <a:solidFill>
              <a:srgbClr val="BFBFBF"/>
            </a:solidFill>
            <a:prstDash val="solid"/>
            <a:round/>
            <a:headEnd type="none" w="sm" len="sm"/>
            <a:tailEnd type="none" w="sm" len="sm"/>
          </a:ln>
        </p:spPr>
      </p:pic>
      <p:sp>
        <p:nvSpPr>
          <p:cNvPr id="240" name="Google Shape;240;p109"/>
          <p:cNvSpPr>
            <a:spLocks noGrp="1"/>
          </p:cNvSpPr>
          <p:nvPr>
            <p:ph type="pic" idx="6"/>
          </p:nvPr>
        </p:nvSpPr>
        <p:spPr>
          <a:xfrm>
            <a:off x="353569" y="5211251"/>
            <a:ext cx="1353599" cy="1353599"/>
          </a:xfrm>
          <a:prstGeom prst="rect">
            <a:avLst/>
          </a:prstGeom>
          <a:noFill/>
          <a:ln w="9525" cap="flat" cmpd="sng">
            <a:solidFill>
              <a:srgbClr val="A5A5A5"/>
            </a:solidFill>
            <a:prstDash val="solid"/>
            <a:round/>
            <a:headEnd type="none" w="sm" len="sm"/>
            <a:tailEnd type="none" w="sm" len="sm"/>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 Amber">
  <p:cSld name="Title Slide - Amber">
    <p:spTree>
      <p:nvGrpSpPr>
        <p:cNvPr id="1" name="Shape 241"/>
        <p:cNvGrpSpPr/>
        <p:nvPr/>
      </p:nvGrpSpPr>
      <p:grpSpPr>
        <a:xfrm>
          <a:off x="0" y="0"/>
          <a:ext cx="0" cy="0"/>
          <a:chOff x="0" y="0"/>
          <a:chExt cx="0" cy="0"/>
        </a:xfrm>
      </p:grpSpPr>
      <p:pic>
        <p:nvPicPr>
          <p:cNvPr id="242" name="Google Shape;242;p110"/>
          <p:cNvPicPr preferRelativeResize="0"/>
          <p:nvPr/>
        </p:nvPicPr>
        <p:blipFill rotWithShape="1">
          <a:blip r:embed="rId2">
            <a:alphaModFix/>
          </a:blip>
          <a:srcRect t="18750" b="24999"/>
          <a:stretch/>
        </p:blipFill>
        <p:spPr>
          <a:xfrm>
            <a:off x="0" y="0"/>
            <a:ext cx="12192000" cy="6858000"/>
          </a:xfrm>
          <a:prstGeom prst="rect">
            <a:avLst/>
          </a:prstGeom>
          <a:noFill/>
          <a:ln>
            <a:noFill/>
          </a:ln>
        </p:spPr>
      </p:pic>
      <p:sp>
        <p:nvSpPr>
          <p:cNvPr id="243" name="Google Shape;243;p110"/>
          <p:cNvSpPr txBox="1"/>
          <p:nvPr/>
        </p:nvSpPr>
        <p:spPr>
          <a:xfrm>
            <a:off x="1837677" y="5802204"/>
            <a:ext cx="451437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Roboto Condensed"/>
                <a:ea typeface="Roboto Condensed"/>
                <a:cs typeface="Roboto Condensed"/>
                <a:sym typeface="Roboto Condensed"/>
              </a:rPr>
              <a:t>Darshan Institute of Engineering &amp; Technology, Rajkot</a:t>
            </a:r>
            <a:endParaRPr/>
          </a:p>
        </p:txBody>
      </p:sp>
      <p:sp>
        <p:nvSpPr>
          <p:cNvPr id="244" name="Google Shape;244;p110"/>
          <p:cNvSpPr/>
          <p:nvPr/>
        </p:nvSpPr>
        <p:spPr>
          <a:xfrm>
            <a:off x="2554514" y="1"/>
            <a:ext cx="5255702" cy="1335004"/>
          </a:xfrm>
          <a:custGeom>
            <a:avLst/>
            <a:gdLst/>
            <a:ahLst/>
            <a:cxnLst/>
            <a:rect l="l" t="t" r="r" b="b"/>
            <a:pathLst>
              <a:path w="2048" h="517" extrusionOk="0">
                <a:moveTo>
                  <a:pt x="2048" y="0"/>
                </a:moveTo>
                <a:cubicBezTo>
                  <a:pt x="2011" y="25"/>
                  <a:pt x="1973" y="49"/>
                  <a:pt x="1934" y="72"/>
                </a:cubicBezTo>
                <a:cubicBezTo>
                  <a:pt x="1177" y="517"/>
                  <a:pt x="332" y="480"/>
                  <a:pt x="0" y="0"/>
                </a:cubicBezTo>
                <a:lnTo>
                  <a:pt x="2048" y="0"/>
                </a:lnTo>
                <a:close/>
              </a:path>
            </a:pathLst>
          </a:custGeom>
          <a:gradFill>
            <a:gsLst>
              <a:gs pos="0">
                <a:srgbClr val="7D4F07"/>
              </a:gs>
              <a:gs pos="10000">
                <a:srgbClr val="7D4F07"/>
              </a:gs>
              <a:gs pos="100000">
                <a:schemeClr val="accent5"/>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245" name="Google Shape;245;p110"/>
          <p:cNvSpPr/>
          <p:nvPr/>
        </p:nvSpPr>
        <p:spPr>
          <a:xfrm>
            <a:off x="0" y="5905331"/>
            <a:ext cx="1901425" cy="952668"/>
          </a:xfrm>
          <a:custGeom>
            <a:avLst/>
            <a:gdLst/>
            <a:ahLst/>
            <a:cxnLst/>
            <a:rect l="l" t="t" r="r" b="b"/>
            <a:pathLst>
              <a:path w="2048" h="1024" extrusionOk="0">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7D4F07"/>
              </a:gs>
              <a:gs pos="10000">
                <a:srgbClr val="7D4F07"/>
              </a:gs>
              <a:gs pos="100000">
                <a:schemeClr val="accent5"/>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pic>
        <p:nvPicPr>
          <p:cNvPr id="246" name="Google Shape;246;p110"/>
          <p:cNvPicPr preferRelativeResize="0"/>
          <p:nvPr/>
        </p:nvPicPr>
        <p:blipFill rotWithShape="1">
          <a:blip r:embed="rId3">
            <a:alphaModFix/>
          </a:blip>
          <a:srcRect/>
          <a:stretch/>
        </p:blipFill>
        <p:spPr>
          <a:xfrm>
            <a:off x="8808334" y="4602222"/>
            <a:ext cx="3383666" cy="2255777"/>
          </a:xfrm>
          <a:prstGeom prst="rect">
            <a:avLst/>
          </a:prstGeom>
          <a:noFill/>
          <a:ln>
            <a:noFill/>
          </a:ln>
        </p:spPr>
      </p:pic>
      <p:pic>
        <p:nvPicPr>
          <p:cNvPr id="247" name="Google Shape;247;p110"/>
          <p:cNvPicPr preferRelativeResize="0"/>
          <p:nvPr/>
        </p:nvPicPr>
        <p:blipFill rotWithShape="1">
          <a:blip r:embed="rId4">
            <a:alphaModFix/>
          </a:blip>
          <a:srcRect/>
          <a:stretch/>
        </p:blipFill>
        <p:spPr>
          <a:xfrm>
            <a:off x="8440861" y="2096941"/>
            <a:ext cx="2813885" cy="2119207"/>
          </a:xfrm>
          <a:prstGeom prst="rect">
            <a:avLst/>
          </a:prstGeom>
          <a:noFill/>
          <a:ln>
            <a:noFill/>
          </a:ln>
        </p:spPr>
      </p:pic>
      <p:cxnSp>
        <p:nvCxnSpPr>
          <p:cNvPr id="248" name="Google Shape;248;p110"/>
          <p:cNvCxnSpPr/>
          <p:nvPr/>
        </p:nvCxnSpPr>
        <p:spPr>
          <a:xfrm>
            <a:off x="1926694" y="6124097"/>
            <a:ext cx="4356000" cy="0"/>
          </a:xfrm>
          <a:prstGeom prst="straightConnector1">
            <a:avLst/>
          </a:prstGeom>
          <a:noFill/>
          <a:ln w="9525" cap="flat" cmpd="sng">
            <a:solidFill>
              <a:srgbClr val="A5A5A5"/>
            </a:solidFill>
            <a:prstDash val="solid"/>
            <a:miter lim="800000"/>
            <a:headEnd type="none" w="sm" len="sm"/>
            <a:tailEnd type="none" w="sm" len="sm"/>
          </a:ln>
        </p:spPr>
      </p:cxnSp>
      <p:sp>
        <p:nvSpPr>
          <p:cNvPr id="249" name="Google Shape;249;p110"/>
          <p:cNvSpPr txBox="1">
            <a:spLocks noGrp="1"/>
          </p:cNvSpPr>
          <p:nvPr>
            <p:ph type="ctrTitle"/>
          </p:nvPr>
        </p:nvSpPr>
        <p:spPr>
          <a:xfrm>
            <a:off x="559490" y="1122364"/>
            <a:ext cx="7035300" cy="257878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363636"/>
              </a:buClr>
              <a:buSzPts val="6600"/>
              <a:buFont typeface="Roboto Condensed"/>
              <a:buNone/>
              <a:defRPr sz="6600" b="1">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50" name="Google Shape;250;p110"/>
          <p:cNvPicPr preferRelativeResize="0"/>
          <p:nvPr/>
        </p:nvPicPr>
        <p:blipFill rotWithShape="1">
          <a:blip r:embed="rId5">
            <a:alphaModFix/>
          </a:blip>
          <a:srcRect/>
          <a:stretch/>
        </p:blipFill>
        <p:spPr>
          <a:xfrm>
            <a:off x="1998063" y="6232297"/>
            <a:ext cx="182880" cy="182880"/>
          </a:xfrm>
          <a:prstGeom prst="rect">
            <a:avLst/>
          </a:prstGeom>
          <a:noFill/>
          <a:ln>
            <a:noFill/>
          </a:ln>
        </p:spPr>
      </p:pic>
      <p:pic>
        <p:nvPicPr>
          <p:cNvPr id="251" name="Google Shape;251;p110"/>
          <p:cNvPicPr preferRelativeResize="0"/>
          <p:nvPr/>
        </p:nvPicPr>
        <p:blipFill rotWithShape="1">
          <a:blip r:embed="rId6">
            <a:alphaModFix/>
          </a:blip>
          <a:srcRect/>
          <a:stretch/>
        </p:blipFill>
        <p:spPr>
          <a:xfrm>
            <a:off x="1998063" y="6505320"/>
            <a:ext cx="182880" cy="182880"/>
          </a:xfrm>
          <a:prstGeom prst="rect">
            <a:avLst/>
          </a:prstGeom>
          <a:noFill/>
          <a:ln>
            <a:noFill/>
          </a:ln>
        </p:spPr>
      </p:pic>
      <p:sp>
        <p:nvSpPr>
          <p:cNvPr id="252" name="Google Shape;252;p110"/>
          <p:cNvSpPr txBox="1">
            <a:spLocks noGrp="1"/>
          </p:cNvSpPr>
          <p:nvPr>
            <p:ph type="body" idx="1"/>
          </p:nvPr>
        </p:nvSpPr>
        <p:spPr>
          <a:xfrm>
            <a:off x="2180943" y="6175935"/>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3" name="Google Shape;253;p110"/>
          <p:cNvSpPr txBox="1">
            <a:spLocks noGrp="1"/>
          </p:cNvSpPr>
          <p:nvPr>
            <p:ph type="body" idx="2"/>
          </p:nvPr>
        </p:nvSpPr>
        <p:spPr>
          <a:xfrm>
            <a:off x="2183874" y="646021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4" name="Google Shape;254;p110"/>
          <p:cNvSpPr txBox="1">
            <a:spLocks noGrp="1"/>
          </p:cNvSpPr>
          <p:nvPr>
            <p:ph type="body" idx="3"/>
          </p:nvPr>
        </p:nvSpPr>
        <p:spPr>
          <a:xfrm>
            <a:off x="1837678" y="553776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a:solidFill>
                  <a:schemeClr val="dk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5" name="Google Shape;255;p110"/>
          <p:cNvSpPr txBox="1">
            <a:spLocks noGrp="1"/>
          </p:cNvSpPr>
          <p:nvPr>
            <p:ph type="body" idx="4"/>
          </p:nvPr>
        </p:nvSpPr>
        <p:spPr>
          <a:xfrm>
            <a:off x="1837677" y="5273332"/>
            <a:ext cx="5581039"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rgbClr val="BC770B"/>
              </a:buClr>
              <a:buSzPts val="1800"/>
              <a:buNone/>
              <a:defRPr sz="1800" b="1">
                <a:solidFill>
                  <a:srgbClr val="BC770B"/>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56" name="Google Shape;256;p110"/>
          <p:cNvPicPr preferRelativeResize="0"/>
          <p:nvPr/>
        </p:nvPicPr>
        <p:blipFill rotWithShape="1">
          <a:blip r:embed="rId7">
            <a:alphaModFix/>
          </a:blip>
          <a:srcRect/>
          <a:stretch/>
        </p:blipFill>
        <p:spPr>
          <a:xfrm>
            <a:off x="8295842" y="307556"/>
            <a:ext cx="3573889" cy="821995"/>
          </a:xfrm>
          <a:prstGeom prst="rect">
            <a:avLst/>
          </a:prstGeom>
          <a:noFill/>
          <a:ln>
            <a:noFill/>
          </a:ln>
        </p:spPr>
      </p:pic>
      <p:pic>
        <p:nvPicPr>
          <p:cNvPr id="257" name="Google Shape;257;p110"/>
          <p:cNvPicPr preferRelativeResize="0"/>
          <p:nvPr/>
        </p:nvPicPr>
        <p:blipFill rotWithShape="1">
          <a:blip r:embed="rId8">
            <a:alphaModFix/>
          </a:blip>
          <a:srcRect l="62022" t="18062" r="2731" b="17724"/>
          <a:stretch/>
        </p:blipFill>
        <p:spPr>
          <a:xfrm>
            <a:off x="63248" y="837717"/>
            <a:ext cx="1087893" cy="772151"/>
          </a:xfrm>
          <a:prstGeom prst="rect">
            <a:avLst/>
          </a:prstGeom>
          <a:noFill/>
          <a:ln>
            <a:noFill/>
          </a:ln>
        </p:spPr>
      </p:pic>
      <p:sp>
        <p:nvSpPr>
          <p:cNvPr id="258" name="Google Shape;258;p110"/>
          <p:cNvSpPr txBox="1">
            <a:spLocks noGrp="1"/>
          </p:cNvSpPr>
          <p:nvPr>
            <p:ph type="body" idx="5"/>
          </p:nvPr>
        </p:nvSpPr>
        <p:spPr>
          <a:xfrm>
            <a:off x="2581756" y="20384"/>
            <a:ext cx="4646358" cy="734653"/>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0"/>
              </a:spcBef>
              <a:spcAft>
                <a:spcPts val="0"/>
              </a:spcAft>
              <a:buClr>
                <a:schemeClr val="lt1"/>
              </a:buClr>
              <a:buSzPts val="1800"/>
              <a:buNone/>
              <a:defRPr sz="1800" b="0">
                <a:solidFill>
                  <a:schemeClr val="lt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59" name="Google Shape;259;p110" descr="User icon Royalty Free Vector Image - VectorStock"/>
          <p:cNvPicPr preferRelativeResize="0"/>
          <p:nvPr/>
        </p:nvPicPr>
        <p:blipFill rotWithShape="1">
          <a:blip r:embed="rId9">
            <a:alphaModFix/>
          </a:blip>
          <a:srcRect l="26030" t="21389" r="26030" b="34222"/>
          <a:stretch/>
        </p:blipFill>
        <p:spPr>
          <a:xfrm>
            <a:off x="353568" y="5211250"/>
            <a:ext cx="1353600" cy="1353600"/>
          </a:xfrm>
          <a:custGeom>
            <a:avLst/>
            <a:gdLst/>
            <a:ahLst/>
            <a:cxnLst/>
            <a:rect l="l" t="t" r="r" b="b"/>
            <a:pathLst>
              <a:path w="3044190" h="3044190" extrusionOk="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cap="flat" cmpd="sng">
            <a:solidFill>
              <a:srgbClr val="BFBFBF"/>
            </a:solidFill>
            <a:prstDash val="solid"/>
            <a:round/>
            <a:headEnd type="none" w="sm" len="sm"/>
            <a:tailEnd type="none" w="sm" len="sm"/>
          </a:ln>
        </p:spPr>
      </p:pic>
      <p:sp>
        <p:nvSpPr>
          <p:cNvPr id="260" name="Google Shape;260;p110"/>
          <p:cNvSpPr>
            <a:spLocks noGrp="1"/>
          </p:cNvSpPr>
          <p:nvPr>
            <p:ph type="pic" idx="6"/>
          </p:nvPr>
        </p:nvSpPr>
        <p:spPr>
          <a:xfrm>
            <a:off x="353569" y="5211251"/>
            <a:ext cx="1353599" cy="1353599"/>
          </a:xfrm>
          <a:prstGeom prst="rect">
            <a:avLst/>
          </a:prstGeom>
          <a:noFill/>
          <a:ln w="9525" cap="flat" cmpd="sng">
            <a:solidFill>
              <a:srgbClr val="A5A5A5"/>
            </a:solidFill>
            <a:prstDash val="solid"/>
            <a:round/>
            <a:headEnd type="none" w="sm" len="sm"/>
            <a:tailEnd type="none" w="sm" len="sm"/>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 Blue Gray">
  <p:cSld name="Title Slide - Blue Gray">
    <p:spTree>
      <p:nvGrpSpPr>
        <p:cNvPr id="1" name="Shape 261"/>
        <p:cNvGrpSpPr/>
        <p:nvPr/>
      </p:nvGrpSpPr>
      <p:grpSpPr>
        <a:xfrm>
          <a:off x="0" y="0"/>
          <a:ext cx="0" cy="0"/>
          <a:chOff x="0" y="0"/>
          <a:chExt cx="0" cy="0"/>
        </a:xfrm>
      </p:grpSpPr>
      <p:pic>
        <p:nvPicPr>
          <p:cNvPr id="262" name="Google Shape;262;p111"/>
          <p:cNvPicPr preferRelativeResize="0"/>
          <p:nvPr/>
        </p:nvPicPr>
        <p:blipFill rotWithShape="1">
          <a:blip r:embed="rId2">
            <a:alphaModFix/>
          </a:blip>
          <a:srcRect t="18750" b="24999"/>
          <a:stretch/>
        </p:blipFill>
        <p:spPr>
          <a:xfrm>
            <a:off x="0" y="0"/>
            <a:ext cx="12192000" cy="6858000"/>
          </a:xfrm>
          <a:prstGeom prst="rect">
            <a:avLst/>
          </a:prstGeom>
          <a:noFill/>
          <a:ln>
            <a:noFill/>
          </a:ln>
        </p:spPr>
      </p:pic>
      <p:sp>
        <p:nvSpPr>
          <p:cNvPr id="263" name="Google Shape;263;p111"/>
          <p:cNvSpPr txBox="1"/>
          <p:nvPr/>
        </p:nvSpPr>
        <p:spPr>
          <a:xfrm>
            <a:off x="1837677" y="5802204"/>
            <a:ext cx="451437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Roboto Condensed"/>
                <a:ea typeface="Roboto Condensed"/>
                <a:cs typeface="Roboto Condensed"/>
                <a:sym typeface="Roboto Condensed"/>
              </a:rPr>
              <a:t>Darshan Institute of Engineering &amp; Technology, Rajkot</a:t>
            </a:r>
            <a:endParaRPr/>
          </a:p>
        </p:txBody>
      </p:sp>
      <p:sp>
        <p:nvSpPr>
          <p:cNvPr id="264" name="Google Shape;264;p111"/>
          <p:cNvSpPr/>
          <p:nvPr/>
        </p:nvSpPr>
        <p:spPr>
          <a:xfrm>
            <a:off x="2554514" y="1"/>
            <a:ext cx="5255702" cy="1335004"/>
          </a:xfrm>
          <a:custGeom>
            <a:avLst/>
            <a:gdLst/>
            <a:ahLst/>
            <a:cxnLst/>
            <a:rect l="l" t="t" r="r" b="b"/>
            <a:pathLst>
              <a:path w="2048" h="517" extrusionOk="0">
                <a:moveTo>
                  <a:pt x="2048" y="0"/>
                </a:moveTo>
                <a:cubicBezTo>
                  <a:pt x="2011" y="25"/>
                  <a:pt x="1973" y="49"/>
                  <a:pt x="1934" y="72"/>
                </a:cubicBezTo>
                <a:cubicBezTo>
                  <a:pt x="1177" y="517"/>
                  <a:pt x="332" y="480"/>
                  <a:pt x="0" y="0"/>
                </a:cubicBezTo>
                <a:lnTo>
                  <a:pt x="2048" y="0"/>
                </a:lnTo>
                <a:close/>
              </a:path>
            </a:pathLst>
          </a:custGeom>
          <a:gradFill>
            <a:gsLst>
              <a:gs pos="0">
                <a:srgbClr val="273238"/>
              </a:gs>
              <a:gs pos="10000">
                <a:srgbClr val="273238"/>
              </a:gs>
              <a:gs pos="100000">
                <a:srgbClr val="607D8B"/>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265" name="Google Shape;265;p111"/>
          <p:cNvSpPr/>
          <p:nvPr/>
        </p:nvSpPr>
        <p:spPr>
          <a:xfrm>
            <a:off x="0" y="5905331"/>
            <a:ext cx="1901425" cy="952668"/>
          </a:xfrm>
          <a:custGeom>
            <a:avLst/>
            <a:gdLst/>
            <a:ahLst/>
            <a:cxnLst/>
            <a:rect l="l" t="t" r="r" b="b"/>
            <a:pathLst>
              <a:path w="2048" h="1024" extrusionOk="0">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273238"/>
              </a:gs>
              <a:gs pos="10000">
                <a:srgbClr val="273238"/>
              </a:gs>
              <a:gs pos="100000">
                <a:srgbClr val="607D8B"/>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pic>
        <p:nvPicPr>
          <p:cNvPr id="266" name="Google Shape;266;p111"/>
          <p:cNvPicPr preferRelativeResize="0"/>
          <p:nvPr/>
        </p:nvPicPr>
        <p:blipFill rotWithShape="1">
          <a:blip r:embed="rId3">
            <a:alphaModFix/>
          </a:blip>
          <a:srcRect/>
          <a:stretch/>
        </p:blipFill>
        <p:spPr>
          <a:xfrm>
            <a:off x="8808334" y="4602222"/>
            <a:ext cx="3383666" cy="2255777"/>
          </a:xfrm>
          <a:prstGeom prst="rect">
            <a:avLst/>
          </a:prstGeom>
          <a:noFill/>
          <a:ln>
            <a:noFill/>
          </a:ln>
        </p:spPr>
      </p:pic>
      <p:pic>
        <p:nvPicPr>
          <p:cNvPr id="267" name="Google Shape;267;p111"/>
          <p:cNvPicPr preferRelativeResize="0"/>
          <p:nvPr/>
        </p:nvPicPr>
        <p:blipFill rotWithShape="1">
          <a:blip r:embed="rId4">
            <a:alphaModFix/>
          </a:blip>
          <a:srcRect/>
          <a:stretch/>
        </p:blipFill>
        <p:spPr>
          <a:xfrm>
            <a:off x="8440861" y="2096941"/>
            <a:ext cx="2813885" cy="2119207"/>
          </a:xfrm>
          <a:prstGeom prst="rect">
            <a:avLst/>
          </a:prstGeom>
          <a:noFill/>
          <a:ln>
            <a:noFill/>
          </a:ln>
        </p:spPr>
      </p:pic>
      <p:cxnSp>
        <p:nvCxnSpPr>
          <p:cNvPr id="268" name="Google Shape;268;p111"/>
          <p:cNvCxnSpPr/>
          <p:nvPr/>
        </p:nvCxnSpPr>
        <p:spPr>
          <a:xfrm>
            <a:off x="1926694" y="6124097"/>
            <a:ext cx="4356000" cy="0"/>
          </a:xfrm>
          <a:prstGeom prst="straightConnector1">
            <a:avLst/>
          </a:prstGeom>
          <a:noFill/>
          <a:ln w="9525" cap="flat" cmpd="sng">
            <a:solidFill>
              <a:srgbClr val="A5A5A5"/>
            </a:solidFill>
            <a:prstDash val="solid"/>
            <a:miter lim="800000"/>
            <a:headEnd type="none" w="sm" len="sm"/>
            <a:tailEnd type="none" w="sm" len="sm"/>
          </a:ln>
        </p:spPr>
      </p:cxnSp>
      <p:sp>
        <p:nvSpPr>
          <p:cNvPr id="269" name="Google Shape;269;p111"/>
          <p:cNvSpPr txBox="1">
            <a:spLocks noGrp="1"/>
          </p:cNvSpPr>
          <p:nvPr>
            <p:ph type="ctrTitle"/>
          </p:nvPr>
        </p:nvSpPr>
        <p:spPr>
          <a:xfrm>
            <a:off x="559490" y="1122364"/>
            <a:ext cx="7035300" cy="257878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363636"/>
              </a:buClr>
              <a:buSzPts val="6600"/>
              <a:buFont typeface="Roboto Condensed"/>
              <a:buNone/>
              <a:defRPr sz="6600" b="1">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70" name="Google Shape;270;p111"/>
          <p:cNvPicPr preferRelativeResize="0"/>
          <p:nvPr/>
        </p:nvPicPr>
        <p:blipFill rotWithShape="1">
          <a:blip r:embed="rId5">
            <a:alphaModFix/>
          </a:blip>
          <a:srcRect/>
          <a:stretch/>
        </p:blipFill>
        <p:spPr>
          <a:xfrm>
            <a:off x="1998063" y="6232297"/>
            <a:ext cx="182880" cy="182880"/>
          </a:xfrm>
          <a:prstGeom prst="rect">
            <a:avLst/>
          </a:prstGeom>
          <a:noFill/>
          <a:ln>
            <a:noFill/>
          </a:ln>
        </p:spPr>
      </p:pic>
      <p:pic>
        <p:nvPicPr>
          <p:cNvPr id="271" name="Google Shape;271;p111"/>
          <p:cNvPicPr preferRelativeResize="0"/>
          <p:nvPr/>
        </p:nvPicPr>
        <p:blipFill rotWithShape="1">
          <a:blip r:embed="rId6">
            <a:alphaModFix/>
          </a:blip>
          <a:srcRect/>
          <a:stretch/>
        </p:blipFill>
        <p:spPr>
          <a:xfrm>
            <a:off x="1998063" y="6505320"/>
            <a:ext cx="182880" cy="182880"/>
          </a:xfrm>
          <a:prstGeom prst="rect">
            <a:avLst/>
          </a:prstGeom>
          <a:noFill/>
          <a:ln>
            <a:noFill/>
          </a:ln>
        </p:spPr>
      </p:pic>
      <p:sp>
        <p:nvSpPr>
          <p:cNvPr id="272" name="Google Shape;272;p111"/>
          <p:cNvSpPr txBox="1">
            <a:spLocks noGrp="1"/>
          </p:cNvSpPr>
          <p:nvPr>
            <p:ph type="body" idx="1"/>
          </p:nvPr>
        </p:nvSpPr>
        <p:spPr>
          <a:xfrm>
            <a:off x="2180943" y="6175935"/>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3" name="Google Shape;273;p111"/>
          <p:cNvSpPr txBox="1">
            <a:spLocks noGrp="1"/>
          </p:cNvSpPr>
          <p:nvPr>
            <p:ph type="body" idx="2"/>
          </p:nvPr>
        </p:nvSpPr>
        <p:spPr>
          <a:xfrm>
            <a:off x="2183874" y="646021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4" name="Google Shape;274;p111"/>
          <p:cNvSpPr txBox="1">
            <a:spLocks noGrp="1"/>
          </p:cNvSpPr>
          <p:nvPr>
            <p:ph type="body" idx="3"/>
          </p:nvPr>
        </p:nvSpPr>
        <p:spPr>
          <a:xfrm>
            <a:off x="1837678" y="553776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a:solidFill>
                  <a:schemeClr val="dk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5" name="Google Shape;275;p111"/>
          <p:cNvSpPr txBox="1">
            <a:spLocks noGrp="1"/>
          </p:cNvSpPr>
          <p:nvPr>
            <p:ph type="body" idx="4"/>
          </p:nvPr>
        </p:nvSpPr>
        <p:spPr>
          <a:xfrm>
            <a:off x="1837677" y="5273332"/>
            <a:ext cx="5581039"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rgbClr val="273238"/>
              </a:buClr>
              <a:buSzPts val="1800"/>
              <a:buNone/>
              <a:defRPr sz="1800" b="1">
                <a:solidFill>
                  <a:srgbClr val="273238"/>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76" name="Google Shape;276;p111"/>
          <p:cNvPicPr preferRelativeResize="0"/>
          <p:nvPr/>
        </p:nvPicPr>
        <p:blipFill rotWithShape="1">
          <a:blip r:embed="rId7">
            <a:alphaModFix/>
          </a:blip>
          <a:srcRect/>
          <a:stretch/>
        </p:blipFill>
        <p:spPr>
          <a:xfrm>
            <a:off x="8295842" y="307556"/>
            <a:ext cx="3573889" cy="821995"/>
          </a:xfrm>
          <a:prstGeom prst="rect">
            <a:avLst/>
          </a:prstGeom>
          <a:noFill/>
          <a:ln>
            <a:noFill/>
          </a:ln>
        </p:spPr>
      </p:pic>
      <p:pic>
        <p:nvPicPr>
          <p:cNvPr id="277" name="Google Shape;277;p111"/>
          <p:cNvPicPr preferRelativeResize="0"/>
          <p:nvPr/>
        </p:nvPicPr>
        <p:blipFill rotWithShape="1">
          <a:blip r:embed="rId8">
            <a:alphaModFix/>
          </a:blip>
          <a:srcRect l="62022" t="18062" r="2731" b="17724"/>
          <a:stretch/>
        </p:blipFill>
        <p:spPr>
          <a:xfrm>
            <a:off x="63248" y="837717"/>
            <a:ext cx="1087893" cy="772151"/>
          </a:xfrm>
          <a:prstGeom prst="rect">
            <a:avLst/>
          </a:prstGeom>
          <a:noFill/>
          <a:ln>
            <a:noFill/>
          </a:ln>
        </p:spPr>
      </p:pic>
      <p:sp>
        <p:nvSpPr>
          <p:cNvPr id="278" name="Google Shape;278;p111"/>
          <p:cNvSpPr txBox="1">
            <a:spLocks noGrp="1"/>
          </p:cNvSpPr>
          <p:nvPr>
            <p:ph type="body" idx="5"/>
          </p:nvPr>
        </p:nvSpPr>
        <p:spPr>
          <a:xfrm>
            <a:off x="2581756" y="20384"/>
            <a:ext cx="4646358" cy="734653"/>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0"/>
              </a:spcBef>
              <a:spcAft>
                <a:spcPts val="0"/>
              </a:spcAft>
              <a:buClr>
                <a:schemeClr val="lt1"/>
              </a:buClr>
              <a:buSzPts val="1800"/>
              <a:buNone/>
              <a:defRPr sz="1800" b="0">
                <a:solidFill>
                  <a:schemeClr val="lt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79" name="Google Shape;279;p111" descr="User icon Royalty Free Vector Image - VectorStock"/>
          <p:cNvPicPr preferRelativeResize="0"/>
          <p:nvPr/>
        </p:nvPicPr>
        <p:blipFill rotWithShape="1">
          <a:blip r:embed="rId9">
            <a:alphaModFix/>
          </a:blip>
          <a:srcRect l="26030" t="21389" r="26030" b="34222"/>
          <a:stretch/>
        </p:blipFill>
        <p:spPr>
          <a:xfrm>
            <a:off x="353568" y="5211250"/>
            <a:ext cx="1353600" cy="1353600"/>
          </a:xfrm>
          <a:custGeom>
            <a:avLst/>
            <a:gdLst/>
            <a:ahLst/>
            <a:cxnLst/>
            <a:rect l="l" t="t" r="r" b="b"/>
            <a:pathLst>
              <a:path w="3044190" h="3044190" extrusionOk="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cap="flat" cmpd="sng">
            <a:solidFill>
              <a:srgbClr val="BFBFBF"/>
            </a:solidFill>
            <a:prstDash val="solid"/>
            <a:round/>
            <a:headEnd type="none" w="sm" len="sm"/>
            <a:tailEnd type="none" w="sm" len="sm"/>
          </a:ln>
        </p:spPr>
      </p:pic>
      <p:sp>
        <p:nvSpPr>
          <p:cNvPr id="280" name="Google Shape;280;p111"/>
          <p:cNvSpPr>
            <a:spLocks noGrp="1"/>
          </p:cNvSpPr>
          <p:nvPr>
            <p:ph type="pic" idx="6"/>
          </p:nvPr>
        </p:nvSpPr>
        <p:spPr>
          <a:xfrm>
            <a:off x="353569" y="5211251"/>
            <a:ext cx="1353599" cy="1353599"/>
          </a:xfrm>
          <a:prstGeom prst="rect">
            <a:avLst/>
          </a:prstGeom>
          <a:noFill/>
          <a:ln w="9525" cap="flat" cmpd="sng">
            <a:solidFill>
              <a:srgbClr val="A5A5A5"/>
            </a:solidFill>
            <a:prstDash val="solid"/>
            <a:round/>
            <a:headEnd type="none" w="sm" len="sm"/>
            <a:tailEnd type="none" w="sm" len="sm"/>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 Brown">
  <p:cSld name="Title Slide - Brown">
    <p:spTree>
      <p:nvGrpSpPr>
        <p:cNvPr id="1" name="Shape 281"/>
        <p:cNvGrpSpPr/>
        <p:nvPr/>
      </p:nvGrpSpPr>
      <p:grpSpPr>
        <a:xfrm>
          <a:off x="0" y="0"/>
          <a:ext cx="0" cy="0"/>
          <a:chOff x="0" y="0"/>
          <a:chExt cx="0" cy="0"/>
        </a:xfrm>
      </p:grpSpPr>
      <p:pic>
        <p:nvPicPr>
          <p:cNvPr id="282" name="Google Shape;282;p112"/>
          <p:cNvPicPr preferRelativeResize="0"/>
          <p:nvPr/>
        </p:nvPicPr>
        <p:blipFill rotWithShape="1">
          <a:blip r:embed="rId2">
            <a:alphaModFix/>
          </a:blip>
          <a:srcRect t="18750" b="24999"/>
          <a:stretch/>
        </p:blipFill>
        <p:spPr>
          <a:xfrm>
            <a:off x="0" y="0"/>
            <a:ext cx="12192000" cy="6858000"/>
          </a:xfrm>
          <a:prstGeom prst="rect">
            <a:avLst/>
          </a:prstGeom>
          <a:noFill/>
          <a:ln>
            <a:noFill/>
          </a:ln>
        </p:spPr>
      </p:pic>
      <p:sp>
        <p:nvSpPr>
          <p:cNvPr id="283" name="Google Shape;283;p112"/>
          <p:cNvSpPr txBox="1"/>
          <p:nvPr/>
        </p:nvSpPr>
        <p:spPr>
          <a:xfrm>
            <a:off x="1837677" y="5802204"/>
            <a:ext cx="451437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Roboto Condensed"/>
                <a:ea typeface="Roboto Condensed"/>
                <a:cs typeface="Roboto Condensed"/>
                <a:sym typeface="Roboto Condensed"/>
              </a:rPr>
              <a:t>Darshan Institute of Engineering &amp; Technology, Rajkot</a:t>
            </a:r>
            <a:endParaRPr/>
          </a:p>
        </p:txBody>
      </p:sp>
      <p:sp>
        <p:nvSpPr>
          <p:cNvPr id="284" name="Google Shape;284;p112"/>
          <p:cNvSpPr/>
          <p:nvPr/>
        </p:nvSpPr>
        <p:spPr>
          <a:xfrm>
            <a:off x="2554514" y="1"/>
            <a:ext cx="5255702" cy="1335004"/>
          </a:xfrm>
          <a:custGeom>
            <a:avLst/>
            <a:gdLst/>
            <a:ahLst/>
            <a:cxnLst/>
            <a:rect l="l" t="t" r="r" b="b"/>
            <a:pathLst>
              <a:path w="2048" h="517" extrusionOk="0">
                <a:moveTo>
                  <a:pt x="2048" y="0"/>
                </a:moveTo>
                <a:cubicBezTo>
                  <a:pt x="2011" y="25"/>
                  <a:pt x="1973" y="49"/>
                  <a:pt x="1934" y="72"/>
                </a:cubicBezTo>
                <a:cubicBezTo>
                  <a:pt x="1177" y="517"/>
                  <a:pt x="332" y="480"/>
                  <a:pt x="0" y="0"/>
                </a:cubicBezTo>
                <a:lnTo>
                  <a:pt x="2048" y="0"/>
                </a:lnTo>
                <a:close/>
              </a:path>
            </a:pathLst>
          </a:custGeom>
          <a:gradFill>
            <a:gsLst>
              <a:gs pos="0">
                <a:srgbClr val="3E2622"/>
              </a:gs>
              <a:gs pos="10000">
                <a:srgbClr val="3E2622"/>
              </a:gs>
              <a:gs pos="100000">
                <a:srgbClr val="795547"/>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285" name="Google Shape;285;p112"/>
          <p:cNvSpPr/>
          <p:nvPr/>
        </p:nvSpPr>
        <p:spPr>
          <a:xfrm>
            <a:off x="0" y="5905331"/>
            <a:ext cx="1901425" cy="952668"/>
          </a:xfrm>
          <a:custGeom>
            <a:avLst/>
            <a:gdLst/>
            <a:ahLst/>
            <a:cxnLst/>
            <a:rect l="l" t="t" r="r" b="b"/>
            <a:pathLst>
              <a:path w="2048" h="1024" extrusionOk="0">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3E2622"/>
              </a:gs>
              <a:gs pos="10000">
                <a:srgbClr val="3E2622"/>
              </a:gs>
              <a:gs pos="100000">
                <a:srgbClr val="795547"/>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pic>
        <p:nvPicPr>
          <p:cNvPr id="286" name="Google Shape;286;p112"/>
          <p:cNvPicPr preferRelativeResize="0"/>
          <p:nvPr/>
        </p:nvPicPr>
        <p:blipFill rotWithShape="1">
          <a:blip r:embed="rId3">
            <a:alphaModFix/>
          </a:blip>
          <a:srcRect/>
          <a:stretch/>
        </p:blipFill>
        <p:spPr>
          <a:xfrm>
            <a:off x="8808334" y="4602222"/>
            <a:ext cx="3383666" cy="2255777"/>
          </a:xfrm>
          <a:prstGeom prst="rect">
            <a:avLst/>
          </a:prstGeom>
          <a:noFill/>
          <a:ln>
            <a:noFill/>
          </a:ln>
        </p:spPr>
      </p:pic>
      <p:pic>
        <p:nvPicPr>
          <p:cNvPr id="287" name="Google Shape;287;p112"/>
          <p:cNvPicPr preferRelativeResize="0"/>
          <p:nvPr/>
        </p:nvPicPr>
        <p:blipFill rotWithShape="1">
          <a:blip r:embed="rId4">
            <a:alphaModFix/>
          </a:blip>
          <a:srcRect/>
          <a:stretch/>
        </p:blipFill>
        <p:spPr>
          <a:xfrm>
            <a:off x="8440861" y="2096941"/>
            <a:ext cx="2813885" cy="2119207"/>
          </a:xfrm>
          <a:prstGeom prst="rect">
            <a:avLst/>
          </a:prstGeom>
          <a:noFill/>
          <a:ln>
            <a:noFill/>
          </a:ln>
        </p:spPr>
      </p:pic>
      <p:cxnSp>
        <p:nvCxnSpPr>
          <p:cNvPr id="288" name="Google Shape;288;p112"/>
          <p:cNvCxnSpPr/>
          <p:nvPr/>
        </p:nvCxnSpPr>
        <p:spPr>
          <a:xfrm>
            <a:off x="1926694" y="6124097"/>
            <a:ext cx="4356000" cy="0"/>
          </a:xfrm>
          <a:prstGeom prst="straightConnector1">
            <a:avLst/>
          </a:prstGeom>
          <a:noFill/>
          <a:ln w="9525" cap="flat" cmpd="sng">
            <a:solidFill>
              <a:srgbClr val="A5A5A5"/>
            </a:solidFill>
            <a:prstDash val="solid"/>
            <a:miter lim="800000"/>
            <a:headEnd type="none" w="sm" len="sm"/>
            <a:tailEnd type="none" w="sm" len="sm"/>
          </a:ln>
        </p:spPr>
      </p:cxnSp>
      <p:sp>
        <p:nvSpPr>
          <p:cNvPr id="289" name="Google Shape;289;p112"/>
          <p:cNvSpPr txBox="1">
            <a:spLocks noGrp="1"/>
          </p:cNvSpPr>
          <p:nvPr>
            <p:ph type="ctrTitle"/>
          </p:nvPr>
        </p:nvSpPr>
        <p:spPr>
          <a:xfrm>
            <a:off x="559490" y="1122364"/>
            <a:ext cx="7035300" cy="257878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363636"/>
              </a:buClr>
              <a:buSzPts val="6600"/>
              <a:buFont typeface="Roboto Condensed"/>
              <a:buNone/>
              <a:defRPr sz="6600" b="1">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90" name="Google Shape;290;p112"/>
          <p:cNvPicPr preferRelativeResize="0"/>
          <p:nvPr/>
        </p:nvPicPr>
        <p:blipFill rotWithShape="1">
          <a:blip r:embed="rId5">
            <a:alphaModFix/>
          </a:blip>
          <a:srcRect/>
          <a:stretch/>
        </p:blipFill>
        <p:spPr>
          <a:xfrm>
            <a:off x="1998063" y="6232297"/>
            <a:ext cx="182880" cy="182880"/>
          </a:xfrm>
          <a:prstGeom prst="rect">
            <a:avLst/>
          </a:prstGeom>
          <a:noFill/>
          <a:ln>
            <a:noFill/>
          </a:ln>
        </p:spPr>
      </p:pic>
      <p:pic>
        <p:nvPicPr>
          <p:cNvPr id="291" name="Google Shape;291;p112"/>
          <p:cNvPicPr preferRelativeResize="0"/>
          <p:nvPr/>
        </p:nvPicPr>
        <p:blipFill rotWithShape="1">
          <a:blip r:embed="rId6">
            <a:alphaModFix/>
          </a:blip>
          <a:srcRect/>
          <a:stretch/>
        </p:blipFill>
        <p:spPr>
          <a:xfrm>
            <a:off x="1998063" y="6505320"/>
            <a:ext cx="182880" cy="182880"/>
          </a:xfrm>
          <a:prstGeom prst="rect">
            <a:avLst/>
          </a:prstGeom>
          <a:noFill/>
          <a:ln>
            <a:noFill/>
          </a:ln>
        </p:spPr>
      </p:pic>
      <p:sp>
        <p:nvSpPr>
          <p:cNvPr id="292" name="Google Shape;292;p112"/>
          <p:cNvSpPr txBox="1">
            <a:spLocks noGrp="1"/>
          </p:cNvSpPr>
          <p:nvPr>
            <p:ph type="body" idx="1"/>
          </p:nvPr>
        </p:nvSpPr>
        <p:spPr>
          <a:xfrm>
            <a:off x="2180943" y="6175935"/>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3" name="Google Shape;293;p112"/>
          <p:cNvSpPr txBox="1">
            <a:spLocks noGrp="1"/>
          </p:cNvSpPr>
          <p:nvPr>
            <p:ph type="body" idx="2"/>
          </p:nvPr>
        </p:nvSpPr>
        <p:spPr>
          <a:xfrm>
            <a:off x="2183874" y="646021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4" name="Google Shape;294;p112"/>
          <p:cNvSpPr txBox="1">
            <a:spLocks noGrp="1"/>
          </p:cNvSpPr>
          <p:nvPr>
            <p:ph type="body" idx="3"/>
          </p:nvPr>
        </p:nvSpPr>
        <p:spPr>
          <a:xfrm>
            <a:off x="1837678" y="553776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a:solidFill>
                  <a:schemeClr val="dk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5" name="Google Shape;295;p112"/>
          <p:cNvSpPr txBox="1">
            <a:spLocks noGrp="1"/>
          </p:cNvSpPr>
          <p:nvPr>
            <p:ph type="body" idx="4"/>
          </p:nvPr>
        </p:nvSpPr>
        <p:spPr>
          <a:xfrm>
            <a:off x="1837677" y="5273332"/>
            <a:ext cx="5581039"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rgbClr val="3E2622"/>
              </a:buClr>
              <a:buSzPts val="1800"/>
              <a:buNone/>
              <a:defRPr sz="1800" b="1">
                <a:solidFill>
                  <a:srgbClr val="3E2622"/>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96" name="Google Shape;296;p112"/>
          <p:cNvPicPr preferRelativeResize="0"/>
          <p:nvPr/>
        </p:nvPicPr>
        <p:blipFill rotWithShape="1">
          <a:blip r:embed="rId7">
            <a:alphaModFix/>
          </a:blip>
          <a:srcRect/>
          <a:stretch/>
        </p:blipFill>
        <p:spPr>
          <a:xfrm>
            <a:off x="8295842" y="307556"/>
            <a:ext cx="3573889" cy="821995"/>
          </a:xfrm>
          <a:prstGeom prst="rect">
            <a:avLst/>
          </a:prstGeom>
          <a:noFill/>
          <a:ln>
            <a:noFill/>
          </a:ln>
        </p:spPr>
      </p:pic>
      <p:pic>
        <p:nvPicPr>
          <p:cNvPr id="297" name="Google Shape;297;p112"/>
          <p:cNvPicPr preferRelativeResize="0"/>
          <p:nvPr/>
        </p:nvPicPr>
        <p:blipFill rotWithShape="1">
          <a:blip r:embed="rId8">
            <a:alphaModFix/>
          </a:blip>
          <a:srcRect l="62022" t="18062" r="2731" b="17724"/>
          <a:stretch/>
        </p:blipFill>
        <p:spPr>
          <a:xfrm>
            <a:off x="63248" y="837717"/>
            <a:ext cx="1087893" cy="772151"/>
          </a:xfrm>
          <a:prstGeom prst="rect">
            <a:avLst/>
          </a:prstGeom>
          <a:noFill/>
          <a:ln>
            <a:noFill/>
          </a:ln>
        </p:spPr>
      </p:pic>
      <p:sp>
        <p:nvSpPr>
          <p:cNvPr id="298" name="Google Shape;298;p112"/>
          <p:cNvSpPr txBox="1">
            <a:spLocks noGrp="1"/>
          </p:cNvSpPr>
          <p:nvPr>
            <p:ph type="body" idx="5"/>
          </p:nvPr>
        </p:nvSpPr>
        <p:spPr>
          <a:xfrm>
            <a:off x="2581756" y="20384"/>
            <a:ext cx="4646358" cy="734653"/>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0"/>
              </a:spcBef>
              <a:spcAft>
                <a:spcPts val="0"/>
              </a:spcAft>
              <a:buClr>
                <a:schemeClr val="lt1"/>
              </a:buClr>
              <a:buSzPts val="1800"/>
              <a:buNone/>
              <a:defRPr sz="1800" b="0">
                <a:solidFill>
                  <a:schemeClr val="lt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99" name="Google Shape;299;p112" descr="User icon Royalty Free Vector Image - VectorStock"/>
          <p:cNvPicPr preferRelativeResize="0"/>
          <p:nvPr/>
        </p:nvPicPr>
        <p:blipFill rotWithShape="1">
          <a:blip r:embed="rId9">
            <a:alphaModFix/>
          </a:blip>
          <a:srcRect l="26030" t="21389" r="26030" b="34222"/>
          <a:stretch/>
        </p:blipFill>
        <p:spPr>
          <a:xfrm>
            <a:off x="353568" y="5211250"/>
            <a:ext cx="1353600" cy="1353600"/>
          </a:xfrm>
          <a:custGeom>
            <a:avLst/>
            <a:gdLst/>
            <a:ahLst/>
            <a:cxnLst/>
            <a:rect l="l" t="t" r="r" b="b"/>
            <a:pathLst>
              <a:path w="3044190" h="3044190" extrusionOk="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cap="flat" cmpd="sng">
            <a:solidFill>
              <a:srgbClr val="BFBFBF"/>
            </a:solidFill>
            <a:prstDash val="solid"/>
            <a:round/>
            <a:headEnd type="none" w="sm" len="sm"/>
            <a:tailEnd type="none" w="sm" len="sm"/>
          </a:ln>
        </p:spPr>
      </p:pic>
      <p:sp>
        <p:nvSpPr>
          <p:cNvPr id="300" name="Google Shape;300;p112"/>
          <p:cNvSpPr>
            <a:spLocks noGrp="1"/>
          </p:cNvSpPr>
          <p:nvPr>
            <p:ph type="pic" idx="6"/>
          </p:nvPr>
        </p:nvSpPr>
        <p:spPr>
          <a:xfrm>
            <a:off x="353569" y="5211251"/>
            <a:ext cx="1353599" cy="1353599"/>
          </a:xfrm>
          <a:prstGeom prst="rect">
            <a:avLst/>
          </a:prstGeom>
          <a:noFill/>
          <a:ln w="9525" cap="flat" cmpd="sng">
            <a:solidFill>
              <a:srgbClr val="A5A5A5"/>
            </a:solidFill>
            <a:prstDash val="solid"/>
            <a:round/>
            <a:headEnd type="none" w="sm" len="sm"/>
            <a:tailEnd type="none" w="sm" len="sm"/>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pic>
        <p:nvPicPr>
          <p:cNvPr id="37" name="Google Shape;37;p95"/>
          <p:cNvPicPr preferRelativeResize="0"/>
          <p:nvPr/>
        </p:nvPicPr>
        <p:blipFill rotWithShape="1">
          <a:blip r:embed="rId2">
            <a:alphaModFix/>
          </a:blip>
          <a:srcRect r="11581" b="21179"/>
          <a:stretch/>
        </p:blipFill>
        <p:spPr>
          <a:xfrm rot="-5400000">
            <a:off x="9807099" y="606901"/>
            <a:ext cx="2991808" cy="1778000"/>
          </a:xfrm>
          <a:prstGeom prst="rect">
            <a:avLst/>
          </a:prstGeom>
          <a:noFill/>
          <a:ln>
            <a:noFill/>
          </a:ln>
        </p:spPr>
      </p:pic>
      <p:pic>
        <p:nvPicPr>
          <p:cNvPr id="38" name="Google Shape;38;p95"/>
          <p:cNvPicPr preferRelativeResize="0"/>
          <p:nvPr/>
        </p:nvPicPr>
        <p:blipFill rotWithShape="1">
          <a:blip r:embed="rId3">
            <a:alphaModFix/>
          </a:blip>
          <a:srcRect l="79646" t="18062" r="2730" b="17724"/>
          <a:stretch/>
        </p:blipFill>
        <p:spPr>
          <a:xfrm>
            <a:off x="0" y="401568"/>
            <a:ext cx="543946" cy="772151"/>
          </a:xfrm>
          <a:prstGeom prst="rect">
            <a:avLst/>
          </a:prstGeom>
          <a:noFill/>
          <a:ln>
            <a:noFill/>
          </a:ln>
        </p:spPr>
      </p:pic>
      <p:sp>
        <p:nvSpPr>
          <p:cNvPr id="39" name="Google Shape;39;p9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D3064"/>
              </a:buClr>
              <a:buSzPts val="6000"/>
              <a:buFont typeface="Roboto Condensed"/>
              <a:buNone/>
              <a:defRPr sz="6000" b="1">
                <a:solidFill>
                  <a:srgbClr val="1D3064"/>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9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A8A8A"/>
              </a:buClr>
              <a:buSzPts val="2000"/>
              <a:buNone/>
              <a:defRPr sz="2000">
                <a:solidFill>
                  <a:srgbClr val="8A8A8A"/>
                </a:solidFill>
              </a:defRPr>
            </a:lvl2pPr>
            <a:lvl3pPr marL="1371600" lvl="2" indent="-228600" algn="l">
              <a:lnSpc>
                <a:spcPct val="90000"/>
              </a:lnSpc>
              <a:spcBef>
                <a:spcPts val="500"/>
              </a:spcBef>
              <a:spcAft>
                <a:spcPts val="0"/>
              </a:spcAft>
              <a:buClr>
                <a:srgbClr val="8A8A8A"/>
              </a:buClr>
              <a:buSzPts val="1800"/>
              <a:buNone/>
              <a:defRPr sz="1800">
                <a:solidFill>
                  <a:srgbClr val="8A8A8A"/>
                </a:solidFill>
              </a:defRPr>
            </a:lvl3pPr>
            <a:lvl4pPr marL="1828800" lvl="3" indent="-228600" algn="l">
              <a:lnSpc>
                <a:spcPct val="90000"/>
              </a:lnSpc>
              <a:spcBef>
                <a:spcPts val="500"/>
              </a:spcBef>
              <a:spcAft>
                <a:spcPts val="0"/>
              </a:spcAft>
              <a:buClr>
                <a:srgbClr val="8A8A8A"/>
              </a:buClr>
              <a:buSzPts val="1600"/>
              <a:buNone/>
              <a:defRPr sz="1600">
                <a:solidFill>
                  <a:srgbClr val="8A8A8A"/>
                </a:solidFill>
              </a:defRPr>
            </a:lvl4pPr>
            <a:lvl5pPr marL="2286000" lvl="4" indent="-228600" algn="l">
              <a:lnSpc>
                <a:spcPct val="90000"/>
              </a:lnSpc>
              <a:spcBef>
                <a:spcPts val="500"/>
              </a:spcBef>
              <a:spcAft>
                <a:spcPts val="0"/>
              </a:spcAft>
              <a:buClr>
                <a:srgbClr val="8A8A8A"/>
              </a:buClr>
              <a:buSzPts val="1600"/>
              <a:buNone/>
              <a:defRPr sz="1600">
                <a:solidFill>
                  <a:srgbClr val="8A8A8A"/>
                </a:solidFill>
              </a:defRPr>
            </a:lvl5pPr>
            <a:lvl6pPr marL="2743200" lvl="5" indent="-228600" algn="l">
              <a:lnSpc>
                <a:spcPct val="90000"/>
              </a:lnSpc>
              <a:spcBef>
                <a:spcPts val="500"/>
              </a:spcBef>
              <a:spcAft>
                <a:spcPts val="0"/>
              </a:spcAft>
              <a:buClr>
                <a:srgbClr val="8A8A8A"/>
              </a:buClr>
              <a:buSzPts val="1600"/>
              <a:buNone/>
              <a:defRPr sz="1600">
                <a:solidFill>
                  <a:srgbClr val="8A8A8A"/>
                </a:solidFill>
              </a:defRPr>
            </a:lvl6pPr>
            <a:lvl7pPr marL="3200400" lvl="6" indent="-228600" algn="l">
              <a:lnSpc>
                <a:spcPct val="90000"/>
              </a:lnSpc>
              <a:spcBef>
                <a:spcPts val="500"/>
              </a:spcBef>
              <a:spcAft>
                <a:spcPts val="0"/>
              </a:spcAft>
              <a:buClr>
                <a:srgbClr val="8A8A8A"/>
              </a:buClr>
              <a:buSzPts val="1600"/>
              <a:buNone/>
              <a:defRPr sz="1600">
                <a:solidFill>
                  <a:srgbClr val="8A8A8A"/>
                </a:solidFill>
              </a:defRPr>
            </a:lvl7pPr>
            <a:lvl8pPr marL="3657600" lvl="7" indent="-228600" algn="l">
              <a:lnSpc>
                <a:spcPct val="90000"/>
              </a:lnSpc>
              <a:spcBef>
                <a:spcPts val="500"/>
              </a:spcBef>
              <a:spcAft>
                <a:spcPts val="0"/>
              </a:spcAft>
              <a:buClr>
                <a:srgbClr val="8A8A8A"/>
              </a:buClr>
              <a:buSzPts val="1600"/>
              <a:buNone/>
              <a:defRPr sz="1600">
                <a:solidFill>
                  <a:srgbClr val="8A8A8A"/>
                </a:solidFill>
              </a:defRPr>
            </a:lvl8pPr>
            <a:lvl9pPr marL="4114800" lvl="8" indent="-228600" algn="l">
              <a:lnSpc>
                <a:spcPct val="90000"/>
              </a:lnSpc>
              <a:spcBef>
                <a:spcPts val="500"/>
              </a:spcBef>
              <a:spcAft>
                <a:spcPts val="0"/>
              </a:spcAft>
              <a:buClr>
                <a:srgbClr val="8A8A8A"/>
              </a:buClr>
              <a:buSzPts val="1600"/>
              <a:buNone/>
              <a:defRPr sz="1600">
                <a:solidFill>
                  <a:srgbClr val="8A8A8A"/>
                </a:solidFill>
              </a:defRPr>
            </a:lvl9pPr>
          </a:lstStyle>
          <a:p>
            <a:endParaRPr/>
          </a:p>
        </p:txBody>
      </p:sp>
      <p:sp>
        <p:nvSpPr>
          <p:cNvPr id="41" name="Google Shape;41;p95"/>
          <p:cNvSpPr/>
          <p:nvPr/>
        </p:nvSpPr>
        <p:spPr>
          <a:xfrm>
            <a:off x="0" y="5905331"/>
            <a:ext cx="1901425" cy="952668"/>
          </a:xfrm>
          <a:custGeom>
            <a:avLst/>
            <a:gdLst/>
            <a:ahLst/>
            <a:cxnLst/>
            <a:rect l="l" t="t" r="r" b="b"/>
            <a:pathLst>
              <a:path w="2048" h="1024" extrusionOk="0">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5C2321"/>
              </a:gs>
              <a:gs pos="10000">
                <a:srgbClr val="5C2321"/>
              </a:gs>
              <a:gs pos="100000">
                <a:schemeClr val="accent6"/>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grpSp>
        <p:nvGrpSpPr>
          <p:cNvPr id="42" name="Google Shape;42;p95"/>
          <p:cNvGrpSpPr/>
          <p:nvPr/>
        </p:nvGrpSpPr>
        <p:grpSpPr>
          <a:xfrm>
            <a:off x="10357991" y="5976558"/>
            <a:ext cx="1649043" cy="501287"/>
            <a:chOff x="10721798" y="852808"/>
            <a:chExt cx="1339023" cy="407045"/>
          </a:xfrm>
        </p:grpSpPr>
        <p:pic>
          <p:nvPicPr>
            <p:cNvPr id="43" name="Google Shape;43;p95"/>
            <p:cNvPicPr preferRelativeResize="0"/>
            <p:nvPr/>
          </p:nvPicPr>
          <p:blipFill rotWithShape="1">
            <a:blip r:embed="rId4">
              <a:alphaModFix/>
            </a:blip>
            <a:srcRect/>
            <a:stretch/>
          </p:blipFill>
          <p:spPr>
            <a:xfrm>
              <a:off x="10721798" y="852808"/>
              <a:ext cx="1339022" cy="407045"/>
            </a:xfrm>
            <a:prstGeom prst="rect">
              <a:avLst/>
            </a:prstGeom>
            <a:noFill/>
            <a:ln>
              <a:noFill/>
            </a:ln>
          </p:spPr>
        </p:pic>
        <p:sp>
          <p:nvSpPr>
            <p:cNvPr id="44" name="Google Shape;44;p95"/>
            <p:cNvSpPr/>
            <p:nvPr/>
          </p:nvSpPr>
          <p:spPr>
            <a:xfrm>
              <a:off x="10721799" y="852808"/>
              <a:ext cx="1339022" cy="407044"/>
            </a:xfrm>
            <a:prstGeom prst="rect">
              <a:avLst/>
            </a:pr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 Deep Puple">
  <p:cSld name="Title Slide - Deep Puple">
    <p:spTree>
      <p:nvGrpSpPr>
        <p:cNvPr id="1" name="Shape 301"/>
        <p:cNvGrpSpPr/>
        <p:nvPr/>
      </p:nvGrpSpPr>
      <p:grpSpPr>
        <a:xfrm>
          <a:off x="0" y="0"/>
          <a:ext cx="0" cy="0"/>
          <a:chOff x="0" y="0"/>
          <a:chExt cx="0" cy="0"/>
        </a:xfrm>
      </p:grpSpPr>
      <p:pic>
        <p:nvPicPr>
          <p:cNvPr id="302" name="Google Shape;302;p113"/>
          <p:cNvPicPr preferRelativeResize="0"/>
          <p:nvPr/>
        </p:nvPicPr>
        <p:blipFill rotWithShape="1">
          <a:blip r:embed="rId2">
            <a:alphaModFix/>
          </a:blip>
          <a:srcRect t="18750" b="24999"/>
          <a:stretch/>
        </p:blipFill>
        <p:spPr>
          <a:xfrm>
            <a:off x="0" y="0"/>
            <a:ext cx="12192000" cy="6858000"/>
          </a:xfrm>
          <a:prstGeom prst="rect">
            <a:avLst/>
          </a:prstGeom>
          <a:noFill/>
          <a:ln>
            <a:noFill/>
          </a:ln>
        </p:spPr>
      </p:pic>
      <p:sp>
        <p:nvSpPr>
          <p:cNvPr id="303" name="Google Shape;303;p113"/>
          <p:cNvSpPr txBox="1"/>
          <p:nvPr/>
        </p:nvSpPr>
        <p:spPr>
          <a:xfrm>
            <a:off x="1837677" y="5802204"/>
            <a:ext cx="451437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Roboto Condensed"/>
                <a:ea typeface="Roboto Condensed"/>
                <a:cs typeface="Roboto Condensed"/>
                <a:sym typeface="Roboto Condensed"/>
              </a:rPr>
              <a:t>Darshan Institute of Engineering &amp; Technology, Rajkot</a:t>
            </a:r>
            <a:endParaRPr/>
          </a:p>
        </p:txBody>
      </p:sp>
      <p:sp>
        <p:nvSpPr>
          <p:cNvPr id="304" name="Google Shape;304;p113"/>
          <p:cNvSpPr/>
          <p:nvPr/>
        </p:nvSpPr>
        <p:spPr>
          <a:xfrm>
            <a:off x="2554514" y="1"/>
            <a:ext cx="5255702" cy="1335004"/>
          </a:xfrm>
          <a:custGeom>
            <a:avLst/>
            <a:gdLst/>
            <a:ahLst/>
            <a:cxnLst/>
            <a:rect l="l" t="t" r="r" b="b"/>
            <a:pathLst>
              <a:path w="2048" h="517" extrusionOk="0">
                <a:moveTo>
                  <a:pt x="2048" y="0"/>
                </a:moveTo>
                <a:cubicBezTo>
                  <a:pt x="2011" y="25"/>
                  <a:pt x="1973" y="49"/>
                  <a:pt x="1934" y="72"/>
                </a:cubicBezTo>
                <a:cubicBezTo>
                  <a:pt x="1177" y="517"/>
                  <a:pt x="332" y="480"/>
                  <a:pt x="0" y="0"/>
                </a:cubicBezTo>
                <a:lnTo>
                  <a:pt x="2048" y="0"/>
                </a:lnTo>
                <a:close/>
              </a:path>
            </a:pathLst>
          </a:custGeom>
          <a:gradFill>
            <a:gsLst>
              <a:gs pos="0">
                <a:srgbClr val="301B92"/>
              </a:gs>
              <a:gs pos="10000">
                <a:srgbClr val="301B92"/>
              </a:gs>
              <a:gs pos="100000">
                <a:srgbClr val="673BB7"/>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305" name="Google Shape;305;p113"/>
          <p:cNvSpPr/>
          <p:nvPr/>
        </p:nvSpPr>
        <p:spPr>
          <a:xfrm>
            <a:off x="0" y="5905331"/>
            <a:ext cx="1901425" cy="952668"/>
          </a:xfrm>
          <a:custGeom>
            <a:avLst/>
            <a:gdLst/>
            <a:ahLst/>
            <a:cxnLst/>
            <a:rect l="l" t="t" r="r" b="b"/>
            <a:pathLst>
              <a:path w="2048" h="1024" extrusionOk="0">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301B92"/>
              </a:gs>
              <a:gs pos="10000">
                <a:srgbClr val="301B92"/>
              </a:gs>
              <a:gs pos="100000">
                <a:srgbClr val="673BB7"/>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pic>
        <p:nvPicPr>
          <p:cNvPr id="306" name="Google Shape;306;p113"/>
          <p:cNvPicPr preferRelativeResize="0"/>
          <p:nvPr/>
        </p:nvPicPr>
        <p:blipFill rotWithShape="1">
          <a:blip r:embed="rId3">
            <a:alphaModFix/>
          </a:blip>
          <a:srcRect/>
          <a:stretch/>
        </p:blipFill>
        <p:spPr>
          <a:xfrm>
            <a:off x="8808334" y="4602222"/>
            <a:ext cx="3383666" cy="2255777"/>
          </a:xfrm>
          <a:prstGeom prst="rect">
            <a:avLst/>
          </a:prstGeom>
          <a:noFill/>
          <a:ln>
            <a:noFill/>
          </a:ln>
        </p:spPr>
      </p:pic>
      <p:pic>
        <p:nvPicPr>
          <p:cNvPr id="307" name="Google Shape;307;p113"/>
          <p:cNvPicPr preferRelativeResize="0"/>
          <p:nvPr/>
        </p:nvPicPr>
        <p:blipFill rotWithShape="1">
          <a:blip r:embed="rId4">
            <a:alphaModFix/>
          </a:blip>
          <a:srcRect/>
          <a:stretch/>
        </p:blipFill>
        <p:spPr>
          <a:xfrm>
            <a:off x="8440861" y="2096941"/>
            <a:ext cx="2813885" cy="2119207"/>
          </a:xfrm>
          <a:prstGeom prst="rect">
            <a:avLst/>
          </a:prstGeom>
          <a:noFill/>
          <a:ln>
            <a:noFill/>
          </a:ln>
        </p:spPr>
      </p:pic>
      <p:cxnSp>
        <p:nvCxnSpPr>
          <p:cNvPr id="308" name="Google Shape;308;p113"/>
          <p:cNvCxnSpPr/>
          <p:nvPr/>
        </p:nvCxnSpPr>
        <p:spPr>
          <a:xfrm>
            <a:off x="1926694" y="6124097"/>
            <a:ext cx="4356000" cy="0"/>
          </a:xfrm>
          <a:prstGeom prst="straightConnector1">
            <a:avLst/>
          </a:prstGeom>
          <a:noFill/>
          <a:ln w="9525" cap="flat" cmpd="sng">
            <a:solidFill>
              <a:srgbClr val="A5A5A5"/>
            </a:solidFill>
            <a:prstDash val="solid"/>
            <a:miter lim="800000"/>
            <a:headEnd type="none" w="sm" len="sm"/>
            <a:tailEnd type="none" w="sm" len="sm"/>
          </a:ln>
        </p:spPr>
      </p:cxnSp>
      <p:sp>
        <p:nvSpPr>
          <p:cNvPr id="309" name="Google Shape;309;p113"/>
          <p:cNvSpPr txBox="1">
            <a:spLocks noGrp="1"/>
          </p:cNvSpPr>
          <p:nvPr>
            <p:ph type="ctrTitle"/>
          </p:nvPr>
        </p:nvSpPr>
        <p:spPr>
          <a:xfrm>
            <a:off x="559490" y="1122364"/>
            <a:ext cx="7035300" cy="257878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363636"/>
              </a:buClr>
              <a:buSzPts val="6600"/>
              <a:buFont typeface="Roboto Condensed"/>
              <a:buNone/>
              <a:defRPr sz="6600" b="1">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0" name="Google Shape;310;p113"/>
          <p:cNvPicPr preferRelativeResize="0"/>
          <p:nvPr/>
        </p:nvPicPr>
        <p:blipFill rotWithShape="1">
          <a:blip r:embed="rId5">
            <a:alphaModFix/>
          </a:blip>
          <a:srcRect/>
          <a:stretch/>
        </p:blipFill>
        <p:spPr>
          <a:xfrm>
            <a:off x="1998063" y="6232297"/>
            <a:ext cx="182880" cy="182880"/>
          </a:xfrm>
          <a:prstGeom prst="rect">
            <a:avLst/>
          </a:prstGeom>
          <a:noFill/>
          <a:ln>
            <a:noFill/>
          </a:ln>
        </p:spPr>
      </p:pic>
      <p:pic>
        <p:nvPicPr>
          <p:cNvPr id="311" name="Google Shape;311;p113"/>
          <p:cNvPicPr preferRelativeResize="0"/>
          <p:nvPr/>
        </p:nvPicPr>
        <p:blipFill rotWithShape="1">
          <a:blip r:embed="rId6">
            <a:alphaModFix/>
          </a:blip>
          <a:srcRect/>
          <a:stretch/>
        </p:blipFill>
        <p:spPr>
          <a:xfrm>
            <a:off x="1998063" y="6505320"/>
            <a:ext cx="182880" cy="182880"/>
          </a:xfrm>
          <a:prstGeom prst="rect">
            <a:avLst/>
          </a:prstGeom>
          <a:noFill/>
          <a:ln>
            <a:noFill/>
          </a:ln>
        </p:spPr>
      </p:pic>
      <p:sp>
        <p:nvSpPr>
          <p:cNvPr id="312" name="Google Shape;312;p113"/>
          <p:cNvSpPr txBox="1">
            <a:spLocks noGrp="1"/>
          </p:cNvSpPr>
          <p:nvPr>
            <p:ph type="body" idx="1"/>
          </p:nvPr>
        </p:nvSpPr>
        <p:spPr>
          <a:xfrm>
            <a:off x="2180943" y="6175935"/>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3" name="Google Shape;313;p113"/>
          <p:cNvSpPr txBox="1">
            <a:spLocks noGrp="1"/>
          </p:cNvSpPr>
          <p:nvPr>
            <p:ph type="body" idx="2"/>
          </p:nvPr>
        </p:nvSpPr>
        <p:spPr>
          <a:xfrm>
            <a:off x="2183874" y="646021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4" name="Google Shape;314;p113"/>
          <p:cNvSpPr txBox="1">
            <a:spLocks noGrp="1"/>
          </p:cNvSpPr>
          <p:nvPr>
            <p:ph type="body" idx="3"/>
          </p:nvPr>
        </p:nvSpPr>
        <p:spPr>
          <a:xfrm>
            <a:off x="1837678" y="553776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a:solidFill>
                  <a:schemeClr val="dk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5" name="Google Shape;315;p113"/>
          <p:cNvSpPr txBox="1">
            <a:spLocks noGrp="1"/>
          </p:cNvSpPr>
          <p:nvPr>
            <p:ph type="body" idx="4"/>
          </p:nvPr>
        </p:nvSpPr>
        <p:spPr>
          <a:xfrm>
            <a:off x="1837677" y="5273332"/>
            <a:ext cx="5581039"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rgbClr val="301B92"/>
              </a:buClr>
              <a:buSzPts val="1800"/>
              <a:buNone/>
              <a:defRPr sz="1800" b="1">
                <a:solidFill>
                  <a:srgbClr val="301B92"/>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16" name="Google Shape;316;p113"/>
          <p:cNvPicPr preferRelativeResize="0"/>
          <p:nvPr/>
        </p:nvPicPr>
        <p:blipFill rotWithShape="1">
          <a:blip r:embed="rId7">
            <a:alphaModFix/>
          </a:blip>
          <a:srcRect/>
          <a:stretch/>
        </p:blipFill>
        <p:spPr>
          <a:xfrm>
            <a:off x="8295842" y="307556"/>
            <a:ext cx="3573889" cy="821995"/>
          </a:xfrm>
          <a:prstGeom prst="rect">
            <a:avLst/>
          </a:prstGeom>
          <a:noFill/>
          <a:ln>
            <a:noFill/>
          </a:ln>
        </p:spPr>
      </p:pic>
      <p:pic>
        <p:nvPicPr>
          <p:cNvPr id="317" name="Google Shape;317;p113"/>
          <p:cNvPicPr preferRelativeResize="0"/>
          <p:nvPr/>
        </p:nvPicPr>
        <p:blipFill rotWithShape="1">
          <a:blip r:embed="rId8">
            <a:alphaModFix/>
          </a:blip>
          <a:srcRect l="62022" t="18062" r="2731" b="17724"/>
          <a:stretch/>
        </p:blipFill>
        <p:spPr>
          <a:xfrm>
            <a:off x="63248" y="837717"/>
            <a:ext cx="1087893" cy="772151"/>
          </a:xfrm>
          <a:prstGeom prst="rect">
            <a:avLst/>
          </a:prstGeom>
          <a:noFill/>
          <a:ln>
            <a:noFill/>
          </a:ln>
        </p:spPr>
      </p:pic>
      <p:sp>
        <p:nvSpPr>
          <p:cNvPr id="318" name="Google Shape;318;p113"/>
          <p:cNvSpPr txBox="1">
            <a:spLocks noGrp="1"/>
          </p:cNvSpPr>
          <p:nvPr>
            <p:ph type="body" idx="5"/>
          </p:nvPr>
        </p:nvSpPr>
        <p:spPr>
          <a:xfrm>
            <a:off x="2581756" y="20384"/>
            <a:ext cx="4646358" cy="734653"/>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0"/>
              </a:spcBef>
              <a:spcAft>
                <a:spcPts val="0"/>
              </a:spcAft>
              <a:buClr>
                <a:schemeClr val="lt1"/>
              </a:buClr>
              <a:buSzPts val="1800"/>
              <a:buNone/>
              <a:defRPr sz="1800" b="0">
                <a:solidFill>
                  <a:schemeClr val="lt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19" name="Google Shape;319;p113" descr="User icon Royalty Free Vector Image - VectorStock"/>
          <p:cNvPicPr preferRelativeResize="0"/>
          <p:nvPr/>
        </p:nvPicPr>
        <p:blipFill rotWithShape="1">
          <a:blip r:embed="rId9">
            <a:alphaModFix/>
          </a:blip>
          <a:srcRect l="26030" t="21389" r="26030" b="34222"/>
          <a:stretch/>
        </p:blipFill>
        <p:spPr>
          <a:xfrm>
            <a:off x="353568" y="5211250"/>
            <a:ext cx="1353600" cy="1353600"/>
          </a:xfrm>
          <a:custGeom>
            <a:avLst/>
            <a:gdLst/>
            <a:ahLst/>
            <a:cxnLst/>
            <a:rect l="l" t="t" r="r" b="b"/>
            <a:pathLst>
              <a:path w="3044190" h="3044190" extrusionOk="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cap="flat" cmpd="sng">
            <a:solidFill>
              <a:srgbClr val="BFBFBF"/>
            </a:solidFill>
            <a:prstDash val="solid"/>
            <a:round/>
            <a:headEnd type="none" w="sm" len="sm"/>
            <a:tailEnd type="none" w="sm" len="sm"/>
          </a:ln>
        </p:spPr>
      </p:pic>
      <p:sp>
        <p:nvSpPr>
          <p:cNvPr id="320" name="Google Shape;320;p113"/>
          <p:cNvSpPr>
            <a:spLocks noGrp="1"/>
          </p:cNvSpPr>
          <p:nvPr>
            <p:ph type="pic" idx="6"/>
          </p:nvPr>
        </p:nvSpPr>
        <p:spPr>
          <a:xfrm>
            <a:off x="353569" y="5211251"/>
            <a:ext cx="1353599" cy="1353599"/>
          </a:xfrm>
          <a:prstGeom prst="rect">
            <a:avLst/>
          </a:prstGeom>
          <a:noFill/>
          <a:ln w="9525" cap="flat" cmpd="sng">
            <a:solidFill>
              <a:srgbClr val="A5A5A5"/>
            </a:solidFill>
            <a:prstDash val="solid"/>
            <a:round/>
            <a:headEnd type="none" w="sm" len="sm"/>
            <a:tailEnd type="none" w="sm" len="sm"/>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 Blue">
  <p:cSld name="Title Slide - Blue">
    <p:spTree>
      <p:nvGrpSpPr>
        <p:cNvPr id="1" name="Shape 321"/>
        <p:cNvGrpSpPr/>
        <p:nvPr/>
      </p:nvGrpSpPr>
      <p:grpSpPr>
        <a:xfrm>
          <a:off x="0" y="0"/>
          <a:ext cx="0" cy="0"/>
          <a:chOff x="0" y="0"/>
          <a:chExt cx="0" cy="0"/>
        </a:xfrm>
      </p:grpSpPr>
      <p:pic>
        <p:nvPicPr>
          <p:cNvPr id="322" name="Google Shape;322;p114"/>
          <p:cNvPicPr preferRelativeResize="0"/>
          <p:nvPr/>
        </p:nvPicPr>
        <p:blipFill rotWithShape="1">
          <a:blip r:embed="rId2">
            <a:alphaModFix/>
          </a:blip>
          <a:srcRect t="18750" b="24999"/>
          <a:stretch/>
        </p:blipFill>
        <p:spPr>
          <a:xfrm>
            <a:off x="0" y="0"/>
            <a:ext cx="12192000" cy="6858000"/>
          </a:xfrm>
          <a:prstGeom prst="rect">
            <a:avLst/>
          </a:prstGeom>
          <a:noFill/>
          <a:ln>
            <a:noFill/>
          </a:ln>
        </p:spPr>
      </p:pic>
      <p:sp>
        <p:nvSpPr>
          <p:cNvPr id="323" name="Google Shape;323;p114"/>
          <p:cNvSpPr txBox="1"/>
          <p:nvPr/>
        </p:nvSpPr>
        <p:spPr>
          <a:xfrm>
            <a:off x="1837677" y="5802204"/>
            <a:ext cx="451437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Roboto Condensed"/>
                <a:ea typeface="Roboto Condensed"/>
                <a:cs typeface="Roboto Condensed"/>
                <a:sym typeface="Roboto Condensed"/>
              </a:rPr>
              <a:t>Darshan Institute of Engineering &amp; Technology, Rajkot</a:t>
            </a:r>
            <a:endParaRPr/>
          </a:p>
        </p:txBody>
      </p:sp>
      <p:sp>
        <p:nvSpPr>
          <p:cNvPr id="324" name="Google Shape;324;p114"/>
          <p:cNvSpPr/>
          <p:nvPr/>
        </p:nvSpPr>
        <p:spPr>
          <a:xfrm>
            <a:off x="2554514" y="1"/>
            <a:ext cx="5255702" cy="1335004"/>
          </a:xfrm>
          <a:custGeom>
            <a:avLst/>
            <a:gdLst/>
            <a:ahLst/>
            <a:cxnLst/>
            <a:rect l="l" t="t" r="r" b="b"/>
            <a:pathLst>
              <a:path w="2048" h="517" extrusionOk="0">
                <a:moveTo>
                  <a:pt x="2048" y="0"/>
                </a:moveTo>
                <a:cubicBezTo>
                  <a:pt x="2011" y="25"/>
                  <a:pt x="1973" y="49"/>
                  <a:pt x="1934" y="72"/>
                </a:cubicBezTo>
                <a:cubicBezTo>
                  <a:pt x="1177" y="517"/>
                  <a:pt x="332" y="480"/>
                  <a:pt x="0" y="0"/>
                </a:cubicBezTo>
                <a:lnTo>
                  <a:pt x="2048" y="0"/>
                </a:lnTo>
                <a:close/>
              </a:path>
            </a:pathLst>
          </a:custGeom>
          <a:gradFill>
            <a:gsLst>
              <a:gs pos="0">
                <a:srgbClr val="0E47A1"/>
              </a:gs>
              <a:gs pos="10000">
                <a:srgbClr val="0E47A1"/>
              </a:gs>
              <a:gs pos="100000">
                <a:srgbClr val="03A9F5"/>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325" name="Google Shape;325;p114"/>
          <p:cNvSpPr/>
          <p:nvPr/>
        </p:nvSpPr>
        <p:spPr>
          <a:xfrm>
            <a:off x="0" y="5905331"/>
            <a:ext cx="1901425" cy="952668"/>
          </a:xfrm>
          <a:custGeom>
            <a:avLst/>
            <a:gdLst/>
            <a:ahLst/>
            <a:cxnLst/>
            <a:rect l="l" t="t" r="r" b="b"/>
            <a:pathLst>
              <a:path w="2048" h="1024" extrusionOk="0">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0E47A1"/>
              </a:gs>
              <a:gs pos="10000">
                <a:srgbClr val="0E47A1"/>
              </a:gs>
              <a:gs pos="100000">
                <a:srgbClr val="03A9F5"/>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pic>
        <p:nvPicPr>
          <p:cNvPr id="326" name="Google Shape;326;p114"/>
          <p:cNvPicPr preferRelativeResize="0"/>
          <p:nvPr/>
        </p:nvPicPr>
        <p:blipFill rotWithShape="1">
          <a:blip r:embed="rId3">
            <a:alphaModFix/>
          </a:blip>
          <a:srcRect/>
          <a:stretch/>
        </p:blipFill>
        <p:spPr>
          <a:xfrm>
            <a:off x="8808334" y="4602222"/>
            <a:ext cx="3383666" cy="2255777"/>
          </a:xfrm>
          <a:prstGeom prst="rect">
            <a:avLst/>
          </a:prstGeom>
          <a:noFill/>
          <a:ln>
            <a:noFill/>
          </a:ln>
        </p:spPr>
      </p:pic>
      <p:pic>
        <p:nvPicPr>
          <p:cNvPr id="327" name="Google Shape;327;p114"/>
          <p:cNvPicPr preferRelativeResize="0"/>
          <p:nvPr/>
        </p:nvPicPr>
        <p:blipFill rotWithShape="1">
          <a:blip r:embed="rId4">
            <a:alphaModFix/>
          </a:blip>
          <a:srcRect/>
          <a:stretch/>
        </p:blipFill>
        <p:spPr>
          <a:xfrm>
            <a:off x="8440861" y="2096941"/>
            <a:ext cx="2813885" cy="2119207"/>
          </a:xfrm>
          <a:prstGeom prst="rect">
            <a:avLst/>
          </a:prstGeom>
          <a:noFill/>
          <a:ln>
            <a:noFill/>
          </a:ln>
        </p:spPr>
      </p:pic>
      <p:cxnSp>
        <p:nvCxnSpPr>
          <p:cNvPr id="328" name="Google Shape;328;p114"/>
          <p:cNvCxnSpPr/>
          <p:nvPr/>
        </p:nvCxnSpPr>
        <p:spPr>
          <a:xfrm>
            <a:off x="1926694" y="6124097"/>
            <a:ext cx="4356000" cy="0"/>
          </a:xfrm>
          <a:prstGeom prst="straightConnector1">
            <a:avLst/>
          </a:prstGeom>
          <a:noFill/>
          <a:ln w="9525" cap="flat" cmpd="sng">
            <a:solidFill>
              <a:srgbClr val="A5A5A5"/>
            </a:solidFill>
            <a:prstDash val="solid"/>
            <a:miter lim="800000"/>
            <a:headEnd type="none" w="sm" len="sm"/>
            <a:tailEnd type="none" w="sm" len="sm"/>
          </a:ln>
        </p:spPr>
      </p:cxnSp>
      <p:sp>
        <p:nvSpPr>
          <p:cNvPr id="329" name="Google Shape;329;p114"/>
          <p:cNvSpPr txBox="1">
            <a:spLocks noGrp="1"/>
          </p:cNvSpPr>
          <p:nvPr>
            <p:ph type="ctrTitle"/>
          </p:nvPr>
        </p:nvSpPr>
        <p:spPr>
          <a:xfrm>
            <a:off x="559490" y="1122364"/>
            <a:ext cx="7035300" cy="257878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363636"/>
              </a:buClr>
              <a:buSzPts val="6600"/>
              <a:buFont typeface="Roboto Condensed"/>
              <a:buNone/>
              <a:defRPr sz="6600" b="1">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30" name="Google Shape;330;p114"/>
          <p:cNvPicPr preferRelativeResize="0"/>
          <p:nvPr/>
        </p:nvPicPr>
        <p:blipFill rotWithShape="1">
          <a:blip r:embed="rId5">
            <a:alphaModFix/>
          </a:blip>
          <a:srcRect/>
          <a:stretch/>
        </p:blipFill>
        <p:spPr>
          <a:xfrm>
            <a:off x="1998063" y="6232297"/>
            <a:ext cx="182880" cy="182880"/>
          </a:xfrm>
          <a:prstGeom prst="rect">
            <a:avLst/>
          </a:prstGeom>
          <a:noFill/>
          <a:ln>
            <a:noFill/>
          </a:ln>
        </p:spPr>
      </p:pic>
      <p:pic>
        <p:nvPicPr>
          <p:cNvPr id="331" name="Google Shape;331;p114"/>
          <p:cNvPicPr preferRelativeResize="0"/>
          <p:nvPr/>
        </p:nvPicPr>
        <p:blipFill rotWithShape="1">
          <a:blip r:embed="rId6">
            <a:alphaModFix/>
          </a:blip>
          <a:srcRect/>
          <a:stretch/>
        </p:blipFill>
        <p:spPr>
          <a:xfrm>
            <a:off x="1998063" y="6505320"/>
            <a:ext cx="182880" cy="182880"/>
          </a:xfrm>
          <a:prstGeom prst="rect">
            <a:avLst/>
          </a:prstGeom>
          <a:noFill/>
          <a:ln>
            <a:noFill/>
          </a:ln>
        </p:spPr>
      </p:pic>
      <p:sp>
        <p:nvSpPr>
          <p:cNvPr id="332" name="Google Shape;332;p114"/>
          <p:cNvSpPr txBox="1">
            <a:spLocks noGrp="1"/>
          </p:cNvSpPr>
          <p:nvPr>
            <p:ph type="body" idx="1"/>
          </p:nvPr>
        </p:nvSpPr>
        <p:spPr>
          <a:xfrm>
            <a:off x="2180943" y="6175935"/>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3" name="Google Shape;333;p114"/>
          <p:cNvSpPr txBox="1">
            <a:spLocks noGrp="1"/>
          </p:cNvSpPr>
          <p:nvPr>
            <p:ph type="body" idx="2"/>
          </p:nvPr>
        </p:nvSpPr>
        <p:spPr>
          <a:xfrm>
            <a:off x="2183874" y="646021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4" name="Google Shape;334;p114"/>
          <p:cNvSpPr txBox="1">
            <a:spLocks noGrp="1"/>
          </p:cNvSpPr>
          <p:nvPr>
            <p:ph type="body" idx="3"/>
          </p:nvPr>
        </p:nvSpPr>
        <p:spPr>
          <a:xfrm>
            <a:off x="1837678" y="553776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a:solidFill>
                  <a:schemeClr val="dk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5" name="Google Shape;335;p114"/>
          <p:cNvSpPr txBox="1">
            <a:spLocks noGrp="1"/>
          </p:cNvSpPr>
          <p:nvPr>
            <p:ph type="body" idx="4"/>
          </p:nvPr>
        </p:nvSpPr>
        <p:spPr>
          <a:xfrm>
            <a:off x="1837677" y="5273332"/>
            <a:ext cx="5581039"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rgbClr val="0E47A1"/>
              </a:buClr>
              <a:buSzPts val="1800"/>
              <a:buNone/>
              <a:defRPr sz="1800" b="1">
                <a:solidFill>
                  <a:srgbClr val="0E47A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36" name="Google Shape;336;p114"/>
          <p:cNvPicPr preferRelativeResize="0"/>
          <p:nvPr/>
        </p:nvPicPr>
        <p:blipFill rotWithShape="1">
          <a:blip r:embed="rId7">
            <a:alphaModFix/>
          </a:blip>
          <a:srcRect/>
          <a:stretch/>
        </p:blipFill>
        <p:spPr>
          <a:xfrm>
            <a:off x="8295842" y="307556"/>
            <a:ext cx="3573889" cy="821995"/>
          </a:xfrm>
          <a:prstGeom prst="rect">
            <a:avLst/>
          </a:prstGeom>
          <a:noFill/>
          <a:ln>
            <a:noFill/>
          </a:ln>
        </p:spPr>
      </p:pic>
      <p:pic>
        <p:nvPicPr>
          <p:cNvPr id="337" name="Google Shape;337;p114"/>
          <p:cNvPicPr preferRelativeResize="0"/>
          <p:nvPr/>
        </p:nvPicPr>
        <p:blipFill rotWithShape="1">
          <a:blip r:embed="rId8">
            <a:alphaModFix/>
          </a:blip>
          <a:srcRect l="62022" t="18062" r="2731" b="17724"/>
          <a:stretch/>
        </p:blipFill>
        <p:spPr>
          <a:xfrm>
            <a:off x="63248" y="837717"/>
            <a:ext cx="1087893" cy="772151"/>
          </a:xfrm>
          <a:prstGeom prst="rect">
            <a:avLst/>
          </a:prstGeom>
          <a:noFill/>
          <a:ln>
            <a:noFill/>
          </a:ln>
        </p:spPr>
      </p:pic>
      <p:sp>
        <p:nvSpPr>
          <p:cNvPr id="338" name="Google Shape;338;p114"/>
          <p:cNvSpPr txBox="1">
            <a:spLocks noGrp="1"/>
          </p:cNvSpPr>
          <p:nvPr>
            <p:ph type="body" idx="5"/>
          </p:nvPr>
        </p:nvSpPr>
        <p:spPr>
          <a:xfrm>
            <a:off x="2581756" y="20384"/>
            <a:ext cx="4646358" cy="734653"/>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0"/>
              </a:spcBef>
              <a:spcAft>
                <a:spcPts val="0"/>
              </a:spcAft>
              <a:buClr>
                <a:schemeClr val="lt1"/>
              </a:buClr>
              <a:buSzPts val="1800"/>
              <a:buNone/>
              <a:defRPr sz="1800" b="0">
                <a:solidFill>
                  <a:schemeClr val="lt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39" name="Google Shape;339;p114" descr="User icon Royalty Free Vector Image - VectorStock"/>
          <p:cNvPicPr preferRelativeResize="0"/>
          <p:nvPr/>
        </p:nvPicPr>
        <p:blipFill rotWithShape="1">
          <a:blip r:embed="rId9">
            <a:alphaModFix/>
          </a:blip>
          <a:srcRect l="26030" t="21389" r="26030" b="34222"/>
          <a:stretch/>
        </p:blipFill>
        <p:spPr>
          <a:xfrm>
            <a:off x="353568" y="5211250"/>
            <a:ext cx="1353600" cy="1353600"/>
          </a:xfrm>
          <a:custGeom>
            <a:avLst/>
            <a:gdLst/>
            <a:ahLst/>
            <a:cxnLst/>
            <a:rect l="l" t="t" r="r" b="b"/>
            <a:pathLst>
              <a:path w="3044190" h="3044190" extrusionOk="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cap="flat" cmpd="sng">
            <a:solidFill>
              <a:srgbClr val="BFBFBF"/>
            </a:solidFill>
            <a:prstDash val="solid"/>
            <a:round/>
            <a:headEnd type="none" w="sm" len="sm"/>
            <a:tailEnd type="none" w="sm" len="sm"/>
          </a:ln>
        </p:spPr>
      </p:pic>
      <p:sp>
        <p:nvSpPr>
          <p:cNvPr id="340" name="Google Shape;340;p114"/>
          <p:cNvSpPr>
            <a:spLocks noGrp="1"/>
          </p:cNvSpPr>
          <p:nvPr>
            <p:ph type="pic" idx="6"/>
          </p:nvPr>
        </p:nvSpPr>
        <p:spPr>
          <a:xfrm>
            <a:off x="353569" y="5211251"/>
            <a:ext cx="1353599" cy="1353599"/>
          </a:xfrm>
          <a:prstGeom prst="rect">
            <a:avLst/>
          </a:prstGeom>
          <a:noFill/>
          <a:ln w="9525" cap="flat" cmpd="sng">
            <a:solidFill>
              <a:srgbClr val="A5A5A5"/>
            </a:solidFill>
            <a:prstDash val="solid"/>
            <a:round/>
            <a:headEnd type="none" w="sm" len="sm"/>
            <a:tailEnd type="none" w="sm" len="sm"/>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 Red">
  <p:cSld name="Title Slide - Red">
    <p:spTree>
      <p:nvGrpSpPr>
        <p:cNvPr id="1" name="Shape 341"/>
        <p:cNvGrpSpPr/>
        <p:nvPr/>
      </p:nvGrpSpPr>
      <p:grpSpPr>
        <a:xfrm>
          <a:off x="0" y="0"/>
          <a:ext cx="0" cy="0"/>
          <a:chOff x="0" y="0"/>
          <a:chExt cx="0" cy="0"/>
        </a:xfrm>
      </p:grpSpPr>
      <p:pic>
        <p:nvPicPr>
          <p:cNvPr id="342" name="Google Shape;342;p115"/>
          <p:cNvPicPr preferRelativeResize="0"/>
          <p:nvPr/>
        </p:nvPicPr>
        <p:blipFill rotWithShape="1">
          <a:blip r:embed="rId2">
            <a:alphaModFix/>
          </a:blip>
          <a:srcRect t="18750" b="24999"/>
          <a:stretch/>
        </p:blipFill>
        <p:spPr>
          <a:xfrm>
            <a:off x="0" y="0"/>
            <a:ext cx="12192000" cy="6858000"/>
          </a:xfrm>
          <a:prstGeom prst="rect">
            <a:avLst/>
          </a:prstGeom>
          <a:noFill/>
          <a:ln>
            <a:noFill/>
          </a:ln>
        </p:spPr>
      </p:pic>
      <p:sp>
        <p:nvSpPr>
          <p:cNvPr id="343" name="Google Shape;343;p115"/>
          <p:cNvSpPr txBox="1"/>
          <p:nvPr/>
        </p:nvSpPr>
        <p:spPr>
          <a:xfrm>
            <a:off x="1837677" y="5802204"/>
            <a:ext cx="451437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Roboto Condensed"/>
                <a:ea typeface="Roboto Condensed"/>
                <a:cs typeface="Roboto Condensed"/>
                <a:sym typeface="Roboto Condensed"/>
              </a:rPr>
              <a:t>Darshan Institute of Engineering &amp; Technology, Rajkot</a:t>
            </a:r>
            <a:endParaRPr/>
          </a:p>
        </p:txBody>
      </p:sp>
      <p:sp>
        <p:nvSpPr>
          <p:cNvPr id="344" name="Google Shape;344;p115"/>
          <p:cNvSpPr/>
          <p:nvPr/>
        </p:nvSpPr>
        <p:spPr>
          <a:xfrm>
            <a:off x="2554514" y="1"/>
            <a:ext cx="5255702" cy="1335004"/>
          </a:xfrm>
          <a:custGeom>
            <a:avLst/>
            <a:gdLst/>
            <a:ahLst/>
            <a:cxnLst/>
            <a:rect l="l" t="t" r="r" b="b"/>
            <a:pathLst>
              <a:path w="2048" h="517" extrusionOk="0">
                <a:moveTo>
                  <a:pt x="2048" y="0"/>
                </a:moveTo>
                <a:cubicBezTo>
                  <a:pt x="2011" y="25"/>
                  <a:pt x="1973" y="49"/>
                  <a:pt x="1934" y="72"/>
                </a:cubicBezTo>
                <a:cubicBezTo>
                  <a:pt x="1177" y="517"/>
                  <a:pt x="332" y="480"/>
                  <a:pt x="0" y="0"/>
                </a:cubicBezTo>
                <a:lnTo>
                  <a:pt x="2048" y="0"/>
                </a:lnTo>
                <a:close/>
              </a:path>
            </a:pathLst>
          </a:custGeom>
          <a:gradFill>
            <a:gsLst>
              <a:gs pos="0">
                <a:srgbClr val="B71B1C"/>
              </a:gs>
              <a:gs pos="10000">
                <a:srgbClr val="B71B1C"/>
              </a:gs>
              <a:gs pos="100000">
                <a:srgbClr val="ED524F"/>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345" name="Google Shape;345;p115"/>
          <p:cNvSpPr/>
          <p:nvPr/>
        </p:nvSpPr>
        <p:spPr>
          <a:xfrm>
            <a:off x="0" y="5905331"/>
            <a:ext cx="1901425" cy="952668"/>
          </a:xfrm>
          <a:custGeom>
            <a:avLst/>
            <a:gdLst/>
            <a:ahLst/>
            <a:cxnLst/>
            <a:rect l="l" t="t" r="r" b="b"/>
            <a:pathLst>
              <a:path w="2048" h="1024" extrusionOk="0">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B71B1C"/>
              </a:gs>
              <a:gs pos="10000">
                <a:srgbClr val="B71B1C"/>
              </a:gs>
              <a:gs pos="100000">
                <a:srgbClr val="ED524F"/>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pic>
        <p:nvPicPr>
          <p:cNvPr id="346" name="Google Shape;346;p115"/>
          <p:cNvPicPr preferRelativeResize="0"/>
          <p:nvPr/>
        </p:nvPicPr>
        <p:blipFill rotWithShape="1">
          <a:blip r:embed="rId3">
            <a:alphaModFix/>
          </a:blip>
          <a:srcRect/>
          <a:stretch/>
        </p:blipFill>
        <p:spPr>
          <a:xfrm>
            <a:off x="8808334" y="4602222"/>
            <a:ext cx="3383666" cy="2255777"/>
          </a:xfrm>
          <a:prstGeom prst="rect">
            <a:avLst/>
          </a:prstGeom>
          <a:noFill/>
          <a:ln>
            <a:noFill/>
          </a:ln>
        </p:spPr>
      </p:pic>
      <p:pic>
        <p:nvPicPr>
          <p:cNvPr id="347" name="Google Shape;347;p115"/>
          <p:cNvPicPr preferRelativeResize="0"/>
          <p:nvPr/>
        </p:nvPicPr>
        <p:blipFill rotWithShape="1">
          <a:blip r:embed="rId4">
            <a:alphaModFix/>
          </a:blip>
          <a:srcRect/>
          <a:stretch/>
        </p:blipFill>
        <p:spPr>
          <a:xfrm>
            <a:off x="8440861" y="2096941"/>
            <a:ext cx="2813885" cy="2119207"/>
          </a:xfrm>
          <a:prstGeom prst="rect">
            <a:avLst/>
          </a:prstGeom>
          <a:noFill/>
          <a:ln>
            <a:noFill/>
          </a:ln>
        </p:spPr>
      </p:pic>
      <p:cxnSp>
        <p:nvCxnSpPr>
          <p:cNvPr id="348" name="Google Shape;348;p115"/>
          <p:cNvCxnSpPr/>
          <p:nvPr/>
        </p:nvCxnSpPr>
        <p:spPr>
          <a:xfrm>
            <a:off x="1926694" y="6124097"/>
            <a:ext cx="4356000" cy="0"/>
          </a:xfrm>
          <a:prstGeom prst="straightConnector1">
            <a:avLst/>
          </a:prstGeom>
          <a:noFill/>
          <a:ln w="9525" cap="flat" cmpd="sng">
            <a:solidFill>
              <a:srgbClr val="A5A5A5"/>
            </a:solidFill>
            <a:prstDash val="solid"/>
            <a:miter lim="800000"/>
            <a:headEnd type="none" w="sm" len="sm"/>
            <a:tailEnd type="none" w="sm" len="sm"/>
          </a:ln>
        </p:spPr>
      </p:cxnSp>
      <p:sp>
        <p:nvSpPr>
          <p:cNvPr id="349" name="Google Shape;349;p115"/>
          <p:cNvSpPr txBox="1">
            <a:spLocks noGrp="1"/>
          </p:cNvSpPr>
          <p:nvPr>
            <p:ph type="ctrTitle"/>
          </p:nvPr>
        </p:nvSpPr>
        <p:spPr>
          <a:xfrm>
            <a:off x="559490" y="1122364"/>
            <a:ext cx="7035300" cy="257878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363636"/>
              </a:buClr>
              <a:buSzPts val="6600"/>
              <a:buFont typeface="Roboto Condensed"/>
              <a:buNone/>
              <a:defRPr sz="6600" b="1">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0" name="Google Shape;350;p115"/>
          <p:cNvPicPr preferRelativeResize="0"/>
          <p:nvPr/>
        </p:nvPicPr>
        <p:blipFill rotWithShape="1">
          <a:blip r:embed="rId5">
            <a:alphaModFix/>
          </a:blip>
          <a:srcRect/>
          <a:stretch/>
        </p:blipFill>
        <p:spPr>
          <a:xfrm>
            <a:off x="1998063" y="6232297"/>
            <a:ext cx="182880" cy="182880"/>
          </a:xfrm>
          <a:prstGeom prst="rect">
            <a:avLst/>
          </a:prstGeom>
          <a:noFill/>
          <a:ln>
            <a:noFill/>
          </a:ln>
        </p:spPr>
      </p:pic>
      <p:pic>
        <p:nvPicPr>
          <p:cNvPr id="351" name="Google Shape;351;p115"/>
          <p:cNvPicPr preferRelativeResize="0"/>
          <p:nvPr/>
        </p:nvPicPr>
        <p:blipFill rotWithShape="1">
          <a:blip r:embed="rId6">
            <a:alphaModFix/>
          </a:blip>
          <a:srcRect/>
          <a:stretch/>
        </p:blipFill>
        <p:spPr>
          <a:xfrm>
            <a:off x="1998063" y="6505320"/>
            <a:ext cx="182880" cy="182880"/>
          </a:xfrm>
          <a:prstGeom prst="rect">
            <a:avLst/>
          </a:prstGeom>
          <a:noFill/>
          <a:ln>
            <a:noFill/>
          </a:ln>
        </p:spPr>
      </p:pic>
      <p:sp>
        <p:nvSpPr>
          <p:cNvPr id="352" name="Google Shape;352;p115"/>
          <p:cNvSpPr txBox="1">
            <a:spLocks noGrp="1"/>
          </p:cNvSpPr>
          <p:nvPr>
            <p:ph type="body" idx="1"/>
          </p:nvPr>
        </p:nvSpPr>
        <p:spPr>
          <a:xfrm>
            <a:off x="2180943" y="6175935"/>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3" name="Google Shape;353;p115"/>
          <p:cNvSpPr txBox="1">
            <a:spLocks noGrp="1"/>
          </p:cNvSpPr>
          <p:nvPr>
            <p:ph type="body" idx="2"/>
          </p:nvPr>
        </p:nvSpPr>
        <p:spPr>
          <a:xfrm>
            <a:off x="2183874" y="646021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4" name="Google Shape;354;p115"/>
          <p:cNvSpPr txBox="1">
            <a:spLocks noGrp="1"/>
          </p:cNvSpPr>
          <p:nvPr>
            <p:ph type="body" idx="3"/>
          </p:nvPr>
        </p:nvSpPr>
        <p:spPr>
          <a:xfrm>
            <a:off x="1837678" y="553776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a:solidFill>
                  <a:schemeClr val="dk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5" name="Google Shape;355;p115"/>
          <p:cNvSpPr txBox="1">
            <a:spLocks noGrp="1"/>
          </p:cNvSpPr>
          <p:nvPr>
            <p:ph type="body" idx="4"/>
          </p:nvPr>
        </p:nvSpPr>
        <p:spPr>
          <a:xfrm>
            <a:off x="1837677" y="5273332"/>
            <a:ext cx="5581039"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rgbClr val="B71B1C"/>
              </a:buClr>
              <a:buSzPts val="1800"/>
              <a:buNone/>
              <a:defRPr sz="1800" b="1">
                <a:solidFill>
                  <a:srgbClr val="B71B1C"/>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56" name="Google Shape;356;p115"/>
          <p:cNvPicPr preferRelativeResize="0"/>
          <p:nvPr/>
        </p:nvPicPr>
        <p:blipFill rotWithShape="1">
          <a:blip r:embed="rId7">
            <a:alphaModFix/>
          </a:blip>
          <a:srcRect/>
          <a:stretch/>
        </p:blipFill>
        <p:spPr>
          <a:xfrm>
            <a:off x="8295842" y="307556"/>
            <a:ext cx="3573889" cy="821995"/>
          </a:xfrm>
          <a:prstGeom prst="rect">
            <a:avLst/>
          </a:prstGeom>
          <a:noFill/>
          <a:ln>
            <a:noFill/>
          </a:ln>
        </p:spPr>
      </p:pic>
      <p:pic>
        <p:nvPicPr>
          <p:cNvPr id="357" name="Google Shape;357;p115"/>
          <p:cNvPicPr preferRelativeResize="0"/>
          <p:nvPr/>
        </p:nvPicPr>
        <p:blipFill rotWithShape="1">
          <a:blip r:embed="rId8">
            <a:alphaModFix/>
          </a:blip>
          <a:srcRect l="62022" t="18062" r="2731" b="17724"/>
          <a:stretch/>
        </p:blipFill>
        <p:spPr>
          <a:xfrm>
            <a:off x="63248" y="837717"/>
            <a:ext cx="1087893" cy="772151"/>
          </a:xfrm>
          <a:prstGeom prst="rect">
            <a:avLst/>
          </a:prstGeom>
          <a:noFill/>
          <a:ln>
            <a:noFill/>
          </a:ln>
        </p:spPr>
      </p:pic>
      <p:sp>
        <p:nvSpPr>
          <p:cNvPr id="358" name="Google Shape;358;p115"/>
          <p:cNvSpPr txBox="1">
            <a:spLocks noGrp="1"/>
          </p:cNvSpPr>
          <p:nvPr>
            <p:ph type="body" idx="5"/>
          </p:nvPr>
        </p:nvSpPr>
        <p:spPr>
          <a:xfrm>
            <a:off x="2581756" y="20384"/>
            <a:ext cx="4646358" cy="734653"/>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0"/>
              </a:spcBef>
              <a:spcAft>
                <a:spcPts val="0"/>
              </a:spcAft>
              <a:buClr>
                <a:schemeClr val="lt1"/>
              </a:buClr>
              <a:buSzPts val="1800"/>
              <a:buNone/>
              <a:defRPr sz="1800" b="0">
                <a:solidFill>
                  <a:schemeClr val="lt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59" name="Google Shape;359;p115"/>
          <p:cNvPicPr preferRelativeResize="0"/>
          <p:nvPr/>
        </p:nvPicPr>
        <p:blipFill rotWithShape="1">
          <a:blip r:embed="rId9">
            <a:alphaModFix/>
          </a:blip>
          <a:srcRect l="24746" t="7575" r="25760" b="18186"/>
          <a:stretch/>
        </p:blipFill>
        <p:spPr>
          <a:xfrm>
            <a:off x="356499" y="5214354"/>
            <a:ext cx="1354234" cy="1354234"/>
          </a:xfrm>
          <a:custGeom>
            <a:avLst/>
            <a:gdLst/>
            <a:ahLst/>
            <a:cxnLst/>
            <a:rect l="l" t="t" r="r" b="b"/>
            <a:pathLst>
              <a:path w="4572000" h="4572000" extrusionOk="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9525" cap="flat" cmpd="sng">
            <a:solidFill>
              <a:srgbClr val="A5A5A5"/>
            </a:solidFill>
            <a:prstDash val="solid"/>
            <a:round/>
            <a:headEnd type="none" w="sm" len="sm"/>
            <a:tailEnd type="none" w="sm" len="sm"/>
          </a:ln>
        </p:spPr>
      </p:pic>
      <p:pic>
        <p:nvPicPr>
          <p:cNvPr id="360" name="Google Shape;360;p115" descr="User icon Royalty Free Vector Image - VectorStock"/>
          <p:cNvPicPr preferRelativeResize="0"/>
          <p:nvPr/>
        </p:nvPicPr>
        <p:blipFill rotWithShape="1">
          <a:blip r:embed="rId10">
            <a:alphaModFix/>
          </a:blip>
          <a:srcRect l="26030" t="21389" r="26030" b="34222"/>
          <a:stretch/>
        </p:blipFill>
        <p:spPr>
          <a:xfrm>
            <a:off x="353568" y="5211250"/>
            <a:ext cx="1353600" cy="1353600"/>
          </a:xfrm>
          <a:custGeom>
            <a:avLst/>
            <a:gdLst/>
            <a:ahLst/>
            <a:cxnLst/>
            <a:rect l="l" t="t" r="r" b="b"/>
            <a:pathLst>
              <a:path w="3044190" h="3044190" extrusionOk="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cap="flat" cmpd="sng">
            <a:solidFill>
              <a:srgbClr val="BFBFBF"/>
            </a:solidFill>
            <a:prstDash val="solid"/>
            <a:round/>
            <a:headEnd type="none" w="sm" len="sm"/>
            <a:tailEnd type="none" w="sm" len="sm"/>
          </a:ln>
        </p:spPr>
      </p:pic>
      <p:sp>
        <p:nvSpPr>
          <p:cNvPr id="361" name="Google Shape;361;p115"/>
          <p:cNvSpPr>
            <a:spLocks noGrp="1"/>
          </p:cNvSpPr>
          <p:nvPr>
            <p:ph type="pic" idx="6"/>
          </p:nvPr>
        </p:nvSpPr>
        <p:spPr>
          <a:xfrm>
            <a:off x="353569" y="5211251"/>
            <a:ext cx="1353599" cy="1353599"/>
          </a:xfrm>
          <a:prstGeom prst="rect">
            <a:avLst/>
          </a:prstGeom>
          <a:noFill/>
          <a:ln w="9525" cap="flat" cmpd="sng">
            <a:solidFill>
              <a:srgbClr val="A5A5A5"/>
            </a:solidFill>
            <a:prstDash val="solid"/>
            <a:round/>
            <a:headEnd type="none" w="sm" len="sm"/>
            <a:tailEnd type="none" w="sm" len="sm"/>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 Pink">
  <p:cSld name="Title Slide - Pink">
    <p:spTree>
      <p:nvGrpSpPr>
        <p:cNvPr id="1" name="Shape 362"/>
        <p:cNvGrpSpPr/>
        <p:nvPr/>
      </p:nvGrpSpPr>
      <p:grpSpPr>
        <a:xfrm>
          <a:off x="0" y="0"/>
          <a:ext cx="0" cy="0"/>
          <a:chOff x="0" y="0"/>
          <a:chExt cx="0" cy="0"/>
        </a:xfrm>
      </p:grpSpPr>
      <p:pic>
        <p:nvPicPr>
          <p:cNvPr id="363" name="Google Shape;363;p116"/>
          <p:cNvPicPr preferRelativeResize="0"/>
          <p:nvPr/>
        </p:nvPicPr>
        <p:blipFill rotWithShape="1">
          <a:blip r:embed="rId2">
            <a:alphaModFix/>
          </a:blip>
          <a:srcRect t="18750" b="24999"/>
          <a:stretch/>
        </p:blipFill>
        <p:spPr>
          <a:xfrm>
            <a:off x="0" y="0"/>
            <a:ext cx="12192000" cy="6858000"/>
          </a:xfrm>
          <a:prstGeom prst="rect">
            <a:avLst/>
          </a:prstGeom>
          <a:noFill/>
          <a:ln>
            <a:noFill/>
          </a:ln>
        </p:spPr>
      </p:pic>
      <p:sp>
        <p:nvSpPr>
          <p:cNvPr id="364" name="Google Shape;364;p116"/>
          <p:cNvSpPr txBox="1"/>
          <p:nvPr/>
        </p:nvSpPr>
        <p:spPr>
          <a:xfrm>
            <a:off x="1837677" y="5802204"/>
            <a:ext cx="451437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Roboto Condensed"/>
                <a:ea typeface="Roboto Condensed"/>
                <a:cs typeface="Roboto Condensed"/>
                <a:sym typeface="Roboto Condensed"/>
              </a:rPr>
              <a:t>Darshan Institute of Engineering &amp; Technology, Rajkot</a:t>
            </a:r>
            <a:endParaRPr/>
          </a:p>
        </p:txBody>
      </p:sp>
      <p:sp>
        <p:nvSpPr>
          <p:cNvPr id="365" name="Google Shape;365;p116"/>
          <p:cNvSpPr/>
          <p:nvPr/>
        </p:nvSpPr>
        <p:spPr>
          <a:xfrm>
            <a:off x="2554514" y="1"/>
            <a:ext cx="5255702" cy="1335004"/>
          </a:xfrm>
          <a:custGeom>
            <a:avLst/>
            <a:gdLst/>
            <a:ahLst/>
            <a:cxnLst/>
            <a:rect l="l" t="t" r="r" b="b"/>
            <a:pathLst>
              <a:path w="2048" h="517" extrusionOk="0">
                <a:moveTo>
                  <a:pt x="2048" y="0"/>
                </a:moveTo>
                <a:cubicBezTo>
                  <a:pt x="2011" y="25"/>
                  <a:pt x="1973" y="49"/>
                  <a:pt x="1934" y="72"/>
                </a:cubicBezTo>
                <a:cubicBezTo>
                  <a:pt x="1177" y="517"/>
                  <a:pt x="332" y="480"/>
                  <a:pt x="0" y="0"/>
                </a:cubicBezTo>
                <a:lnTo>
                  <a:pt x="2048" y="0"/>
                </a:lnTo>
                <a:close/>
              </a:path>
            </a:pathLst>
          </a:custGeom>
          <a:gradFill>
            <a:gsLst>
              <a:gs pos="0">
                <a:srgbClr val="890E4F"/>
              </a:gs>
              <a:gs pos="10000">
                <a:srgbClr val="890E4F"/>
              </a:gs>
              <a:gs pos="100000">
                <a:srgbClr val="D81A60"/>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366" name="Google Shape;366;p116"/>
          <p:cNvSpPr/>
          <p:nvPr/>
        </p:nvSpPr>
        <p:spPr>
          <a:xfrm>
            <a:off x="0" y="5905331"/>
            <a:ext cx="1901425" cy="952668"/>
          </a:xfrm>
          <a:custGeom>
            <a:avLst/>
            <a:gdLst/>
            <a:ahLst/>
            <a:cxnLst/>
            <a:rect l="l" t="t" r="r" b="b"/>
            <a:pathLst>
              <a:path w="2048" h="1024" extrusionOk="0">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890E4F"/>
              </a:gs>
              <a:gs pos="10000">
                <a:srgbClr val="890E4F"/>
              </a:gs>
              <a:gs pos="100000">
                <a:srgbClr val="D81A60"/>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pic>
        <p:nvPicPr>
          <p:cNvPr id="367" name="Google Shape;367;p116"/>
          <p:cNvPicPr preferRelativeResize="0"/>
          <p:nvPr/>
        </p:nvPicPr>
        <p:blipFill rotWithShape="1">
          <a:blip r:embed="rId3">
            <a:alphaModFix/>
          </a:blip>
          <a:srcRect/>
          <a:stretch/>
        </p:blipFill>
        <p:spPr>
          <a:xfrm>
            <a:off x="8808334" y="4602222"/>
            <a:ext cx="3383666" cy="2255777"/>
          </a:xfrm>
          <a:prstGeom prst="rect">
            <a:avLst/>
          </a:prstGeom>
          <a:noFill/>
          <a:ln>
            <a:noFill/>
          </a:ln>
        </p:spPr>
      </p:pic>
      <p:pic>
        <p:nvPicPr>
          <p:cNvPr id="368" name="Google Shape;368;p116"/>
          <p:cNvPicPr preferRelativeResize="0"/>
          <p:nvPr/>
        </p:nvPicPr>
        <p:blipFill rotWithShape="1">
          <a:blip r:embed="rId4">
            <a:alphaModFix/>
          </a:blip>
          <a:srcRect/>
          <a:stretch/>
        </p:blipFill>
        <p:spPr>
          <a:xfrm>
            <a:off x="8440861" y="2096941"/>
            <a:ext cx="2813885" cy="2119207"/>
          </a:xfrm>
          <a:prstGeom prst="rect">
            <a:avLst/>
          </a:prstGeom>
          <a:noFill/>
          <a:ln>
            <a:noFill/>
          </a:ln>
        </p:spPr>
      </p:pic>
      <p:cxnSp>
        <p:nvCxnSpPr>
          <p:cNvPr id="369" name="Google Shape;369;p116"/>
          <p:cNvCxnSpPr/>
          <p:nvPr/>
        </p:nvCxnSpPr>
        <p:spPr>
          <a:xfrm>
            <a:off x="1926694" y="6124097"/>
            <a:ext cx="4356000" cy="0"/>
          </a:xfrm>
          <a:prstGeom prst="straightConnector1">
            <a:avLst/>
          </a:prstGeom>
          <a:noFill/>
          <a:ln w="9525" cap="flat" cmpd="sng">
            <a:solidFill>
              <a:srgbClr val="A5A5A5"/>
            </a:solidFill>
            <a:prstDash val="solid"/>
            <a:miter lim="800000"/>
            <a:headEnd type="none" w="sm" len="sm"/>
            <a:tailEnd type="none" w="sm" len="sm"/>
          </a:ln>
        </p:spPr>
      </p:cxnSp>
      <p:sp>
        <p:nvSpPr>
          <p:cNvPr id="370" name="Google Shape;370;p116"/>
          <p:cNvSpPr txBox="1">
            <a:spLocks noGrp="1"/>
          </p:cNvSpPr>
          <p:nvPr>
            <p:ph type="ctrTitle"/>
          </p:nvPr>
        </p:nvSpPr>
        <p:spPr>
          <a:xfrm>
            <a:off x="559490" y="1122364"/>
            <a:ext cx="7035300" cy="257878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363636"/>
              </a:buClr>
              <a:buSzPts val="6600"/>
              <a:buFont typeface="Roboto Condensed"/>
              <a:buNone/>
              <a:defRPr sz="6600" b="1">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71" name="Google Shape;371;p116"/>
          <p:cNvPicPr preferRelativeResize="0"/>
          <p:nvPr/>
        </p:nvPicPr>
        <p:blipFill rotWithShape="1">
          <a:blip r:embed="rId5">
            <a:alphaModFix/>
          </a:blip>
          <a:srcRect/>
          <a:stretch/>
        </p:blipFill>
        <p:spPr>
          <a:xfrm>
            <a:off x="1998063" y="6232297"/>
            <a:ext cx="182880" cy="182880"/>
          </a:xfrm>
          <a:prstGeom prst="rect">
            <a:avLst/>
          </a:prstGeom>
          <a:noFill/>
          <a:ln>
            <a:noFill/>
          </a:ln>
        </p:spPr>
      </p:pic>
      <p:pic>
        <p:nvPicPr>
          <p:cNvPr id="372" name="Google Shape;372;p116"/>
          <p:cNvPicPr preferRelativeResize="0"/>
          <p:nvPr/>
        </p:nvPicPr>
        <p:blipFill rotWithShape="1">
          <a:blip r:embed="rId6">
            <a:alphaModFix/>
          </a:blip>
          <a:srcRect/>
          <a:stretch/>
        </p:blipFill>
        <p:spPr>
          <a:xfrm>
            <a:off x="1998063" y="6505320"/>
            <a:ext cx="182880" cy="182880"/>
          </a:xfrm>
          <a:prstGeom prst="rect">
            <a:avLst/>
          </a:prstGeom>
          <a:noFill/>
          <a:ln>
            <a:noFill/>
          </a:ln>
        </p:spPr>
      </p:pic>
      <p:sp>
        <p:nvSpPr>
          <p:cNvPr id="373" name="Google Shape;373;p116"/>
          <p:cNvSpPr txBox="1">
            <a:spLocks noGrp="1"/>
          </p:cNvSpPr>
          <p:nvPr>
            <p:ph type="body" idx="1"/>
          </p:nvPr>
        </p:nvSpPr>
        <p:spPr>
          <a:xfrm>
            <a:off x="2180943" y="6175935"/>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4" name="Google Shape;374;p116"/>
          <p:cNvSpPr txBox="1">
            <a:spLocks noGrp="1"/>
          </p:cNvSpPr>
          <p:nvPr>
            <p:ph type="body" idx="2"/>
          </p:nvPr>
        </p:nvSpPr>
        <p:spPr>
          <a:xfrm>
            <a:off x="2183874" y="646021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5" name="Google Shape;375;p116"/>
          <p:cNvSpPr txBox="1">
            <a:spLocks noGrp="1"/>
          </p:cNvSpPr>
          <p:nvPr>
            <p:ph type="body" idx="3"/>
          </p:nvPr>
        </p:nvSpPr>
        <p:spPr>
          <a:xfrm>
            <a:off x="1837678" y="553776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a:solidFill>
                  <a:schemeClr val="dk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6" name="Google Shape;376;p116"/>
          <p:cNvSpPr txBox="1">
            <a:spLocks noGrp="1"/>
          </p:cNvSpPr>
          <p:nvPr>
            <p:ph type="body" idx="4"/>
          </p:nvPr>
        </p:nvSpPr>
        <p:spPr>
          <a:xfrm>
            <a:off x="1837677" y="5273332"/>
            <a:ext cx="5581039"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rgbClr val="890E4F"/>
              </a:buClr>
              <a:buSzPts val="1800"/>
              <a:buNone/>
              <a:defRPr sz="1800" b="1">
                <a:solidFill>
                  <a:srgbClr val="890E4F"/>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77" name="Google Shape;377;p116"/>
          <p:cNvPicPr preferRelativeResize="0"/>
          <p:nvPr/>
        </p:nvPicPr>
        <p:blipFill rotWithShape="1">
          <a:blip r:embed="rId7">
            <a:alphaModFix/>
          </a:blip>
          <a:srcRect/>
          <a:stretch/>
        </p:blipFill>
        <p:spPr>
          <a:xfrm>
            <a:off x="8295842" y="307556"/>
            <a:ext cx="3573889" cy="821995"/>
          </a:xfrm>
          <a:prstGeom prst="rect">
            <a:avLst/>
          </a:prstGeom>
          <a:noFill/>
          <a:ln>
            <a:noFill/>
          </a:ln>
        </p:spPr>
      </p:pic>
      <p:pic>
        <p:nvPicPr>
          <p:cNvPr id="378" name="Google Shape;378;p116"/>
          <p:cNvPicPr preferRelativeResize="0"/>
          <p:nvPr/>
        </p:nvPicPr>
        <p:blipFill rotWithShape="1">
          <a:blip r:embed="rId8">
            <a:alphaModFix/>
          </a:blip>
          <a:srcRect l="62022" t="18062" r="2731" b="17724"/>
          <a:stretch/>
        </p:blipFill>
        <p:spPr>
          <a:xfrm>
            <a:off x="63248" y="837717"/>
            <a:ext cx="1087893" cy="772151"/>
          </a:xfrm>
          <a:prstGeom prst="rect">
            <a:avLst/>
          </a:prstGeom>
          <a:noFill/>
          <a:ln>
            <a:noFill/>
          </a:ln>
        </p:spPr>
      </p:pic>
      <p:sp>
        <p:nvSpPr>
          <p:cNvPr id="379" name="Google Shape;379;p116"/>
          <p:cNvSpPr txBox="1">
            <a:spLocks noGrp="1"/>
          </p:cNvSpPr>
          <p:nvPr>
            <p:ph type="body" idx="5"/>
          </p:nvPr>
        </p:nvSpPr>
        <p:spPr>
          <a:xfrm>
            <a:off x="2581756" y="20384"/>
            <a:ext cx="4646358" cy="734653"/>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0"/>
              </a:spcBef>
              <a:spcAft>
                <a:spcPts val="0"/>
              </a:spcAft>
              <a:buClr>
                <a:schemeClr val="lt1"/>
              </a:buClr>
              <a:buSzPts val="1800"/>
              <a:buNone/>
              <a:defRPr sz="1800" b="0">
                <a:solidFill>
                  <a:schemeClr val="lt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80" name="Google Shape;380;p116" descr="User icon Royalty Free Vector Image - VectorStock"/>
          <p:cNvPicPr preferRelativeResize="0"/>
          <p:nvPr/>
        </p:nvPicPr>
        <p:blipFill rotWithShape="1">
          <a:blip r:embed="rId9">
            <a:alphaModFix/>
          </a:blip>
          <a:srcRect l="26030" t="21389" r="26030" b="34222"/>
          <a:stretch/>
        </p:blipFill>
        <p:spPr>
          <a:xfrm>
            <a:off x="353568" y="5211250"/>
            <a:ext cx="1353600" cy="1353600"/>
          </a:xfrm>
          <a:custGeom>
            <a:avLst/>
            <a:gdLst/>
            <a:ahLst/>
            <a:cxnLst/>
            <a:rect l="l" t="t" r="r" b="b"/>
            <a:pathLst>
              <a:path w="3044190" h="3044190" extrusionOk="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cap="flat" cmpd="sng">
            <a:solidFill>
              <a:srgbClr val="BFBFBF"/>
            </a:solidFill>
            <a:prstDash val="solid"/>
            <a:round/>
            <a:headEnd type="none" w="sm" len="sm"/>
            <a:tailEnd type="none" w="sm" len="sm"/>
          </a:ln>
        </p:spPr>
      </p:pic>
      <p:sp>
        <p:nvSpPr>
          <p:cNvPr id="381" name="Google Shape;381;p116"/>
          <p:cNvSpPr>
            <a:spLocks noGrp="1"/>
          </p:cNvSpPr>
          <p:nvPr>
            <p:ph type="pic" idx="6"/>
          </p:nvPr>
        </p:nvSpPr>
        <p:spPr>
          <a:xfrm>
            <a:off x="353569" y="5211251"/>
            <a:ext cx="1353599" cy="1353599"/>
          </a:xfrm>
          <a:prstGeom prst="rect">
            <a:avLst/>
          </a:prstGeom>
          <a:noFill/>
          <a:ln w="9525" cap="flat" cmpd="sng">
            <a:solidFill>
              <a:srgbClr val="A5A5A5"/>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 Logo on BR">
  <p:cSld name="Title and Content - Logo on BR">
    <p:spTree>
      <p:nvGrpSpPr>
        <p:cNvPr id="1" name="Shape 45"/>
        <p:cNvGrpSpPr/>
        <p:nvPr/>
      </p:nvGrpSpPr>
      <p:grpSpPr>
        <a:xfrm>
          <a:off x="0" y="0"/>
          <a:ext cx="0" cy="0"/>
          <a:chOff x="0" y="0"/>
          <a:chExt cx="0" cy="0"/>
        </a:xfrm>
      </p:grpSpPr>
      <p:grpSp>
        <p:nvGrpSpPr>
          <p:cNvPr id="46" name="Google Shape;46;p96"/>
          <p:cNvGrpSpPr/>
          <p:nvPr/>
        </p:nvGrpSpPr>
        <p:grpSpPr>
          <a:xfrm>
            <a:off x="10721797" y="6047527"/>
            <a:ext cx="1339023" cy="407045"/>
            <a:chOff x="10721798" y="852808"/>
            <a:chExt cx="1339023" cy="407045"/>
          </a:xfrm>
        </p:grpSpPr>
        <p:pic>
          <p:nvPicPr>
            <p:cNvPr id="47" name="Google Shape;47;p96"/>
            <p:cNvPicPr preferRelativeResize="0"/>
            <p:nvPr/>
          </p:nvPicPr>
          <p:blipFill rotWithShape="1">
            <a:blip r:embed="rId2">
              <a:alphaModFix/>
            </a:blip>
            <a:srcRect/>
            <a:stretch/>
          </p:blipFill>
          <p:spPr>
            <a:xfrm>
              <a:off x="10721798" y="852808"/>
              <a:ext cx="1339022" cy="407045"/>
            </a:xfrm>
            <a:prstGeom prst="rect">
              <a:avLst/>
            </a:prstGeom>
            <a:noFill/>
            <a:ln>
              <a:noFill/>
            </a:ln>
          </p:spPr>
        </p:pic>
        <p:sp>
          <p:nvSpPr>
            <p:cNvPr id="48" name="Google Shape;48;p96"/>
            <p:cNvSpPr/>
            <p:nvPr/>
          </p:nvSpPr>
          <p:spPr>
            <a:xfrm>
              <a:off x="10721799" y="852808"/>
              <a:ext cx="1339022" cy="407044"/>
            </a:xfrm>
            <a:prstGeom prst="rect">
              <a:avLst/>
            </a:pr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grpSp>
      <p:sp>
        <p:nvSpPr>
          <p:cNvPr id="49" name="Google Shape;49;p96"/>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lvl1pPr marL="457200" lvl="0" indent="-381000" algn="just">
              <a:lnSpc>
                <a:spcPct val="90000"/>
              </a:lnSpc>
              <a:spcBef>
                <a:spcPts val="1000"/>
              </a:spcBef>
              <a:spcAft>
                <a:spcPts val="0"/>
              </a:spcAft>
              <a:buClr>
                <a:schemeClr val="accent6"/>
              </a:buClr>
              <a:buSzPts val="2400"/>
              <a:buFont typeface="Noto Sans Symbols"/>
              <a:buChar char="🞂"/>
              <a:defRPr sz="2400">
                <a:solidFill>
                  <a:schemeClr val="dk1"/>
                </a:solidFill>
              </a:defRPr>
            </a:lvl1pPr>
            <a:lvl2pPr marL="914400" lvl="1" indent="-355600" algn="just">
              <a:lnSpc>
                <a:spcPct val="90000"/>
              </a:lnSpc>
              <a:spcBef>
                <a:spcPts val="500"/>
              </a:spcBef>
              <a:spcAft>
                <a:spcPts val="0"/>
              </a:spcAft>
              <a:buClr>
                <a:schemeClr val="accent6"/>
              </a:buClr>
              <a:buSzPts val="2000"/>
              <a:buFont typeface="Noto Sans Symbols"/>
              <a:buChar char="⮩"/>
              <a:defRPr sz="2000">
                <a:solidFill>
                  <a:schemeClr val="dk1"/>
                </a:solidFill>
              </a:defRPr>
            </a:lvl2pPr>
            <a:lvl3pPr marL="1371600" lvl="2" indent="-342900" algn="just">
              <a:lnSpc>
                <a:spcPct val="90000"/>
              </a:lnSpc>
              <a:spcBef>
                <a:spcPts val="500"/>
              </a:spcBef>
              <a:spcAft>
                <a:spcPts val="0"/>
              </a:spcAft>
              <a:buClr>
                <a:schemeClr val="accent6"/>
              </a:buClr>
              <a:buSzPts val="1800"/>
              <a:buFont typeface="Noto Sans Symbols"/>
              <a:buChar char="▪"/>
              <a:defRPr sz="1800">
                <a:solidFill>
                  <a:schemeClr val="dk1"/>
                </a:solidFill>
              </a:defRPr>
            </a:lvl3pPr>
            <a:lvl4pPr marL="1828800" lvl="3" indent="-330200" algn="just">
              <a:lnSpc>
                <a:spcPct val="90000"/>
              </a:lnSpc>
              <a:spcBef>
                <a:spcPts val="500"/>
              </a:spcBef>
              <a:spcAft>
                <a:spcPts val="0"/>
              </a:spcAft>
              <a:buClr>
                <a:schemeClr val="accent6"/>
              </a:buClr>
              <a:buSzPts val="1600"/>
              <a:buChar char="•"/>
              <a:defRPr sz="1600">
                <a:solidFill>
                  <a:schemeClr val="dk1"/>
                </a:solidFill>
              </a:defRPr>
            </a:lvl4pPr>
            <a:lvl5pPr marL="2286000" lvl="4" indent="-330200" algn="just">
              <a:lnSpc>
                <a:spcPct val="90000"/>
              </a:lnSpc>
              <a:spcBef>
                <a:spcPts val="500"/>
              </a:spcBef>
              <a:spcAft>
                <a:spcPts val="0"/>
              </a:spcAft>
              <a:buClr>
                <a:schemeClr val="accent6"/>
              </a:buClr>
              <a:buSzPts val="1600"/>
              <a:buChar char="•"/>
              <a:defRPr sz="16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96"/>
          <p:cNvSpPr/>
          <p:nvPr/>
        </p:nvSpPr>
        <p:spPr>
          <a:xfrm>
            <a:off x="0" y="6604000"/>
            <a:ext cx="12191998" cy="254000"/>
          </a:xfrm>
          <a:prstGeom prst="roundRect">
            <a:avLst>
              <a:gd name="adj" fmla="val 0"/>
            </a:avLst>
          </a:prstGeom>
          <a:solidFill>
            <a:srgbClr val="DFDF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sp>
        <p:nvSpPr>
          <p:cNvPr id="51" name="Google Shape;51;p96"/>
          <p:cNvSpPr txBox="1"/>
          <p:nvPr/>
        </p:nvSpPr>
        <p:spPr>
          <a:xfrm>
            <a:off x="838200" y="6604000"/>
            <a:ext cx="2743200" cy="25512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363636"/>
                </a:solidFill>
                <a:latin typeface="Roboto Condensed Light"/>
                <a:ea typeface="Roboto Condensed Light"/>
                <a:cs typeface="Roboto Condensed Light"/>
                <a:sym typeface="Roboto Condensed Light"/>
              </a:rPr>
              <a:t>Prof. Firoz A Sherasiya</a:t>
            </a:r>
            <a:endParaRPr sz="1200">
              <a:solidFill>
                <a:srgbClr val="363636"/>
              </a:solidFill>
              <a:latin typeface="Roboto Condensed Light"/>
              <a:ea typeface="Roboto Condensed Light"/>
              <a:cs typeface="Roboto Condensed Light"/>
              <a:sym typeface="Roboto Condensed Light"/>
            </a:endParaRPr>
          </a:p>
        </p:txBody>
      </p:sp>
      <p:sp>
        <p:nvSpPr>
          <p:cNvPr id="52" name="Google Shape;52;p96"/>
          <p:cNvSpPr txBox="1"/>
          <p:nvPr/>
        </p:nvSpPr>
        <p:spPr>
          <a:xfrm>
            <a:off x="4038600" y="6604000"/>
            <a:ext cx="4663440" cy="25512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rgbClr val="363636"/>
                </a:solidFill>
                <a:latin typeface="Roboto Condensed Light"/>
                <a:ea typeface="Roboto Condensed Light"/>
                <a:cs typeface="Roboto Condensed Light"/>
                <a:sym typeface="Roboto Condensed Light"/>
              </a:rPr>
              <a:t># 2101CS403 (OS)   </a:t>
            </a:r>
            <a:r>
              <a:rPr lang="en-US" sz="1200">
                <a:solidFill>
                  <a:srgbClr val="363636"/>
                </a:solidFill>
                <a:latin typeface="Noto Sans Symbols"/>
                <a:ea typeface="Noto Sans Symbols"/>
                <a:cs typeface="Noto Sans Symbols"/>
                <a:sym typeface="Noto Sans Symbols"/>
              </a:rPr>
              <a:t>⬥</a:t>
            </a:r>
            <a:r>
              <a:rPr lang="en-US" sz="1200">
                <a:solidFill>
                  <a:srgbClr val="363636"/>
                </a:solidFill>
                <a:latin typeface="Roboto Condensed Light"/>
                <a:ea typeface="Roboto Condensed Light"/>
                <a:cs typeface="Roboto Condensed Light"/>
                <a:sym typeface="Roboto Condensed Light"/>
              </a:rPr>
              <a:t> Unit 5 – I/O Management and File Management</a:t>
            </a:r>
            <a:endParaRPr/>
          </a:p>
        </p:txBody>
      </p:sp>
      <p:sp>
        <p:nvSpPr>
          <p:cNvPr id="53" name="Google Shape;53;p96"/>
          <p:cNvSpPr txBox="1"/>
          <p:nvPr/>
        </p:nvSpPr>
        <p:spPr>
          <a:xfrm>
            <a:off x="8610600" y="6604000"/>
            <a:ext cx="2743200" cy="25512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1">
                <a:solidFill>
                  <a:srgbClr val="363636"/>
                </a:solidFill>
                <a:latin typeface="Roboto Condensed"/>
                <a:ea typeface="Roboto Condensed"/>
                <a:cs typeface="Roboto Condensed"/>
                <a:sym typeface="Roboto Condensed"/>
              </a:rPr>
              <a:t>‹#›</a:t>
            </a:fld>
            <a:endParaRPr sz="1200" b="1">
              <a:solidFill>
                <a:srgbClr val="363636"/>
              </a:solidFill>
              <a:latin typeface="Roboto Condensed"/>
              <a:ea typeface="Roboto Condensed"/>
              <a:cs typeface="Roboto Condensed"/>
              <a:sym typeface="Roboto Condensed"/>
            </a:endParaRPr>
          </a:p>
        </p:txBody>
      </p:sp>
      <p:pic>
        <p:nvPicPr>
          <p:cNvPr id="54" name="Google Shape;54;p96"/>
          <p:cNvPicPr preferRelativeResize="0"/>
          <p:nvPr/>
        </p:nvPicPr>
        <p:blipFill rotWithShape="1">
          <a:blip r:embed="rId3">
            <a:alphaModFix/>
          </a:blip>
          <a:srcRect t="86739" r="1768" b="3534"/>
          <a:stretch/>
        </p:blipFill>
        <p:spPr>
          <a:xfrm>
            <a:off x="0" y="0"/>
            <a:ext cx="12192000" cy="711201"/>
          </a:xfrm>
          <a:prstGeom prst="rect">
            <a:avLst/>
          </a:prstGeom>
          <a:noFill/>
          <a:ln>
            <a:noFill/>
          </a:ln>
        </p:spPr>
      </p:pic>
      <p:sp>
        <p:nvSpPr>
          <p:cNvPr id="55" name="Google Shape;55;p96"/>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lvl1pPr lvl="0" algn="l">
              <a:lnSpc>
                <a:spcPct val="90000"/>
              </a:lnSpc>
              <a:spcBef>
                <a:spcPts val="0"/>
              </a:spcBef>
              <a:spcAft>
                <a:spcPts val="0"/>
              </a:spcAft>
              <a:buClr>
                <a:srgbClr val="363636"/>
              </a:buClr>
              <a:buSzPts val="3400"/>
              <a:buFont typeface="Roboto Condensed"/>
              <a:buNone/>
              <a:defRPr sz="3400" b="1">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6" name="Google Shape;56;p96"/>
          <p:cNvCxnSpPr/>
          <p:nvPr/>
        </p:nvCxnSpPr>
        <p:spPr>
          <a:xfrm>
            <a:off x="0" y="711201"/>
            <a:ext cx="12192000" cy="0"/>
          </a:xfrm>
          <a:prstGeom prst="straightConnector1">
            <a:avLst/>
          </a:prstGeom>
          <a:noFill/>
          <a:ln w="12700" cap="flat" cmpd="sng">
            <a:solidFill>
              <a:srgbClr val="D8D8D8"/>
            </a:solidFill>
            <a:prstDash val="solid"/>
            <a:miter lim="800000"/>
            <a:headEnd type="none" w="sm" len="sm"/>
            <a:tailEnd type="none" w="sm" len="sm"/>
          </a:ln>
        </p:spPr>
      </p:cxnSp>
      <p:cxnSp>
        <p:nvCxnSpPr>
          <p:cNvPr id="57" name="Google Shape;57;p96"/>
          <p:cNvCxnSpPr/>
          <p:nvPr/>
        </p:nvCxnSpPr>
        <p:spPr>
          <a:xfrm>
            <a:off x="0" y="6606251"/>
            <a:ext cx="12192000" cy="0"/>
          </a:xfrm>
          <a:prstGeom prst="straightConnector1">
            <a:avLst/>
          </a:prstGeom>
          <a:noFill/>
          <a:ln w="12700" cap="flat" cmpd="sng">
            <a:solidFill>
              <a:srgbClr val="BFBFBF">
                <a:alpha val="69803"/>
              </a:srgbClr>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 Logo on TR">
  <p:cSld name="Title and Content - Logo on TR">
    <p:spTree>
      <p:nvGrpSpPr>
        <p:cNvPr id="1" name="Shape 58"/>
        <p:cNvGrpSpPr/>
        <p:nvPr/>
      </p:nvGrpSpPr>
      <p:grpSpPr>
        <a:xfrm>
          <a:off x="0" y="0"/>
          <a:ext cx="0" cy="0"/>
          <a:chOff x="0" y="0"/>
          <a:chExt cx="0" cy="0"/>
        </a:xfrm>
      </p:grpSpPr>
      <p:grpSp>
        <p:nvGrpSpPr>
          <p:cNvPr id="59" name="Google Shape;59;p97"/>
          <p:cNvGrpSpPr/>
          <p:nvPr/>
        </p:nvGrpSpPr>
        <p:grpSpPr>
          <a:xfrm>
            <a:off x="10721797" y="888655"/>
            <a:ext cx="1339023" cy="407045"/>
            <a:chOff x="10721798" y="852808"/>
            <a:chExt cx="1339023" cy="407045"/>
          </a:xfrm>
        </p:grpSpPr>
        <p:pic>
          <p:nvPicPr>
            <p:cNvPr id="60" name="Google Shape;60;p97"/>
            <p:cNvPicPr preferRelativeResize="0"/>
            <p:nvPr/>
          </p:nvPicPr>
          <p:blipFill rotWithShape="1">
            <a:blip r:embed="rId2">
              <a:alphaModFix/>
            </a:blip>
            <a:srcRect/>
            <a:stretch/>
          </p:blipFill>
          <p:spPr>
            <a:xfrm>
              <a:off x="10721798" y="852808"/>
              <a:ext cx="1339022" cy="407045"/>
            </a:xfrm>
            <a:prstGeom prst="rect">
              <a:avLst/>
            </a:prstGeom>
            <a:noFill/>
            <a:ln>
              <a:noFill/>
            </a:ln>
          </p:spPr>
        </p:pic>
        <p:sp>
          <p:nvSpPr>
            <p:cNvPr id="61" name="Google Shape;61;p97"/>
            <p:cNvSpPr/>
            <p:nvPr/>
          </p:nvSpPr>
          <p:spPr>
            <a:xfrm>
              <a:off x="10721799" y="852808"/>
              <a:ext cx="1339022" cy="407044"/>
            </a:xfrm>
            <a:prstGeom prst="rect">
              <a:avLst/>
            </a:pr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grpSp>
      <p:sp>
        <p:nvSpPr>
          <p:cNvPr id="62" name="Google Shape;62;p97"/>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lvl1pPr marL="457200" lvl="0" indent="-381000" algn="just">
              <a:lnSpc>
                <a:spcPct val="90000"/>
              </a:lnSpc>
              <a:spcBef>
                <a:spcPts val="1000"/>
              </a:spcBef>
              <a:spcAft>
                <a:spcPts val="0"/>
              </a:spcAft>
              <a:buClr>
                <a:schemeClr val="accent6"/>
              </a:buClr>
              <a:buSzPts val="2400"/>
              <a:buFont typeface="Noto Sans Symbols"/>
              <a:buChar char="🞂"/>
              <a:defRPr sz="2400">
                <a:solidFill>
                  <a:schemeClr val="dk1"/>
                </a:solidFill>
              </a:defRPr>
            </a:lvl1pPr>
            <a:lvl2pPr marL="914400" lvl="1" indent="-355600" algn="just">
              <a:lnSpc>
                <a:spcPct val="90000"/>
              </a:lnSpc>
              <a:spcBef>
                <a:spcPts val="500"/>
              </a:spcBef>
              <a:spcAft>
                <a:spcPts val="0"/>
              </a:spcAft>
              <a:buClr>
                <a:schemeClr val="accent6"/>
              </a:buClr>
              <a:buSzPts val="2000"/>
              <a:buFont typeface="Noto Sans Symbols"/>
              <a:buChar char="⮩"/>
              <a:defRPr sz="2000">
                <a:solidFill>
                  <a:schemeClr val="dk1"/>
                </a:solidFill>
              </a:defRPr>
            </a:lvl2pPr>
            <a:lvl3pPr marL="1371600" lvl="2" indent="-342900" algn="just">
              <a:lnSpc>
                <a:spcPct val="90000"/>
              </a:lnSpc>
              <a:spcBef>
                <a:spcPts val="500"/>
              </a:spcBef>
              <a:spcAft>
                <a:spcPts val="0"/>
              </a:spcAft>
              <a:buClr>
                <a:schemeClr val="accent6"/>
              </a:buClr>
              <a:buSzPts val="1800"/>
              <a:buFont typeface="Noto Sans Symbols"/>
              <a:buChar char="▪"/>
              <a:defRPr sz="1800">
                <a:solidFill>
                  <a:schemeClr val="dk1"/>
                </a:solidFill>
              </a:defRPr>
            </a:lvl3pPr>
            <a:lvl4pPr marL="1828800" lvl="3" indent="-330200" algn="just">
              <a:lnSpc>
                <a:spcPct val="90000"/>
              </a:lnSpc>
              <a:spcBef>
                <a:spcPts val="500"/>
              </a:spcBef>
              <a:spcAft>
                <a:spcPts val="0"/>
              </a:spcAft>
              <a:buClr>
                <a:schemeClr val="accent6"/>
              </a:buClr>
              <a:buSzPts val="1600"/>
              <a:buChar char="•"/>
              <a:defRPr sz="1600">
                <a:solidFill>
                  <a:schemeClr val="dk1"/>
                </a:solidFill>
              </a:defRPr>
            </a:lvl4pPr>
            <a:lvl5pPr marL="2286000" lvl="4" indent="-330200" algn="just">
              <a:lnSpc>
                <a:spcPct val="90000"/>
              </a:lnSpc>
              <a:spcBef>
                <a:spcPts val="500"/>
              </a:spcBef>
              <a:spcAft>
                <a:spcPts val="0"/>
              </a:spcAft>
              <a:buClr>
                <a:schemeClr val="accent6"/>
              </a:buClr>
              <a:buSzPts val="1600"/>
              <a:buChar char="•"/>
              <a:defRPr sz="16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97"/>
          <p:cNvSpPr/>
          <p:nvPr/>
        </p:nvSpPr>
        <p:spPr>
          <a:xfrm>
            <a:off x="0" y="6604000"/>
            <a:ext cx="12191998" cy="254000"/>
          </a:xfrm>
          <a:prstGeom prst="roundRect">
            <a:avLst>
              <a:gd name="adj" fmla="val 0"/>
            </a:avLst>
          </a:prstGeom>
          <a:solidFill>
            <a:srgbClr val="DFDF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sp>
        <p:nvSpPr>
          <p:cNvPr id="64" name="Google Shape;64;p97"/>
          <p:cNvSpPr txBox="1"/>
          <p:nvPr/>
        </p:nvSpPr>
        <p:spPr>
          <a:xfrm>
            <a:off x="838200" y="6604000"/>
            <a:ext cx="2743200" cy="25512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363636"/>
                </a:solidFill>
                <a:latin typeface="Roboto Condensed Light"/>
                <a:ea typeface="Roboto Condensed Light"/>
                <a:cs typeface="Roboto Condensed Light"/>
                <a:sym typeface="Roboto Condensed Light"/>
              </a:rPr>
              <a:t>Prof. Firoz A Sherasiya</a:t>
            </a:r>
            <a:endParaRPr sz="1200">
              <a:solidFill>
                <a:srgbClr val="363636"/>
              </a:solidFill>
              <a:latin typeface="Roboto Condensed Light"/>
              <a:ea typeface="Roboto Condensed Light"/>
              <a:cs typeface="Roboto Condensed Light"/>
              <a:sym typeface="Roboto Condensed Light"/>
            </a:endParaRPr>
          </a:p>
        </p:txBody>
      </p:sp>
      <p:sp>
        <p:nvSpPr>
          <p:cNvPr id="65" name="Google Shape;65;p97"/>
          <p:cNvSpPr txBox="1"/>
          <p:nvPr/>
        </p:nvSpPr>
        <p:spPr>
          <a:xfrm>
            <a:off x="4038600" y="6604000"/>
            <a:ext cx="4663440" cy="25512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rgbClr val="363636"/>
                </a:solidFill>
                <a:latin typeface="Roboto Condensed Light"/>
                <a:ea typeface="Roboto Condensed Light"/>
                <a:cs typeface="Roboto Condensed Light"/>
                <a:sym typeface="Roboto Condensed Light"/>
              </a:rPr>
              <a:t># 2101CS403 (OS)   </a:t>
            </a:r>
            <a:r>
              <a:rPr lang="en-US" sz="1200">
                <a:solidFill>
                  <a:srgbClr val="363636"/>
                </a:solidFill>
                <a:latin typeface="Noto Sans Symbols"/>
                <a:ea typeface="Noto Sans Symbols"/>
                <a:cs typeface="Noto Sans Symbols"/>
                <a:sym typeface="Noto Sans Symbols"/>
              </a:rPr>
              <a:t>⬥</a:t>
            </a:r>
            <a:r>
              <a:rPr lang="en-US" sz="1200">
                <a:solidFill>
                  <a:srgbClr val="363636"/>
                </a:solidFill>
                <a:latin typeface="Roboto Condensed Light"/>
                <a:ea typeface="Roboto Condensed Light"/>
                <a:cs typeface="Roboto Condensed Light"/>
                <a:sym typeface="Roboto Condensed Light"/>
              </a:rPr>
              <a:t> Unit 5 – I/O Management and File Management</a:t>
            </a:r>
            <a:endParaRPr sz="1200">
              <a:solidFill>
                <a:srgbClr val="363636"/>
              </a:solidFill>
              <a:latin typeface="Roboto Condensed Light"/>
              <a:ea typeface="Roboto Condensed Light"/>
              <a:cs typeface="Roboto Condensed Light"/>
              <a:sym typeface="Roboto Condensed Light"/>
            </a:endParaRPr>
          </a:p>
        </p:txBody>
      </p:sp>
      <p:sp>
        <p:nvSpPr>
          <p:cNvPr id="66" name="Google Shape;66;p97"/>
          <p:cNvSpPr txBox="1"/>
          <p:nvPr/>
        </p:nvSpPr>
        <p:spPr>
          <a:xfrm>
            <a:off x="8610600" y="6604000"/>
            <a:ext cx="2743200" cy="25512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1">
                <a:solidFill>
                  <a:srgbClr val="363636"/>
                </a:solidFill>
                <a:latin typeface="Roboto Condensed"/>
                <a:ea typeface="Roboto Condensed"/>
                <a:cs typeface="Roboto Condensed"/>
                <a:sym typeface="Roboto Condensed"/>
              </a:rPr>
              <a:t>‹#›</a:t>
            </a:fld>
            <a:endParaRPr sz="1200" b="1">
              <a:solidFill>
                <a:srgbClr val="363636"/>
              </a:solidFill>
              <a:latin typeface="Roboto Condensed"/>
              <a:ea typeface="Roboto Condensed"/>
              <a:cs typeface="Roboto Condensed"/>
              <a:sym typeface="Roboto Condensed"/>
            </a:endParaRPr>
          </a:p>
        </p:txBody>
      </p:sp>
      <p:pic>
        <p:nvPicPr>
          <p:cNvPr id="67" name="Google Shape;67;p97"/>
          <p:cNvPicPr preferRelativeResize="0"/>
          <p:nvPr/>
        </p:nvPicPr>
        <p:blipFill rotWithShape="1">
          <a:blip r:embed="rId3">
            <a:alphaModFix/>
          </a:blip>
          <a:srcRect t="86739" r="1768" b="3534"/>
          <a:stretch/>
        </p:blipFill>
        <p:spPr>
          <a:xfrm>
            <a:off x="0" y="0"/>
            <a:ext cx="12192000" cy="711201"/>
          </a:xfrm>
          <a:prstGeom prst="rect">
            <a:avLst/>
          </a:prstGeom>
          <a:noFill/>
          <a:ln>
            <a:noFill/>
          </a:ln>
        </p:spPr>
      </p:pic>
      <p:sp>
        <p:nvSpPr>
          <p:cNvPr id="68" name="Google Shape;68;p97"/>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lvl1pPr lvl="0" algn="l">
              <a:lnSpc>
                <a:spcPct val="90000"/>
              </a:lnSpc>
              <a:spcBef>
                <a:spcPts val="0"/>
              </a:spcBef>
              <a:spcAft>
                <a:spcPts val="0"/>
              </a:spcAft>
              <a:buClr>
                <a:srgbClr val="363636"/>
              </a:buClr>
              <a:buSzPts val="3400"/>
              <a:buFont typeface="Roboto Condensed"/>
              <a:buNone/>
              <a:defRPr sz="3400" b="1">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69" name="Google Shape;69;p97"/>
          <p:cNvCxnSpPr/>
          <p:nvPr/>
        </p:nvCxnSpPr>
        <p:spPr>
          <a:xfrm>
            <a:off x="0" y="711201"/>
            <a:ext cx="12192000" cy="0"/>
          </a:xfrm>
          <a:prstGeom prst="straightConnector1">
            <a:avLst/>
          </a:prstGeom>
          <a:noFill/>
          <a:ln w="12700" cap="flat" cmpd="sng">
            <a:solidFill>
              <a:srgbClr val="D8D8D8"/>
            </a:solidFill>
            <a:prstDash val="solid"/>
            <a:miter lim="800000"/>
            <a:headEnd type="none" w="sm" len="sm"/>
            <a:tailEnd type="none" w="sm" len="sm"/>
          </a:ln>
        </p:spPr>
      </p:cxnSp>
      <p:cxnSp>
        <p:nvCxnSpPr>
          <p:cNvPr id="70" name="Google Shape;70;p97"/>
          <p:cNvCxnSpPr/>
          <p:nvPr/>
        </p:nvCxnSpPr>
        <p:spPr>
          <a:xfrm>
            <a:off x="131180" y="6604000"/>
            <a:ext cx="12192000" cy="0"/>
          </a:xfrm>
          <a:prstGeom prst="straightConnector1">
            <a:avLst/>
          </a:prstGeom>
          <a:noFill/>
          <a:ln w="12700" cap="flat" cmpd="sng">
            <a:solidFill>
              <a:srgbClr val="BFBFBF">
                <a:alpha val="69803"/>
              </a:srgbClr>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lide - Maroon">
  <p:cSld name="1_Title Slide - Maroon">
    <p:spTree>
      <p:nvGrpSpPr>
        <p:cNvPr id="1" name="Shape 71"/>
        <p:cNvGrpSpPr/>
        <p:nvPr/>
      </p:nvGrpSpPr>
      <p:grpSpPr>
        <a:xfrm>
          <a:off x="0" y="0"/>
          <a:ext cx="0" cy="0"/>
          <a:chOff x="0" y="0"/>
          <a:chExt cx="0" cy="0"/>
        </a:xfrm>
      </p:grpSpPr>
      <p:pic>
        <p:nvPicPr>
          <p:cNvPr id="72" name="Google Shape;72;p98"/>
          <p:cNvPicPr preferRelativeResize="0"/>
          <p:nvPr/>
        </p:nvPicPr>
        <p:blipFill rotWithShape="1">
          <a:blip r:embed="rId2">
            <a:alphaModFix/>
          </a:blip>
          <a:srcRect t="18750" b="24999"/>
          <a:stretch/>
        </p:blipFill>
        <p:spPr>
          <a:xfrm>
            <a:off x="0" y="0"/>
            <a:ext cx="12192000" cy="6858000"/>
          </a:xfrm>
          <a:prstGeom prst="rect">
            <a:avLst/>
          </a:prstGeom>
          <a:noFill/>
          <a:ln>
            <a:noFill/>
          </a:ln>
        </p:spPr>
      </p:pic>
      <p:sp>
        <p:nvSpPr>
          <p:cNvPr id="73" name="Google Shape;73;p98"/>
          <p:cNvSpPr txBox="1"/>
          <p:nvPr/>
        </p:nvSpPr>
        <p:spPr>
          <a:xfrm>
            <a:off x="1837677" y="5802204"/>
            <a:ext cx="61077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Roboto Condensed"/>
                <a:ea typeface="Roboto Condensed"/>
                <a:cs typeface="Roboto Condensed"/>
                <a:sym typeface="Roboto Condensed"/>
              </a:rPr>
              <a:t>Darshan Institute of Engineering &amp; Technology, Darshan University, Rajkot</a:t>
            </a:r>
            <a:endParaRPr/>
          </a:p>
        </p:txBody>
      </p:sp>
      <p:sp>
        <p:nvSpPr>
          <p:cNvPr id="74" name="Google Shape;74;p98"/>
          <p:cNvSpPr/>
          <p:nvPr/>
        </p:nvSpPr>
        <p:spPr>
          <a:xfrm>
            <a:off x="2554514" y="1"/>
            <a:ext cx="5255702" cy="1335004"/>
          </a:xfrm>
          <a:custGeom>
            <a:avLst/>
            <a:gdLst/>
            <a:ahLst/>
            <a:cxnLst/>
            <a:rect l="l" t="t" r="r" b="b"/>
            <a:pathLst>
              <a:path w="2048" h="517" extrusionOk="0">
                <a:moveTo>
                  <a:pt x="2048" y="0"/>
                </a:moveTo>
                <a:cubicBezTo>
                  <a:pt x="2011" y="25"/>
                  <a:pt x="1973" y="49"/>
                  <a:pt x="1934" y="72"/>
                </a:cubicBezTo>
                <a:cubicBezTo>
                  <a:pt x="1177" y="517"/>
                  <a:pt x="332" y="480"/>
                  <a:pt x="0" y="0"/>
                </a:cubicBezTo>
                <a:lnTo>
                  <a:pt x="2048" y="0"/>
                </a:lnTo>
                <a:close/>
              </a:path>
            </a:pathLst>
          </a:custGeom>
          <a:gradFill>
            <a:gsLst>
              <a:gs pos="0">
                <a:srgbClr val="5C2321"/>
              </a:gs>
              <a:gs pos="10000">
                <a:srgbClr val="5C2321"/>
              </a:gs>
              <a:gs pos="100000">
                <a:schemeClr val="accent6"/>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75" name="Google Shape;75;p98"/>
          <p:cNvSpPr/>
          <p:nvPr/>
        </p:nvSpPr>
        <p:spPr>
          <a:xfrm>
            <a:off x="0" y="5905331"/>
            <a:ext cx="1901425" cy="952668"/>
          </a:xfrm>
          <a:custGeom>
            <a:avLst/>
            <a:gdLst/>
            <a:ahLst/>
            <a:cxnLst/>
            <a:rect l="l" t="t" r="r" b="b"/>
            <a:pathLst>
              <a:path w="2048" h="1024" extrusionOk="0">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5C2321"/>
              </a:gs>
              <a:gs pos="10000">
                <a:srgbClr val="5C2321"/>
              </a:gs>
              <a:gs pos="100000">
                <a:schemeClr val="accent6"/>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pic>
        <p:nvPicPr>
          <p:cNvPr id="76" name="Google Shape;76;p98"/>
          <p:cNvPicPr preferRelativeResize="0"/>
          <p:nvPr/>
        </p:nvPicPr>
        <p:blipFill rotWithShape="1">
          <a:blip r:embed="rId3">
            <a:alphaModFix/>
          </a:blip>
          <a:srcRect/>
          <a:stretch/>
        </p:blipFill>
        <p:spPr>
          <a:xfrm>
            <a:off x="8808334" y="4602222"/>
            <a:ext cx="3383666" cy="2255777"/>
          </a:xfrm>
          <a:prstGeom prst="rect">
            <a:avLst/>
          </a:prstGeom>
          <a:noFill/>
          <a:ln>
            <a:noFill/>
          </a:ln>
        </p:spPr>
      </p:pic>
      <p:cxnSp>
        <p:nvCxnSpPr>
          <p:cNvPr id="77" name="Google Shape;77;p98"/>
          <p:cNvCxnSpPr/>
          <p:nvPr/>
        </p:nvCxnSpPr>
        <p:spPr>
          <a:xfrm>
            <a:off x="1926694" y="6124097"/>
            <a:ext cx="4356000" cy="0"/>
          </a:xfrm>
          <a:prstGeom prst="straightConnector1">
            <a:avLst/>
          </a:prstGeom>
          <a:noFill/>
          <a:ln w="9525" cap="flat" cmpd="sng">
            <a:solidFill>
              <a:srgbClr val="A5A5A5"/>
            </a:solidFill>
            <a:prstDash val="solid"/>
            <a:miter lim="800000"/>
            <a:headEnd type="none" w="sm" len="sm"/>
            <a:tailEnd type="none" w="sm" len="sm"/>
          </a:ln>
        </p:spPr>
      </p:cxnSp>
      <p:pic>
        <p:nvPicPr>
          <p:cNvPr id="78" name="Google Shape;78;p98"/>
          <p:cNvPicPr preferRelativeResize="0"/>
          <p:nvPr/>
        </p:nvPicPr>
        <p:blipFill rotWithShape="1">
          <a:blip r:embed="rId4">
            <a:alphaModFix/>
          </a:blip>
          <a:srcRect/>
          <a:stretch/>
        </p:blipFill>
        <p:spPr>
          <a:xfrm>
            <a:off x="1998063" y="6232297"/>
            <a:ext cx="182880" cy="182880"/>
          </a:xfrm>
          <a:prstGeom prst="rect">
            <a:avLst/>
          </a:prstGeom>
          <a:noFill/>
          <a:ln>
            <a:noFill/>
          </a:ln>
        </p:spPr>
      </p:pic>
      <p:pic>
        <p:nvPicPr>
          <p:cNvPr id="79" name="Google Shape;79;p98"/>
          <p:cNvPicPr preferRelativeResize="0"/>
          <p:nvPr/>
        </p:nvPicPr>
        <p:blipFill rotWithShape="1">
          <a:blip r:embed="rId5">
            <a:alphaModFix/>
          </a:blip>
          <a:srcRect/>
          <a:stretch/>
        </p:blipFill>
        <p:spPr>
          <a:xfrm>
            <a:off x="1998063" y="6505320"/>
            <a:ext cx="182880" cy="182880"/>
          </a:xfrm>
          <a:prstGeom prst="rect">
            <a:avLst/>
          </a:prstGeom>
          <a:noFill/>
          <a:ln>
            <a:noFill/>
          </a:ln>
        </p:spPr>
      </p:pic>
      <p:sp>
        <p:nvSpPr>
          <p:cNvPr id="80" name="Google Shape;80;p98"/>
          <p:cNvSpPr txBox="1">
            <a:spLocks noGrp="1"/>
          </p:cNvSpPr>
          <p:nvPr>
            <p:ph type="body" idx="1"/>
          </p:nvPr>
        </p:nvSpPr>
        <p:spPr>
          <a:xfrm>
            <a:off x="2180943" y="6175935"/>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98"/>
          <p:cNvSpPr txBox="1">
            <a:spLocks noGrp="1"/>
          </p:cNvSpPr>
          <p:nvPr>
            <p:ph type="body" idx="2"/>
          </p:nvPr>
        </p:nvSpPr>
        <p:spPr>
          <a:xfrm>
            <a:off x="2183874" y="646021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98"/>
          <p:cNvSpPr txBox="1">
            <a:spLocks noGrp="1"/>
          </p:cNvSpPr>
          <p:nvPr>
            <p:ph type="body" idx="3"/>
          </p:nvPr>
        </p:nvSpPr>
        <p:spPr>
          <a:xfrm>
            <a:off x="1837678" y="553776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a:solidFill>
                  <a:schemeClr val="dk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98"/>
          <p:cNvSpPr txBox="1">
            <a:spLocks noGrp="1"/>
          </p:cNvSpPr>
          <p:nvPr>
            <p:ph type="body" idx="4"/>
          </p:nvPr>
        </p:nvSpPr>
        <p:spPr>
          <a:xfrm>
            <a:off x="1837677" y="5273332"/>
            <a:ext cx="5581039"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rgbClr val="5C2321"/>
              </a:buClr>
              <a:buSzPts val="1800"/>
              <a:buNone/>
              <a:defRPr sz="1800" b="1">
                <a:solidFill>
                  <a:srgbClr val="5C232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4" name="Google Shape;84;p98"/>
          <p:cNvPicPr preferRelativeResize="0"/>
          <p:nvPr/>
        </p:nvPicPr>
        <p:blipFill rotWithShape="1">
          <a:blip r:embed="rId6">
            <a:alphaModFix/>
          </a:blip>
          <a:srcRect l="62022" t="18062" r="2731" b="17724"/>
          <a:stretch/>
        </p:blipFill>
        <p:spPr>
          <a:xfrm>
            <a:off x="63248" y="837717"/>
            <a:ext cx="1087893" cy="772151"/>
          </a:xfrm>
          <a:prstGeom prst="rect">
            <a:avLst/>
          </a:prstGeom>
          <a:noFill/>
          <a:ln>
            <a:noFill/>
          </a:ln>
        </p:spPr>
      </p:pic>
      <p:sp>
        <p:nvSpPr>
          <p:cNvPr id="85" name="Google Shape;85;p98"/>
          <p:cNvSpPr txBox="1">
            <a:spLocks noGrp="1"/>
          </p:cNvSpPr>
          <p:nvPr>
            <p:ph type="body" idx="5"/>
          </p:nvPr>
        </p:nvSpPr>
        <p:spPr>
          <a:xfrm>
            <a:off x="2581756" y="20384"/>
            <a:ext cx="4646358" cy="734653"/>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0"/>
              </a:spcBef>
              <a:spcAft>
                <a:spcPts val="0"/>
              </a:spcAft>
              <a:buClr>
                <a:schemeClr val="lt1"/>
              </a:buClr>
              <a:buSzPts val="1800"/>
              <a:buNone/>
              <a:defRPr sz="1800" b="0">
                <a:solidFill>
                  <a:schemeClr val="lt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6" name="Google Shape;86;p98" descr="User icon Royalty Free Vector Image - VectorStock"/>
          <p:cNvPicPr preferRelativeResize="0"/>
          <p:nvPr/>
        </p:nvPicPr>
        <p:blipFill rotWithShape="1">
          <a:blip r:embed="rId7">
            <a:alphaModFix/>
          </a:blip>
          <a:srcRect l="26030" t="21389" r="26030" b="34222"/>
          <a:stretch/>
        </p:blipFill>
        <p:spPr>
          <a:xfrm>
            <a:off x="353568" y="5211250"/>
            <a:ext cx="1353600" cy="1353600"/>
          </a:xfrm>
          <a:custGeom>
            <a:avLst/>
            <a:gdLst/>
            <a:ahLst/>
            <a:cxnLst/>
            <a:rect l="l" t="t" r="r" b="b"/>
            <a:pathLst>
              <a:path w="3044190" h="3044190" extrusionOk="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cap="flat" cmpd="sng">
            <a:solidFill>
              <a:srgbClr val="BFBFBF"/>
            </a:solidFill>
            <a:prstDash val="solid"/>
            <a:round/>
            <a:headEnd type="none" w="sm" len="sm"/>
            <a:tailEnd type="none" w="sm" len="sm"/>
          </a:ln>
        </p:spPr>
      </p:pic>
      <p:sp>
        <p:nvSpPr>
          <p:cNvPr id="87" name="Google Shape;87;p98"/>
          <p:cNvSpPr>
            <a:spLocks noGrp="1"/>
          </p:cNvSpPr>
          <p:nvPr>
            <p:ph type="pic" idx="6"/>
          </p:nvPr>
        </p:nvSpPr>
        <p:spPr>
          <a:xfrm>
            <a:off x="353569" y="5211251"/>
            <a:ext cx="1353599" cy="1353599"/>
          </a:xfrm>
          <a:prstGeom prst="rect">
            <a:avLst/>
          </a:prstGeom>
          <a:noFill/>
          <a:ln w="9525" cap="flat" cmpd="sng">
            <a:solidFill>
              <a:srgbClr val="A5A5A5"/>
            </a:solidFill>
            <a:prstDash val="solid"/>
            <a:round/>
            <a:headEnd type="none" w="sm" len="sm"/>
            <a:tailEnd type="none" w="sm" len="sm"/>
          </a:ln>
        </p:spPr>
      </p:sp>
      <p:sp>
        <p:nvSpPr>
          <p:cNvPr id="88" name="Google Shape;88;p98"/>
          <p:cNvSpPr/>
          <p:nvPr/>
        </p:nvSpPr>
        <p:spPr>
          <a:xfrm rot="5400000">
            <a:off x="4309292" y="1717040"/>
            <a:ext cx="3461658" cy="2984188"/>
          </a:xfrm>
          <a:prstGeom prst="hexagon">
            <a:avLst>
              <a:gd name="adj" fmla="val 25000"/>
              <a:gd name="vf" fmla="val 115470"/>
            </a:avLst>
          </a:prstGeom>
          <a:solidFill>
            <a:srgbClr val="F2F2F2"/>
          </a:solidFill>
          <a:ln w="57150" cap="flat" cmpd="sng">
            <a:solidFill>
              <a:schemeClr val="accent6"/>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89" name="Google Shape;89;p98"/>
          <p:cNvSpPr txBox="1"/>
          <p:nvPr/>
        </p:nvSpPr>
        <p:spPr>
          <a:xfrm>
            <a:off x="5014038" y="2239638"/>
            <a:ext cx="2052165"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b="1" i="1">
                <a:solidFill>
                  <a:schemeClr val="dk1"/>
                </a:solidFill>
                <a:latin typeface="Roboto Condensed"/>
                <a:ea typeface="Roboto Condensed"/>
                <a:cs typeface="Roboto Condensed"/>
                <a:sym typeface="Roboto Condensed"/>
              </a:rPr>
              <a:t>Thank</a:t>
            </a:r>
            <a:endParaRPr/>
          </a:p>
          <a:p>
            <a:pPr marL="0" marR="0" lvl="0" indent="0" algn="ctr" rtl="0">
              <a:spcBef>
                <a:spcPts val="0"/>
              </a:spcBef>
              <a:spcAft>
                <a:spcPts val="0"/>
              </a:spcAft>
              <a:buNone/>
            </a:pPr>
            <a:r>
              <a:rPr lang="en-US" sz="6000" b="1" i="1">
                <a:solidFill>
                  <a:schemeClr val="dk1"/>
                </a:solidFill>
                <a:latin typeface="Roboto Condensed"/>
                <a:ea typeface="Roboto Condensed"/>
                <a:cs typeface="Roboto Condensed"/>
                <a:sym typeface="Roboto Condensed"/>
              </a:rPr>
              <a:t>You</a:t>
            </a:r>
            <a:endParaRPr/>
          </a:p>
        </p:txBody>
      </p:sp>
      <p:sp>
        <p:nvSpPr>
          <p:cNvPr id="90" name="Google Shape;90;p98"/>
          <p:cNvSpPr/>
          <p:nvPr/>
        </p:nvSpPr>
        <p:spPr>
          <a:xfrm>
            <a:off x="7678346" y="2221532"/>
            <a:ext cx="4513654" cy="1951692"/>
          </a:xfrm>
          <a:prstGeom prst="rect">
            <a:avLst/>
          </a:prstGeom>
          <a:solidFill>
            <a:schemeClr val="accent6"/>
          </a:solidFill>
          <a:ln w="12700" cap="flat" cmpd="sng">
            <a:solidFill>
              <a:srgbClr val="86333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sp>
        <p:nvSpPr>
          <p:cNvPr id="91" name="Google Shape;91;p98"/>
          <p:cNvSpPr/>
          <p:nvPr/>
        </p:nvSpPr>
        <p:spPr>
          <a:xfrm>
            <a:off x="0" y="2221532"/>
            <a:ext cx="4402106" cy="1951692"/>
          </a:xfrm>
          <a:prstGeom prst="rect">
            <a:avLst/>
          </a:prstGeom>
          <a:solidFill>
            <a:schemeClr val="accent6"/>
          </a:solidFill>
          <a:ln w="12700" cap="flat" cmpd="sng">
            <a:solidFill>
              <a:srgbClr val="86333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pic>
        <p:nvPicPr>
          <p:cNvPr id="92" name="Google Shape;92;p98"/>
          <p:cNvPicPr preferRelativeResize="0"/>
          <p:nvPr/>
        </p:nvPicPr>
        <p:blipFill rotWithShape="1">
          <a:blip r:embed="rId8">
            <a:alphaModFix/>
          </a:blip>
          <a:srcRect/>
          <a:stretch/>
        </p:blipFill>
        <p:spPr>
          <a:xfrm>
            <a:off x="8885249" y="320499"/>
            <a:ext cx="2976891" cy="90493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 Default Color">
  <p:cSld name="Title Slide - Default Color">
    <p:spTree>
      <p:nvGrpSpPr>
        <p:cNvPr id="1" name="Shape 93"/>
        <p:cNvGrpSpPr/>
        <p:nvPr/>
      </p:nvGrpSpPr>
      <p:grpSpPr>
        <a:xfrm>
          <a:off x="0" y="0"/>
          <a:ext cx="0" cy="0"/>
          <a:chOff x="0" y="0"/>
          <a:chExt cx="0" cy="0"/>
        </a:xfrm>
      </p:grpSpPr>
      <p:pic>
        <p:nvPicPr>
          <p:cNvPr id="94" name="Google Shape;94;p99"/>
          <p:cNvPicPr preferRelativeResize="0"/>
          <p:nvPr/>
        </p:nvPicPr>
        <p:blipFill rotWithShape="1">
          <a:blip r:embed="rId2">
            <a:alphaModFix/>
          </a:blip>
          <a:srcRect t="18750" b="24999"/>
          <a:stretch/>
        </p:blipFill>
        <p:spPr>
          <a:xfrm>
            <a:off x="0" y="0"/>
            <a:ext cx="12192000" cy="6858000"/>
          </a:xfrm>
          <a:prstGeom prst="rect">
            <a:avLst/>
          </a:prstGeom>
          <a:noFill/>
          <a:ln>
            <a:noFill/>
          </a:ln>
        </p:spPr>
      </p:pic>
      <p:sp>
        <p:nvSpPr>
          <p:cNvPr id="95" name="Google Shape;95;p99"/>
          <p:cNvSpPr txBox="1"/>
          <p:nvPr/>
        </p:nvSpPr>
        <p:spPr>
          <a:xfrm>
            <a:off x="1837677" y="5802204"/>
            <a:ext cx="451437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Roboto Condensed"/>
                <a:ea typeface="Roboto Condensed"/>
                <a:cs typeface="Roboto Condensed"/>
                <a:sym typeface="Roboto Condensed"/>
              </a:rPr>
              <a:t>Darshan Institute of Engineering &amp; Technology, Rajkot</a:t>
            </a:r>
            <a:endParaRPr/>
          </a:p>
        </p:txBody>
      </p:sp>
      <p:sp>
        <p:nvSpPr>
          <p:cNvPr id="96" name="Google Shape;96;p99"/>
          <p:cNvSpPr/>
          <p:nvPr/>
        </p:nvSpPr>
        <p:spPr>
          <a:xfrm>
            <a:off x="2554514" y="1"/>
            <a:ext cx="5255702" cy="1335004"/>
          </a:xfrm>
          <a:custGeom>
            <a:avLst/>
            <a:gdLst/>
            <a:ahLst/>
            <a:cxnLst/>
            <a:rect l="l" t="t" r="r" b="b"/>
            <a:pathLst>
              <a:path w="2048" h="517" extrusionOk="0">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dk2"/>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97" name="Google Shape;97;p99"/>
          <p:cNvSpPr/>
          <p:nvPr/>
        </p:nvSpPr>
        <p:spPr>
          <a:xfrm>
            <a:off x="0" y="5905331"/>
            <a:ext cx="1901425" cy="952668"/>
          </a:xfrm>
          <a:custGeom>
            <a:avLst/>
            <a:gdLst/>
            <a:ahLst/>
            <a:cxnLst/>
            <a:rect l="l" t="t" r="r" b="b"/>
            <a:pathLst>
              <a:path w="2048" h="1024" extrusionOk="0">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dk2"/>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pic>
        <p:nvPicPr>
          <p:cNvPr id="98" name="Google Shape;98;p99"/>
          <p:cNvPicPr preferRelativeResize="0"/>
          <p:nvPr/>
        </p:nvPicPr>
        <p:blipFill rotWithShape="1">
          <a:blip r:embed="rId3">
            <a:alphaModFix/>
          </a:blip>
          <a:srcRect/>
          <a:stretch/>
        </p:blipFill>
        <p:spPr>
          <a:xfrm>
            <a:off x="8808334" y="4602222"/>
            <a:ext cx="3383666" cy="2255777"/>
          </a:xfrm>
          <a:prstGeom prst="rect">
            <a:avLst/>
          </a:prstGeom>
          <a:noFill/>
          <a:ln>
            <a:noFill/>
          </a:ln>
        </p:spPr>
      </p:pic>
      <p:pic>
        <p:nvPicPr>
          <p:cNvPr id="99" name="Google Shape;99;p99"/>
          <p:cNvPicPr preferRelativeResize="0"/>
          <p:nvPr/>
        </p:nvPicPr>
        <p:blipFill rotWithShape="1">
          <a:blip r:embed="rId4">
            <a:alphaModFix/>
          </a:blip>
          <a:srcRect/>
          <a:stretch/>
        </p:blipFill>
        <p:spPr>
          <a:xfrm>
            <a:off x="8440861" y="2096941"/>
            <a:ext cx="2813885" cy="2119207"/>
          </a:xfrm>
          <a:prstGeom prst="rect">
            <a:avLst/>
          </a:prstGeom>
          <a:noFill/>
          <a:ln>
            <a:noFill/>
          </a:ln>
        </p:spPr>
      </p:pic>
      <p:cxnSp>
        <p:nvCxnSpPr>
          <p:cNvPr id="100" name="Google Shape;100;p99"/>
          <p:cNvCxnSpPr/>
          <p:nvPr/>
        </p:nvCxnSpPr>
        <p:spPr>
          <a:xfrm>
            <a:off x="1926694" y="6124097"/>
            <a:ext cx="4356000" cy="0"/>
          </a:xfrm>
          <a:prstGeom prst="straightConnector1">
            <a:avLst/>
          </a:prstGeom>
          <a:noFill/>
          <a:ln w="9525" cap="flat" cmpd="sng">
            <a:solidFill>
              <a:srgbClr val="A5A5A5"/>
            </a:solidFill>
            <a:prstDash val="solid"/>
            <a:miter lim="800000"/>
            <a:headEnd type="none" w="sm" len="sm"/>
            <a:tailEnd type="none" w="sm" len="sm"/>
          </a:ln>
        </p:spPr>
      </p:cxnSp>
      <p:sp>
        <p:nvSpPr>
          <p:cNvPr id="101" name="Google Shape;101;p99"/>
          <p:cNvSpPr txBox="1">
            <a:spLocks noGrp="1"/>
          </p:cNvSpPr>
          <p:nvPr>
            <p:ph type="ctrTitle"/>
          </p:nvPr>
        </p:nvSpPr>
        <p:spPr>
          <a:xfrm>
            <a:off x="559490" y="1122364"/>
            <a:ext cx="7035300" cy="257878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363636"/>
              </a:buClr>
              <a:buSzPts val="6600"/>
              <a:buFont typeface="Roboto Condensed"/>
              <a:buNone/>
              <a:defRPr sz="6600" b="1">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2" name="Google Shape;102;p99"/>
          <p:cNvPicPr preferRelativeResize="0"/>
          <p:nvPr/>
        </p:nvPicPr>
        <p:blipFill rotWithShape="1">
          <a:blip r:embed="rId5">
            <a:alphaModFix/>
          </a:blip>
          <a:srcRect/>
          <a:stretch/>
        </p:blipFill>
        <p:spPr>
          <a:xfrm>
            <a:off x="1998063" y="6232297"/>
            <a:ext cx="182880" cy="182880"/>
          </a:xfrm>
          <a:prstGeom prst="rect">
            <a:avLst/>
          </a:prstGeom>
          <a:noFill/>
          <a:ln>
            <a:noFill/>
          </a:ln>
        </p:spPr>
      </p:pic>
      <p:pic>
        <p:nvPicPr>
          <p:cNvPr id="103" name="Google Shape;103;p99"/>
          <p:cNvPicPr preferRelativeResize="0"/>
          <p:nvPr/>
        </p:nvPicPr>
        <p:blipFill rotWithShape="1">
          <a:blip r:embed="rId6">
            <a:alphaModFix/>
          </a:blip>
          <a:srcRect/>
          <a:stretch/>
        </p:blipFill>
        <p:spPr>
          <a:xfrm>
            <a:off x="1998063" y="6505320"/>
            <a:ext cx="182880" cy="182880"/>
          </a:xfrm>
          <a:prstGeom prst="rect">
            <a:avLst/>
          </a:prstGeom>
          <a:noFill/>
          <a:ln>
            <a:noFill/>
          </a:ln>
        </p:spPr>
      </p:pic>
      <p:sp>
        <p:nvSpPr>
          <p:cNvPr id="104" name="Google Shape;104;p99"/>
          <p:cNvSpPr txBox="1">
            <a:spLocks noGrp="1"/>
          </p:cNvSpPr>
          <p:nvPr>
            <p:ph type="body" idx="1"/>
          </p:nvPr>
        </p:nvSpPr>
        <p:spPr>
          <a:xfrm>
            <a:off x="2180943" y="6175935"/>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99"/>
          <p:cNvSpPr txBox="1">
            <a:spLocks noGrp="1"/>
          </p:cNvSpPr>
          <p:nvPr>
            <p:ph type="body" idx="2"/>
          </p:nvPr>
        </p:nvSpPr>
        <p:spPr>
          <a:xfrm>
            <a:off x="2183874" y="646021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b="0">
                <a:solidFill>
                  <a:schemeClr val="dk1"/>
                </a:solidFill>
                <a:latin typeface="Roboto Condensed Light"/>
                <a:ea typeface="Roboto Condensed Light"/>
                <a:cs typeface="Roboto Condensed Light"/>
                <a:sym typeface="Roboto Condensed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99"/>
          <p:cNvSpPr txBox="1">
            <a:spLocks noGrp="1"/>
          </p:cNvSpPr>
          <p:nvPr>
            <p:ph type="body" idx="3"/>
          </p:nvPr>
        </p:nvSpPr>
        <p:spPr>
          <a:xfrm>
            <a:off x="1837678" y="5537768"/>
            <a:ext cx="3735998"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dk1"/>
              </a:buClr>
              <a:buSzPts val="1600"/>
              <a:buNone/>
              <a:defRPr sz="1600">
                <a:solidFill>
                  <a:schemeClr val="dk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99"/>
          <p:cNvSpPr txBox="1">
            <a:spLocks noGrp="1"/>
          </p:cNvSpPr>
          <p:nvPr>
            <p:ph type="body" idx="4"/>
          </p:nvPr>
        </p:nvSpPr>
        <p:spPr>
          <a:xfrm>
            <a:off x="1837677" y="5273332"/>
            <a:ext cx="5581039" cy="29008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rgbClr val="1D3064"/>
              </a:buClr>
              <a:buSzPts val="1800"/>
              <a:buNone/>
              <a:defRPr sz="1800" b="1">
                <a:solidFill>
                  <a:srgbClr val="1D3064"/>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08" name="Google Shape;108;p99"/>
          <p:cNvPicPr preferRelativeResize="0"/>
          <p:nvPr/>
        </p:nvPicPr>
        <p:blipFill rotWithShape="1">
          <a:blip r:embed="rId7">
            <a:alphaModFix/>
          </a:blip>
          <a:srcRect/>
          <a:stretch/>
        </p:blipFill>
        <p:spPr>
          <a:xfrm>
            <a:off x="8295842" y="307556"/>
            <a:ext cx="3573889" cy="821995"/>
          </a:xfrm>
          <a:prstGeom prst="rect">
            <a:avLst/>
          </a:prstGeom>
          <a:noFill/>
          <a:ln>
            <a:noFill/>
          </a:ln>
        </p:spPr>
      </p:pic>
      <p:pic>
        <p:nvPicPr>
          <p:cNvPr id="109" name="Google Shape;109;p99"/>
          <p:cNvPicPr preferRelativeResize="0"/>
          <p:nvPr/>
        </p:nvPicPr>
        <p:blipFill rotWithShape="1">
          <a:blip r:embed="rId8">
            <a:alphaModFix/>
          </a:blip>
          <a:srcRect l="62022" t="18062" r="2731" b="17724"/>
          <a:stretch/>
        </p:blipFill>
        <p:spPr>
          <a:xfrm>
            <a:off x="63248" y="837717"/>
            <a:ext cx="1087893" cy="772151"/>
          </a:xfrm>
          <a:prstGeom prst="rect">
            <a:avLst/>
          </a:prstGeom>
          <a:noFill/>
          <a:ln>
            <a:noFill/>
          </a:ln>
        </p:spPr>
      </p:pic>
      <p:sp>
        <p:nvSpPr>
          <p:cNvPr id="110" name="Google Shape;110;p99"/>
          <p:cNvSpPr txBox="1">
            <a:spLocks noGrp="1"/>
          </p:cNvSpPr>
          <p:nvPr>
            <p:ph type="body" idx="5"/>
          </p:nvPr>
        </p:nvSpPr>
        <p:spPr>
          <a:xfrm>
            <a:off x="2581756" y="20384"/>
            <a:ext cx="4646358" cy="734653"/>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0"/>
              </a:spcBef>
              <a:spcAft>
                <a:spcPts val="0"/>
              </a:spcAft>
              <a:buClr>
                <a:schemeClr val="lt1"/>
              </a:buClr>
              <a:buSzPts val="1800"/>
              <a:buNone/>
              <a:defRPr sz="1800" b="0">
                <a:solidFill>
                  <a:schemeClr val="lt1"/>
                </a:solidFill>
                <a:latin typeface="Roboto Condensed"/>
                <a:ea typeface="Roboto Condensed"/>
                <a:cs typeface="Roboto Condensed"/>
                <a:sym typeface="Roboto Condense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11" name="Google Shape;111;p99"/>
          <p:cNvPicPr preferRelativeResize="0"/>
          <p:nvPr/>
        </p:nvPicPr>
        <p:blipFill rotWithShape="1">
          <a:blip r:embed="rId9">
            <a:alphaModFix/>
          </a:blip>
          <a:srcRect l="144383" t="-16142" r="-144383" b="22103"/>
          <a:stretch/>
        </p:blipFill>
        <p:spPr>
          <a:xfrm>
            <a:off x="1834747" y="3985791"/>
            <a:ext cx="3075940" cy="2892592"/>
          </a:xfrm>
          <a:prstGeom prst="rect">
            <a:avLst/>
          </a:prstGeom>
          <a:noFill/>
          <a:ln>
            <a:noFill/>
          </a:ln>
        </p:spPr>
      </p:pic>
      <p:pic>
        <p:nvPicPr>
          <p:cNvPr id="112" name="Google Shape;112;p99" descr="User icon Royalty Free Vector Image - VectorStock"/>
          <p:cNvPicPr preferRelativeResize="0"/>
          <p:nvPr/>
        </p:nvPicPr>
        <p:blipFill rotWithShape="1">
          <a:blip r:embed="rId10">
            <a:alphaModFix/>
          </a:blip>
          <a:srcRect l="26030" t="21389" r="26030" b="34222"/>
          <a:stretch/>
        </p:blipFill>
        <p:spPr>
          <a:xfrm>
            <a:off x="353568" y="5211250"/>
            <a:ext cx="1353600" cy="1353600"/>
          </a:xfrm>
          <a:custGeom>
            <a:avLst/>
            <a:gdLst/>
            <a:ahLst/>
            <a:cxnLst/>
            <a:rect l="l" t="t" r="r" b="b"/>
            <a:pathLst>
              <a:path w="3044190" h="3044190" extrusionOk="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cap="flat" cmpd="sng">
            <a:solidFill>
              <a:srgbClr val="BFBFBF"/>
            </a:solidFill>
            <a:prstDash val="solid"/>
            <a:round/>
            <a:headEnd type="none" w="sm" len="sm"/>
            <a:tailEnd type="none" w="sm" len="sm"/>
          </a:ln>
        </p:spPr>
      </p:pic>
      <p:sp>
        <p:nvSpPr>
          <p:cNvPr id="113" name="Google Shape;113;p99"/>
          <p:cNvSpPr>
            <a:spLocks noGrp="1"/>
          </p:cNvSpPr>
          <p:nvPr>
            <p:ph type="pic" idx="6"/>
          </p:nvPr>
        </p:nvSpPr>
        <p:spPr>
          <a:xfrm>
            <a:off x="353569" y="5211251"/>
            <a:ext cx="1353599" cy="1353599"/>
          </a:xfrm>
          <a:prstGeom prst="rect">
            <a:avLst/>
          </a:prstGeom>
          <a:noFill/>
          <a:ln w="9525" cap="flat" cmpd="sng">
            <a:solidFill>
              <a:srgbClr val="A5A5A5"/>
            </a:solidFill>
            <a:prstDash val="solid"/>
            <a:round/>
            <a:headEnd type="none" w="sm" len="sm"/>
            <a:tailEnd type="none" w="sm" len="sm"/>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 Logo on BL">
  <p:cSld name="Title and Content - Logo on BL">
    <p:spTree>
      <p:nvGrpSpPr>
        <p:cNvPr id="1" name="Shape 114"/>
        <p:cNvGrpSpPr/>
        <p:nvPr/>
      </p:nvGrpSpPr>
      <p:grpSpPr>
        <a:xfrm>
          <a:off x="0" y="0"/>
          <a:ext cx="0" cy="0"/>
          <a:chOff x="0" y="0"/>
          <a:chExt cx="0" cy="0"/>
        </a:xfrm>
      </p:grpSpPr>
      <p:grpSp>
        <p:nvGrpSpPr>
          <p:cNvPr id="115" name="Google Shape;115;p100"/>
          <p:cNvGrpSpPr/>
          <p:nvPr/>
        </p:nvGrpSpPr>
        <p:grpSpPr>
          <a:xfrm>
            <a:off x="128095" y="5890392"/>
            <a:ext cx="2554143" cy="587454"/>
            <a:chOff x="131177" y="5775962"/>
            <a:chExt cx="2530239" cy="581956"/>
          </a:xfrm>
        </p:grpSpPr>
        <p:pic>
          <p:nvPicPr>
            <p:cNvPr id="116" name="Google Shape;116;p100"/>
            <p:cNvPicPr preferRelativeResize="0"/>
            <p:nvPr/>
          </p:nvPicPr>
          <p:blipFill rotWithShape="1">
            <a:blip r:embed="rId2">
              <a:alphaModFix/>
            </a:blip>
            <a:srcRect/>
            <a:stretch/>
          </p:blipFill>
          <p:spPr>
            <a:xfrm>
              <a:off x="131177" y="5775962"/>
              <a:ext cx="2530238" cy="581955"/>
            </a:xfrm>
            <a:prstGeom prst="rect">
              <a:avLst/>
            </a:prstGeom>
            <a:noFill/>
            <a:ln>
              <a:noFill/>
            </a:ln>
          </p:spPr>
        </p:pic>
        <p:sp>
          <p:nvSpPr>
            <p:cNvPr id="117" name="Google Shape;117;p100"/>
            <p:cNvSpPr/>
            <p:nvPr/>
          </p:nvSpPr>
          <p:spPr>
            <a:xfrm>
              <a:off x="131178" y="5775962"/>
              <a:ext cx="2530238" cy="581956"/>
            </a:xfrm>
            <a:prstGeom prst="rect">
              <a:avLst/>
            </a:pr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grpSp>
      <p:sp>
        <p:nvSpPr>
          <p:cNvPr id="118" name="Google Shape;118;p100"/>
          <p:cNvSpPr/>
          <p:nvPr/>
        </p:nvSpPr>
        <p:spPr>
          <a:xfrm>
            <a:off x="0" y="6604000"/>
            <a:ext cx="12191998" cy="254000"/>
          </a:xfrm>
          <a:prstGeom prst="roundRect">
            <a:avLst>
              <a:gd name="adj" fmla="val 0"/>
            </a:avLst>
          </a:prstGeom>
          <a:solidFill>
            <a:srgbClr val="DFDF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sp>
        <p:nvSpPr>
          <p:cNvPr id="119" name="Google Shape;119;p100"/>
          <p:cNvSpPr txBox="1"/>
          <p:nvPr/>
        </p:nvSpPr>
        <p:spPr>
          <a:xfrm>
            <a:off x="838200" y="6604000"/>
            <a:ext cx="2743200" cy="25512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363636"/>
                </a:solidFill>
                <a:latin typeface="Roboto Condensed Light"/>
                <a:ea typeface="Roboto Condensed Light"/>
                <a:cs typeface="Roboto Condensed Light"/>
                <a:sym typeface="Roboto Condensed Light"/>
              </a:rPr>
              <a:t>Prof. Firoz A Sherasiya</a:t>
            </a:r>
            <a:endParaRPr sz="1200">
              <a:solidFill>
                <a:srgbClr val="363636"/>
              </a:solidFill>
              <a:latin typeface="Roboto Condensed Light"/>
              <a:ea typeface="Roboto Condensed Light"/>
              <a:cs typeface="Roboto Condensed Light"/>
              <a:sym typeface="Roboto Condensed Light"/>
            </a:endParaRPr>
          </a:p>
        </p:txBody>
      </p:sp>
      <p:sp>
        <p:nvSpPr>
          <p:cNvPr id="120" name="Google Shape;120;p100"/>
          <p:cNvSpPr txBox="1"/>
          <p:nvPr/>
        </p:nvSpPr>
        <p:spPr>
          <a:xfrm>
            <a:off x="4038600" y="6604000"/>
            <a:ext cx="4663440" cy="25512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rgbClr val="363636"/>
                </a:solidFill>
                <a:latin typeface="Roboto Condensed Light"/>
                <a:ea typeface="Roboto Condensed Light"/>
                <a:cs typeface="Roboto Condensed Light"/>
                <a:sym typeface="Roboto Condensed Light"/>
              </a:rPr>
              <a:t>#3140702 (OS)   </a:t>
            </a:r>
            <a:r>
              <a:rPr lang="en-US" sz="1200">
                <a:solidFill>
                  <a:srgbClr val="363636"/>
                </a:solidFill>
                <a:latin typeface="Noto Sans Symbols"/>
                <a:ea typeface="Noto Sans Symbols"/>
                <a:cs typeface="Noto Sans Symbols"/>
                <a:sym typeface="Noto Sans Symbols"/>
              </a:rPr>
              <a:t>⬥</a:t>
            </a:r>
            <a:r>
              <a:rPr lang="en-US" sz="1200">
                <a:solidFill>
                  <a:srgbClr val="363636"/>
                </a:solidFill>
                <a:latin typeface="Roboto Condensed Light"/>
                <a:ea typeface="Roboto Condensed Light"/>
                <a:cs typeface="Roboto Condensed Light"/>
                <a:sym typeface="Roboto Condensed Light"/>
              </a:rPr>
              <a:t> Unit 7 – I/O Management &amp; Disk Scheduling</a:t>
            </a:r>
            <a:endParaRPr/>
          </a:p>
        </p:txBody>
      </p:sp>
      <p:sp>
        <p:nvSpPr>
          <p:cNvPr id="121" name="Google Shape;121;p100"/>
          <p:cNvSpPr txBox="1"/>
          <p:nvPr/>
        </p:nvSpPr>
        <p:spPr>
          <a:xfrm>
            <a:off x="8610600" y="6604000"/>
            <a:ext cx="2743200" cy="25512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1">
                <a:solidFill>
                  <a:srgbClr val="363636"/>
                </a:solidFill>
                <a:latin typeface="Roboto Condensed"/>
                <a:ea typeface="Roboto Condensed"/>
                <a:cs typeface="Roboto Condensed"/>
                <a:sym typeface="Roboto Condensed"/>
              </a:rPr>
              <a:t>‹#›</a:t>
            </a:fld>
            <a:endParaRPr sz="1200" b="1">
              <a:solidFill>
                <a:srgbClr val="363636"/>
              </a:solidFill>
              <a:latin typeface="Roboto Condensed"/>
              <a:ea typeface="Roboto Condensed"/>
              <a:cs typeface="Roboto Condensed"/>
              <a:sym typeface="Roboto Condensed"/>
            </a:endParaRPr>
          </a:p>
        </p:txBody>
      </p:sp>
      <p:pic>
        <p:nvPicPr>
          <p:cNvPr id="122" name="Google Shape;122;p100"/>
          <p:cNvPicPr preferRelativeResize="0"/>
          <p:nvPr/>
        </p:nvPicPr>
        <p:blipFill rotWithShape="1">
          <a:blip r:embed="rId3">
            <a:alphaModFix/>
          </a:blip>
          <a:srcRect t="86739" r="1768" b="3534"/>
          <a:stretch/>
        </p:blipFill>
        <p:spPr>
          <a:xfrm>
            <a:off x="0" y="0"/>
            <a:ext cx="12192000" cy="711201"/>
          </a:xfrm>
          <a:prstGeom prst="rect">
            <a:avLst/>
          </a:prstGeom>
          <a:noFill/>
          <a:ln>
            <a:noFill/>
          </a:ln>
        </p:spPr>
      </p:pic>
      <p:sp>
        <p:nvSpPr>
          <p:cNvPr id="123" name="Google Shape;123;p100"/>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lvl1pPr lvl="0" algn="l">
              <a:lnSpc>
                <a:spcPct val="90000"/>
              </a:lnSpc>
              <a:spcBef>
                <a:spcPts val="0"/>
              </a:spcBef>
              <a:spcAft>
                <a:spcPts val="0"/>
              </a:spcAft>
              <a:buClr>
                <a:srgbClr val="363636"/>
              </a:buClr>
              <a:buSzPts val="3400"/>
              <a:buFont typeface="Roboto Condensed"/>
              <a:buNone/>
              <a:defRPr sz="3400" b="1">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00"/>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lvl1pPr marL="457200" lvl="0" indent="-381000" algn="just">
              <a:lnSpc>
                <a:spcPct val="90000"/>
              </a:lnSpc>
              <a:spcBef>
                <a:spcPts val="1000"/>
              </a:spcBef>
              <a:spcAft>
                <a:spcPts val="0"/>
              </a:spcAft>
              <a:buClr>
                <a:schemeClr val="accent6"/>
              </a:buClr>
              <a:buSzPts val="2400"/>
              <a:buFont typeface="Noto Sans Symbols"/>
              <a:buChar char="🞂"/>
              <a:defRPr sz="2400">
                <a:solidFill>
                  <a:schemeClr val="dk1"/>
                </a:solidFill>
              </a:defRPr>
            </a:lvl1pPr>
            <a:lvl2pPr marL="914400" lvl="1" indent="-355600" algn="just">
              <a:lnSpc>
                <a:spcPct val="90000"/>
              </a:lnSpc>
              <a:spcBef>
                <a:spcPts val="500"/>
              </a:spcBef>
              <a:spcAft>
                <a:spcPts val="0"/>
              </a:spcAft>
              <a:buClr>
                <a:schemeClr val="accent6"/>
              </a:buClr>
              <a:buSzPts val="2000"/>
              <a:buFont typeface="Noto Sans Symbols"/>
              <a:buChar char="⮩"/>
              <a:defRPr sz="2000">
                <a:solidFill>
                  <a:schemeClr val="dk1"/>
                </a:solidFill>
              </a:defRPr>
            </a:lvl2pPr>
            <a:lvl3pPr marL="1371600" lvl="2" indent="-342900" algn="just">
              <a:lnSpc>
                <a:spcPct val="90000"/>
              </a:lnSpc>
              <a:spcBef>
                <a:spcPts val="500"/>
              </a:spcBef>
              <a:spcAft>
                <a:spcPts val="0"/>
              </a:spcAft>
              <a:buClr>
                <a:schemeClr val="accent6"/>
              </a:buClr>
              <a:buSzPts val="1800"/>
              <a:buFont typeface="Noto Sans Symbols"/>
              <a:buChar char="▪"/>
              <a:defRPr sz="1800">
                <a:solidFill>
                  <a:schemeClr val="dk1"/>
                </a:solidFill>
              </a:defRPr>
            </a:lvl3pPr>
            <a:lvl4pPr marL="1828800" lvl="3" indent="-330200" algn="just">
              <a:lnSpc>
                <a:spcPct val="90000"/>
              </a:lnSpc>
              <a:spcBef>
                <a:spcPts val="500"/>
              </a:spcBef>
              <a:spcAft>
                <a:spcPts val="0"/>
              </a:spcAft>
              <a:buClr>
                <a:schemeClr val="accent6"/>
              </a:buClr>
              <a:buSzPts val="1600"/>
              <a:buChar char="•"/>
              <a:defRPr sz="1600">
                <a:solidFill>
                  <a:schemeClr val="dk1"/>
                </a:solidFill>
              </a:defRPr>
            </a:lvl4pPr>
            <a:lvl5pPr marL="2286000" lvl="4" indent="-330200" algn="just">
              <a:lnSpc>
                <a:spcPct val="90000"/>
              </a:lnSpc>
              <a:spcBef>
                <a:spcPts val="500"/>
              </a:spcBef>
              <a:spcAft>
                <a:spcPts val="0"/>
              </a:spcAft>
              <a:buClr>
                <a:schemeClr val="accent6"/>
              </a:buClr>
              <a:buSzPts val="1600"/>
              <a:buChar char="•"/>
              <a:defRPr sz="16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25" name="Google Shape;125;p100"/>
          <p:cNvCxnSpPr/>
          <p:nvPr/>
        </p:nvCxnSpPr>
        <p:spPr>
          <a:xfrm>
            <a:off x="0" y="711201"/>
            <a:ext cx="12192000" cy="0"/>
          </a:xfrm>
          <a:prstGeom prst="straightConnector1">
            <a:avLst/>
          </a:prstGeom>
          <a:noFill/>
          <a:ln w="12700" cap="flat" cmpd="sng">
            <a:solidFill>
              <a:srgbClr val="D8D8D8"/>
            </a:solidFill>
            <a:prstDash val="solid"/>
            <a:miter lim="800000"/>
            <a:headEnd type="none" w="sm" len="sm"/>
            <a:tailEnd type="none" w="sm" len="sm"/>
          </a:ln>
        </p:spPr>
      </p:cxnSp>
      <p:cxnSp>
        <p:nvCxnSpPr>
          <p:cNvPr id="126" name="Google Shape;126;p100"/>
          <p:cNvCxnSpPr/>
          <p:nvPr/>
        </p:nvCxnSpPr>
        <p:spPr>
          <a:xfrm>
            <a:off x="0" y="6606251"/>
            <a:ext cx="12192000" cy="0"/>
          </a:xfrm>
          <a:prstGeom prst="straightConnector1">
            <a:avLst/>
          </a:prstGeom>
          <a:noFill/>
          <a:ln w="12700" cap="flat" cmpd="sng">
            <a:solidFill>
              <a:srgbClr val="BFBFBF">
                <a:alpha val="69803"/>
              </a:srgbClr>
            </a:solidFill>
            <a:prstDash val="solid"/>
            <a:miter lim="800000"/>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ck - Logo on TR">
  <p:cSld name="Blanck - Logo on TR">
    <p:spTree>
      <p:nvGrpSpPr>
        <p:cNvPr id="1" name="Shape 127"/>
        <p:cNvGrpSpPr/>
        <p:nvPr/>
      </p:nvGrpSpPr>
      <p:grpSpPr>
        <a:xfrm>
          <a:off x="0" y="0"/>
          <a:ext cx="0" cy="0"/>
          <a:chOff x="0" y="0"/>
          <a:chExt cx="0" cy="0"/>
        </a:xfrm>
      </p:grpSpPr>
      <p:sp>
        <p:nvSpPr>
          <p:cNvPr id="128" name="Google Shape;128;p101"/>
          <p:cNvSpPr/>
          <p:nvPr/>
        </p:nvSpPr>
        <p:spPr>
          <a:xfrm>
            <a:off x="0" y="6604000"/>
            <a:ext cx="12191998" cy="254000"/>
          </a:xfrm>
          <a:prstGeom prst="roundRect">
            <a:avLst>
              <a:gd name="adj" fmla="val 0"/>
            </a:avLst>
          </a:prstGeom>
          <a:solidFill>
            <a:srgbClr val="DFDF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sp>
        <p:nvSpPr>
          <p:cNvPr id="129" name="Google Shape;129;p101"/>
          <p:cNvSpPr txBox="1"/>
          <p:nvPr/>
        </p:nvSpPr>
        <p:spPr>
          <a:xfrm>
            <a:off x="838200" y="6604000"/>
            <a:ext cx="2743200" cy="25512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363636"/>
                </a:solidFill>
                <a:latin typeface="Roboto Condensed Light"/>
                <a:ea typeface="Roboto Condensed Light"/>
                <a:cs typeface="Roboto Condensed Light"/>
                <a:sym typeface="Roboto Condensed Light"/>
              </a:rPr>
              <a:t>Prof. Jay R Dhamsaniya</a:t>
            </a:r>
            <a:endParaRPr sz="1200">
              <a:solidFill>
                <a:srgbClr val="363636"/>
              </a:solidFill>
              <a:latin typeface="Roboto Condensed Light"/>
              <a:ea typeface="Roboto Condensed Light"/>
              <a:cs typeface="Roboto Condensed Light"/>
              <a:sym typeface="Roboto Condensed Light"/>
            </a:endParaRPr>
          </a:p>
        </p:txBody>
      </p:sp>
      <p:sp>
        <p:nvSpPr>
          <p:cNvPr id="130" name="Google Shape;130;p101"/>
          <p:cNvSpPr txBox="1"/>
          <p:nvPr/>
        </p:nvSpPr>
        <p:spPr>
          <a:xfrm>
            <a:off x="4038600" y="6604000"/>
            <a:ext cx="4114800" cy="25512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rgbClr val="363636"/>
                </a:solidFill>
                <a:latin typeface="Roboto Condensed Light"/>
                <a:ea typeface="Roboto Condensed Light"/>
                <a:cs typeface="Roboto Condensed Light"/>
                <a:sym typeface="Roboto Condensed Light"/>
              </a:rPr>
              <a:t>#3130006 (PS)   </a:t>
            </a:r>
            <a:r>
              <a:rPr lang="en-US" sz="1200">
                <a:solidFill>
                  <a:srgbClr val="363636"/>
                </a:solidFill>
                <a:latin typeface="Noto Sans Symbols"/>
                <a:ea typeface="Noto Sans Symbols"/>
                <a:cs typeface="Noto Sans Symbols"/>
                <a:sym typeface="Noto Sans Symbols"/>
              </a:rPr>
              <a:t>⬥</a:t>
            </a:r>
            <a:r>
              <a:rPr lang="en-US" sz="1200">
                <a:solidFill>
                  <a:srgbClr val="363636"/>
                </a:solidFill>
                <a:latin typeface="Roboto Condensed Light"/>
                <a:ea typeface="Roboto Condensed Light"/>
                <a:cs typeface="Roboto Condensed Light"/>
                <a:sym typeface="Roboto Condensed Light"/>
              </a:rPr>
              <a:t>   Unit 1 – Basic Probability</a:t>
            </a:r>
            <a:endParaRPr/>
          </a:p>
        </p:txBody>
      </p:sp>
      <p:sp>
        <p:nvSpPr>
          <p:cNvPr id="131" name="Google Shape;131;p101"/>
          <p:cNvSpPr txBox="1"/>
          <p:nvPr/>
        </p:nvSpPr>
        <p:spPr>
          <a:xfrm>
            <a:off x="8610600" y="6604000"/>
            <a:ext cx="2743200" cy="25512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1">
                <a:solidFill>
                  <a:srgbClr val="363636"/>
                </a:solidFill>
                <a:latin typeface="Roboto Condensed"/>
                <a:ea typeface="Roboto Condensed"/>
                <a:cs typeface="Roboto Condensed"/>
                <a:sym typeface="Roboto Condensed"/>
              </a:rPr>
              <a:t>‹#›</a:t>
            </a:fld>
            <a:endParaRPr sz="1200" b="1">
              <a:solidFill>
                <a:srgbClr val="363636"/>
              </a:solidFill>
              <a:latin typeface="Roboto Condensed"/>
              <a:ea typeface="Roboto Condensed"/>
              <a:cs typeface="Roboto Condensed"/>
              <a:sym typeface="Roboto Condensed"/>
            </a:endParaRPr>
          </a:p>
        </p:txBody>
      </p:sp>
      <p:cxnSp>
        <p:nvCxnSpPr>
          <p:cNvPr id="132" name="Google Shape;132;p101"/>
          <p:cNvCxnSpPr/>
          <p:nvPr/>
        </p:nvCxnSpPr>
        <p:spPr>
          <a:xfrm>
            <a:off x="0" y="6606251"/>
            <a:ext cx="12192000" cy="0"/>
          </a:xfrm>
          <a:prstGeom prst="straightConnector1">
            <a:avLst/>
          </a:prstGeom>
          <a:noFill/>
          <a:ln w="12700" cap="flat" cmpd="sng">
            <a:solidFill>
              <a:srgbClr val="BFBFBF">
                <a:alpha val="69803"/>
              </a:srgbClr>
            </a:solidFill>
            <a:prstDash val="solid"/>
            <a:miter lim="800000"/>
            <a:headEnd type="none" w="sm" len="sm"/>
            <a:tailEnd type="none" w="sm" len="sm"/>
          </a:ln>
        </p:spPr>
      </p:cxnSp>
      <p:grpSp>
        <p:nvGrpSpPr>
          <p:cNvPr id="133" name="Google Shape;133;p101"/>
          <p:cNvGrpSpPr/>
          <p:nvPr/>
        </p:nvGrpSpPr>
        <p:grpSpPr>
          <a:xfrm>
            <a:off x="9576895" y="99192"/>
            <a:ext cx="2554143" cy="587454"/>
            <a:chOff x="131177" y="5775962"/>
            <a:chExt cx="2530239" cy="581956"/>
          </a:xfrm>
        </p:grpSpPr>
        <p:pic>
          <p:nvPicPr>
            <p:cNvPr id="134" name="Google Shape;134;p101"/>
            <p:cNvPicPr preferRelativeResize="0"/>
            <p:nvPr/>
          </p:nvPicPr>
          <p:blipFill rotWithShape="1">
            <a:blip r:embed="rId2">
              <a:alphaModFix/>
            </a:blip>
            <a:srcRect/>
            <a:stretch/>
          </p:blipFill>
          <p:spPr>
            <a:xfrm>
              <a:off x="131177" y="5775962"/>
              <a:ext cx="2530238" cy="581955"/>
            </a:xfrm>
            <a:prstGeom prst="rect">
              <a:avLst/>
            </a:prstGeom>
            <a:noFill/>
            <a:ln>
              <a:noFill/>
            </a:ln>
          </p:spPr>
        </p:pic>
        <p:sp>
          <p:nvSpPr>
            <p:cNvPr id="135" name="Google Shape;135;p101"/>
            <p:cNvSpPr/>
            <p:nvPr/>
          </p:nvSpPr>
          <p:spPr>
            <a:xfrm>
              <a:off x="131178" y="5775962"/>
              <a:ext cx="2530238" cy="581956"/>
            </a:xfrm>
            <a:prstGeom prst="rect">
              <a:avLst/>
            </a:pr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ck - Logo on BR">
  <p:cSld name="Blanck - Logo on BR">
    <p:spTree>
      <p:nvGrpSpPr>
        <p:cNvPr id="1" name="Shape 136"/>
        <p:cNvGrpSpPr/>
        <p:nvPr/>
      </p:nvGrpSpPr>
      <p:grpSpPr>
        <a:xfrm>
          <a:off x="0" y="0"/>
          <a:ext cx="0" cy="0"/>
          <a:chOff x="0" y="0"/>
          <a:chExt cx="0" cy="0"/>
        </a:xfrm>
      </p:grpSpPr>
      <p:sp>
        <p:nvSpPr>
          <p:cNvPr id="137" name="Google Shape;137;p102"/>
          <p:cNvSpPr/>
          <p:nvPr/>
        </p:nvSpPr>
        <p:spPr>
          <a:xfrm>
            <a:off x="0" y="6604000"/>
            <a:ext cx="12191998" cy="254000"/>
          </a:xfrm>
          <a:prstGeom prst="roundRect">
            <a:avLst>
              <a:gd name="adj" fmla="val 0"/>
            </a:avLst>
          </a:prstGeom>
          <a:solidFill>
            <a:srgbClr val="DFDF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sp>
        <p:nvSpPr>
          <p:cNvPr id="138" name="Google Shape;138;p102"/>
          <p:cNvSpPr txBox="1"/>
          <p:nvPr/>
        </p:nvSpPr>
        <p:spPr>
          <a:xfrm>
            <a:off x="838200" y="6604000"/>
            <a:ext cx="2743200" cy="25512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363636"/>
                </a:solidFill>
                <a:latin typeface="Roboto Condensed Light"/>
                <a:ea typeface="Roboto Condensed Light"/>
                <a:cs typeface="Roboto Condensed Light"/>
                <a:sym typeface="Roboto Condensed Light"/>
              </a:rPr>
              <a:t>Prof. Jay R Dhamsaniya</a:t>
            </a:r>
            <a:endParaRPr sz="1200">
              <a:solidFill>
                <a:srgbClr val="363636"/>
              </a:solidFill>
              <a:latin typeface="Roboto Condensed Light"/>
              <a:ea typeface="Roboto Condensed Light"/>
              <a:cs typeface="Roboto Condensed Light"/>
              <a:sym typeface="Roboto Condensed Light"/>
            </a:endParaRPr>
          </a:p>
        </p:txBody>
      </p:sp>
      <p:sp>
        <p:nvSpPr>
          <p:cNvPr id="139" name="Google Shape;139;p102"/>
          <p:cNvSpPr txBox="1"/>
          <p:nvPr/>
        </p:nvSpPr>
        <p:spPr>
          <a:xfrm>
            <a:off x="4038600" y="6604000"/>
            <a:ext cx="4114800" cy="25512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rgbClr val="363636"/>
                </a:solidFill>
                <a:latin typeface="Roboto Condensed Light"/>
                <a:ea typeface="Roboto Condensed Light"/>
                <a:cs typeface="Roboto Condensed Light"/>
                <a:sym typeface="Roboto Condensed Light"/>
              </a:rPr>
              <a:t>#3130006 (PS)   </a:t>
            </a:r>
            <a:r>
              <a:rPr lang="en-US" sz="1200">
                <a:solidFill>
                  <a:srgbClr val="363636"/>
                </a:solidFill>
                <a:latin typeface="Noto Sans Symbols"/>
                <a:ea typeface="Noto Sans Symbols"/>
                <a:cs typeface="Noto Sans Symbols"/>
                <a:sym typeface="Noto Sans Symbols"/>
              </a:rPr>
              <a:t>⬥</a:t>
            </a:r>
            <a:r>
              <a:rPr lang="en-US" sz="1200">
                <a:solidFill>
                  <a:srgbClr val="363636"/>
                </a:solidFill>
                <a:latin typeface="Roboto Condensed Light"/>
                <a:ea typeface="Roboto Condensed Light"/>
                <a:cs typeface="Roboto Condensed Light"/>
                <a:sym typeface="Roboto Condensed Light"/>
              </a:rPr>
              <a:t>   Unit 1 – Basic Probability</a:t>
            </a:r>
            <a:endParaRPr/>
          </a:p>
        </p:txBody>
      </p:sp>
      <p:sp>
        <p:nvSpPr>
          <p:cNvPr id="140" name="Google Shape;140;p102"/>
          <p:cNvSpPr txBox="1"/>
          <p:nvPr/>
        </p:nvSpPr>
        <p:spPr>
          <a:xfrm>
            <a:off x="8610600" y="6604000"/>
            <a:ext cx="2743200" cy="25512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1">
                <a:solidFill>
                  <a:srgbClr val="363636"/>
                </a:solidFill>
                <a:latin typeface="Roboto Condensed"/>
                <a:ea typeface="Roboto Condensed"/>
                <a:cs typeface="Roboto Condensed"/>
                <a:sym typeface="Roboto Condensed"/>
              </a:rPr>
              <a:t>‹#›</a:t>
            </a:fld>
            <a:endParaRPr sz="1200" b="1">
              <a:solidFill>
                <a:srgbClr val="363636"/>
              </a:solidFill>
              <a:latin typeface="Roboto Condensed"/>
              <a:ea typeface="Roboto Condensed"/>
              <a:cs typeface="Roboto Condensed"/>
              <a:sym typeface="Roboto Condensed"/>
            </a:endParaRPr>
          </a:p>
        </p:txBody>
      </p:sp>
      <p:cxnSp>
        <p:nvCxnSpPr>
          <p:cNvPr id="141" name="Google Shape;141;p102"/>
          <p:cNvCxnSpPr/>
          <p:nvPr/>
        </p:nvCxnSpPr>
        <p:spPr>
          <a:xfrm>
            <a:off x="0" y="6606251"/>
            <a:ext cx="12192000" cy="0"/>
          </a:xfrm>
          <a:prstGeom prst="straightConnector1">
            <a:avLst/>
          </a:prstGeom>
          <a:noFill/>
          <a:ln w="12700" cap="flat" cmpd="sng">
            <a:solidFill>
              <a:srgbClr val="BFBFBF">
                <a:alpha val="69803"/>
              </a:srgbClr>
            </a:solidFill>
            <a:prstDash val="solid"/>
            <a:miter lim="800000"/>
            <a:headEnd type="none" w="sm" len="sm"/>
            <a:tailEnd type="none" w="sm" len="sm"/>
          </a:ln>
        </p:spPr>
      </p:cxnSp>
      <p:grpSp>
        <p:nvGrpSpPr>
          <p:cNvPr id="142" name="Google Shape;142;p102"/>
          <p:cNvGrpSpPr/>
          <p:nvPr/>
        </p:nvGrpSpPr>
        <p:grpSpPr>
          <a:xfrm>
            <a:off x="9576895" y="5890392"/>
            <a:ext cx="2554143" cy="587454"/>
            <a:chOff x="131177" y="5775962"/>
            <a:chExt cx="2530239" cy="581956"/>
          </a:xfrm>
        </p:grpSpPr>
        <p:pic>
          <p:nvPicPr>
            <p:cNvPr id="143" name="Google Shape;143;p102"/>
            <p:cNvPicPr preferRelativeResize="0"/>
            <p:nvPr/>
          </p:nvPicPr>
          <p:blipFill rotWithShape="1">
            <a:blip r:embed="rId2">
              <a:alphaModFix/>
            </a:blip>
            <a:srcRect/>
            <a:stretch/>
          </p:blipFill>
          <p:spPr>
            <a:xfrm>
              <a:off x="131177" y="5775962"/>
              <a:ext cx="2530238" cy="581955"/>
            </a:xfrm>
            <a:prstGeom prst="rect">
              <a:avLst/>
            </a:prstGeom>
            <a:noFill/>
            <a:ln>
              <a:noFill/>
            </a:ln>
          </p:spPr>
        </p:pic>
        <p:sp>
          <p:nvSpPr>
            <p:cNvPr id="144" name="Google Shape;144;p102"/>
            <p:cNvSpPr/>
            <p:nvPr/>
          </p:nvSpPr>
          <p:spPr>
            <a:xfrm>
              <a:off x="131178" y="5775962"/>
              <a:ext cx="2530238" cy="581956"/>
            </a:xfrm>
            <a:prstGeom prst="rect">
              <a:avLst/>
            </a:pr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Roboto Condensed"/>
              <a:buNone/>
              <a:defRPr sz="4400" b="0" i="0" u="none" strike="noStrike" cap="none">
                <a:solidFill>
                  <a:schemeClr val="dk1"/>
                </a:solidFill>
                <a:latin typeface="Roboto Condensed"/>
                <a:ea typeface="Roboto Condensed"/>
                <a:cs typeface="Roboto Condensed"/>
                <a:sym typeface="Roboto Condense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oboto Condensed"/>
                <a:ea typeface="Roboto Condensed"/>
                <a:cs typeface="Roboto Condensed"/>
                <a:sym typeface="Roboto Condensed"/>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oboto Condensed"/>
                <a:ea typeface="Roboto Condensed"/>
                <a:cs typeface="Roboto Condensed"/>
                <a:sym typeface="Roboto Condensed"/>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oboto Condensed"/>
                <a:ea typeface="Roboto Condensed"/>
                <a:cs typeface="Roboto Condensed"/>
                <a:sym typeface="Roboto Condensed"/>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Condensed"/>
                <a:ea typeface="Roboto Condensed"/>
                <a:cs typeface="Roboto Condensed"/>
                <a:sym typeface="Roboto Condensed"/>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Condensed"/>
                <a:ea typeface="Roboto Condensed"/>
                <a:cs typeface="Roboto Condensed"/>
                <a:sym typeface="Roboto Condense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Condensed"/>
                <a:ea typeface="Roboto Condensed"/>
                <a:cs typeface="Roboto Condensed"/>
                <a:sym typeface="Roboto Condensed"/>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Condensed"/>
                <a:ea typeface="Roboto Condensed"/>
                <a:cs typeface="Roboto Condensed"/>
                <a:sym typeface="Roboto Condensed"/>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Condensed"/>
                <a:ea typeface="Roboto Condensed"/>
                <a:cs typeface="Roboto Condensed"/>
                <a:sym typeface="Roboto Condensed"/>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Condensed"/>
                <a:ea typeface="Roboto Condensed"/>
                <a:cs typeface="Roboto Condensed"/>
                <a:sym typeface="Roboto Condensed"/>
              </a:defRPr>
            </a:lvl9pPr>
          </a:lstStyle>
          <a:p>
            <a:endParaRPr/>
          </a:p>
        </p:txBody>
      </p:sp>
      <p:sp>
        <p:nvSpPr>
          <p:cNvPr id="12" name="Google Shape;12;p9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A8A8A"/>
                </a:solidFill>
                <a:latin typeface="Roboto Condensed"/>
                <a:ea typeface="Roboto Condensed"/>
                <a:cs typeface="Roboto Condensed"/>
                <a:sym typeface="Roboto Condensed"/>
              </a:defRPr>
            </a:lvl1pPr>
            <a:lvl2pPr marR="0" lvl="1" algn="l" rtl="0">
              <a:spcBef>
                <a:spcPts val="0"/>
              </a:spcBef>
              <a:spcAft>
                <a:spcPts val="0"/>
              </a:spcAft>
              <a:buSzPts val="1400"/>
              <a:buNone/>
              <a:defRPr sz="1800" b="0" i="0" u="none" strike="noStrike" cap="none">
                <a:solidFill>
                  <a:schemeClr val="dk1"/>
                </a:solidFill>
                <a:latin typeface="Roboto Condensed"/>
                <a:ea typeface="Roboto Condensed"/>
                <a:cs typeface="Roboto Condensed"/>
                <a:sym typeface="Roboto Condensed"/>
              </a:defRPr>
            </a:lvl2pPr>
            <a:lvl3pPr marR="0" lvl="2" algn="l" rtl="0">
              <a:spcBef>
                <a:spcPts val="0"/>
              </a:spcBef>
              <a:spcAft>
                <a:spcPts val="0"/>
              </a:spcAft>
              <a:buSzPts val="1400"/>
              <a:buNone/>
              <a:defRPr sz="1800" b="0" i="0" u="none" strike="noStrike" cap="none">
                <a:solidFill>
                  <a:schemeClr val="dk1"/>
                </a:solidFill>
                <a:latin typeface="Roboto Condensed"/>
                <a:ea typeface="Roboto Condensed"/>
                <a:cs typeface="Roboto Condensed"/>
                <a:sym typeface="Roboto Condensed"/>
              </a:defRPr>
            </a:lvl3pPr>
            <a:lvl4pPr marR="0" lvl="3" algn="l" rtl="0">
              <a:spcBef>
                <a:spcPts val="0"/>
              </a:spcBef>
              <a:spcAft>
                <a:spcPts val="0"/>
              </a:spcAft>
              <a:buSzPts val="1400"/>
              <a:buNone/>
              <a:defRPr sz="1800" b="0" i="0" u="none" strike="noStrike" cap="none">
                <a:solidFill>
                  <a:schemeClr val="dk1"/>
                </a:solidFill>
                <a:latin typeface="Roboto Condensed"/>
                <a:ea typeface="Roboto Condensed"/>
                <a:cs typeface="Roboto Condensed"/>
                <a:sym typeface="Roboto Condensed"/>
              </a:defRPr>
            </a:lvl4pPr>
            <a:lvl5pPr marR="0" lvl="4" algn="l" rtl="0">
              <a:spcBef>
                <a:spcPts val="0"/>
              </a:spcBef>
              <a:spcAft>
                <a:spcPts val="0"/>
              </a:spcAft>
              <a:buSzPts val="1400"/>
              <a:buNone/>
              <a:defRPr sz="1800" b="0" i="0" u="none" strike="noStrike" cap="none">
                <a:solidFill>
                  <a:schemeClr val="dk1"/>
                </a:solidFill>
                <a:latin typeface="Roboto Condensed"/>
                <a:ea typeface="Roboto Condensed"/>
                <a:cs typeface="Roboto Condensed"/>
                <a:sym typeface="Roboto Condensed"/>
              </a:defRPr>
            </a:lvl5pPr>
            <a:lvl6pPr marR="0" lvl="5" algn="l" rtl="0">
              <a:spcBef>
                <a:spcPts val="0"/>
              </a:spcBef>
              <a:spcAft>
                <a:spcPts val="0"/>
              </a:spcAft>
              <a:buSzPts val="1400"/>
              <a:buNone/>
              <a:defRPr sz="1800" b="0" i="0" u="none" strike="noStrike" cap="none">
                <a:solidFill>
                  <a:schemeClr val="dk1"/>
                </a:solidFill>
                <a:latin typeface="Roboto Condensed"/>
                <a:ea typeface="Roboto Condensed"/>
                <a:cs typeface="Roboto Condensed"/>
                <a:sym typeface="Roboto Condensed"/>
              </a:defRPr>
            </a:lvl6pPr>
            <a:lvl7pPr marR="0" lvl="6" algn="l" rtl="0">
              <a:spcBef>
                <a:spcPts val="0"/>
              </a:spcBef>
              <a:spcAft>
                <a:spcPts val="0"/>
              </a:spcAft>
              <a:buSzPts val="1400"/>
              <a:buNone/>
              <a:defRPr sz="1800" b="0" i="0" u="none" strike="noStrike" cap="none">
                <a:solidFill>
                  <a:schemeClr val="dk1"/>
                </a:solidFill>
                <a:latin typeface="Roboto Condensed"/>
                <a:ea typeface="Roboto Condensed"/>
                <a:cs typeface="Roboto Condensed"/>
                <a:sym typeface="Roboto Condensed"/>
              </a:defRPr>
            </a:lvl7pPr>
            <a:lvl8pPr marR="0" lvl="7" algn="l" rtl="0">
              <a:spcBef>
                <a:spcPts val="0"/>
              </a:spcBef>
              <a:spcAft>
                <a:spcPts val="0"/>
              </a:spcAft>
              <a:buSzPts val="1400"/>
              <a:buNone/>
              <a:defRPr sz="1800" b="0" i="0" u="none" strike="noStrike" cap="none">
                <a:solidFill>
                  <a:schemeClr val="dk1"/>
                </a:solidFill>
                <a:latin typeface="Roboto Condensed"/>
                <a:ea typeface="Roboto Condensed"/>
                <a:cs typeface="Roboto Condensed"/>
                <a:sym typeface="Roboto Condensed"/>
              </a:defRPr>
            </a:lvl8pPr>
            <a:lvl9pPr marR="0" lvl="8" algn="l" rtl="0">
              <a:spcBef>
                <a:spcPts val="0"/>
              </a:spcBef>
              <a:spcAft>
                <a:spcPts val="0"/>
              </a:spcAft>
              <a:buSzPts val="1400"/>
              <a:buNone/>
              <a:defRPr sz="1800" b="0" i="0" u="none" strike="noStrike" cap="none">
                <a:solidFill>
                  <a:schemeClr val="dk1"/>
                </a:solidFill>
                <a:latin typeface="Roboto Condensed"/>
                <a:ea typeface="Roboto Condensed"/>
                <a:cs typeface="Roboto Condensed"/>
                <a:sym typeface="Roboto Condensed"/>
              </a:defRPr>
            </a:lvl9pPr>
          </a:lstStyle>
          <a:p>
            <a:endParaRPr/>
          </a:p>
        </p:txBody>
      </p:sp>
      <p:sp>
        <p:nvSpPr>
          <p:cNvPr id="13" name="Google Shape;13;p9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A8A8A"/>
                </a:solidFill>
                <a:latin typeface="Roboto Condensed"/>
                <a:ea typeface="Roboto Condensed"/>
                <a:cs typeface="Roboto Condensed"/>
                <a:sym typeface="Roboto Condensed"/>
              </a:defRPr>
            </a:lvl1pPr>
            <a:lvl2pPr marR="0" lvl="1" algn="l" rtl="0">
              <a:spcBef>
                <a:spcPts val="0"/>
              </a:spcBef>
              <a:spcAft>
                <a:spcPts val="0"/>
              </a:spcAft>
              <a:buSzPts val="1400"/>
              <a:buNone/>
              <a:defRPr sz="1800" b="0" i="0" u="none" strike="noStrike" cap="none">
                <a:solidFill>
                  <a:schemeClr val="dk1"/>
                </a:solidFill>
                <a:latin typeface="Roboto Condensed"/>
                <a:ea typeface="Roboto Condensed"/>
                <a:cs typeface="Roboto Condensed"/>
                <a:sym typeface="Roboto Condensed"/>
              </a:defRPr>
            </a:lvl2pPr>
            <a:lvl3pPr marR="0" lvl="2" algn="l" rtl="0">
              <a:spcBef>
                <a:spcPts val="0"/>
              </a:spcBef>
              <a:spcAft>
                <a:spcPts val="0"/>
              </a:spcAft>
              <a:buSzPts val="1400"/>
              <a:buNone/>
              <a:defRPr sz="1800" b="0" i="0" u="none" strike="noStrike" cap="none">
                <a:solidFill>
                  <a:schemeClr val="dk1"/>
                </a:solidFill>
                <a:latin typeface="Roboto Condensed"/>
                <a:ea typeface="Roboto Condensed"/>
                <a:cs typeface="Roboto Condensed"/>
                <a:sym typeface="Roboto Condensed"/>
              </a:defRPr>
            </a:lvl3pPr>
            <a:lvl4pPr marR="0" lvl="3" algn="l" rtl="0">
              <a:spcBef>
                <a:spcPts val="0"/>
              </a:spcBef>
              <a:spcAft>
                <a:spcPts val="0"/>
              </a:spcAft>
              <a:buSzPts val="1400"/>
              <a:buNone/>
              <a:defRPr sz="1800" b="0" i="0" u="none" strike="noStrike" cap="none">
                <a:solidFill>
                  <a:schemeClr val="dk1"/>
                </a:solidFill>
                <a:latin typeface="Roboto Condensed"/>
                <a:ea typeface="Roboto Condensed"/>
                <a:cs typeface="Roboto Condensed"/>
                <a:sym typeface="Roboto Condensed"/>
              </a:defRPr>
            </a:lvl4pPr>
            <a:lvl5pPr marR="0" lvl="4" algn="l" rtl="0">
              <a:spcBef>
                <a:spcPts val="0"/>
              </a:spcBef>
              <a:spcAft>
                <a:spcPts val="0"/>
              </a:spcAft>
              <a:buSzPts val="1400"/>
              <a:buNone/>
              <a:defRPr sz="1800" b="0" i="0" u="none" strike="noStrike" cap="none">
                <a:solidFill>
                  <a:schemeClr val="dk1"/>
                </a:solidFill>
                <a:latin typeface="Roboto Condensed"/>
                <a:ea typeface="Roboto Condensed"/>
                <a:cs typeface="Roboto Condensed"/>
                <a:sym typeface="Roboto Condensed"/>
              </a:defRPr>
            </a:lvl5pPr>
            <a:lvl6pPr marR="0" lvl="5" algn="l" rtl="0">
              <a:spcBef>
                <a:spcPts val="0"/>
              </a:spcBef>
              <a:spcAft>
                <a:spcPts val="0"/>
              </a:spcAft>
              <a:buSzPts val="1400"/>
              <a:buNone/>
              <a:defRPr sz="1800" b="0" i="0" u="none" strike="noStrike" cap="none">
                <a:solidFill>
                  <a:schemeClr val="dk1"/>
                </a:solidFill>
                <a:latin typeface="Roboto Condensed"/>
                <a:ea typeface="Roboto Condensed"/>
                <a:cs typeface="Roboto Condensed"/>
                <a:sym typeface="Roboto Condensed"/>
              </a:defRPr>
            </a:lvl6pPr>
            <a:lvl7pPr marR="0" lvl="6" algn="l" rtl="0">
              <a:spcBef>
                <a:spcPts val="0"/>
              </a:spcBef>
              <a:spcAft>
                <a:spcPts val="0"/>
              </a:spcAft>
              <a:buSzPts val="1400"/>
              <a:buNone/>
              <a:defRPr sz="1800" b="0" i="0" u="none" strike="noStrike" cap="none">
                <a:solidFill>
                  <a:schemeClr val="dk1"/>
                </a:solidFill>
                <a:latin typeface="Roboto Condensed"/>
                <a:ea typeface="Roboto Condensed"/>
                <a:cs typeface="Roboto Condensed"/>
                <a:sym typeface="Roboto Condensed"/>
              </a:defRPr>
            </a:lvl7pPr>
            <a:lvl8pPr marR="0" lvl="7" algn="l" rtl="0">
              <a:spcBef>
                <a:spcPts val="0"/>
              </a:spcBef>
              <a:spcAft>
                <a:spcPts val="0"/>
              </a:spcAft>
              <a:buSzPts val="1400"/>
              <a:buNone/>
              <a:defRPr sz="1800" b="0" i="0" u="none" strike="noStrike" cap="none">
                <a:solidFill>
                  <a:schemeClr val="dk1"/>
                </a:solidFill>
                <a:latin typeface="Roboto Condensed"/>
                <a:ea typeface="Roboto Condensed"/>
                <a:cs typeface="Roboto Condensed"/>
                <a:sym typeface="Roboto Condensed"/>
              </a:defRPr>
            </a:lvl8pPr>
            <a:lvl9pPr marR="0" lvl="8" algn="l" rtl="0">
              <a:spcBef>
                <a:spcPts val="0"/>
              </a:spcBef>
              <a:spcAft>
                <a:spcPts val="0"/>
              </a:spcAft>
              <a:buSzPts val="1400"/>
              <a:buNone/>
              <a:defRPr sz="1800" b="0" i="0" u="none" strike="noStrike" cap="none">
                <a:solidFill>
                  <a:schemeClr val="dk1"/>
                </a:solidFill>
                <a:latin typeface="Roboto Condensed"/>
                <a:ea typeface="Roboto Condensed"/>
                <a:cs typeface="Roboto Condensed"/>
                <a:sym typeface="Roboto Condensed"/>
              </a:defRPr>
            </a:lvl9pPr>
          </a:lstStyle>
          <a:p>
            <a:endParaRPr/>
          </a:p>
        </p:txBody>
      </p:sp>
      <p:sp>
        <p:nvSpPr>
          <p:cNvPr id="14" name="Google Shape;14;p9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A8A8A"/>
                </a:solidFill>
                <a:latin typeface="Roboto Condensed"/>
                <a:ea typeface="Roboto Condensed"/>
                <a:cs typeface="Roboto Condensed"/>
                <a:sym typeface="Roboto Condensed"/>
              </a:defRPr>
            </a:lvl1pPr>
            <a:lvl2pPr marL="0" marR="0" lvl="1" indent="0" algn="r" rtl="0">
              <a:spcBef>
                <a:spcPts val="0"/>
              </a:spcBef>
              <a:buNone/>
              <a:defRPr sz="1200" b="0" i="0" u="none" strike="noStrike" cap="none">
                <a:solidFill>
                  <a:srgbClr val="8A8A8A"/>
                </a:solidFill>
                <a:latin typeface="Roboto Condensed"/>
                <a:ea typeface="Roboto Condensed"/>
                <a:cs typeface="Roboto Condensed"/>
                <a:sym typeface="Roboto Condensed"/>
              </a:defRPr>
            </a:lvl2pPr>
            <a:lvl3pPr marL="0" marR="0" lvl="2" indent="0" algn="r" rtl="0">
              <a:spcBef>
                <a:spcPts val="0"/>
              </a:spcBef>
              <a:buNone/>
              <a:defRPr sz="1200" b="0" i="0" u="none" strike="noStrike" cap="none">
                <a:solidFill>
                  <a:srgbClr val="8A8A8A"/>
                </a:solidFill>
                <a:latin typeface="Roboto Condensed"/>
                <a:ea typeface="Roboto Condensed"/>
                <a:cs typeface="Roboto Condensed"/>
                <a:sym typeface="Roboto Condensed"/>
              </a:defRPr>
            </a:lvl3pPr>
            <a:lvl4pPr marL="0" marR="0" lvl="3" indent="0" algn="r" rtl="0">
              <a:spcBef>
                <a:spcPts val="0"/>
              </a:spcBef>
              <a:buNone/>
              <a:defRPr sz="1200" b="0" i="0" u="none" strike="noStrike" cap="none">
                <a:solidFill>
                  <a:srgbClr val="8A8A8A"/>
                </a:solidFill>
                <a:latin typeface="Roboto Condensed"/>
                <a:ea typeface="Roboto Condensed"/>
                <a:cs typeface="Roboto Condensed"/>
                <a:sym typeface="Roboto Condensed"/>
              </a:defRPr>
            </a:lvl4pPr>
            <a:lvl5pPr marL="0" marR="0" lvl="4" indent="0" algn="r" rtl="0">
              <a:spcBef>
                <a:spcPts val="0"/>
              </a:spcBef>
              <a:buNone/>
              <a:defRPr sz="1200" b="0" i="0" u="none" strike="noStrike" cap="none">
                <a:solidFill>
                  <a:srgbClr val="8A8A8A"/>
                </a:solidFill>
                <a:latin typeface="Roboto Condensed"/>
                <a:ea typeface="Roboto Condensed"/>
                <a:cs typeface="Roboto Condensed"/>
                <a:sym typeface="Roboto Condensed"/>
              </a:defRPr>
            </a:lvl5pPr>
            <a:lvl6pPr marL="0" marR="0" lvl="5" indent="0" algn="r" rtl="0">
              <a:spcBef>
                <a:spcPts val="0"/>
              </a:spcBef>
              <a:buNone/>
              <a:defRPr sz="1200" b="0" i="0" u="none" strike="noStrike" cap="none">
                <a:solidFill>
                  <a:srgbClr val="8A8A8A"/>
                </a:solidFill>
                <a:latin typeface="Roboto Condensed"/>
                <a:ea typeface="Roboto Condensed"/>
                <a:cs typeface="Roboto Condensed"/>
                <a:sym typeface="Roboto Condensed"/>
              </a:defRPr>
            </a:lvl6pPr>
            <a:lvl7pPr marL="0" marR="0" lvl="6" indent="0" algn="r" rtl="0">
              <a:spcBef>
                <a:spcPts val="0"/>
              </a:spcBef>
              <a:buNone/>
              <a:defRPr sz="1200" b="0" i="0" u="none" strike="noStrike" cap="none">
                <a:solidFill>
                  <a:srgbClr val="8A8A8A"/>
                </a:solidFill>
                <a:latin typeface="Roboto Condensed"/>
                <a:ea typeface="Roboto Condensed"/>
                <a:cs typeface="Roboto Condensed"/>
                <a:sym typeface="Roboto Condensed"/>
              </a:defRPr>
            </a:lvl7pPr>
            <a:lvl8pPr marL="0" marR="0" lvl="7" indent="0" algn="r" rtl="0">
              <a:spcBef>
                <a:spcPts val="0"/>
              </a:spcBef>
              <a:buNone/>
              <a:defRPr sz="1200" b="0" i="0" u="none" strike="noStrike" cap="none">
                <a:solidFill>
                  <a:srgbClr val="8A8A8A"/>
                </a:solidFill>
                <a:latin typeface="Roboto Condensed"/>
                <a:ea typeface="Roboto Condensed"/>
                <a:cs typeface="Roboto Condensed"/>
                <a:sym typeface="Roboto Condensed"/>
              </a:defRPr>
            </a:lvl8pPr>
            <a:lvl9pPr marL="0" marR="0" lvl="8" indent="0" algn="r" rtl="0">
              <a:spcBef>
                <a:spcPts val="0"/>
              </a:spcBef>
              <a:buNone/>
              <a:defRPr sz="1200" b="0" i="0" u="none" strike="noStrike" cap="none">
                <a:solidFill>
                  <a:srgbClr val="8A8A8A"/>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2.xml"/><Relationship Id="rId1" Type="http://schemas.openxmlformats.org/officeDocument/2006/relationships/slideLayout" Target="../slideLayouts/slideLayout3.xml"/><Relationship Id="rId6" Type="http://schemas.openxmlformats.org/officeDocument/2006/relationships/image" Target="../media/image30.gif"/><Relationship Id="rId5" Type="http://schemas.openxmlformats.org/officeDocument/2006/relationships/image" Target="../media/image29.gif"/><Relationship Id="rId4" Type="http://schemas.openxmlformats.org/officeDocument/2006/relationships/image" Target="../media/image28.jp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68.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oleObject" Target="../embeddings/oleObject1.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4.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77.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78.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1"/>
          <p:cNvSpPr txBox="1">
            <a:spLocks noGrp="1"/>
          </p:cNvSpPr>
          <p:nvPr>
            <p:ph type="ctrTitle"/>
          </p:nvPr>
        </p:nvSpPr>
        <p:spPr>
          <a:xfrm>
            <a:off x="559490" y="1122364"/>
            <a:ext cx="7315200" cy="356616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63636"/>
              </a:buClr>
              <a:buSzPts val="4800"/>
              <a:buFont typeface="Roboto Condensed Light"/>
              <a:buNone/>
            </a:pPr>
            <a:r>
              <a:rPr lang="en-US" sz="4800" b="0" dirty="0">
                <a:latin typeface="Roboto Condensed Light"/>
                <a:ea typeface="Roboto Condensed Light"/>
                <a:cs typeface="Roboto Condensed Light"/>
                <a:sym typeface="Roboto Condensed Light"/>
              </a:rPr>
              <a:t>Unit-5</a:t>
            </a:r>
            <a:r>
              <a:rPr lang="en-US" dirty="0"/>
              <a:t> </a:t>
            </a:r>
            <a:br>
              <a:rPr lang="en-US" dirty="0"/>
            </a:br>
            <a:r>
              <a:rPr lang="en-US" dirty="0"/>
              <a:t>I/O Management and File Management</a:t>
            </a:r>
            <a:endParaRPr dirty="0"/>
          </a:p>
        </p:txBody>
      </p:sp>
      <p:sp>
        <p:nvSpPr>
          <p:cNvPr id="387" name="Google Shape;387;p1"/>
          <p:cNvSpPr txBox="1">
            <a:spLocks noGrp="1"/>
          </p:cNvSpPr>
          <p:nvPr>
            <p:ph type="body" idx="1"/>
          </p:nvPr>
        </p:nvSpPr>
        <p:spPr>
          <a:xfrm>
            <a:off x="2180943" y="6175935"/>
            <a:ext cx="3735998" cy="29008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600"/>
              <a:buNone/>
            </a:pPr>
            <a:r>
              <a:rPr lang="en-US"/>
              <a:t>firoz.sherasiya@darshan.ac.in</a:t>
            </a:r>
            <a:endParaRPr/>
          </a:p>
        </p:txBody>
      </p:sp>
      <p:sp>
        <p:nvSpPr>
          <p:cNvPr id="388" name="Google Shape;388;p1"/>
          <p:cNvSpPr txBox="1">
            <a:spLocks noGrp="1"/>
          </p:cNvSpPr>
          <p:nvPr>
            <p:ph type="body" idx="2"/>
          </p:nvPr>
        </p:nvSpPr>
        <p:spPr>
          <a:xfrm>
            <a:off x="2183874" y="6460218"/>
            <a:ext cx="3735998" cy="29008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600"/>
              <a:buNone/>
            </a:pPr>
            <a:r>
              <a:rPr lang="en-US"/>
              <a:t>9879879861</a:t>
            </a:r>
            <a:endParaRPr/>
          </a:p>
        </p:txBody>
      </p:sp>
      <p:sp>
        <p:nvSpPr>
          <p:cNvPr id="389" name="Google Shape;389;p1"/>
          <p:cNvSpPr txBox="1">
            <a:spLocks noGrp="1"/>
          </p:cNvSpPr>
          <p:nvPr>
            <p:ph type="body" idx="3"/>
          </p:nvPr>
        </p:nvSpPr>
        <p:spPr>
          <a:xfrm>
            <a:off x="1837678" y="5537768"/>
            <a:ext cx="3735998" cy="29008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600"/>
              <a:buNone/>
            </a:pPr>
            <a:r>
              <a:rPr lang="en-US"/>
              <a:t>Computer Engineering Department</a:t>
            </a:r>
            <a:endParaRPr/>
          </a:p>
        </p:txBody>
      </p:sp>
      <p:sp>
        <p:nvSpPr>
          <p:cNvPr id="390" name="Google Shape;390;p1"/>
          <p:cNvSpPr txBox="1">
            <a:spLocks noGrp="1"/>
          </p:cNvSpPr>
          <p:nvPr>
            <p:ph type="body" idx="4"/>
          </p:nvPr>
        </p:nvSpPr>
        <p:spPr>
          <a:xfrm>
            <a:off x="1837677" y="5273332"/>
            <a:ext cx="5581039" cy="29008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C2321"/>
              </a:buClr>
              <a:buSzPts val="1800"/>
              <a:buNone/>
            </a:pPr>
            <a:r>
              <a:rPr lang="en-US"/>
              <a:t>Prof. Firoz A Sherasiya</a:t>
            </a:r>
            <a:endParaRPr/>
          </a:p>
        </p:txBody>
      </p:sp>
      <p:sp>
        <p:nvSpPr>
          <p:cNvPr id="391" name="Google Shape;391;p1"/>
          <p:cNvSpPr txBox="1">
            <a:spLocks noGrp="1"/>
          </p:cNvSpPr>
          <p:nvPr>
            <p:ph type="body" idx="5"/>
          </p:nvPr>
        </p:nvSpPr>
        <p:spPr>
          <a:xfrm>
            <a:off x="2581756" y="20384"/>
            <a:ext cx="4646358" cy="73465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1800"/>
              <a:buNone/>
            </a:pPr>
            <a:r>
              <a:rPr lang="en-US" b="1"/>
              <a:t>Operating System </a:t>
            </a:r>
            <a:r>
              <a:rPr lang="en-US">
                <a:latin typeface="Roboto Condensed Light"/>
                <a:ea typeface="Roboto Condensed Light"/>
                <a:cs typeface="Roboto Condensed Light"/>
                <a:sym typeface="Roboto Condensed Light"/>
              </a:rPr>
              <a:t>(OS)</a:t>
            </a:r>
            <a:endParaRPr/>
          </a:p>
          <a:p>
            <a:pPr marL="0" lvl="0" indent="0" algn="ctr" rtl="0">
              <a:lnSpc>
                <a:spcPct val="90000"/>
              </a:lnSpc>
              <a:spcBef>
                <a:spcPts val="0"/>
              </a:spcBef>
              <a:spcAft>
                <a:spcPts val="0"/>
              </a:spcAft>
              <a:buClr>
                <a:schemeClr val="lt1"/>
              </a:buClr>
              <a:buSzPts val="1800"/>
              <a:buNone/>
            </a:pPr>
            <a:r>
              <a:rPr lang="en-US" b="1"/>
              <a:t>2101CS403</a:t>
            </a:r>
            <a:endParaRPr/>
          </a:p>
        </p:txBody>
      </p:sp>
      <p:pic>
        <p:nvPicPr>
          <p:cNvPr id="392" name="Google Shape;392;p1"/>
          <p:cNvPicPr preferRelativeResize="0">
            <a:picLocks noGrp="1"/>
          </p:cNvPicPr>
          <p:nvPr>
            <p:ph type="pic" idx="6"/>
          </p:nvPr>
        </p:nvPicPr>
        <p:blipFill rotWithShape="1">
          <a:blip r:embed="rId3">
            <a:alphaModFix/>
          </a:blip>
          <a:srcRect/>
          <a:stretch/>
        </p:blipFill>
        <p:spPr>
          <a:xfrm>
            <a:off x="353569" y="5211251"/>
            <a:ext cx="1353599" cy="1353599"/>
          </a:xfrm>
          <a:prstGeom prst="rect">
            <a:avLst/>
          </a:prstGeom>
          <a:noFill/>
          <a:ln w="9525" cap="flat" cmpd="sng">
            <a:solidFill>
              <a:srgbClr val="A5A5A5"/>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11"/>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Disk read-write using DMA</a:t>
            </a:r>
            <a:endParaRPr/>
          </a:p>
        </p:txBody>
      </p:sp>
      <p:sp>
        <p:nvSpPr>
          <p:cNvPr id="523" name="Google Shape;523;p11"/>
          <p:cNvSpPr txBox="1">
            <a:spLocks noGrp="1"/>
          </p:cNvSpPr>
          <p:nvPr>
            <p:ph type="body" idx="1"/>
          </p:nvPr>
        </p:nvSpPr>
        <p:spPr>
          <a:xfrm>
            <a:off x="131180" y="4604196"/>
            <a:ext cx="11929641" cy="1554480"/>
          </a:xfrm>
          <a:prstGeom prst="rect">
            <a:avLst/>
          </a:prstGeom>
          <a:noFill/>
          <a:ln w="9525" cap="flat" cmpd="sng">
            <a:solidFill>
              <a:srgbClr val="E3B3B1"/>
            </a:solidFill>
            <a:prstDash val="solid"/>
            <a:round/>
            <a:headEnd type="none" w="sm" len="sm"/>
            <a:tailEnd type="none" w="sm" len="sm"/>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solidFill>
                  <a:schemeClr val="dk2"/>
                </a:solidFill>
              </a:rPr>
              <a:t>Step 2</a:t>
            </a:r>
            <a:r>
              <a:rPr lang="en-US"/>
              <a:t>: The </a:t>
            </a:r>
            <a:r>
              <a:rPr lang="en-US">
                <a:solidFill>
                  <a:schemeClr val="accent6"/>
                </a:solidFill>
              </a:rPr>
              <a:t>DMA controller initiates the transfer </a:t>
            </a:r>
            <a:r>
              <a:rPr lang="en-US"/>
              <a:t>by issuing a read request over the bus to the disk controller. </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This read request looks like any other read request, and the </a:t>
            </a:r>
            <a:r>
              <a:rPr lang="en-US">
                <a:solidFill>
                  <a:schemeClr val="accent6"/>
                </a:solidFill>
              </a:rPr>
              <a:t>disk controller does not know </a:t>
            </a:r>
            <a:r>
              <a:rPr lang="en-US"/>
              <a:t>(or care) whether it came from the CPU or from a DMA controller.</a:t>
            </a:r>
            <a:endParaRPr/>
          </a:p>
        </p:txBody>
      </p:sp>
      <p:sp>
        <p:nvSpPr>
          <p:cNvPr id="524" name="Google Shape;524;p11"/>
          <p:cNvSpPr/>
          <p:nvPr/>
        </p:nvSpPr>
        <p:spPr>
          <a:xfrm>
            <a:off x="2752965" y="2185988"/>
            <a:ext cx="1066800" cy="1600200"/>
          </a:xfrm>
          <a:prstGeom prst="rect">
            <a:avLst/>
          </a:prstGeom>
          <a:solidFill>
            <a:schemeClr val="lt1"/>
          </a:solidFill>
          <a:ln w="2857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525" name="Google Shape;525;p11"/>
          <p:cNvSpPr/>
          <p:nvPr/>
        </p:nvSpPr>
        <p:spPr>
          <a:xfrm>
            <a:off x="5160900" y="2185988"/>
            <a:ext cx="1066800" cy="1600200"/>
          </a:xfrm>
          <a:prstGeom prst="rect">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526" name="Google Shape;526;p11"/>
          <p:cNvSpPr/>
          <p:nvPr/>
        </p:nvSpPr>
        <p:spPr>
          <a:xfrm>
            <a:off x="7568836" y="2185988"/>
            <a:ext cx="1066800" cy="1600200"/>
          </a:xfrm>
          <a:prstGeom prst="rect">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527" name="Google Shape;527;p11"/>
          <p:cNvSpPr/>
          <p:nvPr/>
        </p:nvSpPr>
        <p:spPr>
          <a:xfrm>
            <a:off x="5618125" y="1042988"/>
            <a:ext cx="533400" cy="533400"/>
          </a:xfrm>
          <a:prstGeom prst="flowChartMagneticDisk">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528" name="Google Shape;528;p11"/>
          <p:cNvSpPr/>
          <p:nvPr/>
        </p:nvSpPr>
        <p:spPr>
          <a:xfrm>
            <a:off x="5423815" y="2338388"/>
            <a:ext cx="533400" cy="457200"/>
          </a:xfrm>
          <a:prstGeom prst="rect">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cxnSp>
        <p:nvCxnSpPr>
          <p:cNvPr id="529" name="Google Shape;529;p11"/>
          <p:cNvCxnSpPr/>
          <p:nvPr/>
        </p:nvCxnSpPr>
        <p:spPr>
          <a:xfrm>
            <a:off x="3286365" y="3786188"/>
            <a:ext cx="0" cy="533400"/>
          </a:xfrm>
          <a:prstGeom prst="straightConnector1">
            <a:avLst/>
          </a:prstGeom>
          <a:noFill/>
          <a:ln w="101600" cap="flat" cmpd="sng">
            <a:solidFill>
              <a:schemeClr val="dk2"/>
            </a:solidFill>
            <a:prstDash val="solid"/>
            <a:miter lim="800000"/>
            <a:headEnd type="none" w="sm" len="sm"/>
            <a:tailEnd type="none" w="sm" len="sm"/>
          </a:ln>
        </p:spPr>
      </p:cxnSp>
      <p:cxnSp>
        <p:nvCxnSpPr>
          <p:cNvPr id="530" name="Google Shape;530;p11"/>
          <p:cNvCxnSpPr/>
          <p:nvPr/>
        </p:nvCxnSpPr>
        <p:spPr>
          <a:xfrm>
            <a:off x="5694300" y="3786188"/>
            <a:ext cx="0" cy="533400"/>
          </a:xfrm>
          <a:prstGeom prst="straightConnector1">
            <a:avLst/>
          </a:prstGeom>
          <a:noFill/>
          <a:ln w="101600" cap="flat" cmpd="sng">
            <a:solidFill>
              <a:schemeClr val="dk2"/>
            </a:solidFill>
            <a:prstDash val="solid"/>
            <a:miter lim="800000"/>
            <a:headEnd type="none" w="sm" len="sm"/>
            <a:tailEnd type="none" w="sm" len="sm"/>
          </a:ln>
        </p:spPr>
      </p:cxnSp>
      <p:cxnSp>
        <p:nvCxnSpPr>
          <p:cNvPr id="531" name="Google Shape;531;p11"/>
          <p:cNvCxnSpPr/>
          <p:nvPr/>
        </p:nvCxnSpPr>
        <p:spPr>
          <a:xfrm>
            <a:off x="8102236" y="3786188"/>
            <a:ext cx="0" cy="533400"/>
          </a:xfrm>
          <a:prstGeom prst="straightConnector1">
            <a:avLst/>
          </a:prstGeom>
          <a:noFill/>
          <a:ln w="101600" cap="flat" cmpd="sng">
            <a:solidFill>
              <a:schemeClr val="dk2"/>
            </a:solidFill>
            <a:prstDash val="solid"/>
            <a:miter lim="800000"/>
            <a:headEnd type="none" w="sm" len="sm"/>
            <a:tailEnd type="none" w="sm" len="sm"/>
          </a:ln>
        </p:spPr>
      </p:cxnSp>
      <p:cxnSp>
        <p:nvCxnSpPr>
          <p:cNvPr id="532" name="Google Shape;532;p11"/>
          <p:cNvCxnSpPr/>
          <p:nvPr/>
        </p:nvCxnSpPr>
        <p:spPr>
          <a:xfrm>
            <a:off x="830351" y="4317063"/>
            <a:ext cx="7315200" cy="12805"/>
          </a:xfrm>
          <a:prstGeom prst="straightConnector1">
            <a:avLst/>
          </a:prstGeom>
          <a:noFill/>
          <a:ln w="101600" cap="flat" cmpd="sng">
            <a:solidFill>
              <a:schemeClr val="dk2"/>
            </a:solidFill>
            <a:prstDash val="solid"/>
            <a:miter lim="800000"/>
            <a:headEnd type="none" w="sm" len="sm"/>
            <a:tailEnd type="none" w="sm" len="sm"/>
          </a:ln>
        </p:spPr>
      </p:cxnSp>
      <p:sp>
        <p:nvSpPr>
          <p:cNvPr id="533" name="Google Shape;533;p11"/>
          <p:cNvSpPr txBox="1"/>
          <p:nvPr/>
        </p:nvSpPr>
        <p:spPr>
          <a:xfrm>
            <a:off x="2740825" y="3139857"/>
            <a:ext cx="1097280" cy="6492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DMA Controller</a:t>
            </a:r>
            <a:endParaRPr/>
          </a:p>
        </p:txBody>
      </p:sp>
      <p:sp>
        <p:nvSpPr>
          <p:cNvPr id="534" name="Google Shape;534;p11"/>
          <p:cNvSpPr txBox="1"/>
          <p:nvPr/>
        </p:nvSpPr>
        <p:spPr>
          <a:xfrm>
            <a:off x="5116156" y="3139857"/>
            <a:ext cx="116205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Disk</a:t>
            </a:r>
            <a:endParaRPr/>
          </a:p>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Controller</a:t>
            </a:r>
            <a:endParaRPr/>
          </a:p>
        </p:txBody>
      </p:sp>
      <p:sp>
        <p:nvSpPr>
          <p:cNvPr id="535" name="Google Shape;535;p11"/>
          <p:cNvSpPr txBox="1"/>
          <p:nvPr/>
        </p:nvSpPr>
        <p:spPr>
          <a:xfrm>
            <a:off x="7521211" y="3139857"/>
            <a:ext cx="116205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Main</a:t>
            </a:r>
            <a:endParaRPr/>
          </a:p>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Memory</a:t>
            </a:r>
            <a:endParaRPr/>
          </a:p>
        </p:txBody>
      </p:sp>
      <p:sp>
        <p:nvSpPr>
          <p:cNvPr id="536" name="Google Shape;536;p11"/>
          <p:cNvSpPr txBox="1"/>
          <p:nvPr/>
        </p:nvSpPr>
        <p:spPr>
          <a:xfrm>
            <a:off x="8330836" y="4030147"/>
            <a:ext cx="6096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Bus</a:t>
            </a:r>
            <a:endParaRPr/>
          </a:p>
        </p:txBody>
      </p:sp>
      <p:cxnSp>
        <p:nvCxnSpPr>
          <p:cNvPr id="537" name="Google Shape;537;p11"/>
          <p:cNvCxnSpPr/>
          <p:nvPr/>
        </p:nvCxnSpPr>
        <p:spPr>
          <a:xfrm rot="10800000">
            <a:off x="8145551" y="4141126"/>
            <a:ext cx="304801" cy="73687"/>
          </a:xfrm>
          <a:prstGeom prst="straightConnector1">
            <a:avLst/>
          </a:prstGeom>
          <a:noFill/>
          <a:ln w="28575" cap="flat" cmpd="sng">
            <a:solidFill>
              <a:schemeClr val="accent6"/>
            </a:solidFill>
            <a:prstDash val="solid"/>
            <a:miter lim="800000"/>
            <a:headEnd type="none" w="sm" len="sm"/>
            <a:tailEnd type="triangle" w="med" len="med"/>
          </a:ln>
        </p:spPr>
      </p:cxnSp>
      <p:sp>
        <p:nvSpPr>
          <p:cNvPr id="538" name="Google Shape;538;p11"/>
          <p:cNvSpPr txBox="1"/>
          <p:nvPr/>
        </p:nvSpPr>
        <p:spPr>
          <a:xfrm>
            <a:off x="6031000" y="1709346"/>
            <a:ext cx="8382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Buffer</a:t>
            </a:r>
            <a:endParaRPr/>
          </a:p>
        </p:txBody>
      </p:sp>
      <p:cxnSp>
        <p:nvCxnSpPr>
          <p:cNvPr id="539" name="Google Shape;539;p11"/>
          <p:cNvCxnSpPr>
            <a:stCxn id="538" idx="2"/>
          </p:cNvCxnSpPr>
          <p:nvPr/>
        </p:nvCxnSpPr>
        <p:spPr>
          <a:xfrm flipH="1">
            <a:off x="5957200" y="2078678"/>
            <a:ext cx="492900" cy="259800"/>
          </a:xfrm>
          <a:prstGeom prst="straightConnector1">
            <a:avLst/>
          </a:prstGeom>
          <a:noFill/>
          <a:ln w="28575" cap="flat" cmpd="sng">
            <a:solidFill>
              <a:schemeClr val="accent6"/>
            </a:solidFill>
            <a:prstDash val="solid"/>
            <a:miter lim="800000"/>
            <a:headEnd type="none" w="sm" len="sm"/>
            <a:tailEnd type="triangle" w="med" len="med"/>
          </a:ln>
        </p:spPr>
      </p:cxnSp>
      <p:sp>
        <p:nvSpPr>
          <p:cNvPr id="540" name="Google Shape;540;p11"/>
          <p:cNvSpPr txBox="1"/>
          <p:nvPr/>
        </p:nvSpPr>
        <p:spPr>
          <a:xfrm>
            <a:off x="6669685" y="981459"/>
            <a:ext cx="74295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Drive</a:t>
            </a:r>
            <a:endParaRPr/>
          </a:p>
        </p:txBody>
      </p:sp>
      <p:cxnSp>
        <p:nvCxnSpPr>
          <p:cNvPr id="541" name="Google Shape;541;p11"/>
          <p:cNvCxnSpPr/>
          <p:nvPr/>
        </p:nvCxnSpPr>
        <p:spPr>
          <a:xfrm flipH="1">
            <a:off x="6165361" y="1166125"/>
            <a:ext cx="562939" cy="5219"/>
          </a:xfrm>
          <a:prstGeom prst="straightConnector1">
            <a:avLst/>
          </a:prstGeom>
          <a:noFill/>
          <a:ln w="28575" cap="flat" cmpd="sng">
            <a:solidFill>
              <a:schemeClr val="accent6"/>
            </a:solidFill>
            <a:prstDash val="solid"/>
            <a:miter lim="800000"/>
            <a:headEnd type="none" w="sm" len="sm"/>
            <a:tailEnd type="triangle" w="med" len="med"/>
          </a:ln>
        </p:spPr>
      </p:cxnSp>
      <p:cxnSp>
        <p:nvCxnSpPr>
          <p:cNvPr id="542" name="Google Shape;542;p11"/>
          <p:cNvCxnSpPr/>
          <p:nvPr/>
        </p:nvCxnSpPr>
        <p:spPr>
          <a:xfrm>
            <a:off x="5881015" y="1587927"/>
            <a:ext cx="0" cy="750461"/>
          </a:xfrm>
          <a:prstGeom prst="straightConnector1">
            <a:avLst/>
          </a:prstGeom>
          <a:noFill/>
          <a:ln w="28575" cap="flat" cmpd="sng">
            <a:solidFill>
              <a:schemeClr val="dk2"/>
            </a:solidFill>
            <a:prstDash val="solid"/>
            <a:miter lim="800000"/>
            <a:headEnd type="none" w="sm" len="sm"/>
            <a:tailEnd type="none" w="sm" len="sm"/>
          </a:ln>
        </p:spPr>
      </p:cxnSp>
      <p:sp>
        <p:nvSpPr>
          <p:cNvPr id="543" name="Google Shape;543;p11"/>
          <p:cNvSpPr/>
          <p:nvPr/>
        </p:nvSpPr>
        <p:spPr>
          <a:xfrm>
            <a:off x="345030" y="2185988"/>
            <a:ext cx="1066800" cy="1600200"/>
          </a:xfrm>
          <a:prstGeom prst="rect">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cxnSp>
        <p:nvCxnSpPr>
          <p:cNvPr id="544" name="Google Shape;544;p11"/>
          <p:cNvCxnSpPr/>
          <p:nvPr/>
        </p:nvCxnSpPr>
        <p:spPr>
          <a:xfrm>
            <a:off x="878430" y="3790951"/>
            <a:ext cx="0" cy="533400"/>
          </a:xfrm>
          <a:prstGeom prst="straightConnector1">
            <a:avLst/>
          </a:prstGeom>
          <a:noFill/>
          <a:ln w="101600" cap="flat" cmpd="sng">
            <a:solidFill>
              <a:schemeClr val="dk2"/>
            </a:solidFill>
            <a:prstDash val="solid"/>
            <a:miter lim="800000"/>
            <a:headEnd type="none" w="sm" len="sm"/>
            <a:tailEnd type="none" w="sm" len="sm"/>
          </a:ln>
        </p:spPr>
      </p:cxnSp>
      <p:sp>
        <p:nvSpPr>
          <p:cNvPr id="545" name="Google Shape;545;p11"/>
          <p:cNvSpPr txBox="1"/>
          <p:nvPr/>
        </p:nvSpPr>
        <p:spPr>
          <a:xfrm>
            <a:off x="573630" y="3416856"/>
            <a:ext cx="609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CPU</a:t>
            </a:r>
            <a:endParaRPr/>
          </a:p>
        </p:txBody>
      </p:sp>
      <p:cxnSp>
        <p:nvCxnSpPr>
          <p:cNvPr id="546" name="Google Shape;546;p11"/>
          <p:cNvCxnSpPr/>
          <p:nvPr/>
        </p:nvCxnSpPr>
        <p:spPr>
          <a:xfrm>
            <a:off x="1175832" y="2224041"/>
            <a:ext cx="1828800" cy="0"/>
          </a:xfrm>
          <a:prstGeom prst="straightConnector1">
            <a:avLst/>
          </a:prstGeom>
          <a:noFill/>
          <a:ln w="38100" cap="flat" cmpd="sng">
            <a:solidFill>
              <a:schemeClr val="accent6"/>
            </a:solidFill>
            <a:prstDash val="solid"/>
            <a:miter lim="800000"/>
            <a:headEnd type="none" w="sm" len="sm"/>
            <a:tailEnd type="triangle" w="med" len="med"/>
          </a:ln>
        </p:spPr>
      </p:cxnSp>
      <p:sp>
        <p:nvSpPr>
          <p:cNvPr id="547" name="Google Shape;547;p11"/>
          <p:cNvSpPr txBox="1"/>
          <p:nvPr/>
        </p:nvSpPr>
        <p:spPr>
          <a:xfrm>
            <a:off x="1513017" y="1015716"/>
            <a:ext cx="1143000" cy="1200329"/>
          </a:xfrm>
          <a:prstGeom prst="rect">
            <a:avLst/>
          </a:prstGeom>
          <a:solidFill>
            <a:schemeClr val="lt1"/>
          </a:solidFill>
          <a:ln w="38100" cap="flat" cmpd="sng">
            <a:solidFill>
              <a:schemeClr val="accent6"/>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1. CPU programs DMA controller</a:t>
            </a:r>
            <a:endParaRPr/>
          </a:p>
        </p:txBody>
      </p:sp>
      <p:cxnSp>
        <p:nvCxnSpPr>
          <p:cNvPr id="548" name="Google Shape;548;p11"/>
          <p:cNvCxnSpPr/>
          <p:nvPr/>
        </p:nvCxnSpPr>
        <p:spPr>
          <a:xfrm>
            <a:off x="3576175" y="3748017"/>
            <a:ext cx="1828800" cy="0"/>
          </a:xfrm>
          <a:prstGeom prst="straightConnector1">
            <a:avLst/>
          </a:prstGeom>
          <a:noFill/>
          <a:ln w="38100" cap="flat" cmpd="sng">
            <a:solidFill>
              <a:schemeClr val="accent6"/>
            </a:solidFill>
            <a:prstDash val="solid"/>
            <a:miter lim="800000"/>
            <a:headEnd type="none" w="sm" len="sm"/>
            <a:tailEnd type="triangle" w="med" len="med"/>
          </a:ln>
        </p:spPr>
      </p:cxnSp>
      <p:sp>
        <p:nvSpPr>
          <p:cNvPr id="549" name="Google Shape;549;p11"/>
          <p:cNvSpPr txBox="1"/>
          <p:nvPr/>
        </p:nvSpPr>
        <p:spPr>
          <a:xfrm>
            <a:off x="3913360" y="2539692"/>
            <a:ext cx="1143000" cy="1200329"/>
          </a:xfrm>
          <a:prstGeom prst="rect">
            <a:avLst/>
          </a:prstGeom>
          <a:solidFill>
            <a:schemeClr val="lt1"/>
          </a:solidFill>
          <a:ln w="38100" cap="flat" cmpd="sng">
            <a:solidFill>
              <a:schemeClr val="accent6"/>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2. DMA requests transfer to memory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9"/>
                                        </p:tgtEl>
                                        <p:attrNameLst>
                                          <p:attrName>style.visibility</p:attrName>
                                        </p:attrNameLst>
                                      </p:cBhvr>
                                      <p:to>
                                        <p:strVal val="visible"/>
                                      </p:to>
                                    </p:set>
                                    <p:animEffect transition="in" filter="fade">
                                      <p:cBhvr>
                                        <p:cTn id="7" dur="500"/>
                                        <p:tgtEl>
                                          <p:spTgt spid="549"/>
                                        </p:tgtEl>
                                      </p:cBhvr>
                                    </p:animEffect>
                                  </p:childTnLst>
                                </p:cTn>
                              </p:par>
                              <p:par>
                                <p:cTn id="8" presetID="10" presetClass="entr" presetSubtype="0" fill="hold" nodeType="withEffect">
                                  <p:stCondLst>
                                    <p:cond delay="0"/>
                                  </p:stCondLst>
                                  <p:childTnLst>
                                    <p:set>
                                      <p:cBhvr>
                                        <p:cTn id="9" dur="1" fill="hold">
                                          <p:stCondLst>
                                            <p:cond delay="0"/>
                                          </p:stCondLst>
                                        </p:cTn>
                                        <p:tgtEl>
                                          <p:spTgt spid="548"/>
                                        </p:tgtEl>
                                        <p:attrNameLst>
                                          <p:attrName>style.visibility</p:attrName>
                                        </p:attrNameLst>
                                      </p:cBhvr>
                                      <p:to>
                                        <p:strVal val="visible"/>
                                      </p:to>
                                    </p:set>
                                    <p:animEffect transition="in" filter="fade">
                                      <p:cBhvr>
                                        <p:cTn id="10" dur="500"/>
                                        <p:tgtEl>
                                          <p:spTgt spid="548"/>
                                        </p:tgtEl>
                                      </p:cBhvr>
                                    </p:animEffect>
                                  </p:childTnLst>
                                </p:cTn>
                              </p:par>
                              <p:par>
                                <p:cTn id="11" presetID="10" presetClass="entr" presetSubtype="0" fill="hold" nodeType="withEffect">
                                  <p:stCondLst>
                                    <p:cond delay="0"/>
                                  </p:stCondLst>
                                  <p:childTnLst>
                                    <p:set>
                                      <p:cBhvr>
                                        <p:cTn id="12" dur="1" fill="hold">
                                          <p:stCondLst>
                                            <p:cond delay="0"/>
                                          </p:stCondLst>
                                        </p:cTn>
                                        <p:tgtEl>
                                          <p:spTgt spid="523">
                                            <p:txEl>
                                              <p:pRg st="0" end="0"/>
                                            </p:txEl>
                                          </p:spTgt>
                                        </p:tgtEl>
                                        <p:attrNameLst>
                                          <p:attrName>style.visibility</p:attrName>
                                        </p:attrNameLst>
                                      </p:cBhvr>
                                      <p:to>
                                        <p:strVal val="visible"/>
                                      </p:to>
                                    </p:set>
                                    <p:animEffect transition="in" filter="fade">
                                      <p:cBhvr>
                                        <p:cTn id="13" dur="500"/>
                                        <p:tgtEl>
                                          <p:spTgt spid="52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23">
                                            <p:txEl>
                                              <p:pRg st="1" end="1"/>
                                            </p:txEl>
                                          </p:spTgt>
                                        </p:tgtEl>
                                        <p:attrNameLst>
                                          <p:attrName>style.visibility</p:attrName>
                                        </p:attrNameLst>
                                      </p:cBhvr>
                                      <p:to>
                                        <p:strVal val="visible"/>
                                      </p:to>
                                    </p:set>
                                    <p:animEffect transition="in" filter="fade">
                                      <p:cBhvr>
                                        <p:cTn id="16" dur="500"/>
                                        <p:tgtEl>
                                          <p:spTgt spid="5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12"/>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Disk read-write using DMA</a:t>
            </a:r>
            <a:endParaRPr/>
          </a:p>
        </p:txBody>
      </p:sp>
      <p:sp>
        <p:nvSpPr>
          <p:cNvPr id="555" name="Google Shape;555;p12"/>
          <p:cNvSpPr txBox="1">
            <a:spLocks noGrp="1"/>
          </p:cNvSpPr>
          <p:nvPr>
            <p:ph type="body" idx="1"/>
          </p:nvPr>
        </p:nvSpPr>
        <p:spPr>
          <a:xfrm>
            <a:off x="131180" y="4604196"/>
            <a:ext cx="11929641" cy="1280160"/>
          </a:xfrm>
          <a:prstGeom prst="rect">
            <a:avLst/>
          </a:prstGeom>
          <a:noFill/>
          <a:ln w="9525" cap="flat" cmpd="sng">
            <a:solidFill>
              <a:srgbClr val="E3B3B1"/>
            </a:solidFill>
            <a:prstDash val="solid"/>
            <a:round/>
            <a:headEnd type="none" w="sm" len="sm"/>
            <a:tailEnd type="none" w="sm" len="sm"/>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Typically, the memory address to write to is on the bus’ address lines, so when the disk controller fetches the next word from its internal buffer, it knows where to write it. </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solidFill>
                  <a:schemeClr val="dk2"/>
                </a:solidFill>
              </a:rPr>
              <a:t>Step 3</a:t>
            </a:r>
            <a:r>
              <a:rPr lang="en-US"/>
              <a:t>: The </a:t>
            </a:r>
            <a:r>
              <a:rPr lang="en-US">
                <a:solidFill>
                  <a:schemeClr val="accent6"/>
                </a:solidFill>
              </a:rPr>
              <a:t>write to memory is another standard bus cycle</a:t>
            </a:r>
            <a:r>
              <a:rPr lang="en-US"/>
              <a:t>.</a:t>
            </a:r>
            <a:endParaRPr/>
          </a:p>
        </p:txBody>
      </p:sp>
      <p:sp>
        <p:nvSpPr>
          <p:cNvPr id="556" name="Google Shape;556;p12"/>
          <p:cNvSpPr/>
          <p:nvPr/>
        </p:nvSpPr>
        <p:spPr>
          <a:xfrm>
            <a:off x="2752965" y="2185988"/>
            <a:ext cx="1066800" cy="1600200"/>
          </a:xfrm>
          <a:prstGeom prst="rect">
            <a:avLst/>
          </a:prstGeom>
          <a:solidFill>
            <a:schemeClr val="lt1"/>
          </a:solidFill>
          <a:ln w="2857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557" name="Google Shape;557;p12"/>
          <p:cNvSpPr/>
          <p:nvPr/>
        </p:nvSpPr>
        <p:spPr>
          <a:xfrm>
            <a:off x="5160900" y="2185988"/>
            <a:ext cx="1066800" cy="1600200"/>
          </a:xfrm>
          <a:prstGeom prst="rect">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558" name="Google Shape;558;p12"/>
          <p:cNvSpPr/>
          <p:nvPr/>
        </p:nvSpPr>
        <p:spPr>
          <a:xfrm>
            <a:off x="7568836" y="2185988"/>
            <a:ext cx="1066800" cy="1600200"/>
          </a:xfrm>
          <a:prstGeom prst="rect">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559" name="Google Shape;559;p12"/>
          <p:cNvSpPr/>
          <p:nvPr/>
        </p:nvSpPr>
        <p:spPr>
          <a:xfrm>
            <a:off x="5618125" y="1042988"/>
            <a:ext cx="533400" cy="533400"/>
          </a:xfrm>
          <a:prstGeom prst="flowChartMagneticDisk">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560" name="Google Shape;560;p12"/>
          <p:cNvSpPr/>
          <p:nvPr/>
        </p:nvSpPr>
        <p:spPr>
          <a:xfrm>
            <a:off x="5423815" y="2338388"/>
            <a:ext cx="533400" cy="457200"/>
          </a:xfrm>
          <a:prstGeom prst="rect">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cxnSp>
        <p:nvCxnSpPr>
          <p:cNvPr id="561" name="Google Shape;561;p12"/>
          <p:cNvCxnSpPr/>
          <p:nvPr/>
        </p:nvCxnSpPr>
        <p:spPr>
          <a:xfrm>
            <a:off x="3286365" y="3786188"/>
            <a:ext cx="0" cy="533400"/>
          </a:xfrm>
          <a:prstGeom prst="straightConnector1">
            <a:avLst/>
          </a:prstGeom>
          <a:noFill/>
          <a:ln w="101600" cap="flat" cmpd="sng">
            <a:solidFill>
              <a:schemeClr val="dk2"/>
            </a:solidFill>
            <a:prstDash val="solid"/>
            <a:miter lim="800000"/>
            <a:headEnd type="none" w="sm" len="sm"/>
            <a:tailEnd type="none" w="sm" len="sm"/>
          </a:ln>
        </p:spPr>
      </p:cxnSp>
      <p:cxnSp>
        <p:nvCxnSpPr>
          <p:cNvPr id="562" name="Google Shape;562;p12"/>
          <p:cNvCxnSpPr/>
          <p:nvPr/>
        </p:nvCxnSpPr>
        <p:spPr>
          <a:xfrm>
            <a:off x="5694300" y="3786188"/>
            <a:ext cx="0" cy="533400"/>
          </a:xfrm>
          <a:prstGeom prst="straightConnector1">
            <a:avLst/>
          </a:prstGeom>
          <a:noFill/>
          <a:ln w="101600" cap="flat" cmpd="sng">
            <a:solidFill>
              <a:schemeClr val="dk2"/>
            </a:solidFill>
            <a:prstDash val="solid"/>
            <a:miter lim="800000"/>
            <a:headEnd type="none" w="sm" len="sm"/>
            <a:tailEnd type="none" w="sm" len="sm"/>
          </a:ln>
        </p:spPr>
      </p:cxnSp>
      <p:cxnSp>
        <p:nvCxnSpPr>
          <p:cNvPr id="563" name="Google Shape;563;p12"/>
          <p:cNvCxnSpPr/>
          <p:nvPr/>
        </p:nvCxnSpPr>
        <p:spPr>
          <a:xfrm>
            <a:off x="8102236" y="3786188"/>
            <a:ext cx="0" cy="533400"/>
          </a:xfrm>
          <a:prstGeom prst="straightConnector1">
            <a:avLst/>
          </a:prstGeom>
          <a:noFill/>
          <a:ln w="101600" cap="flat" cmpd="sng">
            <a:solidFill>
              <a:schemeClr val="dk2"/>
            </a:solidFill>
            <a:prstDash val="solid"/>
            <a:miter lim="800000"/>
            <a:headEnd type="none" w="sm" len="sm"/>
            <a:tailEnd type="none" w="sm" len="sm"/>
          </a:ln>
        </p:spPr>
      </p:cxnSp>
      <p:cxnSp>
        <p:nvCxnSpPr>
          <p:cNvPr id="564" name="Google Shape;564;p12"/>
          <p:cNvCxnSpPr/>
          <p:nvPr/>
        </p:nvCxnSpPr>
        <p:spPr>
          <a:xfrm>
            <a:off x="830351" y="4317063"/>
            <a:ext cx="7315200" cy="12805"/>
          </a:xfrm>
          <a:prstGeom prst="straightConnector1">
            <a:avLst/>
          </a:prstGeom>
          <a:noFill/>
          <a:ln w="101600" cap="flat" cmpd="sng">
            <a:solidFill>
              <a:schemeClr val="dk2"/>
            </a:solidFill>
            <a:prstDash val="solid"/>
            <a:miter lim="800000"/>
            <a:headEnd type="none" w="sm" len="sm"/>
            <a:tailEnd type="none" w="sm" len="sm"/>
          </a:ln>
        </p:spPr>
      </p:cxnSp>
      <p:sp>
        <p:nvSpPr>
          <p:cNvPr id="565" name="Google Shape;565;p12"/>
          <p:cNvSpPr txBox="1"/>
          <p:nvPr/>
        </p:nvSpPr>
        <p:spPr>
          <a:xfrm>
            <a:off x="2740825" y="3139857"/>
            <a:ext cx="1097280" cy="6492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DMA Controller</a:t>
            </a:r>
            <a:endParaRPr/>
          </a:p>
        </p:txBody>
      </p:sp>
      <p:sp>
        <p:nvSpPr>
          <p:cNvPr id="566" name="Google Shape;566;p12"/>
          <p:cNvSpPr txBox="1"/>
          <p:nvPr/>
        </p:nvSpPr>
        <p:spPr>
          <a:xfrm>
            <a:off x="5116156" y="3139857"/>
            <a:ext cx="116205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Disk</a:t>
            </a:r>
            <a:endParaRPr/>
          </a:p>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Controller</a:t>
            </a:r>
            <a:endParaRPr/>
          </a:p>
        </p:txBody>
      </p:sp>
      <p:sp>
        <p:nvSpPr>
          <p:cNvPr id="567" name="Google Shape;567;p12"/>
          <p:cNvSpPr txBox="1"/>
          <p:nvPr/>
        </p:nvSpPr>
        <p:spPr>
          <a:xfrm>
            <a:off x="7521211" y="3139857"/>
            <a:ext cx="116205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Main</a:t>
            </a:r>
            <a:endParaRPr/>
          </a:p>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Memory</a:t>
            </a:r>
            <a:endParaRPr/>
          </a:p>
        </p:txBody>
      </p:sp>
      <p:sp>
        <p:nvSpPr>
          <p:cNvPr id="568" name="Google Shape;568;p12"/>
          <p:cNvSpPr txBox="1"/>
          <p:nvPr/>
        </p:nvSpPr>
        <p:spPr>
          <a:xfrm>
            <a:off x="8330836" y="4030147"/>
            <a:ext cx="6096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Bus</a:t>
            </a:r>
            <a:endParaRPr/>
          </a:p>
        </p:txBody>
      </p:sp>
      <p:cxnSp>
        <p:nvCxnSpPr>
          <p:cNvPr id="569" name="Google Shape;569;p12"/>
          <p:cNvCxnSpPr/>
          <p:nvPr/>
        </p:nvCxnSpPr>
        <p:spPr>
          <a:xfrm rot="10800000">
            <a:off x="8145551" y="4141126"/>
            <a:ext cx="304801" cy="73687"/>
          </a:xfrm>
          <a:prstGeom prst="straightConnector1">
            <a:avLst/>
          </a:prstGeom>
          <a:noFill/>
          <a:ln w="28575" cap="flat" cmpd="sng">
            <a:solidFill>
              <a:schemeClr val="accent6"/>
            </a:solidFill>
            <a:prstDash val="solid"/>
            <a:miter lim="800000"/>
            <a:headEnd type="none" w="sm" len="sm"/>
            <a:tailEnd type="triangle" w="med" len="med"/>
          </a:ln>
        </p:spPr>
      </p:cxnSp>
      <p:sp>
        <p:nvSpPr>
          <p:cNvPr id="570" name="Google Shape;570;p12"/>
          <p:cNvSpPr txBox="1"/>
          <p:nvPr/>
        </p:nvSpPr>
        <p:spPr>
          <a:xfrm>
            <a:off x="6031000" y="1709346"/>
            <a:ext cx="8382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Buffer</a:t>
            </a:r>
            <a:endParaRPr/>
          </a:p>
        </p:txBody>
      </p:sp>
      <p:cxnSp>
        <p:nvCxnSpPr>
          <p:cNvPr id="571" name="Google Shape;571;p12"/>
          <p:cNvCxnSpPr>
            <a:stCxn id="570" idx="2"/>
          </p:cNvCxnSpPr>
          <p:nvPr/>
        </p:nvCxnSpPr>
        <p:spPr>
          <a:xfrm flipH="1">
            <a:off x="5957200" y="2078678"/>
            <a:ext cx="492900" cy="259800"/>
          </a:xfrm>
          <a:prstGeom prst="straightConnector1">
            <a:avLst/>
          </a:prstGeom>
          <a:noFill/>
          <a:ln w="28575" cap="flat" cmpd="sng">
            <a:solidFill>
              <a:schemeClr val="accent6"/>
            </a:solidFill>
            <a:prstDash val="solid"/>
            <a:miter lim="800000"/>
            <a:headEnd type="none" w="sm" len="sm"/>
            <a:tailEnd type="triangle" w="med" len="med"/>
          </a:ln>
        </p:spPr>
      </p:cxnSp>
      <p:sp>
        <p:nvSpPr>
          <p:cNvPr id="572" name="Google Shape;572;p12"/>
          <p:cNvSpPr txBox="1"/>
          <p:nvPr/>
        </p:nvSpPr>
        <p:spPr>
          <a:xfrm>
            <a:off x="6669685" y="981459"/>
            <a:ext cx="74295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Drive</a:t>
            </a:r>
            <a:endParaRPr/>
          </a:p>
        </p:txBody>
      </p:sp>
      <p:cxnSp>
        <p:nvCxnSpPr>
          <p:cNvPr id="573" name="Google Shape;573;p12"/>
          <p:cNvCxnSpPr/>
          <p:nvPr/>
        </p:nvCxnSpPr>
        <p:spPr>
          <a:xfrm flipH="1">
            <a:off x="6165361" y="1166125"/>
            <a:ext cx="562939" cy="5219"/>
          </a:xfrm>
          <a:prstGeom prst="straightConnector1">
            <a:avLst/>
          </a:prstGeom>
          <a:noFill/>
          <a:ln w="28575" cap="flat" cmpd="sng">
            <a:solidFill>
              <a:schemeClr val="accent6"/>
            </a:solidFill>
            <a:prstDash val="solid"/>
            <a:miter lim="800000"/>
            <a:headEnd type="none" w="sm" len="sm"/>
            <a:tailEnd type="triangle" w="med" len="med"/>
          </a:ln>
        </p:spPr>
      </p:cxnSp>
      <p:cxnSp>
        <p:nvCxnSpPr>
          <p:cNvPr id="574" name="Google Shape;574;p12"/>
          <p:cNvCxnSpPr/>
          <p:nvPr/>
        </p:nvCxnSpPr>
        <p:spPr>
          <a:xfrm>
            <a:off x="5881015" y="1587927"/>
            <a:ext cx="0" cy="750461"/>
          </a:xfrm>
          <a:prstGeom prst="straightConnector1">
            <a:avLst/>
          </a:prstGeom>
          <a:noFill/>
          <a:ln w="28575" cap="flat" cmpd="sng">
            <a:solidFill>
              <a:schemeClr val="dk2"/>
            </a:solidFill>
            <a:prstDash val="solid"/>
            <a:miter lim="800000"/>
            <a:headEnd type="none" w="sm" len="sm"/>
            <a:tailEnd type="none" w="sm" len="sm"/>
          </a:ln>
        </p:spPr>
      </p:cxnSp>
      <p:sp>
        <p:nvSpPr>
          <p:cNvPr id="575" name="Google Shape;575;p12"/>
          <p:cNvSpPr/>
          <p:nvPr/>
        </p:nvSpPr>
        <p:spPr>
          <a:xfrm>
            <a:off x="345030" y="2185988"/>
            <a:ext cx="1066800" cy="1600200"/>
          </a:xfrm>
          <a:prstGeom prst="rect">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cxnSp>
        <p:nvCxnSpPr>
          <p:cNvPr id="576" name="Google Shape;576;p12"/>
          <p:cNvCxnSpPr/>
          <p:nvPr/>
        </p:nvCxnSpPr>
        <p:spPr>
          <a:xfrm>
            <a:off x="878430" y="3790951"/>
            <a:ext cx="0" cy="533400"/>
          </a:xfrm>
          <a:prstGeom prst="straightConnector1">
            <a:avLst/>
          </a:prstGeom>
          <a:noFill/>
          <a:ln w="101600" cap="flat" cmpd="sng">
            <a:solidFill>
              <a:schemeClr val="dk2"/>
            </a:solidFill>
            <a:prstDash val="solid"/>
            <a:miter lim="800000"/>
            <a:headEnd type="none" w="sm" len="sm"/>
            <a:tailEnd type="none" w="sm" len="sm"/>
          </a:ln>
        </p:spPr>
      </p:cxnSp>
      <p:sp>
        <p:nvSpPr>
          <p:cNvPr id="577" name="Google Shape;577;p12"/>
          <p:cNvSpPr txBox="1"/>
          <p:nvPr/>
        </p:nvSpPr>
        <p:spPr>
          <a:xfrm>
            <a:off x="573630" y="3416856"/>
            <a:ext cx="609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CPU</a:t>
            </a:r>
            <a:endParaRPr/>
          </a:p>
        </p:txBody>
      </p:sp>
      <p:cxnSp>
        <p:nvCxnSpPr>
          <p:cNvPr id="578" name="Google Shape;578;p12"/>
          <p:cNvCxnSpPr/>
          <p:nvPr/>
        </p:nvCxnSpPr>
        <p:spPr>
          <a:xfrm>
            <a:off x="1175832" y="2224041"/>
            <a:ext cx="1828800" cy="0"/>
          </a:xfrm>
          <a:prstGeom prst="straightConnector1">
            <a:avLst/>
          </a:prstGeom>
          <a:noFill/>
          <a:ln w="38100" cap="flat" cmpd="sng">
            <a:solidFill>
              <a:schemeClr val="accent6"/>
            </a:solidFill>
            <a:prstDash val="solid"/>
            <a:miter lim="800000"/>
            <a:headEnd type="none" w="sm" len="sm"/>
            <a:tailEnd type="triangle" w="med" len="med"/>
          </a:ln>
        </p:spPr>
      </p:cxnSp>
      <p:sp>
        <p:nvSpPr>
          <p:cNvPr id="579" name="Google Shape;579;p12"/>
          <p:cNvSpPr txBox="1"/>
          <p:nvPr/>
        </p:nvSpPr>
        <p:spPr>
          <a:xfrm>
            <a:off x="1513017" y="1015716"/>
            <a:ext cx="1143000" cy="1200329"/>
          </a:xfrm>
          <a:prstGeom prst="rect">
            <a:avLst/>
          </a:prstGeom>
          <a:solidFill>
            <a:schemeClr val="lt1"/>
          </a:solidFill>
          <a:ln w="38100" cap="flat" cmpd="sng">
            <a:solidFill>
              <a:schemeClr val="accent6"/>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1. CPU programs DMA controller</a:t>
            </a:r>
            <a:endParaRPr/>
          </a:p>
        </p:txBody>
      </p:sp>
      <p:cxnSp>
        <p:nvCxnSpPr>
          <p:cNvPr id="580" name="Google Shape;580;p12"/>
          <p:cNvCxnSpPr/>
          <p:nvPr/>
        </p:nvCxnSpPr>
        <p:spPr>
          <a:xfrm>
            <a:off x="3576175" y="3748017"/>
            <a:ext cx="1828800" cy="0"/>
          </a:xfrm>
          <a:prstGeom prst="straightConnector1">
            <a:avLst/>
          </a:prstGeom>
          <a:noFill/>
          <a:ln w="38100" cap="flat" cmpd="sng">
            <a:solidFill>
              <a:schemeClr val="accent6"/>
            </a:solidFill>
            <a:prstDash val="solid"/>
            <a:miter lim="800000"/>
            <a:headEnd type="none" w="sm" len="sm"/>
            <a:tailEnd type="triangle" w="med" len="med"/>
          </a:ln>
        </p:spPr>
      </p:cxnSp>
      <p:sp>
        <p:nvSpPr>
          <p:cNvPr id="581" name="Google Shape;581;p12"/>
          <p:cNvSpPr txBox="1"/>
          <p:nvPr/>
        </p:nvSpPr>
        <p:spPr>
          <a:xfrm>
            <a:off x="3913360" y="2539692"/>
            <a:ext cx="1143000" cy="1200329"/>
          </a:xfrm>
          <a:prstGeom prst="rect">
            <a:avLst/>
          </a:prstGeom>
          <a:solidFill>
            <a:schemeClr val="lt1"/>
          </a:solidFill>
          <a:ln w="38100" cap="flat" cmpd="sng">
            <a:solidFill>
              <a:schemeClr val="accent6"/>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2. DMA requests transfer to memory</a:t>
            </a:r>
            <a:endParaRPr/>
          </a:p>
        </p:txBody>
      </p:sp>
      <p:cxnSp>
        <p:nvCxnSpPr>
          <p:cNvPr id="582" name="Google Shape;582;p12"/>
          <p:cNvCxnSpPr/>
          <p:nvPr/>
        </p:nvCxnSpPr>
        <p:spPr>
          <a:xfrm>
            <a:off x="5985765" y="3748017"/>
            <a:ext cx="1828800" cy="0"/>
          </a:xfrm>
          <a:prstGeom prst="straightConnector1">
            <a:avLst/>
          </a:prstGeom>
          <a:noFill/>
          <a:ln w="38100" cap="flat" cmpd="sng">
            <a:solidFill>
              <a:schemeClr val="accent6"/>
            </a:solidFill>
            <a:prstDash val="solid"/>
            <a:miter lim="800000"/>
            <a:headEnd type="none" w="sm" len="sm"/>
            <a:tailEnd type="triangle" w="med" len="med"/>
          </a:ln>
        </p:spPr>
      </p:cxnSp>
      <p:sp>
        <p:nvSpPr>
          <p:cNvPr id="583" name="Google Shape;583;p12"/>
          <p:cNvSpPr txBox="1"/>
          <p:nvPr/>
        </p:nvSpPr>
        <p:spPr>
          <a:xfrm>
            <a:off x="6308661" y="3108830"/>
            <a:ext cx="1188720" cy="640080"/>
          </a:xfrm>
          <a:prstGeom prst="rect">
            <a:avLst/>
          </a:prstGeom>
          <a:solidFill>
            <a:schemeClr val="lt1"/>
          </a:solidFill>
          <a:ln w="38100" cap="flat" cmpd="sng">
            <a:solidFill>
              <a:schemeClr val="accent6"/>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3. Data transferred</a:t>
            </a:r>
            <a:endParaRPr/>
          </a:p>
        </p:txBody>
      </p:sp>
      <p:cxnSp>
        <p:nvCxnSpPr>
          <p:cNvPr id="584" name="Google Shape;584;p12"/>
          <p:cNvCxnSpPr/>
          <p:nvPr/>
        </p:nvCxnSpPr>
        <p:spPr>
          <a:xfrm>
            <a:off x="5881015" y="2795587"/>
            <a:ext cx="118872" cy="952430"/>
          </a:xfrm>
          <a:prstGeom prst="straightConnector1">
            <a:avLst/>
          </a:prstGeom>
          <a:noFill/>
          <a:ln w="38100" cap="flat" cmpd="sng">
            <a:solidFill>
              <a:schemeClr val="accent6"/>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3"/>
                                        </p:tgtEl>
                                        <p:attrNameLst>
                                          <p:attrName>style.visibility</p:attrName>
                                        </p:attrNameLst>
                                      </p:cBhvr>
                                      <p:to>
                                        <p:strVal val="visible"/>
                                      </p:to>
                                    </p:set>
                                    <p:animEffect transition="in" filter="fade">
                                      <p:cBhvr>
                                        <p:cTn id="7" dur="500"/>
                                        <p:tgtEl>
                                          <p:spTgt spid="583"/>
                                        </p:tgtEl>
                                      </p:cBhvr>
                                    </p:animEffect>
                                  </p:childTnLst>
                                </p:cTn>
                              </p:par>
                              <p:par>
                                <p:cTn id="8" presetID="10" presetClass="entr" presetSubtype="0" fill="hold" nodeType="withEffect">
                                  <p:stCondLst>
                                    <p:cond delay="0"/>
                                  </p:stCondLst>
                                  <p:childTnLst>
                                    <p:set>
                                      <p:cBhvr>
                                        <p:cTn id="9" dur="1" fill="hold">
                                          <p:stCondLst>
                                            <p:cond delay="0"/>
                                          </p:stCondLst>
                                        </p:cTn>
                                        <p:tgtEl>
                                          <p:spTgt spid="582"/>
                                        </p:tgtEl>
                                        <p:attrNameLst>
                                          <p:attrName>style.visibility</p:attrName>
                                        </p:attrNameLst>
                                      </p:cBhvr>
                                      <p:to>
                                        <p:strVal val="visible"/>
                                      </p:to>
                                    </p:set>
                                    <p:animEffect transition="in" filter="fade">
                                      <p:cBhvr>
                                        <p:cTn id="10" dur="500"/>
                                        <p:tgtEl>
                                          <p:spTgt spid="582"/>
                                        </p:tgtEl>
                                      </p:cBhvr>
                                    </p:animEffect>
                                  </p:childTnLst>
                                </p:cTn>
                              </p:par>
                              <p:par>
                                <p:cTn id="11" presetID="10" presetClass="entr" presetSubtype="0" fill="hold" nodeType="withEffect">
                                  <p:stCondLst>
                                    <p:cond delay="0"/>
                                  </p:stCondLst>
                                  <p:childTnLst>
                                    <p:set>
                                      <p:cBhvr>
                                        <p:cTn id="12" dur="1" fill="hold">
                                          <p:stCondLst>
                                            <p:cond delay="0"/>
                                          </p:stCondLst>
                                        </p:cTn>
                                        <p:tgtEl>
                                          <p:spTgt spid="584"/>
                                        </p:tgtEl>
                                        <p:attrNameLst>
                                          <p:attrName>style.visibility</p:attrName>
                                        </p:attrNameLst>
                                      </p:cBhvr>
                                      <p:to>
                                        <p:strVal val="visible"/>
                                      </p:to>
                                    </p:set>
                                    <p:animEffect transition="in" filter="fade">
                                      <p:cBhvr>
                                        <p:cTn id="13" dur="500"/>
                                        <p:tgtEl>
                                          <p:spTgt spid="584"/>
                                        </p:tgtEl>
                                      </p:cBhvr>
                                    </p:animEffect>
                                  </p:childTnLst>
                                </p:cTn>
                              </p:par>
                              <p:par>
                                <p:cTn id="14" presetID="10" presetClass="entr" presetSubtype="0" fill="hold" nodeType="withEffect">
                                  <p:stCondLst>
                                    <p:cond delay="0"/>
                                  </p:stCondLst>
                                  <p:childTnLst>
                                    <p:set>
                                      <p:cBhvr>
                                        <p:cTn id="15" dur="1" fill="hold">
                                          <p:stCondLst>
                                            <p:cond delay="0"/>
                                          </p:stCondLst>
                                        </p:cTn>
                                        <p:tgtEl>
                                          <p:spTgt spid="555">
                                            <p:txEl>
                                              <p:pRg st="0" end="0"/>
                                            </p:txEl>
                                          </p:spTgt>
                                        </p:tgtEl>
                                        <p:attrNameLst>
                                          <p:attrName>style.visibility</p:attrName>
                                        </p:attrNameLst>
                                      </p:cBhvr>
                                      <p:to>
                                        <p:strVal val="visible"/>
                                      </p:to>
                                    </p:set>
                                    <p:animEffect transition="in" filter="fade">
                                      <p:cBhvr>
                                        <p:cTn id="16" dur="500"/>
                                        <p:tgtEl>
                                          <p:spTgt spid="555">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55">
                                            <p:txEl>
                                              <p:pRg st="1" end="1"/>
                                            </p:txEl>
                                          </p:spTgt>
                                        </p:tgtEl>
                                        <p:attrNameLst>
                                          <p:attrName>style.visibility</p:attrName>
                                        </p:attrNameLst>
                                      </p:cBhvr>
                                      <p:to>
                                        <p:strVal val="visible"/>
                                      </p:to>
                                    </p:set>
                                    <p:animEffect transition="in" filter="fade">
                                      <p:cBhvr>
                                        <p:cTn id="19" dur="500"/>
                                        <p:tgtEl>
                                          <p:spTgt spid="5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13"/>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Disk read-write using DMA</a:t>
            </a:r>
            <a:endParaRPr/>
          </a:p>
        </p:txBody>
      </p:sp>
      <p:sp>
        <p:nvSpPr>
          <p:cNvPr id="590" name="Google Shape;590;p13"/>
          <p:cNvSpPr txBox="1">
            <a:spLocks noGrp="1"/>
          </p:cNvSpPr>
          <p:nvPr>
            <p:ph type="body" idx="1"/>
          </p:nvPr>
        </p:nvSpPr>
        <p:spPr>
          <a:xfrm>
            <a:off x="131180" y="4604196"/>
            <a:ext cx="11929641" cy="1920240"/>
          </a:xfrm>
          <a:prstGeom prst="rect">
            <a:avLst/>
          </a:prstGeom>
          <a:noFill/>
          <a:ln w="9525" cap="flat" cmpd="sng">
            <a:solidFill>
              <a:srgbClr val="E3B3B1"/>
            </a:solidFill>
            <a:prstDash val="solid"/>
            <a:round/>
            <a:headEnd type="none" w="sm" len="sm"/>
            <a:tailEnd type="none" w="sm" len="sm"/>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solidFill>
                  <a:schemeClr val="dk2"/>
                </a:solidFill>
              </a:rPr>
              <a:t>Step 4</a:t>
            </a:r>
            <a:r>
              <a:rPr lang="en-US"/>
              <a:t>: When the write is complete, the </a:t>
            </a:r>
            <a:r>
              <a:rPr lang="en-US">
                <a:solidFill>
                  <a:schemeClr val="accent6"/>
                </a:solidFill>
              </a:rPr>
              <a:t>disk controller sends an acknowledgement signal </a:t>
            </a:r>
            <a:r>
              <a:rPr lang="en-US"/>
              <a:t>to the DMA controller, also over the bus.</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The </a:t>
            </a:r>
            <a:r>
              <a:rPr lang="en-US">
                <a:solidFill>
                  <a:schemeClr val="accent6"/>
                </a:solidFill>
              </a:rPr>
              <a:t>DMA controller then increments the memory address </a:t>
            </a:r>
            <a:r>
              <a:rPr lang="en-US"/>
              <a:t>to use and decrements the byte count.</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If the </a:t>
            </a:r>
            <a:r>
              <a:rPr lang="en-US">
                <a:solidFill>
                  <a:schemeClr val="accent6"/>
                </a:solidFill>
              </a:rPr>
              <a:t>byte count is still greater than 0, steps 2 to 4 are repeated until it reaches 0</a:t>
            </a:r>
            <a:r>
              <a:rPr lang="en-US"/>
              <a:t>. </a:t>
            </a:r>
            <a:endParaRPr/>
          </a:p>
        </p:txBody>
      </p:sp>
      <p:sp>
        <p:nvSpPr>
          <p:cNvPr id="591" name="Google Shape;591;p13"/>
          <p:cNvSpPr/>
          <p:nvPr/>
        </p:nvSpPr>
        <p:spPr>
          <a:xfrm>
            <a:off x="2752965" y="2185988"/>
            <a:ext cx="1066800" cy="1600200"/>
          </a:xfrm>
          <a:prstGeom prst="rect">
            <a:avLst/>
          </a:prstGeom>
          <a:solidFill>
            <a:schemeClr val="lt1"/>
          </a:solidFill>
          <a:ln w="2857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592" name="Google Shape;592;p13"/>
          <p:cNvSpPr/>
          <p:nvPr/>
        </p:nvSpPr>
        <p:spPr>
          <a:xfrm>
            <a:off x="5160900" y="2185988"/>
            <a:ext cx="1066800" cy="1600200"/>
          </a:xfrm>
          <a:prstGeom prst="rect">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593" name="Google Shape;593;p13"/>
          <p:cNvSpPr/>
          <p:nvPr/>
        </p:nvSpPr>
        <p:spPr>
          <a:xfrm>
            <a:off x="7568836" y="2185988"/>
            <a:ext cx="1066800" cy="1600200"/>
          </a:xfrm>
          <a:prstGeom prst="rect">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594" name="Google Shape;594;p13"/>
          <p:cNvSpPr/>
          <p:nvPr/>
        </p:nvSpPr>
        <p:spPr>
          <a:xfrm>
            <a:off x="5618125" y="1042988"/>
            <a:ext cx="533400" cy="533400"/>
          </a:xfrm>
          <a:prstGeom prst="flowChartMagneticDisk">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595" name="Google Shape;595;p13"/>
          <p:cNvSpPr/>
          <p:nvPr/>
        </p:nvSpPr>
        <p:spPr>
          <a:xfrm>
            <a:off x="5423815" y="2338388"/>
            <a:ext cx="533400" cy="457200"/>
          </a:xfrm>
          <a:prstGeom prst="rect">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cxnSp>
        <p:nvCxnSpPr>
          <p:cNvPr id="596" name="Google Shape;596;p13"/>
          <p:cNvCxnSpPr/>
          <p:nvPr/>
        </p:nvCxnSpPr>
        <p:spPr>
          <a:xfrm>
            <a:off x="3286365" y="3786188"/>
            <a:ext cx="0" cy="533400"/>
          </a:xfrm>
          <a:prstGeom prst="straightConnector1">
            <a:avLst/>
          </a:prstGeom>
          <a:noFill/>
          <a:ln w="101600" cap="flat" cmpd="sng">
            <a:solidFill>
              <a:schemeClr val="dk2"/>
            </a:solidFill>
            <a:prstDash val="solid"/>
            <a:miter lim="800000"/>
            <a:headEnd type="none" w="sm" len="sm"/>
            <a:tailEnd type="none" w="sm" len="sm"/>
          </a:ln>
        </p:spPr>
      </p:cxnSp>
      <p:cxnSp>
        <p:nvCxnSpPr>
          <p:cNvPr id="597" name="Google Shape;597;p13"/>
          <p:cNvCxnSpPr/>
          <p:nvPr/>
        </p:nvCxnSpPr>
        <p:spPr>
          <a:xfrm>
            <a:off x="5694300" y="3786188"/>
            <a:ext cx="0" cy="533400"/>
          </a:xfrm>
          <a:prstGeom prst="straightConnector1">
            <a:avLst/>
          </a:prstGeom>
          <a:noFill/>
          <a:ln w="101600" cap="flat" cmpd="sng">
            <a:solidFill>
              <a:schemeClr val="dk2"/>
            </a:solidFill>
            <a:prstDash val="solid"/>
            <a:miter lim="800000"/>
            <a:headEnd type="none" w="sm" len="sm"/>
            <a:tailEnd type="none" w="sm" len="sm"/>
          </a:ln>
        </p:spPr>
      </p:cxnSp>
      <p:cxnSp>
        <p:nvCxnSpPr>
          <p:cNvPr id="598" name="Google Shape;598;p13"/>
          <p:cNvCxnSpPr/>
          <p:nvPr/>
        </p:nvCxnSpPr>
        <p:spPr>
          <a:xfrm>
            <a:off x="8102236" y="3786188"/>
            <a:ext cx="0" cy="533400"/>
          </a:xfrm>
          <a:prstGeom prst="straightConnector1">
            <a:avLst/>
          </a:prstGeom>
          <a:noFill/>
          <a:ln w="101600" cap="flat" cmpd="sng">
            <a:solidFill>
              <a:schemeClr val="dk2"/>
            </a:solidFill>
            <a:prstDash val="solid"/>
            <a:miter lim="800000"/>
            <a:headEnd type="none" w="sm" len="sm"/>
            <a:tailEnd type="none" w="sm" len="sm"/>
          </a:ln>
        </p:spPr>
      </p:cxnSp>
      <p:cxnSp>
        <p:nvCxnSpPr>
          <p:cNvPr id="599" name="Google Shape;599;p13"/>
          <p:cNvCxnSpPr/>
          <p:nvPr/>
        </p:nvCxnSpPr>
        <p:spPr>
          <a:xfrm>
            <a:off x="830351" y="4317063"/>
            <a:ext cx="7315200" cy="12805"/>
          </a:xfrm>
          <a:prstGeom prst="straightConnector1">
            <a:avLst/>
          </a:prstGeom>
          <a:noFill/>
          <a:ln w="101600" cap="flat" cmpd="sng">
            <a:solidFill>
              <a:schemeClr val="dk2"/>
            </a:solidFill>
            <a:prstDash val="solid"/>
            <a:miter lim="800000"/>
            <a:headEnd type="none" w="sm" len="sm"/>
            <a:tailEnd type="none" w="sm" len="sm"/>
          </a:ln>
        </p:spPr>
      </p:cxnSp>
      <p:sp>
        <p:nvSpPr>
          <p:cNvPr id="600" name="Google Shape;600;p13"/>
          <p:cNvSpPr txBox="1"/>
          <p:nvPr/>
        </p:nvSpPr>
        <p:spPr>
          <a:xfrm>
            <a:off x="2740825" y="3139857"/>
            <a:ext cx="1097280" cy="6492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DMA Controller</a:t>
            </a:r>
            <a:endParaRPr/>
          </a:p>
        </p:txBody>
      </p:sp>
      <p:sp>
        <p:nvSpPr>
          <p:cNvPr id="601" name="Google Shape;601;p13"/>
          <p:cNvSpPr txBox="1"/>
          <p:nvPr/>
        </p:nvSpPr>
        <p:spPr>
          <a:xfrm>
            <a:off x="5116156" y="3139857"/>
            <a:ext cx="116205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Disk</a:t>
            </a:r>
            <a:endParaRPr/>
          </a:p>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Controller</a:t>
            </a:r>
            <a:endParaRPr/>
          </a:p>
        </p:txBody>
      </p:sp>
      <p:sp>
        <p:nvSpPr>
          <p:cNvPr id="602" name="Google Shape;602;p13"/>
          <p:cNvSpPr txBox="1"/>
          <p:nvPr/>
        </p:nvSpPr>
        <p:spPr>
          <a:xfrm>
            <a:off x="7521211" y="3139857"/>
            <a:ext cx="116205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Main</a:t>
            </a:r>
            <a:endParaRPr/>
          </a:p>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Memory</a:t>
            </a:r>
            <a:endParaRPr/>
          </a:p>
        </p:txBody>
      </p:sp>
      <p:sp>
        <p:nvSpPr>
          <p:cNvPr id="603" name="Google Shape;603;p13"/>
          <p:cNvSpPr txBox="1"/>
          <p:nvPr/>
        </p:nvSpPr>
        <p:spPr>
          <a:xfrm>
            <a:off x="8330836" y="4030147"/>
            <a:ext cx="6096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Bus</a:t>
            </a:r>
            <a:endParaRPr/>
          </a:p>
        </p:txBody>
      </p:sp>
      <p:cxnSp>
        <p:nvCxnSpPr>
          <p:cNvPr id="604" name="Google Shape;604;p13"/>
          <p:cNvCxnSpPr/>
          <p:nvPr/>
        </p:nvCxnSpPr>
        <p:spPr>
          <a:xfrm rot="10800000">
            <a:off x="8145551" y="4141126"/>
            <a:ext cx="304801" cy="73687"/>
          </a:xfrm>
          <a:prstGeom prst="straightConnector1">
            <a:avLst/>
          </a:prstGeom>
          <a:noFill/>
          <a:ln w="28575" cap="flat" cmpd="sng">
            <a:solidFill>
              <a:schemeClr val="accent6"/>
            </a:solidFill>
            <a:prstDash val="solid"/>
            <a:miter lim="800000"/>
            <a:headEnd type="none" w="sm" len="sm"/>
            <a:tailEnd type="triangle" w="med" len="med"/>
          </a:ln>
        </p:spPr>
      </p:cxnSp>
      <p:sp>
        <p:nvSpPr>
          <p:cNvPr id="605" name="Google Shape;605;p13"/>
          <p:cNvSpPr txBox="1"/>
          <p:nvPr/>
        </p:nvSpPr>
        <p:spPr>
          <a:xfrm>
            <a:off x="6031000" y="1709346"/>
            <a:ext cx="8382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Buffer</a:t>
            </a:r>
            <a:endParaRPr/>
          </a:p>
        </p:txBody>
      </p:sp>
      <p:cxnSp>
        <p:nvCxnSpPr>
          <p:cNvPr id="606" name="Google Shape;606;p13"/>
          <p:cNvCxnSpPr>
            <a:stCxn id="605" idx="2"/>
          </p:cNvCxnSpPr>
          <p:nvPr/>
        </p:nvCxnSpPr>
        <p:spPr>
          <a:xfrm flipH="1">
            <a:off x="5957200" y="2078678"/>
            <a:ext cx="492900" cy="259800"/>
          </a:xfrm>
          <a:prstGeom prst="straightConnector1">
            <a:avLst/>
          </a:prstGeom>
          <a:noFill/>
          <a:ln w="28575" cap="flat" cmpd="sng">
            <a:solidFill>
              <a:schemeClr val="accent6"/>
            </a:solidFill>
            <a:prstDash val="solid"/>
            <a:miter lim="800000"/>
            <a:headEnd type="none" w="sm" len="sm"/>
            <a:tailEnd type="triangle" w="med" len="med"/>
          </a:ln>
        </p:spPr>
      </p:cxnSp>
      <p:sp>
        <p:nvSpPr>
          <p:cNvPr id="607" name="Google Shape;607;p13"/>
          <p:cNvSpPr txBox="1"/>
          <p:nvPr/>
        </p:nvSpPr>
        <p:spPr>
          <a:xfrm>
            <a:off x="6669685" y="981459"/>
            <a:ext cx="74295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Drive</a:t>
            </a:r>
            <a:endParaRPr/>
          </a:p>
        </p:txBody>
      </p:sp>
      <p:cxnSp>
        <p:nvCxnSpPr>
          <p:cNvPr id="608" name="Google Shape;608;p13"/>
          <p:cNvCxnSpPr/>
          <p:nvPr/>
        </p:nvCxnSpPr>
        <p:spPr>
          <a:xfrm flipH="1">
            <a:off x="6165361" y="1166125"/>
            <a:ext cx="562939" cy="5219"/>
          </a:xfrm>
          <a:prstGeom prst="straightConnector1">
            <a:avLst/>
          </a:prstGeom>
          <a:noFill/>
          <a:ln w="28575" cap="flat" cmpd="sng">
            <a:solidFill>
              <a:schemeClr val="accent6"/>
            </a:solidFill>
            <a:prstDash val="solid"/>
            <a:miter lim="800000"/>
            <a:headEnd type="none" w="sm" len="sm"/>
            <a:tailEnd type="triangle" w="med" len="med"/>
          </a:ln>
        </p:spPr>
      </p:cxnSp>
      <p:cxnSp>
        <p:nvCxnSpPr>
          <p:cNvPr id="609" name="Google Shape;609;p13"/>
          <p:cNvCxnSpPr/>
          <p:nvPr/>
        </p:nvCxnSpPr>
        <p:spPr>
          <a:xfrm>
            <a:off x="5881015" y="1587927"/>
            <a:ext cx="0" cy="750461"/>
          </a:xfrm>
          <a:prstGeom prst="straightConnector1">
            <a:avLst/>
          </a:prstGeom>
          <a:noFill/>
          <a:ln w="28575" cap="flat" cmpd="sng">
            <a:solidFill>
              <a:schemeClr val="dk2"/>
            </a:solidFill>
            <a:prstDash val="solid"/>
            <a:miter lim="800000"/>
            <a:headEnd type="none" w="sm" len="sm"/>
            <a:tailEnd type="none" w="sm" len="sm"/>
          </a:ln>
        </p:spPr>
      </p:cxnSp>
      <p:sp>
        <p:nvSpPr>
          <p:cNvPr id="610" name="Google Shape;610;p13"/>
          <p:cNvSpPr/>
          <p:nvPr/>
        </p:nvSpPr>
        <p:spPr>
          <a:xfrm>
            <a:off x="345030" y="2185988"/>
            <a:ext cx="1066800" cy="1600200"/>
          </a:xfrm>
          <a:prstGeom prst="rect">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cxnSp>
        <p:nvCxnSpPr>
          <p:cNvPr id="611" name="Google Shape;611;p13"/>
          <p:cNvCxnSpPr/>
          <p:nvPr/>
        </p:nvCxnSpPr>
        <p:spPr>
          <a:xfrm>
            <a:off x="878430" y="3790951"/>
            <a:ext cx="0" cy="533400"/>
          </a:xfrm>
          <a:prstGeom prst="straightConnector1">
            <a:avLst/>
          </a:prstGeom>
          <a:noFill/>
          <a:ln w="101600" cap="flat" cmpd="sng">
            <a:solidFill>
              <a:schemeClr val="dk2"/>
            </a:solidFill>
            <a:prstDash val="solid"/>
            <a:miter lim="800000"/>
            <a:headEnd type="none" w="sm" len="sm"/>
            <a:tailEnd type="none" w="sm" len="sm"/>
          </a:ln>
        </p:spPr>
      </p:cxnSp>
      <p:sp>
        <p:nvSpPr>
          <p:cNvPr id="612" name="Google Shape;612;p13"/>
          <p:cNvSpPr txBox="1"/>
          <p:nvPr/>
        </p:nvSpPr>
        <p:spPr>
          <a:xfrm>
            <a:off x="573630" y="3416856"/>
            <a:ext cx="609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CPU</a:t>
            </a:r>
            <a:endParaRPr/>
          </a:p>
        </p:txBody>
      </p:sp>
      <p:cxnSp>
        <p:nvCxnSpPr>
          <p:cNvPr id="613" name="Google Shape;613;p13"/>
          <p:cNvCxnSpPr/>
          <p:nvPr/>
        </p:nvCxnSpPr>
        <p:spPr>
          <a:xfrm>
            <a:off x="1175832" y="2224041"/>
            <a:ext cx="1828800" cy="0"/>
          </a:xfrm>
          <a:prstGeom prst="straightConnector1">
            <a:avLst/>
          </a:prstGeom>
          <a:noFill/>
          <a:ln w="38100" cap="flat" cmpd="sng">
            <a:solidFill>
              <a:schemeClr val="accent6"/>
            </a:solidFill>
            <a:prstDash val="solid"/>
            <a:miter lim="800000"/>
            <a:headEnd type="none" w="sm" len="sm"/>
            <a:tailEnd type="triangle" w="med" len="med"/>
          </a:ln>
        </p:spPr>
      </p:cxnSp>
      <p:sp>
        <p:nvSpPr>
          <p:cNvPr id="614" name="Google Shape;614;p13"/>
          <p:cNvSpPr txBox="1"/>
          <p:nvPr/>
        </p:nvSpPr>
        <p:spPr>
          <a:xfrm>
            <a:off x="1513017" y="1015716"/>
            <a:ext cx="1143000" cy="1200329"/>
          </a:xfrm>
          <a:prstGeom prst="rect">
            <a:avLst/>
          </a:prstGeom>
          <a:solidFill>
            <a:schemeClr val="lt1"/>
          </a:solidFill>
          <a:ln w="38100" cap="flat" cmpd="sng">
            <a:solidFill>
              <a:schemeClr val="accent6"/>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1. CPU programs DMA controller</a:t>
            </a:r>
            <a:endParaRPr/>
          </a:p>
        </p:txBody>
      </p:sp>
      <p:cxnSp>
        <p:nvCxnSpPr>
          <p:cNvPr id="615" name="Google Shape;615;p13"/>
          <p:cNvCxnSpPr/>
          <p:nvPr/>
        </p:nvCxnSpPr>
        <p:spPr>
          <a:xfrm>
            <a:off x="3576175" y="3748017"/>
            <a:ext cx="1828800" cy="0"/>
          </a:xfrm>
          <a:prstGeom prst="straightConnector1">
            <a:avLst/>
          </a:prstGeom>
          <a:noFill/>
          <a:ln w="38100" cap="flat" cmpd="sng">
            <a:solidFill>
              <a:schemeClr val="accent6"/>
            </a:solidFill>
            <a:prstDash val="solid"/>
            <a:miter lim="800000"/>
            <a:headEnd type="none" w="sm" len="sm"/>
            <a:tailEnd type="triangle" w="med" len="med"/>
          </a:ln>
        </p:spPr>
      </p:cxnSp>
      <p:sp>
        <p:nvSpPr>
          <p:cNvPr id="616" name="Google Shape;616;p13"/>
          <p:cNvSpPr txBox="1"/>
          <p:nvPr/>
        </p:nvSpPr>
        <p:spPr>
          <a:xfrm>
            <a:off x="3913360" y="2539692"/>
            <a:ext cx="1143000" cy="1200329"/>
          </a:xfrm>
          <a:prstGeom prst="rect">
            <a:avLst/>
          </a:prstGeom>
          <a:solidFill>
            <a:schemeClr val="lt1"/>
          </a:solidFill>
          <a:ln w="38100" cap="flat" cmpd="sng">
            <a:solidFill>
              <a:schemeClr val="accent6"/>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2. DMA requests transfer to memory</a:t>
            </a:r>
            <a:endParaRPr/>
          </a:p>
        </p:txBody>
      </p:sp>
      <p:cxnSp>
        <p:nvCxnSpPr>
          <p:cNvPr id="617" name="Google Shape;617;p13"/>
          <p:cNvCxnSpPr/>
          <p:nvPr/>
        </p:nvCxnSpPr>
        <p:spPr>
          <a:xfrm>
            <a:off x="5985765" y="3748017"/>
            <a:ext cx="1828800" cy="0"/>
          </a:xfrm>
          <a:prstGeom prst="straightConnector1">
            <a:avLst/>
          </a:prstGeom>
          <a:noFill/>
          <a:ln w="38100" cap="flat" cmpd="sng">
            <a:solidFill>
              <a:schemeClr val="accent6"/>
            </a:solidFill>
            <a:prstDash val="solid"/>
            <a:miter lim="800000"/>
            <a:headEnd type="none" w="sm" len="sm"/>
            <a:tailEnd type="triangle" w="med" len="med"/>
          </a:ln>
        </p:spPr>
      </p:cxnSp>
      <p:sp>
        <p:nvSpPr>
          <p:cNvPr id="618" name="Google Shape;618;p13"/>
          <p:cNvSpPr txBox="1"/>
          <p:nvPr/>
        </p:nvSpPr>
        <p:spPr>
          <a:xfrm>
            <a:off x="6308661" y="3108830"/>
            <a:ext cx="1188720" cy="640080"/>
          </a:xfrm>
          <a:prstGeom prst="rect">
            <a:avLst/>
          </a:prstGeom>
          <a:solidFill>
            <a:schemeClr val="lt1"/>
          </a:solidFill>
          <a:ln w="38100" cap="flat" cmpd="sng">
            <a:solidFill>
              <a:schemeClr val="accent6"/>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3. Data transferred</a:t>
            </a:r>
            <a:endParaRPr/>
          </a:p>
        </p:txBody>
      </p:sp>
      <p:cxnSp>
        <p:nvCxnSpPr>
          <p:cNvPr id="619" name="Google Shape;619;p13"/>
          <p:cNvCxnSpPr/>
          <p:nvPr/>
        </p:nvCxnSpPr>
        <p:spPr>
          <a:xfrm rot="10800000">
            <a:off x="3574292" y="2223148"/>
            <a:ext cx="1828800" cy="0"/>
          </a:xfrm>
          <a:prstGeom prst="straightConnector1">
            <a:avLst/>
          </a:prstGeom>
          <a:noFill/>
          <a:ln w="38100" cap="flat" cmpd="sng">
            <a:solidFill>
              <a:schemeClr val="accent6"/>
            </a:solidFill>
            <a:prstDash val="solid"/>
            <a:miter lim="800000"/>
            <a:headEnd type="none" w="sm" len="sm"/>
            <a:tailEnd type="triangle" w="med" len="med"/>
          </a:ln>
        </p:spPr>
      </p:cxnSp>
      <p:sp>
        <p:nvSpPr>
          <p:cNvPr id="620" name="Google Shape;620;p13"/>
          <p:cNvSpPr txBox="1"/>
          <p:nvPr/>
        </p:nvSpPr>
        <p:spPr>
          <a:xfrm>
            <a:off x="4028486" y="1852993"/>
            <a:ext cx="914400" cy="369332"/>
          </a:xfrm>
          <a:prstGeom prst="rect">
            <a:avLst/>
          </a:prstGeom>
          <a:solidFill>
            <a:schemeClr val="lt1"/>
          </a:solidFill>
          <a:ln w="38100" cap="flat" cmpd="sng">
            <a:solidFill>
              <a:schemeClr val="accent6"/>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4. ACK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20"/>
                                        </p:tgtEl>
                                        <p:attrNameLst>
                                          <p:attrName>style.visibility</p:attrName>
                                        </p:attrNameLst>
                                      </p:cBhvr>
                                      <p:to>
                                        <p:strVal val="visible"/>
                                      </p:to>
                                    </p:set>
                                    <p:animEffect transition="in" filter="fade">
                                      <p:cBhvr>
                                        <p:cTn id="7" dur="500"/>
                                        <p:tgtEl>
                                          <p:spTgt spid="620"/>
                                        </p:tgtEl>
                                      </p:cBhvr>
                                    </p:animEffect>
                                  </p:childTnLst>
                                </p:cTn>
                              </p:par>
                              <p:par>
                                <p:cTn id="8" presetID="10" presetClass="entr" presetSubtype="0" fill="hold" nodeType="withEffect">
                                  <p:stCondLst>
                                    <p:cond delay="0"/>
                                  </p:stCondLst>
                                  <p:childTnLst>
                                    <p:set>
                                      <p:cBhvr>
                                        <p:cTn id="9" dur="1" fill="hold">
                                          <p:stCondLst>
                                            <p:cond delay="0"/>
                                          </p:stCondLst>
                                        </p:cTn>
                                        <p:tgtEl>
                                          <p:spTgt spid="619"/>
                                        </p:tgtEl>
                                        <p:attrNameLst>
                                          <p:attrName>style.visibility</p:attrName>
                                        </p:attrNameLst>
                                      </p:cBhvr>
                                      <p:to>
                                        <p:strVal val="visible"/>
                                      </p:to>
                                    </p:set>
                                    <p:animEffect transition="in" filter="fade">
                                      <p:cBhvr>
                                        <p:cTn id="10" dur="500"/>
                                        <p:tgtEl>
                                          <p:spTgt spid="619"/>
                                        </p:tgtEl>
                                      </p:cBhvr>
                                    </p:animEffect>
                                  </p:childTnLst>
                                </p:cTn>
                              </p:par>
                              <p:par>
                                <p:cTn id="11" presetID="10" presetClass="entr" presetSubtype="0" fill="hold" nodeType="withEffect">
                                  <p:stCondLst>
                                    <p:cond delay="0"/>
                                  </p:stCondLst>
                                  <p:childTnLst>
                                    <p:set>
                                      <p:cBhvr>
                                        <p:cTn id="12" dur="1" fill="hold">
                                          <p:stCondLst>
                                            <p:cond delay="0"/>
                                          </p:stCondLst>
                                        </p:cTn>
                                        <p:tgtEl>
                                          <p:spTgt spid="590">
                                            <p:txEl>
                                              <p:pRg st="0" end="0"/>
                                            </p:txEl>
                                          </p:spTgt>
                                        </p:tgtEl>
                                        <p:attrNameLst>
                                          <p:attrName>style.visibility</p:attrName>
                                        </p:attrNameLst>
                                      </p:cBhvr>
                                      <p:to>
                                        <p:strVal val="visible"/>
                                      </p:to>
                                    </p:set>
                                    <p:animEffect transition="in" filter="fade">
                                      <p:cBhvr>
                                        <p:cTn id="13" dur="500"/>
                                        <p:tgtEl>
                                          <p:spTgt spid="590">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90">
                                            <p:txEl>
                                              <p:pRg st="1" end="1"/>
                                            </p:txEl>
                                          </p:spTgt>
                                        </p:tgtEl>
                                        <p:attrNameLst>
                                          <p:attrName>style.visibility</p:attrName>
                                        </p:attrNameLst>
                                      </p:cBhvr>
                                      <p:to>
                                        <p:strVal val="visible"/>
                                      </p:to>
                                    </p:set>
                                    <p:animEffect transition="in" filter="fade">
                                      <p:cBhvr>
                                        <p:cTn id="16" dur="500"/>
                                        <p:tgtEl>
                                          <p:spTgt spid="590">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90">
                                            <p:txEl>
                                              <p:pRg st="2" end="2"/>
                                            </p:txEl>
                                          </p:spTgt>
                                        </p:tgtEl>
                                        <p:attrNameLst>
                                          <p:attrName>style.visibility</p:attrName>
                                        </p:attrNameLst>
                                      </p:cBhvr>
                                      <p:to>
                                        <p:strVal val="visible"/>
                                      </p:to>
                                    </p:set>
                                    <p:animEffect transition="in" filter="fade">
                                      <p:cBhvr>
                                        <p:cTn id="19" dur="500"/>
                                        <p:tgtEl>
                                          <p:spTgt spid="5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14"/>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Disk read-write using DMA</a:t>
            </a:r>
            <a:endParaRPr/>
          </a:p>
        </p:txBody>
      </p:sp>
      <p:sp>
        <p:nvSpPr>
          <p:cNvPr id="626" name="Google Shape;626;p14"/>
          <p:cNvSpPr txBox="1">
            <a:spLocks noGrp="1"/>
          </p:cNvSpPr>
          <p:nvPr>
            <p:ph type="body" idx="1"/>
          </p:nvPr>
        </p:nvSpPr>
        <p:spPr>
          <a:xfrm>
            <a:off x="131180" y="4604196"/>
            <a:ext cx="11929641" cy="1188720"/>
          </a:xfrm>
          <a:prstGeom prst="rect">
            <a:avLst/>
          </a:prstGeom>
          <a:noFill/>
          <a:ln w="9525" cap="flat" cmpd="sng">
            <a:solidFill>
              <a:srgbClr val="E3B3B1"/>
            </a:solidFill>
            <a:prstDash val="solid"/>
            <a:round/>
            <a:headEnd type="none" w="sm" len="sm"/>
            <a:tailEnd type="none" w="sm" len="sm"/>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At that time, the DMA controller interrupts the CPU to let it know that the transfer is now complete. </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When the OS starts up, it does not have to copy the disk block to memory; it is already there. </a:t>
            </a:r>
            <a:endParaRPr/>
          </a:p>
        </p:txBody>
      </p:sp>
      <p:sp>
        <p:nvSpPr>
          <p:cNvPr id="627" name="Google Shape;627;p14"/>
          <p:cNvSpPr/>
          <p:nvPr/>
        </p:nvSpPr>
        <p:spPr>
          <a:xfrm>
            <a:off x="2752965" y="2185988"/>
            <a:ext cx="1066800" cy="1600200"/>
          </a:xfrm>
          <a:prstGeom prst="rect">
            <a:avLst/>
          </a:prstGeom>
          <a:solidFill>
            <a:schemeClr val="lt1"/>
          </a:solidFill>
          <a:ln w="2857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628" name="Google Shape;628;p14"/>
          <p:cNvSpPr/>
          <p:nvPr/>
        </p:nvSpPr>
        <p:spPr>
          <a:xfrm>
            <a:off x="5160900" y="2185988"/>
            <a:ext cx="1066800" cy="1600200"/>
          </a:xfrm>
          <a:prstGeom prst="rect">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629" name="Google Shape;629;p14"/>
          <p:cNvSpPr/>
          <p:nvPr/>
        </p:nvSpPr>
        <p:spPr>
          <a:xfrm>
            <a:off x="7568836" y="2185988"/>
            <a:ext cx="1066800" cy="1600200"/>
          </a:xfrm>
          <a:prstGeom prst="rect">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630" name="Google Shape;630;p14"/>
          <p:cNvSpPr/>
          <p:nvPr/>
        </p:nvSpPr>
        <p:spPr>
          <a:xfrm>
            <a:off x="5618125" y="1042988"/>
            <a:ext cx="533400" cy="533400"/>
          </a:xfrm>
          <a:prstGeom prst="flowChartMagneticDisk">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631" name="Google Shape;631;p14"/>
          <p:cNvSpPr/>
          <p:nvPr/>
        </p:nvSpPr>
        <p:spPr>
          <a:xfrm>
            <a:off x="5423815" y="2338388"/>
            <a:ext cx="533400" cy="457200"/>
          </a:xfrm>
          <a:prstGeom prst="rect">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cxnSp>
        <p:nvCxnSpPr>
          <p:cNvPr id="632" name="Google Shape;632;p14"/>
          <p:cNvCxnSpPr/>
          <p:nvPr/>
        </p:nvCxnSpPr>
        <p:spPr>
          <a:xfrm>
            <a:off x="3286365" y="3786188"/>
            <a:ext cx="0" cy="533400"/>
          </a:xfrm>
          <a:prstGeom prst="straightConnector1">
            <a:avLst/>
          </a:prstGeom>
          <a:noFill/>
          <a:ln w="101600" cap="flat" cmpd="sng">
            <a:solidFill>
              <a:schemeClr val="dk2"/>
            </a:solidFill>
            <a:prstDash val="solid"/>
            <a:miter lim="800000"/>
            <a:headEnd type="none" w="sm" len="sm"/>
            <a:tailEnd type="none" w="sm" len="sm"/>
          </a:ln>
        </p:spPr>
      </p:cxnSp>
      <p:cxnSp>
        <p:nvCxnSpPr>
          <p:cNvPr id="633" name="Google Shape;633;p14"/>
          <p:cNvCxnSpPr/>
          <p:nvPr/>
        </p:nvCxnSpPr>
        <p:spPr>
          <a:xfrm>
            <a:off x="5694300" y="3786188"/>
            <a:ext cx="0" cy="533400"/>
          </a:xfrm>
          <a:prstGeom prst="straightConnector1">
            <a:avLst/>
          </a:prstGeom>
          <a:noFill/>
          <a:ln w="101600" cap="flat" cmpd="sng">
            <a:solidFill>
              <a:schemeClr val="dk2"/>
            </a:solidFill>
            <a:prstDash val="solid"/>
            <a:miter lim="800000"/>
            <a:headEnd type="none" w="sm" len="sm"/>
            <a:tailEnd type="none" w="sm" len="sm"/>
          </a:ln>
        </p:spPr>
      </p:cxnSp>
      <p:cxnSp>
        <p:nvCxnSpPr>
          <p:cNvPr id="634" name="Google Shape;634;p14"/>
          <p:cNvCxnSpPr/>
          <p:nvPr/>
        </p:nvCxnSpPr>
        <p:spPr>
          <a:xfrm>
            <a:off x="8102236" y="3786188"/>
            <a:ext cx="0" cy="533400"/>
          </a:xfrm>
          <a:prstGeom prst="straightConnector1">
            <a:avLst/>
          </a:prstGeom>
          <a:noFill/>
          <a:ln w="101600" cap="flat" cmpd="sng">
            <a:solidFill>
              <a:schemeClr val="dk2"/>
            </a:solidFill>
            <a:prstDash val="solid"/>
            <a:miter lim="800000"/>
            <a:headEnd type="none" w="sm" len="sm"/>
            <a:tailEnd type="none" w="sm" len="sm"/>
          </a:ln>
        </p:spPr>
      </p:cxnSp>
      <p:cxnSp>
        <p:nvCxnSpPr>
          <p:cNvPr id="635" name="Google Shape;635;p14"/>
          <p:cNvCxnSpPr/>
          <p:nvPr/>
        </p:nvCxnSpPr>
        <p:spPr>
          <a:xfrm>
            <a:off x="830351" y="4317063"/>
            <a:ext cx="7315200" cy="12805"/>
          </a:xfrm>
          <a:prstGeom prst="straightConnector1">
            <a:avLst/>
          </a:prstGeom>
          <a:noFill/>
          <a:ln w="101600" cap="flat" cmpd="sng">
            <a:solidFill>
              <a:schemeClr val="dk2"/>
            </a:solidFill>
            <a:prstDash val="solid"/>
            <a:miter lim="800000"/>
            <a:headEnd type="none" w="sm" len="sm"/>
            <a:tailEnd type="none" w="sm" len="sm"/>
          </a:ln>
        </p:spPr>
      </p:cxnSp>
      <p:sp>
        <p:nvSpPr>
          <p:cNvPr id="636" name="Google Shape;636;p14"/>
          <p:cNvSpPr txBox="1"/>
          <p:nvPr/>
        </p:nvSpPr>
        <p:spPr>
          <a:xfrm>
            <a:off x="2740825" y="3139857"/>
            <a:ext cx="1097280" cy="6492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DMA Controller</a:t>
            </a:r>
            <a:endParaRPr/>
          </a:p>
        </p:txBody>
      </p:sp>
      <p:sp>
        <p:nvSpPr>
          <p:cNvPr id="637" name="Google Shape;637;p14"/>
          <p:cNvSpPr txBox="1"/>
          <p:nvPr/>
        </p:nvSpPr>
        <p:spPr>
          <a:xfrm>
            <a:off x="5116156" y="3139857"/>
            <a:ext cx="116205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Disk</a:t>
            </a:r>
            <a:endParaRPr/>
          </a:p>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Controller</a:t>
            </a:r>
            <a:endParaRPr/>
          </a:p>
        </p:txBody>
      </p:sp>
      <p:sp>
        <p:nvSpPr>
          <p:cNvPr id="638" name="Google Shape;638;p14"/>
          <p:cNvSpPr txBox="1"/>
          <p:nvPr/>
        </p:nvSpPr>
        <p:spPr>
          <a:xfrm>
            <a:off x="7521211" y="3139857"/>
            <a:ext cx="116205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Main</a:t>
            </a:r>
            <a:endParaRPr/>
          </a:p>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Memory</a:t>
            </a:r>
            <a:endParaRPr/>
          </a:p>
        </p:txBody>
      </p:sp>
      <p:sp>
        <p:nvSpPr>
          <p:cNvPr id="639" name="Google Shape;639;p14"/>
          <p:cNvSpPr txBox="1"/>
          <p:nvPr/>
        </p:nvSpPr>
        <p:spPr>
          <a:xfrm>
            <a:off x="8330836" y="4030147"/>
            <a:ext cx="6096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Bus</a:t>
            </a:r>
            <a:endParaRPr/>
          </a:p>
        </p:txBody>
      </p:sp>
      <p:cxnSp>
        <p:nvCxnSpPr>
          <p:cNvPr id="640" name="Google Shape;640;p14"/>
          <p:cNvCxnSpPr/>
          <p:nvPr/>
        </p:nvCxnSpPr>
        <p:spPr>
          <a:xfrm rot="10800000">
            <a:off x="8145551" y="4141126"/>
            <a:ext cx="304801" cy="73687"/>
          </a:xfrm>
          <a:prstGeom prst="straightConnector1">
            <a:avLst/>
          </a:prstGeom>
          <a:noFill/>
          <a:ln w="28575" cap="flat" cmpd="sng">
            <a:solidFill>
              <a:schemeClr val="accent6"/>
            </a:solidFill>
            <a:prstDash val="solid"/>
            <a:miter lim="800000"/>
            <a:headEnd type="none" w="sm" len="sm"/>
            <a:tailEnd type="triangle" w="med" len="med"/>
          </a:ln>
        </p:spPr>
      </p:cxnSp>
      <p:sp>
        <p:nvSpPr>
          <p:cNvPr id="641" name="Google Shape;641;p14"/>
          <p:cNvSpPr txBox="1"/>
          <p:nvPr/>
        </p:nvSpPr>
        <p:spPr>
          <a:xfrm>
            <a:off x="6031000" y="1709346"/>
            <a:ext cx="8382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Buffer</a:t>
            </a:r>
            <a:endParaRPr/>
          </a:p>
        </p:txBody>
      </p:sp>
      <p:cxnSp>
        <p:nvCxnSpPr>
          <p:cNvPr id="642" name="Google Shape;642;p14"/>
          <p:cNvCxnSpPr>
            <a:stCxn id="641" idx="2"/>
          </p:cNvCxnSpPr>
          <p:nvPr/>
        </p:nvCxnSpPr>
        <p:spPr>
          <a:xfrm flipH="1">
            <a:off x="5957200" y="2078678"/>
            <a:ext cx="492900" cy="259800"/>
          </a:xfrm>
          <a:prstGeom prst="straightConnector1">
            <a:avLst/>
          </a:prstGeom>
          <a:noFill/>
          <a:ln w="28575" cap="flat" cmpd="sng">
            <a:solidFill>
              <a:schemeClr val="accent6"/>
            </a:solidFill>
            <a:prstDash val="solid"/>
            <a:miter lim="800000"/>
            <a:headEnd type="none" w="sm" len="sm"/>
            <a:tailEnd type="triangle" w="med" len="med"/>
          </a:ln>
        </p:spPr>
      </p:cxnSp>
      <p:sp>
        <p:nvSpPr>
          <p:cNvPr id="643" name="Google Shape;643;p14"/>
          <p:cNvSpPr txBox="1"/>
          <p:nvPr/>
        </p:nvSpPr>
        <p:spPr>
          <a:xfrm>
            <a:off x="6669685" y="981459"/>
            <a:ext cx="74295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Drive</a:t>
            </a:r>
            <a:endParaRPr/>
          </a:p>
        </p:txBody>
      </p:sp>
      <p:cxnSp>
        <p:nvCxnSpPr>
          <p:cNvPr id="644" name="Google Shape;644;p14"/>
          <p:cNvCxnSpPr/>
          <p:nvPr/>
        </p:nvCxnSpPr>
        <p:spPr>
          <a:xfrm flipH="1">
            <a:off x="6165361" y="1166125"/>
            <a:ext cx="562939" cy="5219"/>
          </a:xfrm>
          <a:prstGeom prst="straightConnector1">
            <a:avLst/>
          </a:prstGeom>
          <a:noFill/>
          <a:ln w="28575" cap="flat" cmpd="sng">
            <a:solidFill>
              <a:schemeClr val="accent6"/>
            </a:solidFill>
            <a:prstDash val="solid"/>
            <a:miter lim="800000"/>
            <a:headEnd type="none" w="sm" len="sm"/>
            <a:tailEnd type="triangle" w="med" len="med"/>
          </a:ln>
        </p:spPr>
      </p:cxnSp>
      <p:cxnSp>
        <p:nvCxnSpPr>
          <p:cNvPr id="645" name="Google Shape;645;p14"/>
          <p:cNvCxnSpPr/>
          <p:nvPr/>
        </p:nvCxnSpPr>
        <p:spPr>
          <a:xfrm>
            <a:off x="5881015" y="1587927"/>
            <a:ext cx="0" cy="750461"/>
          </a:xfrm>
          <a:prstGeom prst="straightConnector1">
            <a:avLst/>
          </a:prstGeom>
          <a:noFill/>
          <a:ln w="28575" cap="flat" cmpd="sng">
            <a:solidFill>
              <a:schemeClr val="dk2"/>
            </a:solidFill>
            <a:prstDash val="solid"/>
            <a:miter lim="800000"/>
            <a:headEnd type="none" w="sm" len="sm"/>
            <a:tailEnd type="none" w="sm" len="sm"/>
          </a:ln>
        </p:spPr>
      </p:cxnSp>
      <p:sp>
        <p:nvSpPr>
          <p:cNvPr id="646" name="Google Shape;646;p14"/>
          <p:cNvSpPr/>
          <p:nvPr/>
        </p:nvSpPr>
        <p:spPr>
          <a:xfrm>
            <a:off x="345030" y="2185988"/>
            <a:ext cx="1066800" cy="1600200"/>
          </a:xfrm>
          <a:prstGeom prst="rect">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cxnSp>
        <p:nvCxnSpPr>
          <p:cNvPr id="647" name="Google Shape;647;p14"/>
          <p:cNvCxnSpPr/>
          <p:nvPr/>
        </p:nvCxnSpPr>
        <p:spPr>
          <a:xfrm>
            <a:off x="878430" y="3790951"/>
            <a:ext cx="0" cy="533400"/>
          </a:xfrm>
          <a:prstGeom prst="straightConnector1">
            <a:avLst/>
          </a:prstGeom>
          <a:noFill/>
          <a:ln w="101600" cap="flat" cmpd="sng">
            <a:solidFill>
              <a:schemeClr val="dk2"/>
            </a:solidFill>
            <a:prstDash val="solid"/>
            <a:miter lim="800000"/>
            <a:headEnd type="none" w="sm" len="sm"/>
            <a:tailEnd type="none" w="sm" len="sm"/>
          </a:ln>
        </p:spPr>
      </p:cxnSp>
      <p:sp>
        <p:nvSpPr>
          <p:cNvPr id="648" name="Google Shape;648;p14"/>
          <p:cNvSpPr txBox="1"/>
          <p:nvPr/>
        </p:nvSpPr>
        <p:spPr>
          <a:xfrm>
            <a:off x="573630" y="3416856"/>
            <a:ext cx="609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CPU</a:t>
            </a:r>
            <a:endParaRPr/>
          </a:p>
        </p:txBody>
      </p:sp>
      <p:cxnSp>
        <p:nvCxnSpPr>
          <p:cNvPr id="649" name="Google Shape;649;p14"/>
          <p:cNvCxnSpPr/>
          <p:nvPr/>
        </p:nvCxnSpPr>
        <p:spPr>
          <a:xfrm>
            <a:off x="1175832" y="2224041"/>
            <a:ext cx="1828800" cy="0"/>
          </a:xfrm>
          <a:prstGeom prst="straightConnector1">
            <a:avLst/>
          </a:prstGeom>
          <a:noFill/>
          <a:ln w="38100" cap="flat" cmpd="sng">
            <a:solidFill>
              <a:schemeClr val="accent6"/>
            </a:solidFill>
            <a:prstDash val="solid"/>
            <a:miter lim="800000"/>
            <a:headEnd type="none" w="sm" len="sm"/>
            <a:tailEnd type="triangle" w="med" len="med"/>
          </a:ln>
        </p:spPr>
      </p:cxnSp>
      <p:sp>
        <p:nvSpPr>
          <p:cNvPr id="650" name="Google Shape;650;p14"/>
          <p:cNvSpPr txBox="1"/>
          <p:nvPr/>
        </p:nvSpPr>
        <p:spPr>
          <a:xfrm>
            <a:off x="1513017" y="1015716"/>
            <a:ext cx="1143000" cy="1200329"/>
          </a:xfrm>
          <a:prstGeom prst="rect">
            <a:avLst/>
          </a:prstGeom>
          <a:solidFill>
            <a:schemeClr val="lt1"/>
          </a:solidFill>
          <a:ln w="38100" cap="flat" cmpd="sng">
            <a:solidFill>
              <a:schemeClr val="accent6"/>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1. CPU programs DMA controller</a:t>
            </a:r>
            <a:endParaRPr/>
          </a:p>
        </p:txBody>
      </p:sp>
      <p:cxnSp>
        <p:nvCxnSpPr>
          <p:cNvPr id="651" name="Google Shape;651;p14"/>
          <p:cNvCxnSpPr/>
          <p:nvPr/>
        </p:nvCxnSpPr>
        <p:spPr>
          <a:xfrm>
            <a:off x="3576175" y="3748017"/>
            <a:ext cx="1828800" cy="0"/>
          </a:xfrm>
          <a:prstGeom prst="straightConnector1">
            <a:avLst/>
          </a:prstGeom>
          <a:noFill/>
          <a:ln w="38100" cap="flat" cmpd="sng">
            <a:solidFill>
              <a:schemeClr val="accent6"/>
            </a:solidFill>
            <a:prstDash val="solid"/>
            <a:miter lim="800000"/>
            <a:headEnd type="none" w="sm" len="sm"/>
            <a:tailEnd type="triangle" w="med" len="med"/>
          </a:ln>
        </p:spPr>
      </p:cxnSp>
      <p:sp>
        <p:nvSpPr>
          <p:cNvPr id="652" name="Google Shape;652;p14"/>
          <p:cNvSpPr txBox="1"/>
          <p:nvPr/>
        </p:nvSpPr>
        <p:spPr>
          <a:xfrm>
            <a:off x="3913360" y="2539692"/>
            <a:ext cx="1143000" cy="1200329"/>
          </a:xfrm>
          <a:prstGeom prst="rect">
            <a:avLst/>
          </a:prstGeom>
          <a:solidFill>
            <a:schemeClr val="lt1"/>
          </a:solidFill>
          <a:ln w="38100" cap="flat" cmpd="sng">
            <a:solidFill>
              <a:schemeClr val="accent6"/>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2. DMA requests transfer to memory</a:t>
            </a:r>
            <a:endParaRPr/>
          </a:p>
        </p:txBody>
      </p:sp>
      <p:cxnSp>
        <p:nvCxnSpPr>
          <p:cNvPr id="653" name="Google Shape;653;p14"/>
          <p:cNvCxnSpPr/>
          <p:nvPr/>
        </p:nvCxnSpPr>
        <p:spPr>
          <a:xfrm>
            <a:off x="5985765" y="3748017"/>
            <a:ext cx="1828800" cy="0"/>
          </a:xfrm>
          <a:prstGeom prst="straightConnector1">
            <a:avLst/>
          </a:prstGeom>
          <a:noFill/>
          <a:ln w="38100" cap="flat" cmpd="sng">
            <a:solidFill>
              <a:schemeClr val="accent6"/>
            </a:solidFill>
            <a:prstDash val="solid"/>
            <a:miter lim="800000"/>
            <a:headEnd type="none" w="sm" len="sm"/>
            <a:tailEnd type="triangle" w="med" len="med"/>
          </a:ln>
        </p:spPr>
      </p:cxnSp>
      <p:sp>
        <p:nvSpPr>
          <p:cNvPr id="654" name="Google Shape;654;p14"/>
          <p:cNvSpPr txBox="1"/>
          <p:nvPr/>
        </p:nvSpPr>
        <p:spPr>
          <a:xfrm>
            <a:off x="6308661" y="3108830"/>
            <a:ext cx="1188720" cy="640080"/>
          </a:xfrm>
          <a:prstGeom prst="rect">
            <a:avLst/>
          </a:prstGeom>
          <a:solidFill>
            <a:schemeClr val="lt1"/>
          </a:solidFill>
          <a:ln w="38100" cap="flat" cmpd="sng">
            <a:solidFill>
              <a:schemeClr val="accent6"/>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3. Data transferred</a:t>
            </a:r>
            <a:endParaRPr/>
          </a:p>
        </p:txBody>
      </p:sp>
      <p:cxnSp>
        <p:nvCxnSpPr>
          <p:cNvPr id="655" name="Google Shape;655;p14"/>
          <p:cNvCxnSpPr/>
          <p:nvPr/>
        </p:nvCxnSpPr>
        <p:spPr>
          <a:xfrm rot="10800000">
            <a:off x="3574292" y="2223148"/>
            <a:ext cx="1828800" cy="0"/>
          </a:xfrm>
          <a:prstGeom prst="straightConnector1">
            <a:avLst/>
          </a:prstGeom>
          <a:noFill/>
          <a:ln w="38100" cap="flat" cmpd="sng">
            <a:solidFill>
              <a:schemeClr val="accent6"/>
            </a:solidFill>
            <a:prstDash val="solid"/>
            <a:miter lim="800000"/>
            <a:headEnd type="none" w="sm" len="sm"/>
            <a:tailEnd type="triangle" w="med" len="med"/>
          </a:ln>
        </p:spPr>
      </p:cxnSp>
      <p:sp>
        <p:nvSpPr>
          <p:cNvPr id="656" name="Google Shape;656;p14"/>
          <p:cNvSpPr txBox="1"/>
          <p:nvPr/>
        </p:nvSpPr>
        <p:spPr>
          <a:xfrm>
            <a:off x="4028486" y="1852993"/>
            <a:ext cx="914400" cy="369332"/>
          </a:xfrm>
          <a:prstGeom prst="rect">
            <a:avLst/>
          </a:prstGeom>
          <a:solidFill>
            <a:schemeClr val="lt1"/>
          </a:solidFill>
          <a:ln w="38100" cap="flat" cmpd="sng">
            <a:solidFill>
              <a:schemeClr val="accent6"/>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4. ACK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26">
                                            <p:txEl>
                                              <p:pRg st="0" end="0"/>
                                            </p:txEl>
                                          </p:spTgt>
                                        </p:tgtEl>
                                        <p:attrNameLst>
                                          <p:attrName>style.visibility</p:attrName>
                                        </p:attrNameLst>
                                      </p:cBhvr>
                                      <p:to>
                                        <p:strVal val="visible"/>
                                      </p:to>
                                    </p:set>
                                    <p:animEffect transition="in" filter="fade">
                                      <p:cBhvr>
                                        <p:cTn id="7" dur="500"/>
                                        <p:tgtEl>
                                          <p:spTgt spid="62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26">
                                            <p:txEl>
                                              <p:pRg st="1" end="1"/>
                                            </p:txEl>
                                          </p:spTgt>
                                        </p:tgtEl>
                                        <p:attrNameLst>
                                          <p:attrName>style.visibility</p:attrName>
                                        </p:attrNameLst>
                                      </p:cBhvr>
                                      <p:to>
                                        <p:strVal val="visible"/>
                                      </p:to>
                                    </p:set>
                                    <p:animEffect transition="in" filter="fade">
                                      <p:cBhvr>
                                        <p:cTn id="10" dur="500"/>
                                        <p:tgtEl>
                                          <p:spTgt spid="6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5C2321"/>
              </a:buClr>
              <a:buSzPts val="6000"/>
              <a:buFont typeface="Roboto Condensed"/>
              <a:buNone/>
            </a:pPr>
            <a:r>
              <a:rPr lang="en-US">
                <a:solidFill>
                  <a:srgbClr val="5C2321"/>
                </a:solidFill>
              </a:rPr>
              <a:t>Operating System Design issues</a:t>
            </a:r>
            <a:endParaRPr/>
          </a:p>
        </p:txBody>
      </p:sp>
      <p:sp>
        <p:nvSpPr>
          <p:cNvPr id="662" name="Google Shape;662;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Section - 3</a:t>
            </a: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16"/>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Operating System Design issues</a:t>
            </a:r>
            <a:endParaRPr/>
          </a:p>
        </p:txBody>
      </p:sp>
      <p:sp>
        <p:nvSpPr>
          <p:cNvPr id="668" name="Google Shape;668;p16"/>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dirty="0"/>
              <a:t>Design objectives: Two objectives are paramount in designing the I/O facility.</a:t>
            </a:r>
            <a:endParaRPr dirty="0"/>
          </a:p>
          <a:p>
            <a:pPr marL="914400" lvl="1" indent="-457200" algn="just" rtl="0">
              <a:lnSpc>
                <a:spcPct val="90000"/>
              </a:lnSpc>
              <a:spcBef>
                <a:spcPts val="500"/>
              </a:spcBef>
              <a:spcAft>
                <a:spcPts val="0"/>
              </a:spcAft>
              <a:buSzPts val="2000"/>
              <a:buFont typeface="Roboto Condensed"/>
              <a:buAutoNum type="arabicPeriod"/>
            </a:pPr>
            <a:r>
              <a:rPr lang="en-US" dirty="0">
                <a:solidFill>
                  <a:schemeClr val="dk2"/>
                </a:solidFill>
              </a:rPr>
              <a:t>Efficiency</a:t>
            </a:r>
          </a:p>
          <a:p>
            <a:pPr marL="1076325" lvl="2" indent="-161925"/>
            <a:r>
              <a:rPr lang="en-US" dirty="0"/>
              <a:t> The system should minimize resource usage, such as CPU time and memory, and maximize throughput.</a:t>
            </a:r>
          </a:p>
          <a:p>
            <a:pPr marL="1165225" lvl="2" indent="-250825"/>
            <a:r>
              <a:rPr lang="en-US" dirty="0"/>
              <a:t>Efficiency is concerned with minimizing resource usage, such as CPU time and memory, and maximizing throughput, which means the system can perform a larger number of I/O operations in a given amount of time. </a:t>
            </a:r>
            <a:endParaRPr dirty="0"/>
          </a:p>
          <a:p>
            <a:pPr marL="1143000" lvl="2" indent="-228600" algn="just" rtl="0">
              <a:lnSpc>
                <a:spcPct val="90000"/>
              </a:lnSpc>
              <a:spcBef>
                <a:spcPts val="500"/>
              </a:spcBef>
              <a:spcAft>
                <a:spcPts val="0"/>
              </a:spcAft>
              <a:buSzPts val="1800"/>
              <a:buChar char="▪"/>
            </a:pPr>
            <a:r>
              <a:rPr lang="en-US" dirty="0"/>
              <a:t>Efficiency is important because I/O operations often </a:t>
            </a:r>
            <a:r>
              <a:rPr lang="en-US" b="1" dirty="0">
                <a:solidFill>
                  <a:schemeClr val="accent6"/>
                </a:solidFill>
              </a:rPr>
              <a:t>form a bottleneck </a:t>
            </a:r>
            <a:r>
              <a:rPr lang="en-US" dirty="0"/>
              <a:t>in a computing system.</a:t>
            </a:r>
            <a:endParaRPr dirty="0"/>
          </a:p>
          <a:p>
            <a:pPr marL="1143000" lvl="2" indent="-228600" algn="just" rtl="0">
              <a:lnSpc>
                <a:spcPct val="90000"/>
              </a:lnSpc>
              <a:spcBef>
                <a:spcPts val="500"/>
              </a:spcBef>
              <a:spcAft>
                <a:spcPts val="0"/>
              </a:spcAft>
              <a:buSzPts val="1800"/>
              <a:buChar char="▪"/>
            </a:pPr>
            <a:r>
              <a:rPr lang="en-US" dirty="0"/>
              <a:t>Most </a:t>
            </a:r>
            <a:r>
              <a:rPr lang="en-US" b="1" dirty="0">
                <a:solidFill>
                  <a:schemeClr val="accent6"/>
                </a:solidFill>
              </a:rPr>
              <a:t>I/O devices are extremely slow</a:t>
            </a:r>
            <a:r>
              <a:rPr lang="en-US" dirty="0"/>
              <a:t> compared with main memory and the processor.</a:t>
            </a:r>
            <a:endParaRPr dirty="0"/>
          </a:p>
          <a:p>
            <a:pPr marL="914400" lvl="1" indent="-457200" algn="just" rtl="0">
              <a:lnSpc>
                <a:spcPct val="90000"/>
              </a:lnSpc>
              <a:spcBef>
                <a:spcPts val="500"/>
              </a:spcBef>
              <a:spcAft>
                <a:spcPts val="0"/>
              </a:spcAft>
              <a:buSzPts val="2000"/>
              <a:buFont typeface="Roboto Condensed"/>
              <a:buAutoNum type="arabicPeriod"/>
            </a:pPr>
            <a:r>
              <a:rPr lang="en-US" dirty="0">
                <a:solidFill>
                  <a:schemeClr val="dk2"/>
                </a:solidFill>
              </a:rPr>
              <a:t>Generality</a:t>
            </a:r>
          </a:p>
          <a:p>
            <a:pPr marL="1146175" lvl="2" indent="-231775"/>
            <a:r>
              <a:rPr lang="en-US" dirty="0"/>
              <a:t>The system should be able to handle a wide range of devices and types of I/O operations in a consistent manner.</a:t>
            </a:r>
          </a:p>
          <a:p>
            <a:pPr marL="1146175" lvl="2" indent="-231775"/>
            <a:r>
              <a:rPr lang="en-US" dirty="0"/>
              <a:t>It is desirable to </a:t>
            </a:r>
            <a:r>
              <a:rPr lang="en-US" b="1" dirty="0">
                <a:solidFill>
                  <a:schemeClr val="accent6"/>
                </a:solidFill>
              </a:rPr>
              <a:t>handle all devices in a uniform manner</a:t>
            </a:r>
            <a:r>
              <a:rPr lang="en-US" dirty="0"/>
              <a:t>.</a:t>
            </a:r>
          </a:p>
          <a:p>
            <a:pPr marL="1146175" lvl="2" indent="-231775" algn="just" rtl="0">
              <a:lnSpc>
                <a:spcPct val="90000"/>
              </a:lnSpc>
              <a:spcBef>
                <a:spcPts val="500"/>
              </a:spcBef>
              <a:spcAft>
                <a:spcPts val="0"/>
              </a:spcAft>
              <a:buSzPts val="1800"/>
              <a:buChar char="▪"/>
            </a:pPr>
            <a:r>
              <a:rPr lang="en-US" dirty="0"/>
              <a:t>Applies to the </a:t>
            </a:r>
            <a:r>
              <a:rPr lang="en-US" b="1" dirty="0">
                <a:solidFill>
                  <a:schemeClr val="accent6"/>
                </a:solidFill>
              </a:rPr>
              <a:t>way</a:t>
            </a:r>
            <a:r>
              <a:rPr lang="en-US" dirty="0"/>
              <a:t> </a:t>
            </a:r>
            <a:r>
              <a:rPr lang="en-US" b="1" dirty="0">
                <a:solidFill>
                  <a:schemeClr val="accent6"/>
                </a:solidFill>
              </a:rPr>
              <a:t>processes view I/O devices </a:t>
            </a:r>
            <a:r>
              <a:rPr lang="en-US" dirty="0"/>
              <a:t>and the </a:t>
            </a:r>
            <a:r>
              <a:rPr lang="en-US" b="1" dirty="0">
                <a:solidFill>
                  <a:schemeClr val="accent6"/>
                </a:solidFill>
              </a:rPr>
              <a:t>way the operating system manages I/O devices </a:t>
            </a:r>
            <a:r>
              <a:rPr lang="en-US" dirty="0"/>
              <a:t>and operations.</a:t>
            </a:r>
            <a:endParaRPr dirty="0"/>
          </a:p>
          <a:p>
            <a:pPr marL="1146175" lvl="2" indent="-231775" algn="just" rtl="0">
              <a:lnSpc>
                <a:spcPct val="90000"/>
              </a:lnSpc>
              <a:spcBef>
                <a:spcPts val="500"/>
              </a:spcBef>
              <a:spcAft>
                <a:spcPts val="0"/>
              </a:spcAft>
              <a:buSzPts val="1800"/>
              <a:buChar char="▪"/>
            </a:pPr>
            <a:r>
              <a:rPr lang="en-US" b="1" dirty="0">
                <a:solidFill>
                  <a:schemeClr val="accent6"/>
                </a:solidFill>
              </a:rPr>
              <a:t>Because of the diversity of device characteristics</a:t>
            </a:r>
            <a:r>
              <a:rPr lang="en-US" dirty="0"/>
              <a:t>, it is </a:t>
            </a:r>
            <a:r>
              <a:rPr lang="en-US" b="1" dirty="0">
                <a:solidFill>
                  <a:schemeClr val="accent6"/>
                </a:solidFill>
              </a:rPr>
              <a:t>difficult in practice to achieve true generality</a:t>
            </a:r>
            <a:r>
              <a:rPr lang="en-US" dirty="0"/>
              <a:t>.</a:t>
            </a:r>
            <a:endParaRPr dirty="0"/>
          </a:p>
          <a:p>
            <a:pPr marL="1146175" lvl="2" indent="-231775" algn="just" rtl="0">
              <a:lnSpc>
                <a:spcPct val="90000"/>
              </a:lnSpc>
              <a:spcBef>
                <a:spcPts val="500"/>
              </a:spcBef>
              <a:spcAft>
                <a:spcPts val="0"/>
              </a:spcAft>
              <a:buSzPts val="1800"/>
              <a:buChar char="▪"/>
            </a:pPr>
            <a:r>
              <a:rPr lang="en-US" dirty="0"/>
              <a:t>What can be done is to </a:t>
            </a:r>
            <a:r>
              <a:rPr lang="en-US" b="1" dirty="0">
                <a:solidFill>
                  <a:schemeClr val="accent6"/>
                </a:solidFill>
              </a:rPr>
              <a:t>use a hierarchical</a:t>
            </a:r>
            <a:r>
              <a:rPr lang="en-US" dirty="0"/>
              <a:t>, </a:t>
            </a:r>
            <a:r>
              <a:rPr lang="en-US" b="1" dirty="0">
                <a:solidFill>
                  <a:schemeClr val="accent6"/>
                </a:solidFill>
              </a:rPr>
              <a:t>modular approach </a:t>
            </a:r>
            <a:r>
              <a:rPr lang="en-US" dirty="0"/>
              <a:t>to the design of the I/O function.</a:t>
            </a:r>
            <a:endParaRPr dirty="0"/>
          </a:p>
          <a:p>
            <a:pPr marL="1146175" lvl="2" indent="-231775" algn="just" rtl="0">
              <a:lnSpc>
                <a:spcPct val="90000"/>
              </a:lnSpc>
              <a:spcBef>
                <a:spcPts val="500"/>
              </a:spcBef>
              <a:spcAft>
                <a:spcPts val="0"/>
              </a:spcAft>
              <a:buSzPts val="1800"/>
              <a:buChar char="▪"/>
            </a:pPr>
            <a:r>
              <a:rPr lang="en-US" dirty="0"/>
              <a:t>This approach </a:t>
            </a:r>
            <a:r>
              <a:rPr lang="en-US" b="1" dirty="0">
                <a:solidFill>
                  <a:schemeClr val="accent6"/>
                </a:solidFill>
              </a:rPr>
              <a:t>hides most of the details of device I/O </a:t>
            </a:r>
            <a:r>
              <a:rPr lang="en-US" dirty="0"/>
              <a:t>in lower-level routines so that user processes and upper levels of the OS see devices in terms of </a:t>
            </a:r>
            <a:r>
              <a:rPr lang="en-US" b="1" dirty="0">
                <a:solidFill>
                  <a:schemeClr val="accent6"/>
                </a:solidFill>
              </a:rPr>
              <a:t>general functions, such as read, write, open, close, lock, and unlock</a:t>
            </a:r>
            <a:r>
              <a:rPr lang="en-US" dirty="0"/>
              <a: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8">
                                            <p:txEl>
                                              <p:pRg st="0" end="0"/>
                                            </p:txEl>
                                          </p:spTgt>
                                        </p:tgtEl>
                                        <p:attrNameLst>
                                          <p:attrName>style.visibility</p:attrName>
                                        </p:attrNameLst>
                                      </p:cBhvr>
                                      <p:to>
                                        <p:strVal val="visible"/>
                                      </p:to>
                                    </p:set>
                                    <p:animEffect transition="in" filter="fade">
                                      <p:cBhvr>
                                        <p:cTn id="7" dur="500"/>
                                        <p:tgtEl>
                                          <p:spTgt spid="6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8">
                                            <p:txEl>
                                              <p:pRg st="1" end="1"/>
                                            </p:txEl>
                                          </p:spTgt>
                                        </p:tgtEl>
                                        <p:attrNameLst>
                                          <p:attrName>style.visibility</p:attrName>
                                        </p:attrNameLst>
                                      </p:cBhvr>
                                      <p:to>
                                        <p:strVal val="visible"/>
                                      </p:to>
                                    </p:set>
                                    <p:animEffect transition="in" filter="fade">
                                      <p:cBhvr>
                                        <p:cTn id="12" dur="500"/>
                                        <p:tgtEl>
                                          <p:spTgt spid="6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68">
                                            <p:txEl>
                                              <p:pRg st="2" end="2"/>
                                            </p:txEl>
                                          </p:spTgt>
                                        </p:tgtEl>
                                        <p:attrNameLst>
                                          <p:attrName>style.visibility</p:attrName>
                                        </p:attrNameLst>
                                      </p:cBhvr>
                                      <p:to>
                                        <p:strVal val="visible"/>
                                      </p:to>
                                    </p:set>
                                    <p:animEffect transition="in" filter="fade">
                                      <p:cBhvr>
                                        <p:cTn id="17" dur="500"/>
                                        <p:tgtEl>
                                          <p:spTgt spid="6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68">
                                            <p:txEl>
                                              <p:pRg st="3" end="3"/>
                                            </p:txEl>
                                          </p:spTgt>
                                        </p:tgtEl>
                                        <p:attrNameLst>
                                          <p:attrName>style.visibility</p:attrName>
                                        </p:attrNameLst>
                                      </p:cBhvr>
                                      <p:to>
                                        <p:strVal val="visible"/>
                                      </p:to>
                                    </p:set>
                                    <p:animEffect transition="in" filter="fade">
                                      <p:cBhvr>
                                        <p:cTn id="22" dur="500"/>
                                        <p:tgtEl>
                                          <p:spTgt spid="6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8">
                                            <p:txEl>
                                              <p:pRg st="4" end="4"/>
                                            </p:txEl>
                                          </p:spTgt>
                                        </p:tgtEl>
                                        <p:attrNameLst>
                                          <p:attrName>style.visibility</p:attrName>
                                        </p:attrNameLst>
                                      </p:cBhvr>
                                      <p:to>
                                        <p:strVal val="visible"/>
                                      </p:to>
                                    </p:set>
                                    <p:animEffect transition="in" filter="fade">
                                      <p:cBhvr>
                                        <p:cTn id="27" dur="500"/>
                                        <p:tgtEl>
                                          <p:spTgt spid="6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68">
                                            <p:txEl>
                                              <p:pRg st="5" end="5"/>
                                            </p:txEl>
                                          </p:spTgt>
                                        </p:tgtEl>
                                        <p:attrNameLst>
                                          <p:attrName>style.visibility</p:attrName>
                                        </p:attrNameLst>
                                      </p:cBhvr>
                                      <p:to>
                                        <p:strVal val="visible"/>
                                      </p:to>
                                    </p:set>
                                    <p:animEffect transition="in" filter="fade">
                                      <p:cBhvr>
                                        <p:cTn id="32" dur="500"/>
                                        <p:tgtEl>
                                          <p:spTgt spid="66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68">
                                            <p:txEl>
                                              <p:pRg st="6" end="6"/>
                                            </p:txEl>
                                          </p:spTgt>
                                        </p:tgtEl>
                                        <p:attrNameLst>
                                          <p:attrName>style.visibility</p:attrName>
                                        </p:attrNameLst>
                                      </p:cBhvr>
                                      <p:to>
                                        <p:strVal val="visible"/>
                                      </p:to>
                                    </p:set>
                                    <p:animEffect transition="in" filter="fade">
                                      <p:cBhvr>
                                        <p:cTn id="37" dur="500"/>
                                        <p:tgtEl>
                                          <p:spTgt spid="66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68">
                                            <p:txEl>
                                              <p:pRg st="7" end="7"/>
                                            </p:txEl>
                                          </p:spTgt>
                                        </p:tgtEl>
                                        <p:attrNameLst>
                                          <p:attrName>style.visibility</p:attrName>
                                        </p:attrNameLst>
                                      </p:cBhvr>
                                      <p:to>
                                        <p:strVal val="visible"/>
                                      </p:to>
                                    </p:set>
                                    <p:animEffect transition="in" filter="fade">
                                      <p:cBhvr>
                                        <p:cTn id="42" dur="500"/>
                                        <p:tgtEl>
                                          <p:spTgt spid="66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68">
                                            <p:txEl>
                                              <p:pRg st="8" end="8"/>
                                            </p:txEl>
                                          </p:spTgt>
                                        </p:tgtEl>
                                        <p:attrNameLst>
                                          <p:attrName>style.visibility</p:attrName>
                                        </p:attrNameLst>
                                      </p:cBhvr>
                                      <p:to>
                                        <p:strVal val="visible"/>
                                      </p:to>
                                    </p:set>
                                    <p:animEffect transition="in" filter="fade">
                                      <p:cBhvr>
                                        <p:cTn id="47" dur="500"/>
                                        <p:tgtEl>
                                          <p:spTgt spid="66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68">
                                            <p:txEl>
                                              <p:pRg st="9" end="9"/>
                                            </p:txEl>
                                          </p:spTgt>
                                        </p:tgtEl>
                                        <p:attrNameLst>
                                          <p:attrName>style.visibility</p:attrName>
                                        </p:attrNameLst>
                                      </p:cBhvr>
                                      <p:to>
                                        <p:strVal val="visible"/>
                                      </p:to>
                                    </p:set>
                                    <p:animEffect transition="in" filter="fade">
                                      <p:cBhvr>
                                        <p:cTn id="52" dur="500"/>
                                        <p:tgtEl>
                                          <p:spTgt spid="66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68">
                                            <p:txEl>
                                              <p:pRg st="10" end="10"/>
                                            </p:txEl>
                                          </p:spTgt>
                                        </p:tgtEl>
                                        <p:attrNameLst>
                                          <p:attrName>style.visibility</p:attrName>
                                        </p:attrNameLst>
                                      </p:cBhvr>
                                      <p:to>
                                        <p:strVal val="visible"/>
                                      </p:to>
                                    </p:set>
                                    <p:animEffect transition="in" filter="fade">
                                      <p:cBhvr>
                                        <p:cTn id="57" dur="500"/>
                                        <p:tgtEl>
                                          <p:spTgt spid="66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68">
                                            <p:txEl>
                                              <p:pRg st="11" end="11"/>
                                            </p:txEl>
                                          </p:spTgt>
                                        </p:tgtEl>
                                        <p:attrNameLst>
                                          <p:attrName>style.visibility</p:attrName>
                                        </p:attrNameLst>
                                      </p:cBhvr>
                                      <p:to>
                                        <p:strVal val="visible"/>
                                      </p:to>
                                    </p:set>
                                    <p:animEffect transition="in" filter="fade">
                                      <p:cBhvr>
                                        <p:cTn id="62" dur="500"/>
                                        <p:tgtEl>
                                          <p:spTgt spid="66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68">
                                            <p:txEl>
                                              <p:pRg st="12" end="12"/>
                                            </p:txEl>
                                          </p:spTgt>
                                        </p:tgtEl>
                                        <p:attrNameLst>
                                          <p:attrName>style.visibility</p:attrName>
                                        </p:attrNameLst>
                                      </p:cBhvr>
                                      <p:to>
                                        <p:strVal val="visible"/>
                                      </p:to>
                                    </p:set>
                                    <p:animEffect transition="in" filter="fade">
                                      <p:cBhvr>
                                        <p:cTn id="67" dur="500"/>
                                        <p:tgtEl>
                                          <p:spTgt spid="66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5C2321"/>
              </a:buClr>
              <a:buSzPts val="6000"/>
              <a:buFont typeface="Roboto Condensed"/>
              <a:buNone/>
            </a:pPr>
            <a:r>
              <a:rPr lang="en-US">
                <a:solidFill>
                  <a:srgbClr val="5C2321"/>
                </a:solidFill>
              </a:rPr>
              <a:t>I/O Buffering</a:t>
            </a:r>
            <a:endParaRPr/>
          </a:p>
        </p:txBody>
      </p:sp>
      <p:sp>
        <p:nvSpPr>
          <p:cNvPr id="674" name="Google Shape;674;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Section - 4</a:t>
            </a: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18"/>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200"/>
              <a:buFont typeface="Roboto Condensed"/>
              <a:buNone/>
            </a:pPr>
            <a:r>
              <a:rPr lang="en-US" sz="3200"/>
              <a:t>Buffering</a:t>
            </a:r>
            <a:endParaRPr/>
          </a:p>
        </p:txBody>
      </p:sp>
      <p:sp>
        <p:nvSpPr>
          <p:cNvPr id="680" name="Google Shape;680;p18"/>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b="1">
                <a:solidFill>
                  <a:schemeClr val="accent6"/>
                </a:solidFill>
              </a:rPr>
              <a:t>Perform input transfers in advance</a:t>
            </a:r>
            <a:r>
              <a:rPr lang="en-US"/>
              <a:t> of requests being made and </a:t>
            </a:r>
            <a:r>
              <a:rPr lang="en-US" b="1">
                <a:solidFill>
                  <a:schemeClr val="accent6"/>
                </a:solidFill>
              </a:rPr>
              <a:t>perform output transfers some time after </a:t>
            </a:r>
            <a:r>
              <a:rPr lang="en-US"/>
              <a:t>the request is made is called buffering.</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Types of I/O devices: </a:t>
            </a:r>
            <a:endParaRPr/>
          </a:p>
          <a:p>
            <a:pPr marL="809625" lvl="1" indent="-352425" algn="just" rtl="0">
              <a:lnSpc>
                <a:spcPct val="90000"/>
              </a:lnSpc>
              <a:spcBef>
                <a:spcPts val="500"/>
              </a:spcBef>
              <a:spcAft>
                <a:spcPts val="0"/>
              </a:spcAft>
              <a:buSzPts val="2000"/>
              <a:buChar char="⮩"/>
            </a:pPr>
            <a:r>
              <a:rPr lang="en-US" b="1">
                <a:solidFill>
                  <a:schemeClr val="dk2"/>
                </a:solidFill>
              </a:rPr>
              <a:t>Block oriented</a:t>
            </a:r>
            <a:r>
              <a:rPr lang="en-US"/>
              <a:t>: A block-oriented device </a:t>
            </a:r>
            <a:r>
              <a:rPr lang="en-US" b="1">
                <a:solidFill>
                  <a:schemeClr val="accent6"/>
                </a:solidFill>
              </a:rPr>
              <a:t>stores information in blocks</a:t>
            </a:r>
            <a:r>
              <a:rPr lang="en-US"/>
              <a:t> that are usually of </a:t>
            </a:r>
            <a:r>
              <a:rPr lang="en-US" b="1">
                <a:solidFill>
                  <a:schemeClr val="accent6"/>
                </a:solidFill>
              </a:rPr>
              <a:t>fixed size</a:t>
            </a:r>
            <a:r>
              <a:rPr lang="en-US"/>
              <a:t>, and </a:t>
            </a:r>
            <a:r>
              <a:rPr lang="en-US" b="1">
                <a:solidFill>
                  <a:schemeClr val="accent6"/>
                </a:solidFill>
              </a:rPr>
              <a:t>transfers are made one block at a time</a:t>
            </a:r>
            <a:r>
              <a:rPr lang="en-US"/>
              <a:t>. </a:t>
            </a:r>
            <a:endParaRPr/>
          </a:p>
          <a:p>
            <a:pPr marL="800100" lvl="1" indent="0" algn="just" rtl="0">
              <a:lnSpc>
                <a:spcPct val="90000"/>
              </a:lnSpc>
              <a:spcBef>
                <a:spcPts val="500"/>
              </a:spcBef>
              <a:spcAft>
                <a:spcPts val="0"/>
              </a:spcAft>
              <a:buSzPts val="2000"/>
              <a:buNone/>
            </a:pPr>
            <a:r>
              <a:rPr lang="en-US"/>
              <a:t>Generally, it is possible to reference data by its block number. </a:t>
            </a:r>
            <a:endParaRPr/>
          </a:p>
          <a:p>
            <a:pPr marL="800100" lvl="1" indent="0" algn="just" rtl="0">
              <a:lnSpc>
                <a:spcPct val="90000"/>
              </a:lnSpc>
              <a:spcBef>
                <a:spcPts val="500"/>
              </a:spcBef>
              <a:spcAft>
                <a:spcPts val="0"/>
              </a:spcAft>
              <a:buSzPts val="2000"/>
              <a:buNone/>
            </a:pPr>
            <a:r>
              <a:rPr lang="en-US" b="1">
                <a:solidFill>
                  <a:schemeClr val="accent6"/>
                </a:solidFill>
              </a:rPr>
              <a:t>Hard disks, floppy disks and optical drives such as DVD-ROM and CD-ROM </a:t>
            </a:r>
            <a:r>
              <a:rPr lang="en-US"/>
              <a:t>are examples of block oriented devices. </a:t>
            </a:r>
            <a:endParaRPr/>
          </a:p>
          <a:p>
            <a:pPr marL="800100" lvl="1" indent="0" algn="just" rtl="0">
              <a:lnSpc>
                <a:spcPct val="90000"/>
              </a:lnSpc>
              <a:spcBef>
                <a:spcPts val="500"/>
              </a:spcBef>
              <a:spcAft>
                <a:spcPts val="0"/>
              </a:spcAft>
              <a:buSzPts val="2000"/>
              <a:buNone/>
            </a:pPr>
            <a:endParaRPr/>
          </a:p>
          <a:p>
            <a:pPr marL="809625" lvl="1" indent="-352425" algn="just" rtl="0">
              <a:lnSpc>
                <a:spcPct val="90000"/>
              </a:lnSpc>
              <a:spcBef>
                <a:spcPts val="500"/>
              </a:spcBef>
              <a:spcAft>
                <a:spcPts val="0"/>
              </a:spcAft>
              <a:buSzPts val="2000"/>
              <a:buChar char="⮩"/>
            </a:pPr>
            <a:r>
              <a:rPr lang="en-US" b="1">
                <a:solidFill>
                  <a:schemeClr val="dk2"/>
                </a:solidFill>
              </a:rPr>
              <a:t>Stream oriented</a:t>
            </a:r>
            <a:r>
              <a:rPr lang="en-US"/>
              <a:t>: A stream-oriented device </a:t>
            </a:r>
            <a:r>
              <a:rPr lang="en-US" b="1">
                <a:solidFill>
                  <a:schemeClr val="accent6"/>
                </a:solidFill>
              </a:rPr>
              <a:t>transfers data in and out as a stream of bytes</a:t>
            </a:r>
            <a:r>
              <a:rPr lang="en-US"/>
              <a:t>, with </a:t>
            </a:r>
            <a:r>
              <a:rPr lang="en-US" b="1">
                <a:solidFill>
                  <a:schemeClr val="accent6"/>
                </a:solidFill>
              </a:rPr>
              <a:t>no block structure</a:t>
            </a:r>
            <a:r>
              <a:rPr lang="en-US"/>
              <a:t>. </a:t>
            </a:r>
            <a:endParaRPr/>
          </a:p>
          <a:p>
            <a:pPr marL="800100" lvl="1" indent="0" algn="just" rtl="0">
              <a:lnSpc>
                <a:spcPct val="90000"/>
              </a:lnSpc>
              <a:spcBef>
                <a:spcPts val="500"/>
              </a:spcBef>
              <a:spcAft>
                <a:spcPts val="0"/>
              </a:spcAft>
              <a:buSzPts val="2000"/>
              <a:buNone/>
            </a:pPr>
            <a:r>
              <a:rPr lang="en-US" b="1">
                <a:solidFill>
                  <a:schemeClr val="accent6"/>
                </a:solidFill>
              </a:rPr>
              <a:t>Terminals, printers, communications ports, keyboard, mouse and other pointing devices</a:t>
            </a:r>
            <a:r>
              <a:rPr lang="en-US"/>
              <a:t>, and most other devices that are </a:t>
            </a:r>
            <a:r>
              <a:rPr lang="en-US" b="1">
                <a:solidFill>
                  <a:schemeClr val="accent6"/>
                </a:solidFill>
              </a:rPr>
              <a:t>not secondary storage </a:t>
            </a:r>
            <a:r>
              <a:rPr lang="en-US"/>
              <a:t>are stream oriented.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0">
                                            <p:txEl>
                                              <p:pRg st="0" end="0"/>
                                            </p:txEl>
                                          </p:spTgt>
                                        </p:tgtEl>
                                        <p:attrNameLst>
                                          <p:attrName>style.visibility</p:attrName>
                                        </p:attrNameLst>
                                      </p:cBhvr>
                                      <p:to>
                                        <p:strVal val="visible"/>
                                      </p:to>
                                    </p:set>
                                    <p:animEffect transition="in" filter="fade">
                                      <p:cBhvr>
                                        <p:cTn id="7" dur="500"/>
                                        <p:tgtEl>
                                          <p:spTgt spid="6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0">
                                            <p:txEl>
                                              <p:pRg st="1" end="1"/>
                                            </p:txEl>
                                          </p:spTgt>
                                        </p:tgtEl>
                                        <p:attrNameLst>
                                          <p:attrName>style.visibility</p:attrName>
                                        </p:attrNameLst>
                                      </p:cBhvr>
                                      <p:to>
                                        <p:strVal val="visible"/>
                                      </p:to>
                                    </p:set>
                                    <p:animEffect transition="in" filter="fade">
                                      <p:cBhvr>
                                        <p:cTn id="12" dur="500"/>
                                        <p:tgtEl>
                                          <p:spTgt spid="6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0">
                                            <p:txEl>
                                              <p:pRg st="2" end="2"/>
                                            </p:txEl>
                                          </p:spTgt>
                                        </p:tgtEl>
                                        <p:attrNameLst>
                                          <p:attrName>style.visibility</p:attrName>
                                        </p:attrNameLst>
                                      </p:cBhvr>
                                      <p:to>
                                        <p:strVal val="visible"/>
                                      </p:to>
                                    </p:set>
                                    <p:animEffect transition="in" filter="fade">
                                      <p:cBhvr>
                                        <p:cTn id="17" dur="500"/>
                                        <p:tgtEl>
                                          <p:spTgt spid="68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80">
                                            <p:txEl>
                                              <p:pRg st="3" end="3"/>
                                            </p:txEl>
                                          </p:spTgt>
                                        </p:tgtEl>
                                        <p:attrNameLst>
                                          <p:attrName>style.visibility</p:attrName>
                                        </p:attrNameLst>
                                      </p:cBhvr>
                                      <p:to>
                                        <p:strVal val="visible"/>
                                      </p:to>
                                    </p:set>
                                    <p:animEffect transition="in" filter="fade">
                                      <p:cBhvr>
                                        <p:cTn id="22" dur="500"/>
                                        <p:tgtEl>
                                          <p:spTgt spid="68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80">
                                            <p:txEl>
                                              <p:pRg st="4" end="4"/>
                                            </p:txEl>
                                          </p:spTgt>
                                        </p:tgtEl>
                                        <p:attrNameLst>
                                          <p:attrName>style.visibility</p:attrName>
                                        </p:attrNameLst>
                                      </p:cBhvr>
                                      <p:to>
                                        <p:strVal val="visible"/>
                                      </p:to>
                                    </p:set>
                                    <p:animEffect transition="in" filter="fade">
                                      <p:cBhvr>
                                        <p:cTn id="27" dur="500"/>
                                        <p:tgtEl>
                                          <p:spTgt spid="68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80">
                                            <p:txEl>
                                              <p:pRg st="5" end="5"/>
                                            </p:txEl>
                                          </p:spTgt>
                                        </p:tgtEl>
                                        <p:attrNameLst>
                                          <p:attrName>style.visibility</p:attrName>
                                        </p:attrNameLst>
                                      </p:cBhvr>
                                      <p:to>
                                        <p:strVal val="visible"/>
                                      </p:to>
                                    </p:set>
                                    <p:animEffect transition="in" filter="fade">
                                      <p:cBhvr>
                                        <p:cTn id="32" dur="500"/>
                                        <p:tgtEl>
                                          <p:spTgt spid="68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80">
                                            <p:txEl>
                                              <p:pRg st="6" end="6"/>
                                            </p:txEl>
                                          </p:spTgt>
                                        </p:tgtEl>
                                        <p:attrNameLst>
                                          <p:attrName>style.visibility</p:attrName>
                                        </p:attrNameLst>
                                      </p:cBhvr>
                                      <p:to>
                                        <p:strVal val="visible"/>
                                      </p:to>
                                    </p:set>
                                    <p:animEffect transition="in" filter="fade">
                                      <p:cBhvr>
                                        <p:cTn id="37" dur="500"/>
                                        <p:tgtEl>
                                          <p:spTgt spid="68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80">
                                            <p:txEl>
                                              <p:pRg st="7" end="7"/>
                                            </p:txEl>
                                          </p:spTgt>
                                        </p:tgtEl>
                                        <p:attrNameLst>
                                          <p:attrName>style.visibility</p:attrName>
                                        </p:attrNameLst>
                                      </p:cBhvr>
                                      <p:to>
                                        <p:strVal val="visible"/>
                                      </p:to>
                                    </p:set>
                                    <p:animEffect transition="in" filter="fade">
                                      <p:cBhvr>
                                        <p:cTn id="42" dur="500"/>
                                        <p:tgtEl>
                                          <p:spTgt spid="68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19"/>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I/O buffering</a:t>
            </a:r>
            <a:endParaRPr/>
          </a:p>
        </p:txBody>
      </p:sp>
      <p:sp>
        <p:nvSpPr>
          <p:cNvPr id="686" name="Google Shape;686;p19"/>
          <p:cNvSpPr txBox="1">
            <a:spLocks noGrp="1"/>
          </p:cNvSpPr>
          <p:nvPr>
            <p:ph type="body" idx="1"/>
          </p:nvPr>
        </p:nvSpPr>
        <p:spPr>
          <a:xfrm>
            <a:off x="4649204" y="1001291"/>
            <a:ext cx="7403096" cy="809206"/>
          </a:xfrm>
          <a:prstGeom prst="rect">
            <a:avLst/>
          </a:prstGeom>
          <a:solidFill>
            <a:srgbClr val="F0D9D8"/>
          </a:solid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b="1">
                <a:solidFill>
                  <a:schemeClr val="dk2"/>
                </a:solidFill>
              </a:rPr>
              <a:t>Without a buffer</a:t>
            </a:r>
            <a:r>
              <a:rPr lang="en-US"/>
              <a:t>, Operating system</a:t>
            </a:r>
            <a:r>
              <a:rPr lang="en-US" b="1">
                <a:solidFill>
                  <a:schemeClr val="accent6"/>
                </a:solidFill>
              </a:rPr>
              <a:t> directly accesses the device when it needs</a:t>
            </a:r>
            <a:endParaRPr/>
          </a:p>
        </p:txBody>
      </p:sp>
      <p:grpSp>
        <p:nvGrpSpPr>
          <p:cNvPr id="687" name="Google Shape;687;p19"/>
          <p:cNvGrpSpPr/>
          <p:nvPr/>
        </p:nvGrpSpPr>
        <p:grpSpPr>
          <a:xfrm>
            <a:off x="346075" y="823204"/>
            <a:ext cx="4011454" cy="1165380"/>
            <a:chOff x="346075" y="823204"/>
            <a:chExt cx="4011454" cy="1165380"/>
          </a:xfrm>
        </p:grpSpPr>
        <p:sp>
          <p:nvSpPr>
            <p:cNvPr id="688" name="Google Shape;688;p19"/>
            <p:cNvSpPr/>
            <p:nvPr/>
          </p:nvSpPr>
          <p:spPr>
            <a:xfrm>
              <a:off x="1784668" y="1174198"/>
              <a:ext cx="900113" cy="785813"/>
            </a:xfrm>
            <a:prstGeom prst="roundRect">
              <a:avLst>
                <a:gd name="adj" fmla="val 16667"/>
              </a:avLst>
            </a:prstGeom>
            <a:solidFill>
              <a:srgbClr val="D58E8B"/>
            </a:solidFill>
            <a:ln w="12700" cap="flat" cmpd="sng">
              <a:solidFill>
                <a:srgbClr val="D58E8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sp>
          <p:nvSpPr>
            <p:cNvPr id="689" name="Google Shape;689;p19"/>
            <p:cNvSpPr/>
            <p:nvPr/>
          </p:nvSpPr>
          <p:spPr>
            <a:xfrm>
              <a:off x="3313113" y="1174197"/>
              <a:ext cx="900113" cy="785813"/>
            </a:xfrm>
            <a:prstGeom prst="roundRect">
              <a:avLst>
                <a:gd name="adj" fmla="val 16667"/>
              </a:avLst>
            </a:prstGeom>
            <a:solidFill>
              <a:srgbClr val="D58E8B"/>
            </a:solidFill>
            <a:ln w="12700" cap="flat" cmpd="sng">
              <a:solidFill>
                <a:srgbClr val="D58E8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sp>
          <p:nvSpPr>
            <p:cNvPr id="690" name="Google Shape;690;p19"/>
            <p:cNvSpPr/>
            <p:nvPr/>
          </p:nvSpPr>
          <p:spPr>
            <a:xfrm>
              <a:off x="346075" y="1174197"/>
              <a:ext cx="857250" cy="814387"/>
            </a:xfrm>
            <a:prstGeom prst="ellipse">
              <a:avLst/>
            </a:prstGeom>
            <a:solidFill>
              <a:srgbClr val="5EAC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Roboto Condensed"/>
                  <a:ea typeface="Roboto Condensed"/>
                  <a:cs typeface="Roboto Condensed"/>
                  <a:sym typeface="Roboto Condensed"/>
                </a:rPr>
                <a:t>I/O</a:t>
              </a:r>
              <a:endParaRPr/>
            </a:p>
            <a:p>
              <a:pPr marL="0" marR="0" lvl="0" indent="0" algn="ctr" rtl="0">
                <a:spcBef>
                  <a:spcPts val="0"/>
                </a:spcBef>
                <a:spcAft>
                  <a:spcPts val="0"/>
                </a:spcAft>
                <a:buNone/>
              </a:pPr>
              <a:r>
                <a:rPr lang="en-US" sz="1100">
                  <a:solidFill>
                    <a:schemeClr val="lt1"/>
                  </a:solidFill>
                  <a:latin typeface="Roboto Condensed"/>
                  <a:ea typeface="Roboto Condensed"/>
                  <a:cs typeface="Roboto Condensed"/>
                  <a:sym typeface="Roboto Condensed"/>
                </a:rPr>
                <a:t>Device</a:t>
              </a:r>
              <a:endParaRPr sz="1800">
                <a:solidFill>
                  <a:schemeClr val="lt1"/>
                </a:solidFill>
                <a:latin typeface="Roboto Condensed"/>
                <a:ea typeface="Roboto Condensed"/>
                <a:cs typeface="Roboto Condensed"/>
                <a:sym typeface="Roboto Condensed"/>
              </a:endParaRPr>
            </a:p>
          </p:txBody>
        </p:sp>
        <p:sp>
          <p:nvSpPr>
            <p:cNvPr id="691" name="Google Shape;691;p19"/>
            <p:cNvSpPr txBox="1"/>
            <p:nvPr/>
          </p:nvSpPr>
          <p:spPr>
            <a:xfrm>
              <a:off x="1503204" y="823204"/>
              <a:ext cx="1463040"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Roboto Condensed"/>
                  <a:ea typeface="Roboto Condensed"/>
                  <a:cs typeface="Roboto Condensed"/>
                  <a:sym typeface="Roboto Condensed"/>
                </a:rPr>
                <a:t>Operating System</a:t>
              </a:r>
              <a:endParaRPr/>
            </a:p>
          </p:txBody>
        </p:sp>
        <p:sp>
          <p:nvSpPr>
            <p:cNvPr id="692" name="Google Shape;692;p19"/>
            <p:cNvSpPr txBox="1"/>
            <p:nvPr/>
          </p:nvSpPr>
          <p:spPr>
            <a:xfrm>
              <a:off x="3168809" y="823204"/>
              <a:ext cx="1188720"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Roboto Condensed"/>
                  <a:ea typeface="Roboto Condensed"/>
                  <a:cs typeface="Roboto Condensed"/>
                  <a:sym typeface="Roboto Condensed"/>
                </a:rPr>
                <a:t>User Process</a:t>
              </a:r>
              <a:endParaRPr/>
            </a:p>
          </p:txBody>
        </p:sp>
        <p:cxnSp>
          <p:nvCxnSpPr>
            <p:cNvPr id="693" name="Google Shape;693;p19"/>
            <p:cNvCxnSpPr>
              <a:stCxn id="690" idx="6"/>
              <a:endCxn id="689" idx="1"/>
            </p:cNvCxnSpPr>
            <p:nvPr/>
          </p:nvCxnSpPr>
          <p:spPr>
            <a:xfrm rot="10800000" flipH="1">
              <a:off x="1203325" y="1566991"/>
              <a:ext cx="2109900" cy="14400"/>
            </a:xfrm>
            <a:prstGeom prst="straightConnector1">
              <a:avLst/>
            </a:prstGeom>
            <a:noFill/>
            <a:ln w="38100" cap="flat" cmpd="sng">
              <a:solidFill>
                <a:srgbClr val="8A3531"/>
              </a:solidFill>
              <a:prstDash val="solid"/>
              <a:miter lim="800000"/>
              <a:headEnd type="none" w="sm" len="sm"/>
              <a:tailEnd type="triangle" w="med" len="med"/>
            </a:ln>
          </p:spPr>
        </p:cxnSp>
        <p:sp>
          <p:nvSpPr>
            <p:cNvPr id="694" name="Google Shape;694;p19"/>
            <p:cNvSpPr/>
            <p:nvPr/>
          </p:nvSpPr>
          <p:spPr>
            <a:xfrm>
              <a:off x="3598069" y="1476396"/>
              <a:ext cx="330200" cy="181414"/>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sp>
          <p:nvSpPr>
            <p:cNvPr id="695" name="Google Shape;695;p19"/>
            <p:cNvSpPr txBox="1"/>
            <p:nvPr/>
          </p:nvSpPr>
          <p:spPr>
            <a:xfrm>
              <a:off x="1305401" y="1284407"/>
              <a:ext cx="365760"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Roboto Condensed"/>
                  <a:ea typeface="Roboto Condensed"/>
                  <a:cs typeface="Roboto Condensed"/>
                  <a:sym typeface="Roboto Condensed"/>
                </a:rPr>
                <a:t>IN</a:t>
              </a:r>
              <a:endParaRPr/>
            </a:p>
          </p:txBody>
        </p:sp>
      </p:grpSp>
      <p:sp>
        <p:nvSpPr>
          <p:cNvPr id="696" name="Google Shape;696;p19"/>
          <p:cNvSpPr txBox="1"/>
          <p:nvPr/>
        </p:nvSpPr>
        <p:spPr>
          <a:xfrm>
            <a:off x="4649204" y="2207235"/>
            <a:ext cx="7403096" cy="809206"/>
          </a:xfrm>
          <a:prstGeom prst="rect">
            <a:avLst/>
          </a:prstGeom>
          <a:solidFill>
            <a:srgbClr val="F0D9D8"/>
          </a:solidFill>
          <a:ln>
            <a:noFill/>
          </a:ln>
        </p:spPr>
        <p:txBody>
          <a:bodyPr spcFirstLastPara="1" wrap="square" lIns="91425" tIns="45700" rIns="91425" bIns="45700" anchor="t" anchorCtr="0">
            <a:noAutofit/>
          </a:bodyPr>
          <a:lstStyle/>
          <a:p>
            <a:pPr marL="265113" marR="0" lvl="0" indent="-265113" algn="just" rtl="0">
              <a:lnSpc>
                <a:spcPct val="90000"/>
              </a:lnSpc>
              <a:spcBef>
                <a:spcPts val="0"/>
              </a:spcBef>
              <a:spcAft>
                <a:spcPts val="0"/>
              </a:spcAft>
              <a:buClr>
                <a:schemeClr val="accent6"/>
              </a:buClr>
              <a:buSzPts val="2400"/>
              <a:buFont typeface="Noto Sans Symbols"/>
              <a:buChar char="🞂"/>
            </a:pPr>
            <a:r>
              <a:rPr lang="en-US" sz="2400" b="1">
                <a:solidFill>
                  <a:schemeClr val="dk2"/>
                </a:solidFill>
                <a:latin typeface="Roboto Condensed"/>
                <a:ea typeface="Roboto Condensed"/>
                <a:cs typeface="Roboto Condensed"/>
                <a:sym typeface="Roboto Condensed"/>
              </a:rPr>
              <a:t>Single buffer</a:t>
            </a:r>
            <a:r>
              <a:rPr lang="en-US" sz="2400">
                <a:solidFill>
                  <a:schemeClr val="dk1"/>
                </a:solidFill>
                <a:latin typeface="Roboto Condensed"/>
                <a:ea typeface="Roboto Condensed"/>
                <a:cs typeface="Roboto Condensed"/>
                <a:sym typeface="Roboto Condensed"/>
              </a:rPr>
              <a:t>, Operating system </a:t>
            </a:r>
            <a:r>
              <a:rPr lang="en-US" sz="2400" b="1">
                <a:solidFill>
                  <a:schemeClr val="accent6"/>
                </a:solidFill>
                <a:latin typeface="Roboto Condensed"/>
                <a:ea typeface="Roboto Condensed"/>
                <a:cs typeface="Roboto Condensed"/>
                <a:sym typeface="Roboto Condensed"/>
              </a:rPr>
              <a:t>assigns a buffer in the main memory for an I/O request</a:t>
            </a:r>
            <a:endParaRPr/>
          </a:p>
        </p:txBody>
      </p:sp>
      <p:grpSp>
        <p:nvGrpSpPr>
          <p:cNvPr id="697" name="Google Shape;697;p19"/>
          <p:cNvGrpSpPr/>
          <p:nvPr/>
        </p:nvGrpSpPr>
        <p:grpSpPr>
          <a:xfrm>
            <a:off x="346075" y="2029148"/>
            <a:ext cx="4011454" cy="1165380"/>
            <a:chOff x="346075" y="2029148"/>
            <a:chExt cx="4011454" cy="1165380"/>
          </a:xfrm>
        </p:grpSpPr>
        <p:sp>
          <p:nvSpPr>
            <p:cNvPr id="698" name="Google Shape;698;p19"/>
            <p:cNvSpPr txBox="1"/>
            <p:nvPr/>
          </p:nvSpPr>
          <p:spPr>
            <a:xfrm>
              <a:off x="1503204" y="2029148"/>
              <a:ext cx="1463040"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Roboto Condensed"/>
                  <a:ea typeface="Roboto Condensed"/>
                  <a:cs typeface="Roboto Condensed"/>
                  <a:sym typeface="Roboto Condensed"/>
                </a:rPr>
                <a:t>Operating System</a:t>
              </a:r>
              <a:endParaRPr/>
            </a:p>
          </p:txBody>
        </p:sp>
        <p:sp>
          <p:nvSpPr>
            <p:cNvPr id="699" name="Google Shape;699;p19"/>
            <p:cNvSpPr txBox="1"/>
            <p:nvPr/>
          </p:nvSpPr>
          <p:spPr>
            <a:xfrm>
              <a:off x="3168809" y="2029148"/>
              <a:ext cx="1188720"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Roboto Condensed"/>
                  <a:ea typeface="Roboto Condensed"/>
                  <a:cs typeface="Roboto Condensed"/>
                  <a:sym typeface="Roboto Condensed"/>
                </a:rPr>
                <a:t>User Process</a:t>
              </a:r>
              <a:endParaRPr/>
            </a:p>
          </p:txBody>
        </p:sp>
        <p:sp>
          <p:nvSpPr>
            <p:cNvPr id="700" name="Google Shape;700;p19"/>
            <p:cNvSpPr/>
            <p:nvPr/>
          </p:nvSpPr>
          <p:spPr>
            <a:xfrm>
              <a:off x="1784668" y="2380142"/>
              <a:ext cx="900113" cy="785813"/>
            </a:xfrm>
            <a:prstGeom prst="roundRect">
              <a:avLst>
                <a:gd name="adj" fmla="val 16667"/>
              </a:avLst>
            </a:prstGeom>
            <a:solidFill>
              <a:srgbClr val="D58E8B"/>
            </a:solidFill>
            <a:ln w="12700" cap="flat" cmpd="sng">
              <a:solidFill>
                <a:srgbClr val="D58E8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sp>
          <p:nvSpPr>
            <p:cNvPr id="701" name="Google Shape;701;p19"/>
            <p:cNvSpPr/>
            <p:nvPr/>
          </p:nvSpPr>
          <p:spPr>
            <a:xfrm>
              <a:off x="3313113" y="2380141"/>
              <a:ext cx="900113" cy="785813"/>
            </a:xfrm>
            <a:prstGeom prst="roundRect">
              <a:avLst>
                <a:gd name="adj" fmla="val 16667"/>
              </a:avLst>
            </a:prstGeom>
            <a:solidFill>
              <a:srgbClr val="D58E8B"/>
            </a:solidFill>
            <a:ln w="12700" cap="flat" cmpd="sng">
              <a:solidFill>
                <a:srgbClr val="D58E8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sp>
          <p:nvSpPr>
            <p:cNvPr id="702" name="Google Shape;702;p19"/>
            <p:cNvSpPr/>
            <p:nvPr/>
          </p:nvSpPr>
          <p:spPr>
            <a:xfrm>
              <a:off x="346075" y="2380141"/>
              <a:ext cx="857250" cy="814387"/>
            </a:xfrm>
            <a:prstGeom prst="ellipse">
              <a:avLst/>
            </a:prstGeom>
            <a:solidFill>
              <a:srgbClr val="5EAC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Roboto Condensed"/>
                  <a:ea typeface="Roboto Condensed"/>
                  <a:cs typeface="Roboto Condensed"/>
                  <a:sym typeface="Roboto Condensed"/>
                </a:rPr>
                <a:t>I/O</a:t>
              </a:r>
              <a:endParaRPr/>
            </a:p>
            <a:p>
              <a:pPr marL="0" marR="0" lvl="0" indent="0" algn="ctr" rtl="0">
                <a:spcBef>
                  <a:spcPts val="0"/>
                </a:spcBef>
                <a:spcAft>
                  <a:spcPts val="0"/>
                </a:spcAft>
                <a:buNone/>
              </a:pPr>
              <a:r>
                <a:rPr lang="en-US" sz="1100">
                  <a:solidFill>
                    <a:schemeClr val="lt1"/>
                  </a:solidFill>
                  <a:latin typeface="Roboto Condensed"/>
                  <a:ea typeface="Roboto Condensed"/>
                  <a:cs typeface="Roboto Condensed"/>
                  <a:sym typeface="Roboto Condensed"/>
                </a:rPr>
                <a:t>Device</a:t>
              </a:r>
              <a:endParaRPr sz="1800">
                <a:solidFill>
                  <a:schemeClr val="lt1"/>
                </a:solidFill>
                <a:latin typeface="Roboto Condensed"/>
                <a:ea typeface="Roboto Condensed"/>
                <a:cs typeface="Roboto Condensed"/>
                <a:sym typeface="Roboto Condensed"/>
              </a:endParaRPr>
            </a:p>
          </p:txBody>
        </p:sp>
        <p:cxnSp>
          <p:nvCxnSpPr>
            <p:cNvPr id="703" name="Google Shape;703;p19"/>
            <p:cNvCxnSpPr>
              <a:stCxn id="702" idx="6"/>
              <a:endCxn id="701" idx="1"/>
            </p:cNvCxnSpPr>
            <p:nvPr/>
          </p:nvCxnSpPr>
          <p:spPr>
            <a:xfrm rot="10800000" flipH="1">
              <a:off x="1203325" y="2772935"/>
              <a:ext cx="2109900" cy="14400"/>
            </a:xfrm>
            <a:prstGeom prst="straightConnector1">
              <a:avLst/>
            </a:prstGeom>
            <a:noFill/>
            <a:ln w="38100" cap="flat" cmpd="sng">
              <a:solidFill>
                <a:srgbClr val="8A3531"/>
              </a:solidFill>
              <a:prstDash val="solid"/>
              <a:miter lim="800000"/>
              <a:headEnd type="none" w="sm" len="sm"/>
              <a:tailEnd type="triangle" w="med" len="med"/>
            </a:ln>
          </p:spPr>
        </p:cxnSp>
        <p:sp>
          <p:nvSpPr>
            <p:cNvPr id="704" name="Google Shape;704;p19"/>
            <p:cNvSpPr/>
            <p:nvPr/>
          </p:nvSpPr>
          <p:spPr>
            <a:xfrm>
              <a:off x="3598069" y="2682340"/>
              <a:ext cx="330200" cy="181414"/>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sp>
          <p:nvSpPr>
            <p:cNvPr id="705" name="Google Shape;705;p19"/>
            <p:cNvSpPr txBox="1"/>
            <p:nvPr/>
          </p:nvSpPr>
          <p:spPr>
            <a:xfrm>
              <a:off x="1305401" y="2490351"/>
              <a:ext cx="365760"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Roboto Condensed"/>
                  <a:ea typeface="Roboto Condensed"/>
                  <a:cs typeface="Roboto Condensed"/>
                  <a:sym typeface="Roboto Condensed"/>
                </a:rPr>
                <a:t>IN</a:t>
              </a:r>
              <a:endParaRPr/>
            </a:p>
          </p:txBody>
        </p:sp>
        <p:sp>
          <p:nvSpPr>
            <p:cNvPr id="706" name="Google Shape;706;p19"/>
            <p:cNvSpPr/>
            <p:nvPr/>
          </p:nvSpPr>
          <p:spPr>
            <a:xfrm>
              <a:off x="2075561" y="2682340"/>
              <a:ext cx="330200" cy="181414"/>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cxnSp>
          <p:nvCxnSpPr>
            <p:cNvPr id="707" name="Google Shape;707;p19"/>
            <p:cNvCxnSpPr>
              <a:endCxn id="704" idx="1"/>
            </p:cNvCxnSpPr>
            <p:nvPr/>
          </p:nvCxnSpPr>
          <p:spPr>
            <a:xfrm rot="10800000" flipH="1">
              <a:off x="2405869" y="2773047"/>
              <a:ext cx="1192200" cy="4500"/>
            </a:xfrm>
            <a:prstGeom prst="straightConnector1">
              <a:avLst/>
            </a:prstGeom>
            <a:noFill/>
            <a:ln w="38100" cap="flat" cmpd="sng">
              <a:solidFill>
                <a:srgbClr val="8A3531"/>
              </a:solidFill>
              <a:prstDash val="solid"/>
              <a:miter lim="800000"/>
              <a:headEnd type="none" w="sm" len="sm"/>
              <a:tailEnd type="triangle" w="med" len="med"/>
            </a:ln>
          </p:spPr>
        </p:cxnSp>
        <p:sp>
          <p:nvSpPr>
            <p:cNvPr id="708" name="Google Shape;708;p19"/>
            <p:cNvSpPr txBox="1"/>
            <p:nvPr/>
          </p:nvSpPr>
          <p:spPr>
            <a:xfrm>
              <a:off x="2678812" y="2479558"/>
              <a:ext cx="640080" cy="31089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Roboto Condensed"/>
                  <a:ea typeface="Roboto Condensed"/>
                  <a:cs typeface="Roboto Condensed"/>
                  <a:sym typeface="Roboto Condensed"/>
                </a:rPr>
                <a:t>MOVE</a:t>
              </a:r>
              <a:endParaRPr/>
            </a:p>
          </p:txBody>
        </p:sp>
      </p:grpSp>
      <p:sp>
        <p:nvSpPr>
          <p:cNvPr id="709" name="Google Shape;709;p19"/>
          <p:cNvSpPr txBox="1"/>
          <p:nvPr/>
        </p:nvSpPr>
        <p:spPr>
          <a:xfrm>
            <a:off x="4649204" y="3435156"/>
            <a:ext cx="7403096" cy="1371600"/>
          </a:xfrm>
          <a:prstGeom prst="rect">
            <a:avLst/>
          </a:prstGeom>
          <a:solidFill>
            <a:srgbClr val="F0D9D8"/>
          </a:solidFill>
          <a:ln>
            <a:noFill/>
          </a:ln>
        </p:spPr>
        <p:txBody>
          <a:bodyPr spcFirstLastPara="1" wrap="square" lIns="91425" tIns="45700" rIns="91425" bIns="45700" anchor="t" anchorCtr="0">
            <a:noAutofit/>
          </a:bodyPr>
          <a:lstStyle/>
          <a:p>
            <a:pPr marL="265113" marR="0" lvl="0" indent="-265113" algn="just" rtl="0">
              <a:lnSpc>
                <a:spcPct val="90000"/>
              </a:lnSpc>
              <a:spcBef>
                <a:spcPts val="0"/>
              </a:spcBef>
              <a:spcAft>
                <a:spcPts val="0"/>
              </a:spcAft>
              <a:buClr>
                <a:schemeClr val="accent6"/>
              </a:buClr>
              <a:buSzPts val="2400"/>
              <a:buFont typeface="Noto Sans Symbols"/>
              <a:buChar char="🞂"/>
            </a:pPr>
            <a:r>
              <a:rPr lang="en-US" sz="2400" b="1">
                <a:solidFill>
                  <a:schemeClr val="dk2"/>
                </a:solidFill>
                <a:latin typeface="Roboto Condensed"/>
                <a:ea typeface="Roboto Condensed"/>
                <a:cs typeface="Roboto Condensed"/>
                <a:sym typeface="Roboto Condensed"/>
              </a:rPr>
              <a:t>Double buffer</a:t>
            </a:r>
            <a:r>
              <a:rPr lang="en-US" sz="2400">
                <a:solidFill>
                  <a:schemeClr val="dk1"/>
                </a:solidFill>
                <a:latin typeface="Roboto Condensed"/>
                <a:ea typeface="Roboto Condensed"/>
                <a:cs typeface="Roboto Condensed"/>
                <a:sym typeface="Roboto Condensed"/>
              </a:rPr>
              <a:t>, Operating system </a:t>
            </a:r>
            <a:r>
              <a:rPr lang="en-US" sz="2400" b="1">
                <a:solidFill>
                  <a:schemeClr val="accent6"/>
                </a:solidFill>
                <a:latin typeface="Roboto Condensed"/>
                <a:ea typeface="Roboto Condensed"/>
                <a:cs typeface="Roboto Condensed"/>
                <a:sym typeface="Roboto Condensed"/>
              </a:rPr>
              <a:t>use two system buffers instead of one, </a:t>
            </a:r>
            <a:r>
              <a:rPr lang="en-US" sz="2400">
                <a:solidFill>
                  <a:schemeClr val="dk1"/>
                </a:solidFill>
                <a:latin typeface="Roboto Condensed"/>
                <a:ea typeface="Roboto Condensed"/>
                <a:cs typeface="Roboto Condensed"/>
                <a:sym typeface="Roboto Condensed"/>
              </a:rPr>
              <a:t>also known as </a:t>
            </a:r>
            <a:r>
              <a:rPr lang="en-US" sz="2400" b="1">
                <a:solidFill>
                  <a:schemeClr val="accent6"/>
                </a:solidFill>
                <a:latin typeface="Roboto Condensed"/>
                <a:ea typeface="Roboto Condensed"/>
                <a:cs typeface="Roboto Condensed"/>
                <a:sym typeface="Roboto Condensed"/>
              </a:rPr>
              <a:t>buffer swapping</a:t>
            </a:r>
            <a:r>
              <a:rPr lang="en-US" sz="2400" b="1">
                <a:solidFill>
                  <a:schemeClr val="dk1"/>
                </a:solidFill>
                <a:latin typeface="Roboto Condensed"/>
                <a:ea typeface="Roboto Condensed"/>
                <a:cs typeface="Roboto Condensed"/>
                <a:sym typeface="Roboto Condensed"/>
              </a:rPr>
              <a:t>. </a:t>
            </a:r>
            <a:r>
              <a:rPr lang="en-US" sz="2400">
                <a:solidFill>
                  <a:schemeClr val="dk1"/>
                </a:solidFill>
                <a:latin typeface="Roboto Condensed"/>
                <a:ea typeface="Roboto Condensed"/>
                <a:cs typeface="Roboto Condensed"/>
                <a:sym typeface="Roboto Condensed"/>
              </a:rPr>
              <a:t>A </a:t>
            </a:r>
            <a:r>
              <a:rPr lang="en-US" sz="2400" b="1">
                <a:solidFill>
                  <a:schemeClr val="accent6"/>
                </a:solidFill>
                <a:latin typeface="Roboto Condensed"/>
                <a:ea typeface="Roboto Condensed"/>
                <a:cs typeface="Roboto Condensed"/>
                <a:sym typeface="Roboto Condensed"/>
              </a:rPr>
              <a:t>process can transfer data to or from one buffer while the operating system empties or fills the other buffer </a:t>
            </a:r>
            <a:endParaRPr/>
          </a:p>
        </p:txBody>
      </p:sp>
      <p:grpSp>
        <p:nvGrpSpPr>
          <p:cNvPr id="710" name="Google Shape;710;p19"/>
          <p:cNvGrpSpPr/>
          <p:nvPr/>
        </p:nvGrpSpPr>
        <p:grpSpPr>
          <a:xfrm>
            <a:off x="346075" y="3538266"/>
            <a:ext cx="4011454" cy="1165380"/>
            <a:chOff x="346075" y="3524950"/>
            <a:chExt cx="4011454" cy="1165380"/>
          </a:xfrm>
        </p:grpSpPr>
        <p:sp>
          <p:nvSpPr>
            <p:cNvPr id="711" name="Google Shape;711;p19"/>
            <p:cNvSpPr/>
            <p:nvPr/>
          </p:nvSpPr>
          <p:spPr>
            <a:xfrm>
              <a:off x="1784668" y="3875944"/>
              <a:ext cx="900113" cy="785813"/>
            </a:xfrm>
            <a:prstGeom prst="roundRect">
              <a:avLst>
                <a:gd name="adj" fmla="val 16667"/>
              </a:avLst>
            </a:prstGeom>
            <a:solidFill>
              <a:srgbClr val="D58E8B"/>
            </a:solidFill>
            <a:ln w="12700" cap="flat" cmpd="sng">
              <a:solidFill>
                <a:srgbClr val="D58E8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sp>
          <p:nvSpPr>
            <p:cNvPr id="712" name="Google Shape;712;p19"/>
            <p:cNvSpPr/>
            <p:nvPr/>
          </p:nvSpPr>
          <p:spPr>
            <a:xfrm>
              <a:off x="3313113" y="3875943"/>
              <a:ext cx="900113" cy="785813"/>
            </a:xfrm>
            <a:prstGeom prst="roundRect">
              <a:avLst>
                <a:gd name="adj" fmla="val 16667"/>
              </a:avLst>
            </a:prstGeom>
            <a:solidFill>
              <a:srgbClr val="D58E8B"/>
            </a:solidFill>
            <a:ln w="12700" cap="flat" cmpd="sng">
              <a:solidFill>
                <a:srgbClr val="D58E8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sp>
          <p:nvSpPr>
            <p:cNvPr id="713" name="Google Shape;713;p19"/>
            <p:cNvSpPr/>
            <p:nvPr/>
          </p:nvSpPr>
          <p:spPr>
            <a:xfrm>
              <a:off x="346075" y="3875943"/>
              <a:ext cx="857250" cy="814387"/>
            </a:xfrm>
            <a:prstGeom prst="ellipse">
              <a:avLst/>
            </a:prstGeom>
            <a:solidFill>
              <a:srgbClr val="5EAC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Roboto Condensed"/>
                  <a:ea typeface="Roboto Condensed"/>
                  <a:cs typeface="Roboto Condensed"/>
                  <a:sym typeface="Roboto Condensed"/>
                </a:rPr>
                <a:t>I/O</a:t>
              </a:r>
              <a:endParaRPr/>
            </a:p>
            <a:p>
              <a:pPr marL="0" marR="0" lvl="0" indent="0" algn="ctr" rtl="0">
                <a:spcBef>
                  <a:spcPts val="0"/>
                </a:spcBef>
                <a:spcAft>
                  <a:spcPts val="0"/>
                </a:spcAft>
                <a:buNone/>
              </a:pPr>
              <a:r>
                <a:rPr lang="en-US" sz="1100">
                  <a:solidFill>
                    <a:schemeClr val="lt1"/>
                  </a:solidFill>
                  <a:latin typeface="Roboto Condensed"/>
                  <a:ea typeface="Roboto Condensed"/>
                  <a:cs typeface="Roboto Condensed"/>
                  <a:sym typeface="Roboto Condensed"/>
                </a:rPr>
                <a:t>Device</a:t>
              </a:r>
              <a:endParaRPr sz="1800">
                <a:solidFill>
                  <a:schemeClr val="lt1"/>
                </a:solidFill>
                <a:latin typeface="Roboto Condensed"/>
                <a:ea typeface="Roboto Condensed"/>
                <a:cs typeface="Roboto Condensed"/>
                <a:sym typeface="Roboto Condensed"/>
              </a:endParaRPr>
            </a:p>
          </p:txBody>
        </p:sp>
        <p:sp>
          <p:nvSpPr>
            <p:cNvPr id="714" name="Google Shape;714;p19"/>
            <p:cNvSpPr txBox="1"/>
            <p:nvPr/>
          </p:nvSpPr>
          <p:spPr>
            <a:xfrm>
              <a:off x="1503204" y="3524950"/>
              <a:ext cx="1463040"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Roboto Condensed"/>
                  <a:ea typeface="Roboto Condensed"/>
                  <a:cs typeface="Roboto Condensed"/>
                  <a:sym typeface="Roboto Condensed"/>
                </a:rPr>
                <a:t>Operating System</a:t>
              </a:r>
              <a:endParaRPr/>
            </a:p>
          </p:txBody>
        </p:sp>
        <p:sp>
          <p:nvSpPr>
            <p:cNvPr id="715" name="Google Shape;715;p19"/>
            <p:cNvSpPr txBox="1"/>
            <p:nvPr/>
          </p:nvSpPr>
          <p:spPr>
            <a:xfrm>
              <a:off x="3168809" y="3524950"/>
              <a:ext cx="1188720"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Roboto Condensed"/>
                  <a:ea typeface="Roboto Condensed"/>
                  <a:cs typeface="Roboto Condensed"/>
                  <a:sym typeface="Roboto Condensed"/>
                </a:rPr>
                <a:t>User Process</a:t>
              </a:r>
              <a:endParaRPr/>
            </a:p>
          </p:txBody>
        </p:sp>
        <p:cxnSp>
          <p:nvCxnSpPr>
            <p:cNvPr id="716" name="Google Shape;716;p19"/>
            <p:cNvCxnSpPr>
              <a:stCxn id="713" idx="6"/>
            </p:cNvCxnSpPr>
            <p:nvPr/>
          </p:nvCxnSpPr>
          <p:spPr>
            <a:xfrm rot="10800000" flipH="1">
              <a:off x="1203325" y="4087537"/>
              <a:ext cx="872100" cy="195600"/>
            </a:xfrm>
            <a:prstGeom prst="straightConnector1">
              <a:avLst/>
            </a:prstGeom>
            <a:noFill/>
            <a:ln w="38100" cap="flat" cmpd="sng">
              <a:solidFill>
                <a:srgbClr val="8A3531"/>
              </a:solidFill>
              <a:prstDash val="solid"/>
              <a:miter lim="800000"/>
              <a:headEnd type="none" w="sm" len="sm"/>
              <a:tailEnd type="triangle" w="med" len="med"/>
            </a:ln>
          </p:spPr>
        </p:cxnSp>
        <p:sp>
          <p:nvSpPr>
            <p:cNvPr id="717" name="Google Shape;717;p19"/>
            <p:cNvSpPr/>
            <p:nvPr/>
          </p:nvSpPr>
          <p:spPr>
            <a:xfrm>
              <a:off x="3598069" y="4178142"/>
              <a:ext cx="330200" cy="181414"/>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sp>
          <p:nvSpPr>
            <p:cNvPr id="718" name="Google Shape;718;p19"/>
            <p:cNvSpPr txBox="1"/>
            <p:nvPr/>
          </p:nvSpPr>
          <p:spPr>
            <a:xfrm>
              <a:off x="1305401" y="3957578"/>
              <a:ext cx="365760"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Roboto Condensed"/>
                  <a:ea typeface="Roboto Condensed"/>
                  <a:cs typeface="Roboto Condensed"/>
                  <a:sym typeface="Roboto Condensed"/>
                </a:rPr>
                <a:t>IN</a:t>
              </a:r>
              <a:endParaRPr/>
            </a:p>
          </p:txBody>
        </p:sp>
        <p:sp>
          <p:nvSpPr>
            <p:cNvPr id="719" name="Google Shape;719;p19"/>
            <p:cNvSpPr/>
            <p:nvPr/>
          </p:nvSpPr>
          <p:spPr>
            <a:xfrm>
              <a:off x="2075561" y="3996728"/>
              <a:ext cx="330200" cy="181414"/>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cxnSp>
          <p:nvCxnSpPr>
            <p:cNvPr id="720" name="Google Shape;720;p19"/>
            <p:cNvCxnSpPr>
              <a:endCxn id="717" idx="1"/>
            </p:cNvCxnSpPr>
            <p:nvPr/>
          </p:nvCxnSpPr>
          <p:spPr>
            <a:xfrm rot="10800000" flipH="1">
              <a:off x="2402869" y="4268849"/>
              <a:ext cx="1195200" cy="202800"/>
            </a:xfrm>
            <a:prstGeom prst="straightConnector1">
              <a:avLst/>
            </a:prstGeom>
            <a:noFill/>
            <a:ln w="38100" cap="flat" cmpd="sng">
              <a:solidFill>
                <a:srgbClr val="8A3531"/>
              </a:solidFill>
              <a:prstDash val="solid"/>
              <a:miter lim="800000"/>
              <a:headEnd type="none" w="sm" len="sm"/>
              <a:tailEnd type="triangle" w="med" len="med"/>
            </a:ln>
          </p:spPr>
        </p:cxnSp>
        <p:sp>
          <p:nvSpPr>
            <p:cNvPr id="721" name="Google Shape;721;p19"/>
            <p:cNvSpPr txBox="1"/>
            <p:nvPr/>
          </p:nvSpPr>
          <p:spPr>
            <a:xfrm>
              <a:off x="2678812" y="4064260"/>
              <a:ext cx="640080" cy="31089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Roboto Condensed"/>
                  <a:ea typeface="Roboto Condensed"/>
                  <a:cs typeface="Roboto Condensed"/>
                  <a:sym typeface="Roboto Condensed"/>
                </a:rPr>
                <a:t>MOVE</a:t>
              </a:r>
              <a:endParaRPr/>
            </a:p>
          </p:txBody>
        </p:sp>
        <p:sp>
          <p:nvSpPr>
            <p:cNvPr id="722" name="Google Shape;722;p19"/>
            <p:cNvSpPr/>
            <p:nvPr/>
          </p:nvSpPr>
          <p:spPr>
            <a:xfrm>
              <a:off x="2077442" y="4364170"/>
              <a:ext cx="330200" cy="181414"/>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grpSp>
      <p:sp>
        <p:nvSpPr>
          <p:cNvPr id="723" name="Google Shape;723;p19"/>
          <p:cNvSpPr txBox="1"/>
          <p:nvPr/>
        </p:nvSpPr>
        <p:spPr>
          <a:xfrm>
            <a:off x="4649204" y="5133878"/>
            <a:ext cx="7403096" cy="1371600"/>
          </a:xfrm>
          <a:prstGeom prst="rect">
            <a:avLst/>
          </a:prstGeom>
          <a:solidFill>
            <a:srgbClr val="F0D9D8"/>
          </a:solidFill>
          <a:ln>
            <a:noFill/>
          </a:ln>
        </p:spPr>
        <p:txBody>
          <a:bodyPr spcFirstLastPara="1" wrap="square" lIns="91425" tIns="45700" rIns="91425" bIns="45700" anchor="t" anchorCtr="0">
            <a:noAutofit/>
          </a:bodyPr>
          <a:lstStyle/>
          <a:p>
            <a:pPr marL="265113" marR="0" lvl="0" indent="-265113" algn="just" rtl="0">
              <a:lnSpc>
                <a:spcPct val="90000"/>
              </a:lnSpc>
              <a:spcBef>
                <a:spcPts val="0"/>
              </a:spcBef>
              <a:spcAft>
                <a:spcPts val="0"/>
              </a:spcAft>
              <a:buClr>
                <a:schemeClr val="accent6"/>
              </a:buClr>
              <a:buSzPts val="2400"/>
              <a:buFont typeface="Noto Sans Symbols"/>
              <a:buChar char="🞂"/>
            </a:pPr>
            <a:r>
              <a:rPr lang="en-US" sz="2400" b="1">
                <a:solidFill>
                  <a:schemeClr val="dk2"/>
                </a:solidFill>
                <a:latin typeface="Roboto Condensed"/>
                <a:ea typeface="Roboto Condensed"/>
                <a:cs typeface="Roboto Condensed"/>
                <a:sym typeface="Roboto Condensed"/>
              </a:rPr>
              <a:t>Circular buffer</a:t>
            </a:r>
            <a:r>
              <a:rPr lang="en-US" sz="2400">
                <a:solidFill>
                  <a:schemeClr val="dk1"/>
                </a:solidFill>
                <a:latin typeface="Roboto Condensed"/>
                <a:ea typeface="Roboto Condensed"/>
                <a:cs typeface="Roboto Condensed"/>
                <a:sym typeface="Roboto Condensed"/>
              </a:rPr>
              <a:t>, Operating system </a:t>
            </a:r>
            <a:r>
              <a:rPr lang="en-US" sz="2400" b="1">
                <a:solidFill>
                  <a:schemeClr val="accent6"/>
                </a:solidFill>
                <a:latin typeface="Roboto Condensed"/>
                <a:ea typeface="Roboto Condensed"/>
                <a:cs typeface="Roboto Condensed"/>
                <a:sym typeface="Roboto Condensed"/>
              </a:rPr>
              <a:t>uses</a:t>
            </a:r>
            <a:r>
              <a:rPr lang="en-US" sz="2400">
                <a:solidFill>
                  <a:schemeClr val="dk1"/>
                </a:solidFill>
                <a:latin typeface="Roboto Condensed"/>
                <a:ea typeface="Roboto Condensed"/>
                <a:cs typeface="Roboto Condensed"/>
                <a:sym typeface="Roboto Condensed"/>
              </a:rPr>
              <a:t> </a:t>
            </a:r>
            <a:r>
              <a:rPr lang="en-US" sz="2400" b="1">
                <a:solidFill>
                  <a:schemeClr val="accent6"/>
                </a:solidFill>
                <a:latin typeface="Roboto Condensed"/>
                <a:ea typeface="Roboto Condensed"/>
                <a:cs typeface="Roboto Condensed"/>
                <a:sym typeface="Roboto Condensed"/>
              </a:rPr>
              <a:t>two or more buffers. Each individual buffer is one unit in a circular buffer. Used when I/O operation must keep up with process</a:t>
            </a:r>
            <a:endParaRPr/>
          </a:p>
        </p:txBody>
      </p:sp>
      <p:grpSp>
        <p:nvGrpSpPr>
          <p:cNvPr id="724" name="Google Shape;724;p19"/>
          <p:cNvGrpSpPr/>
          <p:nvPr/>
        </p:nvGrpSpPr>
        <p:grpSpPr>
          <a:xfrm>
            <a:off x="346075" y="5222702"/>
            <a:ext cx="4011454" cy="1193953"/>
            <a:chOff x="346075" y="5268063"/>
            <a:chExt cx="4011454" cy="1193953"/>
          </a:xfrm>
        </p:grpSpPr>
        <p:sp>
          <p:nvSpPr>
            <p:cNvPr id="725" name="Google Shape;725;p19"/>
            <p:cNvSpPr/>
            <p:nvPr/>
          </p:nvSpPr>
          <p:spPr>
            <a:xfrm>
              <a:off x="1784668" y="5647630"/>
              <a:ext cx="900113" cy="785813"/>
            </a:xfrm>
            <a:prstGeom prst="roundRect">
              <a:avLst>
                <a:gd name="adj" fmla="val 16667"/>
              </a:avLst>
            </a:prstGeom>
            <a:solidFill>
              <a:srgbClr val="D58E8B"/>
            </a:solidFill>
            <a:ln w="12700" cap="flat" cmpd="sng">
              <a:solidFill>
                <a:srgbClr val="D58E8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sp>
          <p:nvSpPr>
            <p:cNvPr id="726" name="Google Shape;726;p19"/>
            <p:cNvSpPr/>
            <p:nvPr/>
          </p:nvSpPr>
          <p:spPr>
            <a:xfrm>
              <a:off x="3313113" y="5647629"/>
              <a:ext cx="900113" cy="785813"/>
            </a:xfrm>
            <a:prstGeom prst="roundRect">
              <a:avLst>
                <a:gd name="adj" fmla="val 16667"/>
              </a:avLst>
            </a:prstGeom>
            <a:solidFill>
              <a:srgbClr val="D58E8B"/>
            </a:solidFill>
            <a:ln w="12700" cap="flat" cmpd="sng">
              <a:solidFill>
                <a:srgbClr val="D58E8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sp>
          <p:nvSpPr>
            <p:cNvPr id="727" name="Google Shape;727;p19"/>
            <p:cNvSpPr/>
            <p:nvPr/>
          </p:nvSpPr>
          <p:spPr>
            <a:xfrm>
              <a:off x="346075" y="5647629"/>
              <a:ext cx="857250" cy="814387"/>
            </a:xfrm>
            <a:prstGeom prst="ellipse">
              <a:avLst/>
            </a:prstGeom>
            <a:solidFill>
              <a:srgbClr val="5EAC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Roboto Condensed"/>
                  <a:ea typeface="Roboto Condensed"/>
                  <a:cs typeface="Roboto Condensed"/>
                  <a:sym typeface="Roboto Condensed"/>
                </a:rPr>
                <a:t>I/O</a:t>
              </a:r>
              <a:endParaRPr/>
            </a:p>
            <a:p>
              <a:pPr marL="0" marR="0" lvl="0" indent="0" algn="ctr" rtl="0">
                <a:spcBef>
                  <a:spcPts val="0"/>
                </a:spcBef>
                <a:spcAft>
                  <a:spcPts val="0"/>
                </a:spcAft>
                <a:buNone/>
              </a:pPr>
              <a:r>
                <a:rPr lang="en-US" sz="1100">
                  <a:solidFill>
                    <a:schemeClr val="lt1"/>
                  </a:solidFill>
                  <a:latin typeface="Roboto Condensed"/>
                  <a:ea typeface="Roboto Condensed"/>
                  <a:cs typeface="Roboto Condensed"/>
                  <a:sym typeface="Roboto Condensed"/>
                </a:rPr>
                <a:t>Device</a:t>
              </a:r>
              <a:endParaRPr sz="1800">
                <a:solidFill>
                  <a:schemeClr val="lt1"/>
                </a:solidFill>
                <a:latin typeface="Roboto Condensed"/>
                <a:ea typeface="Roboto Condensed"/>
                <a:cs typeface="Roboto Condensed"/>
                <a:sym typeface="Roboto Condensed"/>
              </a:endParaRPr>
            </a:p>
          </p:txBody>
        </p:sp>
        <p:sp>
          <p:nvSpPr>
            <p:cNvPr id="728" name="Google Shape;728;p19"/>
            <p:cNvSpPr txBox="1"/>
            <p:nvPr/>
          </p:nvSpPr>
          <p:spPr>
            <a:xfrm>
              <a:off x="1503204" y="5268063"/>
              <a:ext cx="1463040"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Roboto Condensed"/>
                  <a:ea typeface="Roboto Condensed"/>
                  <a:cs typeface="Roboto Condensed"/>
                  <a:sym typeface="Roboto Condensed"/>
                </a:rPr>
                <a:t>Operating System</a:t>
              </a:r>
              <a:endParaRPr/>
            </a:p>
          </p:txBody>
        </p:sp>
        <p:sp>
          <p:nvSpPr>
            <p:cNvPr id="729" name="Google Shape;729;p19"/>
            <p:cNvSpPr txBox="1"/>
            <p:nvPr/>
          </p:nvSpPr>
          <p:spPr>
            <a:xfrm>
              <a:off x="3168809" y="5268063"/>
              <a:ext cx="1188720"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Roboto Condensed"/>
                  <a:ea typeface="Roboto Condensed"/>
                  <a:cs typeface="Roboto Condensed"/>
                  <a:sym typeface="Roboto Condensed"/>
                </a:rPr>
                <a:t>User Process</a:t>
              </a:r>
              <a:endParaRPr/>
            </a:p>
          </p:txBody>
        </p:sp>
        <p:cxnSp>
          <p:nvCxnSpPr>
            <p:cNvPr id="730" name="Google Shape;730;p19"/>
            <p:cNvCxnSpPr>
              <a:stCxn id="727" idx="6"/>
              <a:endCxn id="731" idx="2"/>
            </p:cNvCxnSpPr>
            <p:nvPr/>
          </p:nvCxnSpPr>
          <p:spPr>
            <a:xfrm rot="10800000" flipH="1">
              <a:off x="1203325" y="6047323"/>
              <a:ext cx="524700" cy="7500"/>
            </a:xfrm>
            <a:prstGeom prst="straightConnector1">
              <a:avLst/>
            </a:prstGeom>
            <a:noFill/>
            <a:ln w="38100" cap="flat" cmpd="sng">
              <a:solidFill>
                <a:srgbClr val="8A3531"/>
              </a:solidFill>
              <a:prstDash val="solid"/>
              <a:miter lim="800000"/>
              <a:headEnd type="none" w="sm" len="sm"/>
              <a:tailEnd type="triangle" w="med" len="med"/>
            </a:ln>
          </p:spPr>
        </p:cxnSp>
        <p:sp>
          <p:nvSpPr>
            <p:cNvPr id="732" name="Google Shape;732;p19"/>
            <p:cNvSpPr/>
            <p:nvPr/>
          </p:nvSpPr>
          <p:spPr>
            <a:xfrm>
              <a:off x="3598069" y="5949828"/>
              <a:ext cx="330200" cy="181414"/>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sp>
          <p:nvSpPr>
            <p:cNvPr id="733" name="Google Shape;733;p19"/>
            <p:cNvSpPr txBox="1"/>
            <p:nvPr/>
          </p:nvSpPr>
          <p:spPr>
            <a:xfrm>
              <a:off x="1231090" y="5760650"/>
              <a:ext cx="365760"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Roboto Condensed"/>
                  <a:ea typeface="Roboto Condensed"/>
                  <a:cs typeface="Roboto Condensed"/>
                  <a:sym typeface="Roboto Condensed"/>
                </a:rPr>
                <a:t>IN</a:t>
              </a:r>
              <a:endParaRPr/>
            </a:p>
          </p:txBody>
        </p:sp>
        <p:sp>
          <p:nvSpPr>
            <p:cNvPr id="734" name="Google Shape;734;p19"/>
            <p:cNvSpPr/>
            <p:nvPr/>
          </p:nvSpPr>
          <p:spPr>
            <a:xfrm>
              <a:off x="2075561" y="5691996"/>
              <a:ext cx="330200" cy="181414"/>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cxnSp>
          <p:nvCxnSpPr>
            <p:cNvPr id="735" name="Google Shape;735;p19"/>
            <p:cNvCxnSpPr>
              <a:stCxn id="736" idx="6"/>
              <a:endCxn id="732" idx="1"/>
            </p:cNvCxnSpPr>
            <p:nvPr/>
          </p:nvCxnSpPr>
          <p:spPr>
            <a:xfrm rot="10800000" flipH="1">
              <a:off x="2727310" y="6040652"/>
              <a:ext cx="870900" cy="6600"/>
            </a:xfrm>
            <a:prstGeom prst="straightConnector1">
              <a:avLst/>
            </a:prstGeom>
            <a:noFill/>
            <a:ln w="38100" cap="flat" cmpd="sng">
              <a:solidFill>
                <a:srgbClr val="8A3531"/>
              </a:solidFill>
              <a:prstDash val="solid"/>
              <a:miter lim="800000"/>
              <a:headEnd type="none" w="sm" len="sm"/>
              <a:tailEnd type="triangle" w="med" len="med"/>
            </a:ln>
          </p:spPr>
        </p:cxnSp>
        <p:sp>
          <p:nvSpPr>
            <p:cNvPr id="737" name="Google Shape;737;p19"/>
            <p:cNvSpPr txBox="1"/>
            <p:nvPr/>
          </p:nvSpPr>
          <p:spPr>
            <a:xfrm>
              <a:off x="2678812" y="5750214"/>
              <a:ext cx="640080" cy="31089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Roboto Condensed"/>
                  <a:ea typeface="Roboto Condensed"/>
                  <a:cs typeface="Roboto Condensed"/>
                  <a:sym typeface="Roboto Condensed"/>
                </a:rPr>
                <a:t>MOVE</a:t>
              </a:r>
              <a:endParaRPr/>
            </a:p>
          </p:txBody>
        </p:sp>
        <p:sp>
          <p:nvSpPr>
            <p:cNvPr id="738" name="Google Shape;738;p19"/>
            <p:cNvSpPr/>
            <p:nvPr/>
          </p:nvSpPr>
          <p:spPr>
            <a:xfrm>
              <a:off x="2075657" y="6205948"/>
              <a:ext cx="330200" cy="181414"/>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sp>
          <p:nvSpPr>
            <p:cNvPr id="739" name="Google Shape;739;p19"/>
            <p:cNvSpPr/>
            <p:nvPr/>
          </p:nvSpPr>
          <p:spPr>
            <a:xfrm>
              <a:off x="2077442" y="5912560"/>
              <a:ext cx="330200" cy="181414"/>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sp>
          <p:nvSpPr>
            <p:cNvPr id="740" name="Google Shape;740;p19"/>
            <p:cNvSpPr txBox="1"/>
            <p:nvPr/>
          </p:nvSpPr>
          <p:spPr>
            <a:xfrm>
              <a:off x="2094373" y="6010246"/>
              <a:ext cx="292576" cy="21544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
                  <a:solidFill>
                    <a:schemeClr val="dk1"/>
                  </a:solidFill>
                  <a:latin typeface="Roboto Condensed"/>
                  <a:ea typeface="Roboto Condensed"/>
                  <a:cs typeface="Roboto Condensed"/>
                  <a:sym typeface="Roboto Condensed"/>
                </a:rPr>
                <a:t>..</a:t>
              </a:r>
              <a:endParaRPr/>
            </a:p>
          </p:txBody>
        </p:sp>
        <p:sp>
          <p:nvSpPr>
            <p:cNvPr id="731" name="Google Shape;731;p19"/>
            <p:cNvSpPr/>
            <p:nvPr/>
          </p:nvSpPr>
          <p:spPr>
            <a:xfrm>
              <a:off x="1728136" y="5843517"/>
              <a:ext cx="113507" cy="407469"/>
            </a:xfrm>
            <a:prstGeom prst="ellipse">
              <a:avLst/>
            </a:prstGeom>
            <a:solidFill>
              <a:srgbClr val="8A3531"/>
            </a:solidFill>
            <a:ln w="12700" cap="flat" cmpd="sng">
              <a:solidFill>
                <a:srgbClr val="8A35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sp>
          <p:nvSpPr>
            <p:cNvPr id="736" name="Google Shape;736;p19"/>
            <p:cNvSpPr/>
            <p:nvPr/>
          </p:nvSpPr>
          <p:spPr>
            <a:xfrm>
              <a:off x="2613803" y="5843517"/>
              <a:ext cx="113507" cy="407469"/>
            </a:xfrm>
            <a:prstGeom prst="ellipse">
              <a:avLst/>
            </a:prstGeom>
            <a:solidFill>
              <a:srgbClr val="8A3531"/>
            </a:solidFill>
            <a:ln w="12700" cap="flat" cmpd="sng">
              <a:solidFill>
                <a:srgbClr val="8A35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a:ea typeface="Roboto Condensed"/>
                <a:cs typeface="Roboto Condensed"/>
                <a:sym typeface="Roboto Condensed"/>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6">
                                            <p:txEl>
                                              <p:pRg st="0" end="0"/>
                                            </p:txEl>
                                          </p:spTgt>
                                        </p:tgtEl>
                                        <p:attrNameLst>
                                          <p:attrName>style.visibility</p:attrName>
                                        </p:attrNameLst>
                                      </p:cBhvr>
                                      <p:to>
                                        <p:strVal val="visible"/>
                                      </p:to>
                                    </p:set>
                                    <p:animEffect transition="in" filter="fade">
                                      <p:cBhvr>
                                        <p:cTn id="7" dur="500"/>
                                        <p:tgtEl>
                                          <p:spTgt spid="68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87"/>
                                        </p:tgtEl>
                                        <p:attrNameLst>
                                          <p:attrName>style.visibility</p:attrName>
                                        </p:attrNameLst>
                                      </p:cBhvr>
                                      <p:to>
                                        <p:strVal val="visible"/>
                                      </p:to>
                                    </p:set>
                                    <p:animEffect transition="in" filter="fade">
                                      <p:cBhvr>
                                        <p:cTn id="10" dur="500"/>
                                        <p:tgtEl>
                                          <p:spTgt spid="68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96"/>
                                        </p:tgtEl>
                                        <p:attrNameLst>
                                          <p:attrName>style.visibility</p:attrName>
                                        </p:attrNameLst>
                                      </p:cBhvr>
                                      <p:to>
                                        <p:strVal val="visible"/>
                                      </p:to>
                                    </p:set>
                                    <p:animEffect transition="in" filter="fade">
                                      <p:cBhvr>
                                        <p:cTn id="15" dur="500"/>
                                        <p:tgtEl>
                                          <p:spTgt spid="696"/>
                                        </p:tgtEl>
                                      </p:cBhvr>
                                    </p:animEffect>
                                  </p:childTnLst>
                                </p:cTn>
                              </p:par>
                              <p:par>
                                <p:cTn id="16" presetID="10" presetClass="entr" presetSubtype="0" fill="hold" nodeType="withEffect">
                                  <p:stCondLst>
                                    <p:cond delay="0"/>
                                  </p:stCondLst>
                                  <p:childTnLst>
                                    <p:set>
                                      <p:cBhvr>
                                        <p:cTn id="17" dur="1" fill="hold">
                                          <p:stCondLst>
                                            <p:cond delay="0"/>
                                          </p:stCondLst>
                                        </p:cTn>
                                        <p:tgtEl>
                                          <p:spTgt spid="697"/>
                                        </p:tgtEl>
                                        <p:attrNameLst>
                                          <p:attrName>style.visibility</p:attrName>
                                        </p:attrNameLst>
                                      </p:cBhvr>
                                      <p:to>
                                        <p:strVal val="visible"/>
                                      </p:to>
                                    </p:set>
                                    <p:animEffect transition="in" filter="fade">
                                      <p:cBhvr>
                                        <p:cTn id="18" dur="500"/>
                                        <p:tgtEl>
                                          <p:spTgt spid="69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09"/>
                                        </p:tgtEl>
                                        <p:attrNameLst>
                                          <p:attrName>style.visibility</p:attrName>
                                        </p:attrNameLst>
                                      </p:cBhvr>
                                      <p:to>
                                        <p:strVal val="visible"/>
                                      </p:to>
                                    </p:set>
                                    <p:animEffect transition="in" filter="fade">
                                      <p:cBhvr>
                                        <p:cTn id="23" dur="500"/>
                                        <p:tgtEl>
                                          <p:spTgt spid="709"/>
                                        </p:tgtEl>
                                      </p:cBhvr>
                                    </p:animEffect>
                                  </p:childTnLst>
                                </p:cTn>
                              </p:par>
                              <p:par>
                                <p:cTn id="24" presetID="10" presetClass="entr" presetSubtype="0" fill="hold" nodeType="withEffect">
                                  <p:stCondLst>
                                    <p:cond delay="0"/>
                                  </p:stCondLst>
                                  <p:childTnLst>
                                    <p:set>
                                      <p:cBhvr>
                                        <p:cTn id="25" dur="1" fill="hold">
                                          <p:stCondLst>
                                            <p:cond delay="0"/>
                                          </p:stCondLst>
                                        </p:cTn>
                                        <p:tgtEl>
                                          <p:spTgt spid="710"/>
                                        </p:tgtEl>
                                        <p:attrNameLst>
                                          <p:attrName>style.visibility</p:attrName>
                                        </p:attrNameLst>
                                      </p:cBhvr>
                                      <p:to>
                                        <p:strVal val="visible"/>
                                      </p:to>
                                    </p:set>
                                    <p:animEffect transition="in" filter="fade">
                                      <p:cBhvr>
                                        <p:cTn id="26" dur="500"/>
                                        <p:tgtEl>
                                          <p:spTgt spid="7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23"/>
                                        </p:tgtEl>
                                        <p:attrNameLst>
                                          <p:attrName>style.visibility</p:attrName>
                                        </p:attrNameLst>
                                      </p:cBhvr>
                                      <p:to>
                                        <p:strVal val="visible"/>
                                      </p:to>
                                    </p:set>
                                    <p:animEffect transition="in" filter="fade">
                                      <p:cBhvr>
                                        <p:cTn id="31" dur="500"/>
                                        <p:tgtEl>
                                          <p:spTgt spid="723"/>
                                        </p:tgtEl>
                                      </p:cBhvr>
                                    </p:animEffect>
                                  </p:childTnLst>
                                </p:cTn>
                              </p:par>
                              <p:par>
                                <p:cTn id="32" presetID="10" presetClass="entr" presetSubtype="0" fill="hold" nodeType="withEffect">
                                  <p:stCondLst>
                                    <p:cond delay="0"/>
                                  </p:stCondLst>
                                  <p:childTnLst>
                                    <p:set>
                                      <p:cBhvr>
                                        <p:cTn id="33" dur="1" fill="hold">
                                          <p:stCondLst>
                                            <p:cond delay="0"/>
                                          </p:stCondLst>
                                        </p:cTn>
                                        <p:tgtEl>
                                          <p:spTgt spid="724"/>
                                        </p:tgtEl>
                                        <p:attrNameLst>
                                          <p:attrName>style.visibility</p:attrName>
                                        </p:attrNameLst>
                                      </p:cBhvr>
                                      <p:to>
                                        <p:strVal val="visible"/>
                                      </p:to>
                                    </p:set>
                                    <p:animEffect transition="in" filter="fade">
                                      <p:cBhvr>
                                        <p:cTn id="34" dur="500"/>
                                        <p:tgtEl>
                                          <p:spTgt spid="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5C2321"/>
              </a:buClr>
              <a:buSzPts val="6000"/>
              <a:buFont typeface="Roboto Condensed"/>
              <a:buNone/>
            </a:pPr>
            <a:r>
              <a:rPr lang="en-US">
                <a:solidFill>
                  <a:srgbClr val="5C2321"/>
                </a:solidFill>
              </a:rPr>
              <a:t>Disk Arm Scheduling Algorithm</a:t>
            </a:r>
            <a:endParaRPr/>
          </a:p>
        </p:txBody>
      </p:sp>
      <p:sp>
        <p:nvSpPr>
          <p:cNvPr id="746" name="Google Shape;746;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Section - 5</a:t>
            </a: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cxnSp>
        <p:nvCxnSpPr>
          <p:cNvPr id="397" name="Google Shape;397;p2"/>
          <p:cNvCxnSpPr>
            <a:endCxn id="398" idx="0"/>
          </p:cNvCxnSpPr>
          <p:nvPr/>
        </p:nvCxnSpPr>
        <p:spPr>
          <a:xfrm>
            <a:off x="1191446" y="106"/>
            <a:ext cx="0" cy="682800"/>
          </a:xfrm>
          <a:prstGeom prst="straightConnector1">
            <a:avLst/>
          </a:prstGeom>
          <a:noFill/>
          <a:ln w="9525" cap="flat" cmpd="sng">
            <a:solidFill>
              <a:srgbClr val="A5A5A5"/>
            </a:solidFill>
            <a:prstDash val="solid"/>
            <a:miter lim="800000"/>
            <a:headEnd type="none" w="sm" len="sm"/>
            <a:tailEnd type="none" w="sm" len="sm"/>
          </a:ln>
        </p:spPr>
      </p:cxnSp>
      <p:cxnSp>
        <p:nvCxnSpPr>
          <p:cNvPr id="399" name="Google Shape;399;p2"/>
          <p:cNvCxnSpPr/>
          <p:nvPr/>
        </p:nvCxnSpPr>
        <p:spPr>
          <a:xfrm>
            <a:off x="1191446" y="5063613"/>
            <a:ext cx="0" cy="1794387"/>
          </a:xfrm>
          <a:prstGeom prst="straightConnector1">
            <a:avLst/>
          </a:prstGeom>
          <a:noFill/>
          <a:ln w="9525" cap="flat" cmpd="sng">
            <a:solidFill>
              <a:srgbClr val="A5A5A5"/>
            </a:solidFill>
            <a:prstDash val="solid"/>
            <a:miter lim="800000"/>
            <a:headEnd type="none" w="sm" len="sm"/>
            <a:tailEnd type="none" w="sm" len="sm"/>
          </a:ln>
        </p:spPr>
      </p:cxnSp>
      <p:sp>
        <p:nvSpPr>
          <p:cNvPr id="398" name="Google Shape;398;p2"/>
          <p:cNvSpPr/>
          <p:nvPr/>
        </p:nvSpPr>
        <p:spPr>
          <a:xfrm>
            <a:off x="954165" y="682906"/>
            <a:ext cx="474562" cy="474562"/>
          </a:xfrm>
          <a:prstGeom prst="ellipse">
            <a:avLst/>
          </a:prstGeom>
          <a:solidFill>
            <a:schemeClr val="accent3"/>
          </a:solidFill>
          <a:ln w="12700"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Roboto Condensed"/>
                <a:ea typeface="Roboto Condensed"/>
                <a:cs typeface="Roboto Condensed"/>
                <a:sym typeface="Roboto Condensed"/>
              </a:rPr>
              <a:t>✓</a:t>
            </a:r>
            <a:endParaRPr sz="2800">
              <a:solidFill>
                <a:schemeClr val="lt1"/>
              </a:solidFill>
              <a:latin typeface="Roboto Condensed"/>
              <a:ea typeface="Roboto Condensed"/>
              <a:cs typeface="Roboto Condensed"/>
              <a:sym typeface="Roboto Condensed"/>
            </a:endParaRPr>
          </a:p>
        </p:txBody>
      </p:sp>
      <p:sp>
        <p:nvSpPr>
          <p:cNvPr id="400" name="Google Shape;400;p2"/>
          <p:cNvSpPr txBox="1"/>
          <p:nvPr/>
        </p:nvSpPr>
        <p:spPr>
          <a:xfrm>
            <a:off x="1527893" y="720132"/>
            <a:ext cx="117532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Roboto Condensed"/>
                <a:ea typeface="Roboto Condensed"/>
                <a:cs typeface="Roboto Condensed"/>
                <a:sym typeface="Roboto Condensed"/>
              </a:rPr>
              <a:t>Looping</a:t>
            </a:r>
            <a:endParaRPr/>
          </a:p>
        </p:txBody>
      </p:sp>
      <p:cxnSp>
        <p:nvCxnSpPr>
          <p:cNvPr id="401" name="Google Shape;401;p2"/>
          <p:cNvCxnSpPr/>
          <p:nvPr/>
        </p:nvCxnSpPr>
        <p:spPr>
          <a:xfrm>
            <a:off x="1191446" y="1157468"/>
            <a:ext cx="0" cy="3979075"/>
          </a:xfrm>
          <a:prstGeom prst="straightConnector1">
            <a:avLst/>
          </a:prstGeom>
          <a:noFill/>
          <a:ln w="9525" cap="flat" cmpd="sng">
            <a:solidFill>
              <a:srgbClr val="A5A5A5"/>
            </a:solidFill>
            <a:prstDash val="solid"/>
            <a:miter lim="800000"/>
            <a:headEnd type="none" w="sm" len="sm"/>
            <a:tailEnd type="none" w="sm" len="sm"/>
          </a:ln>
        </p:spPr>
      </p:cxnSp>
      <p:sp>
        <p:nvSpPr>
          <p:cNvPr id="402" name="Google Shape;402;p2"/>
          <p:cNvSpPr txBox="1"/>
          <p:nvPr/>
        </p:nvSpPr>
        <p:spPr>
          <a:xfrm>
            <a:off x="1458961" y="731706"/>
            <a:ext cx="8814591" cy="48936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Roboto Condensed"/>
                <a:ea typeface="Roboto Condensed"/>
                <a:cs typeface="Roboto Condensed"/>
                <a:sym typeface="Roboto Condensed"/>
              </a:rPr>
              <a:t>Outline</a:t>
            </a:r>
            <a:endParaRPr dirty="0"/>
          </a:p>
          <a:p>
            <a:pPr marL="742950" marR="0" lvl="1" indent="-285750" algn="l" rtl="0">
              <a:spcBef>
                <a:spcPts val="0"/>
              </a:spcBef>
              <a:spcAft>
                <a:spcPts val="0"/>
              </a:spcAft>
              <a:buClr>
                <a:srgbClr val="7F7F7F"/>
              </a:buClr>
              <a:buSzPts val="2400"/>
              <a:buFont typeface="Arial"/>
              <a:buChar char="•"/>
            </a:pPr>
            <a:r>
              <a:rPr lang="en-US" sz="2400" b="0" i="0" u="none" strike="noStrike" cap="none" dirty="0">
                <a:solidFill>
                  <a:srgbClr val="7F7F7F"/>
                </a:solidFill>
                <a:latin typeface="Roboto Condensed"/>
                <a:ea typeface="Roboto Condensed"/>
                <a:cs typeface="Roboto Condensed"/>
                <a:sym typeface="Roboto Condensed"/>
              </a:rPr>
              <a:t>I/O Devices</a:t>
            </a:r>
            <a:endParaRPr dirty="0"/>
          </a:p>
          <a:p>
            <a:pPr marL="742950" marR="0" lvl="1" indent="-285750" algn="l" rtl="0">
              <a:spcBef>
                <a:spcPts val="0"/>
              </a:spcBef>
              <a:spcAft>
                <a:spcPts val="0"/>
              </a:spcAft>
              <a:buClr>
                <a:srgbClr val="7F7F7F"/>
              </a:buClr>
              <a:buSzPts val="2400"/>
              <a:buFont typeface="Arial"/>
              <a:buChar char="•"/>
            </a:pPr>
            <a:r>
              <a:rPr lang="en-US" sz="2400" b="0" i="0" u="none" strike="noStrike" cap="none" dirty="0">
                <a:solidFill>
                  <a:srgbClr val="7F7F7F"/>
                </a:solidFill>
                <a:latin typeface="Roboto Condensed"/>
                <a:ea typeface="Roboto Condensed"/>
                <a:cs typeface="Roboto Condensed"/>
                <a:sym typeface="Roboto Condensed"/>
              </a:rPr>
              <a:t>Organization of I/O functions</a:t>
            </a:r>
            <a:endParaRPr dirty="0"/>
          </a:p>
          <a:p>
            <a:pPr marL="742950" marR="0" lvl="1" indent="-285750" algn="l" rtl="0">
              <a:spcBef>
                <a:spcPts val="0"/>
              </a:spcBef>
              <a:spcAft>
                <a:spcPts val="0"/>
              </a:spcAft>
              <a:buClr>
                <a:srgbClr val="7F7F7F"/>
              </a:buClr>
              <a:buSzPts val="2400"/>
              <a:buFont typeface="Arial"/>
              <a:buChar char="•"/>
            </a:pPr>
            <a:r>
              <a:rPr lang="en-US" sz="2400" b="0" i="0" u="none" strike="noStrike" cap="none" dirty="0">
                <a:solidFill>
                  <a:srgbClr val="7F7F7F"/>
                </a:solidFill>
                <a:latin typeface="Roboto Condensed"/>
                <a:ea typeface="Roboto Condensed"/>
                <a:cs typeface="Roboto Condensed"/>
                <a:sym typeface="Roboto Condensed"/>
              </a:rPr>
              <a:t>Operating System Design issues</a:t>
            </a:r>
            <a:endParaRPr dirty="0"/>
          </a:p>
          <a:p>
            <a:pPr marL="742950" marR="0" lvl="1" indent="-285750" algn="l" rtl="0">
              <a:spcBef>
                <a:spcPts val="0"/>
              </a:spcBef>
              <a:spcAft>
                <a:spcPts val="0"/>
              </a:spcAft>
              <a:buClr>
                <a:srgbClr val="7F7F7F"/>
              </a:buClr>
              <a:buSzPts val="2400"/>
              <a:buFont typeface="Arial"/>
              <a:buChar char="•"/>
            </a:pPr>
            <a:r>
              <a:rPr lang="en-US" sz="2400" b="0" i="0" u="none" strike="noStrike" cap="none" dirty="0">
                <a:solidFill>
                  <a:srgbClr val="7F7F7F"/>
                </a:solidFill>
                <a:latin typeface="Roboto Condensed"/>
                <a:ea typeface="Roboto Condensed"/>
                <a:cs typeface="Roboto Condensed"/>
                <a:sym typeface="Roboto Condensed"/>
              </a:rPr>
              <a:t>I/O Buffering</a:t>
            </a:r>
            <a:endParaRPr dirty="0"/>
          </a:p>
          <a:p>
            <a:pPr marL="742950" marR="0" lvl="1" indent="-285750" algn="l" rtl="0">
              <a:spcBef>
                <a:spcPts val="0"/>
              </a:spcBef>
              <a:spcAft>
                <a:spcPts val="0"/>
              </a:spcAft>
              <a:buClr>
                <a:srgbClr val="7F7F7F"/>
              </a:buClr>
              <a:buSzPts val="2400"/>
              <a:buFont typeface="Arial"/>
              <a:buChar char="•"/>
            </a:pPr>
            <a:r>
              <a:rPr lang="en-US" sz="2400" b="0" i="0" u="none" strike="noStrike" cap="none" dirty="0">
                <a:solidFill>
                  <a:srgbClr val="7F7F7F"/>
                </a:solidFill>
                <a:latin typeface="Roboto Condensed"/>
                <a:ea typeface="Roboto Condensed"/>
                <a:cs typeface="Roboto Condensed"/>
                <a:sym typeface="Roboto Condensed"/>
              </a:rPr>
              <a:t>Disk Arm Scheduling Algorithm</a:t>
            </a:r>
            <a:endParaRPr dirty="0"/>
          </a:p>
          <a:p>
            <a:pPr marL="1200150" marR="0" lvl="2" indent="-285750" algn="l" rtl="0">
              <a:spcBef>
                <a:spcPts val="0"/>
              </a:spcBef>
              <a:spcAft>
                <a:spcPts val="0"/>
              </a:spcAft>
              <a:buClr>
                <a:srgbClr val="7F7F7F"/>
              </a:buClr>
              <a:buSzPts val="2400"/>
              <a:buFont typeface="Arial"/>
              <a:buChar char="•"/>
            </a:pPr>
            <a:r>
              <a:rPr lang="en-US" sz="2400" b="0" i="0" u="none" strike="noStrike" cap="none" dirty="0">
                <a:solidFill>
                  <a:srgbClr val="7F7F7F"/>
                </a:solidFill>
                <a:latin typeface="Roboto Condensed"/>
                <a:ea typeface="Roboto Condensed"/>
                <a:cs typeface="Roboto Condensed"/>
                <a:sym typeface="Roboto Condensed"/>
              </a:rPr>
              <a:t>FCFS/FIFO</a:t>
            </a:r>
            <a:endParaRPr dirty="0"/>
          </a:p>
          <a:p>
            <a:pPr marL="1200150" marR="0" lvl="2" indent="-285750" algn="l" rtl="0">
              <a:spcBef>
                <a:spcPts val="0"/>
              </a:spcBef>
              <a:spcAft>
                <a:spcPts val="0"/>
              </a:spcAft>
              <a:buClr>
                <a:srgbClr val="7F7F7F"/>
              </a:buClr>
              <a:buSzPts val="2400"/>
              <a:buFont typeface="Arial"/>
              <a:buChar char="•"/>
            </a:pPr>
            <a:r>
              <a:rPr lang="en-US" sz="2400" b="0" i="0" u="none" strike="noStrike" cap="none" dirty="0">
                <a:solidFill>
                  <a:srgbClr val="7F7F7F"/>
                </a:solidFill>
                <a:latin typeface="Roboto Condensed"/>
                <a:ea typeface="Roboto Condensed"/>
                <a:cs typeface="Roboto Condensed"/>
                <a:sym typeface="Roboto Condensed"/>
              </a:rPr>
              <a:t>SSTF</a:t>
            </a:r>
            <a:endParaRPr dirty="0"/>
          </a:p>
          <a:p>
            <a:pPr marL="1200150" marR="0" lvl="2" indent="-285750" algn="l" rtl="0">
              <a:spcBef>
                <a:spcPts val="0"/>
              </a:spcBef>
              <a:spcAft>
                <a:spcPts val="0"/>
              </a:spcAft>
              <a:buClr>
                <a:srgbClr val="7F7F7F"/>
              </a:buClr>
              <a:buSzPts val="2400"/>
              <a:buFont typeface="Arial"/>
              <a:buChar char="•"/>
            </a:pPr>
            <a:r>
              <a:rPr lang="en-US" sz="2400" b="0" i="0" u="none" strike="noStrike" cap="none" dirty="0">
                <a:solidFill>
                  <a:srgbClr val="7F7F7F"/>
                </a:solidFill>
                <a:latin typeface="Roboto Condensed"/>
                <a:ea typeface="Roboto Condensed"/>
                <a:cs typeface="Roboto Condensed"/>
                <a:sym typeface="Roboto Condensed"/>
              </a:rPr>
              <a:t>SCAN</a:t>
            </a:r>
            <a:endParaRPr dirty="0"/>
          </a:p>
          <a:p>
            <a:pPr marL="1200150" marR="0" lvl="2" indent="-285750" algn="l" rtl="0">
              <a:spcBef>
                <a:spcPts val="0"/>
              </a:spcBef>
              <a:spcAft>
                <a:spcPts val="0"/>
              </a:spcAft>
              <a:buClr>
                <a:srgbClr val="7F7F7F"/>
              </a:buClr>
              <a:buSzPts val="2400"/>
              <a:buFont typeface="Arial"/>
              <a:buChar char="•"/>
            </a:pPr>
            <a:r>
              <a:rPr lang="en-US" sz="2400" b="0" i="0" u="none" strike="noStrike" cap="none" dirty="0">
                <a:solidFill>
                  <a:srgbClr val="7F7F7F"/>
                </a:solidFill>
                <a:latin typeface="Roboto Condensed"/>
                <a:ea typeface="Roboto Condensed"/>
                <a:cs typeface="Roboto Condensed"/>
                <a:sym typeface="Roboto Condensed"/>
              </a:rPr>
              <a:t>C-SCAN</a:t>
            </a:r>
            <a:endParaRPr dirty="0"/>
          </a:p>
          <a:p>
            <a:pPr marL="1200150" marR="0" lvl="2" indent="-285750" algn="l" rtl="0">
              <a:spcBef>
                <a:spcPts val="0"/>
              </a:spcBef>
              <a:spcAft>
                <a:spcPts val="0"/>
              </a:spcAft>
              <a:buClr>
                <a:srgbClr val="7F7F7F"/>
              </a:buClr>
              <a:buSzPts val="2400"/>
              <a:buFont typeface="Arial"/>
              <a:buChar char="•"/>
            </a:pPr>
            <a:r>
              <a:rPr lang="en-US" sz="2400" b="0" i="0" u="none" strike="noStrike" cap="none" dirty="0">
                <a:solidFill>
                  <a:srgbClr val="7F7F7F"/>
                </a:solidFill>
                <a:latin typeface="Roboto Condensed"/>
                <a:ea typeface="Roboto Condensed"/>
                <a:cs typeface="Roboto Condensed"/>
                <a:sym typeface="Roboto Condensed"/>
              </a:rPr>
              <a:t>LOOK</a:t>
            </a:r>
            <a:endParaRPr dirty="0"/>
          </a:p>
          <a:p>
            <a:pPr marL="1200150" marR="0" lvl="2" indent="-285750" algn="l" rtl="0">
              <a:spcBef>
                <a:spcPts val="0"/>
              </a:spcBef>
              <a:spcAft>
                <a:spcPts val="0"/>
              </a:spcAft>
              <a:buClr>
                <a:srgbClr val="7F7F7F"/>
              </a:buClr>
              <a:buSzPts val="2400"/>
              <a:buFont typeface="Arial"/>
              <a:buChar char="•"/>
            </a:pPr>
            <a:r>
              <a:rPr lang="en-US" sz="2400" b="0" i="0" u="none" strike="noStrike" cap="none" dirty="0">
                <a:solidFill>
                  <a:srgbClr val="7F7F7F"/>
                </a:solidFill>
                <a:latin typeface="Roboto Condensed"/>
                <a:ea typeface="Roboto Condensed"/>
                <a:cs typeface="Roboto Condensed"/>
                <a:sym typeface="Roboto Condensed"/>
              </a:rPr>
              <a:t>C-LOOK</a:t>
            </a:r>
            <a:endParaRPr dirty="0"/>
          </a:p>
          <a:p>
            <a:pPr marL="742950" marR="0" lvl="1" indent="-285750" algn="l" rtl="0">
              <a:spcBef>
                <a:spcPts val="0"/>
              </a:spcBef>
              <a:spcAft>
                <a:spcPts val="0"/>
              </a:spcAft>
              <a:buClr>
                <a:srgbClr val="7F7F7F"/>
              </a:buClr>
              <a:buSzPts val="2400"/>
              <a:buFont typeface="Arial"/>
              <a:buChar char="•"/>
            </a:pPr>
            <a:r>
              <a:rPr lang="en-US" sz="2400" b="0" i="0" u="none" strike="noStrike" cap="none" dirty="0">
                <a:solidFill>
                  <a:srgbClr val="7F7F7F"/>
                </a:solidFill>
                <a:latin typeface="Roboto Condensed"/>
                <a:ea typeface="Roboto Condensed"/>
                <a:cs typeface="Roboto Condensed"/>
                <a:sym typeface="Roboto Condensed"/>
              </a:rPr>
              <a:t>RAID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7"/>
                                        </p:tgtEl>
                                        <p:attrNameLst>
                                          <p:attrName>style.visibility</p:attrName>
                                        </p:attrNameLst>
                                      </p:cBhvr>
                                      <p:to>
                                        <p:strVal val="visible"/>
                                      </p:to>
                                    </p:set>
                                    <p:animEffect transition="in" filter="fade">
                                      <p:cBhvr>
                                        <p:cTn id="7" dur="500"/>
                                        <p:tgtEl>
                                          <p:spTgt spid="397"/>
                                        </p:tgtEl>
                                      </p:cBhvr>
                                    </p:animEffect>
                                  </p:childTnLst>
                                </p:cTn>
                              </p:par>
                              <p:par>
                                <p:cTn id="8" presetID="10" presetClass="entr" presetSubtype="0" fill="hold" nodeType="withEffect">
                                  <p:stCondLst>
                                    <p:cond delay="0"/>
                                  </p:stCondLst>
                                  <p:childTnLst>
                                    <p:set>
                                      <p:cBhvr>
                                        <p:cTn id="9" dur="1" fill="hold">
                                          <p:stCondLst>
                                            <p:cond delay="0"/>
                                          </p:stCondLst>
                                        </p:cTn>
                                        <p:tgtEl>
                                          <p:spTgt spid="402">
                                            <p:txEl>
                                              <p:pRg st="0" end="0"/>
                                            </p:txEl>
                                          </p:spTgt>
                                        </p:tgtEl>
                                        <p:attrNameLst>
                                          <p:attrName>style.visibility</p:attrName>
                                        </p:attrNameLst>
                                      </p:cBhvr>
                                      <p:to>
                                        <p:strVal val="visible"/>
                                      </p:to>
                                    </p:set>
                                    <p:animEffect transition="in" filter="fade">
                                      <p:cBhvr>
                                        <p:cTn id="10" dur="500"/>
                                        <p:tgtEl>
                                          <p:spTgt spid="40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2">
                                            <p:txEl>
                                              <p:pRg st="1" end="1"/>
                                            </p:txEl>
                                          </p:spTgt>
                                        </p:tgtEl>
                                        <p:attrNameLst>
                                          <p:attrName>style.visibility</p:attrName>
                                        </p:attrNameLst>
                                      </p:cBhvr>
                                      <p:to>
                                        <p:strVal val="visible"/>
                                      </p:to>
                                    </p:set>
                                    <p:animEffect transition="in" filter="fade">
                                      <p:cBhvr>
                                        <p:cTn id="13" dur="500"/>
                                        <p:tgtEl>
                                          <p:spTgt spid="402">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2">
                                            <p:txEl>
                                              <p:pRg st="2" end="2"/>
                                            </p:txEl>
                                          </p:spTgt>
                                        </p:tgtEl>
                                        <p:attrNameLst>
                                          <p:attrName>style.visibility</p:attrName>
                                        </p:attrNameLst>
                                      </p:cBhvr>
                                      <p:to>
                                        <p:strVal val="visible"/>
                                      </p:to>
                                    </p:set>
                                    <p:animEffect transition="in" filter="fade">
                                      <p:cBhvr>
                                        <p:cTn id="16" dur="500"/>
                                        <p:tgtEl>
                                          <p:spTgt spid="402">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2">
                                            <p:txEl>
                                              <p:pRg st="3" end="3"/>
                                            </p:txEl>
                                          </p:spTgt>
                                        </p:tgtEl>
                                        <p:attrNameLst>
                                          <p:attrName>style.visibility</p:attrName>
                                        </p:attrNameLst>
                                      </p:cBhvr>
                                      <p:to>
                                        <p:strVal val="visible"/>
                                      </p:to>
                                    </p:set>
                                    <p:animEffect transition="in" filter="fade">
                                      <p:cBhvr>
                                        <p:cTn id="19" dur="500"/>
                                        <p:tgtEl>
                                          <p:spTgt spid="402">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02">
                                            <p:txEl>
                                              <p:pRg st="4" end="4"/>
                                            </p:txEl>
                                          </p:spTgt>
                                        </p:tgtEl>
                                        <p:attrNameLst>
                                          <p:attrName>style.visibility</p:attrName>
                                        </p:attrNameLst>
                                      </p:cBhvr>
                                      <p:to>
                                        <p:strVal val="visible"/>
                                      </p:to>
                                    </p:set>
                                    <p:animEffect transition="in" filter="fade">
                                      <p:cBhvr>
                                        <p:cTn id="22" dur="500"/>
                                        <p:tgtEl>
                                          <p:spTgt spid="402">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02">
                                            <p:txEl>
                                              <p:pRg st="5" end="5"/>
                                            </p:txEl>
                                          </p:spTgt>
                                        </p:tgtEl>
                                        <p:attrNameLst>
                                          <p:attrName>style.visibility</p:attrName>
                                        </p:attrNameLst>
                                      </p:cBhvr>
                                      <p:to>
                                        <p:strVal val="visible"/>
                                      </p:to>
                                    </p:set>
                                    <p:animEffect transition="in" filter="fade">
                                      <p:cBhvr>
                                        <p:cTn id="25" dur="500"/>
                                        <p:tgtEl>
                                          <p:spTgt spid="402">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02">
                                            <p:txEl>
                                              <p:pRg st="6" end="6"/>
                                            </p:txEl>
                                          </p:spTgt>
                                        </p:tgtEl>
                                        <p:attrNameLst>
                                          <p:attrName>style.visibility</p:attrName>
                                        </p:attrNameLst>
                                      </p:cBhvr>
                                      <p:to>
                                        <p:strVal val="visible"/>
                                      </p:to>
                                    </p:set>
                                    <p:animEffect transition="in" filter="fade">
                                      <p:cBhvr>
                                        <p:cTn id="28" dur="500"/>
                                        <p:tgtEl>
                                          <p:spTgt spid="402">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02">
                                            <p:txEl>
                                              <p:pRg st="7" end="7"/>
                                            </p:txEl>
                                          </p:spTgt>
                                        </p:tgtEl>
                                        <p:attrNameLst>
                                          <p:attrName>style.visibility</p:attrName>
                                        </p:attrNameLst>
                                      </p:cBhvr>
                                      <p:to>
                                        <p:strVal val="visible"/>
                                      </p:to>
                                    </p:set>
                                    <p:animEffect transition="in" filter="fade">
                                      <p:cBhvr>
                                        <p:cTn id="31" dur="500"/>
                                        <p:tgtEl>
                                          <p:spTgt spid="402">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02">
                                            <p:txEl>
                                              <p:pRg st="8" end="8"/>
                                            </p:txEl>
                                          </p:spTgt>
                                        </p:tgtEl>
                                        <p:attrNameLst>
                                          <p:attrName>style.visibility</p:attrName>
                                        </p:attrNameLst>
                                      </p:cBhvr>
                                      <p:to>
                                        <p:strVal val="visible"/>
                                      </p:to>
                                    </p:set>
                                    <p:animEffect transition="in" filter="fade">
                                      <p:cBhvr>
                                        <p:cTn id="34" dur="500"/>
                                        <p:tgtEl>
                                          <p:spTgt spid="402">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02">
                                            <p:txEl>
                                              <p:pRg st="9" end="9"/>
                                            </p:txEl>
                                          </p:spTgt>
                                        </p:tgtEl>
                                        <p:attrNameLst>
                                          <p:attrName>style.visibility</p:attrName>
                                        </p:attrNameLst>
                                      </p:cBhvr>
                                      <p:to>
                                        <p:strVal val="visible"/>
                                      </p:to>
                                    </p:set>
                                    <p:animEffect transition="in" filter="fade">
                                      <p:cBhvr>
                                        <p:cTn id="37" dur="500"/>
                                        <p:tgtEl>
                                          <p:spTgt spid="402">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02">
                                            <p:txEl>
                                              <p:pRg st="10" end="10"/>
                                            </p:txEl>
                                          </p:spTgt>
                                        </p:tgtEl>
                                        <p:attrNameLst>
                                          <p:attrName>style.visibility</p:attrName>
                                        </p:attrNameLst>
                                      </p:cBhvr>
                                      <p:to>
                                        <p:strVal val="visible"/>
                                      </p:to>
                                    </p:set>
                                    <p:animEffect transition="in" filter="fade">
                                      <p:cBhvr>
                                        <p:cTn id="40" dur="500"/>
                                        <p:tgtEl>
                                          <p:spTgt spid="402">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02">
                                            <p:txEl>
                                              <p:pRg st="11" end="11"/>
                                            </p:txEl>
                                          </p:spTgt>
                                        </p:tgtEl>
                                        <p:attrNameLst>
                                          <p:attrName>style.visibility</p:attrName>
                                        </p:attrNameLst>
                                      </p:cBhvr>
                                      <p:to>
                                        <p:strVal val="visible"/>
                                      </p:to>
                                    </p:set>
                                    <p:animEffect transition="in" filter="fade">
                                      <p:cBhvr>
                                        <p:cTn id="43" dur="500"/>
                                        <p:tgtEl>
                                          <p:spTgt spid="402">
                                            <p:txEl>
                                              <p:pRg st="11" end="1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02">
                                            <p:txEl>
                                              <p:pRg st="12" end="12"/>
                                            </p:txEl>
                                          </p:spTgt>
                                        </p:tgtEl>
                                        <p:attrNameLst>
                                          <p:attrName>style.visibility</p:attrName>
                                        </p:attrNameLst>
                                      </p:cBhvr>
                                      <p:to>
                                        <p:strVal val="visible"/>
                                      </p:to>
                                    </p:set>
                                    <p:animEffect transition="in" filter="fade">
                                      <p:cBhvr>
                                        <p:cTn id="46" dur="500"/>
                                        <p:tgtEl>
                                          <p:spTgt spid="402">
                                            <p:txEl>
                                              <p:pRg st="12" end="12"/>
                                            </p:txEl>
                                          </p:spTgt>
                                        </p:tgtEl>
                                      </p:cBhvr>
                                    </p:animEffect>
                                  </p:childTnLst>
                                </p:cTn>
                              </p:par>
                            </p:childTnLst>
                          </p:cTn>
                        </p:par>
                        <p:par>
                          <p:cTn id="47" fill="hold">
                            <p:stCondLst>
                              <p:cond delay="500"/>
                            </p:stCondLst>
                            <p:childTnLst>
                              <p:par>
                                <p:cTn id="48" presetID="23" presetClass="entr" presetSubtype="16" fill="hold" nodeType="afterEffect">
                                  <p:stCondLst>
                                    <p:cond delay="0"/>
                                  </p:stCondLst>
                                  <p:childTnLst>
                                    <p:set>
                                      <p:cBhvr>
                                        <p:cTn id="49" dur="1" fill="hold">
                                          <p:stCondLst>
                                            <p:cond delay="0"/>
                                          </p:stCondLst>
                                        </p:cTn>
                                        <p:tgtEl>
                                          <p:spTgt spid="398"/>
                                        </p:tgtEl>
                                        <p:attrNameLst>
                                          <p:attrName>style.visibility</p:attrName>
                                        </p:attrNameLst>
                                      </p:cBhvr>
                                      <p:to>
                                        <p:strVal val="visible"/>
                                      </p:to>
                                    </p:set>
                                    <p:anim calcmode="lin" valueType="num">
                                      <p:cBhvr additive="base">
                                        <p:cTn id="50" dur="500"/>
                                        <p:tgtEl>
                                          <p:spTgt spid="398"/>
                                        </p:tgtEl>
                                        <p:attrNameLst>
                                          <p:attrName>ppt_w</p:attrName>
                                        </p:attrNameLst>
                                      </p:cBhvr>
                                      <p:tavLst>
                                        <p:tav tm="0">
                                          <p:val>
                                            <p:strVal val="0"/>
                                          </p:val>
                                        </p:tav>
                                        <p:tav tm="100000">
                                          <p:val>
                                            <p:strVal val="#ppt_w"/>
                                          </p:val>
                                        </p:tav>
                                      </p:tavLst>
                                    </p:anim>
                                    <p:anim calcmode="lin" valueType="num">
                                      <p:cBhvr additive="base">
                                        <p:cTn id="51" dur="500"/>
                                        <p:tgtEl>
                                          <p:spTgt spid="398"/>
                                        </p:tgtEl>
                                        <p:attrNameLst>
                                          <p:attrName>ppt_h</p:attrName>
                                        </p:attrNameLst>
                                      </p:cBhvr>
                                      <p:tavLst>
                                        <p:tav tm="0">
                                          <p:val>
                                            <p:strVal val="0"/>
                                          </p:val>
                                        </p:tav>
                                        <p:tav tm="100000">
                                          <p:val>
                                            <p:strVal val="#ppt_h"/>
                                          </p:val>
                                        </p:tav>
                                      </p:tavLst>
                                    </p:anim>
                                  </p:childTnLst>
                                </p:cTn>
                              </p:par>
                              <p:par>
                                <p:cTn id="52" presetID="10" presetClass="entr" presetSubtype="0" fill="hold" nodeType="withEffect">
                                  <p:stCondLst>
                                    <p:cond delay="0"/>
                                  </p:stCondLst>
                                  <p:childTnLst>
                                    <p:set>
                                      <p:cBhvr>
                                        <p:cTn id="53" dur="1" fill="hold">
                                          <p:stCondLst>
                                            <p:cond delay="0"/>
                                          </p:stCondLst>
                                        </p:cTn>
                                        <p:tgtEl>
                                          <p:spTgt spid="402"/>
                                        </p:tgtEl>
                                        <p:attrNameLst>
                                          <p:attrName>style.visibility</p:attrName>
                                        </p:attrNameLst>
                                      </p:cBhvr>
                                      <p:to>
                                        <p:strVal val="visible"/>
                                      </p:to>
                                    </p:set>
                                    <p:animEffect transition="in" filter="fade">
                                      <p:cBhvr>
                                        <p:cTn id="54" dur="500"/>
                                        <p:tgtEl>
                                          <p:spTgt spid="402"/>
                                        </p:tgtEl>
                                      </p:cBhvr>
                                    </p:animEffect>
                                  </p:childTnLst>
                                </p:cTn>
                              </p:par>
                            </p:childTnLst>
                          </p:cTn>
                        </p:par>
                        <p:par>
                          <p:cTn id="55" fill="hold">
                            <p:stCondLst>
                              <p:cond delay="1000"/>
                            </p:stCondLst>
                            <p:childTnLst>
                              <p:par>
                                <p:cTn id="56" presetID="1" presetClass="entr" presetSubtype="0" fill="hold" nodeType="afterEffect">
                                  <p:stCondLst>
                                    <p:cond delay="0"/>
                                  </p:stCondLst>
                                  <p:childTnLst>
                                    <p:set>
                                      <p:cBhvr>
                                        <p:cTn id="57" dur="1" fill="hold">
                                          <p:stCondLst>
                                            <p:cond delay="0"/>
                                          </p:stCondLst>
                                        </p:cTn>
                                        <p:tgtEl>
                                          <p:spTgt spid="400"/>
                                        </p:tgtEl>
                                        <p:attrNameLst>
                                          <p:attrName>style.visibility</p:attrName>
                                        </p:attrNameLst>
                                      </p:cBhvr>
                                      <p:to>
                                        <p:strVal val="visible"/>
                                      </p:to>
                                    </p:set>
                                  </p:childTnLst>
                                </p:cTn>
                              </p:par>
                            </p:childTnLst>
                          </p:cTn>
                        </p:par>
                        <p:par>
                          <p:cTn id="58" fill="hold">
                            <p:stCondLst>
                              <p:cond delay="1000"/>
                            </p:stCondLst>
                            <p:childTnLst>
                              <p:par>
                                <p:cTn id="59" presetID="10" presetClass="entr" presetSubtype="0" fill="hold" nodeType="afterEffect">
                                  <p:stCondLst>
                                    <p:cond delay="0"/>
                                  </p:stCondLst>
                                  <p:childTnLst>
                                    <p:set>
                                      <p:cBhvr>
                                        <p:cTn id="60" dur="1" fill="hold">
                                          <p:stCondLst>
                                            <p:cond delay="0"/>
                                          </p:stCondLst>
                                        </p:cTn>
                                        <p:tgtEl>
                                          <p:spTgt spid="401"/>
                                        </p:tgtEl>
                                        <p:attrNameLst>
                                          <p:attrName>style.visibility</p:attrName>
                                        </p:attrNameLst>
                                      </p:cBhvr>
                                      <p:to>
                                        <p:strVal val="visible"/>
                                      </p:to>
                                    </p:set>
                                    <p:animEffect transition="in" filter="fade">
                                      <p:cBhvr>
                                        <p:cTn id="61" dur="500"/>
                                        <p:tgtEl>
                                          <p:spTgt spid="401"/>
                                        </p:tgtEl>
                                      </p:cBhvr>
                                    </p:animEffect>
                                  </p:childTnLst>
                                </p:cTn>
                              </p:par>
                            </p:childTnLst>
                          </p:cTn>
                        </p:par>
                        <p:par>
                          <p:cTn id="62" fill="hold">
                            <p:stCondLst>
                              <p:cond delay="1500"/>
                            </p:stCondLst>
                            <p:childTnLst>
                              <p:par>
                                <p:cTn id="63" presetID="10" presetClass="entr" presetSubtype="0" fill="hold" nodeType="afterEffect">
                                  <p:stCondLst>
                                    <p:cond delay="0"/>
                                  </p:stCondLst>
                                  <p:childTnLst>
                                    <p:set>
                                      <p:cBhvr>
                                        <p:cTn id="64" dur="1" fill="hold">
                                          <p:stCondLst>
                                            <p:cond delay="0"/>
                                          </p:stCondLst>
                                        </p:cTn>
                                        <p:tgtEl>
                                          <p:spTgt spid="399"/>
                                        </p:tgtEl>
                                        <p:attrNameLst>
                                          <p:attrName>style.visibility</p:attrName>
                                        </p:attrNameLst>
                                      </p:cBhvr>
                                      <p:to>
                                        <p:strVal val="visible"/>
                                      </p:to>
                                    </p:set>
                                    <p:animEffect transition="in" filter="fade">
                                      <p:cBhvr>
                                        <p:cTn id="65" dur="500"/>
                                        <p:tgtEl>
                                          <p:spTgt spid="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21"/>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200"/>
              <a:buFont typeface="Roboto Condensed"/>
              <a:buNone/>
            </a:pPr>
            <a:r>
              <a:rPr lang="en-US" sz="3200"/>
              <a:t>Definitions (Internal structure of HDD)</a:t>
            </a:r>
            <a:endParaRPr/>
          </a:p>
        </p:txBody>
      </p:sp>
      <p:sp>
        <p:nvSpPr>
          <p:cNvPr id="752" name="Google Shape;752;p21"/>
          <p:cNvSpPr txBox="1">
            <a:spLocks noGrp="1"/>
          </p:cNvSpPr>
          <p:nvPr>
            <p:ph type="body" idx="1"/>
          </p:nvPr>
        </p:nvSpPr>
        <p:spPr>
          <a:xfrm>
            <a:off x="131180" y="863444"/>
            <a:ext cx="5793183"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200"/>
              <a:buFont typeface="Noto Sans Symbols"/>
              <a:buChar char="🞂"/>
            </a:pPr>
            <a:r>
              <a:rPr lang="en-US" sz="2200"/>
              <a:t>When the disk drive is operating, the disk is rotating at constant speed.</a:t>
            </a:r>
            <a:endParaRPr/>
          </a:p>
          <a:p>
            <a:pPr marL="265113" lvl="0" indent="-265113" algn="just" rtl="0">
              <a:lnSpc>
                <a:spcPct val="90000"/>
              </a:lnSpc>
              <a:spcBef>
                <a:spcPts val="1000"/>
              </a:spcBef>
              <a:spcAft>
                <a:spcPts val="0"/>
              </a:spcAft>
              <a:buClr>
                <a:schemeClr val="accent6"/>
              </a:buClr>
              <a:buSzPts val="2200"/>
              <a:buFont typeface="Noto Sans Symbols"/>
              <a:buChar char="🞂"/>
            </a:pPr>
            <a:r>
              <a:rPr lang="en-US" sz="2200"/>
              <a:t>To read or write the head must be positioned at the desired track and at the beginning of the desired sector on that track</a:t>
            </a:r>
            <a:endParaRPr/>
          </a:p>
          <a:p>
            <a:pPr marL="265113" lvl="0" indent="-265113" algn="just" rtl="0">
              <a:lnSpc>
                <a:spcPct val="90000"/>
              </a:lnSpc>
              <a:spcBef>
                <a:spcPts val="1000"/>
              </a:spcBef>
              <a:spcAft>
                <a:spcPts val="0"/>
              </a:spcAft>
              <a:buClr>
                <a:schemeClr val="accent6"/>
              </a:buClr>
              <a:buSzPts val="2200"/>
              <a:buFont typeface="Noto Sans Symbols"/>
              <a:buChar char="🞂"/>
            </a:pPr>
            <a:r>
              <a:rPr lang="en-US" sz="2200"/>
              <a:t>Track selection involves moving the head in a movable-head system or electronically selecting one head on a fixed-head system</a:t>
            </a:r>
            <a:endParaRPr/>
          </a:p>
          <a:p>
            <a:pPr marL="265113" lvl="0" indent="-265113" algn="just" rtl="0">
              <a:lnSpc>
                <a:spcPct val="90000"/>
              </a:lnSpc>
              <a:spcBef>
                <a:spcPts val="1000"/>
              </a:spcBef>
              <a:spcAft>
                <a:spcPts val="0"/>
              </a:spcAft>
              <a:buClr>
                <a:schemeClr val="accent6"/>
              </a:buClr>
              <a:buSzPts val="2200"/>
              <a:buFont typeface="Noto Sans Symbols"/>
              <a:buChar char="🞂"/>
            </a:pPr>
            <a:r>
              <a:rPr lang="en-US" sz="2200"/>
              <a:t>On a movable-head system the </a:t>
            </a:r>
            <a:r>
              <a:rPr lang="en-US" sz="2200" b="1">
                <a:solidFill>
                  <a:schemeClr val="accent6"/>
                </a:solidFill>
              </a:rPr>
              <a:t>time required to move the disk arm to the required track is known as seek time</a:t>
            </a:r>
            <a:r>
              <a:rPr lang="en-US" sz="2200"/>
              <a:t>.</a:t>
            </a:r>
            <a:endParaRPr/>
          </a:p>
          <a:p>
            <a:pPr marL="265113" lvl="0" indent="-265113" algn="just" rtl="0">
              <a:lnSpc>
                <a:spcPct val="90000"/>
              </a:lnSpc>
              <a:spcBef>
                <a:spcPts val="1000"/>
              </a:spcBef>
              <a:spcAft>
                <a:spcPts val="0"/>
              </a:spcAft>
              <a:buClr>
                <a:schemeClr val="accent6"/>
              </a:buClr>
              <a:buSzPts val="2200"/>
              <a:buFont typeface="Noto Sans Symbols"/>
              <a:buChar char="🞂"/>
            </a:pPr>
            <a:r>
              <a:rPr lang="en-US" sz="2200"/>
              <a:t>The </a:t>
            </a:r>
            <a:r>
              <a:rPr lang="en-US" sz="2200" b="1">
                <a:solidFill>
                  <a:schemeClr val="accent6"/>
                </a:solidFill>
              </a:rPr>
              <a:t>delay waiting for the rotation of the disk to bring the required disk sector under the read-write head is called rotational delay</a:t>
            </a:r>
            <a:r>
              <a:rPr lang="en-US" sz="2200"/>
              <a:t>.</a:t>
            </a:r>
            <a:endParaRPr/>
          </a:p>
          <a:p>
            <a:pPr marL="265113" lvl="0" indent="-265113" algn="just" rtl="0">
              <a:lnSpc>
                <a:spcPct val="90000"/>
              </a:lnSpc>
              <a:spcBef>
                <a:spcPts val="1000"/>
              </a:spcBef>
              <a:spcAft>
                <a:spcPts val="0"/>
              </a:spcAft>
              <a:buClr>
                <a:schemeClr val="accent6"/>
              </a:buClr>
              <a:buSzPts val="2200"/>
              <a:buFont typeface="Noto Sans Symbols"/>
              <a:buChar char="🞂"/>
            </a:pPr>
            <a:r>
              <a:rPr lang="en-US" sz="2200"/>
              <a:t>The </a:t>
            </a:r>
            <a:r>
              <a:rPr lang="en-US" sz="2200" b="1">
                <a:solidFill>
                  <a:schemeClr val="accent6"/>
                </a:solidFill>
              </a:rPr>
              <a:t>sum of the seek time and the rotational delay equals the access time.</a:t>
            </a:r>
            <a:endParaRPr/>
          </a:p>
        </p:txBody>
      </p:sp>
      <p:pic>
        <p:nvPicPr>
          <p:cNvPr id="753" name="Google Shape;753;p21" descr="Image result for hard disk internal structure"/>
          <p:cNvPicPr preferRelativeResize="0"/>
          <p:nvPr/>
        </p:nvPicPr>
        <p:blipFill rotWithShape="1">
          <a:blip r:embed="rId3">
            <a:alphaModFix/>
          </a:blip>
          <a:srcRect l="17191" t="21939" r="12957" b="12326"/>
          <a:stretch/>
        </p:blipFill>
        <p:spPr>
          <a:xfrm>
            <a:off x="5924363" y="1123949"/>
            <a:ext cx="6120000" cy="44509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52">
                                            <p:txEl>
                                              <p:pRg st="0" end="0"/>
                                            </p:txEl>
                                          </p:spTgt>
                                        </p:tgtEl>
                                        <p:attrNameLst>
                                          <p:attrName>style.visibility</p:attrName>
                                        </p:attrNameLst>
                                      </p:cBhvr>
                                      <p:to>
                                        <p:strVal val="visible"/>
                                      </p:to>
                                    </p:set>
                                    <p:animEffect transition="in" filter="fade">
                                      <p:cBhvr>
                                        <p:cTn id="11" dur="500"/>
                                        <p:tgtEl>
                                          <p:spTgt spid="75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52">
                                            <p:txEl>
                                              <p:pRg st="1" end="1"/>
                                            </p:txEl>
                                          </p:spTgt>
                                        </p:tgtEl>
                                        <p:attrNameLst>
                                          <p:attrName>style.visibility</p:attrName>
                                        </p:attrNameLst>
                                      </p:cBhvr>
                                      <p:to>
                                        <p:strVal val="visible"/>
                                      </p:to>
                                    </p:set>
                                    <p:animEffect transition="in" filter="fade">
                                      <p:cBhvr>
                                        <p:cTn id="16" dur="500"/>
                                        <p:tgtEl>
                                          <p:spTgt spid="75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52">
                                            <p:txEl>
                                              <p:pRg st="2" end="2"/>
                                            </p:txEl>
                                          </p:spTgt>
                                        </p:tgtEl>
                                        <p:attrNameLst>
                                          <p:attrName>style.visibility</p:attrName>
                                        </p:attrNameLst>
                                      </p:cBhvr>
                                      <p:to>
                                        <p:strVal val="visible"/>
                                      </p:to>
                                    </p:set>
                                    <p:animEffect transition="in" filter="fade">
                                      <p:cBhvr>
                                        <p:cTn id="21" dur="500"/>
                                        <p:tgtEl>
                                          <p:spTgt spid="75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52">
                                            <p:txEl>
                                              <p:pRg st="3" end="3"/>
                                            </p:txEl>
                                          </p:spTgt>
                                        </p:tgtEl>
                                        <p:attrNameLst>
                                          <p:attrName>style.visibility</p:attrName>
                                        </p:attrNameLst>
                                      </p:cBhvr>
                                      <p:to>
                                        <p:strVal val="visible"/>
                                      </p:to>
                                    </p:set>
                                    <p:animEffect transition="in" filter="fade">
                                      <p:cBhvr>
                                        <p:cTn id="26" dur="500"/>
                                        <p:tgtEl>
                                          <p:spTgt spid="75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52">
                                            <p:txEl>
                                              <p:pRg st="4" end="4"/>
                                            </p:txEl>
                                          </p:spTgt>
                                        </p:tgtEl>
                                        <p:attrNameLst>
                                          <p:attrName>style.visibility</p:attrName>
                                        </p:attrNameLst>
                                      </p:cBhvr>
                                      <p:to>
                                        <p:strVal val="visible"/>
                                      </p:to>
                                    </p:set>
                                    <p:animEffect transition="in" filter="fade">
                                      <p:cBhvr>
                                        <p:cTn id="31" dur="500"/>
                                        <p:tgtEl>
                                          <p:spTgt spid="75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52">
                                            <p:txEl>
                                              <p:pRg st="5" end="5"/>
                                            </p:txEl>
                                          </p:spTgt>
                                        </p:tgtEl>
                                        <p:attrNameLst>
                                          <p:attrName>style.visibility</p:attrName>
                                        </p:attrNameLst>
                                      </p:cBhvr>
                                      <p:to>
                                        <p:strVal val="visible"/>
                                      </p:to>
                                    </p:set>
                                    <p:animEffect transition="in" filter="fade">
                                      <p:cBhvr>
                                        <p:cTn id="36" dur="500"/>
                                        <p:tgtEl>
                                          <p:spTgt spid="75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22"/>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200"/>
              <a:buFont typeface="Roboto Condensed"/>
              <a:buNone/>
            </a:pPr>
            <a:r>
              <a:rPr lang="en-US" sz="3200"/>
              <a:t>Disk Arm Scheduling Algorithm</a:t>
            </a:r>
            <a:endParaRPr/>
          </a:p>
        </p:txBody>
      </p:sp>
      <p:sp>
        <p:nvSpPr>
          <p:cNvPr id="759" name="Google Shape;759;p22"/>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Following are different types of Disk Arm Scheduling Algorithm</a:t>
            </a:r>
            <a:endParaRPr/>
          </a:p>
          <a:p>
            <a:pPr marL="914400" lvl="1" indent="-457200" algn="just" rtl="0">
              <a:lnSpc>
                <a:spcPct val="90000"/>
              </a:lnSpc>
              <a:spcBef>
                <a:spcPts val="500"/>
              </a:spcBef>
              <a:spcAft>
                <a:spcPts val="0"/>
              </a:spcAft>
              <a:buSzPts val="2000"/>
              <a:buFont typeface="Roboto Condensed"/>
              <a:buAutoNum type="arabicPeriod"/>
            </a:pPr>
            <a:r>
              <a:rPr lang="en-US"/>
              <a:t>FCSC (First Come First Serve) / FIFO (First In First Out)</a:t>
            </a:r>
            <a:endParaRPr/>
          </a:p>
          <a:p>
            <a:pPr marL="914400" lvl="1" indent="-457200" algn="just" rtl="0">
              <a:lnSpc>
                <a:spcPct val="90000"/>
              </a:lnSpc>
              <a:spcBef>
                <a:spcPts val="500"/>
              </a:spcBef>
              <a:spcAft>
                <a:spcPts val="0"/>
              </a:spcAft>
              <a:buSzPts val="2000"/>
              <a:buFont typeface="Roboto Condensed"/>
              <a:buAutoNum type="arabicPeriod"/>
            </a:pPr>
            <a:r>
              <a:rPr lang="en-US"/>
              <a:t>SSTF (Shorted Seek Time First)</a:t>
            </a:r>
            <a:endParaRPr/>
          </a:p>
          <a:p>
            <a:pPr marL="914400" lvl="1" indent="-457200" algn="just" rtl="0">
              <a:lnSpc>
                <a:spcPct val="90000"/>
              </a:lnSpc>
              <a:spcBef>
                <a:spcPts val="500"/>
              </a:spcBef>
              <a:spcAft>
                <a:spcPts val="0"/>
              </a:spcAft>
              <a:buSzPts val="2000"/>
              <a:buFont typeface="Roboto Condensed"/>
              <a:buAutoNum type="arabicPeriod"/>
            </a:pPr>
            <a:r>
              <a:rPr lang="en-US"/>
              <a:t>SCAN</a:t>
            </a:r>
            <a:endParaRPr/>
          </a:p>
          <a:p>
            <a:pPr marL="914400" lvl="1" indent="-457200" algn="just" rtl="0">
              <a:lnSpc>
                <a:spcPct val="90000"/>
              </a:lnSpc>
              <a:spcBef>
                <a:spcPts val="500"/>
              </a:spcBef>
              <a:spcAft>
                <a:spcPts val="0"/>
              </a:spcAft>
              <a:buSzPts val="2000"/>
              <a:buFont typeface="Roboto Condensed"/>
              <a:buAutoNum type="arabicPeriod"/>
            </a:pPr>
            <a:r>
              <a:rPr lang="en-US"/>
              <a:t>C-SCAN</a:t>
            </a:r>
            <a:endParaRPr/>
          </a:p>
          <a:p>
            <a:pPr marL="914400" lvl="1" indent="-457200" algn="just" rtl="0">
              <a:lnSpc>
                <a:spcPct val="90000"/>
              </a:lnSpc>
              <a:spcBef>
                <a:spcPts val="500"/>
              </a:spcBef>
              <a:spcAft>
                <a:spcPts val="0"/>
              </a:spcAft>
              <a:buSzPts val="2000"/>
              <a:buFont typeface="Roboto Condensed"/>
              <a:buAutoNum type="arabicPeriod"/>
            </a:pPr>
            <a:r>
              <a:rPr lang="en-US"/>
              <a:t>LOOK (Elevator)</a:t>
            </a:r>
            <a:endParaRPr/>
          </a:p>
          <a:p>
            <a:pPr marL="914400" lvl="1" indent="-457200" algn="just" rtl="0">
              <a:lnSpc>
                <a:spcPct val="90000"/>
              </a:lnSpc>
              <a:spcBef>
                <a:spcPts val="500"/>
              </a:spcBef>
              <a:spcAft>
                <a:spcPts val="0"/>
              </a:spcAft>
              <a:buSzPts val="2000"/>
              <a:buFont typeface="Roboto Condensed"/>
              <a:buAutoNum type="arabicPeriod"/>
            </a:pPr>
            <a:r>
              <a:rPr lang="en-US"/>
              <a:t>C-LOOK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9">
                                            <p:txEl>
                                              <p:pRg st="0" end="0"/>
                                            </p:txEl>
                                          </p:spTgt>
                                        </p:tgtEl>
                                        <p:attrNameLst>
                                          <p:attrName>style.visibility</p:attrName>
                                        </p:attrNameLst>
                                      </p:cBhvr>
                                      <p:to>
                                        <p:strVal val="visible"/>
                                      </p:to>
                                    </p:set>
                                    <p:animEffect transition="in" filter="fade">
                                      <p:cBhvr>
                                        <p:cTn id="7" dur="500"/>
                                        <p:tgtEl>
                                          <p:spTgt spid="7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9">
                                            <p:txEl>
                                              <p:pRg st="1" end="1"/>
                                            </p:txEl>
                                          </p:spTgt>
                                        </p:tgtEl>
                                        <p:attrNameLst>
                                          <p:attrName>style.visibility</p:attrName>
                                        </p:attrNameLst>
                                      </p:cBhvr>
                                      <p:to>
                                        <p:strVal val="visible"/>
                                      </p:to>
                                    </p:set>
                                    <p:animEffect transition="in" filter="fade">
                                      <p:cBhvr>
                                        <p:cTn id="12" dur="500"/>
                                        <p:tgtEl>
                                          <p:spTgt spid="7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9">
                                            <p:txEl>
                                              <p:pRg st="2" end="2"/>
                                            </p:txEl>
                                          </p:spTgt>
                                        </p:tgtEl>
                                        <p:attrNameLst>
                                          <p:attrName>style.visibility</p:attrName>
                                        </p:attrNameLst>
                                      </p:cBhvr>
                                      <p:to>
                                        <p:strVal val="visible"/>
                                      </p:to>
                                    </p:set>
                                    <p:animEffect transition="in" filter="fade">
                                      <p:cBhvr>
                                        <p:cTn id="17" dur="500"/>
                                        <p:tgtEl>
                                          <p:spTgt spid="7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59">
                                            <p:txEl>
                                              <p:pRg st="3" end="3"/>
                                            </p:txEl>
                                          </p:spTgt>
                                        </p:tgtEl>
                                        <p:attrNameLst>
                                          <p:attrName>style.visibility</p:attrName>
                                        </p:attrNameLst>
                                      </p:cBhvr>
                                      <p:to>
                                        <p:strVal val="visible"/>
                                      </p:to>
                                    </p:set>
                                    <p:animEffect transition="in" filter="fade">
                                      <p:cBhvr>
                                        <p:cTn id="22" dur="500"/>
                                        <p:tgtEl>
                                          <p:spTgt spid="7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59">
                                            <p:txEl>
                                              <p:pRg st="4" end="4"/>
                                            </p:txEl>
                                          </p:spTgt>
                                        </p:tgtEl>
                                        <p:attrNameLst>
                                          <p:attrName>style.visibility</p:attrName>
                                        </p:attrNameLst>
                                      </p:cBhvr>
                                      <p:to>
                                        <p:strVal val="visible"/>
                                      </p:to>
                                    </p:set>
                                    <p:animEffect transition="in" filter="fade">
                                      <p:cBhvr>
                                        <p:cTn id="27" dur="500"/>
                                        <p:tgtEl>
                                          <p:spTgt spid="7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59">
                                            <p:txEl>
                                              <p:pRg st="5" end="5"/>
                                            </p:txEl>
                                          </p:spTgt>
                                        </p:tgtEl>
                                        <p:attrNameLst>
                                          <p:attrName>style.visibility</p:attrName>
                                        </p:attrNameLst>
                                      </p:cBhvr>
                                      <p:to>
                                        <p:strVal val="visible"/>
                                      </p:to>
                                    </p:set>
                                    <p:animEffect transition="in" filter="fade">
                                      <p:cBhvr>
                                        <p:cTn id="32" dur="500"/>
                                        <p:tgtEl>
                                          <p:spTgt spid="7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59">
                                            <p:txEl>
                                              <p:pRg st="6" end="6"/>
                                            </p:txEl>
                                          </p:spTgt>
                                        </p:tgtEl>
                                        <p:attrNameLst>
                                          <p:attrName>style.visibility</p:attrName>
                                        </p:attrNameLst>
                                      </p:cBhvr>
                                      <p:to>
                                        <p:strVal val="visible"/>
                                      </p:to>
                                    </p:set>
                                    <p:animEffect transition="in" filter="fade">
                                      <p:cBhvr>
                                        <p:cTn id="37" dur="500"/>
                                        <p:tgtEl>
                                          <p:spTgt spid="7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23"/>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Example for Disk Arm Scheduling Algorithm</a:t>
            </a:r>
            <a:endParaRPr/>
          </a:p>
        </p:txBody>
      </p:sp>
      <p:sp>
        <p:nvSpPr>
          <p:cNvPr id="765" name="Google Shape;765;p23"/>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Consider an imaginary disk with 51 cylinders. A request comes in to read a block on cylinder 11. While the seek to cylinder 11 is in progress, new requests come in for cylinders 1, 36, 16, 34, 9, and 12, in that order.</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Starting from the current head position, what is the total distance (in cylinders) that the disk arm moves to satisfy all the pending requests, for each of the following disk scheduling Algorithms?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5">
                                            <p:txEl>
                                              <p:pRg st="0" end="0"/>
                                            </p:txEl>
                                          </p:spTgt>
                                        </p:tgtEl>
                                        <p:attrNameLst>
                                          <p:attrName>style.visibility</p:attrName>
                                        </p:attrNameLst>
                                      </p:cBhvr>
                                      <p:to>
                                        <p:strVal val="visible"/>
                                      </p:to>
                                    </p:set>
                                    <p:animEffect transition="in" filter="fade">
                                      <p:cBhvr>
                                        <p:cTn id="7" dur="500"/>
                                        <p:tgtEl>
                                          <p:spTgt spid="7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5">
                                            <p:txEl>
                                              <p:pRg st="1" end="1"/>
                                            </p:txEl>
                                          </p:spTgt>
                                        </p:tgtEl>
                                        <p:attrNameLst>
                                          <p:attrName>style.visibility</p:attrName>
                                        </p:attrNameLst>
                                      </p:cBhvr>
                                      <p:to>
                                        <p:strVal val="visible"/>
                                      </p:to>
                                    </p:set>
                                    <p:animEffect transition="in" filter="fade">
                                      <p:cBhvr>
                                        <p:cTn id="12" dur="500"/>
                                        <p:tgtEl>
                                          <p:spTgt spid="7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24"/>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FCSC (First Come First Serve) / FIFO (First In First Out)</a:t>
            </a:r>
            <a:endParaRPr/>
          </a:p>
        </p:txBody>
      </p:sp>
      <p:sp>
        <p:nvSpPr>
          <p:cNvPr id="771" name="Google Shape;771;p24"/>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Here </a:t>
            </a:r>
            <a:r>
              <a:rPr lang="en-US" b="1">
                <a:solidFill>
                  <a:schemeClr val="accent6"/>
                </a:solidFill>
              </a:rPr>
              <a:t>requests are served in the order of their arrival</a:t>
            </a:r>
            <a:r>
              <a:rPr lang="en-US"/>
              <a:t>.</a:t>
            </a: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Disk movement will be 11, 1, 36, 16, 34, 9 and 12.</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Total cylinder movement: (11-1) + (36-1) + (36-16) + (34-16) + (34-9) + (12-9) = 111</a:t>
            </a:r>
            <a:endParaRPr/>
          </a:p>
        </p:txBody>
      </p:sp>
      <p:graphicFrame>
        <p:nvGraphicFramePr>
          <p:cNvPr id="772" name="Google Shape;772;p24"/>
          <p:cNvGraphicFramePr/>
          <p:nvPr/>
        </p:nvGraphicFramePr>
        <p:xfrm>
          <a:off x="609597" y="1833880"/>
          <a:ext cx="7010400" cy="2966725"/>
        </p:xfrm>
        <a:graphic>
          <a:graphicData uri="http://schemas.openxmlformats.org/drawingml/2006/table">
            <a:tbl>
              <a:tblPr firstRow="1" bandRow="1">
                <a:noFill/>
                <a:tableStyleId>{44D2F73B-F858-4CAB-8868-22229941BBD6}</a:tableStyleId>
              </a:tblPr>
              <a:tblGrid>
                <a:gridCol w="457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1959425">
                  <a:extLst>
                    <a:ext uri="{9D8B030D-6E8A-4147-A177-3AD203B41FA5}">
                      <a16:colId xmlns:a16="http://schemas.microsoft.com/office/drawing/2014/main" val="20004"/>
                    </a:ext>
                  </a:extLst>
                </a:gridCol>
                <a:gridCol w="555175">
                  <a:extLst>
                    <a:ext uri="{9D8B030D-6E8A-4147-A177-3AD203B41FA5}">
                      <a16:colId xmlns:a16="http://schemas.microsoft.com/office/drawing/2014/main" val="20005"/>
                    </a:ext>
                  </a:extLst>
                </a:gridCol>
                <a:gridCol w="1447800">
                  <a:extLst>
                    <a:ext uri="{9D8B030D-6E8A-4147-A177-3AD203B41FA5}">
                      <a16:colId xmlns:a16="http://schemas.microsoft.com/office/drawing/2014/main" val="20006"/>
                    </a:ext>
                  </a:extLst>
                </a:gridCol>
              </a:tblGrid>
              <a:tr h="296672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sp>
        <p:nvSpPr>
          <p:cNvPr id="773" name="Google Shape;773;p24"/>
          <p:cNvSpPr txBox="1"/>
          <p:nvPr/>
        </p:nvSpPr>
        <p:spPr>
          <a:xfrm>
            <a:off x="547435" y="1433770"/>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0</a:t>
            </a:r>
            <a:endParaRPr sz="1800">
              <a:solidFill>
                <a:schemeClr val="dk1"/>
              </a:solidFill>
              <a:latin typeface="Roboto Condensed"/>
              <a:ea typeface="Roboto Condensed"/>
              <a:cs typeface="Roboto Condensed"/>
              <a:sym typeface="Roboto Condensed"/>
            </a:endParaRPr>
          </a:p>
        </p:txBody>
      </p:sp>
      <p:sp>
        <p:nvSpPr>
          <p:cNvPr id="774" name="Google Shape;774;p24"/>
          <p:cNvSpPr txBox="1"/>
          <p:nvPr/>
        </p:nvSpPr>
        <p:spPr>
          <a:xfrm>
            <a:off x="914400" y="1447800"/>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a:t>
            </a:r>
            <a:endParaRPr sz="1800">
              <a:solidFill>
                <a:schemeClr val="dk1"/>
              </a:solidFill>
              <a:latin typeface="Roboto Condensed"/>
              <a:ea typeface="Roboto Condensed"/>
              <a:cs typeface="Roboto Condensed"/>
              <a:sym typeface="Roboto Condensed"/>
            </a:endParaRPr>
          </a:p>
        </p:txBody>
      </p:sp>
      <p:sp>
        <p:nvSpPr>
          <p:cNvPr id="775" name="Google Shape;775;p24"/>
          <p:cNvSpPr txBox="1"/>
          <p:nvPr/>
        </p:nvSpPr>
        <p:spPr>
          <a:xfrm>
            <a:off x="1905000" y="1439315"/>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9</a:t>
            </a:r>
            <a:endParaRPr sz="1800">
              <a:solidFill>
                <a:schemeClr val="dk1"/>
              </a:solidFill>
              <a:latin typeface="Roboto Condensed"/>
              <a:ea typeface="Roboto Condensed"/>
              <a:cs typeface="Roboto Condensed"/>
              <a:sym typeface="Roboto Condensed"/>
            </a:endParaRPr>
          </a:p>
        </p:txBody>
      </p:sp>
      <p:sp>
        <p:nvSpPr>
          <p:cNvPr id="776" name="Google Shape;776;p24"/>
          <p:cNvSpPr txBox="1"/>
          <p:nvPr/>
        </p:nvSpPr>
        <p:spPr>
          <a:xfrm>
            <a:off x="2670372" y="1433770"/>
            <a:ext cx="46850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12</a:t>
            </a:r>
            <a:endParaRPr sz="1800">
              <a:solidFill>
                <a:schemeClr val="dk1"/>
              </a:solidFill>
              <a:latin typeface="Roboto Condensed"/>
              <a:ea typeface="Roboto Condensed"/>
              <a:cs typeface="Roboto Condensed"/>
              <a:sym typeface="Roboto Condensed"/>
            </a:endParaRPr>
          </a:p>
        </p:txBody>
      </p:sp>
      <p:sp>
        <p:nvSpPr>
          <p:cNvPr id="777" name="Google Shape;777;p24"/>
          <p:cNvSpPr txBox="1"/>
          <p:nvPr/>
        </p:nvSpPr>
        <p:spPr>
          <a:xfrm>
            <a:off x="3412955" y="1433770"/>
            <a:ext cx="50268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16</a:t>
            </a:r>
            <a:endParaRPr sz="1800">
              <a:solidFill>
                <a:schemeClr val="dk1"/>
              </a:solidFill>
              <a:latin typeface="Roboto Condensed"/>
              <a:ea typeface="Roboto Condensed"/>
              <a:cs typeface="Roboto Condensed"/>
              <a:sym typeface="Roboto Condensed"/>
            </a:endParaRPr>
          </a:p>
        </p:txBody>
      </p:sp>
      <p:sp>
        <p:nvSpPr>
          <p:cNvPr id="778" name="Google Shape;778;p24"/>
          <p:cNvSpPr txBox="1"/>
          <p:nvPr/>
        </p:nvSpPr>
        <p:spPr>
          <a:xfrm>
            <a:off x="5378116" y="1447800"/>
            <a:ext cx="48527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34</a:t>
            </a:r>
            <a:endParaRPr sz="1800">
              <a:solidFill>
                <a:schemeClr val="dk1"/>
              </a:solidFill>
              <a:latin typeface="Roboto Condensed"/>
              <a:ea typeface="Roboto Condensed"/>
              <a:cs typeface="Roboto Condensed"/>
              <a:sym typeface="Roboto Condensed"/>
            </a:endParaRPr>
          </a:p>
        </p:txBody>
      </p:sp>
      <p:sp>
        <p:nvSpPr>
          <p:cNvPr id="779" name="Google Shape;779;p24"/>
          <p:cNvSpPr txBox="1"/>
          <p:nvPr/>
        </p:nvSpPr>
        <p:spPr>
          <a:xfrm>
            <a:off x="5964654" y="1440785"/>
            <a:ext cx="44817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36</a:t>
            </a:r>
            <a:endParaRPr sz="1800">
              <a:solidFill>
                <a:schemeClr val="dk1"/>
              </a:solidFill>
              <a:latin typeface="Roboto Condensed"/>
              <a:ea typeface="Roboto Condensed"/>
              <a:cs typeface="Roboto Condensed"/>
              <a:sym typeface="Roboto Condensed"/>
            </a:endParaRPr>
          </a:p>
        </p:txBody>
      </p:sp>
      <p:sp>
        <p:nvSpPr>
          <p:cNvPr id="780" name="Google Shape;780;p24"/>
          <p:cNvSpPr txBox="1"/>
          <p:nvPr/>
        </p:nvSpPr>
        <p:spPr>
          <a:xfrm>
            <a:off x="7325863" y="1440785"/>
            <a:ext cx="56821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50</a:t>
            </a:r>
            <a:endParaRPr sz="1800">
              <a:solidFill>
                <a:schemeClr val="dk1"/>
              </a:solidFill>
              <a:latin typeface="Roboto Condensed"/>
              <a:ea typeface="Roboto Condensed"/>
              <a:cs typeface="Roboto Condensed"/>
              <a:sym typeface="Roboto Condensed"/>
            </a:endParaRPr>
          </a:p>
        </p:txBody>
      </p:sp>
      <p:cxnSp>
        <p:nvCxnSpPr>
          <p:cNvPr id="781" name="Google Shape;781;p24"/>
          <p:cNvCxnSpPr/>
          <p:nvPr/>
        </p:nvCxnSpPr>
        <p:spPr>
          <a:xfrm rot="10800000" flipH="1">
            <a:off x="1066800" y="2197768"/>
            <a:ext cx="1403684" cy="393032"/>
          </a:xfrm>
          <a:prstGeom prst="straightConnector1">
            <a:avLst/>
          </a:prstGeom>
          <a:noFill/>
          <a:ln w="19050" cap="flat" cmpd="sng">
            <a:solidFill>
              <a:schemeClr val="dk1"/>
            </a:solidFill>
            <a:prstDash val="solid"/>
            <a:miter lim="800000"/>
            <a:headEnd type="none" w="sm" len="sm"/>
            <a:tailEnd type="none" w="sm" len="sm"/>
          </a:ln>
        </p:spPr>
      </p:cxnSp>
      <p:cxnSp>
        <p:nvCxnSpPr>
          <p:cNvPr id="782" name="Google Shape;782;p24"/>
          <p:cNvCxnSpPr/>
          <p:nvPr/>
        </p:nvCxnSpPr>
        <p:spPr>
          <a:xfrm>
            <a:off x="1066800" y="2590800"/>
            <a:ext cx="5105400" cy="381000"/>
          </a:xfrm>
          <a:prstGeom prst="straightConnector1">
            <a:avLst/>
          </a:prstGeom>
          <a:noFill/>
          <a:ln w="19050" cap="flat" cmpd="sng">
            <a:solidFill>
              <a:schemeClr val="dk1"/>
            </a:solidFill>
            <a:prstDash val="solid"/>
            <a:miter lim="800000"/>
            <a:headEnd type="none" w="sm" len="sm"/>
            <a:tailEnd type="none" w="sm" len="sm"/>
          </a:ln>
        </p:spPr>
      </p:cxnSp>
      <p:cxnSp>
        <p:nvCxnSpPr>
          <p:cNvPr id="783" name="Google Shape;783;p24"/>
          <p:cNvCxnSpPr/>
          <p:nvPr/>
        </p:nvCxnSpPr>
        <p:spPr>
          <a:xfrm rot="10800000" flipH="1">
            <a:off x="3664298" y="2971800"/>
            <a:ext cx="2507902" cy="345440"/>
          </a:xfrm>
          <a:prstGeom prst="straightConnector1">
            <a:avLst/>
          </a:prstGeom>
          <a:noFill/>
          <a:ln w="19050" cap="flat" cmpd="sng">
            <a:solidFill>
              <a:schemeClr val="dk1"/>
            </a:solidFill>
            <a:prstDash val="solid"/>
            <a:miter lim="800000"/>
            <a:headEnd type="none" w="sm" len="sm"/>
            <a:tailEnd type="none" w="sm" len="sm"/>
          </a:ln>
        </p:spPr>
      </p:cxnSp>
      <p:cxnSp>
        <p:nvCxnSpPr>
          <p:cNvPr id="784" name="Google Shape;784;p24"/>
          <p:cNvCxnSpPr/>
          <p:nvPr/>
        </p:nvCxnSpPr>
        <p:spPr>
          <a:xfrm>
            <a:off x="3664298" y="3317240"/>
            <a:ext cx="1956454" cy="381000"/>
          </a:xfrm>
          <a:prstGeom prst="straightConnector1">
            <a:avLst/>
          </a:prstGeom>
          <a:noFill/>
          <a:ln w="19050" cap="flat" cmpd="sng">
            <a:solidFill>
              <a:schemeClr val="dk1"/>
            </a:solidFill>
            <a:prstDash val="solid"/>
            <a:miter lim="800000"/>
            <a:headEnd type="none" w="sm" len="sm"/>
            <a:tailEnd type="none" w="sm" len="sm"/>
          </a:ln>
        </p:spPr>
      </p:cxnSp>
      <p:cxnSp>
        <p:nvCxnSpPr>
          <p:cNvPr id="785" name="Google Shape;785;p24"/>
          <p:cNvCxnSpPr/>
          <p:nvPr/>
        </p:nvCxnSpPr>
        <p:spPr>
          <a:xfrm rot="10800000" flipH="1">
            <a:off x="2057400" y="3724105"/>
            <a:ext cx="3562691" cy="319575"/>
          </a:xfrm>
          <a:prstGeom prst="straightConnector1">
            <a:avLst/>
          </a:prstGeom>
          <a:noFill/>
          <a:ln w="19050" cap="flat" cmpd="sng">
            <a:solidFill>
              <a:schemeClr val="dk1"/>
            </a:solidFill>
            <a:prstDash val="solid"/>
            <a:miter lim="800000"/>
            <a:headEnd type="none" w="sm" len="sm"/>
            <a:tailEnd type="none" w="sm" len="sm"/>
          </a:ln>
        </p:spPr>
      </p:cxnSp>
      <p:cxnSp>
        <p:nvCxnSpPr>
          <p:cNvPr id="786" name="Google Shape;786;p24"/>
          <p:cNvCxnSpPr/>
          <p:nvPr/>
        </p:nvCxnSpPr>
        <p:spPr>
          <a:xfrm>
            <a:off x="2057400" y="4050632"/>
            <a:ext cx="847223" cy="379128"/>
          </a:xfrm>
          <a:prstGeom prst="straightConnector1">
            <a:avLst/>
          </a:prstGeom>
          <a:noFill/>
          <a:ln w="19050" cap="flat" cmpd="sng">
            <a:solidFill>
              <a:schemeClr val="dk1"/>
            </a:solidFill>
            <a:prstDash val="solid"/>
            <a:miter lim="800000"/>
            <a:headEnd type="none" w="sm" len="sm"/>
            <a:tailEnd type="none" w="sm" len="sm"/>
          </a:ln>
        </p:spPr>
      </p:cxnSp>
      <p:sp>
        <p:nvSpPr>
          <p:cNvPr id="787" name="Google Shape;787;p24"/>
          <p:cNvSpPr txBox="1"/>
          <p:nvPr/>
        </p:nvSpPr>
        <p:spPr>
          <a:xfrm>
            <a:off x="2265672" y="1826802"/>
            <a:ext cx="46850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11</a:t>
            </a:r>
            <a:endParaRPr sz="1800">
              <a:solidFill>
                <a:schemeClr val="dk1"/>
              </a:solidFill>
              <a:latin typeface="Roboto Condensed"/>
              <a:ea typeface="Roboto Condensed"/>
              <a:cs typeface="Roboto Condensed"/>
              <a:sym typeface="Roboto Condensed"/>
            </a:endParaRPr>
          </a:p>
        </p:txBody>
      </p:sp>
      <p:sp>
        <p:nvSpPr>
          <p:cNvPr id="788" name="Google Shape;788;p24"/>
          <p:cNvSpPr txBox="1"/>
          <p:nvPr/>
        </p:nvSpPr>
        <p:spPr>
          <a:xfrm>
            <a:off x="762000" y="2362200"/>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a:t>
            </a:r>
            <a:endParaRPr sz="1800">
              <a:solidFill>
                <a:schemeClr val="dk1"/>
              </a:solidFill>
              <a:latin typeface="Roboto Condensed"/>
              <a:ea typeface="Roboto Condensed"/>
              <a:cs typeface="Roboto Condensed"/>
              <a:sym typeface="Roboto Condensed"/>
            </a:endParaRPr>
          </a:p>
        </p:txBody>
      </p:sp>
      <p:sp>
        <p:nvSpPr>
          <p:cNvPr id="789" name="Google Shape;789;p24"/>
          <p:cNvSpPr txBox="1"/>
          <p:nvPr/>
        </p:nvSpPr>
        <p:spPr>
          <a:xfrm>
            <a:off x="5625660" y="3475425"/>
            <a:ext cx="48527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34</a:t>
            </a:r>
            <a:endParaRPr sz="1800">
              <a:solidFill>
                <a:schemeClr val="dk1"/>
              </a:solidFill>
              <a:latin typeface="Roboto Condensed"/>
              <a:ea typeface="Roboto Condensed"/>
              <a:cs typeface="Roboto Condensed"/>
              <a:sym typeface="Roboto Condensed"/>
            </a:endParaRPr>
          </a:p>
        </p:txBody>
      </p:sp>
      <p:sp>
        <p:nvSpPr>
          <p:cNvPr id="790" name="Google Shape;790;p24"/>
          <p:cNvSpPr txBox="1"/>
          <p:nvPr/>
        </p:nvSpPr>
        <p:spPr>
          <a:xfrm>
            <a:off x="6180668" y="2743200"/>
            <a:ext cx="44817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36</a:t>
            </a:r>
            <a:endParaRPr sz="1800">
              <a:solidFill>
                <a:schemeClr val="dk1"/>
              </a:solidFill>
              <a:latin typeface="Roboto Condensed"/>
              <a:ea typeface="Roboto Condensed"/>
              <a:cs typeface="Roboto Condensed"/>
              <a:sym typeface="Roboto Condensed"/>
            </a:endParaRPr>
          </a:p>
        </p:txBody>
      </p:sp>
      <p:sp>
        <p:nvSpPr>
          <p:cNvPr id="791" name="Google Shape;791;p24"/>
          <p:cNvSpPr txBox="1"/>
          <p:nvPr/>
        </p:nvSpPr>
        <p:spPr>
          <a:xfrm>
            <a:off x="1747342" y="3840816"/>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9</a:t>
            </a:r>
            <a:endParaRPr sz="1800">
              <a:solidFill>
                <a:schemeClr val="dk1"/>
              </a:solidFill>
              <a:latin typeface="Roboto Condensed"/>
              <a:ea typeface="Roboto Condensed"/>
              <a:cs typeface="Roboto Condensed"/>
              <a:sym typeface="Roboto Condensed"/>
            </a:endParaRPr>
          </a:p>
        </p:txBody>
      </p:sp>
      <p:sp>
        <p:nvSpPr>
          <p:cNvPr id="792" name="Google Shape;792;p24"/>
          <p:cNvSpPr txBox="1"/>
          <p:nvPr/>
        </p:nvSpPr>
        <p:spPr>
          <a:xfrm>
            <a:off x="2901634" y="4223256"/>
            <a:ext cx="46850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12</a:t>
            </a:r>
            <a:endParaRPr sz="1800">
              <a:solidFill>
                <a:schemeClr val="dk1"/>
              </a:solidFill>
              <a:latin typeface="Roboto Condensed"/>
              <a:ea typeface="Roboto Condensed"/>
              <a:cs typeface="Roboto Condensed"/>
              <a:sym typeface="Roboto Condensed"/>
            </a:endParaRPr>
          </a:p>
        </p:txBody>
      </p:sp>
      <p:sp>
        <p:nvSpPr>
          <p:cNvPr id="793" name="Google Shape;793;p24"/>
          <p:cNvSpPr txBox="1"/>
          <p:nvPr/>
        </p:nvSpPr>
        <p:spPr>
          <a:xfrm>
            <a:off x="3139685" y="3099545"/>
            <a:ext cx="50268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16</a:t>
            </a:r>
            <a:endParaRPr sz="1800">
              <a:solidFill>
                <a:schemeClr val="dk1"/>
              </a:solidFill>
              <a:latin typeface="Roboto Condensed"/>
              <a:ea typeface="Roboto Condensed"/>
              <a:cs typeface="Roboto Condensed"/>
              <a:sym typeface="Roboto Condensed"/>
            </a:endParaRPr>
          </a:p>
        </p:txBody>
      </p:sp>
      <p:sp>
        <p:nvSpPr>
          <p:cNvPr id="794" name="Google Shape;794;p24"/>
          <p:cNvSpPr txBox="1"/>
          <p:nvPr/>
        </p:nvSpPr>
        <p:spPr>
          <a:xfrm>
            <a:off x="8175139" y="1847910"/>
            <a:ext cx="472604" cy="1754326"/>
          </a:xfrm>
          <a:prstGeom prst="rect">
            <a:avLst/>
          </a:prstGeom>
          <a:solidFill>
            <a:schemeClr val="lt1"/>
          </a:solidFill>
          <a:ln w="2857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1, 36, 16, 34, 9, 12</a:t>
            </a:r>
            <a:endParaRPr sz="1800">
              <a:solidFill>
                <a:schemeClr val="dk1"/>
              </a:solidFill>
              <a:latin typeface="Roboto Condensed"/>
              <a:ea typeface="Roboto Condensed"/>
              <a:cs typeface="Roboto Condensed"/>
              <a:sym typeface="Roboto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1">
                                            <p:txEl>
                                              <p:pRg st="0" end="0"/>
                                            </p:txEl>
                                          </p:spTgt>
                                        </p:tgtEl>
                                        <p:attrNameLst>
                                          <p:attrName>style.visibility</p:attrName>
                                        </p:attrNameLst>
                                      </p:cBhvr>
                                      <p:to>
                                        <p:strVal val="visible"/>
                                      </p:to>
                                    </p:set>
                                    <p:animEffect transition="in" filter="fade">
                                      <p:cBhvr>
                                        <p:cTn id="7" dur="500"/>
                                        <p:tgtEl>
                                          <p:spTgt spid="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1">
                                            <p:txEl>
                                              <p:pRg st="1" end="1"/>
                                            </p:txEl>
                                          </p:spTgt>
                                        </p:tgtEl>
                                        <p:attrNameLst>
                                          <p:attrName>style.visibility</p:attrName>
                                        </p:attrNameLst>
                                      </p:cBhvr>
                                      <p:to>
                                        <p:strVal val="visible"/>
                                      </p:to>
                                    </p:set>
                                    <p:animEffect transition="in" filter="fade">
                                      <p:cBhvr>
                                        <p:cTn id="12" dur="500"/>
                                        <p:tgtEl>
                                          <p:spTgt spid="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71">
                                            <p:txEl>
                                              <p:pRg st="2" end="2"/>
                                            </p:txEl>
                                          </p:spTgt>
                                        </p:tgtEl>
                                        <p:attrNameLst>
                                          <p:attrName>style.visibility</p:attrName>
                                        </p:attrNameLst>
                                      </p:cBhvr>
                                      <p:to>
                                        <p:strVal val="visible"/>
                                      </p:to>
                                    </p:set>
                                    <p:animEffect transition="in" filter="fade">
                                      <p:cBhvr>
                                        <p:cTn id="17" dur="500"/>
                                        <p:tgtEl>
                                          <p:spTgt spid="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71">
                                            <p:txEl>
                                              <p:pRg st="3" end="3"/>
                                            </p:txEl>
                                          </p:spTgt>
                                        </p:tgtEl>
                                        <p:attrNameLst>
                                          <p:attrName>style.visibility</p:attrName>
                                        </p:attrNameLst>
                                      </p:cBhvr>
                                      <p:to>
                                        <p:strVal val="visible"/>
                                      </p:to>
                                    </p:set>
                                    <p:animEffect transition="in" filter="fade">
                                      <p:cBhvr>
                                        <p:cTn id="22" dur="500"/>
                                        <p:tgtEl>
                                          <p:spTgt spid="7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71">
                                            <p:txEl>
                                              <p:pRg st="4" end="4"/>
                                            </p:txEl>
                                          </p:spTgt>
                                        </p:tgtEl>
                                        <p:attrNameLst>
                                          <p:attrName>style.visibility</p:attrName>
                                        </p:attrNameLst>
                                      </p:cBhvr>
                                      <p:to>
                                        <p:strVal val="visible"/>
                                      </p:to>
                                    </p:set>
                                    <p:animEffect transition="in" filter="fade">
                                      <p:cBhvr>
                                        <p:cTn id="27" dur="500"/>
                                        <p:tgtEl>
                                          <p:spTgt spid="7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71">
                                            <p:txEl>
                                              <p:pRg st="5" end="5"/>
                                            </p:txEl>
                                          </p:spTgt>
                                        </p:tgtEl>
                                        <p:attrNameLst>
                                          <p:attrName>style.visibility</p:attrName>
                                        </p:attrNameLst>
                                      </p:cBhvr>
                                      <p:to>
                                        <p:strVal val="visible"/>
                                      </p:to>
                                    </p:set>
                                    <p:animEffect transition="in" filter="fade">
                                      <p:cBhvr>
                                        <p:cTn id="32" dur="500"/>
                                        <p:tgtEl>
                                          <p:spTgt spid="7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71">
                                            <p:txEl>
                                              <p:pRg st="6" end="6"/>
                                            </p:txEl>
                                          </p:spTgt>
                                        </p:tgtEl>
                                        <p:attrNameLst>
                                          <p:attrName>style.visibility</p:attrName>
                                        </p:attrNameLst>
                                      </p:cBhvr>
                                      <p:to>
                                        <p:strVal val="visible"/>
                                      </p:to>
                                    </p:set>
                                    <p:animEffect transition="in" filter="fade">
                                      <p:cBhvr>
                                        <p:cTn id="37" dur="500"/>
                                        <p:tgtEl>
                                          <p:spTgt spid="7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71">
                                            <p:txEl>
                                              <p:pRg st="7" end="7"/>
                                            </p:txEl>
                                          </p:spTgt>
                                        </p:tgtEl>
                                        <p:attrNameLst>
                                          <p:attrName>style.visibility</p:attrName>
                                        </p:attrNameLst>
                                      </p:cBhvr>
                                      <p:to>
                                        <p:strVal val="visible"/>
                                      </p:to>
                                    </p:set>
                                    <p:animEffect transition="in" filter="fade">
                                      <p:cBhvr>
                                        <p:cTn id="42" dur="500"/>
                                        <p:tgtEl>
                                          <p:spTgt spid="7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71">
                                            <p:txEl>
                                              <p:pRg st="8" end="8"/>
                                            </p:txEl>
                                          </p:spTgt>
                                        </p:tgtEl>
                                        <p:attrNameLst>
                                          <p:attrName>style.visibility</p:attrName>
                                        </p:attrNameLst>
                                      </p:cBhvr>
                                      <p:to>
                                        <p:strVal val="visible"/>
                                      </p:to>
                                    </p:set>
                                    <p:animEffect transition="in" filter="fade">
                                      <p:cBhvr>
                                        <p:cTn id="47" dur="500"/>
                                        <p:tgtEl>
                                          <p:spTgt spid="77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71">
                                            <p:txEl>
                                              <p:pRg st="9" end="9"/>
                                            </p:txEl>
                                          </p:spTgt>
                                        </p:tgtEl>
                                        <p:attrNameLst>
                                          <p:attrName>style.visibility</p:attrName>
                                        </p:attrNameLst>
                                      </p:cBhvr>
                                      <p:to>
                                        <p:strVal val="visible"/>
                                      </p:to>
                                    </p:set>
                                    <p:animEffect transition="in" filter="fade">
                                      <p:cBhvr>
                                        <p:cTn id="52" dur="500"/>
                                        <p:tgtEl>
                                          <p:spTgt spid="77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71">
                                            <p:txEl>
                                              <p:pRg st="10" end="10"/>
                                            </p:txEl>
                                          </p:spTgt>
                                        </p:tgtEl>
                                        <p:attrNameLst>
                                          <p:attrName>style.visibility</p:attrName>
                                        </p:attrNameLst>
                                      </p:cBhvr>
                                      <p:to>
                                        <p:strVal val="visible"/>
                                      </p:to>
                                    </p:set>
                                    <p:animEffect transition="in" filter="fade">
                                      <p:cBhvr>
                                        <p:cTn id="57" dur="500"/>
                                        <p:tgtEl>
                                          <p:spTgt spid="77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79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772"/>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773"/>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774"/>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775"/>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776"/>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777"/>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778"/>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77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78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787"/>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78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78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782"/>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90"/>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783"/>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793"/>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784"/>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789"/>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785"/>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791"/>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nodeType="clickEffect">
                                  <p:stCondLst>
                                    <p:cond delay="0"/>
                                  </p:stCondLst>
                                  <p:childTnLst>
                                    <p:set>
                                      <p:cBhvr>
                                        <p:cTn id="129" dur="1" fill="hold">
                                          <p:stCondLst>
                                            <p:cond delay="0"/>
                                          </p:stCondLst>
                                        </p:cTn>
                                        <p:tgtEl>
                                          <p:spTgt spid="786"/>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nodeType="clickEffect">
                                  <p:stCondLst>
                                    <p:cond delay="0"/>
                                  </p:stCondLst>
                                  <p:childTnLst>
                                    <p:set>
                                      <p:cBhvr>
                                        <p:cTn id="133" dur="1" fill="hold">
                                          <p:stCondLst>
                                            <p:cond delay="0"/>
                                          </p:stCondLst>
                                        </p:cTn>
                                        <p:tgtEl>
                                          <p:spTgt spid="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25"/>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SSTF (Shortest seek time first)</a:t>
            </a:r>
            <a:endParaRPr/>
          </a:p>
        </p:txBody>
      </p:sp>
      <p:sp>
        <p:nvSpPr>
          <p:cNvPr id="800" name="Google Shape;800;p25"/>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We can minimize the disk movement by serving the </a:t>
            </a:r>
            <a:r>
              <a:rPr lang="en-US" b="1">
                <a:solidFill>
                  <a:schemeClr val="accent6"/>
                </a:solidFill>
              </a:rPr>
              <a:t>request closest to the current position of the head</a:t>
            </a:r>
            <a:r>
              <a:rPr lang="en-US"/>
              <a:t>.</a:t>
            </a: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Disk movement will be 11, 12, 9, 16, 1, 34 and 36.</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Total cylinder movement: (12-11) + (12-9) + (16-9) + (16-1) + (34-1) + (36-34) = 61</a:t>
            </a:r>
            <a:endParaRPr/>
          </a:p>
        </p:txBody>
      </p:sp>
      <p:sp>
        <p:nvSpPr>
          <p:cNvPr id="801" name="Google Shape;801;p25"/>
          <p:cNvSpPr txBox="1"/>
          <p:nvPr/>
        </p:nvSpPr>
        <p:spPr>
          <a:xfrm>
            <a:off x="8212822" y="1855654"/>
            <a:ext cx="472604" cy="1754326"/>
          </a:xfrm>
          <a:prstGeom prst="rect">
            <a:avLst/>
          </a:prstGeom>
          <a:solidFill>
            <a:schemeClr val="lt1"/>
          </a:solidFill>
          <a:ln w="2857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1, 36, 16, 34, 9, 12</a:t>
            </a:r>
            <a:endParaRPr sz="1800">
              <a:solidFill>
                <a:schemeClr val="dk1"/>
              </a:solidFill>
              <a:latin typeface="Roboto Condensed"/>
              <a:ea typeface="Roboto Condensed"/>
              <a:cs typeface="Roboto Condensed"/>
              <a:sym typeface="Roboto Condensed"/>
            </a:endParaRPr>
          </a:p>
        </p:txBody>
      </p:sp>
      <p:graphicFrame>
        <p:nvGraphicFramePr>
          <p:cNvPr id="802" name="Google Shape;802;p25"/>
          <p:cNvGraphicFramePr/>
          <p:nvPr/>
        </p:nvGraphicFramePr>
        <p:xfrm>
          <a:off x="609597" y="1855654"/>
          <a:ext cx="7010400" cy="2966725"/>
        </p:xfrm>
        <a:graphic>
          <a:graphicData uri="http://schemas.openxmlformats.org/drawingml/2006/table">
            <a:tbl>
              <a:tblPr firstRow="1" bandRow="1">
                <a:noFill/>
                <a:tableStyleId>{44D2F73B-F858-4CAB-8868-22229941BBD6}</a:tableStyleId>
              </a:tblPr>
              <a:tblGrid>
                <a:gridCol w="457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1959425">
                  <a:extLst>
                    <a:ext uri="{9D8B030D-6E8A-4147-A177-3AD203B41FA5}">
                      <a16:colId xmlns:a16="http://schemas.microsoft.com/office/drawing/2014/main" val="20004"/>
                    </a:ext>
                  </a:extLst>
                </a:gridCol>
                <a:gridCol w="555175">
                  <a:extLst>
                    <a:ext uri="{9D8B030D-6E8A-4147-A177-3AD203B41FA5}">
                      <a16:colId xmlns:a16="http://schemas.microsoft.com/office/drawing/2014/main" val="20005"/>
                    </a:ext>
                  </a:extLst>
                </a:gridCol>
                <a:gridCol w="1447800">
                  <a:extLst>
                    <a:ext uri="{9D8B030D-6E8A-4147-A177-3AD203B41FA5}">
                      <a16:colId xmlns:a16="http://schemas.microsoft.com/office/drawing/2014/main" val="20006"/>
                    </a:ext>
                  </a:extLst>
                </a:gridCol>
              </a:tblGrid>
              <a:tr h="296672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sp>
        <p:nvSpPr>
          <p:cNvPr id="803" name="Google Shape;803;p25"/>
          <p:cNvSpPr txBox="1"/>
          <p:nvPr/>
        </p:nvSpPr>
        <p:spPr>
          <a:xfrm>
            <a:off x="547435" y="1455544"/>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0</a:t>
            </a:r>
            <a:endParaRPr sz="1800">
              <a:solidFill>
                <a:schemeClr val="dk1"/>
              </a:solidFill>
              <a:latin typeface="Roboto Condensed"/>
              <a:ea typeface="Roboto Condensed"/>
              <a:cs typeface="Roboto Condensed"/>
              <a:sym typeface="Roboto Condensed"/>
            </a:endParaRPr>
          </a:p>
        </p:txBody>
      </p:sp>
      <p:sp>
        <p:nvSpPr>
          <p:cNvPr id="804" name="Google Shape;804;p25"/>
          <p:cNvSpPr txBox="1"/>
          <p:nvPr/>
        </p:nvSpPr>
        <p:spPr>
          <a:xfrm>
            <a:off x="914400" y="1469574"/>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a:t>
            </a:r>
            <a:endParaRPr sz="1800">
              <a:solidFill>
                <a:schemeClr val="dk1"/>
              </a:solidFill>
              <a:latin typeface="Roboto Condensed"/>
              <a:ea typeface="Roboto Condensed"/>
              <a:cs typeface="Roboto Condensed"/>
              <a:sym typeface="Roboto Condensed"/>
            </a:endParaRPr>
          </a:p>
        </p:txBody>
      </p:sp>
      <p:sp>
        <p:nvSpPr>
          <p:cNvPr id="805" name="Google Shape;805;p25"/>
          <p:cNvSpPr txBox="1"/>
          <p:nvPr/>
        </p:nvSpPr>
        <p:spPr>
          <a:xfrm>
            <a:off x="1905000" y="1461089"/>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9</a:t>
            </a:r>
            <a:endParaRPr sz="1800">
              <a:solidFill>
                <a:schemeClr val="dk1"/>
              </a:solidFill>
              <a:latin typeface="Roboto Condensed"/>
              <a:ea typeface="Roboto Condensed"/>
              <a:cs typeface="Roboto Condensed"/>
              <a:sym typeface="Roboto Condensed"/>
            </a:endParaRPr>
          </a:p>
        </p:txBody>
      </p:sp>
      <p:sp>
        <p:nvSpPr>
          <p:cNvPr id="806" name="Google Shape;806;p25"/>
          <p:cNvSpPr txBox="1"/>
          <p:nvPr/>
        </p:nvSpPr>
        <p:spPr>
          <a:xfrm>
            <a:off x="2670372" y="1455544"/>
            <a:ext cx="46850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12</a:t>
            </a:r>
            <a:endParaRPr sz="1800">
              <a:solidFill>
                <a:schemeClr val="dk1"/>
              </a:solidFill>
              <a:latin typeface="Roboto Condensed"/>
              <a:ea typeface="Roboto Condensed"/>
              <a:cs typeface="Roboto Condensed"/>
              <a:sym typeface="Roboto Condensed"/>
            </a:endParaRPr>
          </a:p>
        </p:txBody>
      </p:sp>
      <p:sp>
        <p:nvSpPr>
          <p:cNvPr id="807" name="Google Shape;807;p25"/>
          <p:cNvSpPr txBox="1"/>
          <p:nvPr/>
        </p:nvSpPr>
        <p:spPr>
          <a:xfrm>
            <a:off x="3412955" y="1455544"/>
            <a:ext cx="50268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16</a:t>
            </a:r>
            <a:endParaRPr sz="1800">
              <a:solidFill>
                <a:schemeClr val="dk1"/>
              </a:solidFill>
              <a:latin typeface="Roboto Condensed"/>
              <a:ea typeface="Roboto Condensed"/>
              <a:cs typeface="Roboto Condensed"/>
              <a:sym typeface="Roboto Condensed"/>
            </a:endParaRPr>
          </a:p>
        </p:txBody>
      </p:sp>
      <p:sp>
        <p:nvSpPr>
          <p:cNvPr id="808" name="Google Shape;808;p25"/>
          <p:cNvSpPr txBox="1"/>
          <p:nvPr/>
        </p:nvSpPr>
        <p:spPr>
          <a:xfrm>
            <a:off x="5378116" y="1469574"/>
            <a:ext cx="48527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34</a:t>
            </a:r>
            <a:endParaRPr sz="1800">
              <a:solidFill>
                <a:schemeClr val="dk1"/>
              </a:solidFill>
              <a:latin typeface="Roboto Condensed"/>
              <a:ea typeface="Roboto Condensed"/>
              <a:cs typeface="Roboto Condensed"/>
              <a:sym typeface="Roboto Condensed"/>
            </a:endParaRPr>
          </a:p>
        </p:txBody>
      </p:sp>
      <p:sp>
        <p:nvSpPr>
          <p:cNvPr id="809" name="Google Shape;809;p25"/>
          <p:cNvSpPr txBox="1"/>
          <p:nvPr/>
        </p:nvSpPr>
        <p:spPr>
          <a:xfrm>
            <a:off x="5964654" y="1462559"/>
            <a:ext cx="44817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36</a:t>
            </a:r>
            <a:endParaRPr sz="1800">
              <a:solidFill>
                <a:schemeClr val="dk1"/>
              </a:solidFill>
              <a:latin typeface="Roboto Condensed"/>
              <a:ea typeface="Roboto Condensed"/>
              <a:cs typeface="Roboto Condensed"/>
              <a:sym typeface="Roboto Condensed"/>
            </a:endParaRPr>
          </a:p>
        </p:txBody>
      </p:sp>
      <p:sp>
        <p:nvSpPr>
          <p:cNvPr id="810" name="Google Shape;810;p25"/>
          <p:cNvSpPr txBox="1"/>
          <p:nvPr/>
        </p:nvSpPr>
        <p:spPr>
          <a:xfrm>
            <a:off x="7325863" y="1462559"/>
            <a:ext cx="56821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50</a:t>
            </a:r>
            <a:endParaRPr sz="1800">
              <a:solidFill>
                <a:schemeClr val="dk1"/>
              </a:solidFill>
              <a:latin typeface="Roboto Condensed"/>
              <a:ea typeface="Roboto Condensed"/>
              <a:cs typeface="Roboto Condensed"/>
              <a:sym typeface="Roboto Condensed"/>
            </a:endParaRPr>
          </a:p>
        </p:txBody>
      </p:sp>
      <p:cxnSp>
        <p:nvCxnSpPr>
          <p:cNvPr id="811" name="Google Shape;811;p25"/>
          <p:cNvCxnSpPr/>
          <p:nvPr/>
        </p:nvCxnSpPr>
        <p:spPr>
          <a:xfrm rot="10800000">
            <a:off x="2470484" y="2219542"/>
            <a:ext cx="431150" cy="388584"/>
          </a:xfrm>
          <a:prstGeom prst="straightConnector1">
            <a:avLst/>
          </a:prstGeom>
          <a:noFill/>
          <a:ln w="19050" cap="flat" cmpd="sng">
            <a:solidFill>
              <a:schemeClr val="dk1"/>
            </a:solidFill>
            <a:prstDash val="solid"/>
            <a:miter lim="800000"/>
            <a:headEnd type="none" w="sm" len="sm"/>
            <a:tailEnd type="none" w="sm" len="sm"/>
          </a:ln>
        </p:spPr>
      </p:cxnSp>
      <p:cxnSp>
        <p:nvCxnSpPr>
          <p:cNvPr id="812" name="Google Shape;812;p25"/>
          <p:cNvCxnSpPr/>
          <p:nvPr/>
        </p:nvCxnSpPr>
        <p:spPr>
          <a:xfrm>
            <a:off x="2046872" y="2959897"/>
            <a:ext cx="1610728" cy="369369"/>
          </a:xfrm>
          <a:prstGeom prst="straightConnector1">
            <a:avLst/>
          </a:prstGeom>
          <a:noFill/>
          <a:ln w="19050" cap="flat" cmpd="sng">
            <a:solidFill>
              <a:schemeClr val="dk1"/>
            </a:solidFill>
            <a:prstDash val="solid"/>
            <a:miter lim="800000"/>
            <a:headEnd type="none" w="sm" len="sm"/>
            <a:tailEnd type="none" w="sm" len="sm"/>
          </a:ln>
        </p:spPr>
      </p:cxnSp>
      <p:cxnSp>
        <p:nvCxnSpPr>
          <p:cNvPr id="813" name="Google Shape;813;p25"/>
          <p:cNvCxnSpPr/>
          <p:nvPr/>
        </p:nvCxnSpPr>
        <p:spPr>
          <a:xfrm>
            <a:off x="5620752" y="4087313"/>
            <a:ext cx="559916" cy="355171"/>
          </a:xfrm>
          <a:prstGeom prst="straightConnector1">
            <a:avLst/>
          </a:prstGeom>
          <a:noFill/>
          <a:ln w="19050" cap="flat" cmpd="sng">
            <a:solidFill>
              <a:schemeClr val="dk1"/>
            </a:solidFill>
            <a:prstDash val="solid"/>
            <a:miter lim="800000"/>
            <a:headEnd type="none" w="sm" len="sm"/>
            <a:tailEnd type="none" w="sm" len="sm"/>
          </a:ln>
        </p:spPr>
      </p:cxnSp>
      <p:cxnSp>
        <p:nvCxnSpPr>
          <p:cNvPr id="814" name="Google Shape;814;p25"/>
          <p:cNvCxnSpPr>
            <a:stCxn id="815" idx="3"/>
          </p:cNvCxnSpPr>
          <p:nvPr/>
        </p:nvCxnSpPr>
        <p:spPr>
          <a:xfrm>
            <a:off x="1078132" y="3697254"/>
            <a:ext cx="4542600" cy="383100"/>
          </a:xfrm>
          <a:prstGeom prst="straightConnector1">
            <a:avLst/>
          </a:prstGeom>
          <a:noFill/>
          <a:ln w="19050" cap="flat" cmpd="sng">
            <a:solidFill>
              <a:schemeClr val="dk1"/>
            </a:solidFill>
            <a:prstDash val="solid"/>
            <a:miter lim="800000"/>
            <a:headEnd type="none" w="sm" len="sm"/>
            <a:tailEnd type="none" w="sm" len="sm"/>
          </a:ln>
        </p:spPr>
      </p:cxnSp>
      <p:cxnSp>
        <p:nvCxnSpPr>
          <p:cNvPr id="816" name="Google Shape;816;p25"/>
          <p:cNvCxnSpPr/>
          <p:nvPr/>
        </p:nvCxnSpPr>
        <p:spPr>
          <a:xfrm rot="10800000" flipH="1">
            <a:off x="1073526" y="3338551"/>
            <a:ext cx="2607561" cy="348589"/>
          </a:xfrm>
          <a:prstGeom prst="straightConnector1">
            <a:avLst/>
          </a:prstGeom>
          <a:noFill/>
          <a:ln w="19050" cap="flat" cmpd="sng">
            <a:solidFill>
              <a:schemeClr val="dk1"/>
            </a:solidFill>
            <a:prstDash val="solid"/>
            <a:miter lim="800000"/>
            <a:headEnd type="none" w="sm" len="sm"/>
            <a:tailEnd type="none" w="sm" len="sm"/>
          </a:ln>
        </p:spPr>
      </p:cxnSp>
      <p:cxnSp>
        <p:nvCxnSpPr>
          <p:cNvPr id="817" name="Google Shape;817;p25"/>
          <p:cNvCxnSpPr/>
          <p:nvPr/>
        </p:nvCxnSpPr>
        <p:spPr>
          <a:xfrm rot="10800000" flipH="1">
            <a:off x="2046872" y="2615204"/>
            <a:ext cx="854762" cy="331761"/>
          </a:xfrm>
          <a:prstGeom prst="straightConnector1">
            <a:avLst/>
          </a:prstGeom>
          <a:noFill/>
          <a:ln w="19050" cap="flat" cmpd="sng">
            <a:solidFill>
              <a:schemeClr val="dk1"/>
            </a:solidFill>
            <a:prstDash val="solid"/>
            <a:miter lim="800000"/>
            <a:headEnd type="none" w="sm" len="sm"/>
            <a:tailEnd type="none" w="sm" len="sm"/>
          </a:ln>
        </p:spPr>
      </p:cxnSp>
      <p:sp>
        <p:nvSpPr>
          <p:cNvPr id="818" name="Google Shape;818;p25"/>
          <p:cNvSpPr txBox="1"/>
          <p:nvPr/>
        </p:nvSpPr>
        <p:spPr>
          <a:xfrm>
            <a:off x="2265672" y="1848576"/>
            <a:ext cx="46850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11</a:t>
            </a:r>
            <a:endParaRPr sz="1800">
              <a:solidFill>
                <a:schemeClr val="dk1"/>
              </a:solidFill>
              <a:latin typeface="Roboto Condensed"/>
              <a:ea typeface="Roboto Condensed"/>
              <a:cs typeface="Roboto Condensed"/>
              <a:sym typeface="Roboto Condensed"/>
            </a:endParaRPr>
          </a:p>
        </p:txBody>
      </p:sp>
      <p:sp>
        <p:nvSpPr>
          <p:cNvPr id="815" name="Google Shape;815;p25"/>
          <p:cNvSpPr txBox="1"/>
          <p:nvPr/>
        </p:nvSpPr>
        <p:spPr>
          <a:xfrm>
            <a:off x="773332" y="3497199"/>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a:t>
            </a:r>
            <a:endParaRPr sz="1800">
              <a:solidFill>
                <a:schemeClr val="dk1"/>
              </a:solidFill>
              <a:latin typeface="Roboto Condensed"/>
              <a:ea typeface="Roboto Condensed"/>
              <a:cs typeface="Roboto Condensed"/>
              <a:sym typeface="Roboto Condensed"/>
            </a:endParaRPr>
          </a:p>
        </p:txBody>
      </p:sp>
      <p:sp>
        <p:nvSpPr>
          <p:cNvPr id="819" name="Google Shape;819;p25"/>
          <p:cNvSpPr txBox="1"/>
          <p:nvPr/>
        </p:nvSpPr>
        <p:spPr>
          <a:xfrm>
            <a:off x="5582591" y="3755574"/>
            <a:ext cx="48527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34</a:t>
            </a:r>
            <a:endParaRPr sz="1800">
              <a:solidFill>
                <a:schemeClr val="dk1"/>
              </a:solidFill>
              <a:latin typeface="Roboto Condensed"/>
              <a:ea typeface="Roboto Condensed"/>
              <a:cs typeface="Roboto Condensed"/>
              <a:sym typeface="Roboto Condensed"/>
            </a:endParaRPr>
          </a:p>
        </p:txBody>
      </p:sp>
      <p:sp>
        <p:nvSpPr>
          <p:cNvPr id="820" name="Google Shape;820;p25"/>
          <p:cNvSpPr txBox="1"/>
          <p:nvPr/>
        </p:nvSpPr>
        <p:spPr>
          <a:xfrm>
            <a:off x="6180668" y="4228014"/>
            <a:ext cx="44817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36</a:t>
            </a:r>
            <a:endParaRPr sz="1800">
              <a:solidFill>
                <a:schemeClr val="dk1"/>
              </a:solidFill>
              <a:latin typeface="Roboto Condensed"/>
              <a:ea typeface="Roboto Condensed"/>
              <a:cs typeface="Roboto Condensed"/>
              <a:sym typeface="Roboto Condensed"/>
            </a:endParaRPr>
          </a:p>
        </p:txBody>
      </p:sp>
      <p:sp>
        <p:nvSpPr>
          <p:cNvPr id="821" name="Google Shape;821;p25"/>
          <p:cNvSpPr txBox="1"/>
          <p:nvPr/>
        </p:nvSpPr>
        <p:spPr>
          <a:xfrm>
            <a:off x="1747342" y="2745864"/>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9</a:t>
            </a:r>
            <a:endParaRPr sz="1800">
              <a:solidFill>
                <a:schemeClr val="dk1"/>
              </a:solidFill>
              <a:latin typeface="Roboto Condensed"/>
              <a:ea typeface="Roboto Condensed"/>
              <a:cs typeface="Roboto Condensed"/>
              <a:sym typeface="Roboto Condensed"/>
            </a:endParaRPr>
          </a:p>
        </p:txBody>
      </p:sp>
      <p:sp>
        <p:nvSpPr>
          <p:cNvPr id="822" name="Google Shape;822;p25"/>
          <p:cNvSpPr txBox="1"/>
          <p:nvPr/>
        </p:nvSpPr>
        <p:spPr>
          <a:xfrm>
            <a:off x="2901634" y="2402365"/>
            <a:ext cx="46850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12</a:t>
            </a:r>
            <a:endParaRPr sz="1800">
              <a:solidFill>
                <a:schemeClr val="dk1"/>
              </a:solidFill>
              <a:latin typeface="Roboto Condensed"/>
              <a:ea typeface="Roboto Condensed"/>
              <a:cs typeface="Roboto Condensed"/>
              <a:sym typeface="Roboto Condensed"/>
            </a:endParaRPr>
          </a:p>
        </p:txBody>
      </p:sp>
      <p:sp>
        <p:nvSpPr>
          <p:cNvPr id="823" name="Google Shape;823;p25"/>
          <p:cNvSpPr txBox="1"/>
          <p:nvPr/>
        </p:nvSpPr>
        <p:spPr>
          <a:xfrm>
            <a:off x="3657600" y="3097089"/>
            <a:ext cx="50268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16</a:t>
            </a:r>
            <a:endParaRPr sz="1800">
              <a:solidFill>
                <a:schemeClr val="dk1"/>
              </a:solidFill>
              <a:latin typeface="Roboto Condensed"/>
              <a:ea typeface="Roboto Condensed"/>
              <a:cs typeface="Roboto Condensed"/>
              <a:sym typeface="Roboto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0">
                                            <p:txEl>
                                              <p:pRg st="0" end="0"/>
                                            </p:txEl>
                                          </p:spTgt>
                                        </p:tgtEl>
                                        <p:attrNameLst>
                                          <p:attrName>style.visibility</p:attrName>
                                        </p:attrNameLst>
                                      </p:cBhvr>
                                      <p:to>
                                        <p:strVal val="visible"/>
                                      </p:to>
                                    </p:set>
                                    <p:animEffect transition="in" filter="fade">
                                      <p:cBhvr>
                                        <p:cTn id="7" dur="500"/>
                                        <p:tgtEl>
                                          <p:spTgt spid="8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00">
                                            <p:txEl>
                                              <p:pRg st="1" end="1"/>
                                            </p:txEl>
                                          </p:spTgt>
                                        </p:tgtEl>
                                        <p:attrNameLst>
                                          <p:attrName>style.visibility</p:attrName>
                                        </p:attrNameLst>
                                      </p:cBhvr>
                                      <p:to>
                                        <p:strVal val="visible"/>
                                      </p:to>
                                    </p:set>
                                    <p:animEffect transition="in" filter="fade">
                                      <p:cBhvr>
                                        <p:cTn id="12" dur="500"/>
                                        <p:tgtEl>
                                          <p:spTgt spid="8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00">
                                            <p:txEl>
                                              <p:pRg st="2" end="2"/>
                                            </p:txEl>
                                          </p:spTgt>
                                        </p:tgtEl>
                                        <p:attrNameLst>
                                          <p:attrName>style.visibility</p:attrName>
                                        </p:attrNameLst>
                                      </p:cBhvr>
                                      <p:to>
                                        <p:strVal val="visible"/>
                                      </p:to>
                                    </p:set>
                                    <p:animEffect transition="in" filter="fade">
                                      <p:cBhvr>
                                        <p:cTn id="17" dur="500"/>
                                        <p:tgtEl>
                                          <p:spTgt spid="8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00">
                                            <p:txEl>
                                              <p:pRg st="3" end="3"/>
                                            </p:txEl>
                                          </p:spTgt>
                                        </p:tgtEl>
                                        <p:attrNameLst>
                                          <p:attrName>style.visibility</p:attrName>
                                        </p:attrNameLst>
                                      </p:cBhvr>
                                      <p:to>
                                        <p:strVal val="visible"/>
                                      </p:to>
                                    </p:set>
                                    <p:animEffect transition="in" filter="fade">
                                      <p:cBhvr>
                                        <p:cTn id="22" dur="500"/>
                                        <p:tgtEl>
                                          <p:spTgt spid="8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00">
                                            <p:txEl>
                                              <p:pRg st="4" end="4"/>
                                            </p:txEl>
                                          </p:spTgt>
                                        </p:tgtEl>
                                        <p:attrNameLst>
                                          <p:attrName>style.visibility</p:attrName>
                                        </p:attrNameLst>
                                      </p:cBhvr>
                                      <p:to>
                                        <p:strVal val="visible"/>
                                      </p:to>
                                    </p:set>
                                    <p:animEffect transition="in" filter="fade">
                                      <p:cBhvr>
                                        <p:cTn id="27" dur="500"/>
                                        <p:tgtEl>
                                          <p:spTgt spid="8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00">
                                            <p:txEl>
                                              <p:pRg st="5" end="5"/>
                                            </p:txEl>
                                          </p:spTgt>
                                        </p:tgtEl>
                                        <p:attrNameLst>
                                          <p:attrName>style.visibility</p:attrName>
                                        </p:attrNameLst>
                                      </p:cBhvr>
                                      <p:to>
                                        <p:strVal val="visible"/>
                                      </p:to>
                                    </p:set>
                                    <p:animEffect transition="in" filter="fade">
                                      <p:cBhvr>
                                        <p:cTn id="32" dur="500"/>
                                        <p:tgtEl>
                                          <p:spTgt spid="80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00">
                                            <p:txEl>
                                              <p:pRg st="6" end="6"/>
                                            </p:txEl>
                                          </p:spTgt>
                                        </p:tgtEl>
                                        <p:attrNameLst>
                                          <p:attrName>style.visibility</p:attrName>
                                        </p:attrNameLst>
                                      </p:cBhvr>
                                      <p:to>
                                        <p:strVal val="visible"/>
                                      </p:to>
                                    </p:set>
                                    <p:animEffect transition="in" filter="fade">
                                      <p:cBhvr>
                                        <p:cTn id="37" dur="500"/>
                                        <p:tgtEl>
                                          <p:spTgt spid="80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00">
                                            <p:txEl>
                                              <p:pRg st="7" end="7"/>
                                            </p:txEl>
                                          </p:spTgt>
                                        </p:tgtEl>
                                        <p:attrNameLst>
                                          <p:attrName>style.visibility</p:attrName>
                                        </p:attrNameLst>
                                      </p:cBhvr>
                                      <p:to>
                                        <p:strVal val="visible"/>
                                      </p:to>
                                    </p:set>
                                    <p:animEffect transition="in" filter="fade">
                                      <p:cBhvr>
                                        <p:cTn id="42" dur="500"/>
                                        <p:tgtEl>
                                          <p:spTgt spid="80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00">
                                            <p:txEl>
                                              <p:pRg st="8" end="8"/>
                                            </p:txEl>
                                          </p:spTgt>
                                        </p:tgtEl>
                                        <p:attrNameLst>
                                          <p:attrName>style.visibility</p:attrName>
                                        </p:attrNameLst>
                                      </p:cBhvr>
                                      <p:to>
                                        <p:strVal val="visible"/>
                                      </p:to>
                                    </p:set>
                                    <p:animEffect transition="in" filter="fade">
                                      <p:cBhvr>
                                        <p:cTn id="47" dur="500"/>
                                        <p:tgtEl>
                                          <p:spTgt spid="80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00">
                                            <p:txEl>
                                              <p:pRg st="9" end="9"/>
                                            </p:txEl>
                                          </p:spTgt>
                                        </p:tgtEl>
                                        <p:attrNameLst>
                                          <p:attrName>style.visibility</p:attrName>
                                        </p:attrNameLst>
                                      </p:cBhvr>
                                      <p:to>
                                        <p:strVal val="visible"/>
                                      </p:to>
                                    </p:set>
                                    <p:animEffect transition="in" filter="fade">
                                      <p:cBhvr>
                                        <p:cTn id="52" dur="500"/>
                                        <p:tgtEl>
                                          <p:spTgt spid="80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0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0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0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0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0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0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0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0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1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1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81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82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8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82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81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82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81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81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81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81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813"/>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26"/>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LOOK</a:t>
            </a:r>
            <a:endParaRPr/>
          </a:p>
        </p:txBody>
      </p:sp>
      <p:sp>
        <p:nvSpPr>
          <p:cNvPr id="829" name="Google Shape;829;p26"/>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Keep </a:t>
            </a:r>
            <a:r>
              <a:rPr lang="en-US" b="1">
                <a:solidFill>
                  <a:schemeClr val="accent6"/>
                </a:solidFill>
              </a:rPr>
              <a:t>moving in the same direction until there are no more outstanding requests pending </a:t>
            </a:r>
            <a:r>
              <a:rPr lang="en-US"/>
              <a:t>in that direction, </a:t>
            </a:r>
            <a:r>
              <a:rPr lang="en-US" b="1">
                <a:solidFill>
                  <a:schemeClr val="accent6"/>
                </a:solidFill>
              </a:rPr>
              <a:t>then algorithm switches the direction</a:t>
            </a:r>
            <a:r>
              <a:rPr lang="en-US"/>
              <a:t>.  </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b="1">
                <a:solidFill>
                  <a:schemeClr val="accent6"/>
                </a:solidFill>
              </a:rPr>
              <a:t>After switching the direction the arm will move to handle any request on the way</a:t>
            </a:r>
            <a:r>
              <a:rPr lang="en-US"/>
              <a:t>. Here first it moves in up direction then goes in down direction.</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In this algorithm, the </a:t>
            </a:r>
            <a:r>
              <a:rPr lang="en-US" b="1">
                <a:solidFill>
                  <a:schemeClr val="accent6"/>
                </a:solidFill>
              </a:rPr>
              <a:t>software maintains 1 bit</a:t>
            </a:r>
            <a:r>
              <a:rPr lang="en-US"/>
              <a:t>: the current direction bit, which takes the value either UP or DOWN.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9">
                                            <p:txEl>
                                              <p:pRg st="0" end="0"/>
                                            </p:txEl>
                                          </p:spTgt>
                                        </p:tgtEl>
                                        <p:attrNameLst>
                                          <p:attrName>style.visibility</p:attrName>
                                        </p:attrNameLst>
                                      </p:cBhvr>
                                      <p:to>
                                        <p:strVal val="visible"/>
                                      </p:to>
                                    </p:set>
                                    <p:animEffect transition="in" filter="fade">
                                      <p:cBhvr>
                                        <p:cTn id="7" dur="500"/>
                                        <p:tgtEl>
                                          <p:spTgt spid="8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29">
                                            <p:txEl>
                                              <p:pRg st="1" end="1"/>
                                            </p:txEl>
                                          </p:spTgt>
                                        </p:tgtEl>
                                        <p:attrNameLst>
                                          <p:attrName>style.visibility</p:attrName>
                                        </p:attrNameLst>
                                      </p:cBhvr>
                                      <p:to>
                                        <p:strVal val="visible"/>
                                      </p:to>
                                    </p:set>
                                    <p:animEffect transition="in" filter="fade">
                                      <p:cBhvr>
                                        <p:cTn id="12" dur="500"/>
                                        <p:tgtEl>
                                          <p:spTgt spid="8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29">
                                            <p:txEl>
                                              <p:pRg st="2" end="2"/>
                                            </p:txEl>
                                          </p:spTgt>
                                        </p:tgtEl>
                                        <p:attrNameLst>
                                          <p:attrName>style.visibility</p:attrName>
                                        </p:attrNameLst>
                                      </p:cBhvr>
                                      <p:to>
                                        <p:strVal val="visible"/>
                                      </p:to>
                                    </p:set>
                                    <p:animEffect transition="in" filter="fade">
                                      <p:cBhvr>
                                        <p:cTn id="17" dur="500"/>
                                        <p:tgtEl>
                                          <p:spTgt spid="8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27"/>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LOOK</a:t>
            </a:r>
            <a:endParaRPr/>
          </a:p>
        </p:txBody>
      </p:sp>
      <p:sp>
        <p:nvSpPr>
          <p:cNvPr id="835" name="Google Shape;835;p27"/>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Here first it moves in up direction then goes in down direction</a:t>
            </a: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Disk movement will be 11, 12, 16, 34, 36, 9 and 1.</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Total cylinder movement: (12-11) + (16-12) + (34-16) + (36-34) + (36-9) + (9-1) = 60</a:t>
            </a:r>
            <a:endParaRPr/>
          </a:p>
        </p:txBody>
      </p:sp>
      <p:sp>
        <p:nvSpPr>
          <p:cNvPr id="836" name="Google Shape;836;p27"/>
          <p:cNvSpPr txBox="1"/>
          <p:nvPr/>
        </p:nvSpPr>
        <p:spPr>
          <a:xfrm>
            <a:off x="8212822" y="1855654"/>
            <a:ext cx="472604" cy="1754326"/>
          </a:xfrm>
          <a:prstGeom prst="rect">
            <a:avLst/>
          </a:prstGeom>
          <a:solidFill>
            <a:schemeClr val="lt1"/>
          </a:solidFill>
          <a:ln w="2857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1, 36, 16, 34, 9, 12</a:t>
            </a:r>
            <a:endParaRPr sz="1800">
              <a:solidFill>
                <a:schemeClr val="dk1"/>
              </a:solidFill>
              <a:latin typeface="Roboto Condensed"/>
              <a:ea typeface="Roboto Condensed"/>
              <a:cs typeface="Roboto Condensed"/>
              <a:sym typeface="Roboto Condensed"/>
            </a:endParaRPr>
          </a:p>
        </p:txBody>
      </p:sp>
      <p:graphicFrame>
        <p:nvGraphicFramePr>
          <p:cNvPr id="837" name="Google Shape;837;p27"/>
          <p:cNvGraphicFramePr/>
          <p:nvPr/>
        </p:nvGraphicFramePr>
        <p:xfrm>
          <a:off x="609597" y="1833880"/>
          <a:ext cx="7010400" cy="2966725"/>
        </p:xfrm>
        <a:graphic>
          <a:graphicData uri="http://schemas.openxmlformats.org/drawingml/2006/table">
            <a:tbl>
              <a:tblPr firstRow="1" bandRow="1">
                <a:noFill/>
                <a:tableStyleId>{44D2F73B-F858-4CAB-8868-22229941BBD6}</a:tableStyleId>
              </a:tblPr>
              <a:tblGrid>
                <a:gridCol w="457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1959425">
                  <a:extLst>
                    <a:ext uri="{9D8B030D-6E8A-4147-A177-3AD203B41FA5}">
                      <a16:colId xmlns:a16="http://schemas.microsoft.com/office/drawing/2014/main" val="20004"/>
                    </a:ext>
                  </a:extLst>
                </a:gridCol>
                <a:gridCol w="555175">
                  <a:extLst>
                    <a:ext uri="{9D8B030D-6E8A-4147-A177-3AD203B41FA5}">
                      <a16:colId xmlns:a16="http://schemas.microsoft.com/office/drawing/2014/main" val="20005"/>
                    </a:ext>
                  </a:extLst>
                </a:gridCol>
                <a:gridCol w="1447800">
                  <a:extLst>
                    <a:ext uri="{9D8B030D-6E8A-4147-A177-3AD203B41FA5}">
                      <a16:colId xmlns:a16="http://schemas.microsoft.com/office/drawing/2014/main" val="20006"/>
                    </a:ext>
                  </a:extLst>
                </a:gridCol>
              </a:tblGrid>
              <a:tr h="296672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sp>
        <p:nvSpPr>
          <p:cNvPr id="838" name="Google Shape;838;p27"/>
          <p:cNvSpPr txBox="1"/>
          <p:nvPr/>
        </p:nvSpPr>
        <p:spPr>
          <a:xfrm>
            <a:off x="547435" y="1433770"/>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0</a:t>
            </a:r>
            <a:endParaRPr sz="1800">
              <a:solidFill>
                <a:schemeClr val="dk1"/>
              </a:solidFill>
              <a:latin typeface="Roboto Condensed"/>
              <a:ea typeface="Roboto Condensed"/>
              <a:cs typeface="Roboto Condensed"/>
              <a:sym typeface="Roboto Condensed"/>
            </a:endParaRPr>
          </a:p>
        </p:txBody>
      </p:sp>
      <p:sp>
        <p:nvSpPr>
          <p:cNvPr id="839" name="Google Shape;839;p27"/>
          <p:cNvSpPr txBox="1"/>
          <p:nvPr/>
        </p:nvSpPr>
        <p:spPr>
          <a:xfrm>
            <a:off x="914400" y="1447800"/>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a:t>
            </a:r>
            <a:endParaRPr sz="1800">
              <a:solidFill>
                <a:schemeClr val="dk1"/>
              </a:solidFill>
              <a:latin typeface="Roboto Condensed"/>
              <a:ea typeface="Roboto Condensed"/>
              <a:cs typeface="Roboto Condensed"/>
              <a:sym typeface="Roboto Condensed"/>
            </a:endParaRPr>
          </a:p>
        </p:txBody>
      </p:sp>
      <p:sp>
        <p:nvSpPr>
          <p:cNvPr id="840" name="Google Shape;840;p27"/>
          <p:cNvSpPr txBox="1"/>
          <p:nvPr/>
        </p:nvSpPr>
        <p:spPr>
          <a:xfrm>
            <a:off x="1905000" y="1439315"/>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9</a:t>
            </a:r>
            <a:endParaRPr sz="1800">
              <a:solidFill>
                <a:schemeClr val="dk1"/>
              </a:solidFill>
              <a:latin typeface="Roboto Condensed"/>
              <a:ea typeface="Roboto Condensed"/>
              <a:cs typeface="Roboto Condensed"/>
              <a:sym typeface="Roboto Condensed"/>
            </a:endParaRPr>
          </a:p>
        </p:txBody>
      </p:sp>
      <p:sp>
        <p:nvSpPr>
          <p:cNvPr id="841" name="Google Shape;841;p27"/>
          <p:cNvSpPr txBox="1"/>
          <p:nvPr/>
        </p:nvSpPr>
        <p:spPr>
          <a:xfrm>
            <a:off x="2670372" y="1433770"/>
            <a:ext cx="46850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12</a:t>
            </a:r>
            <a:endParaRPr sz="1800">
              <a:solidFill>
                <a:schemeClr val="dk1"/>
              </a:solidFill>
              <a:latin typeface="Roboto Condensed"/>
              <a:ea typeface="Roboto Condensed"/>
              <a:cs typeface="Roboto Condensed"/>
              <a:sym typeface="Roboto Condensed"/>
            </a:endParaRPr>
          </a:p>
        </p:txBody>
      </p:sp>
      <p:sp>
        <p:nvSpPr>
          <p:cNvPr id="842" name="Google Shape;842;p27"/>
          <p:cNvSpPr txBox="1"/>
          <p:nvPr/>
        </p:nvSpPr>
        <p:spPr>
          <a:xfrm>
            <a:off x="3412955" y="1433770"/>
            <a:ext cx="50268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16</a:t>
            </a:r>
            <a:endParaRPr sz="1800">
              <a:solidFill>
                <a:schemeClr val="dk1"/>
              </a:solidFill>
              <a:latin typeface="Roboto Condensed"/>
              <a:ea typeface="Roboto Condensed"/>
              <a:cs typeface="Roboto Condensed"/>
              <a:sym typeface="Roboto Condensed"/>
            </a:endParaRPr>
          </a:p>
        </p:txBody>
      </p:sp>
      <p:sp>
        <p:nvSpPr>
          <p:cNvPr id="843" name="Google Shape;843;p27"/>
          <p:cNvSpPr txBox="1"/>
          <p:nvPr/>
        </p:nvSpPr>
        <p:spPr>
          <a:xfrm>
            <a:off x="5378116" y="1447800"/>
            <a:ext cx="48527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34</a:t>
            </a:r>
            <a:endParaRPr sz="1800">
              <a:solidFill>
                <a:schemeClr val="dk1"/>
              </a:solidFill>
              <a:latin typeface="Roboto Condensed"/>
              <a:ea typeface="Roboto Condensed"/>
              <a:cs typeface="Roboto Condensed"/>
              <a:sym typeface="Roboto Condensed"/>
            </a:endParaRPr>
          </a:p>
        </p:txBody>
      </p:sp>
      <p:sp>
        <p:nvSpPr>
          <p:cNvPr id="844" name="Google Shape;844;p27"/>
          <p:cNvSpPr txBox="1"/>
          <p:nvPr/>
        </p:nvSpPr>
        <p:spPr>
          <a:xfrm>
            <a:off x="5964654" y="1440785"/>
            <a:ext cx="44817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36</a:t>
            </a:r>
            <a:endParaRPr sz="1800">
              <a:solidFill>
                <a:schemeClr val="dk1"/>
              </a:solidFill>
              <a:latin typeface="Roboto Condensed"/>
              <a:ea typeface="Roboto Condensed"/>
              <a:cs typeface="Roboto Condensed"/>
              <a:sym typeface="Roboto Condensed"/>
            </a:endParaRPr>
          </a:p>
        </p:txBody>
      </p:sp>
      <p:sp>
        <p:nvSpPr>
          <p:cNvPr id="845" name="Google Shape;845;p27"/>
          <p:cNvSpPr txBox="1"/>
          <p:nvPr/>
        </p:nvSpPr>
        <p:spPr>
          <a:xfrm>
            <a:off x="7325863" y="1440785"/>
            <a:ext cx="56821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50</a:t>
            </a:r>
            <a:endParaRPr sz="1800">
              <a:solidFill>
                <a:schemeClr val="dk1"/>
              </a:solidFill>
              <a:latin typeface="Roboto Condensed"/>
              <a:ea typeface="Roboto Condensed"/>
              <a:cs typeface="Roboto Condensed"/>
              <a:sym typeface="Roboto Condensed"/>
            </a:endParaRPr>
          </a:p>
        </p:txBody>
      </p:sp>
      <p:cxnSp>
        <p:nvCxnSpPr>
          <p:cNvPr id="846" name="Google Shape;846;p27"/>
          <p:cNvCxnSpPr/>
          <p:nvPr/>
        </p:nvCxnSpPr>
        <p:spPr>
          <a:xfrm rot="10800000">
            <a:off x="2470484" y="2197768"/>
            <a:ext cx="431150" cy="393032"/>
          </a:xfrm>
          <a:prstGeom prst="straightConnector1">
            <a:avLst/>
          </a:prstGeom>
          <a:noFill/>
          <a:ln w="19050" cap="flat" cmpd="sng">
            <a:solidFill>
              <a:schemeClr val="dk1"/>
            </a:solidFill>
            <a:prstDash val="solid"/>
            <a:miter lim="800000"/>
            <a:headEnd type="none" w="sm" len="sm"/>
            <a:tailEnd type="none" w="sm" len="sm"/>
          </a:ln>
        </p:spPr>
      </p:cxnSp>
      <p:cxnSp>
        <p:nvCxnSpPr>
          <p:cNvPr id="847" name="Google Shape;847;p27"/>
          <p:cNvCxnSpPr/>
          <p:nvPr/>
        </p:nvCxnSpPr>
        <p:spPr>
          <a:xfrm>
            <a:off x="3664298" y="2941362"/>
            <a:ext cx="1947718" cy="377208"/>
          </a:xfrm>
          <a:prstGeom prst="straightConnector1">
            <a:avLst/>
          </a:prstGeom>
          <a:noFill/>
          <a:ln w="19050" cap="flat" cmpd="sng">
            <a:solidFill>
              <a:schemeClr val="dk1"/>
            </a:solidFill>
            <a:prstDash val="solid"/>
            <a:miter lim="800000"/>
            <a:headEnd type="none" w="sm" len="sm"/>
            <a:tailEnd type="none" w="sm" len="sm"/>
          </a:ln>
        </p:spPr>
      </p:cxnSp>
      <p:cxnSp>
        <p:nvCxnSpPr>
          <p:cNvPr id="848" name="Google Shape;848;p27"/>
          <p:cNvCxnSpPr/>
          <p:nvPr/>
        </p:nvCxnSpPr>
        <p:spPr>
          <a:xfrm rot="10800000">
            <a:off x="5612016" y="3329378"/>
            <a:ext cx="568652" cy="389712"/>
          </a:xfrm>
          <a:prstGeom prst="straightConnector1">
            <a:avLst/>
          </a:prstGeom>
          <a:noFill/>
          <a:ln w="19050" cap="flat" cmpd="sng">
            <a:solidFill>
              <a:schemeClr val="dk1"/>
            </a:solidFill>
            <a:prstDash val="solid"/>
            <a:miter lim="800000"/>
            <a:headEnd type="none" w="sm" len="sm"/>
            <a:tailEnd type="none" w="sm" len="sm"/>
          </a:ln>
        </p:spPr>
      </p:cxnSp>
      <p:cxnSp>
        <p:nvCxnSpPr>
          <p:cNvPr id="849" name="Google Shape;849;p27"/>
          <p:cNvCxnSpPr/>
          <p:nvPr/>
        </p:nvCxnSpPr>
        <p:spPr>
          <a:xfrm rot="10800000" flipH="1">
            <a:off x="2057400" y="3717815"/>
            <a:ext cx="4131343" cy="332818"/>
          </a:xfrm>
          <a:prstGeom prst="straightConnector1">
            <a:avLst/>
          </a:prstGeom>
          <a:noFill/>
          <a:ln w="19050" cap="flat" cmpd="sng">
            <a:solidFill>
              <a:schemeClr val="dk1"/>
            </a:solidFill>
            <a:prstDash val="solid"/>
            <a:miter lim="800000"/>
            <a:headEnd type="none" w="sm" len="sm"/>
            <a:tailEnd type="none" w="sm" len="sm"/>
          </a:ln>
        </p:spPr>
      </p:cxnSp>
      <p:cxnSp>
        <p:nvCxnSpPr>
          <p:cNvPr id="850" name="Google Shape;850;p27"/>
          <p:cNvCxnSpPr/>
          <p:nvPr/>
        </p:nvCxnSpPr>
        <p:spPr>
          <a:xfrm flipH="1">
            <a:off x="1066800" y="4050632"/>
            <a:ext cx="990600" cy="360433"/>
          </a:xfrm>
          <a:prstGeom prst="straightConnector1">
            <a:avLst/>
          </a:prstGeom>
          <a:noFill/>
          <a:ln w="19050" cap="flat" cmpd="sng">
            <a:solidFill>
              <a:schemeClr val="dk1"/>
            </a:solidFill>
            <a:prstDash val="solid"/>
            <a:miter lim="800000"/>
            <a:headEnd type="none" w="sm" len="sm"/>
            <a:tailEnd type="none" w="sm" len="sm"/>
          </a:ln>
        </p:spPr>
      </p:cxnSp>
      <p:sp>
        <p:nvSpPr>
          <p:cNvPr id="851" name="Google Shape;851;p27"/>
          <p:cNvSpPr txBox="1"/>
          <p:nvPr/>
        </p:nvSpPr>
        <p:spPr>
          <a:xfrm>
            <a:off x="2265672" y="1826802"/>
            <a:ext cx="46850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11</a:t>
            </a:r>
            <a:endParaRPr sz="1800">
              <a:solidFill>
                <a:schemeClr val="dk1"/>
              </a:solidFill>
              <a:latin typeface="Roboto Condensed"/>
              <a:ea typeface="Roboto Condensed"/>
              <a:cs typeface="Roboto Condensed"/>
              <a:sym typeface="Roboto Condensed"/>
            </a:endParaRPr>
          </a:p>
        </p:txBody>
      </p:sp>
      <p:sp>
        <p:nvSpPr>
          <p:cNvPr id="852" name="Google Shape;852;p27"/>
          <p:cNvSpPr txBox="1"/>
          <p:nvPr/>
        </p:nvSpPr>
        <p:spPr>
          <a:xfrm>
            <a:off x="762000" y="4211010"/>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a:t>
            </a:r>
            <a:endParaRPr sz="1800">
              <a:solidFill>
                <a:schemeClr val="dk1"/>
              </a:solidFill>
              <a:latin typeface="Roboto Condensed"/>
              <a:ea typeface="Roboto Condensed"/>
              <a:cs typeface="Roboto Condensed"/>
              <a:sym typeface="Roboto Condensed"/>
            </a:endParaRPr>
          </a:p>
        </p:txBody>
      </p:sp>
      <p:sp>
        <p:nvSpPr>
          <p:cNvPr id="853" name="Google Shape;853;p27"/>
          <p:cNvSpPr txBox="1"/>
          <p:nvPr/>
        </p:nvSpPr>
        <p:spPr>
          <a:xfrm>
            <a:off x="5574669" y="2967910"/>
            <a:ext cx="48527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34</a:t>
            </a:r>
            <a:endParaRPr sz="1800">
              <a:solidFill>
                <a:schemeClr val="dk1"/>
              </a:solidFill>
              <a:latin typeface="Roboto Condensed"/>
              <a:ea typeface="Roboto Condensed"/>
              <a:cs typeface="Roboto Condensed"/>
              <a:sym typeface="Roboto Condensed"/>
            </a:endParaRPr>
          </a:p>
        </p:txBody>
      </p:sp>
      <p:sp>
        <p:nvSpPr>
          <p:cNvPr id="854" name="Google Shape;854;p27"/>
          <p:cNvSpPr txBox="1"/>
          <p:nvPr/>
        </p:nvSpPr>
        <p:spPr>
          <a:xfrm>
            <a:off x="6179218" y="3487705"/>
            <a:ext cx="44817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36</a:t>
            </a:r>
            <a:endParaRPr sz="1800">
              <a:solidFill>
                <a:schemeClr val="dk1"/>
              </a:solidFill>
              <a:latin typeface="Roboto Condensed"/>
              <a:ea typeface="Roboto Condensed"/>
              <a:cs typeface="Roboto Condensed"/>
              <a:sym typeface="Roboto Condensed"/>
            </a:endParaRPr>
          </a:p>
        </p:txBody>
      </p:sp>
      <p:sp>
        <p:nvSpPr>
          <p:cNvPr id="855" name="Google Shape;855;p27"/>
          <p:cNvSpPr txBox="1"/>
          <p:nvPr/>
        </p:nvSpPr>
        <p:spPr>
          <a:xfrm>
            <a:off x="1824289" y="3726722"/>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9</a:t>
            </a:r>
            <a:endParaRPr sz="1800">
              <a:solidFill>
                <a:schemeClr val="dk1"/>
              </a:solidFill>
              <a:latin typeface="Roboto Condensed"/>
              <a:ea typeface="Roboto Condensed"/>
              <a:cs typeface="Roboto Condensed"/>
              <a:sym typeface="Roboto Condensed"/>
            </a:endParaRPr>
          </a:p>
        </p:txBody>
      </p:sp>
      <p:sp>
        <p:nvSpPr>
          <p:cNvPr id="856" name="Google Shape;856;p27"/>
          <p:cNvSpPr txBox="1"/>
          <p:nvPr/>
        </p:nvSpPr>
        <p:spPr>
          <a:xfrm>
            <a:off x="2855721" y="2238314"/>
            <a:ext cx="46850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12</a:t>
            </a:r>
            <a:endParaRPr sz="1800">
              <a:solidFill>
                <a:schemeClr val="dk1"/>
              </a:solidFill>
              <a:latin typeface="Roboto Condensed"/>
              <a:ea typeface="Roboto Condensed"/>
              <a:cs typeface="Roboto Condensed"/>
              <a:sym typeface="Roboto Condensed"/>
            </a:endParaRPr>
          </a:p>
        </p:txBody>
      </p:sp>
      <p:sp>
        <p:nvSpPr>
          <p:cNvPr id="857" name="Google Shape;857;p27"/>
          <p:cNvSpPr txBox="1"/>
          <p:nvPr/>
        </p:nvSpPr>
        <p:spPr>
          <a:xfrm>
            <a:off x="3599075" y="2580947"/>
            <a:ext cx="50268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16</a:t>
            </a:r>
            <a:endParaRPr sz="1800">
              <a:solidFill>
                <a:schemeClr val="dk1"/>
              </a:solidFill>
              <a:latin typeface="Roboto Condensed"/>
              <a:ea typeface="Roboto Condensed"/>
              <a:cs typeface="Roboto Condensed"/>
              <a:sym typeface="Roboto Condensed"/>
            </a:endParaRPr>
          </a:p>
        </p:txBody>
      </p:sp>
      <p:cxnSp>
        <p:nvCxnSpPr>
          <p:cNvPr id="858" name="Google Shape;858;p27"/>
          <p:cNvCxnSpPr/>
          <p:nvPr/>
        </p:nvCxnSpPr>
        <p:spPr>
          <a:xfrm>
            <a:off x="2901634" y="2590800"/>
            <a:ext cx="762664" cy="350560"/>
          </a:xfrm>
          <a:prstGeom prst="straightConnector1">
            <a:avLst/>
          </a:prstGeom>
          <a:noFill/>
          <a:ln w="19050" cap="flat" cmpd="sng">
            <a:solidFill>
              <a:schemeClr val="dk1"/>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5">
                                            <p:txEl>
                                              <p:pRg st="0" end="0"/>
                                            </p:txEl>
                                          </p:spTgt>
                                        </p:tgtEl>
                                        <p:attrNameLst>
                                          <p:attrName>style.visibility</p:attrName>
                                        </p:attrNameLst>
                                      </p:cBhvr>
                                      <p:to>
                                        <p:strVal val="visible"/>
                                      </p:to>
                                    </p:set>
                                    <p:animEffect transition="in" filter="fade">
                                      <p:cBhvr>
                                        <p:cTn id="7" dur="500"/>
                                        <p:tgtEl>
                                          <p:spTgt spid="8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5">
                                            <p:txEl>
                                              <p:pRg st="1" end="1"/>
                                            </p:txEl>
                                          </p:spTgt>
                                        </p:tgtEl>
                                        <p:attrNameLst>
                                          <p:attrName>style.visibility</p:attrName>
                                        </p:attrNameLst>
                                      </p:cBhvr>
                                      <p:to>
                                        <p:strVal val="visible"/>
                                      </p:to>
                                    </p:set>
                                    <p:animEffect transition="in" filter="fade">
                                      <p:cBhvr>
                                        <p:cTn id="12" dur="500"/>
                                        <p:tgtEl>
                                          <p:spTgt spid="8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35">
                                            <p:txEl>
                                              <p:pRg st="2" end="2"/>
                                            </p:txEl>
                                          </p:spTgt>
                                        </p:tgtEl>
                                        <p:attrNameLst>
                                          <p:attrName>style.visibility</p:attrName>
                                        </p:attrNameLst>
                                      </p:cBhvr>
                                      <p:to>
                                        <p:strVal val="visible"/>
                                      </p:to>
                                    </p:set>
                                    <p:animEffect transition="in" filter="fade">
                                      <p:cBhvr>
                                        <p:cTn id="17" dur="500"/>
                                        <p:tgtEl>
                                          <p:spTgt spid="8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35">
                                            <p:txEl>
                                              <p:pRg st="3" end="3"/>
                                            </p:txEl>
                                          </p:spTgt>
                                        </p:tgtEl>
                                        <p:attrNameLst>
                                          <p:attrName>style.visibility</p:attrName>
                                        </p:attrNameLst>
                                      </p:cBhvr>
                                      <p:to>
                                        <p:strVal val="visible"/>
                                      </p:to>
                                    </p:set>
                                    <p:animEffect transition="in" filter="fade">
                                      <p:cBhvr>
                                        <p:cTn id="22" dur="500"/>
                                        <p:tgtEl>
                                          <p:spTgt spid="8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35">
                                            <p:txEl>
                                              <p:pRg st="4" end="4"/>
                                            </p:txEl>
                                          </p:spTgt>
                                        </p:tgtEl>
                                        <p:attrNameLst>
                                          <p:attrName>style.visibility</p:attrName>
                                        </p:attrNameLst>
                                      </p:cBhvr>
                                      <p:to>
                                        <p:strVal val="visible"/>
                                      </p:to>
                                    </p:set>
                                    <p:animEffect transition="in" filter="fade">
                                      <p:cBhvr>
                                        <p:cTn id="27" dur="500"/>
                                        <p:tgtEl>
                                          <p:spTgt spid="8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35">
                                            <p:txEl>
                                              <p:pRg st="5" end="5"/>
                                            </p:txEl>
                                          </p:spTgt>
                                        </p:tgtEl>
                                        <p:attrNameLst>
                                          <p:attrName>style.visibility</p:attrName>
                                        </p:attrNameLst>
                                      </p:cBhvr>
                                      <p:to>
                                        <p:strVal val="visible"/>
                                      </p:to>
                                    </p:set>
                                    <p:animEffect transition="in" filter="fade">
                                      <p:cBhvr>
                                        <p:cTn id="32" dur="500"/>
                                        <p:tgtEl>
                                          <p:spTgt spid="8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35">
                                            <p:txEl>
                                              <p:pRg st="6" end="6"/>
                                            </p:txEl>
                                          </p:spTgt>
                                        </p:tgtEl>
                                        <p:attrNameLst>
                                          <p:attrName>style.visibility</p:attrName>
                                        </p:attrNameLst>
                                      </p:cBhvr>
                                      <p:to>
                                        <p:strVal val="visible"/>
                                      </p:to>
                                    </p:set>
                                    <p:animEffect transition="in" filter="fade">
                                      <p:cBhvr>
                                        <p:cTn id="37" dur="500"/>
                                        <p:tgtEl>
                                          <p:spTgt spid="8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35">
                                            <p:txEl>
                                              <p:pRg st="7" end="7"/>
                                            </p:txEl>
                                          </p:spTgt>
                                        </p:tgtEl>
                                        <p:attrNameLst>
                                          <p:attrName>style.visibility</p:attrName>
                                        </p:attrNameLst>
                                      </p:cBhvr>
                                      <p:to>
                                        <p:strVal val="visible"/>
                                      </p:to>
                                    </p:set>
                                    <p:animEffect transition="in" filter="fade">
                                      <p:cBhvr>
                                        <p:cTn id="42" dur="500"/>
                                        <p:tgtEl>
                                          <p:spTgt spid="83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35">
                                            <p:txEl>
                                              <p:pRg st="8" end="8"/>
                                            </p:txEl>
                                          </p:spTgt>
                                        </p:tgtEl>
                                        <p:attrNameLst>
                                          <p:attrName>style.visibility</p:attrName>
                                        </p:attrNameLst>
                                      </p:cBhvr>
                                      <p:to>
                                        <p:strVal val="visible"/>
                                      </p:to>
                                    </p:set>
                                    <p:animEffect transition="in" filter="fade">
                                      <p:cBhvr>
                                        <p:cTn id="47" dur="500"/>
                                        <p:tgtEl>
                                          <p:spTgt spid="83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35">
                                            <p:txEl>
                                              <p:pRg st="9" end="9"/>
                                            </p:txEl>
                                          </p:spTgt>
                                        </p:tgtEl>
                                        <p:attrNameLst>
                                          <p:attrName>style.visibility</p:attrName>
                                        </p:attrNameLst>
                                      </p:cBhvr>
                                      <p:to>
                                        <p:strVal val="visible"/>
                                      </p:to>
                                    </p:set>
                                    <p:animEffect transition="in" filter="fade">
                                      <p:cBhvr>
                                        <p:cTn id="52" dur="500"/>
                                        <p:tgtEl>
                                          <p:spTgt spid="83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35">
                                            <p:txEl>
                                              <p:pRg st="10" end="10"/>
                                            </p:txEl>
                                          </p:spTgt>
                                        </p:tgtEl>
                                        <p:attrNameLst>
                                          <p:attrName>style.visibility</p:attrName>
                                        </p:attrNameLst>
                                      </p:cBhvr>
                                      <p:to>
                                        <p:strVal val="visible"/>
                                      </p:to>
                                    </p:set>
                                    <p:animEffect transition="in" filter="fade">
                                      <p:cBhvr>
                                        <p:cTn id="57" dur="500"/>
                                        <p:tgtEl>
                                          <p:spTgt spid="83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8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83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845"/>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844"/>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843"/>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842"/>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841"/>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840"/>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83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838"/>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851"/>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84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85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858"/>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85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847"/>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853"/>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848"/>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854"/>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849"/>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855"/>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nodeType="clickEffect">
                                  <p:stCondLst>
                                    <p:cond delay="0"/>
                                  </p:stCondLst>
                                  <p:childTnLst>
                                    <p:set>
                                      <p:cBhvr>
                                        <p:cTn id="129" dur="1" fill="hold">
                                          <p:stCondLst>
                                            <p:cond delay="0"/>
                                          </p:stCondLst>
                                        </p:cTn>
                                        <p:tgtEl>
                                          <p:spTgt spid="850"/>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nodeType="clickEffect">
                                  <p:stCondLst>
                                    <p:cond delay="0"/>
                                  </p:stCondLst>
                                  <p:childTnLst>
                                    <p:set>
                                      <p:cBhvr>
                                        <p:cTn id="133" dur="1" fill="hold">
                                          <p:stCondLst>
                                            <p:cond delay="0"/>
                                          </p:stCondLst>
                                        </p:cTn>
                                        <p:tgtEl>
                                          <p:spTgt spid="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28"/>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C-LOOK</a:t>
            </a:r>
            <a:endParaRPr/>
          </a:p>
        </p:txBody>
      </p:sp>
      <p:sp>
        <p:nvSpPr>
          <p:cNvPr id="864" name="Google Shape;864;p28"/>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Keep moving in the same direction until there are no more outstanding requests pending in that direction, then algorithm switches direction.</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b="1">
                <a:solidFill>
                  <a:schemeClr val="accent6"/>
                </a:solidFill>
              </a:rPr>
              <a:t>When switching occurs the arm goes to the lowest numbered cylinder with pending requests and from there it continues moving in upward direction again</a:t>
            </a:r>
            <a:r>
              <a:rPr lang="en-US"/>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4">
                                            <p:txEl>
                                              <p:pRg st="0" end="0"/>
                                            </p:txEl>
                                          </p:spTgt>
                                        </p:tgtEl>
                                        <p:attrNameLst>
                                          <p:attrName>style.visibility</p:attrName>
                                        </p:attrNameLst>
                                      </p:cBhvr>
                                      <p:to>
                                        <p:strVal val="visible"/>
                                      </p:to>
                                    </p:set>
                                    <p:animEffect transition="in" filter="fade">
                                      <p:cBhvr>
                                        <p:cTn id="7" dur="500"/>
                                        <p:tgtEl>
                                          <p:spTgt spid="8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4">
                                            <p:txEl>
                                              <p:pRg st="1" end="1"/>
                                            </p:txEl>
                                          </p:spTgt>
                                        </p:tgtEl>
                                        <p:attrNameLst>
                                          <p:attrName>style.visibility</p:attrName>
                                        </p:attrNameLst>
                                      </p:cBhvr>
                                      <p:to>
                                        <p:strVal val="visible"/>
                                      </p:to>
                                    </p:set>
                                    <p:animEffect transition="in" filter="fade">
                                      <p:cBhvr>
                                        <p:cTn id="12" dur="500"/>
                                        <p:tgtEl>
                                          <p:spTgt spid="8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29"/>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C-LOOK</a:t>
            </a:r>
            <a:endParaRPr/>
          </a:p>
        </p:txBody>
      </p:sp>
      <p:sp>
        <p:nvSpPr>
          <p:cNvPr id="870" name="Google Shape;870;p29"/>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Here first it moves in up direction then goes in down direction</a:t>
            </a: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Disk movement will be 11, 12, 16, 34, 36, 1 and 9.</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Total cylinder movement: (12-11) + (16-12) + (34-16) + (36-34) +(36-1)+(9-1) = 68</a:t>
            </a:r>
            <a:endParaRPr/>
          </a:p>
        </p:txBody>
      </p:sp>
      <p:sp>
        <p:nvSpPr>
          <p:cNvPr id="871" name="Google Shape;871;p29"/>
          <p:cNvSpPr txBox="1"/>
          <p:nvPr/>
        </p:nvSpPr>
        <p:spPr>
          <a:xfrm>
            <a:off x="8212822" y="1855654"/>
            <a:ext cx="472604" cy="1754326"/>
          </a:xfrm>
          <a:prstGeom prst="rect">
            <a:avLst/>
          </a:prstGeom>
          <a:solidFill>
            <a:schemeClr val="lt1"/>
          </a:solidFill>
          <a:ln w="2857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1, 36, 16, 34, 9, 12</a:t>
            </a:r>
            <a:endParaRPr sz="1800">
              <a:solidFill>
                <a:schemeClr val="dk1"/>
              </a:solidFill>
              <a:latin typeface="Roboto Condensed"/>
              <a:ea typeface="Roboto Condensed"/>
              <a:cs typeface="Roboto Condensed"/>
              <a:sym typeface="Roboto Condensed"/>
            </a:endParaRPr>
          </a:p>
        </p:txBody>
      </p:sp>
      <p:graphicFrame>
        <p:nvGraphicFramePr>
          <p:cNvPr id="872" name="Google Shape;872;p29"/>
          <p:cNvGraphicFramePr/>
          <p:nvPr/>
        </p:nvGraphicFramePr>
        <p:xfrm>
          <a:off x="609597" y="1833880"/>
          <a:ext cx="7010400" cy="2966725"/>
        </p:xfrm>
        <a:graphic>
          <a:graphicData uri="http://schemas.openxmlformats.org/drawingml/2006/table">
            <a:tbl>
              <a:tblPr firstRow="1" bandRow="1">
                <a:noFill/>
                <a:tableStyleId>{44D2F73B-F858-4CAB-8868-22229941BBD6}</a:tableStyleId>
              </a:tblPr>
              <a:tblGrid>
                <a:gridCol w="457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1959425">
                  <a:extLst>
                    <a:ext uri="{9D8B030D-6E8A-4147-A177-3AD203B41FA5}">
                      <a16:colId xmlns:a16="http://schemas.microsoft.com/office/drawing/2014/main" val="20004"/>
                    </a:ext>
                  </a:extLst>
                </a:gridCol>
                <a:gridCol w="555175">
                  <a:extLst>
                    <a:ext uri="{9D8B030D-6E8A-4147-A177-3AD203B41FA5}">
                      <a16:colId xmlns:a16="http://schemas.microsoft.com/office/drawing/2014/main" val="20005"/>
                    </a:ext>
                  </a:extLst>
                </a:gridCol>
                <a:gridCol w="1447800">
                  <a:extLst>
                    <a:ext uri="{9D8B030D-6E8A-4147-A177-3AD203B41FA5}">
                      <a16:colId xmlns:a16="http://schemas.microsoft.com/office/drawing/2014/main" val="20006"/>
                    </a:ext>
                  </a:extLst>
                </a:gridCol>
              </a:tblGrid>
              <a:tr h="296672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sp>
        <p:nvSpPr>
          <p:cNvPr id="873" name="Google Shape;873;p29"/>
          <p:cNvSpPr txBox="1"/>
          <p:nvPr/>
        </p:nvSpPr>
        <p:spPr>
          <a:xfrm>
            <a:off x="547435" y="1433770"/>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0</a:t>
            </a:r>
            <a:endParaRPr sz="1800">
              <a:solidFill>
                <a:schemeClr val="dk1"/>
              </a:solidFill>
              <a:latin typeface="Roboto Condensed"/>
              <a:ea typeface="Roboto Condensed"/>
              <a:cs typeface="Roboto Condensed"/>
              <a:sym typeface="Roboto Condensed"/>
            </a:endParaRPr>
          </a:p>
        </p:txBody>
      </p:sp>
      <p:sp>
        <p:nvSpPr>
          <p:cNvPr id="874" name="Google Shape;874;p29"/>
          <p:cNvSpPr txBox="1"/>
          <p:nvPr/>
        </p:nvSpPr>
        <p:spPr>
          <a:xfrm>
            <a:off x="914400" y="1447800"/>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a:t>
            </a:r>
            <a:endParaRPr sz="1800">
              <a:solidFill>
                <a:schemeClr val="dk1"/>
              </a:solidFill>
              <a:latin typeface="Roboto Condensed"/>
              <a:ea typeface="Roboto Condensed"/>
              <a:cs typeface="Roboto Condensed"/>
              <a:sym typeface="Roboto Condensed"/>
            </a:endParaRPr>
          </a:p>
        </p:txBody>
      </p:sp>
      <p:sp>
        <p:nvSpPr>
          <p:cNvPr id="875" name="Google Shape;875;p29"/>
          <p:cNvSpPr txBox="1"/>
          <p:nvPr/>
        </p:nvSpPr>
        <p:spPr>
          <a:xfrm>
            <a:off x="1905000" y="1439315"/>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9</a:t>
            </a:r>
            <a:endParaRPr sz="1800">
              <a:solidFill>
                <a:schemeClr val="dk1"/>
              </a:solidFill>
              <a:latin typeface="Roboto Condensed"/>
              <a:ea typeface="Roboto Condensed"/>
              <a:cs typeface="Roboto Condensed"/>
              <a:sym typeface="Roboto Condensed"/>
            </a:endParaRPr>
          </a:p>
        </p:txBody>
      </p:sp>
      <p:sp>
        <p:nvSpPr>
          <p:cNvPr id="876" name="Google Shape;876;p29"/>
          <p:cNvSpPr txBox="1"/>
          <p:nvPr/>
        </p:nvSpPr>
        <p:spPr>
          <a:xfrm>
            <a:off x="2670372" y="1433770"/>
            <a:ext cx="46850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12</a:t>
            </a:r>
            <a:endParaRPr sz="1800">
              <a:solidFill>
                <a:schemeClr val="dk1"/>
              </a:solidFill>
              <a:latin typeface="Roboto Condensed"/>
              <a:ea typeface="Roboto Condensed"/>
              <a:cs typeface="Roboto Condensed"/>
              <a:sym typeface="Roboto Condensed"/>
            </a:endParaRPr>
          </a:p>
        </p:txBody>
      </p:sp>
      <p:sp>
        <p:nvSpPr>
          <p:cNvPr id="877" name="Google Shape;877;p29"/>
          <p:cNvSpPr txBox="1"/>
          <p:nvPr/>
        </p:nvSpPr>
        <p:spPr>
          <a:xfrm>
            <a:off x="3412955" y="1433770"/>
            <a:ext cx="50268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16</a:t>
            </a:r>
            <a:endParaRPr sz="1800">
              <a:solidFill>
                <a:schemeClr val="dk1"/>
              </a:solidFill>
              <a:latin typeface="Roboto Condensed"/>
              <a:ea typeface="Roboto Condensed"/>
              <a:cs typeface="Roboto Condensed"/>
              <a:sym typeface="Roboto Condensed"/>
            </a:endParaRPr>
          </a:p>
        </p:txBody>
      </p:sp>
      <p:sp>
        <p:nvSpPr>
          <p:cNvPr id="878" name="Google Shape;878;p29"/>
          <p:cNvSpPr txBox="1"/>
          <p:nvPr/>
        </p:nvSpPr>
        <p:spPr>
          <a:xfrm>
            <a:off x="5378116" y="1447800"/>
            <a:ext cx="48527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34</a:t>
            </a:r>
            <a:endParaRPr sz="1800">
              <a:solidFill>
                <a:schemeClr val="dk1"/>
              </a:solidFill>
              <a:latin typeface="Roboto Condensed"/>
              <a:ea typeface="Roboto Condensed"/>
              <a:cs typeface="Roboto Condensed"/>
              <a:sym typeface="Roboto Condensed"/>
            </a:endParaRPr>
          </a:p>
        </p:txBody>
      </p:sp>
      <p:sp>
        <p:nvSpPr>
          <p:cNvPr id="879" name="Google Shape;879;p29"/>
          <p:cNvSpPr txBox="1"/>
          <p:nvPr/>
        </p:nvSpPr>
        <p:spPr>
          <a:xfrm>
            <a:off x="5964654" y="1440785"/>
            <a:ext cx="44817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36</a:t>
            </a:r>
            <a:endParaRPr sz="1800">
              <a:solidFill>
                <a:schemeClr val="dk1"/>
              </a:solidFill>
              <a:latin typeface="Roboto Condensed"/>
              <a:ea typeface="Roboto Condensed"/>
              <a:cs typeface="Roboto Condensed"/>
              <a:sym typeface="Roboto Condensed"/>
            </a:endParaRPr>
          </a:p>
        </p:txBody>
      </p:sp>
      <p:sp>
        <p:nvSpPr>
          <p:cNvPr id="880" name="Google Shape;880;p29"/>
          <p:cNvSpPr txBox="1"/>
          <p:nvPr/>
        </p:nvSpPr>
        <p:spPr>
          <a:xfrm>
            <a:off x="7325863" y="1440785"/>
            <a:ext cx="56821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50</a:t>
            </a:r>
            <a:endParaRPr sz="1800">
              <a:solidFill>
                <a:schemeClr val="dk1"/>
              </a:solidFill>
              <a:latin typeface="Roboto Condensed"/>
              <a:ea typeface="Roboto Condensed"/>
              <a:cs typeface="Roboto Condensed"/>
              <a:sym typeface="Roboto Condensed"/>
            </a:endParaRPr>
          </a:p>
        </p:txBody>
      </p:sp>
      <p:cxnSp>
        <p:nvCxnSpPr>
          <p:cNvPr id="881" name="Google Shape;881;p29"/>
          <p:cNvCxnSpPr/>
          <p:nvPr/>
        </p:nvCxnSpPr>
        <p:spPr>
          <a:xfrm rot="10800000">
            <a:off x="2470484" y="2197768"/>
            <a:ext cx="431150" cy="393032"/>
          </a:xfrm>
          <a:prstGeom prst="straightConnector1">
            <a:avLst/>
          </a:prstGeom>
          <a:noFill/>
          <a:ln w="19050" cap="flat" cmpd="sng">
            <a:solidFill>
              <a:schemeClr val="dk1"/>
            </a:solidFill>
            <a:prstDash val="solid"/>
            <a:miter lim="800000"/>
            <a:headEnd type="none" w="sm" len="sm"/>
            <a:tailEnd type="none" w="sm" len="sm"/>
          </a:ln>
        </p:spPr>
      </p:cxnSp>
      <p:cxnSp>
        <p:nvCxnSpPr>
          <p:cNvPr id="882" name="Google Shape;882;p29"/>
          <p:cNvCxnSpPr/>
          <p:nvPr/>
        </p:nvCxnSpPr>
        <p:spPr>
          <a:xfrm>
            <a:off x="3664298" y="2941362"/>
            <a:ext cx="1947718" cy="377208"/>
          </a:xfrm>
          <a:prstGeom prst="straightConnector1">
            <a:avLst/>
          </a:prstGeom>
          <a:noFill/>
          <a:ln w="19050" cap="flat" cmpd="sng">
            <a:solidFill>
              <a:schemeClr val="dk1"/>
            </a:solidFill>
            <a:prstDash val="solid"/>
            <a:miter lim="800000"/>
            <a:headEnd type="none" w="sm" len="sm"/>
            <a:tailEnd type="none" w="sm" len="sm"/>
          </a:ln>
        </p:spPr>
      </p:cxnSp>
      <p:cxnSp>
        <p:nvCxnSpPr>
          <p:cNvPr id="883" name="Google Shape;883;p29"/>
          <p:cNvCxnSpPr/>
          <p:nvPr/>
        </p:nvCxnSpPr>
        <p:spPr>
          <a:xfrm rot="10800000">
            <a:off x="5612016" y="3329378"/>
            <a:ext cx="568652" cy="389712"/>
          </a:xfrm>
          <a:prstGeom prst="straightConnector1">
            <a:avLst/>
          </a:prstGeom>
          <a:noFill/>
          <a:ln w="19050" cap="flat" cmpd="sng">
            <a:solidFill>
              <a:schemeClr val="dk1"/>
            </a:solidFill>
            <a:prstDash val="solid"/>
            <a:miter lim="800000"/>
            <a:headEnd type="none" w="sm" len="sm"/>
            <a:tailEnd type="none" w="sm" len="sm"/>
          </a:ln>
        </p:spPr>
      </p:cxnSp>
      <p:cxnSp>
        <p:nvCxnSpPr>
          <p:cNvPr id="884" name="Google Shape;884;p29"/>
          <p:cNvCxnSpPr/>
          <p:nvPr/>
        </p:nvCxnSpPr>
        <p:spPr>
          <a:xfrm rot="10800000" flipH="1">
            <a:off x="1066800" y="3717815"/>
            <a:ext cx="5121943" cy="332817"/>
          </a:xfrm>
          <a:prstGeom prst="straightConnector1">
            <a:avLst/>
          </a:prstGeom>
          <a:noFill/>
          <a:ln w="19050" cap="flat" cmpd="sng">
            <a:solidFill>
              <a:schemeClr val="dk1"/>
            </a:solidFill>
            <a:prstDash val="solid"/>
            <a:miter lim="800000"/>
            <a:headEnd type="none" w="sm" len="sm"/>
            <a:tailEnd type="none" w="sm" len="sm"/>
          </a:ln>
        </p:spPr>
      </p:cxnSp>
      <p:cxnSp>
        <p:nvCxnSpPr>
          <p:cNvPr id="885" name="Google Shape;885;p29"/>
          <p:cNvCxnSpPr/>
          <p:nvPr/>
        </p:nvCxnSpPr>
        <p:spPr>
          <a:xfrm rot="10800000">
            <a:off x="1066801" y="4050632"/>
            <a:ext cx="990599" cy="349795"/>
          </a:xfrm>
          <a:prstGeom prst="straightConnector1">
            <a:avLst/>
          </a:prstGeom>
          <a:noFill/>
          <a:ln w="19050" cap="flat" cmpd="sng">
            <a:solidFill>
              <a:schemeClr val="dk1"/>
            </a:solidFill>
            <a:prstDash val="solid"/>
            <a:miter lim="800000"/>
            <a:headEnd type="none" w="sm" len="sm"/>
            <a:tailEnd type="none" w="sm" len="sm"/>
          </a:ln>
        </p:spPr>
      </p:cxnSp>
      <p:sp>
        <p:nvSpPr>
          <p:cNvPr id="886" name="Google Shape;886;p29"/>
          <p:cNvSpPr txBox="1"/>
          <p:nvPr/>
        </p:nvSpPr>
        <p:spPr>
          <a:xfrm>
            <a:off x="2265672" y="1826802"/>
            <a:ext cx="46850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11</a:t>
            </a:r>
            <a:endParaRPr sz="1800">
              <a:solidFill>
                <a:schemeClr val="dk1"/>
              </a:solidFill>
              <a:latin typeface="Roboto Condensed"/>
              <a:ea typeface="Roboto Condensed"/>
              <a:cs typeface="Roboto Condensed"/>
              <a:sym typeface="Roboto Condensed"/>
            </a:endParaRPr>
          </a:p>
        </p:txBody>
      </p:sp>
      <p:sp>
        <p:nvSpPr>
          <p:cNvPr id="887" name="Google Shape;887;p29"/>
          <p:cNvSpPr txBox="1"/>
          <p:nvPr/>
        </p:nvSpPr>
        <p:spPr>
          <a:xfrm>
            <a:off x="765811" y="3852329"/>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a:t>
            </a:r>
            <a:endParaRPr sz="1800">
              <a:solidFill>
                <a:schemeClr val="dk1"/>
              </a:solidFill>
              <a:latin typeface="Roboto Condensed"/>
              <a:ea typeface="Roboto Condensed"/>
              <a:cs typeface="Roboto Condensed"/>
              <a:sym typeface="Roboto Condensed"/>
            </a:endParaRPr>
          </a:p>
        </p:txBody>
      </p:sp>
      <p:sp>
        <p:nvSpPr>
          <p:cNvPr id="888" name="Google Shape;888;p29"/>
          <p:cNvSpPr txBox="1"/>
          <p:nvPr/>
        </p:nvSpPr>
        <p:spPr>
          <a:xfrm>
            <a:off x="5574669" y="2967910"/>
            <a:ext cx="48527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34</a:t>
            </a:r>
            <a:endParaRPr sz="1800">
              <a:solidFill>
                <a:schemeClr val="dk1"/>
              </a:solidFill>
              <a:latin typeface="Roboto Condensed"/>
              <a:ea typeface="Roboto Condensed"/>
              <a:cs typeface="Roboto Condensed"/>
              <a:sym typeface="Roboto Condensed"/>
            </a:endParaRPr>
          </a:p>
        </p:txBody>
      </p:sp>
      <p:sp>
        <p:nvSpPr>
          <p:cNvPr id="889" name="Google Shape;889;p29"/>
          <p:cNvSpPr txBox="1"/>
          <p:nvPr/>
        </p:nvSpPr>
        <p:spPr>
          <a:xfrm>
            <a:off x="6179218" y="3487705"/>
            <a:ext cx="44817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36</a:t>
            </a:r>
            <a:endParaRPr sz="1800">
              <a:solidFill>
                <a:schemeClr val="dk1"/>
              </a:solidFill>
              <a:latin typeface="Roboto Condensed"/>
              <a:ea typeface="Roboto Condensed"/>
              <a:cs typeface="Roboto Condensed"/>
              <a:sym typeface="Roboto Condensed"/>
            </a:endParaRPr>
          </a:p>
        </p:txBody>
      </p:sp>
      <p:sp>
        <p:nvSpPr>
          <p:cNvPr id="890" name="Google Shape;890;p29"/>
          <p:cNvSpPr txBox="1"/>
          <p:nvPr/>
        </p:nvSpPr>
        <p:spPr>
          <a:xfrm>
            <a:off x="2057400" y="4225529"/>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9</a:t>
            </a:r>
            <a:endParaRPr sz="1800">
              <a:solidFill>
                <a:schemeClr val="dk1"/>
              </a:solidFill>
              <a:latin typeface="Roboto Condensed"/>
              <a:ea typeface="Roboto Condensed"/>
              <a:cs typeface="Roboto Condensed"/>
              <a:sym typeface="Roboto Condensed"/>
            </a:endParaRPr>
          </a:p>
        </p:txBody>
      </p:sp>
      <p:sp>
        <p:nvSpPr>
          <p:cNvPr id="891" name="Google Shape;891;p29"/>
          <p:cNvSpPr txBox="1"/>
          <p:nvPr/>
        </p:nvSpPr>
        <p:spPr>
          <a:xfrm>
            <a:off x="2855721" y="2238314"/>
            <a:ext cx="46850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12</a:t>
            </a:r>
            <a:endParaRPr sz="1800">
              <a:solidFill>
                <a:schemeClr val="dk1"/>
              </a:solidFill>
              <a:latin typeface="Roboto Condensed"/>
              <a:ea typeface="Roboto Condensed"/>
              <a:cs typeface="Roboto Condensed"/>
              <a:sym typeface="Roboto Condensed"/>
            </a:endParaRPr>
          </a:p>
        </p:txBody>
      </p:sp>
      <p:sp>
        <p:nvSpPr>
          <p:cNvPr id="892" name="Google Shape;892;p29"/>
          <p:cNvSpPr txBox="1"/>
          <p:nvPr/>
        </p:nvSpPr>
        <p:spPr>
          <a:xfrm>
            <a:off x="3599075" y="2580947"/>
            <a:ext cx="50268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16</a:t>
            </a:r>
            <a:endParaRPr sz="1800">
              <a:solidFill>
                <a:schemeClr val="dk1"/>
              </a:solidFill>
              <a:latin typeface="Roboto Condensed"/>
              <a:ea typeface="Roboto Condensed"/>
              <a:cs typeface="Roboto Condensed"/>
              <a:sym typeface="Roboto Condensed"/>
            </a:endParaRPr>
          </a:p>
        </p:txBody>
      </p:sp>
      <p:cxnSp>
        <p:nvCxnSpPr>
          <p:cNvPr id="893" name="Google Shape;893;p29"/>
          <p:cNvCxnSpPr/>
          <p:nvPr/>
        </p:nvCxnSpPr>
        <p:spPr>
          <a:xfrm>
            <a:off x="2901634" y="2590800"/>
            <a:ext cx="762664" cy="350560"/>
          </a:xfrm>
          <a:prstGeom prst="straightConnector1">
            <a:avLst/>
          </a:prstGeom>
          <a:noFill/>
          <a:ln w="19050" cap="flat" cmpd="sng">
            <a:solidFill>
              <a:schemeClr val="dk1"/>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0">
                                            <p:txEl>
                                              <p:pRg st="0" end="0"/>
                                            </p:txEl>
                                          </p:spTgt>
                                        </p:tgtEl>
                                        <p:attrNameLst>
                                          <p:attrName>style.visibility</p:attrName>
                                        </p:attrNameLst>
                                      </p:cBhvr>
                                      <p:to>
                                        <p:strVal val="visible"/>
                                      </p:to>
                                    </p:set>
                                    <p:animEffect transition="in" filter="fade">
                                      <p:cBhvr>
                                        <p:cTn id="7" dur="500"/>
                                        <p:tgtEl>
                                          <p:spTgt spid="8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0">
                                            <p:txEl>
                                              <p:pRg st="1" end="1"/>
                                            </p:txEl>
                                          </p:spTgt>
                                        </p:tgtEl>
                                        <p:attrNameLst>
                                          <p:attrName>style.visibility</p:attrName>
                                        </p:attrNameLst>
                                      </p:cBhvr>
                                      <p:to>
                                        <p:strVal val="visible"/>
                                      </p:to>
                                    </p:set>
                                    <p:animEffect transition="in" filter="fade">
                                      <p:cBhvr>
                                        <p:cTn id="12" dur="500"/>
                                        <p:tgtEl>
                                          <p:spTgt spid="8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70">
                                            <p:txEl>
                                              <p:pRg st="2" end="2"/>
                                            </p:txEl>
                                          </p:spTgt>
                                        </p:tgtEl>
                                        <p:attrNameLst>
                                          <p:attrName>style.visibility</p:attrName>
                                        </p:attrNameLst>
                                      </p:cBhvr>
                                      <p:to>
                                        <p:strVal val="visible"/>
                                      </p:to>
                                    </p:set>
                                    <p:animEffect transition="in" filter="fade">
                                      <p:cBhvr>
                                        <p:cTn id="17" dur="500"/>
                                        <p:tgtEl>
                                          <p:spTgt spid="8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70">
                                            <p:txEl>
                                              <p:pRg st="3" end="3"/>
                                            </p:txEl>
                                          </p:spTgt>
                                        </p:tgtEl>
                                        <p:attrNameLst>
                                          <p:attrName>style.visibility</p:attrName>
                                        </p:attrNameLst>
                                      </p:cBhvr>
                                      <p:to>
                                        <p:strVal val="visible"/>
                                      </p:to>
                                    </p:set>
                                    <p:animEffect transition="in" filter="fade">
                                      <p:cBhvr>
                                        <p:cTn id="22" dur="500"/>
                                        <p:tgtEl>
                                          <p:spTgt spid="8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70">
                                            <p:txEl>
                                              <p:pRg st="4" end="4"/>
                                            </p:txEl>
                                          </p:spTgt>
                                        </p:tgtEl>
                                        <p:attrNameLst>
                                          <p:attrName>style.visibility</p:attrName>
                                        </p:attrNameLst>
                                      </p:cBhvr>
                                      <p:to>
                                        <p:strVal val="visible"/>
                                      </p:to>
                                    </p:set>
                                    <p:animEffect transition="in" filter="fade">
                                      <p:cBhvr>
                                        <p:cTn id="27" dur="500"/>
                                        <p:tgtEl>
                                          <p:spTgt spid="8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70">
                                            <p:txEl>
                                              <p:pRg st="5" end="5"/>
                                            </p:txEl>
                                          </p:spTgt>
                                        </p:tgtEl>
                                        <p:attrNameLst>
                                          <p:attrName>style.visibility</p:attrName>
                                        </p:attrNameLst>
                                      </p:cBhvr>
                                      <p:to>
                                        <p:strVal val="visible"/>
                                      </p:to>
                                    </p:set>
                                    <p:animEffect transition="in" filter="fade">
                                      <p:cBhvr>
                                        <p:cTn id="32" dur="500"/>
                                        <p:tgtEl>
                                          <p:spTgt spid="87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70">
                                            <p:txEl>
                                              <p:pRg st="6" end="6"/>
                                            </p:txEl>
                                          </p:spTgt>
                                        </p:tgtEl>
                                        <p:attrNameLst>
                                          <p:attrName>style.visibility</p:attrName>
                                        </p:attrNameLst>
                                      </p:cBhvr>
                                      <p:to>
                                        <p:strVal val="visible"/>
                                      </p:to>
                                    </p:set>
                                    <p:animEffect transition="in" filter="fade">
                                      <p:cBhvr>
                                        <p:cTn id="37" dur="500"/>
                                        <p:tgtEl>
                                          <p:spTgt spid="87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70">
                                            <p:txEl>
                                              <p:pRg st="7" end="7"/>
                                            </p:txEl>
                                          </p:spTgt>
                                        </p:tgtEl>
                                        <p:attrNameLst>
                                          <p:attrName>style.visibility</p:attrName>
                                        </p:attrNameLst>
                                      </p:cBhvr>
                                      <p:to>
                                        <p:strVal val="visible"/>
                                      </p:to>
                                    </p:set>
                                    <p:animEffect transition="in" filter="fade">
                                      <p:cBhvr>
                                        <p:cTn id="42" dur="500"/>
                                        <p:tgtEl>
                                          <p:spTgt spid="87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70">
                                            <p:txEl>
                                              <p:pRg st="8" end="8"/>
                                            </p:txEl>
                                          </p:spTgt>
                                        </p:tgtEl>
                                        <p:attrNameLst>
                                          <p:attrName>style.visibility</p:attrName>
                                        </p:attrNameLst>
                                      </p:cBhvr>
                                      <p:to>
                                        <p:strVal val="visible"/>
                                      </p:to>
                                    </p:set>
                                    <p:animEffect transition="in" filter="fade">
                                      <p:cBhvr>
                                        <p:cTn id="47" dur="500"/>
                                        <p:tgtEl>
                                          <p:spTgt spid="87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70">
                                            <p:txEl>
                                              <p:pRg st="9" end="9"/>
                                            </p:txEl>
                                          </p:spTgt>
                                        </p:tgtEl>
                                        <p:attrNameLst>
                                          <p:attrName>style.visibility</p:attrName>
                                        </p:attrNameLst>
                                      </p:cBhvr>
                                      <p:to>
                                        <p:strVal val="visible"/>
                                      </p:to>
                                    </p:set>
                                    <p:animEffect transition="in" filter="fade">
                                      <p:cBhvr>
                                        <p:cTn id="52" dur="500"/>
                                        <p:tgtEl>
                                          <p:spTgt spid="87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70">
                                            <p:txEl>
                                              <p:pRg st="10" end="10"/>
                                            </p:txEl>
                                          </p:spTgt>
                                        </p:tgtEl>
                                        <p:attrNameLst>
                                          <p:attrName>style.visibility</p:attrName>
                                        </p:attrNameLst>
                                      </p:cBhvr>
                                      <p:to>
                                        <p:strVal val="visible"/>
                                      </p:to>
                                    </p:set>
                                    <p:animEffect transition="in" filter="fade">
                                      <p:cBhvr>
                                        <p:cTn id="57" dur="500"/>
                                        <p:tgtEl>
                                          <p:spTgt spid="87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87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872"/>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873"/>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874"/>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875"/>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876"/>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877"/>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878"/>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87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88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886"/>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88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89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893"/>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89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88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888"/>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883"/>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889"/>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884"/>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887"/>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nodeType="clickEffect">
                                  <p:stCondLst>
                                    <p:cond delay="0"/>
                                  </p:stCondLst>
                                  <p:childTnLst>
                                    <p:set>
                                      <p:cBhvr>
                                        <p:cTn id="129" dur="1" fill="hold">
                                          <p:stCondLst>
                                            <p:cond delay="0"/>
                                          </p:stCondLst>
                                        </p:cTn>
                                        <p:tgtEl>
                                          <p:spTgt spid="885"/>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nodeType="clickEffect">
                                  <p:stCondLst>
                                    <p:cond delay="0"/>
                                  </p:stCondLst>
                                  <p:childTnLst>
                                    <p:set>
                                      <p:cBhvr>
                                        <p:cTn id="133" dur="1" fill="hold">
                                          <p:stCondLst>
                                            <p:cond delay="0"/>
                                          </p:stCondLst>
                                        </p:cTn>
                                        <p:tgtEl>
                                          <p:spTgt spid="8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30"/>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SCAN</a:t>
            </a:r>
            <a:endParaRPr/>
          </a:p>
        </p:txBody>
      </p:sp>
      <p:sp>
        <p:nvSpPr>
          <p:cNvPr id="899" name="Google Shape;899;p30"/>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b="1">
                <a:solidFill>
                  <a:schemeClr val="accent6"/>
                </a:solidFill>
              </a:rPr>
              <a:t>From the current position disk arm starts in up direction and moves towards the end</a:t>
            </a:r>
            <a:r>
              <a:rPr lang="en-US"/>
              <a:t>, serving all the pending requests until end.</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At that end arm </a:t>
            </a:r>
            <a:r>
              <a:rPr lang="en-US" b="1">
                <a:solidFill>
                  <a:schemeClr val="accent6"/>
                </a:solidFill>
              </a:rPr>
              <a:t>direction is reversed (down) and moves towards the other end serving the pending requests on the way</a:t>
            </a:r>
            <a:r>
              <a:rPr lang="en-US"/>
              <a:t>.</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This is also called as </a:t>
            </a:r>
            <a:r>
              <a:rPr lang="en-US" b="1">
                <a:solidFill>
                  <a:schemeClr val="accent6"/>
                </a:solidFill>
              </a:rPr>
              <a:t>elevator algorithm</a:t>
            </a:r>
            <a:r>
              <a:rPr lang="en-US"/>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9">
                                            <p:txEl>
                                              <p:pRg st="0" end="0"/>
                                            </p:txEl>
                                          </p:spTgt>
                                        </p:tgtEl>
                                        <p:attrNameLst>
                                          <p:attrName>style.visibility</p:attrName>
                                        </p:attrNameLst>
                                      </p:cBhvr>
                                      <p:to>
                                        <p:strVal val="visible"/>
                                      </p:to>
                                    </p:set>
                                    <p:animEffect transition="in" filter="fade">
                                      <p:cBhvr>
                                        <p:cTn id="7" dur="500"/>
                                        <p:tgtEl>
                                          <p:spTgt spid="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99">
                                            <p:txEl>
                                              <p:pRg st="1" end="1"/>
                                            </p:txEl>
                                          </p:spTgt>
                                        </p:tgtEl>
                                        <p:attrNameLst>
                                          <p:attrName>style.visibility</p:attrName>
                                        </p:attrNameLst>
                                      </p:cBhvr>
                                      <p:to>
                                        <p:strVal val="visible"/>
                                      </p:to>
                                    </p:set>
                                    <p:animEffect transition="in" filter="fade">
                                      <p:cBhvr>
                                        <p:cTn id="12" dur="500"/>
                                        <p:tgtEl>
                                          <p:spTgt spid="8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99">
                                            <p:txEl>
                                              <p:pRg st="2" end="2"/>
                                            </p:txEl>
                                          </p:spTgt>
                                        </p:tgtEl>
                                        <p:attrNameLst>
                                          <p:attrName>style.visibility</p:attrName>
                                        </p:attrNameLst>
                                      </p:cBhvr>
                                      <p:to>
                                        <p:strVal val="visible"/>
                                      </p:to>
                                    </p:set>
                                    <p:animEffect transition="in" filter="fade">
                                      <p:cBhvr>
                                        <p:cTn id="17" dur="500"/>
                                        <p:tgtEl>
                                          <p:spTgt spid="8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5C2321"/>
              </a:buClr>
              <a:buSzPts val="6000"/>
              <a:buFont typeface="Roboto Condensed"/>
              <a:buNone/>
            </a:pPr>
            <a:br>
              <a:rPr lang="en-US">
                <a:solidFill>
                  <a:srgbClr val="5C2321"/>
                </a:solidFill>
              </a:rPr>
            </a:br>
            <a:r>
              <a:rPr lang="en-US">
                <a:solidFill>
                  <a:srgbClr val="5C2321"/>
                </a:solidFill>
              </a:rPr>
              <a:t>I/O devices</a:t>
            </a:r>
            <a:endParaRPr/>
          </a:p>
        </p:txBody>
      </p:sp>
      <p:sp>
        <p:nvSpPr>
          <p:cNvPr id="408" name="Google Shape;408;p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Section - 1</a:t>
            </a: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31"/>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SCAN</a:t>
            </a:r>
            <a:endParaRPr/>
          </a:p>
        </p:txBody>
      </p:sp>
      <p:sp>
        <p:nvSpPr>
          <p:cNvPr id="905" name="Google Shape;905;p31"/>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Here first it moves in up direction then goes in down direction</a:t>
            </a: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0" lvl="0" indent="0" algn="just" rtl="0">
              <a:lnSpc>
                <a:spcPct val="90000"/>
              </a:lnSpc>
              <a:spcBef>
                <a:spcPts val="1000"/>
              </a:spcBef>
              <a:spcAft>
                <a:spcPts val="0"/>
              </a:spcAft>
              <a:buSzPts val="2400"/>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Disk movement will be 11, 12, 16, 34, 36, 50, 9 and 1.</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Total cylinder movement: (12-11) + (16-12) + (34-16) +(36-34) +(50-36) + (50-9) + (9-1) = 88</a:t>
            </a:r>
            <a:endParaRPr/>
          </a:p>
        </p:txBody>
      </p:sp>
      <p:sp>
        <p:nvSpPr>
          <p:cNvPr id="906" name="Google Shape;906;p31"/>
          <p:cNvSpPr txBox="1"/>
          <p:nvPr/>
        </p:nvSpPr>
        <p:spPr>
          <a:xfrm>
            <a:off x="8212822" y="1855654"/>
            <a:ext cx="472604" cy="1754326"/>
          </a:xfrm>
          <a:prstGeom prst="rect">
            <a:avLst/>
          </a:prstGeom>
          <a:solidFill>
            <a:schemeClr val="lt1"/>
          </a:solidFill>
          <a:ln w="2857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1, 36, 16, 34, 9, 12</a:t>
            </a:r>
            <a:endParaRPr sz="1800">
              <a:solidFill>
                <a:schemeClr val="dk1"/>
              </a:solidFill>
              <a:latin typeface="Roboto Condensed"/>
              <a:ea typeface="Roboto Condensed"/>
              <a:cs typeface="Roboto Condensed"/>
              <a:sym typeface="Roboto Condensed"/>
            </a:endParaRPr>
          </a:p>
        </p:txBody>
      </p:sp>
      <p:graphicFrame>
        <p:nvGraphicFramePr>
          <p:cNvPr id="907" name="Google Shape;907;p31"/>
          <p:cNvGraphicFramePr/>
          <p:nvPr/>
        </p:nvGraphicFramePr>
        <p:xfrm>
          <a:off x="609597" y="1833880"/>
          <a:ext cx="7010400" cy="2966725"/>
        </p:xfrm>
        <a:graphic>
          <a:graphicData uri="http://schemas.openxmlformats.org/drawingml/2006/table">
            <a:tbl>
              <a:tblPr firstRow="1" bandRow="1">
                <a:noFill/>
                <a:tableStyleId>{44D2F73B-F858-4CAB-8868-22229941BBD6}</a:tableStyleId>
              </a:tblPr>
              <a:tblGrid>
                <a:gridCol w="457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1959425">
                  <a:extLst>
                    <a:ext uri="{9D8B030D-6E8A-4147-A177-3AD203B41FA5}">
                      <a16:colId xmlns:a16="http://schemas.microsoft.com/office/drawing/2014/main" val="20004"/>
                    </a:ext>
                  </a:extLst>
                </a:gridCol>
                <a:gridCol w="555175">
                  <a:extLst>
                    <a:ext uri="{9D8B030D-6E8A-4147-A177-3AD203B41FA5}">
                      <a16:colId xmlns:a16="http://schemas.microsoft.com/office/drawing/2014/main" val="20005"/>
                    </a:ext>
                  </a:extLst>
                </a:gridCol>
                <a:gridCol w="1447800">
                  <a:extLst>
                    <a:ext uri="{9D8B030D-6E8A-4147-A177-3AD203B41FA5}">
                      <a16:colId xmlns:a16="http://schemas.microsoft.com/office/drawing/2014/main" val="20006"/>
                    </a:ext>
                  </a:extLst>
                </a:gridCol>
              </a:tblGrid>
              <a:tr h="296672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sp>
        <p:nvSpPr>
          <p:cNvPr id="908" name="Google Shape;908;p31"/>
          <p:cNvSpPr txBox="1"/>
          <p:nvPr/>
        </p:nvSpPr>
        <p:spPr>
          <a:xfrm>
            <a:off x="547435" y="1433770"/>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0</a:t>
            </a:r>
            <a:endParaRPr sz="1800">
              <a:solidFill>
                <a:schemeClr val="dk1"/>
              </a:solidFill>
              <a:latin typeface="Roboto Condensed"/>
              <a:ea typeface="Roboto Condensed"/>
              <a:cs typeface="Roboto Condensed"/>
              <a:sym typeface="Roboto Condensed"/>
            </a:endParaRPr>
          </a:p>
        </p:txBody>
      </p:sp>
      <p:sp>
        <p:nvSpPr>
          <p:cNvPr id="909" name="Google Shape;909;p31"/>
          <p:cNvSpPr txBox="1"/>
          <p:nvPr/>
        </p:nvSpPr>
        <p:spPr>
          <a:xfrm>
            <a:off x="914400" y="1447800"/>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a:t>
            </a:r>
            <a:endParaRPr sz="1800">
              <a:solidFill>
                <a:schemeClr val="dk1"/>
              </a:solidFill>
              <a:latin typeface="Roboto Condensed"/>
              <a:ea typeface="Roboto Condensed"/>
              <a:cs typeface="Roboto Condensed"/>
              <a:sym typeface="Roboto Condensed"/>
            </a:endParaRPr>
          </a:p>
        </p:txBody>
      </p:sp>
      <p:sp>
        <p:nvSpPr>
          <p:cNvPr id="910" name="Google Shape;910;p31"/>
          <p:cNvSpPr txBox="1"/>
          <p:nvPr/>
        </p:nvSpPr>
        <p:spPr>
          <a:xfrm>
            <a:off x="1905000" y="1439315"/>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9</a:t>
            </a:r>
            <a:endParaRPr sz="1800">
              <a:solidFill>
                <a:schemeClr val="dk1"/>
              </a:solidFill>
              <a:latin typeface="Roboto Condensed"/>
              <a:ea typeface="Roboto Condensed"/>
              <a:cs typeface="Roboto Condensed"/>
              <a:sym typeface="Roboto Condensed"/>
            </a:endParaRPr>
          </a:p>
        </p:txBody>
      </p:sp>
      <p:sp>
        <p:nvSpPr>
          <p:cNvPr id="911" name="Google Shape;911;p31"/>
          <p:cNvSpPr txBox="1"/>
          <p:nvPr/>
        </p:nvSpPr>
        <p:spPr>
          <a:xfrm>
            <a:off x="2670372" y="1433770"/>
            <a:ext cx="46850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12</a:t>
            </a:r>
            <a:endParaRPr sz="1800">
              <a:solidFill>
                <a:schemeClr val="dk1"/>
              </a:solidFill>
              <a:latin typeface="Roboto Condensed"/>
              <a:ea typeface="Roboto Condensed"/>
              <a:cs typeface="Roboto Condensed"/>
              <a:sym typeface="Roboto Condensed"/>
            </a:endParaRPr>
          </a:p>
        </p:txBody>
      </p:sp>
      <p:sp>
        <p:nvSpPr>
          <p:cNvPr id="912" name="Google Shape;912;p31"/>
          <p:cNvSpPr txBox="1"/>
          <p:nvPr/>
        </p:nvSpPr>
        <p:spPr>
          <a:xfrm>
            <a:off x="3412955" y="1433770"/>
            <a:ext cx="50268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16</a:t>
            </a:r>
            <a:endParaRPr sz="1800">
              <a:solidFill>
                <a:schemeClr val="dk1"/>
              </a:solidFill>
              <a:latin typeface="Roboto Condensed"/>
              <a:ea typeface="Roboto Condensed"/>
              <a:cs typeface="Roboto Condensed"/>
              <a:sym typeface="Roboto Condensed"/>
            </a:endParaRPr>
          </a:p>
        </p:txBody>
      </p:sp>
      <p:sp>
        <p:nvSpPr>
          <p:cNvPr id="913" name="Google Shape;913;p31"/>
          <p:cNvSpPr txBox="1"/>
          <p:nvPr/>
        </p:nvSpPr>
        <p:spPr>
          <a:xfrm>
            <a:off x="5378116" y="1447800"/>
            <a:ext cx="48527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34</a:t>
            </a:r>
            <a:endParaRPr sz="1800">
              <a:solidFill>
                <a:schemeClr val="dk1"/>
              </a:solidFill>
              <a:latin typeface="Roboto Condensed"/>
              <a:ea typeface="Roboto Condensed"/>
              <a:cs typeface="Roboto Condensed"/>
              <a:sym typeface="Roboto Condensed"/>
            </a:endParaRPr>
          </a:p>
        </p:txBody>
      </p:sp>
      <p:sp>
        <p:nvSpPr>
          <p:cNvPr id="914" name="Google Shape;914;p31"/>
          <p:cNvSpPr txBox="1"/>
          <p:nvPr/>
        </p:nvSpPr>
        <p:spPr>
          <a:xfrm>
            <a:off x="5964654" y="1440785"/>
            <a:ext cx="44817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36</a:t>
            </a:r>
            <a:endParaRPr sz="1800">
              <a:solidFill>
                <a:schemeClr val="dk1"/>
              </a:solidFill>
              <a:latin typeface="Roboto Condensed"/>
              <a:ea typeface="Roboto Condensed"/>
              <a:cs typeface="Roboto Condensed"/>
              <a:sym typeface="Roboto Condensed"/>
            </a:endParaRPr>
          </a:p>
        </p:txBody>
      </p:sp>
      <p:sp>
        <p:nvSpPr>
          <p:cNvPr id="915" name="Google Shape;915;p31"/>
          <p:cNvSpPr txBox="1"/>
          <p:nvPr/>
        </p:nvSpPr>
        <p:spPr>
          <a:xfrm>
            <a:off x="7325863" y="1440785"/>
            <a:ext cx="56821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50</a:t>
            </a:r>
            <a:endParaRPr sz="1800">
              <a:solidFill>
                <a:schemeClr val="dk1"/>
              </a:solidFill>
              <a:latin typeface="Roboto Condensed"/>
              <a:ea typeface="Roboto Condensed"/>
              <a:cs typeface="Roboto Condensed"/>
              <a:sym typeface="Roboto Condensed"/>
            </a:endParaRPr>
          </a:p>
        </p:txBody>
      </p:sp>
      <p:cxnSp>
        <p:nvCxnSpPr>
          <p:cNvPr id="916" name="Google Shape;916;p31"/>
          <p:cNvCxnSpPr/>
          <p:nvPr/>
        </p:nvCxnSpPr>
        <p:spPr>
          <a:xfrm rot="10800000">
            <a:off x="2470484" y="2197768"/>
            <a:ext cx="431150" cy="393032"/>
          </a:xfrm>
          <a:prstGeom prst="straightConnector1">
            <a:avLst/>
          </a:prstGeom>
          <a:noFill/>
          <a:ln w="19050" cap="flat" cmpd="sng">
            <a:solidFill>
              <a:schemeClr val="dk1"/>
            </a:solidFill>
            <a:prstDash val="solid"/>
            <a:miter lim="800000"/>
            <a:headEnd type="none" w="sm" len="sm"/>
            <a:tailEnd type="none" w="sm" len="sm"/>
          </a:ln>
        </p:spPr>
      </p:cxnSp>
      <p:cxnSp>
        <p:nvCxnSpPr>
          <p:cNvPr id="917" name="Google Shape;917;p31"/>
          <p:cNvCxnSpPr/>
          <p:nvPr/>
        </p:nvCxnSpPr>
        <p:spPr>
          <a:xfrm>
            <a:off x="3664298" y="2941362"/>
            <a:ext cx="1947718" cy="377208"/>
          </a:xfrm>
          <a:prstGeom prst="straightConnector1">
            <a:avLst/>
          </a:prstGeom>
          <a:noFill/>
          <a:ln w="19050" cap="flat" cmpd="sng">
            <a:solidFill>
              <a:schemeClr val="dk1"/>
            </a:solidFill>
            <a:prstDash val="solid"/>
            <a:miter lim="800000"/>
            <a:headEnd type="none" w="sm" len="sm"/>
            <a:tailEnd type="none" w="sm" len="sm"/>
          </a:ln>
        </p:spPr>
      </p:cxnSp>
      <p:cxnSp>
        <p:nvCxnSpPr>
          <p:cNvPr id="918" name="Google Shape;918;p31"/>
          <p:cNvCxnSpPr/>
          <p:nvPr/>
        </p:nvCxnSpPr>
        <p:spPr>
          <a:xfrm rot="10800000">
            <a:off x="5612016" y="3329378"/>
            <a:ext cx="568652" cy="389712"/>
          </a:xfrm>
          <a:prstGeom prst="straightConnector1">
            <a:avLst/>
          </a:prstGeom>
          <a:noFill/>
          <a:ln w="19050" cap="flat" cmpd="sng">
            <a:solidFill>
              <a:schemeClr val="dk1"/>
            </a:solidFill>
            <a:prstDash val="solid"/>
            <a:miter lim="800000"/>
            <a:headEnd type="none" w="sm" len="sm"/>
            <a:tailEnd type="none" w="sm" len="sm"/>
          </a:ln>
        </p:spPr>
      </p:cxnSp>
      <p:cxnSp>
        <p:nvCxnSpPr>
          <p:cNvPr id="919" name="Google Shape;919;p31"/>
          <p:cNvCxnSpPr/>
          <p:nvPr/>
        </p:nvCxnSpPr>
        <p:spPr>
          <a:xfrm rot="10800000" flipH="1">
            <a:off x="2057402" y="4038600"/>
            <a:ext cx="5562598" cy="397168"/>
          </a:xfrm>
          <a:prstGeom prst="straightConnector1">
            <a:avLst/>
          </a:prstGeom>
          <a:noFill/>
          <a:ln w="19050" cap="flat" cmpd="sng">
            <a:solidFill>
              <a:schemeClr val="dk1"/>
            </a:solidFill>
            <a:prstDash val="solid"/>
            <a:miter lim="800000"/>
            <a:headEnd type="none" w="sm" len="sm"/>
            <a:tailEnd type="none" w="sm" len="sm"/>
          </a:ln>
        </p:spPr>
      </p:cxnSp>
      <p:cxnSp>
        <p:nvCxnSpPr>
          <p:cNvPr id="920" name="Google Shape;920;p31"/>
          <p:cNvCxnSpPr/>
          <p:nvPr/>
        </p:nvCxnSpPr>
        <p:spPr>
          <a:xfrm flipH="1">
            <a:off x="1066800" y="4435768"/>
            <a:ext cx="990602" cy="341972"/>
          </a:xfrm>
          <a:prstGeom prst="straightConnector1">
            <a:avLst/>
          </a:prstGeom>
          <a:noFill/>
          <a:ln w="19050" cap="flat" cmpd="sng">
            <a:solidFill>
              <a:schemeClr val="dk1"/>
            </a:solidFill>
            <a:prstDash val="solid"/>
            <a:miter lim="800000"/>
            <a:headEnd type="none" w="sm" len="sm"/>
            <a:tailEnd type="none" w="sm" len="sm"/>
          </a:ln>
        </p:spPr>
      </p:cxnSp>
      <p:sp>
        <p:nvSpPr>
          <p:cNvPr id="921" name="Google Shape;921;p31"/>
          <p:cNvSpPr txBox="1"/>
          <p:nvPr/>
        </p:nvSpPr>
        <p:spPr>
          <a:xfrm>
            <a:off x="2265672" y="1826802"/>
            <a:ext cx="46850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11</a:t>
            </a:r>
            <a:endParaRPr sz="1800">
              <a:solidFill>
                <a:schemeClr val="dk1"/>
              </a:solidFill>
              <a:latin typeface="Roboto Condensed"/>
              <a:ea typeface="Roboto Condensed"/>
              <a:cs typeface="Roboto Condensed"/>
              <a:sym typeface="Roboto Condensed"/>
            </a:endParaRPr>
          </a:p>
        </p:txBody>
      </p:sp>
      <p:sp>
        <p:nvSpPr>
          <p:cNvPr id="922" name="Google Shape;922;p31"/>
          <p:cNvSpPr txBox="1"/>
          <p:nvPr/>
        </p:nvSpPr>
        <p:spPr>
          <a:xfrm>
            <a:off x="765811" y="4476690"/>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a:t>
            </a:r>
            <a:endParaRPr sz="1800">
              <a:solidFill>
                <a:schemeClr val="dk1"/>
              </a:solidFill>
              <a:latin typeface="Roboto Condensed"/>
              <a:ea typeface="Roboto Condensed"/>
              <a:cs typeface="Roboto Condensed"/>
              <a:sym typeface="Roboto Condensed"/>
            </a:endParaRPr>
          </a:p>
        </p:txBody>
      </p:sp>
      <p:sp>
        <p:nvSpPr>
          <p:cNvPr id="923" name="Google Shape;923;p31"/>
          <p:cNvSpPr txBox="1"/>
          <p:nvPr/>
        </p:nvSpPr>
        <p:spPr>
          <a:xfrm>
            <a:off x="5574669" y="2967910"/>
            <a:ext cx="48527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34</a:t>
            </a:r>
            <a:endParaRPr sz="1800">
              <a:solidFill>
                <a:schemeClr val="dk1"/>
              </a:solidFill>
              <a:latin typeface="Roboto Condensed"/>
              <a:ea typeface="Roboto Condensed"/>
              <a:cs typeface="Roboto Condensed"/>
              <a:sym typeface="Roboto Condensed"/>
            </a:endParaRPr>
          </a:p>
        </p:txBody>
      </p:sp>
      <p:sp>
        <p:nvSpPr>
          <p:cNvPr id="924" name="Google Shape;924;p31"/>
          <p:cNvSpPr txBox="1"/>
          <p:nvPr/>
        </p:nvSpPr>
        <p:spPr>
          <a:xfrm>
            <a:off x="6150400" y="3408452"/>
            <a:ext cx="44817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36</a:t>
            </a:r>
            <a:endParaRPr sz="1800">
              <a:solidFill>
                <a:schemeClr val="dk1"/>
              </a:solidFill>
              <a:latin typeface="Roboto Condensed"/>
              <a:ea typeface="Roboto Condensed"/>
              <a:cs typeface="Roboto Condensed"/>
              <a:sym typeface="Roboto Condensed"/>
            </a:endParaRPr>
          </a:p>
        </p:txBody>
      </p:sp>
      <p:sp>
        <p:nvSpPr>
          <p:cNvPr id="925" name="Google Shape;925;p31"/>
          <p:cNvSpPr txBox="1"/>
          <p:nvPr/>
        </p:nvSpPr>
        <p:spPr>
          <a:xfrm>
            <a:off x="1794511" y="4095690"/>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9</a:t>
            </a:r>
            <a:endParaRPr sz="1800">
              <a:solidFill>
                <a:schemeClr val="dk1"/>
              </a:solidFill>
              <a:latin typeface="Roboto Condensed"/>
              <a:ea typeface="Roboto Condensed"/>
              <a:cs typeface="Roboto Condensed"/>
              <a:sym typeface="Roboto Condensed"/>
            </a:endParaRPr>
          </a:p>
        </p:txBody>
      </p:sp>
      <p:sp>
        <p:nvSpPr>
          <p:cNvPr id="926" name="Google Shape;926;p31"/>
          <p:cNvSpPr txBox="1"/>
          <p:nvPr/>
        </p:nvSpPr>
        <p:spPr>
          <a:xfrm>
            <a:off x="2855721" y="2238314"/>
            <a:ext cx="46850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12</a:t>
            </a:r>
            <a:endParaRPr sz="1800">
              <a:solidFill>
                <a:schemeClr val="dk1"/>
              </a:solidFill>
              <a:latin typeface="Roboto Condensed"/>
              <a:ea typeface="Roboto Condensed"/>
              <a:cs typeface="Roboto Condensed"/>
              <a:sym typeface="Roboto Condensed"/>
            </a:endParaRPr>
          </a:p>
        </p:txBody>
      </p:sp>
      <p:sp>
        <p:nvSpPr>
          <p:cNvPr id="927" name="Google Shape;927;p31"/>
          <p:cNvSpPr txBox="1"/>
          <p:nvPr/>
        </p:nvSpPr>
        <p:spPr>
          <a:xfrm>
            <a:off x="3599075" y="2580947"/>
            <a:ext cx="50268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16</a:t>
            </a:r>
            <a:endParaRPr sz="1800">
              <a:solidFill>
                <a:schemeClr val="dk1"/>
              </a:solidFill>
              <a:latin typeface="Roboto Condensed"/>
              <a:ea typeface="Roboto Condensed"/>
              <a:cs typeface="Roboto Condensed"/>
              <a:sym typeface="Roboto Condensed"/>
            </a:endParaRPr>
          </a:p>
        </p:txBody>
      </p:sp>
      <p:cxnSp>
        <p:nvCxnSpPr>
          <p:cNvPr id="928" name="Google Shape;928;p31"/>
          <p:cNvCxnSpPr/>
          <p:nvPr/>
        </p:nvCxnSpPr>
        <p:spPr>
          <a:xfrm>
            <a:off x="2901634" y="2590800"/>
            <a:ext cx="762664" cy="350560"/>
          </a:xfrm>
          <a:prstGeom prst="straightConnector1">
            <a:avLst/>
          </a:prstGeom>
          <a:noFill/>
          <a:ln w="19050" cap="flat" cmpd="sng">
            <a:solidFill>
              <a:schemeClr val="dk1"/>
            </a:solidFill>
            <a:prstDash val="solid"/>
            <a:miter lim="800000"/>
            <a:headEnd type="none" w="sm" len="sm"/>
            <a:tailEnd type="none" w="sm" len="sm"/>
          </a:ln>
        </p:spPr>
      </p:cxnSp>
      <p:cxnSp>
        <p:nvCxnSpPr>
          <p:cNvPr id="929" name="Google Shape;929;p31"/>
          <p:cNvCxnSpPr/>
          <p:nvPr/>
        </p:nvCxnSpPr>
        <p:spPr>
          <a:xfrm rot="10800000">
            <a:off x="6180668" y="3719090"/>
            <a:ext cx="1429303" cy="312496"/>
          </a:xfrm>
          <a:prstGeom prst="straightConnector1">
            <a:avLst/>
          </a:prstGeom>
          <a:noFill/>
          <a:ln w="19050" cap="flat" cmpd="sng">
            <a:solidFill>
              <a:schemeClr val="dk1"/>
            </a:solidFill>
            <a:prstDash val="solid"/>
            <a:miter lim="800000"/>
            <a:headEnd type="none" w="sm" len="sm"/>
            <a:tailEnd type="none" w="sm" len="sm"/>
          </a:ln>
        </p:spPr>
      </p:cxnSp>
      <p:sp>
        <p:nvSpPr>
          <p:cNvPr id="930" name="Google Shape;930;p31"/>
          <p:cNvSpPr txBox="1"/>
          <p:nvPr/>
        </p:nvSpPr>
        <p:spPr>
          <a:xfrm>
            <a:off x="7181271" y="4044661"/>
            <a:ext cx="50906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50</a:t>
            </a:r>
            <a:endParaRPr sz="1800">
              <a:solidFill>
                <a:schemeClr val="dk1"/>
              </a:solidFill>
              <a:latin typeface="Roboto Condensed"/>
              <a:ea typeface="Roboto Condensed"/>
              <a:cs typeface="Roboto Condensed"/>
              <a:sym typeface="Roboto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5">
                                            <p:txEl>
                                              <p:pRg st="0" end="0"/>
                                            </p:txEl>
                                          </p:spTgt>
                                        </p:tgtEl>
                                        <p:attrNameLst>
                                          <p:attrName>style.visibility</p:attrName>
                                        </p:attrNameLst>
                                      </p:cBhvr>
                                      <p:to>
                                        <p:strVal val="visible"/>
                                      </p:to>
                                    </p:set>
                                    <p:animEffect transition="in" filter="fade">
                                      <p:cBhvr>
                                        <p:cTn id="7" dur="500"/>
                                        <p:tgtEl>
                                          <p:spTgt spid="9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05">
                                            <p:txEl>
                                              <p:pRg st="1" end="1"/>
                                            </p:txEl>
                                          </p:spTgt>
                                        </p:tgtEl>
                                        <p:attrNameLst>
                                          <p:attrName>style.visibility</p:attrName>
                                        </p:attrNameLst>
                                      </p:cBhvr>
                                      <p:to>
                                        <p:strVal val="visible"/>
                                      </p:to>
                                    </p:set>
                                    <p:animEffect transition="in" filter="fade">
                                      <p:cBhvr>
                                        <p:cTn id="12" dur="500"/>
                                        <p:tgtEl>
                                          <p:spTgt spid="9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05">
                                            <p:txEl>
                                              <p:pRg st="2" end="2"/>
                                            </p:txEl>
                                          </p:spTgt>
                                        </p:tgtEl>
                                        <p:attrNameLst>
                                          <p:attrName>style.visibility</p:attrName>
                                        </p:attrNameLst>
                                      </p:cBhvr>
                                      <p:to>
                                        <p:strVal val="visible"/>
                                      </p:to>
                                    </p:set>
                                    <p:animEffect transition="in" filter="fade">
                                      <p:cBhvr>
                                        <p:cTn id="17" dur="500"/>
                                        <p:tgtEl>
                                          <p:spTgt spid="90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05">
                                            <p:txEl>
                                              <p:pRg st="3" end="3"/>
                                            </p:txEl>
                                          </p:spTgt>
                                        </p:tgtEl>
                                        <p:attrNameLst>
                                          <p:attrName>style.visibility</p:attrName>
                                        </p:attrNameLst>
                                      </p:cBhvr>
                                      <p:to>
                                        <p:strVal val="visible"/>
                                      </p:to>
                                    </p:set>
                                    <p:animEffect transition="in" filter="fade">
                                      <p:cBhvr>
                                        <p:cTn id="22" dur="500"/>
                                        <p:tgtEl>
                                          <p:spTgt spid="90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05">
                                            <p:txEl>
                                              <p:pRg st="4" end="4"/>
                                            </p:txEl>
                                          </p:spTgt>
                                        </p:tgtEl>
                                        <p:attrNameLst>
                                          <p:attrName>style.visibility</p:attrName>
                                        </p:attrNameLst>
                                      </p:cBhvr>
                                      <p:to>
                                        <p:strVal val="visible"/>
                                      </p:to>
                                    </p:set>
                                    <p:animEffect transition="in" filter="fade">
                                      <p:cBhvr>
                                        <p:cTn id="27" dur="500"/>
                                        <p:tgtEl>
                                          <p:spTgt spid="90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05">
                                            <p:txEl>
                                              <p:pRg st="5" end="5"/>
                                            </p:txEl>
                                          </p:spTgt>
                                        </p:tgtEl>
                                        <p:attrNameLst>
                                          <p:attrName>style.visibility</p:attrName>
                                        </p:attrNameLst>
                                      </p:cBhvr>
                                      <p:to>
                                        <p:strVal val="visible"/>
                                      </p:to>
                                    </p:set>
                                    <p:animEffect transition="in" filter="fade">
                                      <p:cBhvr>
                                        <p:cTn id="32" dur="500"/>
                                        <p:tgtEl>
                                          <p:spTgt spid="90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05">
                                            <p:txEl>
                                              <p:pRg st="6" end="6"/>
                                            </p:txEl>
                                          </p:spTgt>
                                        </p:tgtEl>
                                        <p:attrNameLst>
                                          <p:attrName>style.visibility</p:attrName>
                                        </p:attrNameLst>
                                      </p:cBhvr>
                                      <p:to>
                                        <p:strVal val="visible"/>
                                      </p:to>
                                    </p:set>
                                    <p:animEffect transition="in" filter="fade">
                                      <p:cBhvr>
                                        <p:cTn id="37" dur="500"/>
                                        <p:tgtEl>
                                          <p:spTgt spid="90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05">
                                            <p:txEl>
                                              <p:pRg st="7" end="7"/>
                                            </p:txEl>
                                          </p:spTgt>
                                        </p:tgtEl>
                                        <p:attrNameLst>
                                          <p:attrName>style.visibility</p:attrName>
                                        </p:attrNameLst>
                                      </p:cBhvr>
                                      <p:to>
                                        <p:strVal val="visible"/>
                                      </p:to>
                                    </p:set>
                                    <p:animEffect transition="in" filter="fade">
                                      <p:cBhvr>
                                        <p:cTn id="42" dur="500"/>
                                        <p:tgtEl>
                                          <p:spTgt spid="90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05">
                                            <p:txEl>
                                              <p:pRg st="8" end="8"/>
                                            </p:txEl>
                                          </p:spTgt>
                                        </p:tgtEl>
                                        <p:attrNameLst>
                                          <p:attrName>style.visibility</p:attrName>
                                        </p:attrNameLst>
                                      </p:cBhvr>
                                      <p:to>
                                        <p:strVal val="visible"/>
                                      </p:to>
                                    </p:set>
                                    <p:animEffect transition="in" filter="fade">
                                      <p:cBhvr>
                                        <p:cTn id="47" dur="500"/>
                                        <p:tgtEl>
                                          <p:spTgt spid="90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05">
                                            <p:txEl>
                                              <p:pRg st="9" end="9"/>
                                            </p:txEl>
                                          </p:spTgt>
                                        </p:tgtEl>
                                        <p:attrNameLst>
                                          <p:attrName>style.visibility</p:attrName>
                                        </p:attrNameLst>
                                      </p:cBhvr>
                                      <p:to>
                                        <p:strVal val="visible"/>
                                      </p:to>
                                    </p:set>
                                    <p:animEffect transition="in" filter="fade">
                                      <p:cBhvr>
                                        <p:cTn id="52" dur="500"/>
                                        <p:tgtEl>
                                          <p:spTgt spid="90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05">
                                            <p:txEl>
                                              <p:pRg st="10" end="10"/>
                                            </p:txEl>
                                          </p:spTgt>
                                        </p:tgtEl>
                                        <p:attrNameLst>
                                          <p:attrName>style.visibility</p:attrName>
                                        </p:attrNameLst>
                                      </p:cBhvr>
                                      <p:to>
                                        <p:strVal val="visible"/>
                                      </p:to>
                                    </p:set>
                                    <p:animEffect transition="in" filter="fade">
                                      <p:cBhvr>
                                        <p:cTn id="57" dur="500"/>
                                        <p:tgtEl>
                                          <p:spTgt spid="90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90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90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908"/>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909"/>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910"/>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911"/>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912"/>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913"/>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914"/>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91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921"/>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91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92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928"/>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92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917"/>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923"/>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918"/>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924"/>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929"/>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930"/>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nodeType="clickEffect">
                                  <p:stCondLst>
                                    <p:cond delay="0"/>
                                  </p:stCondLst>
                                  <p:childTnLst>
                                    <p:set>
                                      <p:cBhvr>
                                        <p:cTn id="129" dur="1" fill="hold">
                                          <p:stCondLst>
                                            <p:cond delay="0"/>
                                          </p:stCondLst>
                                        </p:cTn>
                                        <p:tgtEl>
                                          <p:spTgt spid="919"/>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nodeType="clickEffect">
                                  <p:stCondLst>
                                    <p:cond delay="0"/>
                                  </p:stCondLst>
                                  <p:childTnLst>
                                    <p:set>
                                      <p:cBhvr>
                                        <p:cTn id="133" dur="1" fill="hold">
                                          <p:stCondLst>
                                            <p:cond delay="0"/>
                                          </p:stCondLst>
                                        </p:cTn>
                                        <p:tgtEl>
                                          <p:spTgt spid="925"/>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920"/>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9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32"/>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C-SCAN</a:t>
            </a:r>
            <a:endParaRPr/>
          </a:p>
        </p:txBody>
      </p:sp>
      <p:sp>
        <p:nvSpPr>
          <p:cNvPr id="936" name="Google Shape;936;p32"/>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b="1">
                <a:solidFill>
                  <a:schemeClr val="accent6"/>
                </a:solidFill>
              </a:rPr>
              <a:t>From the current position disk arm starts in up direction and moves towards the end</a:t>
            </a:r>
            <a:r>
              <a:rPr lang="en-US"/>
              <a:t>, serving request until end.</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At the end the arm </a:t>
            </a:r>
            <a:r>
              <a:rPr lang="en-US" b="1">
                <a:solidFill>
                  <a:schemeClr val="accent6"/>
                </a:solidFill>
              </a:rPr>
              <a:t>direction is reversed (down), and arm directly goes to other end and again continues moving in upward direction</a:t>
            </a:r>
            <a:r>
              <a:rPr lang="en-US"/>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6">
                                            <p:txEl>
                                              <p:pRg st="0" end="0"/>
                                            </p:txEl>
                                          </p:spTgt>
                                        </p:tgtEl>
                                        <p:attrNameLst>
                                          <p:attrName>style.visibility</p:attrName>
                                        </p:attrNameLst>
                                      </p:cBhvr>
                                      <p:to>
                                        <p:strVal val="visible"/>
                                      </p:to>
                                    </p:set>
                                    <p:animEffect transition="in" filter="fade">
                                      <p:cBhvr>
                                        <p:cTn id="7" dur="500"/>
                                        <p:tgtEl>
                                          <p:spTgt spid="9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6">
                                            <p:txEl>
                                              <p:pRg st="1" end="1"/>
                                            </p:txEl>
                                          </p:spTgt>
                                        </p:tgtEl>
                                        <p:attrNameLst>
                                          <p:attrName>style.visibility</p:attrName>
                                        </p:attrNameLst>
                                      </p:cBhvr>
                                      <p:to>
                                        <p:strVal val="visible"/>
                                      </p:to>
                                    </p:set>
                                    <p:animEffect transition="in" filter="fade">
                                      <p:cBhvr>
                                        <p:cTn id="12" dur="500"/>
                                        <p:tgtEl>
                                          <p:spTgt spid="9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33"/>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C-SCAN</a:t>
            </a:r>
            <a:endParaRPr/>
          </a:p>
        </p:txBody>
      </p:sp>
      <p:sp>
        <p:nvSpPr>
          <p:cNvPr id="942" name="Google Shape;942;p33"/>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Here first it moves in up direction then goes in down direction</a:t>
            </a: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Disk movement will be 11, 12, 16, 34, 36, 50, 0, 1 and 9.</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Total cylinder movement: (12-11) + (16-12) + (34-16) +(36-34) +(50-36) + (50-0) + (1-0)+ (9-1) = 98</a:t>
            </a:r>
            <a:endParaRPr/>
          </a:p>
        </p:txBody>
      </p:sp>
      <p:sp>
        <p:nvSpPr>
          <p:cNvPr id="943" name="Google Shape;943;p33"/>
          <p:cNvSpPr txBox="1"/>
          <p:nvPr/>
        </p:nvSpPr>
        <p:spPr>
          <a:xfrm>
            <a:off x="8212822" y="1609990"/>
            <a:ext cx="472604" cy="1754326"/>
          </a:xfrm>
          <a:prstGeom prst="rect">
            <a:avLst/>
          </a:prstGeom>
          <a:solidFill>
            <a:schemeClr val="lt1"/>
          </a:solidFill>
          <a:ln w="2857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1, 36, 16, 34, 9, 12</a:t>
            </a:r>
            <a:endParaRPr sz="1800">
              <a:solidFill>
                <a:schemeClr val="dk1"/>
              </a:solidFill>
              <a:latin typeface="Roboto Condensed"/>
              <a:ea typeface="Roboto Condensed"/>
              <a:cs typeface="Roboto Condensed"/>
              <a:sym typeface="Roboto Condensed"/>
            </a:endParaRPr>
          </a:p>
        </p:txBody>
      </p:sp>
      <p:graphicFrame>
        <p:nvGraphicFramePr>
          <p:cNvPr id="944" name="Google Shape;944;p33"/>
          <p:cNvGraphicFramePr/>
          <p:nvPr/>
        </p:nvGraphicFramePr>
        <p:xfrm>
          <a:off x="609597" y="1535150"/>
          <a:ext cx="7010400" cy="3347725"/>
        </p:xfrm>
        <a:graphic>
          <a:graphicData uri="http://schemas.openxmlformats.org/drawingml/2006/table">
            <a:tbl>
              <a:tblPr firstRow="1" bandRow="1">
                <a:noFill/>
                <a:tableStyleId>{44D2F73B-F858-4CAB-8868-22229941BBD6}</a:tableStyleId>
              </a:tblPr>
              <a:tblGrid>
                <a:gridCol w="457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1959425">
                  <a:extLst>
                    <a:ext uri="{9D8B030D-6E8A-4147-A177-3AD203B41FA5}">
                      <a16:colId xmlns:a16="http://schemas.microsoft.com/office/drawing/2014/main" val="20004"/>
                    </a:ext>
                  </a:extLst>
                </a:gridCol>
                <a:gridCol w="555175">
                  <a:extLst>
                    <a:ext uri="{9D8B030D-6E8A-4147-A177-3AD203B41FA5}">
                      <a16:colId xmlns:a16="http://schemas.microsoft.com/office/drawing/2014/main" val="20005"/>
                    </a:ext>
                  </a:extLst>
                </a:gridCol>
                <a:gridCol w="1447800">
                  <a:extLst>
                    <a:ext uri="{9D8B030D-6E8A-4147-A177-3AD203B41FA5}">
                      <a16:colId xmlns:a16="http://schemas.microsoft.com/office/drawing/2014/main" val="20006"/>
                    </a:ext>
                  </a:extLst>
                </a:gridCol>
              </a:tblGrid>
              <a:tr h="334772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sp>
        <p:nvSpPr>
          <p:cNvPr id="945" name="Google Shape;945;p33"/>
          <p:cNvSpPr txBox="1"/>
          <p:nvPr/>
        </p:nvSpPr>
        <p:spPr>
          <a:xfrm>
            <a:off x="547435" y="1135040"/>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0</a:t>
            </a:r>
            <a:endParaRPr sz="1800">
              <a:solidFill>
                <a:schemeClr val="dk1"/>
              </a:solidFill>
              <a:latin typeface="Roboto Condensed"/>
              <a:ea typeface="Roboto Condensed"/>
              <a:cs typeface="Roboto Condensed"/>
              <a:sym typeface="Roboto Condensed"/>
            </a:endParaRPr>
          </a:p>
        </p:txBody>
      </p:sp>
      <p:sp>
        <p:nvSpPr>
          <p:cNvPr id="946" name="Google Shape;946;p33"/>
          <p:cNvSpPr txBox="1"/>
          <p:nvPr/>
        </p:nvSpPr>
        <p:spPr>
          <a:xfrm>
            <a:off x="914400" y="1149070"/>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a:t>
            </a:r>
            <a:endParaRPr sz="1800">
              <a:solidFill>
                <a:schemeClr val="dk1"/>
              </a:solidFill>
              <a:latin typeface="Roboto Condensed"/>
              <a:ea typeface="Roboto Condensed"/>
              <a:cs typeface="Roboto Condensed"/>
              <a:sym typeface="Roboto Condensed"/>
            </a:endParaRPr>
          </a:p>
        </p:txBody>
      </p:sp>
      <p:sp>
        <p:nvSpPr>
          <p:cNvPr id="947" name="Google Shape;947;p33"/>
          <p:cNvSpPr txBox="1"/>
          <p:nvPr/>
        </p:nvSpPr>
        <p:spPr>
          <a:xfrm>
            <a:off x="1905000" y="1140585"/>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9</a:t>
            </a:r>
            <a:endParaRPr sz="1800">
              <a:solidFill>
                <a:schemeClr val="dk1"/>
              </a:solidFill>
              <a:latin typeface="Roboto Condensed"/>
              <a:ea typeface="Roboto Condensed"/>
              <a:cs typeface="Roboto Condensed"/>
              <a:sym typeface="Roboto Condensed"/>
            </a:endParaRPr>
          </a:p>
        </p:txBody>
      </p:sp>
      <p:sp>
        <p:nvSpPr>
          <p:cNvPr id="948" name="Google Shape;948;p33"/>
          <p:cNvSpPr txBox="1"/>
          <p:nvPr/>
        </p:nvSpPr>
        <p:spPr>
          <a:xfrm>
            <a:off x="2670372" y="1135040"/>
            <a:ext cx="46850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12</a:t>
            </a:r>
            <a:endParaRPr sz="1800">
              <a:solidFill>
                <a:schemeClr val="dk1"/>
              </a:solidFill>
              <a:latin typeface="Roboto Condensed"/>
              <a:ea typeface="Roboto Condensed"/>
              <a:cs typeface="Roboto Condensed"/>
              <a:sym typeface="Roboto Condensed"/>
            </a:endParaRPr>
          </a:p>
        </p:txBody>
      </p:sp>
      <p:sp>
        <p:nvSpPr>
          <p:cNvPr id="949" name="Google Shape;949;p33"/>
          <p:cNvSpPr txBox="1"/>
          <p:nvPr/>
        </p:nvSpPr>
        <p:spPr>
          <a:xfrm>
            <a:off x="3412955" y="1135040"/>
            <a:ext cx="50268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16</a:t>
            </a:r>
            <a:endParaRPr sz="1800">
              <a:solidFill>
                <a:schemeClr val="dk1"/>
              </a:solidFill>
              <a:latin typeface="Roboto Condensed"/>
              <a:ea typeface="Roboto Condensed"/>
              <a:cs typeface="Roboto Condensed"/>
              <a:sym typeface="Roboto Condensed"/>
            </a:endParaRPr>
          </a:p>
        </p:txBody>
      </p:sp>
      <p:sp>
        <p:nvSpPr>
          <p:cNvPr id="950" name="Google Shape;950;p33"/>
          <p:cNvSpPr txBox="1"/>
          <p:nvPr/>
        </p:nvSpPr>
        <p:spPr>
          <a:xfrm>
            <a:off x="5378116" y="1149070"/>
            <a:ext cx="48527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34</a:t>
            </a:r>
            <a:endParaRPr sz="1800">
              <a:solidFill>
                <a:schemeClr val="dk1"/>
              </a:solidFill>
              <a:latin typeface="Roboto Condensed"/>
              <a:ea typeface="Roboto Condensed"/>
              <a:cs typeface="Roboto Condensed"/>
              <a:sym typeface="Roboto Condensed"/>
            </a:endParaRPr>
          </a:p>
        </p:txBody>
      </p:sp>
      <p:sp>
        <p:nvSpPr>
          <p:cNvPr id="951" name="Google Shape;951;p33"/>
          <p:cNvSpPr txBox="1"/>
          <p:nvPr/>
        </p:nvSpPr>
        <p:spPr>
          <a:xfrm>
            <a:off x="5964654" y="1142055"/>
            <a:ext cx="44817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36</a:t>
            </a:r>
            <a:endParaRPr sz="1800">
              <a:solidFill>
                <a:schemeClr val="dk1"/>
              </a:solidFill>
              <a:latin typeface="Roboto Condensed"/>
              <a:ea typeface="Roboto Condensed"/>
              <a:cs typeface="Roboto Condensed"/>
              <a:sym typeface="Roboto Condensed"/>
            </a:endParaRPr>
          </a:p>
        </p:txBody>
      </p:sp>
      <p:sp>
        <p:nvSpPr>
          <p:cNvPr id="952" name="Google Shape;952;p33"/>
          <p:cNvSpPr txBox="1"/>
          <p:nvPr/>
        </p:nvSpPr>
        <p:spPr>
          <a:xfrm>
            <a:off x="7325863" y="1142055"/>
            <a:ext cx="56821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50</a:t>
            </a:r>
            <a:endParaRPr sz="1800">
              <a:solidFill>
                <a:schemeClr val="dk1"/>
              </a:solidFill>
              <a:latin typeface="Roboto Condensed"/>
              <a:ea typeface="Roboto Condensed"/>
              <a:cs typeface="Roboto Condensed"/>
              <a:sym typeface="Roboto Condensed"/>
            </a:endParaRPr>
          </a:p>
        </p:txBody>
      </p:sp>
      <p:cxnSp>
        <p:nvCxnSpPr>
          <p:cNvPr id="953" name="Google Shape;953;p33"/>
          <p:cNvCxnSpPr/>
          <p:nvPr/>
        </p:nvCxnSpPr>
        <p:spPr>
          <a:xfrm rot="10800000">
            <a:off x="2470484" y="1899038"/>
            <a:ext cx="431150" cy="393032"/>
          </a:xfrm>
          <a:prstGeom prst="straightConnector1">
            <a:avLst/>
          </a:prstGeom>
          <a:noFill/>
          <a:ln w="19050" cap="flat" cmpd="sng">
            <a:solidFill>
              <a:schemeClr val="dk1"/>
            </a:solidFill>
            <a:prstDash val="solid"/>
            <a:miter lim="800000"/>
            <a:headEnd type="none" w="sm" len="sm"/>
            <a:tailEnd type="none" w="sm" len="sm"/>
          </a:ln>
        </p:spPr>
      </p:cxnSp>
      <p:cxnSp>
        <p:nvCxnSpPr>
          <p:cNvPr id="954" name="Google Shape;954;p33"/>
          <p:cNvCxnSpPr/>
          <p:nvPr/>
        </p:nvCxnSpPr>
        <p:spPr>
          <a:xfrm>
            <a:off x="3664298" y="2642632"/>
            <a:ext cx="1947718" cy="377208"/>
          </a:xfrm>
          <a:prstGeom prst="straightConnector1">
            <a:avLst/>
          </a:prstGeom>
          <a:noFill/>
          <a:ln w="19050" cap="flat" cmpd="sng">
            <a:solidFill>
              <a:schemeClr val="dk1"/>
            </a:solidFill>
            <a:prstDash val="solid"/>
            <a:miter lim="800000"/>
            <a:headEnd type="none" w="sm" len="sm"/>
            <a:tailEnd type="none" w="sm" len="sm"/>
          </a:ln>
        </p:spPr>
      </p:cxnSp>
      <p:cxnSp>
        <p:nvCxnSpPr>
          <p:cNvPr id="955" name="Google Shape;955;p33"/>
          <p:cNvCxnSpPr/>
          <p:nvPr/>
        </p:nvCxnSpPr>
        <p:spPr>
          <a:xfrm rot="10800000">
            <a:off x="5612016" y="3030648"/>
            <a:ext cx="568652" cy="389712"/>
          </a:xfrm>
          <a:prstGeom prst="straightConnector1">
            <a:avLst/>
          </a:prstGeom>
          <a:noFill/>
          <a:ln w="19050" cap="flat" cmpd="sng">
            <a:solidFill>
              <a:schemeClr val="dk1"/>
            </a:solidFill>
            <a:prstDash val="solid"/>
            <a:miter lim="800000"/>
            <a:headEnd type="none" w="sm" len="sm"/>
            <a:tailEnd type="none" w="sm" len="sm"/>
          </a:ln>
        </p:spPr>
      </p:cxnSp>
      <p:cxnSp>
        <p:nvCxnSpPr>
          <p:cNvPr id="956" name="Google Shape;956;p33"/>
          <p:cNvCxnSpPr/>
          <p:nvPr/>
        </p:nvCxnSpPr>
        <p:spPr>
          <a:xfrm rot="10800000" flipH="1">
            <a:off x="609600" y="3739870"/>
            <a:ext cx="7010400" cy="438090"/>
          </a:xfrm>
          <a:prstGeom prst="straightConnector1">
            <a:avLst/>
          </a:prstGeom>
          <a:noFill/>
          <a:ln w="19050" cap="flat" cmpd="sng">
            <a:solidFill>
              <a:schemeClr val="dk1"/>
            </a:solidFill>
            <a:prstDash val="solid"/>
            <a:miter lim="800000"/>
            <a:headEnd type="none" w="sm" len="sm"/>
            <a:tailEnd type="none" w="sm" len="sm"/>
          </a:ln>
        </p:spPr>
      </p:cxnSp>
      <p:cxnSp>
        <p:nvCxnSpPr>
          <p:cNvPr id="957" name="Google Shape;957;p33"/>
          <p:cNvCxnSpPr/>
          <p:nvPr/>
        </p:nvCxnSpPr>
        <p:spPr>
          <a:xfrm rot="10800000">
            <a:off x="609601" y="4197070"/>
            <a:ext cx="461010" cy="290770"/>
          </a:xfrm>
          <a:prstGeom prst="straightConnector1">
            <a:avLst/>
          </a:prstGeom>
          <a:noFill/>
          <a:ln w="19050" cap="flat" cmpd="sng">
            <a:solidFill>
              <a:schemeClr val="dk1"/>
            </a:solidFill>
            <a:prstDash val="solid"/>
            <a:miter lim="800000"/>
            <a:headEnd type="none" w="sm" len="sm"/>
            <a:tailEnd type="none" w="sm" len="sm"/>
          </a:ln>
        </p:spPr>
      </p:cxnSp>
      <p:sp>
        <p:nvSpPr>
          <p:cNvPr id="958" name="Google Shape;958;p33"/>
          <p:cNvSpPr txBox="1"/>
          <p:nvPr/>
        </p:nvSpPr>
        <p:spPr>
          <a:xfrm>
            <a:off x="2265672" y="1528072"/>
            <a:ext cx="46850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11</a:t>
            </a:r>
            <a:endParaRPr sz="1800">
              <a:solidFill>
                <a:schemeClr val="dk1"/>
              </a:solidFill>
              <a:latin typeface="Roboto Condensed"/>
              <a:ea typeface="Roboto Condensed"/>
              <a:cs typeface="Roboto Condensed"/>
              <a:sym typeface="Roboto Condensed"/>
            </a:endParaRPr>
          </a:p>
        </p:txBody>
      </p:sp>
      <p:sp>
        <p:nvSpPr>
          <p:cNvPr id="959" name="Google Shape;959;p33"/>
          <p:cNvSpPr txBox="1"/>
          <p:nvPr/>
        </p:nvSpPr>
        <p:spPr>
          <a:xfrm>
            <a:off x="1066800" y="4170945"/>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a:t>
            </a:r>
            <a:endParaRPr sz="1800">
              <a:solidFill>
                <a:schemeClr val="dk1"/>
              </a:solidFill>
              <a:latin typeface="Roboto Condensed"/>
              <a:ea typeface="Roboto Condensed"/>
              <a:cs typeface="Roboto Condensed"/>
              <a:sym typeface="Roboto Condensed"/>
            </a:endParaRPr>
          </a:p>
        </p:txBody>
      </p:sp>
      <p:sp>
        <p:nvSpPr>
          <p:cNvPr id="960" name="Google Shape;960;p33"/>
          <p:cNvSpPr txBox="1"/>
          <p:nvPr/>
        </p:nvSpPr>
        <p:spPr>
          <a:xfrm>
            <a:off x="5574669" y="2669180"/>
            <a:ext cx="48527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34</a:t>
            </a:r>
            <a:endParaRPr sz="1800">
              <a:solidFill>
                <a:schemeClr val="dk1"/>
              </a:solidFill>
              <a:latin typeface="Roboto Condensed"/>
              <a:ea typeface="Roboto Condensed"/>
              <a:cs typeface="Roboto Condensed"/>
              <a:sym typeface="Roboto Condensed"/>
            </a:endParaRPr>
          </a:p>
        </p:txBody>
      </p:sp>
      <p:sp>
        <p:nvSpPr>
          <p:cNvPr id="961" name="Google Shape;961;p33"/>
          <p:cNvSpPr txBox="1"/>
          <p:nvPr/>
        </p:nvSpPr>
        <p:spPr>
          <a:xfrm>
            <a:off x="6150400" y="3109722"/>
            <a:ext cx="44817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36</a:t>
            </a:r>
            <a:endParaRPr sz="1800">
              <a:solidFill>
                <a:schemeClr val="dk1"/>
              </a:solidFill>
              <a:latin typeface="Roboto Condensed"/>
              <a:ea typeface="Roboto Condensed"/>
              <a:cs typeface="Roboto Condensed"/>
              <a:sym typeface="Roboto Condensed"/>
            </a:endParaRPr>
          </a:p>
        </p:txBody>
      </p:sp>
      <p:sp>
        <p:nvSpPr>
          <p:cNvPr id="962" name="Google Shape;962;p33"/>
          <p:cNvSpPr txBox="1"/>
          <p:nvPr/>
        </p:nvSpPr>
        <p:spPr>
          <a:xfrm>
            <a:off x="2057400" y="4564040"/>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9</a:t>
            </a:r>
            <a:endParaRPr sz="1800">
              <a:solidFill>
                <a:schemeClr val="dk1"/>
              </a:solidFill>
              <a:latin typeface="Roboto Condensed"/>
              <a:ea typeface="Roboto Condensed"/>
              <a:cs typeface="Roboto Condensed"/>
              <a:sym typeface="Roboto Condensed"/>
            </a:endParaRPr>
          </a:p>
        </p:txBody>
      </p:sp>
      <p:sp>
        <p:nvSpPr>
          <p:cNvPr id="963" name="Google Shape;963;p33"/>
          <p:cNvSpPr txBox="1"/>
          <p:nvPr/>
        </p:nvSpPr>
        <p:spPr>
          <a:xfrm>
            <a:off x="2855721" y="1939584"/>
            <a:ext cx="46850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12</a:t>
            </a:r>
            <a:endParaRPr sz="1800">
              <a:solidFill>
                <a:schemeClr val="dk1"/>
              </a:solidFill>
              <a:latin typeface="Roboto Condensed"/>
              <a:ea typeface="Roboto Condensed"/>
              <a:cs typeface="Roboto Condensed"/>
              <a:sym typeface="Roboto Condensed"/>
            </a:endParaRPr>
          </a:p>
        </p:txBody>
      </p:sp>
      <p:sp>
        <p:nvSpPr>
          <p:cNvPr id="964" name="Google Shape;964;p33"/>
          <p:cNvSpPr txBox="1"/>
          <p:nvPr/>
        </p:nvSpPr>
        <p:spPr>
          <a:xfrm>
            <a:off x="3599075" y="2282217"/>
            <a:ext cx="50268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16</a:t>
            </a:r>
            <a:endParaRPr sz="1800">
              <a:solidFill>
                <a:schemeClr val="dk1"/>
              </a:solidFill>
              <a:latin typeface="Roboto Condensed"/>
              <a:ea typeface="Roboto Condensed"/>
              <a:cs typeface="Roboto Condensed"/>
              <a:sym typeface="Roboto Condensed"/>
            </a:endParaRPr>
          </a:p>
        </p:txBody>
      </p:sp>
      <p:cxnSp>
        <p:nvCxnSpPr>
          <p:cNvPr id="965" name="Google Shape;965;p33"/>
          <p:cNvCxnSpPr/>
          <p:nvPr/>
        </p:nvCxnSpPr>
        <p:spPr>
          <a:xfrm>
            <a:off x="2901634" y="2292070"/>
            <a:ext cx="762664" cy="350560"/>
          </a:xfrm>
          <a:prstGeom prst="straightConnector1">
            <a:avLst/>
          </a:prstGeom>
          <a:noFill/>
          <a:ln w="19050" cap="flat" cmpd="sng">
            <a:solidFill>
              <a:schemeClr val="dk1"/>
            </a:solidFill>
            <a:prstDash val="solid"/>
            <a:miter lim="800000"/>
            <a:headEnd type="none" w="sm" len="sm"/>
            <a:tailEnd type="none" w="sm" len="sm"/>
          </a:ln>
        </p:spPr>
      </p:cxnSp>
      <p:cxnSp>
        <p:nvCxnSpPr>
          <p:cNvPr id="966" name="Google Shape;966;p33"/>
          <p:cNvCxnSpPr/>
          <p:nvPr/>
        </p:nvCxnSpPr>
        <p:spPr>
          <a:xfrm rot="10800000">
            <a:off x="6180668" y="3420360"/>
            <a:ext cx="1429303" cy="312496"/>
          </a:xfrm>
          <a:prstGeom prst="straightConnector1">
            <a:avLst/>
          </a:prstGeom>
          <a:noFill/>
          <a:ln w="19050" cap="flat" cmpd="sng">
            <a:solidFill>
              <a:schemeClr val="dk1"/>
            </a:solidFill>
            <a:prstDash val="solid"/>
            <a:miter lim="800000"/>
            <a:headEnd type="none" w="sm" len="sm"/>
            <a:tailEnd type="none" w="sm" len="sm"/>
          </a:ln>
        </p:spPr>
      </p:cxnSp>
      <p:sp>
        <p:nvSpPr>
          <p:cNvPr id="967" name="Google Shape;967;p33"/>
          <p:cNvSpPr txBox="1"/>
          <p:nvPr/>
        </p:nvSpPr>
        <p:spPr>
          <a:xfrm>
            <a:off x="7179857" y="3794987"/>
            <a:ext cx="50906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50</a:t>
            </a:r>
            <a:endParaRPr sz="1800">
              <a:solidFill>
                <a:schemeClr val="dk1"/>
              </a:solidFill>
              <a:latin typeface="Roboto Condensed"/>
              <a:ea typeface="Roboto Condensed"/>
              <a:cs typeface="Roboto Condensed"/>
              <a:sym typeface="Roboto Condensed"/>
            </a:endParaRPr>
          </a:p>
        </p:txBody>
      </p:sp>
      <p:cxnSp>
        <p:nvCxnSpPr>
          <p:cNvPr id="968" name="Google Shape;968;p33"/>
          <p:cNvCxnSpPr/>
          <p:nvPr/>
        </p:nvCxnSpPr>
        <p:spPr>
          <a:xfrm rot="10800000">
            <a:off x="1066800" y="4490400"/>
            <a:ext cx="990600" cy="378440"/>
          </a:xfrm>
          <a:prstGeom prst="straightConnector1">
            <a:avLst/>
          </a:prstGeom>
          <a:noFill/>
          <a:ln w="19050" cap="flat" cmpd="sng">
            <a:solidFill>
              <a:schemeClr val="dk1"/>
            </a:solidFill>
            <a:prstDash val="solid"/>
            <a:miter lim="800000"/>
            <a:headEnd type="none" w="sm" len="sm"/>
            <a:tailEnd type="none" w="sm" len="sm"/>
          </a:ln>
        </p:spPr>
      </p:cxnSp>
      <p:sp>
        <p:nvSpPr>
          <p:cNvPr id="969" name="Google Shape;969;p33"/>
          <p:cNvSpPr txBox="1"/>
          <p:nvPr/>
        </p:nvSpPr>
        <p:spPr>
          <a:xfrm>
            <a:off x="563355" y="3777850"/>
            <a:ext cx="304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0</a:t>
            </a:r>
            <a:endParaRPr sz="1800">
              <a:solidFill>
                <a:schemeClr val="dk1"/>
              </a:solidFill>
              <a:latin typeface="Roboto Condensed"/>
              <a:ea typeface="Roboto Condensed"/>
              <a:cs typeface="Roboto Condensed"/>
              <a:sym typeface="Roboto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2">
                                            <p:txEl>
                                              <p:pRg st="0" end="0"/>
                                            </p:txEl>
                                          </p:spTgt>
                                        </p:tgtEl>
                                        <p:attrNameLst>
                                          <p:attrName>style.visibility</p:attrName>
                                        </p:attrNameLst>
                                      </p:cBhvr>
                                      <p:to>
                                        <p:strVal val="visible"/>
                                      </p:to>
                                    </p:set>
                                    <p:animEffect transition="in" filter="fade">
                                      <p:cBhvr>
                                        <p:cTn id="7" dur="500"/>
                                        <p:tgtEl>
                                          <p:spTgt spid="9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2">
                                            <p:txEl>
                                              <p:pRg st="1" end="1"/>
                                            </p:txEl>
                                          </p:spTgt>
                                        </p:tgtEl>
                                        <p:attrNameLst>
                                          <p:attrName>style.visibility</p:attrName>
                                        </p:attrNameLst>
                                      </p:cBhvr>
                                      <p:to>
                                        <p:strVal val="visible"/>
                                      </p:to>
                                    </p:set>
                                    <p:animEffect transition="in" filter="fade">
                                      <p:cBhvr>
                                        <p:cTn id="12" dur="500"/>
                                        <p:tgtEl>
                                          <p:spTgt spid="9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2">
                                            <p:txEl>
                                              <p:pRg st="2" end="2"/>
                                            </p:txEl>
                                          </p:spTgt>
                                        </p:tgtEl>
                                        <p:attrNameLst>
                                          <p:attrName>style.visibility</p:attrName>
                                        </p:attrNameLst>
                                      </p:cBhvr>
                                      <p:to>
                                        <p:strVal val="visible"/>
                                      </p:to>
                                    </p:set>
                                    <p:animEffect transition="in" filter="fade">
                                      <p:cBhvr>
                                        <p:cTn id="17" dur="500"/>
                                        <p:tgtEl>
                                          <p:spTgt spid="9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2">
                                            <p:txEl>
                                              <p:pRg st="3" end="3"/>
                                            </p:txEl>
                                          </p:spTgt>
                                        </p:tgtEl>
                                        <p:attrNameLst>
                                          <p:attrName>style.visibility</p:attrName>
                                        </p:attrNameLst>
                                      </p:cBhvr>
                                      <p:to>
                                        <p:strVal val="visible"/>
                                      </p:to>
                                    </p:set>
                                    <p:animEffect transition="in" filter="fade">
                                      <p:cBhvr>
                                        <p:cTn id="22" dur="500"/>
                                        <p:tgtEl>
                                          <p:spTgt spid="9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2">
                                            <p:txEl>
                                              <p:pRg st="4" end="4"/>
                                            </p:txEl>
                                          </p:spTgt>
                                        </p:tgtEl>
                                        <p:attrNameLst>
                                          <p:attrName>style.visibility</p:attrName>
                                        </p:attrNameLst>
                                      </p:cBhvr>
                                      <p:to>
                                        <p:strVal val="visible"/>
                                      </p:to>
                                    </p:set>
                                    <p:animEffect transition="in" filter="fade">
                                      <p:cBhvr>
                                        <p:cTn id="27" dur="500"/>
                                        <p:tgtEl>
                                          <p:spTgt spid="94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2">
                                            <p:txEl>
                                              <p:pRg st="5" end="5"/>
                                            </p:txEl>
                                          </p:spTgt>
                                        </p:tgtEl>
                                        <p:attrNameLst>
                                          <p:attrName>style.visibility</p:attrName>
                                        </p:attrNameLst>
                                      </p:cBhvr>
                                      <p:to>
                                        <p:strVal val="visible"/>
                                      </p:to>
                                    </p:set>
                                    <p:animEffect transition="in" filter="fade">
                                      <p:cBhvr>
                                        <p:cTn id="32" dur="500"/>
                                        <p:tgtEl>
                                          <p:spTgt spid="94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42">
                                            <p:txEl>
                                              <p:pRg st="6" end="6"/>
                                            </p:txEl>
                                          </p:spTgt>
                                        </p:tgtEl>
                                        <p:attrNameLst>
                                          <p:attrName>style.visibility</p:attrName>
                                        </p:attrNameLst>
                                      </p:cBhvr>
                                      <p:to>
                                        <p:strVal val="visible"/>
                                      </p:to>
                                    </p:set>
                                    <p:animEffect transition="in" filter="fade">
                                      <p:cBhvr>
                                        <p:cTn id="37" dur="500"/>
                                        <p:tgtEl>
                                          <p:spTgt spid="94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42">
                                            <p:txEl>
                                              <p:pRg st="7" end="7"/>
                                            </p:txEl>
                                          </p:spTgt>
                                        </p:tgtEl>
                                        <p:attrNameLst>
                                          <p:attrName>style.visibility</p:attrName>
                                        </p:attrNameLst>
                                      </p:cBhvr>
                                      <p:to>
                                        <p:strVal val="visible"/>
                                      </p:to>
                                    </p:set>
                                    <p:animEffect transition="in" filter="fade">
                                      <p:cBhvr>
                                        <p:cTn id="42" dur="500"/>
                                        <p:tgtEl>
                                          <p:spTgt spid="94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42">
                                            <p:txEl>
                                              <p:pRg st="8" end="8"/>
                                            </p:txEl>
                                          </p:spTgt>
                                        </p:tgtEl>
                                        <p:attrNameLst>
                                          <p:attrName>style.visibility</p:attrName>
                                        </p:attrNameLst>
                                      </p:cBhvr>
                                      <p:to>
                                        <p:strVal val="visible"/>
                                      </p:to>
                                    </p:set>
                                    <p:animEffect transition="in" filter="fade">
                                      <p:cBhvr>
                                        <p:cTn id="47" dur="500"/>
                                        <p:tgtEl>
                                          <p:spTgt spid="94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42">
                                            <p:txEl>
                                              <p:pRg st="9" end="9"/>
                                            </p:txEl>
                                          </p:spTgt>
                                        </p:tgtEl>
                                        <p:attrNameLst>
                                          <p:attrName>style.visibility</p:attrName>
                                        </p:attrNameLst>
                                      </p:cBhvr>
                                      <p:to>
                                        <p:strVal val="visible"/>
                                      </p:to>
                                    </p:set>
                                    <p:animEffect transition="in" filter="fade">
                                      <p:cBhvr>
                                        <p:cTn id="52" dur="500"/>
                                        <p:tgtEl>
                                          <p:spTgt spid="94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42">
                                            <p:txEl>
                                              <p:pRg st="10" end="10"/>
                                            </p:txEl>
                                          </p:spTgt>
                                        </p:tgtEl>
                                        <p:attrNameLst>
                                          <p:attrName>style.visibility</p:attrName>
                                        </p:attrNameLst>
                                      </p:cBhvr>
                                      <p:to>
                                        <p:strVal val="visible"/>
                                      </p:to>
                                    </p:set>
                                    <p:animEffect transition="in" filter="fade">
                                      <p:cBhvr>
                                        <p:cTn id="57" dur="500"/>
                                        <p:tgtEl>
                                          <p:spTgt spid="94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94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944"/>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945"/>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946"/>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947"/>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948"/>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949"/>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950"/>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951"/>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95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958"/>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953"/>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963"/>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96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964"/>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954"/>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960"/>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955"/>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961"/>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966"/>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967"/>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nodeType="clickEffect">
                                  <p:stCondLst>
                                    <p:cond delay="0"/>
                                  </p:stCondLst>
                                  <p:childTnLst>
                                    <p:set>
                                      <p:cBhvr>
                                        <p:cTn id="129" dur="1" fill="hold">
                                          <p:stCondLst>
                                            <p:cond delay="0"/>
                                          </p:stCondLst>
                                        </p:cTn>
                                        <p:tgtEl>
                                          <p:spTgt spid="956"/>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nodeType="clickEffect">
                                  <p:stCondLst>
                                    <p:cond delay="0"/>
                                  </p:stCondLst>
                                  <p:childTnLst>
                                    <p:set>
                                      <p:cBhvr>
                                        <p:cTn id="133" dur="1" fill="hold">
                                          <p:stCondLst>
                                            <p:cond delay="0"/>
                                          </p:stCondLst>
                                        </p:cTn>
                                        <p:tgtEl>
                                          <p:spTgt spid="969"/>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957"/>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959"/>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nodeType="clickEffect">
                                  <p:stCondLst>
                                    <p:cond delay="0"/>
                                  </p:stCondLst>
                                  <p:childTnLst>
                                    <p:set>
                                      <p:cBhvr>
                                        <p:cTn id="145" dur="1" fill="hold">
                                          <p:stCondLst>
                                            <p:cond delay="0"/>
                                          </p:stCondLst>
                                        </p:cTn>
                                        <p:tgtEl>
                                          <p:spTgt spid="968"/>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nodeType="clickEffect">
                                  <p:stCondLst>
                                    <p:cond delay="0"/>
                                  </p:stCondLst>
                                  <p:childTnLst>
                                    <p:set>
                                      <p:cBhvr>
                                        <p:cTn id="149" dur="1" fill="hold">
                                          <p:stCondLst>
                                            <p:cond delay="0"/>
                                          </p:stCondLst>
                                        </p:cTn>
                                        <p:tgtEl>
                                          <p:spTgt spid="9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34"/>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Example for Disk Arm Scheduling Algorithm [Exercise]</a:t>
            </a:r>
            <a:endParaRPr/>
          </a:p>
        </p:txBody>
      </p:sp>
      <p:sp>
        <p:nvSpPr>
          <p:cNvPr id="975" name="Google Shape;975;p34"/>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Suppose that a disk drive has 200 cylinders, numbered 0 to 199 and order of request is: (82,170,43,140,24,16,190). And current position of Read/Write head is : 50.</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Starting from the current head position, what is the total distance (in cylinders) that the disk arm moves to satisfy all the pending requests, for each of the following disk scheduling Algorithms?</a:t>
            </a:r>
            <a:endParaRPr/>
          </a:p>
          <a:p>
            <a:pPr marL="809625" lvl="1" indent="-352425" algn="just" rtl="0">
              <a:lnSpc>
                <a:spcPct val="90000"/>
              </a:lnSpc>
              <a:spcBef>
                <a:spcPts val="500"/>
              </a:spcBef>
              <a:spcAft>
                <a:spcPts val="0"/>
              </a:spcAft>
              <a:buSzPts val="2000"/>
              <a:buChar char="⮩"/>
            </a:pPr>
            <a:r>
              <a:rPr lang="en-US"/>
              <a:t>FCFS/FIFO (642)</a:t>
            </a:r>
            <a:endParaRPr/>
          </a:p>
          <a:p>
            <a:pPr marL="809625" lvl="1" indent="-352425" algn="just" rtl="0">
              <a:lnSpc>
                <a:spcPct val="90000"/>
              </a:lnSpc>
              <a:spcBef>
                <a:spcPts val="500"/>
              </a:spcBef>
              <a:spcAft>
                <a:spcPts val="0"/>
              </a:spcAft>
              <a:buSzPts val="2000"/>
              <a:buChar char="⮩"/>
            </a:pPr>
            <a:r>
              <a:rPr lang="en-US"/>
              <a:t>SSTF (208)</a:t>
            </a:r>
            <a:endParaRPr/>
          </a:p>
          <a:p>
            <a:pPr marL="809625" lvl="1" indent="-352425" algn="just" rtl="0">
              <a:lnSpc>
                <a:spcPct val="90000"/>
              </a:lnSpc>
              <a:spcBef>
                <a:spcPts val="500"/>
              </a:spcBef>
              <a:spcAft>
                <a:spcPts val="0"/>
              </a:spcAft>
              <a:buSzPts val="2000"/>
              <a:buChar char="⮩"/>
            </a:pPr>
            <a:r>
              <a:rPr lang="en-US"/>
              <a:t>SCAN (332)</a:t>
            </a:r>
            <a:endParaRPr/>
          </a:p>
          <a:p>
            <a:pPr marL="809625" lvl="1" indent="-352425" algn="just" rtl="0">
              <a:lnSpc>
                <a:spcPct val="90000"/>
              </a:lnSpc>
              <a:spcBef>
                <a:spcPts val="500"/>
              </a:spcBef>
              <a:spcAft>
                <a:spcPts val="0"/>
              </a:spcAft>
              <a:buSzPts val="2000"/>
              <a:buChar char="⮩"/>
            </a:pPr>
            <a:r>
              <a:rPr lang="en-US"/>
              <a:t>C-SCAN (391)</a:t>
            </a:r>
            <a:endParaRPr/>
          </a:p>
          <a:p>
            <a:pPr marL="809625" lvl="1" indent="-352425" algn="just" rtl="0">
              <a:lnSpc>
                <a:spcPct val="90000"/>
              </a:lnSpc>
              <a:spcBef>
                <a:spcPts val="500"/>
              </a:spcBef>
              <a:spcAft>
                <a:spcPts val="0"/>
              </a:spcAft>
              <a:buSzPts val="2000"/>
              <a:buChar char="⮩"/>
            </a:pPr>
            <a:r>
              <a:rPr lang="en-US"/>
              <a:t>LOOK (314)</a:t>
            </a:r>
            <a:endParaRPr/>
          </a:p>
          <a:p>
            <a:pPr marL="809625" lvl="1" indent="-352425" algn="just" rtl="0">
              <a:lnSpc>
                <a:spcPct val="90000"/>
              </a:lnSpc>
              <a:spcBef>
                <a:spcPts val="500"/>
              </a:spcBef>
              <a:spcAft>
                <a:spcPts val="0"/>
              </a:spcAft>
              <a:buSzPts val="2000"/>
              <a:buChar char="⮩"/>
            </a:pPr>
            <a:r>
              <a:rPr lang="en-US"/>
              <a:t>C-LOOK (341)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5">
                                            <p:txEl>
                                              <p:pRg st="0" end="0"/>
                                            </p:txEl>
                                          </p:spTgt>
                                        </p:tgtEl>
                                        <p:attrNameLst>
                                          <p:attrName>style.visibility</p:attrName>
                                        </p:attrNameLst>
                                      </p:cBhvr>
                                      <p:to>
                                        <p:strVal val="visible"/>
                                      </p:to>
                                    </p:set>
                                    <p:animEffect transition="in" filter="fade">
                                      <p:cBhvr>
                                        <p:cTn id="7" dur="500"/>
                                        <p:tgtEl>
                                          <p:spTgt spid="9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75">
                                            <p:txEl>
                                              <p:pRg st="1" end="1"/>
                                            </p:txEl>
                                          </p:spTgt>
                                        </p:tgtEl>
                                        <p:attrNameLst>
                                          <p:attrName>style.visibility</p:attrName>
                                        </p:attrNameLst>
                                      </p:cBhvr>
                                      <p:to>
                                        <p:strVal val="visible"/>
                                      </p:to>
                                    </p:set>
                                    <p:animEffect transition="in" filter="fade">
                                      <p:cBhvr>
                                        <p:cTn id="12" dur="500"/>
                                        <p:tgtEl>
                                          <p:spTgt spid="9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75">
                                            <p:txEl>
                                              <p:pRg st="2" end="2"/>
                                            </p:txEl>
                                          </p:spTgt>
                                        </p:tgtEl>
                                        <p:attrNameLst>
                                          <p:attrName>style.visibility</p:attrName>
                                        </p:attrNameLst>
                                      </p:cBhvr>
                                      <p:to>
                                        <p:strVal val="visible"/>
                                      </p:to>
                                    </p:set>
                                    <p:animEffect transition="in" filter="fade">
                                      <p:cBhvr>
                                        <p:cTn id="17" dur="500"/>
                                        <p:tgtEl>
                                          <p:spTgt spid="9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75">
                                            <p:txEl>
                                              <p:pRg st="3" end="3"/>
                                            </p:txEl>
                                          </p:spTgt>
                                        </p:tgtEl>
                                        <p:attrNameLst>
                                          <p:attrName>style.visibility</p:attrName>
                                        </p:attrNameLst>
                                      </p:cBhvr>
                                      <p:to>
                                        <p:strVal val="visible"/>
                                      </p:to>
                                    </p:set>
                                    <p:animEffect transition="in" filter="fade">
                                      <p:cBhvr>
                                        <p:cTn id="22" dur="500"/>
                                        <p:tgtEl>
                                          <p:spTgt spid="9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75">
                                            <p:txEl>
                                              <p:pRg st="4" end="4"/>
                                            </p:txEl>
                                          </p:spTgt>
                                        </p:tgtEl>
                                        <p:attrNameLst>
                                          <p:attrName>style.visibility</p:attrName>
                                        </p:attrNameLst>
                                      </p:cBhvr>
                                      <p:to>
                                        <p:strVal val="visible"/>
                                      </p:to>
                                    </p:set>
                                    <p:animEffect transition="in" filter="fade">
                                      <p:cBhvr>
                                        <p:cTn id="27" dur="500"/>
                                        <p:tgtEl>
                                          <p:spTgt spid="9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75">
                                            <p:txEl>
                                              <p:pRg st="5" end="5"/>
                                            </p:txEl>
                                          </p:spTgt>
                                        </p:tgtEl>
                                        <p:attrNameLst>
                                          <p:attrName>style.visibility</p:attrName>
                                        </p:attrNameLst>
                                      </p:cBhvr>
                                      <p:to>
                                        <p:strVal val="visible"/>
                                      </p:to>
                                    </p:set>
                                    <p:animEffect transition="in" filter="fade">
                                      <p:cBhvr>
                                        <p:cTn id="32" dur="500"/>
                                        <p:tgtEl>
                                          <p:spTgt spid="9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75">
                                            <p:txEl>
                                              <p:pRg st="6" end="6"/>
                                            </p:txEl>
                                          </p:spTgt>
                                        </p:tgtEl>
                                        <p:attrNameLst>
                                          <p:attrName>style.visibility</p:attrName>
                                        </p:attrNameLst>
                                      </p:cBhvr>
                                      <p:to>
                                        <p:strVal val="visible"/>
                                      </p:to>
                                    </p:set>
                                    <p:animEffect transition="in" filter="fade">
                                      <p:cBhvr>
                                        <p:cTn id="37" dur="500"/>
                                        <p:tgtEl>
                                          <p:spTgt spid="9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75">
                                            <p:txEl>
                                              <p:pRg st="7" end="7"/>
                                            </p:txEl>
                                          </p:spTgt>
                                        </p:tgtEl>
                                        <p:attrNameLst>
                                          <p:attrName>style.visibility</p:attrName>
                                        </p:attrNameLst>
                                      </p:cBhvr>
                                      <p:to>
                                        <p:strVal val="visible"/>
                                      </p:to>
                                    </p:set>
                                    <p:animEffect transition="in" filter="fade">
                                      <p:cBhvr>
                                        <p:cTn id="42" dur="500"/>
                                        <p:tgtEl>
                                          <p:spTgt spid="9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3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5C2321"/>
              </a:buClr>
              <a:buSzPts val="6000"/>
              <a:buFont typeface="Roboto Condensed"/>
              <a:buNone/>
            </a:pPr>
            <a:r>
              <a:rPr lang="en-US">
                <a:solidFill>
                  <a:srgbClr val="5C2321"/>
                </a:solidFill>
              </a:rPr>
              <a:t>RAID</a:t>
            </a:r>
            <a:endParaRPr/>
          </a:p>
        </p:txBody>
      </p:sp>
      <p:sp>
        <p:nvSpPr>
          <p:cNvPr id="981" name="Google Shape;981;p3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Section - 6</a:t>
            </a: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36"/>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RAID</a:t>
            </a:r>
            <a:endParaRPr/>
          </a:p>
        </p:txBody>
      </p:sp>
      <p:sp>
        <p:nvSpPr>
          <p:cNvPr id="987" name="Google Shape;987;p36"/>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RAID (</a:t>
            </a:r>
            <a:r>
              <a:rPr lang="en-US" b="1">
                <a:solidFill>
                  <a:schemeClr val="accent6"/>
                </a:solidFill>
              </a:rPr>
              <a:t>Redundant Array of Independent Disks</a:t>
            </a:r>
            <a:r>
              <a:rPr lang="en-US"/>
              <a:t>)</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RAID is a </a:t>
            </a:r>
            <a:r>
              <a:rPr lang="en-US" b="1">
                <a:solidFill>
                  <a:schemeClr val="accent6"/>
                </a:solidFill>
              </a:rPr>
              <a:t>data storage virtualization technology that combines multiple physical disk drive components into a single logical unit for the purposes of data redundancy, performance improvement, large storage capacity or all</a:t>
            </a:r>
            <a:r>
              <a:rPr lang="en-US"/>
              <a:t>.</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b="1">
                <a:solidFill>
                  <a:schemeClr val="accent6"/>
                </a:solidFill>
              </a:rPr>
              <a:t>Data is distributed across the drives </a:t>
            </a:r>
            <a:r>
              <a:rPr lang="en-US"/>
              <a:t>in one of several ways, referred to as RAID levels, depending on the required level of redundancy and performance.</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All RAID have the property that the </a:t>
            </a:r>
            <a:r>
              <a:rPr lang="en-US" b="1">
                <a:solidFill>
                  <a:schemeClr val="accent6"/>
                </a:solidFill>
              </a:rPr>
              <a:t>data are distributed over drives, to allow parallel operation</a:t>
            </a:r>
            <a:r>
              <a:rPr lang="en-US"/>
              <a:t>.</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There are </a:t>
            </a:r>
            <a:r>
              <a:rPr lang="en-US" b="1">
                <a:solidFill>
                  <a:schemeClr val="accent6"/>
                </a:solidFill>
              </a:rPr>
              <a:t>7 levels of RAID</a:t>
            </a:r>
            <a:r>
              <a:rPr lang="en-US"/>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7">
                                            <p:txEl>
                                              <p:pRg st="0" end="0"/>
                                            </p:txEl>
                                          </p:spTgt>
                                        </p:tgtEl>
                                        <p:attrNameLst>
                                          <p:attrName>style.visibility</p:attrName>
                                        </p:attrNameLst>
                                      </p:cBhvr>
                                      <p:to>
                                        <p:strVal val="visible"/>
                                      </p:to>
                                    </p:set>
                                    <p:animEffect transition="in" filter="fade">
                                      <p:cBhvr>
                                        <p:cTn id="7" dur="500"/>
                                        <p:tgtEl>
                                          <p:spTgt spid="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7">
                                            <p:txEl>
                                              <p:pRg st="1" end="1"/>
                                            </p:txEl>
                                          </p:spTgt>
                                        </p:tgtEl>
                                        <p:attrNameLst>
                                          <p:attrName>style.visibility</p:attrName>
                                        </p:attrNameLst>
                                      </p:cBhvr>
                                      <p:to>
                                        <p:strVal val="visible"/>
                                      </p:to>
                                    </p:set>
                                    <p:animEffect transition="in" filter="fade">
                                      <p:cBhvr>
                                        <p:cTn id="12" dur="500"/>
                                        <p:tgtEl>
                                          <p:spTgt spid="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87">
                                            <p:txEl>
                                              <p:pRg st="2" end="2"/>
                                            </p:txEl>
                                          </p:spTgt>
                                        </p:tgtEl>
                                        <p:attrNameLst>
                                          <p:attrName>style.visibility</p:attrName>
                                        </p:attrNameLst>
                                      </p:cBhvr>
                                      <p:to>
                                        <p:strVal val="visible"/>
                                      </p:to>
                                    </p:set>
                                    <p:animEffect transition="in" filter="fade">
                                      <p:cBhvr>
                                        <p:cTn id="17" dur="500"/>
                                        <p:tgtEl>
                                          <p:spTgt spid="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87">
                                            <p:txEl>
                                              <p:pRg st="3" end="3"/>
                                            </p:txEl>
                                          </p:spTgt>
                                        </p:tgtEl>
                                        <p:attrNameLst>
                                          <p:attrName>style.visibility</p:attrName>
                                        </p:attrNameLst>
                                      </p:cBhvr>
                                      <p:to>
                                        <p:strVal val="visible"/>
                                      </p:to>
                                    </p:set>
                                    <p:animEffect transition="in" filter="fade">
                                      <p:cBhvr>
                                        <p:cTn id="22" dur="500"/>
                                        <p:tgtEl>
                                          <p:spTgt spid="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87">
                                            <p:txEl>
                                              <p:pRg st="4" end="4"/>
                                            </p:txEl>
                                          </p:spTgt>
                                        </p:tgtEl>
                                        <p:attrNameLst>
                                          <p:attrName>style.visibility</p:attrName>
                                        </p:attrNameLst>
                                      </p:cBhvr>
                                      <p:to>
                                        <p:strVal val="visible"/>
                                      </p:to>
                                    </p:set>
                                    <p:animEffect transition="in" filter="fade">
                                      <p:cBhvr>
                                        <p:cTn id="27" dur="500"/>
                                        <p:tgtEl>
                                          <p:spTgt spid="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37"/>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RAID 0 (Striping)</a:t>
            </a:r>
            <a:endParaRPr/>
          </a:p>
        </p:txBody>
      </p:sp>
      <p:sp>
        <p:nvSpPr>
          <p:cNvPr id="993" name="Google Shape;993;p37"/>
          <p:cNvSpPr txBox="1">
            <a:spLocks noGrp="1"/>
          </p:cNvSpPr>
          <p:nvPr>
            <p:ph type="body" idx="1"/>
          </p:nvPr>
        </p:nvSpPr>
        <p:spPr>
          <a:xfrm>
            <a:off x="131180" y="863444"/>
            <a:ext cx="7897295"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300"/>
              <a:buFont typeface="Noto Sans Symbols"/>
              <a:buChar char="🞂"/>
            </a:pPr>
            <a:r>
              <a:rPr lang="en-US" sz="2300"/>
              <a:t>It </a:t>
            </a:r>
            <a:r>
              <a:rPr lang="en-US" sz="2300" b="1">
                <a:solidFill>
                  <a:schemeClr val="accent6"/>
                </a:solidFill>
              </a:rPr>
              <a:t>splits data (file) into blocks of data</a:t>
            </a:r>
            <a:r>
              <a:rPr lang="en-US" sz="2300"/>
              <a:t>.</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b="1">
                <a:solidFill>
                  <a:schemeClr val="accent6"/>
                </a:solidFill>
              </a:rPr>
              <a:t>Stripe the blocks across disks </a:t>
            </a:r>
            <a:r>
              <a:rPr lang="en-US" sz="2300"/>
              <a:t>in the system.</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In the diagram to the right, the </a:t>
            </a:r>
            <a:r>
              <a:rPr lang="en-US" sz="2300" b="1">
                <a:solidFill>
                  <a:schemeClr val="accent6"/>
                </a:solidFill>
              </a:rPr>
              <a:t>odd blocks are written to disk 1 and the even blocks to disk 2</a:t>
            </a:r>
            <a:r>
              <a:rPr lang="en-US" sz="2300"/>
              <a:t>.</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It is </a:t>
            </a:r>
            <a:r>
              <a:rPr lang="en-US" sz="2300" b="1">
                <a:solidFill>
                  <a:schemeClr val="accent6"/>
                </a:solidFill>
              </a:rPr>
              <a:t>easy to implement</a:t>
            </a:r>
            <a:r>
              <a:rPr lang="en-US" sz="2300"/>
              <a:t>.</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b="1">
                <a:solidFill>
                  <a:schemeClr val="accent6"/>
                </a:solidFill>
              </a:rPr>
              <a:t>No parity calculation </a:t>
            </a:r>
            <a:r>
              <a:rPr lang="en-US" sz="2300"/>
              <a:t>overhead is involved.</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It </a:t>
            </a:r>
            <a:r>
              <a:rPr lang="en-US" sz="2300" b="1">
                <a:solidFill>
                  <a:schemeClr val="accent6"/>
                </a:solidFill>
              </a:rPr>
              <a:t>provides good performance </a:t>
            </a:r>
            <a:r>
              <a:rPr lang="en-US" sz="2300"/>
              <a:t>by spreading the load across many channels and drives.</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It </a:t>
            </a:r>
            <a:r>
              <a:rPr lang="en-US" sz="2300" b="1">
                <a:solidFill>
                  <a:schemeClr val="accent6"/>
                </a:solidFill>
              </a:rPr>
              <a:t>provides no redundancy or error detection</a:t>
            </a:r>
            <a:r>
              <a:rPr lang="en-US" sz="2300"/>
              <a:t>.</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b="1">
                <a:solidFill>
                  <a:schemeClr val="accent6"/>
                </a:solidFill>
              </a:rPr>
              <a:t>Not true RAID because there is no fault tolerance</a:t>
            </a:r>
            <a:r>
              <a:rPr lang="en-US" sz="2300"/>
              <a:t>. The failure of just one drive will result in all data in an array being lost.</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After certain amount of drives, performance does not increase significantly.</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It </a:t>
            </a:r>
            <a:r>
              <a:rPr lang="en-US" sz="2300" b="1">
                <a:solidFill>
                  <a:schemeClr val="accent6"/>
                </a:solidFill>
              </a:rPr>
              <a:t>requires minimum 2 drives </a:t>
            </a:r>
            <a:r>
              <a:rPr lang="en-US" sz="2300"/>
              <a:t>to implement.</a:t>
            </a:r>
            <a:endParaRPr/>
          </a:p>
        </p:txBody>
      </p:sp>
      <p:pic>
        <p:nvPicPr>
          <p:cNvPr id="994" name="Google Shape;994;p37" descr="RAID 0 diagram"/>
          <p:cNvPicPr preferRelativeResize="0"/>
          <p:nvPr/>
        </p:nvPicPr>
        <p:blipFill rotWithShape="1">
          <a:blip r:embed="rId3">
            <a:alphaModFix/>
          </a:blip>
          <a:srcRect l="17087" t="23579" r="17288" b="9053"/>
          <a:stretch/>
        </p:blipFill>
        <p:spPr>
          <a:xfrm>
            <a:off x="8028475" y="863444"/>
            <a:ext cx="4008278" cy="4114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4"/>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993">
                                            <p:txEl>
                                              <p:pRg st="0" end="0"/>
                                            </p:txEl>
                                          </p:spTgt>
                                        </p:tgtEl>
                                        <p:attrNameLst>
                                          <p:attrName>style.visibility</p:attrName>
                                        </p:attrNameLst>
                                      </p:cBhvr>
                                      <p:to>
                                        <p:strVal val="visible"/>
                                      </p:to>
                                    </p:set>
                                    <p:animEffect transition="in" filter="fade">
                                      <p:cBhvr>
                                        <p:cTn id="9" dur="500"/>
                                        <p:tgtEl>
                                          <p:spTgt spid="993">
                                            <p:txEl>
                                              <p:pRg st="0" end="0"/>
                                            </p:txEl>
                                          </p:spTgt>
                                        </p:tgtEl>
                                      </p:cBhvr>
                                    </p:animEffect>
                                  </p:childTnLst>
                                </p:cTn>
                              </p:par>
                              <p:par>
                                <p:cTn id="10" presetID="10" presetClass="entr" presetSubtype="0" fill="hold" nodeType="withEffect">
                                  <p:stCondLst>
                                    <p:cond delay="0"/>
                                  </p:stCondLst>
                                  <p:childTnLst>
                                    <p:set>
                                      <p:cBhvr>
                                        <p:cTn id="11" dur="1" fill="hold">
                                          <p:stCondLst>
                                            <p:cond delay="0"/>
                                          </p:stCondLst>
                                        </p:cTn>
                                        <p:tgtEl>
                                          <p:spTgt spid="993">
                                            <p:txEl>
                                              <p:pRg st="1" end="1"/>
                                            </p:txEl>
                                          </p:spTgt>
                                        </p:tgtEl>
                                        <p:attrNameLst>
                                          <p:attrName>style.visibility</p:attrName>
                                        </p:attrNameLst>
                                      </p:cBhvr>
                                      <p:to>
                                        <p:strVal val="visible"/>
                                      </p:to>
                                    </p:set>
                                    <p:animEffect transition="in" filter="fade">
                                      <p:cBhvr>
                                        <p:cTn id="12" dur="500"/>
                                        <p:tgtEl>
                                          <p:spTgt spid="99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93">
                                            <p:txEl>
                                              <p:pRg st="2" end="2"/>
                                            </p:txEl>
                                          </p:spTgt>
                                        </p:tgtEl>
                                        <p:attrNameLst>
                                          <p:attrName>style.visibility</p:attrName>
                                        </p:attrNameLst>
                                      </p:cBhvr>
                                      <p:to>
                                        <p:strVal val="visible"/>
                                      </p:to>
                                    </p:set>
                                    <p:animEffect transition="in" filter="fade">
                                      <p:cBhvr>
                                        <p:cTn id="15" dur="500"/>
                                        <p:tgtEl>
                                          <p:spTgt spid="99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93">
                                            <p:txEl>
                                              <p:pRg st="3" end="3"/>
                                            </p:txEl>
                                          </p:spTgt>
                                        </p:tgtEl>
                                        <p:attrNameLst>
                                          <p:attrName>style.visibility</p:attrName>
                                        </p:attrNameLst>
                                      </p:cBhvr>
                                      <p:to>
                                        <p:strVal val="visible"/>
                                      </p:to>
                                    </p:set>
                                    <p:animEffect transition="in" filter="fade">
                                      <p:cBhvr>
                                        <p:cTn id="18" dur="500"/>
                                        <p:tgtEl>
                                          <p:spTgt spid="99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93">
                                            <p:txEl>
                                              <p:pRg st="4" end="4"/>
                                            </p:txEl>
                                          </p:spTgt>
                                        </p:tgtEl>
                                        <p:attrNameLst>
                                          <p:attrName>style.visibility</p:attrName>
                                        </p:attrNameLst>
                                      </p:cBhvr>
                                      <p:to>
                                        <p:strVal val="visible"/>
                                      </p:to>
                                    </p:set>
                                    <p:animEffect transition="in" filter="fade">
                                      <p:cBhvr>
                                        <p:cTn id="21" dur="500"/>
                                        <p:tgtEl>
                                          <p:spTgt spid="99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93">
                                            <p:txEl>
                                              <p:pRg st="5" end="5"/>
                                            </p:txEl>
                                          </p:spTgt>
                                        </p:tgtEl>
                                        <p:attrNameLst>
                                          <p:attrName>style.visibility</p:attrName>
                                        </p:attrNameLst>
                                      </p:cBhvr>
                                      <p:to>
                                        <p:strVal val="visible"/>
                                      </p:to>
                                    </p:set>
                                    <p:animEffect transition="in" filter="fade">
                                      <p:cBhvr>
                                        <p:cTn id="24" dur="500"/>
                                        <p:tgtEl>
                                          <p:spTgt spid="99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93">
                                            <p:txEl>
                                              <p:pRg st="6" end="6"/>
                                            </p:txEl>
                                          </p:spTgt>
                                        </p:tgtEl>
                                        <p:attrNameLst>
                                          <p:attrName>style.visibility</p:attrName>
                                        </p:attrNameLst>
                                      </p:cBhvr>
                                      <p:to>
                                        <p:strVal val="visible"/>
                                      </p:to>
                                    </p:set>
                                    <p:animEffect transition="in" filter="fade">
                                      <p:cBhvr>
                                        <p:cTn id="27" dur="500"/>
                                        <p:tgtEl>
                                          <p:spTgt spid="99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93">
                                            <p:txEl>
                                              <p:pRg st="7" end="7"/>
                                            </p:txEl>
                                          </p:spTgt>
                                        </p:tgtEl>
                                        <p:attrNameLst>
                                          <p:attrName>style.visibility</p:attrName>
                                        </p:attrNameLst>
                                      </p:cBhvr>
                                      <p:to>
                                        <p:strVal val="visible"/>
                                      </p:to>
                                    </p:set>
                                    <p:animEffect transition="in" filter="fade">
                                      <p:cBhvr>
                                        <p:cTn id="30" dur="500"/>
                                        <p:tgtEl>
                                          <p:spTgt spid="99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93">
                                            <p:txEl>
                                              <p:pRg st="8" end="8"/>
                                            </p:txEl>
                                          </p:spTgt>
                                        </p:tgtEl>
                                        <p:attrNameLst>
                                          <p:attrName>style.visibility</p:attrName>
                                        </p:attrNameLst>
                                      </p:cBhvr>
                                      <p:to>
                                        <p:strVal val="visible"/>
                                      </p:to>
                                    </p:set>
                                    <p:animEffect transition="in" filter="fade">
                                      <p:cBhvr>
                                        <p:cTn id="33" dur="500"/>
                                        <p:tgtEl>
                                          <p:spTgt spid="99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93">
                                            <p:txEl>
                                              <p:pRg st="9" end="9"/>
                                            </p:txEl>
                                          </p:spTgt>
                                        </p:tgtEl>
                                        <p:attrNameLst>
                                          <p:attrName>style.visibility</p:attrName>
                                        </p:attrNameLst>
                                      </p:cBhvr>
                                      <p:to>
                                        <p:strVal val="visible"/>
                                      </p:to>
                                    </p:set>
                                    <p:animEffect transition="in" filter="fade">
                                      <p:cBhvr>
                                        <p:cTn id="36" dur="500"/>
                                        <p:tgtEl>
                                          <p:spTgt spid="99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38"/>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RAID 1 (Mirroring)</a:t>
            </a:r>
            <a:endParaRPr/>
          </a:p>
        </p:txBody>
      </p:sp>
      <p:sp>
        <p:nvSpPr>
          <p:cNvPr id="1000" name="Google Shape;1000;p38"/>
          <p:cNvSpPr txBox="1">
            <a:spLocks noGrp="1"/>
          </p:cNvSpPr>
          <p:nvPr>
            <p:ph type="body" idx="1"/>
          </p:nvPr>
        </p:nvSpPr>
        <p:spPr>
          <a:xfrm>
            <a:off x="131180" y="863444"/>
            <a:ext cx="76243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300"/>
              <a:buFont typeface="Noto Sans Symbols"/>
              <a:buChar char="🞂"/>
            </a:pPr>
            <a:r>
              <a:rPr lang="en-US" sz="2300"/>
              <a:t>A </a:t>
            </a:r>
            <a:r>
              <a:rPr lang="en-US" sz="2300" b="1">
                <a:solidFill>
                  <a:schemeClr val="accent6"/>
                </a:solidFill>
              </a:rPr>
              <a:t>complete file is stored on a single disk</a:t>
            </a:r>
            <a:r>
              <a:rPr lang="en-US" sz="2300"/>
              <a:t>.</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A </a:t>
            </a:r>
            <a:r>
              <a:rPr lang="en-US" sz="2300" b="1">
                <a:solidFill>
                  <a:schemeClr val="accent6"/>
                </a:solidFill>
              </a:rPr>
              <a:t>second disk contains an exact copy of the file</a:t>
            </a:r>
            <a:r>
              <a:rPr lang="en-US" sz="2300"/>
              <a:t>.</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It </a:t>
            </a:r>
            <a:r>
              <a:rPr lang="en-US" sz="2300" b="1">
                <a:solidFill>
                  <a:schemeClr val="accent6"/>
                </a:solidFill>
              </a:rPr>
              <a:t>provides complete redundancy </a:t>
            </a:r>
            <a:r>
              <a:rPr lang="en-US" sz="2300"/>
              <a:t>of data.</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b="1">
                <a:solidFill>
                  <a:schemeClr val="accent6"/>
                </a:solidFill>
              </a:rPr>
              <a:t>Read</a:t>
            </a:r>
            <a:r>
              <a:rPr lang="en-US" sz="2300"/>
              <a:t> performance can be </a:t>
            </a:r>
            <a:r>
              <a:rPr lang="en-US" sz="2300" b="1">
                <a:solidFill>
                  <a:schemeClr val="accent6"/>
                </a:solidFill>
              </a:rPr>
              <a:t>improved</a:t>
            </a:r>
            <a:endParaRPr/>
          </a:p>
          <a:p>
            <a:pPr marL="809625" lvl="1" indent="-352425" algn="just" rtl="0">
              <a:lnSpc>
                <a:spcPct val="90000"/>
              </a:lnSpc>
              <a:spcBef>
                <a:spcPts val="500"/>
              </a:spcBef>
              <a:spcAft>
                <a:spcPts val="0"/>
              </a:spcAft>
              <a:buSzPts val="2000"/>
              <a:buChar char="⮩"/>
            </a:pPr>
            <a:r>
              <a:rPr lang="en-US"/>
              <a:t>same file data can be read in parallel</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b="1">
                <a:solidFill>
                  <a:schemeClr val="accent6"/>
                </a:solidFill>
              </a:rPr>
              <a:t>Write</a:t>
            </a:r>
            <a:r>
              <a:rPr lang="en-US" sz="2300"/>
              <a:t> performance </a:t>
            </a:r>
            <a:r>
              <a:rPr lang="en-US" sz="2300" b="1">
                <a:solidFill>
                  <a:schemeClr val="accent6"/>
                </a:solidFill>
              </a:rPr>
              <a:t>suffers</a:t>
            </a:r>
            <a:endParaRPr/>
          </a:p>
          <a:p>
            <a:pPr marL="809625" lvl="1" indent="-352425" algn="just" rtl="0">
              <a:lnSpc>
                <a:spcPct val="90000"/>
              </a:lnSpc>
              <a:spcBef>
                <a:spcPts val="500"/>
              </a:spcBef>
              <a:spcAft>
                <a:spcPts val="0"/>
              </a:spcAft>
              <a:buSzPts val="2000"/>
              <a:buChar char="⮩"/>
            </a:pPr>
            <a:r>
              <a:rPr lang="en-US"/>
              <a:t>must write the data out twice</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b="1">
                <a:solidFill>
                  <a:schemeClr val="accent6"/>
                </a:solidFill>
              </a:rPr>
              <a:t>Most expensive </a:t>
            </a:r>
            <a:r>
              <a:rPr lang="en-US" sz="2300"/>
              <a:t>RAID implementation.</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It </a:t>
            </a:r>
            <a:r>
              <a:rPr lang="en-US" sz="2300" b="1">
                <a:solidFill>
                  <a:schemeClr val="accent6"/>
                </a:solidFill>
              </a:rPr>
              <a:t>requires twice as much storage space</a:t>
            </a:r>
            <a:r>
              <a:rPr lang="en-US" sz="2300"/>
              <a:t>.</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In case a </a:t>
            </a:r>
            <a:r>
              <a:rPr lang="en-US" sz="2300" b="1">
                <a:solidFill>
                  <a:schemeClr val="accent6"/>
                </a:solidFill>
              </a:rPr>
              <a:t>drive fails, data do not have to be rebuild</a:t>
            </a:r>
            <a:r>
              <a:rPr lang="en-US" sz="2300"/>
              <a:t>, they just have to be copied to the replacement drive.</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The main </a:t>
            </a:r>
            <a:r>
              <a:rPr lang="en-US" sz="2300" b="1">
                <a:solidFill>
                  <a:schemeClr val="accent6"/>
                </a:solidFill>
              </a:rPr>
              <a:t>disadvantage is that the effective storage capacity is only half of the total drive capacity </a:t>
            </a:r>
            <a:r>
              <a:rPr lang="en-US" sz="2300"/>
              <a:t>because all data get written twice.</a:t>
            </a:r>
            <a:endParaRPr/>
          </a:p>
        </p:txBody>
      </p:sp>
      <p:pic>
        <p:nvPicPr>
          <p:cNvPr id="1001" name="Google Shape;1001;p38" descr="RAID 1 diagram"/>
          <p:cNvPicPr preferRelativeResize="0"/>
          <p:nvPr/>
        </p:nvPicPr>
        <p:blipFill rotWithShape="1">
          <a:blip r:embed="rId3">
            <a:alphaModFix/>
          </a:blip>
          <a:srcRect l="17825" t="23789" r="14665" b="9332"/>
          <a:stretch/>
        </p:blipFill>
        <p:spPr>
          <a:xfrm>
            <a:off x="7927848" y="863443"/>
            <a:ext cx="4153624" cy="4114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1"/>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000">
                                            <p:txEl>
                                              <p:pRg st="0" end="0"/>
                                            </p:txEl>
                                          </p:spTgt>
                                        </p:tgtEl>
                                        <p:attrNameLst>
                                          <p:attrName>style.visibility</p:attrName>
                                        </p:attrNameLst>
                                      </p:cBhvr>
                                      <p:to>
                                        <p:strVal val="visible"/>
                                      </p:to>
                                    </p:set>
                                    <p:animEffect transition="in" filter="fade">
                                      <p:cBhvr>
                                        <p:cTn id="9" dur="500"/>
                                        <p:tgtEl>
                                          <p:spTgt spid="1000">
                                            <p:txEl>
                                              <p:pRg st="0" end="0"/>
                                            </p:txEl>
                                          </p:spTgt>
                                        </p:tgtEl>
                                      </p:cBhvr>
                                    </p:animEffect>
                                  </p:childTnLst>
                                </p:cTn>
                              </p:par>
                              <p:par>
                                <p:cTn id="10" presetID="10" presetClass="entr" presetSubtype="0" fill="hold" nodeType="withEffect">
                                  <p:stCondLst>
                                    <p:cond delay="0"/>
                                  </p:stCondLst>
                                  <p:childTnLst>
                                    <p:set>
                                      <p:cBhvr>
                                        <p:cTn id="11" dur="1" fill="hold">
                                          <p:stCondLst>
                                            <p:cond delay="0"/>
                                          </p:stCondLst>
                                        </p:cTn>
                                        <p:tgtEl>
                                          <p:spTgt spid="1000">
                                            <p:txEl>
                                              <p:pRg st="1" end="1"/>
                                            </p:txEl>
                                          </p:spTgt>
                                        </p:tgtEl>
                                        <p:attrNameLst>
                                          <p:attrName>style.visibility</p:attrName>
                                        </p:attrNameLst>
                                      </p:cBhvr>
                                      <p:to>
                                        <p:strVal val="visible"/>
                                      </p:to>
                                    </p:set>
                                    <p:animEffect transition="in" filter="fade">
                                      <p:cBhvr>
                                        <p:cTn id="12" dur="500"/>
                                        <p:tgtEl>
                                          <p:spTgt spid="100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00">
                                            <p:txEl>
                                              <p:pRg st="2" end="2"/>
                                            </p:txEl>
                                          </p:spTgt>
                                        </p:tgtEl>
                                        <p:attrNameLst>
                                          <p:attrName>style.visibility</p:attrName>
                                        </p:attrNameLst>
                                      </p:cBhvr>
                                      <p:to>
                                        <p:strVal val="visible"/>
                                      </p:to>
                                    </p:set>
                                    <p:animEffect transition="in" filter="fade">
                                      <p:cBhvr>
                                        <p:cTn id="15" dur="500"/>
                                        <p:tgtEl>
                                          <p:spTgt spid="1000">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00">
                                            <p:txEl>
                                              <p:pRg st="3" end="3"/>
                                            </p:txEl>
                                          </p:spTgt>
                                        </p:tgtEl>
                                        <p:attrNameLst>
                                          <p:attrName>style.visibility</p:attrName>
                                        </p:attrNameLst>
                                      </p:cBhvr>
                                      <p:to>
                                        <p:strVal val="visible"/>
                                      </p:to>
                                    </p:set>
                                    <p:animEffect transition="in" filter="fade">
                                      <p:cBhvr>
                                        <p:cTn id="18" dur="500"/>
                                        <p:tgtEl>
                                          <p:spTgt spid="1000">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00">
                                            <p:txEl>
                                              <p:pRg st="4" end="4"/>
                                            </p:txEl>
                                          </p:spTgt>
                                        </p:tgtEl>
                                        <p:attrNameLst>
                                          <p:attrName>style.visibility</p:attrName>
                                        </p:attrNameLst>
                                      </p:cBhvr>
                                      <p:to>
                                        <p:strVal val="visible"/>
                                      </p:to>
                                    </p:set>
                                    <p:animEffect transition="in" filter="fade">
                                      <p:cBhvr>
                                        <p:cTn id="21" dur="500"/>
                                        <p:tgtEl>
                                          <p:spTgt spid="1000">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00">
                                            <p:txEl>
                                              <p:pRg st="5" end="5"/>
                                            </p:txEl>
                                          </p:spTgt>
                                        </p:tgtEl>
                                        <p:attrNameLst>
                                          <p:attrName>style.visibility</p:attrName>
                                        </p:attrNameLst>
                                      </p:cBhvr>
                                      <p:to>
                                        <p:strVal val="visible"/>
                                      </p:to>
                                    </p:set>
                                    <p:animEffect transition="in" filter="fade">
                                      <p:cBhvr>
                                        <p:cTn id="24" dur="500"/>
                                        <p:tgtEl>
                                          <p:spTgt spid="1000">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000">
                                            <p:txEl>
                                              <p:pRg st="6" end="6"/>
                                            </p:txEl>
                                          </p:spTgt>
                                        </p:tgtEl>
                                        <p:attrNameLst>
                                          <p:attrName>style.visibility</p:attrName>
                                        </p:attrNameLst>
                                      </p:cBhvr>
                                      <p:to>
                                        <p:strVal val="visible"/>
                                      </p:to>
                                    </p:set>
                                    <p:animEffect transition="in" filter="fade">
                                      <p:cBhvr>
                                        <p:cTn id="27" dur="500"/>
                                        <p:tgtEl>
                                          <p:spTgt spid="1000">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000">
                                            <p:txEl>
                                              <p:pRg st="7" end="7"/>
                                            </p:txEl>
                                          </p:spTgt>
                                        </p:tgtEl>
                                        <p:attrNameLst>
                                          <p:attrName>style.visibility</p:attrName>
                                        </p:attrNameLst>
                                      </p:cBhvr>
                                      <p:to>
                                        <p:strVal val="visible"/>
                                      </p:to>
                                    </p:set>
                                    <p:animEffect transition="in" filter="fade">
                                      <p:cBhvr>
                                        <p:cTn id="30" dur="500"/>
                                        <p:tgtEl>
                                          <p:spTgt spid="1000">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000">
                                            <p:txEl>
                                              <p:pRg st="8" end="8"/>
                                            </p:txEl>
                                          </p:spTgt>
                                        </p:tgtEl>
                                        <p:attrNameLst>
                                          <p:attrName>style.visibility</p:attrName>
                                        </p:attrNameLst>
                                      </p:cBhvr>
                                      <p:to>
                                        <p:strVal val="visible"/>
                                      </p:to>
                                    </p:set>
                                    <p:animEffect transition="in" filter="fade">
                                      <p:cBhvr>
                                        <p:cTn id="33" dur="500"/>
                                        <p:tgtEl>
                                          <p:spTgt spid="1000">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000">
                                            <p:txEl>
                                              <p:pRg st="9" end="9"/>
                                            </p:txEl>
                                          </p:spTgt>
                                        </p:tgtEl>
                                        <p:attrNameLst>
                                          <p:attrName>style.visibility</p:attrName>
                                        </p:attrNameLst>
                                      </p:cBhvr>
                                      <p:to>
                                        <p:strVal val="visible"/>
                                      </p:to>
                                    </p:set>
                                    <p:animEffect transition="in" filter="fade">
                                      <p:cBhvr>
                                        <p:cTn id="36" dur="500"/>
                                        <p:tgtEl>
                                          <p:spTgt spid="1000">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000">
                                            <p:txEl>
                                              <p:pRg st="10" end="10"/>
                                            </p:txEl>
                                          </p:spTgt>
                                        </p:tgtEl>
                                        <p:attrNameLst>
                                          <p:attrName>style.visibility</p:attrName>
                                        </p:attrNameLst>
                                      </p:cBhvr>
                                      <p:to>
                                        <p:strVal val="visible"/>
                                      </p:to>
                                    </p:set>
                                    <p:animEffect transition="in" filter="fade">
                                      <p:cBhvr>
                                        <p:cTn id="39" dur="500"/>
                                        <p:tgtEl>
                                          <p:spTgt spid="100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39"/>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RAID 2 (Bit-level striping using a Hamming Code parity)</a:t>
            </a:r>
            <a:endParaRPr/>
          </a:p>
        </p:txBody>
      </p:sp>
      <p:sp>
        <p:nvSpPr>
          <p:cNvPr id="1007" name="Google Shape;1007;p39"/>
          <p:cNvSpPr txBox="1">
            <a:spLocks noGrp="1"/>
          </p:cNvSpPr>
          <p:nvPr>
            <p:ph type="body" idx="1"/>
          </p:nvPr>
        </p:nvSpPr>
        <p:spPr>
          <a:xfrm>
            <a:off x="131180" y="863444"/>
            <a:ext cx="11919793"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300"/>
              <a:buFont typeface="Noto Sans Symbols"/>
              <a:buChar char="🞂"/>
            </a:pPr>
            <a:r>
              <a:rPr lang="en-US" sz="2300"/>
              <a:t>It </a:t>
            </a:r>
            <a:r>
              <a:rPr lang="en-US" sz="2300" b="1">
                <a:solidFill>
                  <a:schemeClr val="accent6"/>
                </a:solidFill>
              </a:rPr>
              <a:t>stripes data at bit level (rather than block level) with some disks storing error checking and correcting (ECC) information</a:t>
            </a:r>
            <a:r>
              <a:rPr lang="en-US" sz="2300"/>
              <a:t>.</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It </a:t>
            </a:r>
            <a:r>
              <a:rPr lang="en-US" sz="2300" b="1">
                <a:solidFill>
                  <a:schemeClr val="accent6"/>
                </a:solidFill>
              </a:rPr>
              <a:t>uses ECC (Error Correcting Code) </a:t>
            </a:r>
            <a:r>
              <a:rPr lang="en-US" sz="2300"/>
              <a:t>to monitor correctness of information on disk.</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A </a:t>
            </a:r>
            <a:r>
              <a:rPr lang="en-US" sz="2300" b="1">
                <a:solidFill>
                  <a:schemeClr val="accent6"/>
                </a:solidFill>
              </a:rPr>
              <a:t>parity disk is then used to reconstruct corrupted or lost data</a:t>
            </a:r>
            <a:r>
              <a:rPr lang="en-US" sz="2300"/>
              <a:t>.</a:t>
            </a:r>
            <a:endParaRPr/>
          </a:p>
        </p:txBody>
      </p:sp>
      <p:pic>
        <p:nvPicPr>
          <p:cNvPr id="1008" name="Google Shape;1008;p39" descr="RAID 2 diagram"/>
          <p:cNvPicPr preferRelativeResize="0"/>
          <p:nvPr/>
        </p:nvPicPr>
        <p:blipFill rotWithShape="1">
          <a:blip r:embed="rId3">
            <a:alphaModFix/>
          </a:blip>
          <a:srcRect l="5720" t="24718" r="4805" b="7569"/>
          <a:stretch/>
        </p:blipFill>
        <p:spPr>
          <a:xfrm>
            <a:off x="308604" y="3968837"/>
            <a:ext cx="8604000" cy="248517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8"/>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007">
                                            <p:txEl>
                                              <p:pRg st="0" end="0"/>
                                            </p:txEl>
                                          </p:spTgt>
                                        </p:tgtEl>
                                        <p:attrNameLst>
                                          <p:attrName>style.visibility</p:attrName>
                                        </p:attrNameLst>
                                      </p:cBhvr>
                                      <p:to>
                                        <p:strVal val="visible"/>
                                      </p:to>
                                    </p:set>
                                    <p:animEffect transition="in" filter="fade">
                                      <p:cBhvr>
                                        <p:cTn id="9" dur="500"/>
                                        <p:tgtEl>
                                          <p:spTgt spid="1007">
                                            <p:txEl>
                                              <p:pRg st="0" end="0"/>
                                            </p:txEl>
                                          </p:spTgt>
                                        </p:tgtEl>
                                      </p:cBhvr>
                                    </p:animEffect>
                                  </p:childTnLst>
                                </p:cTn>
                              </p:par>
                              <p:par>
                                <p:cTn id="10" presetID="10" presetClass="entr" presetSubtype="0" fill="hold" nodeType="withEffect">
                                  <p:stCondLst>
                                    <p:cond delay="0"/>
                                  </p:stCondLst>
                                  <p:childTnLst>
                                    <p:set>
                                      <p:cBhvr>
                                        <p:cTn id="11" dur="1" fill="hold">
                                          <p:stCondLst>
                                            <p:cond delay="0"/>
                                          </p:stCondLst>
                                        </p:cTn>
                                        <p:tgtEl>
                                          <p:spTgt spid="1007">
                                            <p:txEl>
                                              <p:pRg st="1" end="1"/>
                                            </p:txEl>
                                          </p:spTgt>
                                        </p:tgtEl>
                                        <p:attrNameLst>
                                          <p:attrName>style.visibility</p:attrName>
                                        </p:attrNameLst>
                                      </p:cBhvr>
                                      <p:to>
                                        <p:strVal val="visible"/>
                                      </p:to>
                                    </p:set>
                                    <p:animEffect transition="in" filter="fade">
                                      <p:cBhvr>
                                        <p:cTn id="12" dur="500"/>
                                        <p:tgtEl>
                                          <p:spTgt spid="100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07">
                                            <p:txEl>
                                              <p:pRg st="2" end="2"/>
                                            </p:txEl>
                                          </p:spTgt>
                                        </p:tgtEl>
                                        <p:attrNameLst>
                                          <p:attrName>style.visibility</p:attrName>
                                        </p:attrNameLst>
                                      </p:cBhvr>
                                      <p:to>
                                        <p:strVal val="visible"/>
                                      </p:to>
                                    </p:set>
                                    <p:animEffect transition="in" filter="fade">
                                      <p:cBhvr>
                                        <p:cTn id="15" dur="500"/>
                                        <p:tgtEl>
                                          <p:spTgt spid="10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40"/>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RAID 2 (Bit-level striping using a Hamming Code parity)</a:t>
            </a:r>
            <a:endParaRPr/>
          </a:p>
        </p:txBody>
      </p:sp>
      <p:sp>
        <p:nvSpPr>
          <p:cNvPr id="1014" name="Google Shape;1014;p40"/>
          <p:cNvSpPr txBox="1">
            <a:spLocks noGrp="1"/>
          </p:cNvSpPr>
          <p:nvPr>
            <p:ph type="body" idx="1"/>
          </p:nvPr>
        </p:nvSpPr>
        <p:spPr>
          <a:xfrm>
            <a:off x="131180" y="863444"/>
            <a:ext cx="11919793"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300"/>
              <a:buFont typeface="Noto Sans Symbols"/>
              <a:buChar char="🞂"/>
            </a:pPr>
            <a:r>
              <a:rPr lang="en-US" sz="2300"/>
              <a:t>Imagine </a:t>
            </a:r>
            <a:r>
              <a:rPr lang="en-US" sz="2300" b="1">
                <a:solidFill>
                  <a:schemeClr val="accent6"/>
                </a:solidFill>
              </a:rPr>
              <a:t>splitting each byte into a pair of 4-bit nibbles, then adding Hamming code to each one to form a 7-bit word, of which bit 1, 2 and 4 were parity bits</a:t>
            </a:r>
            <a:r>
              <a:rPr lang="en-US" sz="2300"/>
              <a:t>.</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In RAID 2 </a:t>
            </a:r>
            <a:r>
              <a:rPr lang="en-US" sz="2300" b="1">
                <a:solidFill>
                  <a:schemeClr val="accent6"/>
                </a:solidFill>
              </a:rPr>
              <a:t>each of seven drives needs synchronized</a:t>
            </a:r>
            <a:r>
              <a:rPr lang="en-US" sz="2300"/>
              <a:t> in terms of arm position and rotational position, and then it would be possible to write the 7-bit Hamming coded word over the seven drives.</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Here, </a:t>
            </a:r>
            <a:r>
              <a:rPr lang="en-US" sz="2300" b="1">
                <a:solidFill>
                  <a:schemeClr val="accent6"/>
                </a:solidFill>
              </a:rPr>
              <a:t>losing one drive did not cause problem</a:t>
            </a:r>
            <a:r>
              <a:rPr lang="en-US" sz="2300"/>
              <a:t>, which can be handled by Hamming code on the fly.</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Big problem is performance</a:t>
            </a:r>
            <a:endParaRPr/>
          </a:p>
          <a:p>
            <a:pPr marL="809625" lvl="1" indent="-352425" algn="just" rtl="0">
              <a:lnSpc>
                <a:spcPct val="90000"/>
              </a:lnSpc>
              <a:spcBef>
                <a:spcPts val="500"/>
              </a:spcBef>
              <a:spcAft>
                <a:spcPts val="0"/>
              </a:spcAft>
              <a:buSzPts val="1900"/>
              <a:buChar char="⮩"/>
            </a:pPr>
            <a:r>
              <a:rPr lang="en-US" sz="1900"/>
              <a:t>must have to </a:t>
            </a:r>
            <a:r>
              <a:rPr lang="en-US" sz="1900" b="1">
                <a:solidFill>
                  <a:schemeClr val="accent6"/>
                </a:solidFill>
              </a:rPr>
              <a:t>read data plus ECC code </a:t>
            </a:r>
            <a:r>
              <a:rPr lang="en-US" sz="1900"/>
              <a:t>from other disks</a:t>
            </a:r>
            <a:endParaRPr/>
          </a:p>
          <a:p>
            <a:pPr marL="809625" lvl="1" indent="-352425" algn="just" rtl="0">
              <a:lnSpc>
                <a:spcPct val="90000"/>
              </a:lnSpc>
              <a:spcBef>
                <a:spcPts val="500"/>
              </a:spcBef>
              <a:spcAft>
                <a:spcPts val="0"/>
              </a:spcAft>
              <a:buSzPts val="1900"/>
              <a:buChar char="⮩"/>
            </a:pPr>
            <a:r>
              <a:rPr lang="en-US" sz="1900"/>
              <a:t>for a </a:t>
            </a:r>
            <a:r>
              <a:rPr lang="en-US" sz="1900" b="1">
                <a:solidFill>
                  <a:schemeClr val="accent6"/>
                </a:solidFill>
              </a:rPr>
              <a:t>write, must have to modify data, ECC, and parity disks</a:t>
            </a:r>
            <a:endParaRPr/>
          </a:p>
        </p:txBody>
      </p:sp>
      <p:pic>
        <p:nvPicPr>
          <p:cNvPr id="1015" name="Google Shape;1015;p40" descr="RAID 2 diagram"/>
          <p:cNvPicPr preferRelativeResize="0"/>
          <p:nvPr/>
        </p:nvPicPr>
        <p:blipFill rotWithShape="1">
          <a:blip r:embed="rId3">
            <a:alphaModFix/>
          </a:blip>
          <a:srcRect l="5720" t="24718" r="4805" b="7569"/>
          <a:stretch/>
        </p:blipFill>
        <p:spPr>
          <a:xfrm>
            <a:off x="308604" y="3968837"/>
            <a:ext cx="8604000" cy="248517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4">
                                            <p:txEl>
                                              <p:pRg st="0" end="0"/>
                                            </p:txEl>
                                          </p:spTgt>
                                        </p:tgtEl>
                                        <p:attrNameLst>
                                          <p:attrName>style.visibility</p:attrName>
                                        </p:attrNameLst>
                                      </p:cBhvr>
                                      <p:to>
                                        <p:strVal val="visible"/>
                                      </p:to>
                                    </p:set>
                                    <p:animEffect transition="in" filter="fade">
                                      <p:cBhvr>
                                        <p:cTn id="7" dur="500"/>
                                        <p:tgtEl>
                                          <p:spTgt spid="10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4">
                                            <p:txEl>
                                              <p:pRg st="1" end="1"/>
                                            </p:txEl>
                                          </p:spTgt>
                                        </p:tgtEl>
                                        <p:attrNameLst>
                                          <p:attrName>style.visibility</p:attrName>
                                        </p:attrNameLst>
                                      </p:cBhvr>
                                      <p:to>
                                        <p:strVal val="visible"/>
                                      </p:to>
                                    </p:set>
                                    <p:animEffect transition="in" filter="fade">
                                      <p:cBhvr>
                                        <p:cTn id="12" dur="500"/>
                                        <p:tgtEl>
                                          <p:spTgt spid="10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14">
                                            <p:txEl>
                                              <p:pRg st="2" end="2"/>
                                            </p:txEl>
                                          </p:spTgt>
                                        </p:tgtEl>
                                        <p:attrNameLst>
                                          <p:attrName>style.visibility</p:attrName>
                                        </p:attrNameLst>
                                      </p:cBhvr>
                                      <p:to>
                                        <p:strVal val="visible"/>
                                      </p:to>
                                    </p:set>
                                    <p:animEffect transition="in" filter="fade">
                                      <p:cBhvr>
                                        <p:cTn id="17" dur="500"/>
                                        <p:tgtEl>
                                          <p:spTgt spid="10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14">
                                            <p:txEl>
                                              <p:pRg st="3" end="3"/>
                                            </p:txEl>
                                          </p:spTgt>
                                        </p:tgtEl>
                                        <p:attrNameLst>
                                          <p:attrName>style.visibility</p:attrName>
                                        </p:attrNameLst>
                                      </p:cBhvr>
                                      <p:to>
                                        <p:strVal val="visible"/>
                                      </p:to>
                                    </p:set>
                                    <p:animEffect transition="in" filter="fade">
                                      <p:cBhvr>
                                        <p:cTn id="22" dur="500"/>
                                        <p:tgtEl>
                                          <p:spTgt spid="10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14">
                                            <p:txEl>
                                              <p:pRg st="4" end="4"/>
                                            </p:txEl>
                                          </p:spTgt>
                                        </p:tgtEl>
                                        <p:attrNameLst>
                                          <p:attrName>style.visibility</p:attrName>
                                        </p:attrNameLst>
                                      </p:cBhvr>
                                      <p:to>
                                        <p:strVal val="visible"/>
                                      </p:to>
                                    </p:set>
                                    <p:animEffect transition="in" filter="fade">
                                      <p:cBhvr>
                                        <p:cTn id="27" dur="500"/>
                                        <p:tgtEl>
                                          <p:spTgt spid="10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14">
                                            <p:txEl>
                                              <p:pRg st="5" end="5"/>
                                            </p:txEl>
                                          </p:spTgt>
                                        </p:tgtEl>
                                        <p:attrNameLst>
                                          <p:attrName>style.visibility</p:attrName>
                                        </p:attrNameLst>
                                      </p:cBhvr>
                                      <p:to>
                                        <p:strVal val="visible"/>
                                      </p:to>
                                    </p:set>
                                    <p:animEffect transition="in" filter="fade">
                                      <p:cBhvr>
                                        <p:cTn id="32" dur="500"/>
                                        <p:tgtEl>
                                          <p:spTgt spid="10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I/O devices</a:t>
            </a:r>
            <a:endParaRPr/>
          </a:p>
        </p:txBody>
      </p:sp>
      <p:sp>
        <p:nvSpPr>
          <p:cNvPr id="414" name="Google Shape;414;p4"/>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dirty="0"/>
              <a:t>External devices that engage in I/O with computer systems can be grouped into 3 categories:</a:t>
            </a:r>
            <a:endParaRPr dirty="0"/>
          </a:p>
          <a:p>
            <a:pPr marL="914400" lvl="1" indent="-457200" algn="just" rtl="0">
              <a:lnSpc>
                <a:spcPct val="90000"/>
              </a:lnSpc>
              <a:spcBef>
                <a:spcPts val="500"/>
              </a:spcBef>
              <a:spcAft>
                <a:spcPts val="0"/>
              </a:spcAft>
              <a:buSzPts val="2000"/>
              <a:buFont typeface="Roboto Condensed"/>
              <a:buAutoNum type="arabicPeriod"/>
            </a:pPr>
            <a:r>
              <a:rPr lang="en-US" b="1" dirty="0">
                <a:solidFill>
                  <a:schemeClr val="dk2"/>
                </a:solidFill>
              </a:rPr>
              <a:t>Human readable</a:t>
            </a:r>
            <a:r>
              <a:rPr lang="en-US" dirty="0"/>
              <a:t>, suitable for communicating with the computer user.</a:t>
            </a:r>
            <a:endParaRPr dirty="0"/>
          </a:p>
          <a:p>
            <a:pPr marL="457200" lvl="1" indent="0" algn="just" rtl="0">
              <a:lnSpc>
                <a:spcPct val="90000"/>
              </a:lnSpc>
              <a:spcBef>
                <a:spcPts val="500"/>
              </a:spcBef>
              <a:spcAft>
                <a:spcPts val="0"/>
              </a:spcAft>
              <a:buSzPts val="2000"/>
              <a:buNone/>
            </a:pPr>
            <a:r>
              <a:rPr lang="en-US" dirty="0"/>
              <a:t>	Examples: printers, terminals, video display, keyboard, mouse</a:t>
            </a:r>
            <a:endParaRPr dirty="0"/>
          </a:p>
          <a:p>
            <a:pPr marL="914400" lvl="1" indent="-457200" algn="just" rtl="0">
              <a:lnSpc>
                <a:spcPct val="90000"/>
              </a:lnSpc>
              <a:spcBef>
                <a:spcPts val="500"/>
              </a:spcBef>
              <a:spcAft>
                <a:spcPts val="0"/>
              </a:spcAft>
              <a:buSzPts val="2000"/>
              <a:buFont typeface="Roboto Condensed"/>
              <a:buAutoNum type="arabicPeriod" startAt="2"/>
            </a:pPr>
            <a:r>
              <a:rPr lang="en-US" b="1" dirty="0">
                <a:solidFill>
                  <a:schemeClr val="dk2"/>
                </a:solidFill>
              </a:rPr>
              <a:t>Machine readable</a:t>
            </a:r>
            <a:r>
              <a:rPr lang="en-US" dirty="0"/>
              <a:t>, suitable for communicating with electronic equipment.</a:t>
            </a:r>
            <a:endParaRPr dirty="0"/>
          </a:p>
          <a:p>
            <a:pPr marL="457200" lvl="1" indent="0" algn="just" rtl="0">
              <a:lnSpc>
                <a:spcPct val="90000"/>
              </a:lnSpc>
              <a:spcBef>
                <a:spcPts val="500"/>
              </a:spcBef>
              <a:spcAft>
                <a:spcPts val="0"/>
              </a:spcAft>
              <a:buSzPts val="2000"/>
              <a:buNone/>
            </a:pPr>
            <a:r>
              <a:rPr lang="en-US" dirty="0"/>
              <a:t>	Examples: disk drives, USB keys, sensors, controllers</a:t>
            </a:r>
            <a:endParaRPr dirty="0"/>
          </a:p>
          <a:p>
            <a:pPr marL="914400" lvl="1" indent="-457200" algn="just" rtl="0">
              <a:lnSpc>
                <a:spcPct val="90000"/>
              </a:lnSpc>
              <a:spcBef>
                <a:spcPts val="500"/>
              </a:spcBef>
              <a:spcAft>
                <a:spcPts val="0"/>
              </a:spcAft>
              <a:buSzPts val="2000"/>
              <a:buFont typeface="Roboto Condensed"/>
              <a:buAutoNum type="arabicPeriod" startAt="3"/>
            </a:pPr>
            <a:r>
              <a:rPr lang="en-US" b="1" dirty="0">
                <a:solidFill>
                  <a:schemeClr val="dk2"/>
                </a:solidFill>
              </a:rPr>
              <a:t>Communication</a:t>
            </a:r>
            <a:r>
              <a:rPr lang="en-US" dirty="0"/>
              <a:t>,</a:t>
            </a:r>
            <a:r>
              <a:rPr lang="en-US" b="1" dirty="0">
                <a:solidFill>
                  <a:schemeClr val="dk2"/>
                </a:solidFill>
              </a:rPr>
              <a:t> </a:t>
            </a:r>
            <a:r>
              <a:rPr lang="en-US" dirty="0"/>
              <a:t>suitable for communicating with remote devices.</a:t>
            </a:r>
            <a:endParaRPr dirty="0"/>
          </a:p>
          <a:p>
            <a:pPr marL="457200" lvl="1" indent="0" algn="just" rtl="0">
              <a:lnSpc>
                <a:spcPct val="90000"/>
              </a:lnSpc>
              <a:spcBef>
                <a:spcPts val="500"/>
              </a:spcBef>
              <a:spcAft>
                <a:spcPts val="0"/>
              </a:spcAft>
              <a:buSzPts val="2000"/>
              <a:buNone/>
            </a:pPr>
            <a:r>
              <a:rPr lang="en-US" dirty="0"/>
              <a:t>	Examples: modems, digital line drivers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4">
                                            <p:txEl>
                                              <p:pRg st="0" end="0"/>
                                            </p:txEl>
                                          </p:spTgt>
                                        </p:tgtEl>
                                        <p:attrNameLst>
                                          <p:attrName>style.visibility</p:attrName>
                                        </p:attrNameLst>
                                      </p:cBhvr>
                                      <p:to>
                                        <p:strVal val="visible"/>
                                      </p:to>
                                    </p:set>
                                    <p:animEffect transition="in" filter="fade">
                                      <p:cBhvr>
                                        <p:cTn id="7" dur="500"/>
                                        <p:tgtEl>
                                          <p:spTgt spid="4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4">
                                            <p:txEl>
                                              <p:pRg st="1" end="1"/>
                                            </p:txEl>
                                          </p:spTgt>
                                        </p:tgtEl>
                                        <p:attrNameLst>
                                          <p:attrName>style.visibility</p:attrName>
                                        </p:attrNameLst>
                                      </p:cBhvr>
                                      <p:to>
                                        <p:strVal val="visible"/>
                                      </p:to>
                                    </p:set>
                                    <p:animEffect transition="in" filter="fade">
                                      <p:cBhvr>
                                        <p:cTn id="12" dur="500"/>
                                        <p:tgtEl>
                                          <p:spTgt spid="4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4">
                                            <p:txEl>
                                              <p:pRg st="2" end="2"/>
                                            </p:txEl>
                                          </p:spTgt>
                                        </p:tgtEl>
                                        <p:attrNameLst>
                                          <p:attrName>style.visibility</p:attrName>
                                        </p:attrNameLst>
                                      </p:cBhvr>
                                      <p:to>
                                        <p:strVal val="visible"/>
                                      </p:to>
                                    </p:set>
                                    <p:animEffect transition="in" filter="fade">
                                      <p:cBhvr>
                                        <p:cTn id="17" dur="500"/>
                                        <p:tgtEl>
                                          <p:spTgt spid="4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4">
                                            <p:txEl>
                                              <p:pRg st="3" end="3"/>
                                            </p:txEl>
                                          </p:spTgt>
                                        </p:tgtEl>
                                        <p:attrNameLst>
                                          <p:attrName>style.visibility</p:attrName>
                                        </p:attrNameLst>
                                      </p:cBhvr>
                                      <p:to>
                                        <p:strVal val="visible"/>
                                      </p:to>
                                    </p:set>
                                    <p:animEffect transition="in" filter="fade">
                                      <p:cBhvr>
                                        <p:cTn id="22" dur="500"/>
                                        <p:tgtEl>
                                          <p:spTgt spid="4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4">
                                            <p:txEl>
                                              <p:pRg st="4" end="4"/>
                                            </p:txEl>
                                          </p:spTgt>
                                        </p:tgtEl>
                                        <p:attrNameLst>
                                          <p:attrName>style.visibility</p:attrName>
                                        </p:attrNameLst>
                                      </p:cBhvr>
                                      <p:to>
                                        <p:strVal val="visible"/>
                                      </p:to>
                                    </p:set>
                                    <p:animEffect transition="in" filter="fade">
                                      <p:cBhvr>
                                        <p:cTn id="27" dur="500"/>
                                        <p:tgtEl>
                                          <p:spTgt spid="4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4">
                                            <p:txEl>
                                              <p:pRg st="5" end="5"/>
                                            </p:txEl>
                                          </p:spTgt>
                                        </p:tgtEl>
                                        <p:attrNameLst>
                                          <p:attrName>style.visibility</p:attrName>
                                        </p:attrNameLst>
                                      </p:cBhvr>
                                      <p:to>
                                        <p:strVal val="visible"/>
                                      </p:to>
                                    </p:set>
                                    <p:animEffect transition="in" filter="fade">
                                      <p:cBhvr>
                                        <p:cTn id="32" dur="500"/>
                                        <p:tgtEl>
                                          <p:spTgt spid="4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4">
                                            <p:txEl>
                                              <p:pRg st="6" end="6"/>
                                            </p:txEl>
                                          </p:spTgt>
                                        </p:tgtEl>
                                        <p:attrNameLst>
                                          <p:attrName>style.visibility</p:attrName>
                                        </p:attrNameLst>
                                      </p:cBhvr>
                                      <p:to>
                                        <p:strVal val="visible"/>
                                      </p:to>
                                    </p:set>
                                    <p:animEffect transition="in" filter="fade">
                                      <p:cBhvr>
                                        <p:cTn id="37" dur="500"/>
                                        <p:tgtEl>
                                          <p:spTgt spid="4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41"/>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RAID 3 (Byte-level striping with a dedicated parity)</a:t>
            </a:r>
            <a:endParaRPr/>
          </a:p>
        </p:txBody>
      </p:sp>
      <p:sp>
        <p:nvSpPr>
          <p:cNvPr id="1021" name="Google Shape;1021;p41"/>
          <p:cNvSpPr txBox="1">
            <a:spLocks noGrp="1"/>
          </p:cNvSpPr>
          <p:nvPr>
            <p:ph type="body" idx="1"/>
          </p:nvPr>
        </p:nvSpPr>
        <p:spPr>
          <a:xfrm>
            <a:off x="131181" y="863444"/>
            <a:ext cx="5789674"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300"/>
              <a:buFont typeface="Noto Sans Symbols"/>
              <a:buChar char="🞂"/>
            </a:pPr>
            <a:r>
              <a:rPr lang="en-US" sz="2300"/>
              <a:t>It uses </a:t>
            </a:r>
            <a:r>
              <a:rPr lang="en-US" sz="2300" b="1">
                <a:solidFill>
                  <a:schemeClr val="accent6"/>
                </a:solidFill>
              </a:rPr>
              <a:t>striping and dedicates one drive for storing parity information</a:t>
            </a:r>
            <a:r>
              <a:rPr lang="en-US" sz="2300"/>
              <a:t>.</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Here </a:t>
            </a:r>
            <a:r>
              <a:rPr lang="en-US" sz="2300" b="1">
                <a:solidFill>
                  <a:schemeClr val="accent6"/>
                </a:solidFill>
              </a:rPr>
              <a:t>single parity bit is computed for each data word and written to a parity drive</a:t>
            </a:r>
            <a:r>
              <a:rPr lang="en-US" sz="2300"/>
              <a:t>. </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The </a:t>
            </a:r>
            <a:r>
              <a:rPr lang="en-US" sz="2300" b="1">
                <a:solidFill>
                  <a:schemeClr val="accent6"/>
                </a:solidFill>
              </a:rPr>
              <a:t>embedded ECC information is used to detect errors</a:t>
            </a:r>
            <a:r>
              <a:rPr lang="en-US" sz="2300"/>
              <a:t>.</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As in RAID level 2 the </a:t>
            </a:r>
            <a:r>
              <a:rPr lang="en-US" sz="2300" b="1">
                <a:solidFill>
                  <a:schemeClr val="accent6"/>
                </a:solidFill>
              </a:rPr>
              <a:t>drives must be exactly synchronized</a:t>
            </a:r>
            <a:r>
              <a:rPr lang="en-US" sz="2300"/>
              <a:t>.</a:t>
            </a:r>
            <a:endParaRPr/>
          </a:p>
        </p:txBody>
      </p:sp>
      <p:pic>
        <p:nvPicPr>
          <p:cNvPr id="1022" name="Google Shape;1022;p41" descr="RAID 3 diagram"/>
          <p:cNvPicPr preferRelativeResize="0"/>
          <p:nvPr/>
        </p:nvPicPr>
        <p:blipFill rotWithShape="1">
          <a:blip r:embed="rId3">
            <a:alphaModFix/>
          </a:blip>
          <a:srcRect l="6666" t="21108" r="6665" b="9234"/>
          <a:stretch/>
        </p:blipFill>
        <p:spPr>
          <a:xfrm>
            <a:off x="5920854" y="863444"/>
            <a:ext cx="6156000" cy="312535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021">
                                            <p:txEl>
                                              <p:pRg st="0" end="0"/>
                                            </p:txEl>
                                          </p:spTgt>
                                        </p:tgtEl>
                                        <p:attrNameLst>
                                          <p:attrName>style.visibility</p:attrName>
                                        </p:attrNameLst>
                                      </p:cBhvr>
                                      <p:to>
                                        <p:strVal val="visible"/>
                                      </p:to>
                                    </p:set>
                                    <p:animEffect transition="in" filter="fade">
                                      <p:cBhvr>
                                        <p:cTn id="9" dur="500"/>
                                        <p:tgtEl>
                                          <p:spTgt spid="1021">
                                            <p:txEl>
                                              <p:pRg st="0" end="0"/>
                                            </p:txEl>
                                          </p:spTgt>
                                        </p:tgtEl>
                                      </p:cBhvr>
                                    </p:animEffect>
                                  </p:childTnLst>
                                </p:cTn>
                              </p:par>
                              <p:par>
                                <p:cTn id="10" presetID="10" presetClass="entr" presetSubtype="0" fill="hold" nodeType="withEffect">
                                  <p:stCondLst>
                                    <p:cond delay="0"/>
                                  </p:stCondLst>
                                  <p:childTnLst>
                                    <p:set>
                                      <p:cBhvr>
                                        <p:cTn id="11" dur="1" fill="hold">
                                          <p:stCondLst>
                                            <p:cond delay="0"/>
                                          </p:stCondLst>
                                        </p:cTn>
                                        <p:tgtEl>
                                          <p:spTgt spid="1021">
                                            <p:txEl>
                                              <p:pRg st="1" end="1"/>
                                            </p:txEl>
                                          </p:spTgt>
                                        </p:tgtEl>
                                        <p:attrNameLst>
                                          <p:attrName>style.visibility</p:attrName>
                                        </p:attrNameLst>
                                      </p:cBhvr>
                                      <p:to>
                                        <p:strVal val="visible"/>
                                      </p:to>
                                    </p:set>
                                    <p:animEffect transition="in" filter="fade">
                                      <p:cBhvr>
                                        <p:cTn id="12" dur="500"/>
                                        <p:tgtEl>
                                          <p:spTgt spid="102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21">
                                            <p:txEl>
                                              <p:pRg st="2" end="2"/>
                                            </p:txEl>
                                          </p:spTgt>
                                        </p:tgtEl>
                                        <p:attrNameLst>
                                          <p:attrName>style.visibility</p:attrName>
                                        </p:attrNameLst>
                                      </p:cBhvr>
                                      <p:to>
                                        <p:strVal val="visible"/>
                                      </p:to>
                                    </p:set>
                                    <p:animEffect transition="in" filter="fade">
                                      <p:cBhvr>
                                        <p:cTn id="15" dur="500"/>
                                        <p:tgtEl>
                                          <p:spTgt spid="102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21">
                                            <p:txEl>
                                              <p:pRg st="3" end="3"/>
                                            </p:txEl>
                                          </p:spTgt>
                                        </p:tgtEl>
                                        <p:attrNameLst>
                                          <p:attrName>style.visibility</p:attrName>
                                        </p:attrNameLst>
                                      </p:cBhvr>
                                      <p:to>
                                        <p:strVal val="visible"/>
                                      </p:to>
                                    </p:set>
                                    <p:animEffect transition="in" filter="fade">
                                      <p:cBhvr>
                                        <p:cTn id="18" dur="500"/>
                                        <p:tgtEl>
                                          <p:spTgt spid="10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42"/>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RAID 4 (Block-level striping with dedicated parity)</a:t>
            </a:r>
            <a:endParaRPr/>
          </a:p>
        </p:txBody>
      </p:sp>
      <p:sp>
        <p:nvSpPr>
          <p:cNvPr id="1028" name="Google Shape;1028;p42"/>
          <p:cNvSpPr txBox="1">
            <a:spLocks noGrp="1"/>
          </p:cNvSpPr>
          <p:nvPr>
            <p:ph type="body" idx="1"/>
          </p:nvPr>
        </p:nvSpPr>
        <p:spPr>
          <a:xfrm>
            <a:off x="131181" y="863444"/>
            <a:ext cx="5789674"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300"/>
              <a:buFont typeface="Noto Sans Symbols"/>
              <a:buChar char="🞂"/>
            </a:pPr>
            <a:r>
              <a:rPr lang="en-US" sz="2300"/>
              <a:t>It </a:t>
            </a:r>
            <a:r>
              <a:rPr lang="en-US" sz="2300" b="1">
                <a:solidFill>
                  <a:schemeClr val="accent6"/>
                </a:solidFill>
              </a:rPr>
              <a:t>uses large stripes (block level striping), which means you can read records from any single drive</a:t>
            </a:r>
            <a:r>
              <a:rPr lang="en-US" sz="2300"/>
              <a:t>. </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They </a:t>
            </a:r>
            <a:r>
              <a:rPr lang="en-US" sz="2300" b="1">
                <a:solidFill>
                  <a:schemeClr val="accent6"/>
                </a:solidFill>
              </a:rPr>
              <a:t>do not require synchronization of drives</a:t>
            </a:r>
            <a:r>
              <a:rPr lang="en-US" sz="2300"/>
              <a:t>.</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RAID 4 is like RAID 0, with strip-for-strip parity written onto an extra drive.</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If </a:t>
            </a:r>
            <a:r>
              <a:rPr lang="en-US" sz="2300" b="1">
                <a:solidFill>
                  <a:schemeClr val="accent6"/>
                </a:solidFill>
              </a:rPr>
              <a:t>a drive crashes, the lost bytes can be recomputed from the parity drive</a:t>
            </a:r>
            <a:r>
              <a:rPr lang="en-US" sz="2300"/>
              <a:t> by reading the entire set of drives.</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This design protects against the loss of a drive but performs poorly for small updates, if one sector is changed, it is necessary to read all the drives in order to recalculate the parity.</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It </a:t>
            </a:r>
            <a:r>
              <a:rPr lang="en-US" sz="2300" b="1">
                <a:solidFill>
                  <a:schemeClr val="accent6"/>
                </a:solidFill>
              </a:rPr>
              <a:t>creates heavy load </a:t>
            </a:r>
            <a:r>
              <a:rPr lang="en-US" sz="2300"/>
              <a:t>on parity drive.</a:t>
            </a:r>
            <a:endParaRPr/>
          </a:p>
        </p:txBody>
      </p:sp>
      <p:pic>
        <p:nvPicPr>
          <p:cNvPr id="1029" name="Google Shape;1029;p42" descr="http://cdn.ttgtmedia.com/rms/onlineImages/storage_raid_04.png"/>
          <p:cNvPicPr preferRelativeResize="0"/>
          <p:nvPr/>
        </p:nvPicPr>
        <p:blipFill rotWithShape="1">
          <a:blip r:embed="rId3">
            <a:alphaModFix/>
          </a:blip>
          <a:srcRect l="7141" t="18568" r="6191" b="13505"/>
          <a:stretch/>
        </p:blipFill>
        <p:spPr>
          <a:xfrm>
            <a:off x="5923138" y="863444"/>
            <a:ext cx="6153912" cy="304314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028">
                                            <p:txEl>
                                              <p:pRg st="0" end="0"/>
                                            </p:txEl>
                                          </p:spTgt>
                                        </p:tgtEl>
                                        <p:attrNameLst>
                                          <p:attrName>style.visibility</p:attrName>
                                        </p:attrNameLst>
                                      </p:cBhvr>
                                      <p:to>
                                        <p:strVal val="visible"/>
                                      </p:to>
                                    </p:set>
                                    <p:animEffect transition="in" filter="fade">
                                      <p:cBhvr>
                                        <p:cTn id="9" dur="500"/>
                                        <p:tgtEl>
                                          <p:spTgt spid="1028">
                                            <p:txEl>
                                              <p:pRg st="0" end="0"/>
                                            </p:txEl>
                                          </p:spTgt>
                                        </p:tgtEl>
                                      </p:cBhvr>
                                    </p:animEffect>
                                  </p:childTnLst>
                                </p:cTn>
                              </p:par>
                              <p:par>
                                <p:cTn id="10" presetID="10" presetClass="entr" presetSubtype="0" fill="hold" nodeType="withEffect">
                                  <p:stCondLst>
                                    <p:cond delay="0"/>
                                  </p:stCondLst>
                                  <p:childTnLst>
                                    <p:set>
                                      <p:cBhvr>
                                        <p:cTn id="11" dur="1" fill="hold">
                                          <p:stCondLst>
                                            <p:cond delay="0"/>
                                          </p:stCondLst>
                                        </p:cTn>
                                        <p:tgtEl>
                                          <p:spTgt spid="1028">
                                            <p:txEl>
                                              <p:pRg st="1" end="1"/>
                                            </p:txEl>
                                          </p:spTgt>
                                        </p:tgtEl>
                                        <p:attrNameLst>
                                          <p:attrName>style.visibility</p:attrName>
                                        </p:attrNameLst>
                                      </p:cBhvr>
                                      <p:to>
                                        <p:strVal val="visible"/>
                                      </p:to>
                                    </p:set>
                                    <p:animEffect transition="in" filter="fade">
                                      <p:cBhvr>
                                        <p:cTn id="12" dur="500"/>
                                        <p:tgtEl>
                                          <p:spTgt spid="102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28">
                                            <p:txEl>
                                              <p:pRg st="2" end="2"/>
                                            </p:txEl>
                                          </p:spTgt>
                                        </p:tgtEl>
                                        <p:attrNameLst>
                                          <p:attrName>style.visibility</p:attrName>
                                        </p:attrNameLst>
                                      </p:cBhvr>
                                      <p:to>
                                        <p:strVal val="visible"/>
                                      </p:to>
                                    </p:set>
                                    <p:animEffect transition="in" filter="fade">
                                      <p:cBhvr>
                                        <p:cTn id="15" dur="500"/>
                                        <p:tgtEl>
                                          <p:spTgt spid="1028">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28">
                                            <p:txEl>
                                              <p:pRg st="3" end="3"/>
                                            </p:txEl>
                                          </p:spTgt>
                                        </p:tgtEl>
                                        <p:attrNameLst>
                                          <p:attrName>style.visibility</p:attrName>
                                        </p:attrNameLst>
                                      </p:cBhvr>
                                      <p:to>
                                        <p:strVal val="visible"/>
                                      </p:to>
                                    </p:set>
                                    <p:animEffect transition="in" filter="fade">
                                      <p:cBhvr>
                                        <p:cTn id="18" dur="500"/>
                                        <p:tgtEl>
                                          <p:spTgt spid="1028">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28">
                                            <p:txEl>
                                              <p:pRg st="4" end="4"/>
                                            </p:txEl>
                                          </p:spTgt>
                                        </p:tgtEl>
                                        <p:attrNameLst>
                                          <p:attrName>style.visibility</p:attrName>
                                        </p:attrNameLst>
                                      </p:cBhvr>
                                      <p:to>
                                        <p:strVal val="visible"/>
                                      </p:to>
                                    </p:set>
                                    <p:animEffect transition="in" filter="fade">
                                      <p:cBhvr>
                                        <p:cTn id="21" dur="500"/>
                                        <p:tgtEl>
                                          <p:spTgt spid="1028">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28">
                                            <p:txEl>
                                              <p:pRg st="5" end="5"/>
                                            </p:txEl>
                                          </p:spTgt>
                                        </p:tgtEl>
                                        <p:attrNameLst>
                                          <p:attrName>style.visibility</p:attrName>
                                        </p:attrNameLst>
                                      </p:cBhvr>
                                      <p:to>
                                        <p:strVal val="visible"/>
                                      </p:to>
                                    </p:set>
                                    <p:animEffect transition="in" filter="fade">
                                      <p:cBhvr>
                                        <p:cTn id="24" dur="500"/>
                                        <p:tgtEl>
                                          <p:spTgt spid="10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43"/>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RAID 5 (Block-level striping with distributed parity)</a:t>
            </a:r>
            <a:endParaRPr/>
          </a:p>
        </p:txBody>
      </p:sp>
      <p:sp>
        <p:nvSpPr>
          <p:cNvPr id="1035" name="Google Shape;1035;p43"/>
          <p:cNvSpPr txBox="1">
            <a:spLocks noGrp="1"/>
          </p:cNvSpPr>
          <p:nvPr>
            <p:ph type="body" idx="1"/>
          </p:nvPr>
        </p:nvSpPr>
        <p:spPr>
          <a:xfrm>
            <a:off x="131181" y="863444"/>
            <a:ext cx="5789674"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300"/>
              <a:buFont typeface="Noto Sans Symbols"/>
              <a:buChar char="🞂"/>
            </a:pPr>
            <a:r>
              <a:rPr lang="en-US" sz="2300"/>
              <a:t>This level is </a:t>
            </a:r>
            <a:r>
              <a:rPr lang="en-US" sz="2300" b="1">
                <a:solidFill>
                  <a:schemeClr val="accent6"/>
                </a:solidFill>
              </a:rPr>
              <a:t>based on block-level striping with parity</a:t>
            </a:r>
            <a:r>
              <a:rPr lang="en-US" sz="2300"/>
              <a:t>. </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The </a:t>
            </a:r>
            <a:r>
              <a:rPr lang="en-US" sz="2300" b="1">
                <a:solidFill>
                  <a:schemeClr val="accent6"/>
                </a:solidFill>
              </a:rPr>
              <a:t>parity information is striped across each drive</a:t>
            </a:r>
            <a:r>
              <a:rPr lang="en-US" sz="2300"/>
              <a:t>.</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As with RAID level 4, there is a heavy load in the parity drive, it may become bottleneck.</a:t>
            </a:r>
            <a:endParaRPr/>
          </a:p>
          <a:p>
            <a:pPr marL="265113" lvl="0" indent="-265113" algn="just" rtl="0">
              <a:lnSpc>
                <a:spcPct val="90000"/>
              </a:lnSpc>
              <a:spcBef>
                <a:spcPts val="1000"/>
              </a:spcBef>
              <a:spcAft>
                <a:spcPts val="0"/>
              </a:spcAft>
              <a:buClr>
                <a:schemeClr val="accent6"/>
              </a:buClr>
              <a:buSzPts val="2300"/>
              <a:buFont typeface="Noto Sans Symbols"/>
              <a:buChar char="🞂"/>
            </a:pPr>
            <a:r>
              <a:rPr lang="en-US" sz="2300"/>
              <a:t>This </a:t>
            </a:r>
            <a:r>
              <a:rPr lang="en-US" sz="2300" b="1">
                <a:solidFill>
                  <a:schemeClr val="accent6"/>
                </a:solidFill>
              </a:rPr>
              <a:t>bottleneck can be eliminated in RAID level 5 by distributing the parity bits uniformly over all the drives</a:t>
            </a:r>
            <a:r>
              <a:rPr lang="en-US" sz="2300"/>
              <a:t>.</a:t>
            </a:r>
            <a:endParaRPr/>
          </a:p>
        </p:txBody>
      </p:sp>
      <p:pic>
        <p:nvPicPr>
          <p:cNvPr id="1036" name="Google Shape;1036;p43" descr="http://cdn.ttgtmedia.com/rms/onlineImages/storage_raid_05.png"/>
          <p:cNvPicPr preferRelativeResize="0"/>
          <p:nvPr/>
        </p:nvPicPr>
        <p:blipFill rotWithShape="1">
          <a:blip r:embed="rId3">
            <a:alphaModFix/>
          </a:blip>
          <a:srcRect l="7619" t="21132" r="6666" b="10942"/>
          <a:stretch/>
        </p:blipFill>
        <p:spPr>
          <a:xfrm>
            <a:off x="5920855" y="863444"/>
            <a:ext cx="6089904" cy="304495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6"/>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035">
                                            <p:txEl>
                                              <p:pRg st="0" end="0"/>
                                            </p:txEl>
                                          </p:spTgt>
                                        </p:tgtEl>
                                        <p:attrNameLst>
                                          <p:attrName>style.visibility</p:attrName>
                                        </p:attrNameLst>
                                      </p:cBhvr>
                                      <p:to>
                                        <p:strVal val="visible"/>
                                      </p:to>
                                    </p:set>
                                    <p:animEffect transition="in" filter="fade">
                                      <p:cBhvr>
                                        <p:cTn id="9" dur="500"/>
                                        <p:tgtEl>
                                          <p:spTgt spid="1035">
                                            <p:txEl>
                                              <p:pRg st="0" end="0"/>
                                            </p:txEl>
                                          </p:spTgt>
                                        </p:tgtEl>
                                      </p:cBhvr>
                                    </p:animEffect>
                                  </p:childTnLst>
                                </p:cTn>
                              </p:par>
                              <p:par>
                                <p:cTn id="10" presetID="10" presetClass="entr" presetSubtype="0" fill="hold" nodeType="withEffect">
                                  <p:stCondLst>
                                    <p:cond delay="0"/>
                                  </p:stCondLst>
                                  <p:childTnLst>
                                    <p:set>
                                      <p:cBhvr>
                                        <p:cTn id="11" dur="1" fill="hold">
                                          <p:stCondLst>
                                            <p:cond delay="0"/>
                                          </p:stCondLst>
                                        </p:cTn>
                                        <p:tgtEl>
                                          <p:spTgt spid="1035">
                                            <p:txEl>
                                              <p:pRg st="1" end="1"/>
                                            </p:txEl>
                                          </p:spTgt>
                                        </p:tgtEl>
                                        <p:attrNameLst>
                                          <p:attrName>style.visibility</p:attrName>
                                        </p:attrNameLst>
                                      </p:cBhvr>
                                      <p:to>
                                        <p:strVal val="visible"/>
                                      </p:to>
                                    </p:set>
                                    <p:animEffect transition="in" filter="fade">
                                      <p:cBhvr>
                                        <p:cTn id="12" dur="500"/>
                                        <p:tgtEl>
                                          <p:spTgt spid="103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35">
                                            <p:txEl>
                                              <p:pRg st="2" end="2"/>
                                            </p:txEl>
                                          </p:spTgt>
                                        </p:tgtEl>
                                        <p:attrNameLst>
                                          <p:attrName>style.visibility</p:attrName>
                                        </p:attrNameLst>
                                      </p:cBhvr>
                                      <p:to>
                                        <p:strVal val="visible"/>
                                      </p:to>
                                    </p:set>
                                    <p:animEffect transition="in" filter="fade">
                                      <p:cBhvr>
                                        <p:cTn id="15" dur="500"/>
                                        <p:tgtEl>
                                          <p:spTgt spid="103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35">
                                            <p:txEl>
                                              <p:pRg st="3" end="3"/>
                                            </p:txEl>
                                          </p:spTgt>
                                        </p:tgtEl>
                                        <p:attrNameLst>
                                          <p:attrName>style.visibility</p:attrName>
                                        </p:attrNameLst>
                                      </p:cBhvr>
                                      <p:to>
                                        <p:strVal val="visible"/>
                                      </p:to>
                                    </p:set>
                                    <p:animEffect transition="in" filter="fade">
                                      <p:cBhvr>
                                        <p:cTn id="18" dur="500"/>
                                        <p:tgtEl>
                                          <p:spTgt spid="1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46"/>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IMP Questions</a:t>
            </a:r>
            <a:endParaRPr/>
          </a:p>
        </p:txBody>
      </p:sp>
      <p:sp>
        <p:nvSpPr>
          <p:cNvPr id="1063" name="Google Shape;1063;p46"/>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457200" lvl="0" indent="-457200" algn="just" rtl="0">
              <a:lnSpc>
                <a:spcPct val="90000"/>
              </a:lnSpc>
              <a:spcBef>
                <a:spcPts val="0"/>
              </a:spcBef>
              <a:spcAft>
                <a:spcPts val="0"/>
              </a:spcAft>
              <a:buSzPts val="2400"/>
              <a:buFont typeface="Roboto Condensed"/>
              <a:buAutoNum type="arabicPeriod"/>
            </a:pPr>
            <a:r>
              <a:rPr lang="en-US"/>
              <a:t>Write a short note on DMA.</a:t>
            </a:r>
            <a:endParaRPr/>
          </a:p>
          <a:p>
            <a:pPr marL="457200" lvl="0" indent="-457200" algn="just" rtl="0">
              <a:lnSpc>
                <a:spcPct val="90000"/>
              </a:lnSpc>
              <a:spcBef>
                <a:spcPts val="1000"/>
              </a:spcBef>
              <a:spcAft>
                <a:spcPts val="0"/>
              </a:spcAft>
              <a:buSzPts val="2400"/>
              <a:buFont typeface="Roboto Condensed"/>
              <a:buAutoNum type="arabicPeriod"/>
            </a:pPr>
            <a:r>
              <a:rPr lang="en-US"/>
              <a:t>Briefly describe all Disk Arm Scheduling Algorithm.</a:t>
            </a:r>
            <a:endParaRPr/>
          </a:p>
          <a:p>
            <a:pPr marL="457200" lvl="0" indent="-457200" algn="just" rtl="0">
              <a:lnSpc>
                <a:spcPct val="90000"/>
              </a:lnSpc>
              <a:spcBef>
                <a:spcPts val="1000"/>
              </a:spcBef>
              <a:spcAft>
                <a:spcPts val="0"/>
              </a:spcAft>
              <a:buSzPts val="2400"/>
              <a:buFont typeface="Roboto Condensed"/>
              <a:buAutoNum type="arabicPeriod"/>
            </a:pPr>
            <a:r>
              <a:rPr lang="en-US"/>
              <a:t>Write short note on RAID.</a:t>
            </a:r>
            <a:endParaRPr/>
          </a:p>
          <a:p>
            <a:pPr marL="457200" lvl="0" indent="-457200" algn="just" rtl="0">
              <a:lnSpc>
                <a:spcPct val="90000"/>
              </a:lnSpc>
              <a:spcBef>
                <a:spcPts val="1000"/>
              </a:spcBef>
              <a:spcAft>
                <a:spcPts val="0"/>
              </a:spcAft>
              <a:buSzPts val="2400"/>
              <a:buFont typeface="Roboto Condensed"/>
              <a:buAutoNum type="arabicPeriod"/>
            </a:pPr>
            <a:r>
              <a:rPr lang="en-US"/>
              <a:t>Suppose Disk drive has 300 cylinders. The current position of head is 90. The queue of pending request is 36,79,15,120,199,270,89,170 Calculate head movement for the following algorithms. 1. FCFS 2. SSTF</a:t>
            </a:r>
            <a:endParaRPr/>
          </a:p>
          <a:p>
            <a:pPr marL="457200" lvl="0" indent="-457200" algn="just" rtl="0">
              <a:lnSpc>
                <a:spcPct val="90000"/>
              </a:lnSpc>
              <a:spcBef>
                <a:spcPts val="1000"/>
              </a:spcBef>
              <a:spcAft>
                <a:spcPts val="0"/>
              </a:spcAft>
              <a:buSzPts val="2400"/>
              <a:buFont typeface="Roboto Condensed"/>
              <a:buAutoNum type="arabicPeriod"/>
            </a:pPr>
            <a:r>
              <a:rPr lang="en-US"/>
              <a:t>Suppose that a disk drive has 200 cylinders from 0 to 199. The drive is currently at cylinder 53 and previous request at 43. The queue of pending requests in FIFO order is 98, 183, 37, 122, 14, 124, 65, 67.Starting from the current head position what is the total distance (in cylinder ) that the disk arm moves to satisfy all the pending requests for each of the following disk scheduling algorithms: FCFS, SSTF, SCAN, LOOK, CLOOK, CSCAN.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3">
                                            <p:txEl>
                                              <p:pRg st="0" end="0"/>
                                            </p:txEl>
                                          </p:spTgt>
                                        </p:tgtEl>
                                        <p:attrNameLst>
                                          <p:attrName>style.visibility</p:attrName>
                                        </p:attrNameLst>
                                      </p:cBhvr>
                                      <p:to>
                                        <p:strVal val="visible"/>
                                      </p:to>
                                    </p:set>
                                    <p:animEffect transition="in" filter="fade">
                                      <p:cBhvr>
                                        <p:cTn id="7" dur="500"/>
                                        <p:tgtEl>
                                          <p:spTgt spid="10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63">
                                            <p:txEl>
                                              <p:pRg st="1" end="1"/>
                                            </p:txEl>
                                          </p:spTgt>
                                        </p:tgtEl>
                                        <p:attrNameLst>
                                          <p:attrName>style.visibility</p:attrName>
                                        </p:attrNameLst>
                                      </p:cBhvr>
                                      <p:to>
                                        <p:strVal val="visible"/>
                                      </p:to>
                                    </p:set>
                                    <p:animEffect transition="in" filter="fade">
                                      <p:cBhvr>
                                        <p:cTn id="12" dur="500"/>
                                        <p:tgtEl>
                                          <p:spTgt spid="10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63">
                                            <p:txEl>
                                              <p:pRg st="2" end="2"/>
                                            </p:txEl>
                                          </p:spTgt>
                                        </p:tgtEl>
                                        <p:attrNameLst>
                                          <p:attrName>style.visibility</p:attrName>
                                        </p:attrNameLst>
                                      </p:cBhvr>
                                      <p:to>
                                        <p:strVal val="visible"/>
                                      </p:to>
                                    </p:set>
                                    <p:animEffect transition="in" filter="fade">
                                      <p:cBhvr>
                                        <p:cTn id="17" dur="500"/>
                                        <p:tgtEl>
                                          <p:spTgt spid="10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63">
                                            <p:txEl>
                                              <p:pRg st="3" end="3"/>
                                            </p:txEl>
                                          </p:spTgt>
                                        </p:tgtEl>
                                        <p:attrNameLst>
                                          <p:attrName>style.visibility</p:attrName>
                                        </p:attrNameLst>
                                      </p:cBhvr>
                                      <p:to>
                                        <p:strVal val="visible"/>
                                      </p:to>
                                    </p:set>
                                    <p:animEffect transition="in" filter="fade">
                                      <p:cBhvr>
                                        <p:cTn id="22" dur="500"/>
                                        <p:tgtEl>
                                          <p:spTgt spid="10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63">
                                            <p:txEl>
                                              <p:pRg st="4" end="4"/>
                                            </p:txEl>
                                          </p:spTgt>
                                        </p:tgtEl>
                                        <p:attrNameLst>
                                          <p:attrName>style.visibility</p:attrName>
                                        </p:attrNameLst>
                                      </p:cBhvr>
                                      <p:to>
                                        <p:strVal val="visible"/>
                                      </p:to>
                                    </p:set>
                                    <p:animEffect transition="in" filter="fade">
                                      <p:cBhvr>
                                        <p:cTn id="27" dur="500"/>
                                        <p:tgtEl>
                                          <p:spTgt spid="10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47"/>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IMP Questions</a:t>
            </a:r>
            <a:endParaRPr/>
          </a:p>
        </p:txBody>
      </p:sp>
      <p:sp>
        <p:nvSpPr>
          <p:cNvPr id="1069" name="Google Shape;1069;p47"/>
          <p:cNvSpPr txBox="1">
            <a:spLocks noGrp="1"/>
          </p:cNvSpPr>
          <p:nvPr>
            <p:ph type="body" idx="1"/>
          </p:nvPr>
        </p:nvSpPr>
        <p:spPr>
          <a:xfrm>
            <a:off x="178805" y="863444"/>
            <a:ext cx="11929641" cy="5590565"/>
          </a:xfrm>
          <a:prstGeom prst="rect">
            <a:avLst/>
          </a:prstGeom>
          <a:noFill/>
          <a:ln>
            <a:noFill/>
          </a:ln>
        </p:spPr>
        <p:txBody>
          <a:bodyPr spcFirstLastPara="1" wrap="square" lIns="91425" tIns="45700" rIns="91425" bIns="45700" anchor="t" anchorCtr="0">
            <a:noAutofit/>
          </a:bodyPr>
          <a:lstStyle/>
          <a:p>
            <a:pPr marL="457200" lvl="0" indent="-457200" algn="just" rtl="0">
              <a:lnSpc>
                <a:spcPct val="90000"/>
              </a:lnSpc>
              <a:spcBef>
                <a:spcPts val="0"/>
              </a:spcBef>
              <a:spcAft>
                <a:spcPts val="0"/>
              </a:spcAft>
              <a:buSzPts val="2400"/>
              <a:buFont typeface="Roboto Condensed"/>
              <a:buAutoNum type="arabicPeriod" startAt="6"/>
            </a:pPr>
            <a:r>
              <a:rPr lang="en-US"/>
              <a:t>Define seek time and rotational latency. Assume that a disk drive has 200 cylinders, numbered 0 to 199. The drive is currently serving a request at cylinder 100. The queue of pending requests is 23, 89, 132, 42, 189. Calculate seek time for FCFS and SSTF disk scheduling algorithm.</a:t>
            </a:r>
            <a:endParaRPr/>
          </a:p>
          <a:p>
            <a:pPr marL="457200" lvl="0" indent="-457200" algn="just" rtl="0">
              <a:lnSpc>
                <a:spcPct val="90000"/>
              </a:lnSpc>
              <a:spcBef>
                <a:spcPts val="1000"/>
              </a:spcBef>
              <a:spcAft>
                <a:spcPts val="0"/>
              </a:spcAft>
              <a:buSzPts val="2400"/>
              <a:buFont typeface="Roboto Condensed"/>
              <a:buAutoNum type="arabicPeriod" startAt="6"/>
            </a:pPr>
            <a:r>
              <a:rPr lang="en-US"/>
              <a:t>Suppose that a disk drive has 5000 cylinders, numbered 0 to 4999. The drive is currently serving a request at cylinder 143,. The queue of pending requests, in FIFO order,86, 1470, 913, 1774, 948, 1509, 1022, 1750, 130Starting from current head position what is total distance (in cylinders) that disk arm moves to satisfy all the pending request for FCFS and SSTF disk scheduling algorithm?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9">
                                            <p:txEl>
                                              <p:pRg st="0" end="0"/>
                                            </p:txEl>
                                          </p:spTgt>
                                        </p:tgtEl>
                                        <p:attrNameLst>
                                          <p:attrName>style.visibility</p:attrName>
                                        </p:attrNameLst>
                                      </p:cBhvr>
                                      <p:to>
                                        <p:strVal val="visible"/>
                                      </p:to>
                                    </p:set>
                                    <p:animEffect transition="in" filter="fade">
                                      <p:cBhvr>
                                        <p:cTn id="7" dur="500"/>
                                        <p:tgtEl>
                                          <p:spTgt spid="10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69">
                                            <p:txEl>
                                              <p:pRg st="1" end="1"/>
                                            </p:txEl>
                                          </p:spTgt>
                                        </p:tgtEl>
                                        <p:attrNameLst>
                                          <p:attrName>style.visibility</p:attrName>
                                        </p:attrNameLst>
                                      </p:cBhvr>
                                      <p:to>
                                        <p:strVal val="visible"/>
                                      </p:to>
                                    </p:set>
                                    <p:animEffect transition="in" filter="fade">
                                      <p:cBhvr>
                                        <p:cTn id="12" dur="500"/>
                                        <p:tgtEl>
                                          <p:spTgt spid="106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cxnSp>
        <p:nvCxnSpPr>
          <p:cNvPr id="1074" name="Google Shape;1074;p48"/>
          <p:cNvCxnSpPr>
            <a:endCxn id="1075" idx="0"/>
          </p:cNvCxnSpPr>
          <p:nvPr/>
        </p:nvCxnSpPr>
        <p:spPr>
          <a:xfrm>
            <a:off x="1191446" y="106"/>
            <a:ext cx="0" cy="682800"/>
          </a:xfrm>
          <a:prstGeom prst="straightConnector1">
            <a:avLst/>
          </a:prstGeom>
          <a:noFill/>
          <a:ln w="9525" cap="flat" cmpd="sng">
            <a:solidFill>
              <a:srgbClr val="A5A5A5"/>
            </a:solidFill>
            <a:prstDash val="solid"/>
            <a:miter lim="800000"/>
            <a:headEnd type="none" w="sm" len="sm"/>
            <a:tailEnd type="none" w="sm" len="sm"/>
          </a:ln>
        </p:spPr>
      </p:cxnSp>
      <p:cxnSp>
        <p:nvCxnSpPr>
          <p:cNvPr id="1076" name="Google Shape;1076;p48"/>
          <p:cNvCxnSpPr/>
          <p:nvPr/>
        </p:nvCxnSpPr>
        <p:spPr>
          <a:xfrm>
            <a:off x="1191446" y="5063613"/>
            <a:ext cx="0" cy="1794387"/>
          </a:xfrm>
          <a:prstGeom prst="straightConnector1">
            <a:avLst/>
          </a:prstGeom>
          <a:noFill/>
          <a:ln w="9525" cap="flat" cmpd="sng">
            <a:solidFill>
              <a:srgbClr val="A5A5A5"/>
            </a:solidFill>
            <a:prstDash val="solid"/>
            <a:miter lim="800000"/>
            <a:headEnd type="none" w="sm" len="sm"/>
            <a:tailEnd type="none" w="sm" len="sm"/>
          </a:ln>
        </p:spPr>
      </p:cxnSp>
      <p:sp>
        <p:nvSpPr>
          <p:cNvPr id="1075" name="Google Shape;1075;p48"/>
          <p:cNvSpPr/>
          <p:nvPr/>
        </p:nvSpPr>
        <p:spPr>
          <a:xfrm>
            <a:off x="954165" y="682906"/>
            <a:ext cx="474562" cy="474562"/>
          </a:xfrm>
          <a:prstGeom prst="ellipse">
            <a:avLst/>
          </a:prstGeom>
          <a:solidFill>
            <a:schemeClr val="accent3"/>
          </a:solidFill>
          <a:ln w="12700"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Roboto Condensed"/>
                <a:ea typeface="Roboto Condensed"/>
                <a:cs typeface="Roboto Condensed"/>
                <a:sym typeface="Roboto Condensed"/>
              </a:rPr>
              <a:t>✓</a:t>
            </a:r>
            <a:endParaRPr sz="2800">
              <a:solidFill>
                <a:schemeClr val="lt1"/>
              </a:solidFill>
              <a:latin typeface="Roboto Condensed"/>
              <a:ea typeface="Roboto Condensed"/>
              <a:cs typeface="Roboto Condensed"/>
              <a:sym typeface="Roboto Condensed"/>
            </a:endParaRPr>
          </a:p>
        </p:txBody>
      </p:sp>
      <p:sp>
        <p:nvSpPr>
          <p:cNvPr id="1077" name="Google Shape;1077;p48"/>
          <p:cNvSpPr txBox="1"/>
          <p:nvPr/>
        </p:nvSpPr>
        <p:spPr>
          <a:xfrm>
            <a:off x="1527893" y="720132"/>
            <a:ext cx="117532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Roboto Condensed"/>
                <a:ea typeface="Roboto Condensed"/>
                <a:cs typeface="Roboto Condensed"/>
                <a:sym typeface="Roboto Condensed"/>
              </a:rPr>
              <a:t>Looping</a:t>
            </a:r>
            <a:endParaRPr/>
          </a:p>
        </p:txBody>
      </p:sp>
      <p:cxnSp>
        <p:nvCxnSpPr>
          <p:cNvPr id="1078" name="Google Shape;1078;p48"/>
          <p:cNvCxnSpPr/>
          <p:nvPr/>
        </p:nvCxnSpPr>
        <p:spPr>
          <a:xfrm>
            <a:off x="1191446" y="1157468"/>
            <a:ext cx="0" cy="3979075"/>
          </a:xfrm>
          <a:prstGeom prst="straightConnector1">
            <a:avLst/>
          </a:prstGeom>
          <a:noFill/>
          <a:ln w="9525" cap="flat" cmpd="sng">
            <a:solidFill>
              <a:srgbClr val="A5A5A5"/>
            </a:solidFill>
            <a:prstDash val="solid"/>
            <a:miter lim="800000"/>
            <a:headEnd type="none" w="sm" len="sm"/>
            <a:tailEnd type="none" w="sm" len="sm"/>
          </a:ln>
        </p:spPr>
      </p:cxnSp>
      <p:sp>
        <p:nvSpPr>
          <p:cNvPr id="1079" name="Google Shape;1079;p48"/>
          <p:cNvSpPr txBox="1"/>
          <p:nvPr/>
        </p:nvSpPr>
        <p:spPr>
          <a:xfrm>
            <a:off x="1458961" y="731706"/>
            <a:ext cx="8814591" cy="41549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Roboto Condensed"/>
                <a:ea typeface="Roboto Condensed"/>
                <a:cs typeface="Roboto Condensed"/>
                <a:sym typeface="Roboto Condensed"/>
              </a:rPr>
              <a:t>Outline</a:t>
            </a:r>
            <a:endParaRPr dirty="0"/>
          </a:p>
          <a:p>
            <a:pPr marL="742950" marR="0" lvl="1" indent="-285750" algn="l" rtl="0">
              <a:spcBef>
                <a:spcPts val="0"/>
              </a:spcBef>
              <a:spcAft>
                <a:spcPts val="0"/>
              </a:spcAft>
              <a:buClr>
                <a:srgbClr val="7F7F7F"/>
              </a:buClr>
              <a:buSzPts val="2400"/>
              <a:buFont typeface="Arial"/>
              <a:buChar char="•"/>
            </a:pPr>
            <a:r>
              <a:rPr lang="en-US" sz="2400" b="0" i="0" u="none" strike="noStrike" cap="none" dirty="0">
                <a:solidFill>
                  <a:srgbClr val="7F7F7F"/>
                </a:solidFill>
                <a:latin typeface="Roboto Condensed"/>
                <a:ea typeface="Roboto Condensed"/>
                <a:cs typeface="Roboto Condensed"/>
                <a:sym typeface="Roboto Condensed"/>
              </a:rPr>
              <a:t>File concept</a:t>
            </a:r>
            <a:endParaRPr dirty="0"/>
          </a:p>
          <a:p>
            <a:pPr marL="742950" marR="0" lvl="1" indent="-285750" algn="l" rtl="0">
              <a:spcBef>
                <a:spcPts val="0"/>
              </a:spcBef>
              <a:spcAft>
                <a:spcPts val="0"/>
              </a:spcAft>
              <a:buClr>
                <a:srgbClr val="7F7F7F"/>
              </a:buClr>
              <a:buSzPts val="2400"/>
              <a:buFont typeface="Arial"/>
              <a:buChar char="•"/>
            </a:pPr>
            <a:r>
              <a:rPr lang="en-US" sz="2400" b="0" i="0" u="none" strike="noStrike" cap="none" dirty="0">
                <a:solidFill>
                  <a:srgbClr val="7F7F7F"/>
                </a:solidFill>
                <a:latin typeface="Roboto Condensed"/>
                <a:ea typeface="Roboto Condensed"/>
                <a:cs typeface="Roboto Condensed"/>
                <a:sym typeface="Roboto Condensed"/>
              </a:rPr>
              <a:t>File attributes</a:t>
            </a:r>
            <a:endParaRPr dirty="0"/>
          </a:p>
          <a:p>
            <a:pPr marL="742950" marR="0" lvl="1" indent="-285750" algn="l" rtl="0">
              <a:spcBef>
                <a:spcPts val="0"/>
              </a:spcBef>
              <a:spcAft>
                <a:spcPts val="0"/>
              </a:spcAft>
              <a:buClr>
                <a:srgbClr val="7F7F7F"/>
              </a:buClr>
              <a:buSzPts val="2400"/>
              <a:buFont typeface="Arial"/>
              <a:buChar char="•"/>
            </a:pPr>
            <a:r>
              <a:rPr lang="en-US" sz="2400" b="0" i="0" u="none" strike="noStrike" cap="none" dirty="0">
                <a:solidFill>
                  <a:srgbClr val="7F7F7F"/>
                </a:solidFill>
                <a:latin typeface="Roboto Condensed"/>
                <a:ea typeface="Roboto Condensed"/>
                <a:cs typeface="Roboto Condensed"/>
                <a:sym typeface="Roboto Condensed"/>
              </a:rPr>
              <a:t>Access methods</a:t>
            </a:r>
            <a:endParaRPr dirty="0"/>
          </a:p>
          <a:p>
            <a:pPr marL="742950" marR="0" lvl="1" indent="-285750" algn="l" rtl="0">
              <a:spcBef>
                <a:spcPts val="0"/>
              </a:spcBef>
              <a:spcAft>
                <a:spcPts val="0"/>
              </a:spcAft>
              <a:buClr>
                <a:srgbClr val="7F7F7F"/>
              </a:buClr>
              <a:buSzPts val="2400"/>
              <a:buFont typeface="Arial"/>
              <a:buChar char="•"/>
            </a:pPr>
            <a:r>
              <a:rPr lang="en-US" sz="2400" b="0" i="0" u="none" strike="noStrike" cap="none" dirty="0">
                <a:solidFill>
                  <a:srgbClr val="7F7F7F"/>
                </a:solidFill>
                <a:latin typeface="Roboto Condensed"/>
                <a:ea typeface="Roboto Condensed"/>
                <a:cs typeface="Roboto Condensed"/>
                <a:sym typeface="Roboto Condensed"/>
              </a:rPr>
              <a:t>File types</a:t>
            </a:r>
            <a:endParaRPr dirty="0"/>
          </a:p>
          <a:p>
            <a:pPr marL="742950" marR="0" lvl="1" indent="-285750" algn="l" rtl="0">
              <a:spcBef>
                <a:spcPts val="0"/>
              </a:spcBef>
              <a:spcAft>
                <a:spcPts val="0"/>
              </a:spcAft>
              <a:buClr>
                <a:srgbClr val="7F7F7F"/>
              </a:buClr>
              <a:buSzPts val="2400"/>
              <a:buFont typeface="Arial"/>
              <a:buChar char="•"/>
            </a:pPr>
            <a:r>
              <a:rPr lang="en-US" sz="2400" b="0" i="0" u="none" strike="noStrike" cap="none" dirty="0">
                <a:solidFill>
                  <a:srgbClr val="7F7F7F"/>
                </a:solidFill>
                <a:latin typeface="Roboto Condensed"/>
                <a:ea typeface="Roboto Condensed"/>
                <a:cs typeface="Roboto Condensed"/>
                <a:sym typeface="Roboto Condensed"/>
              </a:rPr>
              <a:t>File operation</a:t>
            </a:r>
            <a:endParaRPr dirty="0"/>
          </a:p>
          <a:p>
            <a:pPr marL="742950" marR="0" lvl="1" indent="-285750" algn="l" rtl="0">
              <a:spcBef>
                <a:spcPts val="0"/>
              </a:spcBef>
              <a:spcAft>
                <a:spcPts val="0"/>
              </a:spcAft>
              <a:buClr>
                <a:srgbClr val="7F7F7F"/>
              </a:buClr>
              <a:buSzPts val="2400"/>
              <a:buFont typeface="Arial"/>
              <a:buChar char="•"/>
            </a:pPr>
            <a:r>
              <a:rPr lang="en-US" sz="2400" b="0" i="0" u="none" strike="noStrike" cap="none" dirty="0">
                <a:solidFill>
                  <a:srgbClr val="7F7F7F"/>
                </a:solidFill>
                <a:latin typeface="Roboto Condensed"/>
                <a:ea typeface="Roboto Condensed"/>
                <a:cs typeface="Roboto Condensed"/>
                <a:sym typeface="Roboto Condensed"/>
              </a:rPr>
              <a:t>Directory structure</a:t>
            </a:r>
            <a:endParaRPr dirty="0"/>
          </a:p>
          <a:p>
            <a:pPr marL="742950" marR="0" lvl="1" indent="-285750" algn="l" rtl="0">
              <a:spcBef>
                <a:spcPts val="0"/>
              </a:spcBef>
              <a:spcAft>
                <a:spcPts val="0"/>
              </a:spcAft>
              <a:buClr>
                <a:srgbClr val="7F7F7F"/>
              </a:buClr>
              <a:buSzPts val="2400"/>
              <a:buFont typeface="Arial"/>
              <a:buChar char="•"/>
            </a:pPr>
            <a:r>
              <a:rPr lang="en-US" sz="2400" b="0" i="0" u="none" strike="noStrike" cap="none" dirty="0">
                <a:solidFill>
                  <a:srgbClr val="7F7F7F"/>
                </a:solidFill>
                <a:latin typeface="Roboto Condensed"/>
                <a:ea typeface="Roboto Condensed"/>
                <a:cs typeface="Roboto Condensed"/>
                <a:sym typeface="Roboto Condensed"/>
              </a:rPr>
              <a:t>File System structure</a:t>
            </a:r>
            <a:endParaRPr dirty="0"/>
          </a:p>
          <a:p>
            <a:pPr marL="742950" marR="0" lvl="1" indent="-285750" algn="l" rtl="0">
              <a:spcBef>
                <a:spcPts val="0"/>
              </a:spcBef>
              <a:spcAft>
                <a:spcPts val="0"/>
              </a:spcAft>
              <a:buClr>
                <a:srgbClr val="7F7F7F"/>
              </a:buClr>
              <a:buSzPts val="2400"/>
              <a:buFont typeface="Arial"/>
              <a:buChar char="•"/>
            </a:pPr>
            <a:r>
              <a:rPr lang="en-US" sz="2400" b="0" i="0" u="none" strike="noStrike" cap="none" dirty="0">
                <a:solidFill>
                  <a:srgbClr val="7F7F7F"/>
                </a:solidFill>
                <a:latin typeface="Roboto Condensed"/>
                <a:ea typeface="Roboto Condensed"/>
                <a:cs typeface="Roboto Condensed"/>
                <a:sym typeface="Roboto Condensed"/>
              </a:rPr>
              <a:t>Allocation methods (contiguous, linked, indexed)</a:t>
            </a:r>
            <a:endParaRPr dirty="0"/>
          </a:p>
          <a:p>
            <a:pPr marL="742950" marR="0" lvl="1" indent="-285750" algn="l" rtl="0">
              <a:spcBef>
                <a:spcPts val="0"/>
              </a:spcBef>
              <a:spcAft>
                <a:spcPts val="0"/>
              </a:spcAft>
              <a:buClr>
                <a:srgbClr val="7F7F7F"/>
              </a:buClr>
              <a:buSzPts val="2400"/>
              <a:buFont typeface="Arial"/>
              <a:buChar char="•"/>
            </a:pPr>
            <a:r>
              <a:rPr lang="en-US" sz="2400" b="0" i="0" u="none" strike="noStrike" cap="none" dirty="0">
                <a:solidFill>
                  <a:srgbClr val="7F7F7F"/>
                </a:solidFill>
                <a:latin typeface="Roboto Condensed"/>
                <a:ea typeface="Roboto Condensed"/>
                <a:cs typeface="Roboto Condensed"/>
                <a:sym typeface="Roboto Condensed"/>
              </a:rPr>
              <a:t>Free-space management (bit vector, linked list, grouping)</a:t>
            </a:r>
            <a:endParaRPr dirty="0"/>
          </a:p>
          <a:p>
            <a:pPr marL="742950" marR="0" lvl="1" indent="-285750" algn="l" rtl="0">
              <a:spcBef>
                <a:spcPts val="0"/>
              </a:spcBef>
              <a:spcAft>
                <a:spcPts val="0"/>
              </a:spcAft>
              <a:buClr>
                <a:srgbClr val="7F7F7F"/>
              </a:buClr>
              <a:buSzPts val="2400"/>
              <a:buFont typeface="Arial"/>
              <a:buChar char="•"/>
            </a:pPr>
            <a:r>
              <a:rPr lang="en-US" sz="2400" b="0" i="0" u="none" strike="noStrike" cap="none" dirty="0">
                <a:solidFill>
                  <a:srgbClr val="7F7F7F"/>
                </a:solidFill>
                <a:latin typeface="Roboto Condensed"/>
                <a:ea typeface="Roboto Condensed"/>
                <a:cs typeface="Roboto Condensed"/>
                <a:sym typeface="Roboto Condensed"/>
              </a:rPr>
              <a:t>Directory implementation (linear list, hash table)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4"/>
                                        </p:tgtEl>
                                        <p:attrNameLst>
                                          <p:attrName>style.visibility</p:attrName>
                                        </p:attrNameLst>
                                      </p:cBhvr>
                                      <p:to>
                                        <p:strVal val="visible"/>
                                      </p:to>
                                    </p:set>
                                    <p:animEffect transition="in" filter="fade">
                                      <p:cBhvr>
                                        <p:cTn id="7" dur="500"/>
                                        <p:tgtEl>
                                          <p:spTgt spid="1074"/>
                                        </p:tgtEl>
                                      </p:cBhvr>
                                    </p:animEffect>
                                  </p:childTnLst>
                                </p:cTn>
                              </p:par>
                              <p:par>
                                <p:cTn id="8" presetID="10" presetClass="entr" presetSubtype="0" fill="hold" nodeType="withEffect">
                                  <p:stCondLst>
                                    <p:cond delay="0"/>
                                  </p:stCondLst>
                                  <p:childTnLst>
                                    <p:set>
                                      <p:cBhvr>
                                        <p:cTn id="9" dur="1" fill="hold">
                                          <p:stCondLst>
                                            <p:cond delay="0"/>
                                          </p:stCondLst>
                                        </p:cTn>
                                        <p:tgtEl>
                                          <p:spTgt spid="1079">
                                            <p:txEl>
                                              <p:pRg st="0" end="0"/>
                                            </p:txEl>
                                          </p:spTgt>
                                        </p:tgtEl>
                                        <p:attrNameLst>
                                          <p:attrName>style.visibility</p:attrName>
                                        </p:attrNameLst>
                                      </p:cBhvr>
                                      <p:to>
                                        <p:strVal val="visible"/>
                                      </p:to>
                                    </p:set>
                                    <p:animEffect transition="in" filter="fade">
                                      <p:cBhvr>
                                        <p:cTn id="10" dur="500"/>
                                        <p:tgtEl>
                                          <p:spTgt spid="107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79">
                                            <p:txEl>
                                              <p:pRg st="1" end="1"/>
                                            </p:txEl>
                                          </p:spTgt>
                                        </p:tgtEl>
                                        <p:attrNameLst>
                                          <p:attrName>style.visibility</p:attrName>
                                        </p:attrNameLst>
                                      </p:cBhvr>
                                      <p:to>
                                        <p:strVal val="visible"/>
                                      </p:to>
                                    </p:set>
                                    <p:animEffect transition="in" filter="fade">
                                      <p:cBhvr>
                                        <p:cTn id="13" dur="500"/>
                                        <p:tgtEl>
                                          <p:spTgt spid="1079">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79">
                                            <p:txEl>
                                              <p:pRg st="2" end="2"/>
                                            </p:txEl>
                                          </p:spTgt>
                                        </p:tgtEl>
                                        <p:attrNameLst>
                                          <p:attrName>style.visibility</p:attrName>
                                        </p:attrNameLst>
                                      </p:cBhvr>
                                      <p:to>
                                        <p:strVal val="visible"/>
                                      </p:to>
                                    </p:set>
                                    <p:animEffect transition="in" filter="fade">
                                      <p:cBhvr>
                                        <p:cTn id="16" dur="500"/>
                                        <p:tgtEl>
                                          <p:spTgt spid="1079">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79">
                                            <p:txEl>
                                              <p:pRg st="3" end="3"/>
                                            </p:txEl>
                                          </p:spTgt>
                                        </p:tgtEl>
                                        <p:attrNameLst>
                                          <p:attrName>style.visibility</p:attrName>
                                        </p:attrNameLst>
                                      </p:cBhvr>
                                      <p:to>
                                        <p:strVal val="visible"/>
                                      </p:to>
                                    </p:set>
                                    <p:animEffect transition="in" filter="fade">
                                      <p:cBhvr>
                                        <p:cTn id="19" dur="500"/>
                                        <p:tgtEl>
                                          <p:spTgt spid="1079">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79">
                                            <p:txEl>
                                              <p:pRg st="4" end="4"/>
                                            </p:txEl>
                                          </p:spTgt>
                                        </p:tgtEl>
                                        <p:attrNameLst>
                                          <p:attrName>style.visibility</p:attrName>
                                        </p:attrNameLst>
                                      </p:cBhvr>
                                      <p:to>
                                        <p:strVal val="visible"/>
                                      </p:to>
                                    </p:set>
                                    <p:animEffect transition="in" filter="fade">
                                      <p:cBhvr>
                                        <p:cTn id="22" dur="500"/>
                                        <p:tgtEl>
                                          <p:spTgt spid="1079">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79">
                                            <p:txEl>
                                              <p:pRg st="5" end="5"/>
                                            </p:txEl>
                                          </p:spTgt>
                                        </p:tgtEl>
                                        <p:attrNameLst>
                                          <p:attrName>style.visibility</p:attrName>
                                        </p:attrNameLst>
                                      </p:cBhvr>
                                      <p:to>
                                        <p:strVal val="visible"/>
                                      </p:to>
                                    </p:set>
                                    <p:animEffect transition="in" filter="fade">
                                      <p:cBhvr>
                                        <p:cTn id="25" dur="500"/>
                                        <p:tgtEl>
                                          <p:spTgt spid="1079">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79">
                                            <p:txEl>
                                              <p:pRg st="6" end="6"/>
                                            </p:txEl>
                                          </p:spTgt>
                                        </p:tgtEl>
                                        <p:attrNameLst>
                                          <p:attrName>style.visibility</p:attrName>
                                        </p:attrNameLst>
                                      </p:cBhvr>
                                      <p:to>
                                        <p:strVal val="visible"/>
                                      </p:to>
                                    </p:set>
                                    <p:animEffect transition="in" filter="fade">
                                      <p:cBhvr>
                                        <p:cTn id="28" dur="500"/>
                                        <p:tgtEl>
                                          <p:spTgt spid="1079">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079">
                                            <p:txEl>
                                              <p:pRg st="7" end="7"/>
                                            </p:txEl>
                                          </p:spTgt>
                                        </p:tgtEl>
                                        <p:attrNameLst>
                                          <p:attrName>style.visibility</p:attrName>
                                        </p:attrNameLst>
                                      </p:cBhvr>
                                      <p:to>
                                        <p:strVal val="visible"/>
                                      </p:to>
                                    </p:set>
                                    <p:animEffect transition="in" filter="fade">
                                      <p:cBhvr>
                                        <p:cTn id="31" dur="500"/>
                                        <p:tgtEl>
                                          <p:spTgt spid="1079">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079">
                                            <p:txEl>
                                              <p:pRg st="8" end="8"/>
                                            </p:txEl>
                                          </p:spTgt>
                                        </p:tgtEl>
                                        <p:attrNameLst>
                                          <p:attrName>style.visibility</p:attrName>
                                        </p:attrNameLst>
                                      </p:cBhvr>
                                      <p:to>
                                        <p:strVal val="visible"/>
                                      </p:to>
                                    </p:set>
                                    <p:animEffect transition="in" filter="fade">
                                      <p:cBhvr>
                                        <p:cTn id="34" dur="500"/>
                                        <p:tgtEl>
                                          <p:spTgt spid="1079">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079">
                                            <p:txEl>
                                              <p:pRg st="9" end="9"/>
                                            </p:txEl>
                                          </p:spTgt>
                                        </p:tgtEl>
                                        <p:attrNameLst>
                                          <p:attrName>style.visibility</p:attrName>
                                        </p:attrNameLst>
                                      </p:cBhvr>
                                      <p:to>
                                        <p:strVal val="visible"/>
                                      </p:to>
                                    </p:set>
                                    <p:animEffect transition="in" filter="fade">
                                      <p:cBhvr>
                                        <p:cTn id="37" dur="500"/>
                                        <p:tgtEl>
                                          <p:spTgt spid="1079">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079">
                                            <p:txEl>
                                              <p:pRg st="10" end="10"/>
                                            </p:txEl>
                                          </p:spTgt>
                                        </p:tgtEl>
                                        <p:attrNameLst>
                                          <p:attrName>style.visibility</p:attrName>
                                        </p:attrNameLst>
                                      </p:cBhvr>
                                      <p:to>
                                        <p:strVal val="visible"/>
                                      </p:to>
                                    </p:set>
                                    <p:animEffect transition="in" filter="fade">
                                      <p:cBhvr>
                                        <p:cTn id="40" dur="500"/>
                                        <p:tgtEl>
                                          <p:spTgt spid="1079">
                                            <p:txEl>
                                              <p:pRg st="10" end="10"/>
                                            </p:txEl>
                                          </p:spTgt>
                                        </p:tgtEl>
                                      </p:cBhvr>
                                    </p:animEffect>
                                  </p:childTnLst>
                                </p:cTn>
                              </p:par>
                            </p:childTnLst>
                          </p:cTn>
                        </p:par>
                        <p:par>
                          <p:cTn id="41" fill="hold">
                            <p:stCondLst>
                              <p:cond delay="500"/>
                            </p:stCondLst>
                            <p:childTnLst>
                              <p:par>
                                <p:cTn id="42" presetID="23" presetClass="entr" presetSubtype="16" fill="hold" nodeType="afterEffect">
                                  <p:stCondLst>
                                    <p:cond delay="0"/>
                                  </p:stCondLst>
                                  <p:childTnLst>
                                    <p:set>
                                      <p:cBhvr>
                                        <p:cTn id="43" dur="1" fill="hold">
                                          <p:stCondLst>
                                            <p:cond delay="0"/>
                                          </p:stCondLst>
                                        </p:cTn>
                                        <p:tgtEl>
                                          <p:spTgt spid="1075"/>
                                        </p:tgtEl>
                                        <p:attrNameLst>
                                          <p:attrName>style.visibility</p:attrName>
                                        </p:attrNameLst>
                                      </p:cBhvr>
                                      <p:to>
                                        <p:strVal val="visible"/>
                                      </p:to>
                                    </p:set>
                                    <p:anim calcmode="lin" valueType="num">
                                      <p:cBhvr additive="base">
                                        <p:cTn id="44" dur="500"/>
                                        <p:tgtEl>
                                          <p:spTgt spid="1075"/>
                                        </p:tgtEl>
                                        <p:attrNameLst>
                                          <p:attrName>ppt_w</p:attrName>
                                        </p:attrNameLst>
                                      </p:cBhvr>
                                      <p:tavLst>
                                        <p:tav tm="0">
                                          <p:val>
                                            <p:strVal val="0"/>
                                          </p:val>
                                        </p:tav>
                                        <p:tav tm="100000">
                                          <p:val>
                                            <p:strVal val="#ppt_w"/>
                                          </p:val>
                                        </p:tav>
                                      </p:tavLst>
                                    </p:anim>
                                    <p:anim calcmode="lin" valueType="num">
                                      <p:cBhvr additive="base">
                                        <p:cTn id="45" dur="500"/>
                                        <p:tgtEl>
                                          <p:spTgt spid="1075"/>
                                        </p:tgtEl>
                                        <p:attrNameLst>
                                          <p:attrName>ppt_h</p:attrName>
                                        </p:attrNameLst>
                                      </p:cBhvr>
                                      <p:tavLst>
                                        <p:tav tm="0">
                                          <p:val>
                                            <p:strVal val="0"/>
                                          </p:val>
                                        </p:tav>
                                        <p:tav tm="100000">
                                          <p:val>
                                            <p:strVal val="#ppt_h"/>
                                          </p:val>
                                        </p:tav>
                                      </p:tavLst>
                                    </p:anim>
                                  </p:childTnLst>
                                </p:cTn>
                              </p:par>
                              <p:par>
                                <p:cTn id="46" presetID="10" presetClass="entr" presetSubtype="0" fill="hold" nodeType="withEffect">
                                  <p:stCondLst>
                                    <p:cond delay="0"/>
                                  </p:stCondLst>
                                  <p:childTnLst>
                                    <p:set>
                                      <p:cBhvr>
                                        <p:cTn id="47" dur="1" fill="hold">
                                          <p:stCondLst>
                                            <p:cond delay="0"/>
                                          </p:stCondLst>
                                        </p:cTn>
                                        <p:tgtEl>
                                          <p:spTgt spid="1079"/>
                                        </p:tgtEl>
                                        <p:attrNameLst>
                                          <p:attrName>style.visibility</p:attrName>
                                        </p:attrNameLst>
                                      </p:cBhvr>
                                      <p:to>
                                        <p:strVal val="visible"/>
                                      </p:to>
                                    </p:set>
                                    <p:animEffect transition="in" filter="fade">
                                      <p:cBhvr>
                                        <p:cTn id="48" dur="500"/>
                                        <p:tgtEl>
                                          <p:spTgt spid="1079"/>
                                        </p:tgtEl>
                                      </p:cBhvr>
                                    </p:animEffect>
                                  </p:childTnLst>
                                </p:cTn>
                              </p:par>
                            </p:childTnLst>
                          </p:cTn>
                        </p:par>
                        <p:par>
                          <p:cTn id="49" fill="hold">
                            <p:stCondLst>
                              <p:cond delay="1000"/>
                            </p:stCondLst>
                            <p:childTnLst>
                              <p:par>
                                <p:cTn id="50" presetID="1" presetClass="entr" presetSubtype="0" fill="hold" nodeType="afterEffect">
                                  <p:stCondLst>
                                    <p:cond delay="0"/>
                                  </p:stCondLst>
                                  <p:childTnLst>
                                    <p:set>
                                      <p:cBhvr>
                                        <p:cTn id="51" dur="1" fill="hold">
                                          <p:stCondLst>
                                            <p:cond delay="0"/>
                                          </p:stCondLst>
                                        </p:cTn>
                                        <p:tgtEl>
                                          <p:spTgt spid="1077"/>
                                        </p:tgtEl>
                                        <p:attrNameLst>
                                          <p:attrName>style.visibility</p:attrName>
                                        </p:attrNameLst>
                                      </p:cBhvr>
                                      <p:to>
                                        <p:strVal val="visible"/>
                                      </p:to>
                                    </p:set>
                                  </p:childTnLst>
                                </p:cTn>
                              </p:par>
                            </p:childTnLst>
                          </p:cTn>
                        </p:par>
                        <p:par>
                          <p:cTn id="52" fill="hold">
                            <p:stCondLst>
                              <p:cond delay="1000"/>
                            </p:stCondLst>
                            <p:childTnLst>
                              <p:par>
                                <p:cTn id="53" presetID="10" presetClass="entr" presetSubtype="0" fill="hold" nodeType="afterEffect">
                                  <p:stCondLst>
                                    <p:cond delay="0"/>
                                  </p:stCondLst>
                                  <p:childTnLst>
                                    <p:set>
                                      <p:cBhvr>
                                        <p:cTn id="54" dur="1" fill="hold">
                                          <p:stCondLst>
                                            <p:cond delay="0"/>
                                          </p:stCondLst>
                                        </p:cTn>
                                        <p:tgtEl>
                                          <p:spTgt spid="1078"/>
                                        </p:tgtEl>
                                        <p:attrNameLst>
                                          <p:attrName>style.visibility</p:attrName>
                                        </p:attrNameLst>
                                      </p:cBhvr>
                                      <p:to>
                                        <p:strVal val="visible"/>
                                      </p:to>
                                    </p:set>
                                    <p:animEffect transition="in" filter="fade">
                                      <p:cBhvr>
                                        <p:cTn id="55" dur="500"/>
                                        <p:tgtEl>
                                          <p:spTgt spid="1078"/>
                                        </p:tgtEl>
                                      </p:cBhvr>
                                    </p:animEffect>
                                  </p:childTnLst>
                                </p:cTn>
                              </p:par>
                            </p:childTnLst>
                          </p:cTn>
                        </p:par>
                        <p:par>
                          <p:cTn id="56" fill="hold">
                            <p:stCondLst>
                              <p:cond delay="1500"/>
                            </p:stCondLst>
                            <p:childTnLst>
                              <p:par>
                                <p:cTn id="57" presetID="10" presetClass="entr" presetSubtype="0" fill="hold" nodeType="afterEffect">
                                  <p:stCondLst>
                                    <p:cond delay="0"/>
                                  </p:stCondLst>
                                  <p:childTnLst>
                                    <p:set>
                                      <p:cBhvr>
                                        <p:cTn id="58" dur="1" fill="hold">
                                          <p:stCondLst>
                                            <p:cond delay="0"/>
                                          </p:stCondLst>
                                        </p:cTn>
                                        <p:tgtEl>
                                          <p:spTgt spid="1076"/>
                                        </p:tgtEl>
                                        <p:attrNameLst>
                                          <p:attrName>style.visibility</p:attrName>
                                        </p:attrNameLst>
                                      </p:cBhvr>
                                      <p:to>
                                        <p:strVal val="visible"/>
                                      </p:to>
                                    </p:set>
                                    <p:animEffect transition="in" filter="fade">
                                      <p:cBhvr>
                                        <p:cTn id="59" dur="500"/>
                                        <p:tgtEl>
                                          <p:spTgt spid="1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4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5C2321"/>
              </a:buClr>
              <a:buSzPts val="6000"/>
              <a:buFont typeface="Roboto Condensed"/>
              <a:buNone/>
            </a:pPr>
            <a:br>
              <a:rPr lang="en-US">
                <a:solidFill>
                  <a:srgbClr val="5C2321"/>
                </a:solidFill>
              </a:rPr>
            </a:br>
            <a:r>
              <a:rPr lang="en-US">
                <a:solidFill>
                  <a:srgbClr val="5C2321"/>
                </a:solidFill>
              </a:rPr>
              <a:t>File concept</a:t>
            </a:r>
            <a:endParaRPr/>
          </a:p>
        </p:txBody>
      </p:sp>
      <p:sp>
        <p:nvSpPr>
          <p:cNvPr id="1085" name="Google Shape;1085;p4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Section - 1</a:t>
            </a: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50"/>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File concept</a:t>
            </a:r>
            <a:endParaRPr/>
          </a:p>
        </p:txBody>
      </p:sp>
      <p:sp>
        <p:nvSpPr>
          <p:cNvPr id="1091" name="Google Shape;1091;p50"/>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A file is a </a:t>
            </a:r>
            <a:r>
              <a:rPr lang="en-US" b="1">
                <a:solidFill>
                  <a:schemeClr val="accent6"/>
                </a:solidFill>
              </a:rPr>
              <a:t>unit of storing data on a secondary storage device </a:t>
            </a:r>
            <a:r>
              <a:rPr lang="en-US"/>
              <a:t>such as a hard disk or other external media.</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Every file has a </a:t>
            </a:r>
            <a:r>
              <a:rPr lang="en-US" b="1">
                <a:solidFill>
                  <a:schemeClr val="accent6"/>
                </a:solidFill>
              </a:rPr>
              <a:t>name and its data</a:t>
            </a:r>
            <a:r>
              <a:rPr lang="en-US"/>
              <a:t>. </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Operating system associates various information with files. For example the date and time of the last modified file and the size of file etc….</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This information is called the file’s attributes or metadata.</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The attributes varies considerably from system to system.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1">
                                            <p:txEl>
                                              <p:pRg st="0" end="0"/>
                                            </p:txEl>
                                          </p:spTgt>
                                        </p:tgtEl>
                                        <p:attrNameLst>
                                          <p:attrName>style.visibility</p:attrName>
                                        </p:attrNameLst>
                                      </p:cBhvr>
                                      <p:to>
                                        <p:strVal val="visible"/>
                                      </p:to>
                                    </p:set>
                                    <p:animEffect transition="in" filter="fade">
                                      <p:cBhvr>
                                        <p:cTn id="7" dur="500"/>
                                        <p:tgtEl>
                                          <p:spTgt spid="1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1">
                                            <p:txEl>
                                              <p:pRg st="1" end="1"/>
                                            </p:txEl>
                                          </p:spTgt>
                                        </p:tgtEl>
                                        <p:attrNameLst>
                                          <p:attrName>style.visibility</p:attrName>
                                        </p:attrNameLst>
                                      </p:cBhvr>
                                      <p:to>
                                        <p:strVal val="visible"/>
                                      </p:to>
                                    </p:set>
                                    <p:animEffect transition="in" filter="fade">
                                      <p:cBhvr>
                                        <p:cTn id="12" dur="500"/>
                                        <p:tgtEl>
                                          <p:spTgt spid="1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91">
                                            <p:txEl>
                                              <p:pRg st="2" end="2"/>
                                            </p:txEl>
                                          </p:spTgt>
                                        </p:tgtEl>
                                        <p:attrNameLst>
                                          <p:attrName>style.visibility</p:attrName>
                                        </p:attrNameLst>
                                      </p:cBhvr>
                                      <p:to>
                                        <p:strVal val="visible"/>
                                      </p:to>
                                    </p:set>
                                    <p:animEffect transition="in" filter="fade">
                                      <p:cBhvr>
                                        <p:cTn id="17" dur="500"/>
                                        <p:tgtEl>
                                          <p:spTgt spid="10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91">
                                            <p:txEl>
                                              <p:pRg st="3" end="3"/>
                                            </p:txEl>
                                          </p:spTgt>
                                        </p:tgtEl>
                                        <p:attrNameLst>
                                          <p:attrName>style.visibility</p:attrName>
                                        </p:attrNameLst>
                                      </p:cBhvr>
                                      <p:to>
                                        <p:strVal val="visible"/>
                                      </p:to>
                                    </p:set>
                                    <p:animEffect transition="in" filter="fade">
                                      <p:cBhvr>
                                        <p:cTn id="22" dur="500"/>
                                        <p:tgtEl>
                                          <p:spTgt spid="10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91">
                                            <p:txEl>
                                              <p:pRg st="4" end="4"/>
                                            </p:txEl>
                                          </p:spTgt>
                                        </p:tgtEl>
                                        <p:attrNameLst>
                                          <p:attrName>style.visibility</p:attrName>
                                        </p:attrNameLst>
                                      </p:cBhvr>
                                      <p:to>
                                        <p:strVal val="visible"/>
                                      </p:to>
                                    </p:set>
                                    <p:animEffect transition="in" filter="fade">
                                      <p:cBhvr>
                                        <p:cTn id="27" dur="500"/>
                                        <p:tgtEl>
                                          <p:spTgt spid="10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5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5C2321"/>
              </a:buClr>
              <a:buSzPts val="6000"/>
              <a:buFont typeface="Roboto Condensed"/>
              <a:buNone/>
            </a:pPr>
            <a:br>
              <a:rPr lang="en-US">
                <a:solidFill>
                  <a:srgbClr val="5C2321"/>
                </a:solidFill>
              </a:rPr>
            </a:br>
            <a:r>
              <a:rPr lang="en-US">
                <a:solidFill>
                  <a:srgbClr val="5C2321"/>
                </a:solidFill>
              </a:rPr>
              <a:t>File attributes</a:t>
            </a:r>
            <a:endParaRPr/>
          </a:p>
        </p:txBody>
      </p:sp>
      <p:sp>
        <p:nvSpPr>
          <p:cNvPr id="1097" name="Google Shape;1097;p5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Section - 2</a:t>
            </a: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52"/>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Below </a:t>
            </a:r>
            <a:r>
              <a:rPr lang="en-US" b="1">
                <a:solidFill>
                  <a:schemeClr val="accent6"/>
                </a:solidFill>
              </a:rPr>
              <a:t>attributes tell who may access it and who may not</a:t>
            </a:r>
            <a:r>
              <a:rPr lang="en-US"/>
              <a:t>:</a:t>
            </a:r>
            <a:endParaRPr/>
          </a:p>
          <a:p>
            <a:pPr marL="914400" lvl="1" indent="-457200" algn="just" rtl="0">
              <a:lnSpc>
                <a:spcPct val="90000"/>
              </a:lnSpc>
              <a:spcBef>
                <a:spcPts val="500"/>
              </a:spcBef>
              <a:spcAft>
                <a:spcPts val="0"/>
              </a:spcAft>
              <a:buSzPts val="2000"/>
              <a:buFont typeface="Roboto Condensed"/>
              <a:buAutoNum type="arabicPeriod"/>
            </a:pPr>
            <a:r>
              <a:rPr lang="en-US" b="1"/>
              <a:t>Protection</a:t>
            </a:r>
            <a:r>
              <a:rPr lang="en-US"/>
              <a:t> - Who can access the file and in what way.</a:t>
            </a:r>
            <a:endParaRPr/>
          </a:p>
          <a:p>
            <a:pPr marL="914400" lvl="1" indent="-457200" algn="just" rtl="0">
              <a:lnSpc>
                <a:spcPct val="90000"/>
              </a:lnSpc>
              <a:spcBef>
                <a:spcPts val="500"/>
              </a:spcBef>
              <a:spcAft>
                <a:spcPts val="0"/>
              </a:spcAft>
              <a:buSzPts val="2000"/>
              <a:buFont typeface="Roboto Condensed"/>
              <a:buAutoNum type="arabicPeriod"/>
            </a:pPr>
            <a:r>
              <a:rPr lang="en-US" b="1"/>
              <a:t>Password</a:t>
            </a:r>
            <a:r>
              <a:rPr lang="en-US"/>
              <a:t> - Password needed to access the file.</a:t>
            </a:r>
            <a:endParaRPr/>
          </a:p>
          <a:p>
            <a:pPr marL="914400" lvl="1" indent="-457200" algn="just" rtl="0">
              <a:lnSpc>
                <a:spcPct val="90000"/>
              </a:lnSpc>
              <a:spcBef>
                <a:spcPts val="500"/>
              </a:spcBef>
              <a:spcAft>
                <a:spcPts val="0"/>
              </a:spcAft>
              <a:buSzPts val="2000"/>
              <a:buFont typeface="Roboto Condensed"/>
              <a:buAutoNum type="arabicPeriod"/>
            </a:pPr>
            <a:r>
              <a:rPr lang="en-US" b="1"/>
              <a:t>Creator</a:t>
            </a:r>
            <a:r>
              <a:rPr lang="en-US"/>
              <a:t> - ID of the person who created the file.</a:t>
            </a:r>
            <a:endParaRPr/>
          </a:p>
          <a:p>
            <a:pPr marL="914400" lvl="1" indent="-457200" algn="just" rtl="0">
              <a:lnSpc>
                <a:spcPct val="90000"/>
              </a:lnSpc>
              <a:spcBef>
                <a:spcPts val="500"/>
              </a:spcBef>
              <a:spcAft>
                <a:spcPts val="0"/>
              </a:spcAft>
              <a:buSzPts val="2000"/>
              <a:buFont typeface="Roboto Condensed"/>
              <a:buAutoNum type="arabicPeriod"/>
            </a:pPr>
            <a:r>
              <a:rPr lang="en-US" b="1"/>
              <a:t>Owner</a:t>
            </a:r>
            <a:r>
              <a:rPr lang="en-US"/>
              <a:t> - Current owner.</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Flags are bits or short fields that control or enable some specific property.</a:t>
            </a:r>
            <a:endParaRPr/>
          </a:p>
          <a:p>
            <a:pPr marL="914400" lvl="1" indent="-457200" algn="just" rtl="0">
              <a:lnSpc>
                <a:spcPct val="90000"/>
              </a:lnSpc>
              <a:spcBef>
                <a:spcPts val="500"/>
              </a:spcBef>
              <a:spcAft>
                <a:spcPts val="0"/>
              </a:spcAft>
              <a:buSzPts val="2000"/>
              <a:buFont typeface="Roboto Condensed"/>
              <a:buAutoNum type="arabicPeriod"/>
            </a:pPr>
            <a:r>
              <a:rPr lang="en-US" b="1"/>
              <a:t>Read only flag </a:t>
            </a:r>
            <a:r>
              <a:rPr lang="en-US"/>
              <a:t>- 0 for read/write, 1 for read only.</a:t>
            </a:r>
            <a:endParaRPr/>
          </a:p>
          <a:p>
            <a:pPr marL="914400" lvl="1" indent="-457200" algn="just" rtl="0">
              <a:lnSpc>
                <a:spcPct val="90000"/>
              </a:lnSpc>
              <a:spcBef>
                <a:spcPts val="500"/>
              </a:spcBef>
              <a:spcAft>
                <a:spcPts val="0"/>
              </a:spcAft>
              <a:buSzPts val="2000"/>
              <a:buFont typeface="Roboto Condensed"/>
              <a:buAutoNum type="arabicPeriod"/>
            </a:pPr>
            <a:r>
              <a:rPr lang="en-US" b="1"/>
              <a:t>Hidden flag </a:t>
            </a:r>
            <a:r>
              <a:rPr lang="en-US"/>
              <a:t>- 0 for normal, 1 for do not display the listings.</a:t>
            </a:r>
            <a:endParaRPr/>
          </a:p>
          <a:p>
            <a:pPr marL="914400" lvl="1" indent="-457200" algn="just" rtl="0">
              <a:lnSpc>
                <a:spcPct val="90000"/>
              </a:lnSpc>
              <a:spcBef>
                <a:spcPts val="500"/>
              </a:spcBef>
              <a:spcAft>
                <a:spcPts val="0"/>
              </a:spcAft>
              <a:buSzPts val="2000"/>
              <a:buFont typeface="Roboto Condensed"/>
              <a:buAutoNum type="arabicPeriod"/>
            </a:pPr>
            <a:r>
              <a:rPr lang="en-US" b="1"/>
              <a:t>System flag </a:t>
            </a:r>
            <a:r>
              <a:rPr lang="en-US"/>
              <a:t>- 0 for normal, 1 for system file.</a:t>
            </a:r>
            <a:endParaRPr/>
          </a:p>
          <a:p>
            <a:pPr marL="914400" lvl="1" indent="-457200" algn="just" rtl="0">
              <a:lnSpc>
                <a:spcPct val="90000"/>
              </a:lnSpc>
              <a:spcBef>
                <a:spcPts val="500"/>
              </a:spcBef>
              <a:spcAft>
                <a:spcPts val="0"/>
              </a:spcAft>
              <a:buSzPts val="2000"/>
              <a:buFont typeface="Roboto Condensed"/>
              <a:buAutoNum type="arabicPeriod"/>
            </a:pPr>
            <a:r>
              <a:rPr lang="en-US" b="1"/>
              <a:t>Archive flag </a:t>
            </a:r>
            <a:r>
              <a:rPr lang="en-US"/>
              <a:t>- 0 for has been backed up, 1 for needs to be backed up.</a:t>
            </a:r>
            <a:endParaRPr/>
          </a:p>
          <a:p>
            <a:pPr marL="914400" lvl="1" indent="-457200" algn="just" rtl="0">
              <a:lnSpc>
                <a:spcPct val="90000"/>
              </a:lnSpc>
              <a:spcBef>
                <a:spcPts val="500"/>
              </a:spcBef>
              <a:spcAft>
                <a:spcPts val="0"/>
              </a:spcAft>
              <a:buSzPts val="2000"/>
              <a:buFont typeface="Roboto Condensed"/>
              <a:buAutoNum type="arabicPeriod"/>
            </a:pPr>
            <a:r>
              <a:rPr lang="en-US" b="1"/>
              <a:t>Random access flag </a:t>
            </a:r>
            <a:r>
              <a:rPr lang="en-US"/>
              <a:t>- 0 for sequential access only, 1 for random access.</a:t>
            </a:r>
            <a:endParaRPr/>
          </a:p>
          <a:p>
            <a:pPr marL="914400" lvl="1" indent="-457200" algn="just" rtl="0">
              <a:lnSpc>
                <a:spcPct val="90000"/>
              </a:lnSpc>
              <a:spcBef>
                <a:spcPts val="500"/>
              </a:spcBef>
              <a:spcAft>
                <a:spcPts val="0"/>
              </a:spcAft>
              <a:buSzPts val="2000"/>
              <a:buFont typeface="Roboto Condensed"/>
              <a:buAutoNum type="arabicPeriod"/>
            </a:pPr>
            <a:r>
              <a:rPr lang="en-US" b="1"/>
              <a:t>Temporary flag </a:t>
            </a:r>
            <a:r>
              <a:rPr lang="en-US"/>
              <a:t>- 0 for normal, 1 for delete file on process exit.</a:t>
            </a:r>
            <a:endParaRPr/>
          </a:p>
          <a:p>
            <a:pPr marL="914400" lvl="1" indent="-457200" algn="just" rtl="0">
              <a:lnSpc>
                <a:spcPct val="90000"/>
              </a:lnSpc>
              <a:spcBef>
                <a:spcPts val="500"/>
              </a:spcBef>
              <a:spcAft>
                <a:spcPts val="0"/>
              </a:spcAft>
              <a:buSzPts val="2000"/>
              <a:buFont typeface="Roboto Condensed"/>
              <a:buAutoNum type="arabicPeriod"/>
            </a:pPr>
            <a:r>
              <a:rPr lang="en-US" b="1"/>
              <a:t>Lock flag </a:t>
            </a:r>
            <a:r>
              <a:rPr lang="en-US"/>
              <a:t>- 0 for unlocked, 1 for locked.</a:t>
            </a:r>
            <a:endParaRPr/>
          </a:p>
          <a:p>
            <a:pPr marL="265113" lvl="0" indent="-112713" algn="just" rtl="0">
              <a:lnSpc>
                <a:spcPct val="90000"/>
              </a:lnSpc>
              <a:spcBef>
                <a:spcPts val="1000"/>
              </a:spcBef>
              <a:spcAft>
                <a:spcPts val="0"/>
              </a:spcAft>
              <a:buClr>
                <a:schemeClr val="accent6"/>
              </a:buClr>
              <a:buSzPts val="2400"/>
              <a:buFont typeface="Noto Sans Symbols"/>
              <a:buNone/>
            </a:pPr>
            <a:endParaRPr/>
          </a:p>
        </p:txBody>
      </p:sp>
      <p:sp>
        <p:nvSpPr>
          <p:cNvPr id="1103" name="Google Shape;1103;p52"/>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File attributes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2">
                                            <p:txEl>
                                              <p:pRg st="0" end="0"/>
                                            </p:txEl>
                                          </p:spTgt>
                                        </p:tgtEl>
                                        <p:attrNameLst>
                                          <p:attrName>style.visibility</p:attrName>
                                        </p:attrNameLst>
                                      </p:cBhvr>
                                      <p:to>
                                        <p:strVal val="visible"/>
                                      </p:to>
                                    </p:set>
                                    <p:animEffect transition="in" filter="fade">
                                      <p:cBhvr>
                                        <p:cTn id="7" dur="500"/>
                                        <p:tgtEl>
                                          <p:spTgt spid="11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02">
                                            <p:txEl>
                                              <p:pRg st="1" end="1"/>
                                            </p:txEl>
                                          </p:spTgt>
                                        </p:tgtEl>
                                        <p:attrNameLst>
                                          <p:attrName>style.visibility</p:attrName>
                                        </p:attrNameLst>
                                      </p:cBhvr>
                                      <p:to>
                                        <p:strVal val="visible"/>
                                      </p:to>
                                    </p:set>
                                    <p:animEffect transition="in" filter="fade">
                                      <p:cBhvr>
                                        <p:cTn id="12" dur="500"/>
                                        <p:tgtEl>
                                          <p:spTgt spid="11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02">
                                            <p:txEl>
                                              <p:pRg st="2" end="2"/>
                                            </p:txEl>
                                          </p:spTgt>
                                        </p:tgtEl>
                                        <p:attrNameLst>
                                          <p:attrName>style.visibility</p:attrName>
                                        </p:attrNameLst>
                                      </p:cBhvr>
                                      <p:to>
                                        <p:strVal val="visible"/>
                                      </p:to>
                                    </p:set>
                                    <p:animEffect transition="in" filter="fade">
                                      <p:cBhvr>
                                        <p:cTn id="17" dur="500"/>
                                        <p:tgtEl>
                                          <p:spTgt spid="11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02">
                                            <p:txEl>
                                              <p:pRg st="3" end="3"/>
                                            </p:txEl>
                                          </p:spTgt>
                                        </p:tgtEl>
                                        <p:attrNameLst>
                                          <p:attrName>style.visibility</p:attrName>
                                        </p:attrNameLst>
                                      </p:cBhvr>
                                      <p:to>
                                        <p:strVal val="visible"/>
                                      </p:to>
                                    </p:set>
                                    <p:animEffect transition="in" filter="fade">
                                      <p:cBhvr>
                                        <p:cTn id="22" dur="500"/>
                                        <p:tgtEl>
                                          <p:spTgt spid="11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02">
                                            <p:txEl>
                                              <p:pRg st="4" end="4"/>
                                            </p:txEl>
                                          </p:spTgt>
                                        </p:tgtEl>
                                        <p:attrNameLst>
                                          <p:attrName>style.visibility</p:attrName>
                                        </p:attrNameLst>
                                      </p:cBhvr>
                                      <p:to>
                                        <p:strVal val="visible"/>
                                      </p:to>
                                    </p:set>
                                    <p:animEffect transition="in" filter="fade">
                                      <p:cBhvr>
                                        <p:cTn id="27" dur="500"/>
                                        <p:tgtEl>
                                          <p:spTgt spid="11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02">
                                            <p:txEl>
                                              <p:pRg st="5" end="5"/>
                                            </p:txEl>
                                          </p:spTgt>
                                        </p:tgtEl>
                                        <p:attrNameLst>
                                          <p:attrName>style.visibility</p:attrName>
                                        </p:attrNameLst>
                                      </p:cBhvr>
                                      <p:to>
                                        <p:strVal val="visible"/>
                                      </p:to>
                                    </p:set>
                                    <p:animEffect transition="in" filter="fade">
                                      <p:cBhvr>
                                        <p:cTn id="32" dur="500"/>
                                        <p:tgtEl>
                                          <p:spTgt spid="11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02">
                                            <p:txEl>
                                              <p:pRg st="6" end="6"/>
                                            </p:txEl>
                                          </p:spTgt>
                                        </p:tgtEl>
                                        <p:attrNameLst>
                                          <p:attrName>style.visibility</p:attrName>
                                        </p:attrNameLst>
                                      </p:cBhvr>
                                      <p:to>
                                        <p:strVal val="visible"/>
                                      </p:to>
                                    </p:set>
                                    <p:animEffect transition="in" filter="fade">
                                      <p:cBhvr>
                                        <p:cTn id="37" dur="500"/>
                                        <p:tgtEl>
                                          <p:spTgt spid="110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02">
                                            <p:txEl>
                                              <p:pRg st="7" end="7"/>
                                            </p:txEl>
                                          </p:spTgt>
                                        </p:tgtEl>
                                        <p:attrNameLst>
                                          <p:attrName>style.visibility</p:attrName>
                                        </p:attrNameLst>
                                      </p:cBhvr>
                                      <p:to>
                                        <p:strVal val="visible"/>
                                      </p:to>
                                    </p:set>
                                    <p:animEffect transition="in" filter="fade">
                                      <p:cBhvr>
                                        <p:cTn id="42" dur="500"/>
                                        <p:tgtEl>
                                          <p:spTgt spid="110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02">
                                            <p:txEl>
                                              <p:pRg st="8" end="8"/>
                                            </p:txEl>
                                          </p:spTgt>
                                        </p:tgtEl>
                                        <p:attrNameLst>
                                          <p:attrName>style.visibility</p:attrName>
                                        </p:attrNameLst>
                                      </p:cBhvr>
                                      <p:to>
                                        <p:strVal val="visible"/>
                                      </p:to>
                                    </p:set>
                                    <p:animEffect transition="in" filter="fade">
                                      <p:cBhvr>
                                        <p:cTn id="47" dur="500"/>
                                        <p:tgtEl>
                                          <p:spTgt spid="110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02">
                                            <p:txEl>
                                              <p:pRg st="9" end="9"/>
                                            </p:txEl>
                                          </p:spTgt>
                                        </p:tgtEl>
                                        <p:attrNameLst>
                                          <p:attrName>style.visibility</p:attrName>
                                        </p:attrNameLst>
                                      </p:cBhvr>
                                      <p:to>
                                        <p:strVal val="visible"/>
                                      </p:to>
                                    </p:set>
                                    <p:animEffect transition="in" filter="fade">
                                      <p:cBhvr>
                                        <p:cTn id="52" dur="500"/>
                                        <p:tgtEl>
                                          <p:spTgt spid="110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02">
                                            <p:txEl>
                                              <p:pRg st="10" end="10"/>
                                            </p:txEl>
                                          </p:spTgt>
                                        </p:tgtEl>
                                        <p:attrNameLst>
                                          <p:attrName>style.visibility</p:attrName>
                                        </p:attrNameLst>
                                      </p:cBhvr>
                                      <p:to>
                                        <p:strVal val="visible"/>
                                      </p:to>
                                    </p:set>
                                    <p:animEffect transition="in" filter="fade">
                                      <p:cBhvr>
                                        <p:cTn id="57" dur="500"/>
                                        <p:tgtEl>
                                          <p:spTgt spid="110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02">
                                            <p:txEl>
                                              <p:pRg st="11" end="11"/>
                                            </p:txEl>
                                          </p:spTgt>
                                        </p:tgtEl>
                                        <p:attrNameLst>
                                          <p:attrName>style.visibility</p:attrName>
                                        </p:attrNameLst>
                                      </p:cBhvr>
                                      <p:to>
                                        <p:strVal val="visible"/>
                                      </p:to>
                                    </p:set>
                                    <p:animEffect transition="in" filter="fade">
                                      <p:cBhvr>
                                        <p:cTn id="62" dur="500"/>
                                        <p:tgtEl>
                                          <p:spTgt spid="110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102">
                                            <p:txEl>
                                              <p:pRg st="12" end="12"/>
                                            </p:txEl>
                                          </p:spTgt>
                                        </p:tgtEl>
                                        <p:attrNameLst>
                                          <p:attrName>style.visibility</p:attrName>
                                        </p:attrNameLst>
                                      </p:cBhvr>
                                      <p:to>
                                        <p:strVal val="visible"/>
                                      </p:to>
                                    </p:set>
                                    <p:animEffect transition="in" filter="fade">
                                      <p:cBhvr>
                                        <p:cTn id="67" dur="500"/>
                                        <p:tgtEl>
                                          <p:spTgt spid="110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102">
                                            <p:txEl>
                                              <p:pRg st="13" end="13"/>
                                            </p:txEl>
                                          </p:spTgt>
                                        </p:tgtEl>
                                        <p:attrNameLst>
                                          <p:attrName>style.visibility</p:attrName>
                                        </p:attrNameLst>
                                      </p:cBhvr>
                                      <p:to>
                                        <p:strVal val="visible"/>
                                      </p:to>
                                    </p:set>
                                    <p:animEffect transition="in" filter="fade">
                                      <p:cBhvr>
                                        <p:cTn id="72" dur="500"/>
                                        <p:tgtEl>
                                          <p:spTgt spid="110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5C2321"/>
              </a:buClr>
              <a:buSzPts val="6000"/>
              <a:buFont typeface="Roboto Condensed"/>
              <a:buNone/>
            </a:pPr>
            <a:br>
              <a:rPr lang="en-US">
                <a:solidFill>
                  <a:srgbClr val="5C2321"/>
                </a:solidFill>
              </a:rPr>
            </a:br>
            <a:r>
              <a:rPr lang="en-US">
                <a:solidFill>
                  <a:srgbClr val="5C2321"/>
                </a:solidFill>
              </a:rPr>
              <a:t>Organization of I/O functions</a:t>
            </a:r>
            <a:endParaRPr/>
          </a:p>
        </p:txBody>
      </p:sp>
      <p:sp>
        <p:nvSpPr>
          <p:cNvPr id="420" name="Google Shape;420;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Section - 2</a:t>
            </a: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53"/>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Below </a:t>
            </a:r>
            <a:r>
              <a:rPr lang="en-US" b="1">
                <a:solidFill>
                  <a:schemeClr val="accent6"/>
                </a:solidFill>
              </a:rPr>
              <a:t>attributes are only present in files whose record can be looked up using the key</a:t>
            </a:r>
            <a:r>
              <a:rPr lang="en-US"/>
              <a:t>. They provide the information required to find the keys.</a:t>
            </a:r>
            <a:endParaRPr/>
          </a:p>
          <a:p>
            <a:pPr marL="914400" lvl="1" indent="-457200" algn="just" rtl="0">
              <a:lnSpc>
                <a:spcPct val="90000"/>
              </a:lnSpc>
              <a:spcBef>
                <a:spcPts val="500"/>
              </a:spcBef>
              <a:spcAft>
                <a:spcPts val="0"/>
              </a:spcAft>
              <a:buSzPts val="2000"/>
              <a:buFont typeface="Roboto Condensed"/>
              <a:buAutoNum type="arabicPeriod"/>
            </a:pPr>
            <a:r>
              <a:rPr lang="en-US" b="1"/>
              <a:t>Record length </a:t>
            </a:r>
            <a:r>
              <a:rPr lang="en-US"/>
              <a:t>- Number of bytes in a record.</a:t>
            </a:r>
            <a:endParaRPr/>
          </a:p>
          <a:p>
            <a:pPr marL="914400" lvl="1" indent="-457200" algn="just" rtl="0">
              <a:lnSpc>
                <a:spcPct val="90000"/>
              </a:lnSpc>
              <a:spcBef>
                <a:spcPts val="500"/>
              </a:spcBef>
              <a:spcAft>
                <a:spcPts val="0"/>
              </a:spcAft>
              <a:buSzPts val="2000"/>
              <a:buFont typeface="Roboto Condensed"/>
              <a:buAutoNum type="arabicPeriod"/>
            </a:pPr>
            <a:r>
              <a:rPr lang="en-US" b="1"/>
              <a:t>Key position </a:t>
            </a:r>
            <a:r>
              <a:rPr lang="en-US"/>
              <a:t>- Offset of the key within each record.</a:t>
            </a:r>
            <a:endParaRPr/>
          </a:p>
          <a:p>
            <a:pPr marL="914400" lvl="1" indent="-457200" algn="just" rtl="0">
              <a:lnSpc>
                <a:spcPct val="90000"/>
              </a:lnSpc>
              <a:spcBef>
                <a:spcPts val="500"/>
              </a:spcBef>
              <a:spcAft>
                <a:spcPts val="0"/>
              </a:spcAft>
              <a:buSzPts val="2000"/>
              <a:buFont typeface="Roboto Condensed"/>
              <a:buAutoNum type="arabicPeriod"/>
            </a:pPr>
            <a:r>
              <a:rPr lang="en-US" b="1"/>
              <a:t>Key length </a:t>
            </a:r>
            <a:r>
              <a:rPr lang="en-US"/>
              <a:t>- Number of bytes in key field.</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Various </a:t>
            </a:r>
            <a:r>
              <a:rPr lang="en-US" b="1">
                <a:solidFill>
                  <a:schemeClr val="accent6"/>
                </a:solidFill>
              </a:rPr>
              <a:t>attributes keeps times track of when the file was created, most recently accessed and most recently modified</a:t>
            </a:r>
            <a:r>
              <a:rPr lang="en-US"/>
              <a:t>.</a:t>
            </a:r>
            <a:endParaRPr/>
          </a:p>
          <a:p>
            <a:pPr marL="914400" lvl="1" indent="-457200" algn="just" rtl="0">
              <a:lnSpc>
                <a:spcPct val="90000"/>
              </a:lnSpc>
              <a:spcBef>
                <a:spcPts val="500"/>
              </a:spcBef>
              <a:spcAft>
                <a:spcPts val="0"/>
              </a:spcAft>
              <a:buSzPts val="2000"/>
              <a:buFont typeface="Roboto Condensed"/>
              <a:buAutoNum type="arabicPeriod"/>
            </a:pPr>
            <a:r>
              <a:rPr lang="en-US" b="1"/>
              <a:t>Creation time </a:t>
            </a:r>
            <a:r>
              <a:rPr lang="en-US"/>
              <a:t>- Date and time the file was created.</a:t>
            </a:r>
            <a:endParaRPr/>
          </a:p>
          <a:p>
            <a:pPr marL="914400" lvl="1" indent="-457200" algn="just" rtl="0">
              <a:lnSpc>
                <a:spcPct val="90000"/>
              </a:lnSpc>
              <a:spcBef>
                <a:spcPts val="500"/>
              </a:spcBef>
              <a:spcAft>
                <a:spcPts val="0"/>
              </a:spcAft>
              <a:buSzPts val="2000"/>
              <a:buFont typeface="Roboto Condensed"/>
              <a:buAutoNum type="arabicPeriod"/>
            </a:pPr>
            <a:r>
              <a:rPr lang="en-US" b="1"/>
              <a:t>Time of last access </a:t>
            </a:r>
            <a:r>
              <a:rPr lang="en-US"/>
              <a:t>- Date and time of file was last accessed.</a:t>
            </a:r>
            <a:endParaRPr/>
          </a:p>
          <a:p>
            <a:pPr marL="914400" lvl="1" indent="-457200" algn="just" rtl="0">
              <a:lnSpc>
                <a:spcPct val="90000"/>
              </a:lnSpc>
              <a:spcBef>
                <a:spcPts val="500"/>
              </a:spcBef>
              <a:spcAft>
                <a:spcPts val="0"/>
              </a:spcAft>
              <a:buSzPts val="2000"/>
              <a:buFont typeface="Roboto Condensed"/>
              <a:buAutoNum type="arabicPeriod"/>
            </a:pPr>
            <a:r>
              <a:rPr lang="en-US" b="1"/>
              <a:t>Time of last change </a:t>
            </a:r>
            <a:r>
              <a:rPr lang="en-US"/>
              <a:t>- Date and time of file was last changed.</a:t>
            </a:r>
            <a:endParaRPr/>
          </a:p>
          <a:p>
            <a:pPr marL="255588" lvl="0" indent="-255588" algn="just" rtl="0">
              <a:lnSpc>
                <a:spcPct val="90000"/>
              </a:lnSpc>
              <a:spcBef>
                <a:spcPts val="1000"/>
              </a:spcBef>
              <a:spcAft>
                <a:spcPts val="0"/>
              </a:spcAft>
              <a:buSzPts val="2400"/>
              <a:buChar char="🞂"/>
            </a:pPr>
            <a:r>
              <a:rPr lang="en-US"/>
              <a:t>Various attributes keeps track of file size.</a:t>
            </a:r>
            <a:endParaRPr/>
          </a:p>
          <a:p>
            <a:pPr marL="914400" lvl="1" indent="-457200" algn="just" rtl="0">
              <a:lnSpc>
                <a:spcPct val="90000"/>
              </a:lnSpc>
              <a:spcBef>
                <a:spcPts val="500"/>
              </a:spcBef>
              <a:spcAft>
                <a:spcPts val="0"/>
              </a:spcAft>
              <a:buSzPts val="2000"/>
              <a:buFont typeface="Roboto Condensed"/>
              <a:buAutoNum type="arabicPeriod"/>
            </a:pPr>
            <a:r>
              <a:rPr lang="en-US" b="1"/>
              <a:t>Current size </a:t>
            </a:r>
            <a:r>
              <a:rPr lang="en-US"/>
              <a:t>- Number of bytes in the file.</a:t>
            </a:r>
            <a:endParaRPr/>
          </a:p>
          <a:p>
            <a:pPr marL="914400" lvl="1" indent="-457200" algn="just" rtl="0">
              <a:lnSpc>
                <a:spcPct val="90000"/>
              </a:lnSpc>
              <a:spcBef>
                <a:spcPts val="500"/>
              </a:spcBef>
              <a:spcAft>
                <a:spcPts val="0"/>
              </a:spcAft>
              <a:buSzPts val="2000"/>
              <a:buFont typeface="Roboto Condensed"/>
              <a:buAutoNum type="arabicPeriod"/>
            </a:pPr>
            <a:r>
              <a:rPr lang="en-US" b="1"/>
              <a:t>Maximum size </a:t>
            </a:r>
            <a:r>
              <a:rPr lang="en-US"/>
              <a:t>- Number of bytes the file may grow to.</a:t>
            </a:r>
            <a:endParaRPr/>
          </a:p>
        </p:txBody>
      </p:sp>
      <p:sp>
        <p:nvSpPr>
          <p:cNvPr id="1109" name="Google Shape;1109;p53"/>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File attributes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8">
                                            <p:txEl>
                                              <p:pRg st="0" end="0"/>
                                            </p:txEl>
                                          </p:spTgt>
                                        </p:tgtEl>
                                        <p:attrNameLst>
                                          <p:attrName>style.visibility</p:attrName>
                                        </p:attrNameLst>
                                      </p:cBhvr>
                                      <p:to>
                                        <p:strVal val="visible"/>
                                      </p:to>
                                    </p:set>
                                    <p:animEffect transition="in" filter="fade">
                                      <p:cBhvr>
                                        <p:cTn id="7" dur="500"/>
                                        <p:tgtEl>
                                          <p:spTgt spid="11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08">
                                            <p:txEl>
                                              <p:pRg st="1" end="1"/>
                                            </p:txEl>
                                          </p:spTgt>
                                        </p:tgtEl>
                                        <p:attrNameLst>
                                          <p:attrName>style.visibility</p:attrName>
                                        </p:attrNameLst>
                                      </p:cBhvr>
                                      <p:to>
                                        <p:strVal val="visible"/>
                                      </p:to>
                                    </p:set>
                                    <p:animEffect transition="in" filter="fade">
                                      <p:cBhvr>
                                        <p:cTn id="12" dur="500"/>
                                        <p:tgtEl>
                                          <p:spTgt spid="11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08">
                                            <p:txEl>
                                              <p:pRg st="2" end="2"/>
                                            </p:txEl>
                                          </p:spTgt>
                                        </p:tgtEl>
                                        <p:attrNameLst>
                                          <p:attrName>style.visibility</p:attrName>
                                        </p:attrNameLst>
                                      </p:cBhvr>
                                      <p:to>
                                        <p:strVal val="visible"/>
                                      </p:to>
                                    </p:set>
                                    <p:animEffect transition="in" filter="fade">
                                      <p:cBhvr>
                                        <p:cTn id="17" dur="500"/>
                                        <p:tgtEl>
                                          <p:spTgt spid="11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08">
                                            <p:txEl>
                                              <p:pRg st="3" end="3"/>
                                            </p:txEl>
                                          </p:spTgt>
                                        </p:tgtEl>
                                        <p:attrNameLst>
                                          <p:attrName>style.visibility</p:attrName>
                                        </p:attrNameLst>
                                      </p:cBhvr>
                                      <p:to>
                                        <p:strVal val="visible"/>
                                      </p:to>
                                    </p:set>
                                    <p:animEffect transition="in" filter="fade">
                                      <p:cBhvr>
                                        <p:cTn id="22" dur="500"/>
                                        <p:tgtEl>
                                          <p:spTgt spid="110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08">
                                            <p:txEl>
                                              <p:pRg st="4" end="4"/>
                                            </p:txEl>
                                          </p:spTgt>
                                        </p:tgtEl>
                                        <p:attrNameLst>
                                          <p:attrName>style.visibility</p:attrName>
                                        </p:attrNameLst>
                                      </p:cBhvr>
                                      <p:to>
                                        <p:strVal val="visible"/>
                                      </p:to>
                                    </p:set>
                                    <p:animEffect transition="in" filter="fade">
                                      <p:cBhvr>
                                        <p:cTn id="27" dur="500"/>
                                        <p:tgtEl>
                                          <p:spTgt spid="110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08">
                                            <p:txEl>
                                              <p:pRg st="5" end="5"/>
                                            </p:txEl>
                                          </p:spTgt>
                                        </p:tgtEl>
                                        <p:attrNameLst>
                                          <p:attrName>style.visibility</p:attrName>
                                        </p:attrNameLst>
                                      </p:cBhvr>
                                      <p:to>
                                        <p:strVal val="visible"/>
                                      </p:to>
                                    </p:set>
                                    <p:animEffect transition="in" filter="fade">
                                      <p:cBhvr>
                                        <p:cTn id="32" dur="500"/>
                                        <p:tgtEl>
                                          <p:spTgt spid="110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08">
                                            <p:txEl>
                                              <p:pRg st="6" end="6"/>
                                            </p:txEl>
                                          </p:spTgt>
                                        </p:tgtEl>
                                        <p:attrNameLst>
                                          <p:attrName>style.visibility</p:attrName>
                                        </p:attrNameLst>
                                      </p:cBhvr>
                                      <p:to>
                                        <p:strVal val="visible"/>
                                      </p:to>
                                    </p:set>
                                    <p:animEffect transition="in" filter="fade">
                                      <p:cBhvr>
                                        <p:cTn id="37" dur="500"/>
                                        <p:tgtEl>
                                          <p:spTgt spid="110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08">
                                            <p:txEl>
                                              <p:pRg st="7" end="7"/>
                                            </p:txEl>
                                          </p:spTgt>
                                        </p:tgtEl>
                                        <p:attrNameLst>
                                          <p:attrName>style.visibility</p:attrName>
                                        </p:attrNameLst>
                                      </p:cBhvr>
                                      <p:to>
                                        <p:strVal val="visible"/>
                                      </p:to>
                                    </p:set>
                                    <p:animEffect transition="in" filter="fade">
                                      <p:cBhvr>
                                        <p:cTn id="42" dur="500"/>
                                        <p:tgtEl>
                                          <p:spTgt spid="110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08">
                                            <p:txEl>
                                              <p:pRg st="8" end="8"/>
                                            </p:txEl>
                                          </p:spTgt>
                                        </p:tgtEl>
                                        <p:attrNameLst>
                                          <p:attrName>style.visibility</p:attrName>
                                        </p:attrNameLst>
                                      </p:cBhvr>
                                      <p:to>
                                        <p:strVal val="visible"/>
                                      </p:to>
                                    </p:set>
                                    <p:animEffect transition="in" filter="fade">
                                      <p:cBhvr>
                                        <p:cTn id="47" dur="500"/>
                                        <p:tgtEl>
                                          <p:spTgt spid="110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08">
                                            <p:txEl>
                                              <p:pRg st="9" end="9"/>
                                            </p:txEl>
                                          </p:spTgt>
                                        </p:tgtEl>
                                        <p:attrNameLst>
                                          <p:attrName>style.visibility</p:attrName>
                                        </p:attrNameLst>
                                      </p:cBhvr>
                                      <p:to>
                                        <p:strVal val="visible"/>
                                      </p:to>
                                    </p:set>
                                    <p:animEffect transition="in" filter="fade">
                                      <p:cBhvr>
                                        <p:cTn id="52" dur="500"/>
                                        <p:tgtEl>
                                          <p:spTgt spid="110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08">
                                            <p:txEl>
                                              <p:pRg st="10" end="10"/>
                                            </p:txEl>
                                          </p:spTgt>
                                        </p:tgtEl>
                                        <p:attrNameLst>
                                          <p:attrName>style.visibility</p:attrName>
                                        </p:attrNameLst>
                                      </p:cBhvr>
                                      <p:to>
                                        <p:strVal val="visible"/>
                                      </p:to>
                                    </p:set>
                                    <p:animEffect transition="in" filter="fade">
                                      <p:cBhvr>
                                        <p:cTn id="57" dur="500"/>
                                        <p:tgtEl>
                                          <p:spTgt spid="110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p5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5C2321"/>
              </a:buClr>
              <a:buSzPts val="6000"/>
              <a:buFont typeface="Roboto Condensed"/>
              <a:buNone/>
            </a:pPr>
            <a:br>
              <a:rPr lang="en-US">
                <a:solidFill>
                  <a:srgbClr val="5C2321"/>
                </a:solidFill>
              </a:rPr>
            </a:br>
            <a:r>
              <a:rPr lang="en-US">
                <a:solidFill>
                  <a:srgbClr val="5C2321"/>
                </a:solidFill>
              </a:rPr>
              <a:t>Access methods</a:t>
            </a:r>
            <a:endParaRPr/>
          </a:p>
        </p:txBody>
      </p:sp>
      <p:sp>
        <p:nvSpPr>
          <p:cNvPr id="1115" name="Google Shape;1115;p5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Section - 3</a:t>
            </a: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55"/>
          <p:cNvSpPr txBox="1">
            <a:spLocks noGrp="1"/>
          </p:cNvSpPr>
          <p:nvPr>
            <p:ph type="body" idx="1"/>
          </p:nvPr>
        </p:nvSpPr>
        <p:spPr>
          <a:xfrm>
            <a:off x="131180" y="863444"/>
            <a:ext cx="8827083"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Sequential File Access</a:t>
            </a:r>
            <a:endParaRPr/>
          </a:p>
          <a:p>
            <a:pPr marL="809625" lvl="1" indent="-352425" algn="just" rtl="0">
              <a:lnSpc>
                <a:spcPct val="90000"/>
              </a:lnSpc>
              <a:spcBef>
                <a:spcPts val="500"/>
              </a:spcBef>
              <a:spcAft>
                <a:spcPts val="0"/>
              </a:spcAft>
              <a:buSzPts val="2000"/>
              <a:buChar char="⮩"/>
            </a:pPr>
            <a:r>
              <a:rPr lang="en-US"/>
              <a:t>A sequential file works like a reel of tape.</a:t>
            </a:r>
            <a:endParaRPr/>
          </a:p>
          <a:p>
            <a:pPr marL="809625" lvl="1" indent="-352425" algn="just" rtl="0">
              <a:lnSpc>
                <a:spcPct val="90000"/>
              </a:lnSpc>
              <a:spcBef>
                <a:spcPts val="500"/>
              </a:spcBef>
              <a:spcAft>
                <a:spcPts val="0"/>
              </a:spcAft>
              <a:buSzPts val="2000"/>
              <a:buChar char="⮩"/>
            </a:pPr>
            <a:r>
              <a:rPr lang="en-US"/>
              <a:t>Data in a sequential file are processed in order or sequence, starting with the first item, the processing the second, then the third and so on. </a:t>
            </a:r>
            <a:endParaRPr/>
          </a:p>
          <a:p>
            <a:pPr marL="809625" lvl="1" indent="-352425" algn="just" rtl="0">
              <a:lnSpc>
                <a:spcPct val="90000"/>
              </a:lnSpc>
              <a:spcBef>
                <a:spcPts val="500"/>
              </a:spcBef>
              <a:spcAft>
                <a:spcPts val="0"/>
              </a:spcAft>
              <a:buSzPts val="2000"/>
              <a:buChar char="⮩"/>
            </a:pPr>
            <a:r>
              <a:rPr lang="en-US"/>
              <a:t>To reach data in the middle of the file you must go through all the data that precedes it.</a:t>
            </a:r>
            <a:endParaRPr/>
          </a:p>
          <a:p>
            <a:pPr marL="809625" lvl="1" indent="-352425" algn="just" rtl="0">
              <a:lnSpc>
                <a:spcPct val="90000"/>
              </a:lnSpc>
              <a:spcBef>
                <a:spcPts val="500"/>
              </a:spcBef>
              <a:spcAft>
                <a:spcPts val="0"/>
              </a:spcAft>
              <a:buSzPts val="2000"/>
              <a:buChar char="⮩"/>
            </a:pPr>
            <a:r>
              <a:rPr lang="en-US"/>
              <a:t>Example: Magnetic tape</a:t>
            </a: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Random File Access</a:t>
            </a:r>
            <a:endParaRPr/>
          </a:p>
          <a:p>
            <a:pPr marL="809625" lvl="1" indent="-352425" algn="just" rtl="0">
              <a:lnSpc>
                <a:spcPct val="90000"/>
              </a:lnSpc>
              <a:spcBef>
                <a:spcPts val="500"/>
              </a:spcBef>
              <a:spcAft>
                <a:spcPts val="0"/>
              </a:spcAft>
              <a:buSzPts val="2000"/>
              <a:buChar char="⮩"/>
            </a:pPr>
            <a:r>
              <a:rPr lang="en-US"/>
              <a:t>A random access file works like a sampler box of chocolate. You can access a particular item by going directly to it. </a:t>
            </a:r>
            <a:endParaRPr/>
          </a:p>
          <a:p>
            <a:pPr marL="809625" lvl="1" indent="-352425" algn="just" rtl="0">
              <a:lnSpc>
                <a:spcPct val="90000"/>
              </a:lnSpc>
              <a:spcBef>
                <a:spcPts val="500"/>
              </a:spcBef>
              <a:spcAft>
                <a:spcPts val="0"/>
              </a:spcAft>
              <a:buSzPts val="2000"/>
              <a:buChar char="⮩"/>
            </a:pPr>
            <a:r>
              <a:rPr lang="en-US"/>
              <a:t>Data in a random access file may be accessed in any order. To read data in the middle of the file you can go directly to it. Random access files are sometimes called direct access files.</a:t>
            </a:r>
            <a:endParaRPr/>
          </a:p>
          <a:p>
            <a:pPr marL="809625" lvl="1" indent="-352425" algn="just" rtl="0">
              <a:lnSpc>
                <a:spcPct val="90000"/>
              </a:lnSpc>
              <a:spcBef>
                <a:spcPts val="500"/>
              </a:spcBef>
              <a:spcAft>
                <a:spcPts val="0"/>
              </a:spcAft>
              <a:buSzPts val="2000"/>
              <a:buChar char="⮩"/>
            </a:pPr>
            <a:r>
              <a:rPr lang="en-US"/>
              <a:t>Example: Semi-conductor memories</a:t>
            </a:r>
            <a:endParaRPr/>
          </a:p>
        </p:txBody>
      </p:sp>
      <p:sp>
        <p:nvSpPr>
          <p:cNvPr id="1121" name="Google Shape;1121;p55"/>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fontScale="90000"/>
          </a:bodyPr>
          <a:lstStyle/>
          <a:p>
            <a:pPr marL="0" lvl="0" indent="0" algn="l" rtl="0">
              <a:lnSpc>
                <a:spcPct val="90000"/>
              </a:lnSpc>
              <a:spcBef>
                <a:spcPts val="0"/>
              </a:spcBef>
              <a:spcAft>
                <a:spcPts val="0"/>
              </a:spcAft>
              <a:buClr>
                <a:srgbClr val="363636"/>
              </a:buClr>
              <a:buSzPct val="100000"/>
              <a:buFont typeface="Roboto Condensed"/>
              <a:buNone/>
            </a:pPr>
            <a:r>
              <a:rPr lang="en-US"/>
              <a:t>Files access methods (Sequential File Access VS Random File Access)</a:t>
            </a:r>
            <a:endParaRPr/>
          </a:p>
        </p:txBody>
      </p:sp>
      <p:sp>
        <p:nvSpPr>
          <p:cNvPr id="1122" name="Google Shape;1122;p55" descr="32,913 Magnetic Tape Images, Stock Photos &amp; Vectors | Shutterstock"/>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pic>
        <p:nvPicPr>
          <p:cNvPr id="1123" name="Google Shape;1123;p55"/>
          <p:cNvPicPr preferRelativeResize="0"/>
          <p:nvPr/>
        </p:nvPicPr>
        <p:blipFill rotWithShape="1">
          <a:blip r:embed="rId3">
            <a:alphaModFix/>
          </a:blip>
          <a:srcRect/>
          <a:stretch/>
        </p:blipFill>
        <p:spPr>
          <a:xfrm>
            <a:off x="5074836" y="5305268"/>
            <a:ext cx="2042327" cy="1300984"/>
          </a:xfrm>
          <a:prstGeom prst="rect">
            <a:avLst/>
          </a:prstGeom>
          <a:noFill/>
          <a:ln>
            <a:noFill/>
          </a:ln>
        </p:spPr>
      </p:pic>
      <p:pic>
        <p:nvPicPr>
          <p:cNvPr id="1124" name="Google Shape;1124;p55"/>
          <p:cNvPicPr preferRelativeResize="0"/>
          <p:nvPr/>
        </p:nvPicPr>
        <p:blipFill rotWithShape="1">
          <a:blip r:embed="rId4">
            <a:alphaModFix/>
          </a:blip>
          <a:srcRect b="6142"/>
          <a:stretch/>
        </p:blipFill>
        <p:spPr>
          <a:xfrm>
            <a:off x="4560486" y="2568343"/>
            <a:ext cx="2211790" cy="1406757"/>
          </a:xfrm>
          <a:prstGeom prst="rect">
            <a:avLst/>
          </a:prstGeom>
          <a:noFill/>
          <a:ln>
            <a:noFill/>
          </a:ln>
        </p:spPr>
      </p:pic>
      <p:pic>
        <p:nvPicPr>
          <p:cNvPr id="1125" name="Google Shape;1125;p55"/>
          <p:cNvPicPr preferRelativeResize="0"/>
          <p:nvPr/>
        </p:nvPicPr>
        <p:blipFill rotWithShape="1">
          <a:blip r:embed="rId5">
            <a:alphaModFix/>
          </a:blip>
          <a:srcRect b="16584"/>
          <a:stretch/>
        </p:blipFill>
        <p:spPr>
          <a:xfrm>
            <a:off x="9361085" y="4067175"/>
            <a:ext cx="2543175" cy="1604963"/>
          </a:xfrm>
          <a:prstGeom prst="rect">
            <a:avLst/>
          </a:prstGeom>
          <a:noFill/>
          <a:ln>
            <a:noFill/>
          </a:ln>
        </p:spPr>
      </p:pic>
      <p:pic>
        <p:nvPicPr>
          <p:cNvPr id="1126" name="Google Shape;1126;p55"/>
          <p:cNvPicPr preferRelativeResize="0"/>
          <p:nvPr/>
        </p:nvPicPr>
        <p:blipFill rotWithShape="1">
          <a:blip r:embed="rId6">
            <a:alphaModFix/>
          </a:blip>
          <a:srcRect b="15332"/>
          <a:stretch/>
        </p:blipFill>
        <p:spPr>
          <a:xfrm>
            <a:off x="9561110" y="1358668"/>
            <a:ext cx="2343150" cy="1209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0">
                                            <p:txEl>
                                              <p:pRg st="0" end="0"/>
                                            </p:txEl>
                                          </p:spTgt>
                                        </p:tgtEl>
                                        <p:attrNameLst>
                                          <p:attrName>style.visibility</p:attrName>
                                        </p:attrNameLst>
                                      </p:cBhvr>
                                      <p:to>
                                        <p:strVal val="visible"/>
                                      </p:to>
                                    </p:set>
                                    <p:animEffect transition="in" filter="fade">
                                      <p:cBhvr>
                                        <p:cTn id="7" dur="500"/>
                                        <p:tgtEl>
                                          <p:spTgt spid="11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0">
                                            <p:txEl>
                                              <p:pRg st="1" end="1"/>
                                            </p:txEl>
                                          </p:spTgt>
                                        </p:tgtEl>
                                        <p:attrNameLst>
                                          <p:attrName>style.visibility</p:attrName>
                                        </p:attrNameLst>
                                      </p:cBhvr>
                                      <p:to>
                                        <p:strVal val="visible"/>
                                      </p:to>
                                    </p:set>
                                    <p:animEffect transition="in" filter="fade">
                                      <p:cBhvr>
                                        <p:cTn id="12" dur="500"/>
                                        <p:tgtEl>
                                          <p:spTgt spid="11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0">
                                            <p:txEl>
                                              <p:pRg st="2" end="2"/>
                                            </p:txEl>
                                          </p:spTgt>
                                        </p:tgtEl>
                                        <p:attrNameLst>
                                          <p:attrName>style.visibility</p:attrName>
                                        </p:attrNameLst>
                                      </p:cBhvr>
                                      <p:to>
                                        <p:strVal val="visible"/>
                                      </p:to>
                                    </p:set>
                                    <p:animEffect transition="in" filter="fade">
                                      <p:cBhvr>
                                        <p:cTn id="17" dur="500"/>
                                        <p:tgtEl>
                                          <p:spTgt spid="11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20">
                                            <p:txEl>
                                              <p:pRg st="3" end="3"/>
                                            </p:txEl>
                                          </p:spTgt>
                                        </p:tgtEl>
                                        <p:attrNameLst>
                                          <p:attrName>style.visibility</p:attrName>
                                        </p:attrNameLst>
                                      </p:cBhvr>
                                      <p:to>
                                        <p:strVal val="visible"/>
                                      </p:to>
                                    </p:set>
                                    <p:animEffect transition="in" filter="fade">
                                      <p:cBhvr>
                                        <p:cTn id="22" dur="500"/>
                                        <p:tgtEl>
                                          <p:spTgt spid="11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20">
                                            <p:txEl>
                                              <p:pRg st="4" end="4"/>
                                            </p:txEl>
                                          </p:spTgt>
                                        </p:tgtEl>
                                        <p:attrNameLst>
                                          <p:attrName>style.visibility</p:attrName>
                                        </p:attrNameLst>
                                      </p:cBhvr>
                                      <p:to>
                                        <p:strVal val="visible"/>
                                      </p:to>
                                    </p:set>
                                    <p:animEffect transition="in" filter="fade">
                                      <p:cBhvr>
                                        <p:cTn id="27" dur="500"/>
                                        <p:tgtEl>
                                          <p:spTgt spid="11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20">
                                            <p:txEl>
                                              <p:pRg st="5" end="5"/>
                                            </p:txEl>
                                          </p:spTgt>
                                        </p:tgtEl>
                                        <p:attrNameLst>
                                          <p:attrName>style.visibility</p:attrName>
                                        </p:attrNameLst>
                                      </p:cBhvr>
                                      <p:to>
                                        <p:strVal val="visible"/>
                                      </p:to>
                                    </p:set>
                                    <p:animEffect transition="in" filter="fade">
                                      <p:cBhvr>
                                        <p:cTn id="32" dur="500"/>
                                        <p:tgtEl>
                                          <p:spTgt spid="112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20">
                                            <p:txEl>
                                              <p:pRg st="6" end="6"/>
                                            </p:txEl>
                                          </p:spTgt>
                                        </p:tgtEl>
                                        <p:attrNameLst>
                                          <p:attrName>style.visibility</p:attrName>
                                        </p:attrNameLst>
                                      </p:cBhvr>
                                      <p:to>
                                        <p:strVal val="visible"/>
                                      </p:to>
                                    </p:set>
                                    <p:animEffect transition="in" filter="fade">
                                      <p:cBhvr>
                                        <p:cTn id="37" dur="500"/>
                                        <p:tgtEl>
                                          <p:spTgt spid="112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20">
                                            <p:txEl>
                                              <p:pRg st="7" end="7"/>
                                            </p:txEl>
                                          </p:spTgt>
                                        </p:tgtEl>
                                        <p:attrNameLst>
                                          <p:attrName>style.visibility</p:attrName>
                                        </p:attrNameLst>
                                      </p:cBhvr>
                                      <p:to>
                                        <p:strVal val="visible"/>
                                      </p:to>
                                    </p:set>
                                    <p:animEffect transition="in" filter="fade">
                                      <p:cBhvr>
                                        <p:cTn id="42" dur="500"/>
                                        <p:tgtEl>
                                          <p:spTgt spid="112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20">
                                            <p:txEl>
                                              <p:pRg st="8" end="8"/>
                                            </p:txEl>
                                          </p:spTgt>
                                        </p:tgtEl>
                                        <p:attrNameLst>
                                          <p:attrName>style.visibility</p:attrName>
                                        </p:attrNameLst>
                                      </p:cBhvr>
                                      <p:to>
                                        <p:strVal val="visible"/>
                                      </p:to>
                                    </p:set>
                                    <p:animEffect transition="in" filter="fade">
                                      <p:cBhvr>
                                        <p:cTn id="47" dur="500"/>
                                        <p:tgtEl>
                                          <p:spTgt spid="112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20">
                                            <p:txEl>
                                              <p:pRg st="9" end="9"/>
                                            </p:txEl>
                                          </p:spTgt>
                                        </p:tgtEl>
                                        <p:attrNameLst>
                                          <p:attrName>style.visibility</p:attrName>
                                        </p:attrNameLst>
                                      </p:cBhvr>
                                      <p:to>
                                        <p:strVal val="visible"/>
                                      </p:to>
                                    </p:set>
                                    <p:animEffect transition="in" filter="fade">
                                      <p:cBhvr>
                                        <p:cTn id="52" dur="500"/>
                                        <p:tgtEl>
                                          <p:spTgt spid="112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26"/>
                                        </p:tgtEl>
                                        <p:attrNameLst>
                                          <p:attrName>style.visibility</p:attrName>
                                        </p:attrNameLst>
                                      </p:cBhvr>
                                      <p:to>
                                        <p:strVal val="visible"/>
                                      </p:to>
                                    </p:set>
                                    <p:animEffect transition="in" filter="fade">
                                      <p:cBhvr>
                                        <p:cTn id="57" dur="500"/>
                                        <p:tgtEl>
                                          <p:spTgt spid="11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24"/>
                                        </p:tgtEl>
                                        <p:attrNameLst>
                                          <p:attrName>style.visibility</p:attrName>
                                        </p:attrNameLst>
                                      </p:cBhvr>
                                      <p:to>
                                        <p:strVal val="visible"/>
                                      </p:to>
                                    </p:set>
                                    <p:animEffect transition="in" filter="fade">
                                      <p:cBhvr>
                                        <p:cTn id="62" dur="500"/>
                                        <p:tgtEl>
                                          <p:spTgt spid="112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125"/>
                                        </p:tgtEl>
                                        <p:attrNameLst>
                                          <p:attrName>style.visibility</p:attrName>
                                        </p:attrNameLst>
                                      </p:cBhvr>
                                      <p:to>
                                        <p:strVal val="visible"/>
                                      </p:to>
                                    </p:set>
                                    <p:animEffect transition="in" filter="fade">
                                      <p:cBhvr>
                                        <p:cTn id="67" dur="500"/>
                                        <p:tgtEl>
                                          <p:spTgt spid="112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123"/>
                                        </p:tgtEl>
                                        <p:attrNameLst>
                                          <p:attrName>style.visibility</p:attrName>
                                        </p:attrNameLst>
                                      </p:cBhvr>
                                      <p:to>
                                        <p:strVal val="visible"/>
                                      </p:to>
                                    </p:set>
                                    <p:animEffect transition="in" filter="fade">
                                      <p:cBhvr>
                                        <p:cTn id="72" dur="500"/>
                                        <p:tgtEl>
                                          <p:spTgt spid="1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Google Shape;1131;p5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5C2321"/>
              </a:buClr>
              <a:buSzPts val="6000"/>
              <a:buFont typeface="Roboto Condensed"/>
              <a:buNone/>
            </a:pPr>
            <a:br>
              <a:rPr lang="en-US">
                <a:solidFill>
                  <a:srgbClr val="5C2321"/>
                </a:solidFill>
              </a:rPr>
            </a:br>
            <a:r>
              <a:rPr lang="en-US">
                <a:solidFill>
                  <a:srgbClr val="5C2321"/>
                </a:solidFill>
              </a:rPr>
              <a:t>File types</a:t>
            </a:r>
            <a:endParaRPr/>
          </a:p>
        </p:txBody>
      </p:sp>
      <p:sp>
        <p:nvSpPr>
          <p:cNvPr id="1132" name="Google Shape;1132;p5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Section - 4</a:t>
            </a: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57"/>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112713" algn="just" rtl="0">
              <a:lnSpc>
                <a:spcPct val="90000"/>
              </a:lnSpc>
              <a:spcBef>
                <a:spcPts val="0"/>
              </a:spcBef>
              <a:spcAft>
                <a:spcPts val="0"/>
              </a:spcAft>
              <a:buClr>
                <a:schemeClr val="accent6"/>
              </a:buClr>
              <a:buSzPts val="2400"/>
              <a:buFont typeface="Noto Sans Symbols"/>
              <a:buNone/>
            </a:pPr>
            <a:endParaRPr/>
          </a:p>
        </p:txBody>
      </p:sp>
      <p:sp>
        <p:nvSpPr>
          <p:cNvPr id="1138" name="Google Shape;1138;p57"/>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Types of files</a:t>
            </a:r>
            <a:endParaRPr/>
          </a:p>
        </p:txBody>
      </p:sp>
      <p:sp>
        <p:nvSpPr>
          <p:cNvPr id="1139" name="Google Shape;1139;p57"/>
          <p:cNvSpPr/>
          <p:nvPr/>
        </p:nvSpPr>
        <p:spPr>
          <a:xfrm>
            <a:off x="5043488" y="1400175"/>
            <a:ext cx="1600200" cy="762000"/>
          </a:xfrm>
          <a:prstGeom prst="rect">
            <a:avLst/>
          </a:prstGeom>
          <a:solidFill>
            <a:schemeClr val="accent6"/>
          </a:solid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Roboto Condensed"/>
                <a:ea typeface="Roboto Condensed"/>
                <a:cs typeface="Roboto Condensed"/>
                <a:sym typeface="Roboto Condensed"/>
              </a:rPr>
              <a:t>File Type</a:t>
            </a:r>
            <a:endParaRPr/>
          </a:p>
        </p:txBody>
      </p:sp>
      <p:sp>
        <p:nvSpPr>
          <p:cNvPr id="1140" name="Google Shape;1140;p57"/>
          <p:cNvSpPr/>
          <p:nvPr/>
        </p:nvSpPr>
        <p:spPr>
          <a:xfrm>
            <a:off x="3443288" y="2771775"/>
            <a:ext cx="1600200" cy="762000"/>
          </a:xfrm>
          <a:prstGeom prst="rect">
            <a:avLst/>
          </a:prstGeom>
          <a:solidFill>
            <a:schemeClr val="accent6"/>
          </a:solid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Roboto Condensed"/>
                <a:ea typeface="Roboto Condensed"/>
                <a:cs typeface="Roboto Condensed"/>
                <a:sym typeface="Roboto Condensed"/>
              </a:rPr>
              <a:t>Regular File</a:t>
            </a:r>
            <a:endParaRPr/>
          </a:p>
        </p:txBody>
      </p:sp>
      <p:sp>
        <p:nvSpPr>
          <p:cNvPr id="1141" name="Google Shape;1141;p57"/>
          <p:cNvSpPr/>
          <p:nvPr/>
        </p:nvSpPr>
        <p:spPr>
          <a:xfrm>
            <a:off x="6643688" y="2767012"/>
            <a:ext cx="1600200" cy="762000"/>
          </a:xfrm>
          <a:prstGeom prst="rect">
            <a:avLst/>
          </a:prstGeom>
          <a:solidFill>
            <a:schemeClr val="accent6"/>
          </a:solid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Roboto Condensed"/>
                <a:ea typeface="Roboto Condensed"/>
                <a:cs typeface="Roboto Condensed"/>
                <a:sym typeface="Roboto Condensed"/>
              </a:rPr>
              <a:t>Directories</a:t>
            </a:r>
            <a:endParaRPr/>
          </a:p>
        </p:txBody>
      </p:sp>
      <p:sp>
        <p:nvSpPr>
          <p:cNvPr id="1142" name="Google Shape;1142;p57"/>
          <p:cNvSpPr/>
          <p:nvPr/>
        </p:nvSpPr>
        <p:spPr>
          <a:xfrm>
            <a:off x="1843088" y="4143375"/>
            <a:ext cx="1600200" cy="762000"/>
          </a:xfrm>
          <a:prstGeom prst="rect">
            <a:avLst/>
          </a:prstGeom>
          <a:solidFill>
            <a:schemeClr val="accent6"/>
          </a:solid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Roboto Condensed"/>
                <a:ea typeface="Roboto Condensed"/>
                <a:cs typeface="Roboto Condensed"/>
                <a:sym typeface="Roboto Condensed"/>
              </a:rPr>
              <a:t>ASCII File</a:t>
            </a:r>
            <a:endParaRPr/>
          </a:p>
        </p:txBody>
      </p:sp>
      <p:sp>
        <p:nvSpPr>
          <p:cNvPr id="1143" name="Google Shape;1143;p57"/>
          <p:cNvSpPr/>
          <p:nvPr/>
        </p:nvSpPr>
        <p:spPr>
          <a:xfrm>
            <a:off x="5043488" y="4138612"/>
            <a:ext cx="1600200" cy="762000"/>
          </a:xfrm>
          <a:prstGeom prst="rect">
            <a:avLst/>
          </a:prstGeom>
          <a:solidFill>
            <a:schemeClr val="accent6"/>
          </a:solid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Roboto Condensed"/>
                <a:ea typeface="Roboto Condensed"/>
                <a:cs typeface="Roboto Condensed"/>
                <a:sym typeface="Roboto Condensed"/>
              </a:rPr>
              <a:t>Binary File</a:t>
            </a:r>
            <a:endParaRPr/>
          </a:p>
        </p:txBody>
      </p:sp>
      <p:cxnSp>
        <p:nvCxnSpPr>
          <p:cNvPr id="1144" name="Google Shape;1144;p57"/>
          <p:cNvCxnSpPr/>
          <p:nvPr/>
        </p:nvCxnSpPr>
        <p:spPr>
          <a:xfrm>
            <a:off x="5805488" y="2162175"/>
            <a:ext cx="0" cy="257176"/>
          </a:xfrm>
          <a:prstGeom prst="straightConnector1">
            <a:avLst/>
          </a:prstGeom>
          <a:noFill/>
          <a:ln w="38100" cap="flat" cmpd="sng">
            <a:solidFill>
              <a:schemeClr val="accent6"/>
            </a:solidFill>
            <a:prstDash val="solid"/>
            <a:miter lim="800000"/>
            <a:headEnd type="none" w="sm" len="sm"/>
            <a:tailEnd type="none" w="sm" len="sm"/>
          </a:ln>
        </p:spPr>
      </p:cxnSp>
      <p:cxnSp>
        <p:nvCxnSpPr>
          <p:cNvPr id="1145" name="Google Shape;1145;p57"/>
          <p:cNvCxnSpPr/>
          <p:nvPr/>
        </p:nvCxnSpPr>
        <p:spPr>
          <a:xfrm>
            <a:off x="4205288" y="3529012"/>
            <a:ext cx="0" cy="233363"/>
          </a:xfrm>
          <a:prstGeom prst="straightConnector1">
            <a:avLst/>
          </a:prstGeom>
          <a:noFill/>
          <a:ln w="38100" cap="flat" cmpd="sng">
            <a:solidFill>
              <a:schemeClr val="accent6"/>
            </a:solidFill>
            <a:prstDash val="solid"/>
            <a:miter lim="800000"/>
            <a:headEnd type="none" w="sm" len="sm"/>
            <a:tailEnd type="none" w="sm" len="sm"/>
          </a:ln>
        </p:spPr>
      </p:cxnSp>
      <p:cxnSp>
        <p:nvCxnSpPr>
          <p:cNvPr id="1146" name="Google Shape;1146;p57"/>
          <p:cNvCxnSpPr/>
          <p:nvPr/>
        </p:nvCxnSpPr>
        <p:spPr>
          <a:xfrm>
            <a:off x="4258628" y="2419351"/>
            <a:ext cx="3223260" cy="0"/>
          </a:xfrm>
          <a:prstGeom prst="straightConnector1">
            <a:avLst/>
          </a:prstGeom>
          <a:noFill/>
          <a:ln w="38100" cap="flat" cmpd="sng">
            <a:solidFill>
              <a:schemeClr val="accent6"/>
            </a:solidFill>
            <a:prstDash val="solid"/>
            <a:miter lim="800000"/>
            <a:headEnd type="none" w="sm" len="sm"/>
            <a:tailEnd type="none" w="sm" len="sm"/>
          </a:ln>
        </p:spPr>
      </p:cxnSp>
      <p:cxnSp>
        <p:nvCxnSpPr>
          <p:cNvPr id="1147" name="Google Shape;1147;p57"/>
          <p:cNvCxnSpPr/>
          <p:nvPr/>
        </p:nvCxnSpPr>
        <p:spPr>
          <a:xfrm>
            <a:off x="2658428" y="3762375"/>
            <a:ext cx="3223260" cy="0"/>
          </a:xfrm>
          <a:prstGeom prst="straightConnector1">
            <a:avLst/>
          </a:prstGeom>
          <a:noFill/>
          <a:ln w="38100" cap="flat" cmpd="sng">
            <a:solidFill>
              <a:schemeClr val="accent6"/>
            </a:solidFill>
            <a:prstDash val="solid"/>
            <a:miter lim="800000"/>
            <a:headEnd type="none" w="sm" len="sm"/>
            <a:tailEnd type="none" w="sm" len="sm"/>
          </a:ln>
        </p:spPr>
      </p:cxnSp>
      <p:cxnSp>
        <p:nvCxnSpPr>
          <p:cNvPr id="1148" name="Google Shape;1148;p57"/>
          <p:cNvCxnSpPr/>
          <p:nvPr/>
        </p:nvCxnSpPr>
        <p:spPr>
          <a:xfrm>
            <a:off x="4258628" y="2419351"/>
            <a:ext cx="0" cy="347661"/>
          </a:xfrm>
          <a:prstGeom prst="straightConnector1">
            <a:avLst/>
          </a:prstGeom>
          <a:noFill/>
          <a:ln w="38100" cap="flat" cmpd="sng">
            <a:solidFill>
              <a:schemeClr val="accent6"/>
            </a:solidFill>
            <a:prstDash val="solid"/>
            <a:miter lim="800000"/>
            <a:headEnd type="none" w="sm" len="sm"/>
            <a:tailEnd type="triangle" w="med" len="med"/>
          </a:ln>
        </p:spPr>
      </p:cxnSp>
      <p:cxnSp>
        <p:nvCxnSpPr>
          <p:cNvPr id="1149" name="Google Shape;1149;p57"/>
          <p:cNvCxnSpPr/>
          <p:nvPr/>
        </p:nvCxnSpPr>
        <p:spPr>
          <a:xfrm>
            <a:off x="7481888" y="2419351"/>
            <a:ext cx="0" cy="347661"/>
          </a:xfrm>
          <a:prstGeom prst="straightConnector1">
            <a:avLst/>
          </a:prstGeom>
          <a:noFill/>
          <a:ln w="38100" cap="flat" cmpd="sng">
            <a:solidFill>
              <a:schemeClr val="accent6"/>
            </a:solidFill>
            <a:prstDash val="solid"/>
            <a:miter lim="800000"/>
            <a:headEnd type="none" w="sm" len="sm"/>
            <a:tailEnd type="triangle" w="med" len="med"/>
          </a:ln>
        </p:spPr>
      </p:cxnSp>
      <p:cxnSp>
        <p:nvCxnSpPr>
          <p:cNvPr id="1150" name="Google Shape;1150;p57"/>
          <p:cNvCxnSpPr/>
          <p:nvPr/>
        </p:nvCxnSpPr>
        <p:spPr>
          <a:xfrm>
            <a:off x="2658428" y="3762375"/>
            <a:ext cx="0" cy="347661"/>
          </a:xfrm>
          <a:prstGeom prst="straightConnector1">
            <a:avLst/>
          </a:prstGeom>
          <a:noFill/>
          <a:ln w="38100" cap="flat" cmpd="sng">
            <a:solidFill>
              <a:schemeClr val="accent6"/>
            </a:solidFill>
            <a:prstDash val="solid"/>
            <a:miter lim="800000"/>
            <a:headEnd type="none" w="sm" len="sm"/>
            <a:tailEnd type="triangle" w="med" len="med"/>
          </a:ln>
        </p:spPr>
      </p:cxnSp>
      <p:cxnSp>
        <p:nvCxnSpPr>
          <p:cNvPr id="1151" name="Google Shape;1151;p57"/>
          <p:cNvCxnSpPr/>
          <p:nvPr/>
        </p:nvCxnSpPr>
        <p:spPr>
          <a:xfrm>
            <a:off x="5881688" y="3762375"/>
            <a:ext cx="0" cy="347661"/>
          </a:xfrm>
          <a:prstGeom prst="straightConnector1">
            <a:avLst/>
          </a:prstGeom>
          <a:noFill/>
          <a:ln w="38100" cap="flat" cmpd="sng">
            <a:solidFill>
              <a:schemeClr val="accent6"/>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5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58"/>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Regular File</a:t>
            </a:r>
            <a:endParaRPr/>
          </a:p>
          <a:p>
            <a:pPr marL="809625" lvl="1" indent="-352425" algn="just" rtl="0">
              <a:lnSpc>
                <a:spcPct val="90000"/>
              </a:lnSpc>
              <a:spcBef>
                <a:spcPts val="500"/>
              </a:spcBef>
              <a:spcAft>
                <a:spcPts val="0"/>
              </a:spcAft>
              <a:buSzPts val="2000"/>
              <a:buChar char="⮩"/>
            </a:pPr>
            <a:r>
              <a:rPr lang="en-US"/>
              <a:t>Regular files are the ones that </a:t>
            </a:r>
            <a:r>
              <a:rPr lang="en-US" b="1">
                <a:solidFill>
                  <a:schemeClr val="accent6"/>
                </a:solidFill>
              </a:rPr>
              <a:t>contain user information</a:t>
            </a:r>
            <a:r>
              <a:rPr lang="en-US"/>
              <a:t>.</a:t>
            </a:r>
            <a:endParaRPr/>
          </a:p>
          <a:p>
            <a:pPr marL="809625" lvl="1" indent="-352425" algn="just" rtl="0">
              <a:lnSpc>
                <a:spcPct val="90000"/>
              </a:lnSpc>
              <a:spcBef>
                <a:spcPts val="500"/>
              </a:spcBef>
              <a:spcAft>
                <a:spcPts val="0"/>
              </a:spcAft>
              <a:buSzPts val="2000"/>
              <a:buChar char="⮩"/>
            </a:pPr>
            <a:r>
              <a:rPr lang="en-US"/>
              <a:t>Regular file, as a randomly accessible sequence of bytes, has no other predefined internal structure. </a:t>
            </a:r>
            <a:endParaRPr/>
          </a:p>
          <a:p>
            <a:pPr marL="809625" lvl="1" indent="-352425" algn="just" rtl="0">
              <a:lnSpc>
                <a:spcPct val="90000"/>
              </a:lnSpc>
              <a:spcBef>
                <a:spcPts val="500"/>
              </a:spcBef>
              <a:spcAft>
                <a:spcPts val="0"/>
              </a:spcAft>
              <a:buSzPts val="2000"/>
              <a:buChar char="⮩"/>
            </a:pPr>
            <a:r>
              <a:rPr lang="en-US"/>
              <a:t>Application programs are responsible for understanding the structure and content of any specific regular file.</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Directories</a:t>
            </a:r>
            <a:endParaRPr/>
          </a:p>
          <a:p>
            <a:pPr marL="809625" lvl="1" indent="-352425" algn="just" rtl="0">
              <a:lnSpc>
                <a:spcPct val="90000"/>
              </a:lnSpc>
              <a:spcBef>
                <a:spcPts val="500"/>
              </a:spcBef>
              <a:spcAft>
                <a:spcPts val="0"/>
              </a:spcAft>
              <a:buSzPts val="2000"/>
              <a:buChar char="⮩"/>
            </a:pPr>
            <a:r>
              <a:rPr lang="en-US"/>
              <a:t>Directories are system files </a:t>
            </a:r>
            <a:r>
              <a:rPr lang="en-US" b="1">
                <a:solidFill>
                  <a:schemeClr val="accent6"/>
                </a:solidFill>
              </a:rPr>
              <a:t>for maintaining the structure of the file system</a:t>
            </a:r>
            <a:r>
              <a:rPr lang="en-US"/>
              <a:t>.</a:t>
            </a:r>
            <a:endParaRPr/>
          </a:p>
          <a:p>
            <a:pPr marL="809625" lvl="1" indent="-352425" algn="just" rtl="0">
              <a:lnSpc>
                <a:spcPct val="90000"/>
              </a:lnSpc>
              <a:spcBef>
                <a:spcPts val="500"/>
              </a:spcBef>
              <a:spcAft>
                <a:spcPts val="0"/>
              </a:spcAft>
              <a:buSzPts val="2000"/>
              <a:buChar char="⮩"/>
            </a:pPr>
            <a:r>
              <a:rPr lang="en-US"/>
              <a:t>To keep track of files, file systems normally have directories or folder.</a:t>
            </a:r>
            <a:endParaRPr/>
          </a:p>
        </p:txBody>
      </p:sp>
      <p:sp>
        <p:nvSpPr>
          <p:cNvPr id="1157" name="Google Shape;1157;p58"/>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Regular file Vs Directories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6">
                                            <p:txEl>
                                              <p:pRg st="0" end="0"/>
                                            </p:txEl>
                                          </p:spTgt>
                                        </p:tgtEl>
                                        <p:attrNameLst>
                                          <p:attrName>style.visibility</p:attrName>
                                        </p:attrNameLst>
                                      </p:cBhvr>
                                      <p:to>
                                        <p:strVal val="visible"/>
                                      </p:to>
                                    </p:set>
                                    <p:animEffect transition="in" filter="fade">
                                      <p:cBhvr>
                                        <p:cTn id="7" dur="500"/>
                                        <p:tgtEl>
                                          <p:spTgt spid="11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6">
                                            <p:txEl>
                                              <p:pRg st="1" end="1"/>
                                            </p:txEl>
                                          </p:spTgt>
                                        </p:tgtEl>
                                        <p:attrNameLst>
                                          <p:attrName>style.visibility</p:attrName>
                                        </p:attrNameLst>
                                      </p:cBhvr>
                                      <p:to>
                                        <p:strVal val="visible"/>
                                      </p:to>
                                    </p:set>
                                    <p:animEffect transition="in" filter="fade">
                                      <p:cBhvr>
                                        <p:cTn id="12" dur="500"/>
                                        <p:tgtEl>
                                          <p:spTgt spid="11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6">
                                            <p:txEl>
                                              <p:pRg st="2" end="2"/>
                                            </p:txEl>
                                          </p:spTgt>
                                        </p:tgtEl>
                                        <p:attrNameLst>
                                          <p:attrName>style.visibility</p:attrName>
                                        </p:attrNameLst>
                                      </p:cBhvr>
                                      <p:to>
                                        <p:strVal val="visible"/>
                                      </p:to>
                                    </p:set>
                                    <p:animEffect transition="in" filter="fade">
                                      <p:cBhvr>
                                        <p:cTn id="17" dur="500"/>
                                        <p:tgtEl>
                                          <p:spTgt spid="11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6">
                                            <p:txEl>
                                              <p:pRg st="3" end="3"/>
                                            </p:txEl>
                                          </p:spTgt>
                                        </p:tgtEl>
                                        <p:attrNameLst>
                                          <p:attrName>style.visibility</p:attrName>
                                        </p:attrNameLst>
                                      </p:cBhvr>
                                      <p:to>
                                        <p:strVal val="visible"/>
                                      </p:to>
                                    </p:set>
                                    <p:animEffect transition="in" filter="fade">
                                      <p:cBhvr>
                                        <p:cTn id="22" dur="500"/>
                                        <p:tgtEl>
                                          <p:spTgt spid="11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56">
                                            <p:txEl>
                                              <p:pRg st="4" end="4"/>
                                            </p:txEl>
                                          </p:spTgt>
                                        </p:tgtEl>
                                        <p:attrNameLst>
                                          <p:attrName>style.visibility</p:attrName>
                                        </p:attrNameLst>
                                      </p:cBhvr>
                                      <p:to>
                                        <p:strVal val="visible"/>
                                      </p:to>
                                    </p:set>
                                    <p:animEffect transition="in" filter="fade">
                                      <p:cBhvr>
                                        <p:cTn id="27" dur="500"/>
                                        <p:tgtEl>
                                          <p:spTgt spid="115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56">
                                            <p:txEl>
                                              <p:pRg st="5" end="5"/>
                                            </p:txEl>
                                          </p:spTgt>
                                        </p:tgtEl>
                                        <p:attrNameLst>
                                          <p:attrName>style.visibility</p:attrName>
                                        </p:attrNameLst>
                                      </p:cBhvr>
                                      <p:to>
                                        <p:strVal val="visible"/>
                                      </p:to>
                                    </p:set>
                                    <p:animEffect transition="in" filter="fade">
                                      <p:cBhvr>
                                        <p:cTn id="32" dur="500"/>
                                        <p:tgtEl>
                                          <p:spTgt spid="115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56">
                                            <p:txEl>
                                              <p:pRg st="6" end="6"/>
                                            </p:txEl>
                                          </p:spTgt>
                                        </p:tgtEl>
                                        <p:attrNameLst>
                                          <p:attrName>style.visibility</p:attrName>
                                        </p:attrNameLst>
                                      </p:cBhvr>
                                      <p:to>
                                        <p:strVal val="visible"/>
                                      </p:to>
                                    </p:set>
                                    <p:animEffect transition="in" filter="fade">
                                      <p:cBhvr>
                                        <p:cTn id="37" dur="500"/>
                                        <p:tgtEl>
                                          <p:spTgt spid="115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59"/>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ASCII files</a:t>
            </a:r>
            <a:endParaRPr/>
          </a:p>
          <a:p>
            <a:pPr marL="809625" lvl="1" indent="-352425" algn="just" rtl="0">
              <a:lnSpc>
                <a:spcPct val="90000"/>
              </a:lnSpc>
              <a:spcBef>
                <a:spcPts val="500"/>
              </a:spcBef>
              <a:spcAft>
                <a:spcPts val="0"/>
              </a:spcAft>
              <a:buSzPts val="2000"/>
              <a:buChar char="⮩"/>
            </a:pPr>
            <a:r>
              <a:rPr lang="en-US"/>
              <a:t>ASCII file </a:t>
            </a:r>
            <a:r>
              <a:rPr lang="en-US" b="1">
                <a:solidFill>
                  <a:schemeClr val="accent6"/>
                </a:solidFill>
              </a:rPr>
              <a:t>consists of line of text</a:t>
            </a:r>
            <a:r>
              <a:rPr lang="en-US"/>
              <a:t>.</a:t>
            </a:r>
            <a:endParaRPr/>
          </a:p>
          <a:p>
            <a:pPr marL="809625" lvl="1" indent="-352425" algn="just" rtl="0">
              <a:lnSpc>
                <a:spcPct val="90000"/>
              </a:lnSpc>
              <a:spcBef>
                <a:spcPts val="500"/>
              </a:spcBef>
              <a:spcAft>
                <a:spcPts val="0"/>
              </a:spcAft>
              <a:buSzPts val="2000"/>
              <a:buChar char="⮩"/>
            </a:pPr>
            <a:r>
              <a:rPr lang="en-US"/>
              <a:t>Advantage of ASCII files is that they can be displayed &amp; printed as it is &amp; they can be edited with ordinary text editor.</a:t>
            </a:r>
            <a:endParaRPr/>
          </a:p>
          <a:p>
            <a:pPr marL="809625" lvl="1" indent="-352425" algn="just" rtl="0">
              <a:lnSpc>
                <a:spcPct val="90000"/>
              </a:lnSpc>
              <a:spcBef>
                <a:spcPts val="500"/>
              </a:spcBef>
              <a:spcAft>
                <a:spcPts val="0"/>
              </a:spcAft>
              <a:buSzPts val="2000"/>
              <a:buChar char="⮩"/>
            </a:pPr>
            <a:r>
              <a:rPr lang="en-US"/>
              <a:t>If number of programs use ASCII files for input and output, it is easy to connect the output of one program to the input of another.</a:t>
            </a:r>
            <a:endParaRPr/>
          </a:p>
          <a:p>
            <a:pPr marL="809625" lvl="1" indent="-352425" algn="just" rtl="0">
              <a:lnSpc>
                <a:spcPct val="90000"/>
              </a:lnSpc>
              <a:spcBef>
                <a:spcPts val="500"/>
              </a:spcBef>
              <a:spcAft>
                <a:spcPts val="0"/>
              </a:spcAft>
              <a:buSzPts val="2000"/>
              <a:buChar char="⮩"/>
            </a:pPr>
            <a:r>
              <a:rPr lang="en-US"/>
              <a:t>C/C++/Perl/HTML files are all examples of ASCII files.</a:t>
            </a: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Binary Files</a:t>
            </a:r>
            <a:endParaRPr/>
          </a:p>
          <a:p>
            <a:pPr marL="809625" lvl="1" indent="-352425" algn="just" rtl="0">
              <a:lnSpc>
                <a:spcPct val="90000"/>
              </a:lnSpc>
              <a:spcBef>
                <a:spcPts val="500"/>
              </a:spcBef>
              <a:spcAft>
                <a:spcPts val="0"/>
              </a:spcAft>
              <a:buSzPts val="2000"/>
              <a:buChar char="⮩"/>
            </a:pPr>
            <a:r>
              <a:rPr lang="en-US"/>
              <a:t>Binary files </a:t>
            </a:r>
            <a:r>
              <a:rPr lang="en-US" b="1">
                <a:solidFill>
                  <a:schemeClr val="accent6"/>
                </a:solidFill>
              </a:rPr>
              <a:t>contain formatted information </a:t>
            </a:r>
            <a:r>
              <a:rPr lang="en-US"/>
              <a:t>that only certain applications or processors can understand.</a:t>
            </a:r>
            <a:endParaRPr/>
          </a:p>
          <a:p>
            <a:pPr marL="809625" lvl="1" indent="-352425" algn="just" rtl="0">
              <a:lnSpc>
                <a:spcPct val="90000"/>
              </a:lnSpc>
              <a:spcBef>
                <a:spcPts val="500"/>
              </a:spcBef>
              <a:spcAft>
                <a:spcPts val="0"/>
              </a:spcAft>
              <a:buSzPts val="2000"/>
              <a:buChar char="⮩"/>
            </a:pPr>
            <a:r>
              <a:rPr lang="en-US"/>
              <a:t>Binary files must be run on the appropriate software or processor before humans can read them.</a:t>
            </a:r>
            <a:endParaRPr/>
          </a:p>
          <a:p>
            <a:pPr marL="809625" lvl="1" indent="-352425" algn="just" rtl="0">
              <a:lnSpc>
                <a:spcPct val="90000"/>
              </a:lnSpc>
              <a:spcBef>
                <a:spcPts val="500"/>
              </a:spcBef>
              <a:spcAft>
                <a:spcPts val="0"/>
              </a:spcAft>
              <a:buSzPts val="2000"/>
              <a:buChar char="⮩"/>
            </a:pPr>
            <a:r>
              <a:rPr lang="en-US"/>
              <a:t>Executable files, compiled programs, spreadsheets, compressed files, and graphic (image) files are all examples of binary files.</a:t>
            </a:r>
            <a:endParaRPr/>
          </a:p>
        </p:txBody>
      </p:sp>
      <p:sp>
        <p:nvSpPr>
          <p:cNvPr id="1163" name="Google Shape;1163;p59"/>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Different types of files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2">
                                            <p:txEl>
                                              <p:pRg st="0" end="0"/>
                                            </p:txEl>
                                          </p:spTgt>
                                        </p:tgtEl>
                                        <p:attrNameLst>
                                          <p:attrName>style.visibility</p:attrName>
                                        </p:attrNameLst>
                                      </p:cBhvr>
                                      <p:to>
                                        <p:strVal val="visible"/>
                                      </p:to>
                                    </p:set>
                                    <p:animEffect transition="in" filter="fade">
                                      <p:cBhvr>
                                        <p:cTn id="7" dur="500"/>
                                        <p:tgtEl>
                                          <p:spTgt spid="11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2">
                                            <p:txEl>
                                              <p:pRg st="1" end="1"/>
                                            </p:txEl>
                                          </p:spTgt>
                                        </p:tgtEl>
                                        <p:attrNameLst>
                                          <p:attrName>style.visibility</p:attrName>
                                        </p:attrNameLst>
                                      </p:cBhvr>
                                      <p:to>
                                        <p:strVal val="visible"/>
                                      </p:to>
                                    </p:set>
                                    <p:animEffect transition="in" filter="fade">
                                      <p:cBhvr>
                                        <p:cTn id="12" dur="500"/>
                                        <p:tgtEl>
                                          <p:spTgt spid="11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2">
                                            <p:txEl>
                                              <p:pRg st="2" end="2"/>
                                            </p:txEl>
                                          </p:spTgt>
                                        </p:tgtEl>
                                        <p:attrNameLst>
                                          <p:attrName>style.visibility</p:attrName>
                                        </p:attrNameLst>
                                      </p:cBhvr>
                                      <p:to>
                                        <p:strVal val="visible"/>
                                      </p:to>
                                    </p:set>
                                    <p:animEffect transition="in" filter="fade">
                                      <p:cBhvr>
                                        <p:cTn id="17" dur="500"/>
                                        <p:tgtEl>
                                          <p:spTgt spid="11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62">
                                            <p:txEl>
                                              <p:pRg st="3" end="3"/>
                                            </p:txEl>
                                          </p:spTgt>
                                        </p:tgtEl>
                                        <p:attrNameLst>
                                          <p:attrName>style.visibility</p:attrName>
                                        </p:attrNameLst>
                                      </p:cBhvr>
                                      <p:to>
                                        <p:strVal val="visible"/>
                                      </p:to>
                                    </p:set>
                                    <p:animEffect transition="in" filter="fade">
                                      <p:cBhvr>
                                        <p:cTn id="22" dur="500"/>
                                        <p:tgtEl>
                                          <p:spTgt spid="11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62">
                                            <p:txEl>
                                              <p:pRg st="4" end="4"/>
                                            </p:txEl>
                                          </p:spTgt>
                                        </p:tgtEl>
                                        <p:attrNameLst>
                                          <p:attrName>style.visibility</p:attrName>
                                        </p:attrNameLst>
                                      </p:cBhvr>
                                      <p:to>
                                        <p:strVal val="visible"/>
                                      </p:to>
                                    </p:set>
                                    <p:animEffect transition="in" filter="fade">
                                      <p:cBhvr>
                                        <p:cTn id="27" dur="500"/>
                                        <p:tgtEl>
                                          <p:spTgt spid="116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62">
                                            <p:txEl>
                                              <p:pRg st="5" end="5"/>
                                            </p:txEl>
                                          </p:spTgt>
                                        </p:tgtEl>
                                        <p:attrNameLst>
                                          <p:attrName>style.visibility</p:attrName>
                                        </p:attrNameLst>
                                      </p:cBhvr>
                                      <p:to>
                                        <p:strVal val="visible"/>
                                      </p:to>
                                    </p:set>
                                    <p:animEffect transition="in" filter="fade">
                                      <p:cBhvr>
                                        <p:cTn id="32" dur="500"/>
                                        <p:tgtEl>
                                          <p:spTgt spid="116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62">
                                            <p:txEl>
                                              <p:pRg st="6" end="6"/>
                                            </p:txEl>
                                          </p:spTgt>
                                        </p:tgtEl>
                                        <p:attrNameLst>
                                          <p:attrName>style.visibility</p:attrName>
                                        </p:attrNameLst>
                                      </p:cBhvr>
                                      <p:to>
                                        <p:strVal val="visible"/>
                                      </p:to>
                                    </p:set>
                                    <p:animEffect transition="in" filter="fade">
                                      <p:cBhvr>
                                        <p:cTn id="37" dur="500"/>
                                        <p:tgtEl>
                                          <p:spTgt spid="116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62">
                                            <p:txEl>
                                              <p:pRg st="7" end="7"/>
                                            </p:txEl>
                                          </p:spTgt>
                                        </p:tgtEl>
                                        <p:attrNameLst>
                                          <p:attrName>style.visibility</p:attrName>
                                        </p:attrNameLst>
                                      </p:cBhvr>
                                      <p:to>
                                        <p:strVal val="visible"/>
                                      </p:to>
                                    </p:set>
                                    <p:animEffect transition="in" filter="fade">
                                      <p:cBhvr>
                                        <p:cTn id="42" dur="500"/>
                                        <p:tgtEl>
                                          <p:spTgt spid="116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62">
                                            <p:txEl>
                                              <p:pRg st="8" end="8"/>
                                            </p:txEl>
                                          </p:spTgt>
                                        </p:tgtEl>
                                        <p:attrNameLst>
                                          <p:attrName>style.visibility</p:attrName>
                                        </p:attrNameLst>
                                      </p:cBhvr>
                                      <p:to>
                                        <p:strVal val="visible"/>
                                      </p:to>
                                    </p:set>
                                    <p:animEffect transition="in" filter="fade">
                                      <p:cBhvr>
                                        <p:cTn id="47" dur="500"/>
                                        <p:tgtEl>
                                          <p:spTgt spid="116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62">
                                            <p:txEl>
                                              <p:pRg st="9" end="9"/>
                                            </p:txEl>
                                          </p:spTgt>
                                        </p:tgtEl>
                                        <p:attrNameLst>
                                          <p:attrName>style.visibility</p:attrName>
                                        </p:attrNameLst>
                                      </p:cBhvr>
                                      <p:to>
                                        <p:strVal val="visible"/>
                                      </p:to>
                                    </p:set>
                                    <p:animEffect transition="in" filter="fade">
                                      <p:cBhvr>
                                        <p:cTn id="52" dur="500"/>
                                        <p:tgtEl>
                                          <p:spTgt spid="116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60"/>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Device Files</a:t>
            </a:r>
            <a:endParaRPr/>
          </a:p>
          <a:p>
            <a:pPr marL="809625" lvl="1" indent="-352425" algn="just" rtl="0">
              <a:lnSpc>
                <a:spcPct val="90000"/>
              </a:lnSpc>
              <a:spcBef>
                <a:spcPts val="500"/>
              </a:spcBef>
              <a:spcAft>
                <a:spcPts val="0"/>
              </a:spcAft>
              <a:buSzPts val="2000"/>
              <a:buChar char="⮩"/>
            </a:pPr>
            <a:r>
              <a:rPr lang="en-US"/>
              <a:t>Under Linux and UNIX each and every hardware device is treated as a file. A device file allows to accesses hardware devices so that end users do not need to get technical details about hardware.</a:t>
            </a:r>
            <a:endParaRPr/>
          </a:p>
          <a:p>
            <a:pPr marL="809625" lvl="1" indent="-352425" algn="just" rtl="0">
              <a:lnSpc>
                <a:spcPct val="90000"/>
              </a:lnSpc>
              <a:spcBef>
                <a:spcPts val="500"/>
              </a:spcBef>
              <a:spcAft>
                <a:spcPts val="0"/>
              </a:spcAft>
              <a:buSzPts val="2000"/>
              <a:buChar char="⮩"/>
            </a:pPr>
            <a:r>
              <a:rPr lang="en-US"/>
              <a:t>In short, a device file (also called as a special file) is an interface for a device driver that appears in a file system as if it were an ordinary file.</a:t>
            </a:r>
            <a:endParaRPr/>
          </a:p>
          <a:p>
            <a:pPr marL="809625" lvl="1" indent="-352425" algn="just" rtl="0">
              <a:lnSpc>
                <a:spcPct val="90000"/>
              </a:lnSpc>
              <a:spcBef>
                <a:spcPts val="500"/>
              </a:spcBef>
              <a:spcAft>
                <a:spcPts val="0"/>
              </a:spcAft>
              <a:buSzPts val="2000"/>
              <a:buChar char="⮩"/>
            </a:pPr>
            <a:r>
              <a:rPr lang="en-US"/>
              <a:t>This allows software to interact with the device driver using standard input/output system calls, which simplifies many tasks.</a:t>
            </a: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Character Special Files</a:t>
            </a:r>
            <a:endParaRPr/>
          </a:p>
          <a:p>
            <a:pPr marL="809625" lvl="1" indent="-352425" algn="just" rtl="0">
              <a:lnSpc>
                <a:spcPct val="90000"/>
              </a:lnSpc>
              <a:spcBef>
                <a:spcPts val="500"/>
              </a:spcBef>
              <a:spcAft>
                <a:spcPts val="0"/>
              </a:spcAft>
              <a:buSzPts val="2000"/>
              <a:buChar char="⮩"/>
            </a:pPr>
            <a:r>
              <a:rPr lang="en-US"/>
              <a:t>It is a type of device file which talks to devices in a character by character (1 byte at a time).</a:t>
            </a:r>
            <a:endParaRPr/>
          </a:p>
          <a:p>
            <a:pPr marL="809625" lvl="1" indent="-352425" algn="just" rtl="0">
              <a:lnSpc>
                <a:spcPct val="90000"/>
              </a:lnSpc>
              <a:spcBef>
                <a:spcPts val="500"/>
              </a:spcBef>
              <a:spcAft>
                <a:spcPts val="0"/>
              </a:spcAft>
              <a:buSzPts val="2000"/>
              <a:buChar char="⮩"/>
            </a:pPr>
            <a:r>
              <a:rPr lang="en-US"/>
              <a:t>Character Special files are related to input/output and use to model serial I/O devices, such as terminals, printers, and networks.</a:t>
            </a:r>
            <a:endParaRPr/>
          </a:p>
          <a:p>
            <a:pPr marL="457200" lvl="1" indent="0" algn="just" rtl="0">
              <a:lnSpc>
                <a:spcPct val="90000"/>
              </a:lnSpc>
              <a:spcBef>
                <a:spcPts val="500"/>
              </a:spcBef>
              <a:spcAft>
                <a:spcPts val="0"/>
              </a:spcAft>
              <a:buSzPts val="2000"/>
              <a:buNone/>
            </a:pP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Block Special Files</a:t>
            </a:r>
            <a:endParaRPr/>
          </a:p>
          <a:p>
            <a:pPr marL="809625" lvl="1" indent="-352425" algn="just" rtl="0">
              <a:lnSpc>
                <a:spcPct val="90000"/>
              </a:lnSpc>
              <a:spcBef>
                <a:spcPts val="500"/>
              </a:spcBef>
              <a:spcAft>
                <a:spcPts val="0"/>
              </a:spcAft>
              <a:buSzPts val="2000"/>
              <a:buChar char="⮩"/>
            </a:pPr>
            <a:r>
              <a:rPr lang="en-US"/>
              <a:t>It is a type of device file which talks to devices 1 block at a time (1 block = 512 bytes to 32KB).</a:t>
            </a:r>
            <a:endParaRPr/>
          </a:p>
          <a:p>
            <a:pPr marL="809625" lvl="1" indent="-352425" algn="just" rtl="0">
              <a:lnSpc>
                <a:spcPct val="90000"/>
              </a:lnSpc>
              <a:spcBef>
                <a:spcPts val="500"/>
              </a:spcBef>
              <a:spcAft>
                <a:spcPts val="0"/>
              </a:spcAft>
              <a:buSzPts val="2000"/>
              <a:buChar char="⮩"/>
            </a:pPr>
            <a:r>
              <a:rPr lang="en-US"/>
              <a:t>Block special files are used to model disks, DVD/CD ROM, and memory regions etc.</a:t>
            </a:r>
            <a:endParaRPr/>
          </a:p>
          <a:p>
            <a:pPr marL="914400" lvl="1" indent="-330200" algn="just" rtl="0">
              <a:lnSpc>
                <a:spcPct val="90000"/>
              </a:lnSpc>
              <a:spcBef>
                <a:spcPts val="500"/>
              </a:spcBef>
              <a:spcAft>
                <a:spcPts val="0"/>
              </a:spcAft>
              <a:buSzPts val="2000"/>
              <a:buFont typeface="Roboto Condensed"/>
              <a:buNone/>
            </a:pPr>
            <a:endParaRPr/>
          </a:p>
        </p:txBody>
      </p:sp>
      <p:sp>
        <p:nvSpPr>
          <p:cNvPr id="1169" name="Google Shape;1169;p60"/>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Different types of files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8">
                                            <p:txEl>
                                              <p:pRg st="0" end="0"/>
                                            </p:txEl>
                                          </p:spTgt>
                                        </p:tgtEl>
                                        <p:attrNameLst>
                                          <p:attrName>style.visibility</p:attrName>
                                        </p:attrNameLst>
                                      </p:cBhvr>
                                      <p:to>
                                        <p:strVal val="visible"/>
                                      </p:to>
                                    </p:set>
                                    <p:animEffect transition="in" filter="fade">
                                      <p:cBhvr>
                                        <p:cTn id="7" dur="500"/>
                                        <p:tgtEl>
                                          <p:spTgt spid="11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8">
                                            <p:txEl>
                                              <p:pRg st="1" end="1"/>
                                            </p:txEl>
                                          </p:spTgt>
                                        </p:tgtEl>
                                        <p:attrNameLst>
                                          <p:attrName>style.visibility</p:attrName>
                                        </p:attrNameLst>
                                      </p:cBhvr>
                                      <p:to>
                                        <p:strVal val="visible"/>
                                      </p:to>
                                    </p:set>
                                    <p:animEffect transition="in" filter="fade">
                                      <p:cBhvr>
                                        <p:cTn id="12" dur="500"/>
                                        <p:tgtEl>
                                          <p:spTgt spid="11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8">
                                            <p:txEl>
                                              <p:pRg st="2" end="2"/>
                                            </p:txEl>
                                          </p:spTgt>
                                        </p:tgtEl>
                                        <p:attrNameLst>
                                          <p:attrName>style.visibility</p:attrName>
                                        </p:attrNameLst>
                                      </p:cBhvr>
                                      <p:to>
                                        <p:strVal val="visible"/>
                                      </p:to>
                                    </p:set>
                                    <p:animEffect transition="in" filter="fade">
                                      <p:cBhvr>
                                        <p:cTn id="17" dur="500"/>
                                        <p:tgtEl>
                                          <p:spTgt spid="11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68">
                                            <p:txEl>
                                              <p:pRg st="3" end="3"/>
                                            </p:txEl>
                                          </p:spTgt>
                                        </p:tgtEl>
                                        <p:attrNameLst>
                                          <p:attrName>style.visibility</p:attrName>
                                        </p:attrNameLst>
                                      </p:cBhvr>
                                      <p:to>
                                        <p:strVal val="visible"/>
                                      </p:to>
                                    </p:set>
                                    <p:animEffect transition="in" filter="fade">
                                      <p:cBhvr>
                                        <p:cTn id="22" dur="500"/>
                                        <p:tgtEl>
                                          <p:spTgt spid="11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68">
                                            <p:txEl>
                                              <p:pRg st="4" end="4"/>
                                            </p:txEl>
                                          </p:spTgt>
                                        </p:tgtEl>
                                        <p:attrNameLst>
                                          <p:attrName>style.visibility</p:attrName>
                                        </p:attrNameLst>
                                      </p:cBhvr>
                                      <p:to>
                                        <p:strVal val="visible"/>
                                      </p:to>
                                    </p:set>
                                    <p:animEffect transition="in" filter="fade">
                                      <p:cBhvr>
                                        <p:cTn id="27" dur="500"/>
                                        <p:tgtEl>
                                          <p:spTgt spid="11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68">
                                            <p:txEl>
                                              <p:pRg st="5" end="5"/>
                                            </p:txEl>
                                          </p:spTgt>
                                        </p:tgtEl>
                                        <p:attrNameLst>
                                          <p:attrName>style.visibility</p:attrName>
                                        </p:attrNameLst>
                                      </p:cBhvr>
                                      <p:to>
                                        <p:strVal val="visible"/>
                                      </p:to>
                                    </p:set>
                                    <p:animEffect transition="in" filter="fade">
                                      <p:cBhvr>
                                        <p:cTn id="32" dur="500"/>
                                        <p:tgtEl>
                                          <p:spTgt spid="116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68">
                                            <p:txEl>
                                              <p:pRg st="6" end="6"/>
                                            </p:txEl>
                                          </p:spTgt>
                                        </p:tgtEl>
                                        <p:attrNameLst>
                                          <p:attrName>style.visibility</p:attrName>
                                        </p:attrNameLst>
                                      </p:cBhvr>
                                      <p:to>
                                        <p:strVal val="visible"/>
                                      </p:to>
                                    </p:set>
                                    <p:animEffect transition="in" filter="fade">
                                      <p:cBhvr>
                                        <p:cTn id="37" dur="500"/>
                                        <p:tgtEl>
                                          <p:spTgt spid="116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68">
                                            <p:txEl>
                                              <p:pRg st="7" end="7"/>
                                            </p:txEl>
                                          </p:spTgt>
                                        </p:tgtEl>
                                        <p:attrNameLst>
                                          <p:attrName>style.visibility</p:attrName>
                                        </p:attrNameLst>
                                      </p:cBhvr>
                                      <p:to>
                                        <p:strVal val="visible"/>
                                      </p:to>
                                    </p:set>
                                    <p:animEffect transition="in" filter="fade">
                                      <p:cBhvr>
                                        <p:cTn id="42" dur="500"/>
                                        <p:tgtEl>
                                          <p:spTgt spid="116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68">
                                            <p:txEl>
                                              <p:pRg st="8" end="8"/>
                                            </p:txEl>
                                          </p:spTgt>
                                        </p:tgtEl>
                                        <p:attrNameLst>
                                          <p:attrName>style.visibility</p:attrName>
                                        </p:attrNameLst>
                                      </p:cBhvr>
                                      <p:to>
                                        <p:strVal val="visible"/>
                                      </p:to>
                                    </p:set>
                                    <p:animEffect transition="in" filter="fade">
                                      <p:cBhvr>
                                        <p:cTn id="47" dur="500"/>
                                        <p:tgtEl>
                                          <p:spTgt spid="116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68">
                                            <p:txEl>
                                              <p:pRg st="9" end="9"/>
                                            </p:txEl>
                                          </p:spTgt>
                                        </p:tgtEl>
                                        <p:attrNameLst>
                                          <p:attrName>style.visibility</p:attrName>
                                        </p:attrNameLst>
                                      </p:cBhvr>
                                      <p:to>
                                        <p:strVal val="visible"/>
                                      </p:to>
                                    </p:set>
                                    <p:animEffect transition="in" filter="fade">
                                      <p:cBhvr>
                                        <p:cTn id="52" dur="500"/>
                                        <p:tgtEl>
                                          <p:spTgt spid="116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68">
                                            <p:txEl>
                                              <p:pRg st="10" end="10"/>
                                            </p:txEl>
                                          </p:spTgt>
                                        </p:tgtEl>
                                        <p:attrNameLst>
                                          <p:attrName>style.visibility</p:attrName>
                                        </p:attrNameLst>
                                      </p:cBhvr>
                                      <p:to>
                                        <p:strVal val="visible"/>
                                      </p:to>
                                    </p:set>
                                    <p:animEffect transition="in" filter="fade">
                                      <p:cBhvr>
                                        <p:cTn id="57" dur="500"/>
                                        <p:tgtEl>
                                          <p:spTgt spid="116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68">
                                            <p:txEl>
                                              <p:pRg st="11" end="11"/>
                                            </p:txEl>
                                          </p:spTgt>
                                        </p:tgtEl>
                                        <p:attrNameLst>
                                          <p:attrName>style.visibility</p:attrName>
                                        </p:attrNameLst>
                                      </p:cBhvr>
                                      <p:to>
                                        <p:strVal val="visible"/>
                                      </p:to>
                                    </p:set>
                                    <p:animEffect transition="in" filter="fade">
                                      <p:cBhvr>
                                        <p:cTn id="62" dur="500"/>
                                        <p:tgtEl>
                                          <p:spTgt spid="116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168">
                                            <p:txEl>
                                              <p:pRg st="12" end="12"/>
                                            </p:txEl>
                                          </p:spTgt>
                                        </p:tgtEl>
                                        <p:attrNameLst>
                                          <p:attrName>style.visibility</p:attrName>
                                        </p:attrNameLst>
                                      </p:cBhvr>
                                      <p:to>
                                        <p:strVal val="visible"/>
                                      </p:to>
                                    </p:set>
                                    <p:animEffect transition="in" filter="fade">
                                      <p:cBhvr>
                                        <p:cTn id="67" dur="500"/>
                                        <p:tgtEl>
                                          <p:spTgt spid="116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6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5C2321"/>
              </a:buClr>
              <a:buSzPts val="6000"/>
              <a:buFont typeface="Roboto Condensed"/>
              <a:buNone/>
            </a:pPr>
            <a:br>
              <a:rPr lang="en-US">
                <a:solidFill>
                  <a:srgbClr val="5C2321"/>
                </a:solidFill>
              </a:rPr>
            </a:br>
            <a:r>
              <a:rPr lang="en-US">
                <a:solidFill>
                  <a:srgbClr val="5C2321"/>
                </a:solidFill>
              </a:rPr>
              <a:t>File operations</a:t>
            </a:r>
            <a:endParaRPr/>
          </a:p>
        </p:txBody>
      </p:sp>
      <p:sp>
        <p:nvSpPr>
          <p:cNvPr id="1175" name="Google Shape;1175;p6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Section - 5</a:t>
            </a: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sp>
        <p:nvSpPr>
          <p:cNvPr id="1180" name="Google Shape;1180;p62"/>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Create</a:t>
            </a:r>
            <a:endParaRPr/>
          </a:p>
          <a:p>
            <a:pPr marL="809625" lvl="1" indent="-352425" algn="just" rtl="0">
              <a:lnSpc>
                <a:spcPct val="90000"/>
              </a:lnSpc>
              <a:spcBef>
                <a:spcPts val="500"/>
              </a:spcBef>
              <a:spcAft>
                <a:spcPts val="0"/>
              </a:spcAft>
              <a:buSzPts val="2000"/>
              <a:buChar char="⮩"/>
            </a:pPr>
            <a:r>
              <a:rPr lang="en-US"/>
              <a:t>The purpose of the call is to announce that the file is coming and to set some attributes.</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Delete</a:t>
            </a:r>
            <a:endParaRPr/>
          </a:p>
          <a:p>
            <a:pPr marL="809625" lvl="1" indent="-352425" algn="just" rtl="0">
              <a:lnSpc>
                <a:spcPct val="90000"/>
              </a:lnSpc>
              <a:spcBef>
                <a:spcPts val="500"/>
              </a:spcBef>
              <a:spcAft>
                <a:spcPts val="0"/>
              </a:spcAft>
              <a:buSzPts val="2000"/>
              <a:buChar char="⮩"/>
            </a:pPr>
            <a:r>
              <a:rPr lang="en-US"/>
              <a:t>When the file is no longer needed, it has to be deleted to free up disk space.</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Open</a:t>
            </a:r>
            <a:endParaRPr/>
          </a:p>
          <a:p>
            <a:pPr marL="809625" lvl="1" indent="-352425" algn="just" rtl="0">
              <a:lnSpc>
                <a:spcPct val="90000"/>
              </a:lnSpc>
              <a:spcBef>
                <a:spcPts val="500"/>
              </a:spcBef>
              <a:spcAft>
                <a:spcPts val="0"/>
              </a:spcAft>
              <a:buSzPts val="2000"/>
              <a:buChar char="⮩"/>
            </a:pPr>
            <a:r>
              <a:rPr lang="en-US"/>
              <a:t>The purpose of the open call is to allow the system to fetch the attributes.</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Close</a:t>
            </a:r>
            <a:endParaRPr/>
          </a:p>
          <a:p>
            <a:pPr marL="809625" lvl="1" indent="-352425" algn="just" rtl="0">
              <a:lnSpc>
                <a:spcPct val="90000"/>
              </a:lnSpc>
              <a:spcBef>
                <a:spcPts val="500"/>
              </a:spcBef>
              <a:spcAft>
                <a:spcPts val="0"/>
              </a:spcAft>
              <a:buSzPts val="2000"/>
              <a:buChar char="⮩"/>
            </a:pPr>
            <a:r>
              <a:rPr lang="en-US"/>
              <a:t>When all accesses are finished, the attributes and disk addresses are no longer needed, so the file should be closed to free up table space.</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Read</a:t>
            </a:r>
            <a:endParaRPr/>
          </a:p>
          <a:p>
            <a:pPr marL="809625" lvl="1" indent="-352425" algn="just" rtl="0">
              <a:lnSpc>
                <a:spcPct val="90000"/>
              </a:lnSpc>
              <a:spcBef>
                <a:spcPts val="500"/>
              </a:spcBef>
              <a:spcAft>
                <a:spcPts val="0"/>
              </a:spcAft>
              <a:buSzPts val="2000"/>
              <a:buChar char="⮩"/>
            </a:pPr>
            <a:r>
              <a:rPr lang="en-US"/>
              <a:t>Data are read from file. Usually the bytes come from the current position.</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Write</a:t>
            </a:r>
            <a:endParaRPr/>
          </a:p>
          <a:p>
            <a:pPr marL="809625" lvl="1" indent="-352425" algn="just" rtl="0">
              <a:lnSpc>
                <a:spcPct val="90000"/>
              </a:lnSpc>
              <a:spcBef>
                <a:spcPts val="500"/>
              </a:spcBef>
              <a:spcAft>
                <a:spcPts val="0"/>
              </a:spcAft>
              <a:buSzPts val="2000"/>
              <a:buChar char="⮩"/>
            </a:pPr>
            <a:r>
              <a:rPr lang="en-US"/>
              <a:t>Data are written to the file, usually at the current position.</a:t>
            </a:r>
            <a:endParaRPr/>
          </a:p>
        </p:txBody>
      </p:sp>
      <p:sp>
        <p:nvSpPr>
          <p:cNvPr id="1181" name="Google Shape;1181;p62"/>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File operations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0">
                                            <p:txEl>
                                              <p:pRg st="0" end="0"/>
                                            </p:txEl>
                                          </p:spTgt>
                                        </p:tgtEl>
                                        <p:attrNameLst>
                                          <p:attrName>style.visibility</p:attrName>
                                        </p:attrNameLst>
                                      </p:cBhvr>
                                      <p:to>
                                        <p:strVal val="visible"/>
                                      </p:to>
                                    </p:set>
                                    <p:animEffect transition="in" filter="fade">
                                      <p:cBhvr>
                                        <p:cTn id="7" dur="500"/>
                                        <p:tgtEl>
                                          <p:spTgt spid="11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80">
                                            <p:txEl>
                                              <p:pRg st="1" end="1"/>
                                            </p:txEl>
                                          </p:spTgt>
                                        </p:tgtEl>
                                        <p:attrNameLst>
                                          <p:attrName>style.visibility</p:attrName>
                                        </p:attrNameLst>
                                      </p:cBhvr>
                                      <p:to>
                                        <p:strVal val="visible"/>
                                      </p:to>
                                    </p:set>
                                    <p:animEffect transition="in" filter="fade">
                                      <p:cBhvr>
                                        <p:cTn id="12" dur="500"/>
                                        <p:tgtEl>
                                          <p:spTgt spid="11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80">
                                            <p:txEl>
                                              <p:pRg st="2" end="2"/>
                                            </p:txEl>
                                          </p:spTgt>
                                        </p:tgtEl>
                                        <p:attrNameLst>
                                          <p:attrName>style.visibility</p:attrName>
                                        </p:attrNameLst>
                                      </p:cBhvr>
                                      <p:to>
                                        <p:strVal val="visible"/>
                                      </p:to>
                                    </p:set>
                                    <p:animEffect transition="in" filter="fade">
                                      <p:cBhvr>
                                        <p:cTn id="17" dur="500"/>
                                        <p:tgtEl>
                                          <p:spTgt spid="118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80">
                                            <p:txEl>
                                              <p:pRg st="3" end="3"/>
                                            </p:txEl>
                                          </p:spTgt>
                                        </p:tgtEl>
                                        <p:attrNameLst>
                                          <p:attrName>style.visibility</p:attrName>
                                        </p:attrNameLst>
                                      </p:cBhvr>
                                      <p:to>
                                        <p:strVal val="visible"/>
                                      </p:to>
                                    </p:set>
                                    <p:animEffect transition="in" filter="fade">
                                      <p:cBhvr>
                                        <p:cTn id="22" dur="500"/>
                                        <p:tgtEl>
                                          <p:spTgt spid="118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80">
                                            <p:txEl>
                                              <p:pRg st="4" end="4"/>
                                            </p:txEl>
                                          </p:spTgt>
                                        </p:tgtEl>
                                        <p:attrNameLst>
                                          <p:attrName>style.visibility</p:attrName>
                                        </p:attrNameLst>
                                      </p:cBhvr>
                                      <p:to>
                                        <p:strVal val="visible"/>
                                      </p:to>
                                    </p:set>
                                    <p:animEffect transition="in" filter="fade">
                                      <p:cBhvr>
                                        <p:cTn id="27" dur="500"/>
                                        <p:tgtEl>
                                          <p:spTgt spid="118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80">
                                            <p:txEl>
                                              <p:pRg st="5" end="5"/>
                                            </p:txEl>
                                          </p:spTgt>
                                        </p:tgtEl>
                                        <p:attrNameLst>
                                          <p:attrName>style.visibility</p:attrName>
                                        </p:attrNameLst>
                                      </p:cBhvr>
                                      <p:to>
                                        <p:strVal val="visible"/>
                                      </p:to>
                                    </p:set>
                                    <p:animEffect transition="in" filter="fade">
                                      <p:cBhvr>
                                        <p:cTn id="32" dur="500"/>
                                        <p:tgtEl>
                                          <p:spTgt spid="118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80">
                                            <p:txEl>
                                              <p:pRg st="6" end="6"/>
                                            </p:txEl>
                                          </p:spTgt>
                                        </p:tgtEl>
                                        <p:attrNameLst>
                                          <p:attrName>style.visibility</p:attrName>
                                        </p:attrNameLst>
                                      </p:cBhvr>
                                      <p:to>
                                        <p:strVal val="visible"/>
                                      </p:to>
                                    </p:set>
                                    <p:animEffect transition="in" filter="fade">
                                      <p:cBhvr>
                                        <p:cTn id="37" dur="500"/>
                                        <p:tgtEl>
                                          <p:spTgt spid="118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80">
                                            <p:txEl>
                                              <p:pRg st="7" end="7"/>
                                            </p:txEl>
                                          </p:spTgt>
                                        </p:tgtEl>
                                        <p:attrNameLst>
                                          <p:attrName>style.visibility</p:attrName>
                                        </p:attrNameLst>
                                      </p:cBhvr>
                                      <p:to>
                                        <p:strVal val="visible"/>
                                      </p:to>
                                    </p:set>
                                    <p:animEffect transition="in" filter="fade">
                                      <p:cBhvr>
                                        <p:cTn id="42" dur="500"/>
                                        <p:tgtEl>
                                          <p:spTgt spid="118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80">
                                            <p:txEl>
                                              <p:pRg st="8" end="8"/>
                                            </p:txEl>
                                          </p:spTgt>
                                        </p:tgtEl>
                                        <p:attrNameLst>
                                          <p:attrName>style.visibility</p:attrName>
                                        </p:attrNameLst>
                                      </p:cBhvr>
                                      <p:to>
                                        <p:strVal val="visible"/>
                                      </p:to>
                                    </p:set>
                                    <p:animEffect transition="in" filter="fade">
                                      <p:cBhvr>
                                        <p:cTn id="47" dur="500"/>
                                        <p:tgtEl>
                                          <p:spTgt spid="118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80">
                                            <p:txEl>
                                              <p:pRg st="9" end="9"/>
                                            </p:txEl>
                                          </p:spTgt>
                                        </p:tgtEl>
                                        <p:attrNameLst>
                                          <p:attrName>style.visibility</p:attrName>
                                        </p:attrNameLst>
                                      </p:cBhvr>
                                      <p:to>
                                        <p:strVal val="visible"/>
                                      </p:to>
                                    </p:set>
                                    <p:animEffect transition="in" filter="fade">
                                      <p:cBhvr>
                                        <p:cTn id="52" dur="500"/>
                                        <p:tgtEl>
                                          <p:spTgt spid="118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80">
                                            <p:txEl>
                                              <p:pRg st="10" end="10"/>
                                            </p:txEl>
                                          </p:spTgt>
                                        </p:tgtEl>
                                        <p:attrNameLst>
                                          <p:attrName>style.visibility</p:attrName>
                                        </p:attrNameLst>
                                      </p:cBhvr>
                                      <p:to>
                                        <p:strVal val="visible"/>
                                      </p:to>
                                    </p:set>
                                    <p:animEffect transition="in" filter="fade">
                                      <p:cBhvr>
                                        <p:cTn id="57" dur="500"/>
                                        <p:tgtEl>
                                          <p:spTgt spid="118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80">
                                            <p:txEl>
                                              <p:pRg st="11" end="11"/>
                                            </p:txEl>
                                          </p:spTgt>
                                        </p:tgtEl>
                                        <p:attrNameLst>
                                          <p:attrName>style.visibility</p:attrName>
                                        </p:attrNameLst>
                                      </p:cBhvr>
                                      <p:to>
                                        <p:strVal val="visible"/>
                                      </p:to>
                                    </p:set>
                                    <p:animEffect transition="in" filter="fade">
                                      <p:cBhvr>
                                        <p:cTn id="62" dur="500"/>
                                        <p:tgtEl>
                                          <p:spTgt spid="118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6"/>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Organization of I/O functions</a:t>
            </a:r>
            <a:endParaRPr/>
          </a:p>
        </p:txBody>
      </p:sp>
      <p:sp>
        <p:nvSpPr>
          <p:cNvPr id="426" name="Google Shape;426;p6"/>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Three techniques for performing I/O are:</a:t>
            </a:r>
            <a:endParaRPr/>
          </a:p>
          <a:p>
            <a:pPr marL="914400" lvl="1" indent="-457200" algn="just" rtl="0">
              <a:lnSpc>
                <a:spcPct val="90000"/>
              </a:lnSpc>
              <a:spcBef>
                <a:spcPts val="500"/>
              </a:spcBef>
              <a:spcAft>
                <a:spcPts val="0"/>
              </a:spcAft>
              <a:buSzPts val="2000"/>
              <a:buFont typeface="Roboto Condensed"/>
              <a:buAutoNum type="arabicPeriod"/>
            </a:pPr>
            <a:r>
              <a:rPr lang="en-US" b="1">
                <a:solidFill>
                  <a:schemeClr val="dk2"/>
                </a:solidFill>
              </a:rPr>
              <a:t>Programmed I/O</a:t>
            </a:r>
            <a:r>
              <a:rPr lang="en-US"/>
              <a:t>, the </a:t>
            </a:r>
            <a:r>
              <a:rPr lang="en-US" b="1">
                <a:solidFill>
                  <a:schemeClr val="accent6"/>
                </a:solidFill>
              </a:rPr>
              <a:t>processor issues an I/O command on behalf of a process </a:t>
            </a:r>
            <a:r>
              <a:rPr lang="en-US"/>
              <a:t>to an I/O module; that </a:t>
            </a:r>
            <a:r>
              <a:rPr lang="en-US" b="1">
                <a:solidFill>
                  <a:schemeClr val="accent6"/>
                </a:solidFill>
              </a:rPr>
              <a:t>process then busy waits for the operation to be completed </a:t>
            </a:r>
            <a:r>
              <a:rPr lang="en-US"/>
              <a:t>before proceeding.</a:t>
            </a:r>
            <a:endParaRPr/>
          </a:p>
          <a:p>
            <a:pPr marL="914400" lvl="1" indent="-457200" algn="just" rtl="0">
              <a:lnSpc>
                <a:spcPct val="90000"/>
              </a:lnSpc>
              <a:spcBef>
                <a:spcPts val="500"/>
              </a:spcBef>
              <a:spcAft>
                <a:spcPts val="0"/>
              </a:spcAft>
              <a:buSzPts val="2000"/>
              <a:buFont typeface="Roboto Condensed"/>
              <a:buAutoNum type="arabicPeriod"/>
            </a:pPr>
            <a:r>
              <a:rPr lang="en-US" b="1">
                <a:solidFill>
                  <a:schemeClr val="dk2"/>
                </a:solidFill>
              </a:rPr>
              <a:t>Interrupt-driven I/O</a:t>
            </a:r>
            <a:r>
              <a:rPr lang="en-US"/>
              <a:t>, the </a:t>
            </a:r>
            <a:r>
              <a:rPr lang="en-US" b="1">
                <a:solidFill>
                  <a:schemeClr val="accent6"/>
                </a:solidFill>
              </a:rPr>
              <a:t>processor issues an I/O command on behalf of a process</a:t>
            </a:r>
            <a:endParaRPr/>
          </a:p>
          <a:p>
            <a:pPr marL="1247775" lvl="2" indent="-457200" algn="just" rtl="0">
              <a:lnSpc>
                <a:spcPct val="90000"/>
              </a:lnSpc>
              <a:spcBef>
                <a:spcPts val="500"/>
              </a:spcBef>
              <a:spcAft>
                <a:spcPts val="0"/>
              </a:spcAft>
              <a:buSzPts val="1800"/>
              <a:buChar char="▪"/>
            </a:pPr>
            <a:r>
              <a:rPr lang="en-US" b="1">
                <a:solidFill>
                  <a:schemeClr val="accent6"/>
                </a:solidFill>
              </a:rPr>
              <a:t>if non-blocking – processor continues to execute instructions </a:t>
            </a:r>
            <a:r>
              <a:rPr lang="en-US"/>
              <a:t>from the process that issued the I/O command</a:t>
            </a:r>
            <a:endParaRPr/>
          </a:p>
          <a:p>
            <a:pPr marL="1247775" lvl="2" indent="-457200" algn="just" rtl="0">
              <a:lnSpc>
                <a:spcPct val="90000"/>
              </a:lnSpc>
              <a:spcBef>
                <a:spcPts val="500"/>
              </a:spcBef>
              <a:spcAft>
                <a:spcPts val="0"/>
              </a:spcAft>
              <a:buSzPts val="1800"/>
              <a:buChar char="▪"/>
            </a:pPr>
            <a:r>
              <a:rPr lang="en-US" b="1">
                <a:solidFill>
                  <a:schemeClr val="accent6"/>
                </a:solidFill>
              </a:rPr>
              <a:t>if blocking – the next instruction the processor executes is from the OS</a:t>
            </a:r>
            <a:r>
              <a:rPr lang="en-US"/>
              <a:t>, which will put the current process in a blocked state and schedule another process</a:t>
            </a:r>
            <a:endParaRPr/>
          </a:p>
          <a:p>
            <a:pPr marL="914400" lvl="1" indent="-457200" algn="just" rtl="0">
              <a:lnSpc>
                <a:spcPct val="90000"/>
              </a:lnSpc>
              <a:spcBef>
                <a:spcPts val="500"/>
              </a:spcBef>
              <a:spcAft>
                <a:spcPts val="0"/>
              </a:spcAft>
              <a:buSzPts val="2000"/>
              <a:buFont typeface="Roboto Condensed"/>
              <a:buAutoNum type="arabicPeriod"/>
            </a:pPr>
            <a:r>
              <a:rPr lang="en-US" b="1">
                <a:solidFill>
                  <a:schemeClr val="dk2"/>
                </a:solidFill>
              </a:rPr>
              <a:t>Direct Memory Access (DMA)</a:t>
            </a:r>
            <a:r>
              <a:rPr lang="en-US"/>
              <a:t>,</a:t>
            </a:r>
            <a:r>
              <a:rPr lang="en-US" b="1">
                <a:solidFill>
                  <a:schemeClr val="dk2"/>
                </a:solidFill>
              </a:rPr>
              <a:t> </a:t>
            </a:r>
            <a:r>
              <a:rPr lang="en-US"/>
              <a:t>a </a:t>
            </a:r>
            <a:r>
              <a:rPr lang="en-US" b="1">
                <a:solidFill>
                  <a:schemeClr val="accent6"/>
                </a:solidFill>
              </a:rPr>
              <a:t>DMA module controls the exchange of data </a:t>
            </a:r>
            <a:r>
              <a:rPr lang="en-US"/>
              <a:t>between main memory and an I/O module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6">
                                            <p:txEl>
                                              <p:pRg st="0" end="0"/>
                                            </p:txEl>
                                          </p:spTgt>
                                        </p:tgtEl>
                                        <p:attrNameLst>
                                          <p:attrName>style.visibility</p:attrName>
                                        </p:attrNameLst>
                                      </p:cBhvr>
                                      <p:to>
                                        <p:strVal val="visible"/>
                                      </p:to>
                                    </p:set>
                                    <p:animEffect transition="in" filter="fade">
                                      <p:cBhvr>
                                        <p:cTn id="7" dur="500"/>
                                        <p:tgtEl>
                                          <p:spTgt spid="4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6">
                                            <p:txEl>
                                              <p:pRg st="1" end="1"/>
                                            </p:txEl>
                                          </p:spTgt>
                                        </p:tgtEl>
                                        <p:attrNameLst>
                                          <p:attrName>style.visibility</p:attrName>
                                        </p:attrNameLst>
                                      </p:cBhvr>
                                      <p:to>
                                        <p:strVal val="visible"/>
                                      </p:to>
                                    </p:set>
                                    <p:animEffect transition="in" filter="fade">
                                      <p:cBhvr>
                                        <p:cTn id="12" dur="500"/>
                                        <p:tgtEl>
                                          <p:spTgt spid="4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6">
                                            <p:txEl>
                                              <p:pRg st="2" end="2"/>
                                            </p:txEl>
                                          </p:spTgt>
                                        </p:tgtEl>
                                        <p:attrNameLst>
                                          <p:attrName>style.visibility</p:attrName>
                                        </p:attrNameLst>
                                      </p:cBhvr>
                                      <p:to>
                                        <p:strVal val="visible"/>
                                      </p:to>
                                    </p:set>
                                    <p:animEffect transition="in" filter="fade">
                                      <p:cBhvr>
                                        <p:cTn id="17" dur="500"/>
                                        <p:tgtEl>
                                          <p:spTgt spid="4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6">
                                            <p:txEl>
                                              <p:pRg st="3" end="3"/>
                                            </p:txEl>
                                          </p:spTgt>
                                        </p:tgtEl>
                                        <p:attrNameLst>
                                          <p:attrName>style.visibility</p:attrName>
                                        </p:attrNameLst>
                                      </p:cBhvr>
                                      <p:to>
                                        <p:strVal val="visible"/>
                                      </p:to>
                                    </p:set>
                                    <p:animEffect transition="in" filter="fade">
                                      <p:cBhvr>
                                        <p:cTn id="22" dur="500"/>
                                        <p:tgtEl>
                                          <p:spTgt spid="4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6">
                                            <p:txEl>
                                              <p:pRg st="4" end="4"/>
                                            </p:txEl>
                                          </p:spTgt>
                                        </p:tgtEl>
                                        <p:attrNameLst>
                                          <p:attrName>style.visibility</p:attrName>
                                        </p:attrNameLst>
                                      </p:cBhvr>
                                      <p:to>
                                        <p:strVal val="visible"/>
                                      </p:to>
                                    </p:set>
                                    <p:animEffect transition="in" filter="fade">
                                      <p:cBhvr>
                                        <p:cTn id="27" dur="500"/>
                                        <p:tgtEl>
                                          <p:spTgt spid="4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26">
                                            <p:txEl>
                                              <p:pRg st="5" end="5"/>
                                            </p:txEl>
                                          </p:spTgt>
                                        </p:tgtEl>
                                        <p:attrNameLst>
                                          <p:attrName>style.visibility</p:attrName>
                                        </p:attrNameLst>
                                      </p:cBhvr>
                                      <p:to>
                                        <p:strVal val="visible"/>
                                      </p:to>
                                    </p:set>
                                    <p:animEffect transition="in" filter="fade">
                                      <p:cBhvr>
                                        <p:cTn id="32" dur="500"/>
                                        <p:tgtEl>
                                          <p:spTgt spid="4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63"/>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Append</a:t>
            </a:r>
            <a:endParaRPr/>
          </a:p>
          <a:p>
            <a:pPr marL="809625" lvl="1" indent="-352425" algn="just" rtl="0">
              <a:lnSpc>
                <a:spcPct val="90000"/>
              </a:lnSpc>
              <a:spcBef>
                <a:spcPts val="500"/>
              </a:spcBef>
              <a:spcAft>
                <a:spcPts val="0"/>
              </a:spcAft>
              <a:buSzPts val="2000"/>
              <a:buChar char="⮩"/>
            </a:pPr>
            <a:r>
              <a:rPr lang="en-US"/>
              <a:t>This call is restricted form of write. It can only add data to the end of file.</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Seek</a:t>
            </a:r>
            <a:endParaRPr/>
          </a:p>
          <a:p>
            <a:pPr marL="809625" lvl="1" indent="-352425" algn="just" rtl="0">
              <a:lnSpc>
                <a:spcPct val="90000"/>
              </a:lnSpc>
              <a:spcBef>
                <a:spcPts val="500"/>
              </a:spcBef>
              <a:spcAft>
                <a:spcPts val="0"/>
              </a:spcAft>
              <a:buSzPts val="2000"/>
              <a:buChar char="⮩"/>
            </a:pPr>
            <a:r>
              <a:rPr lang="en-US"/>
              <a:t>For a random access files, a method is needed to specify from where to take the data. </a:t>
            </a:r>
            <a:endParaRPr/>
          </a:p>
          <a:p>
            <a:pPr marL="809625" lvl="1" indent="-352425" algn="just" rtl="0">
              <a:lnSpc>
                <a:spcPct val="90000"/>
              </a:lnSpc>
              <a:spcBef>
                <a:spcPts val="500"/>
              </a:spcBef>
              <a:spcAft>
                <a:spcPts val="0"/>
              </a:spcAft>
              <a:buSzPts val="2000"/>
              <a:buChar char="⮩"/>
            </a:pPr>
            <a:r>
              <a:rPr lang="en-US"/>
              <a:t>Seek repositions the file pointer to a specific place in the file.</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Get attributes</a:t>
            </a:r>
            <a:endParaRPr/>
          </a:p>
          <a:p>
            <a:pPr marL="809625" lvl="1" indent="-352425" algn="just" rtl="0">
              <a:lnSpc>
                <a:spcPct val="90000"/>
              </a:lnSpc>
              <a:spcBef>
                <a:spcPts val="500"/>
              </a:spcBef>
              <a:spcAft>
                <a:spcPts val="0"/>
              </a:spcAft>
              <a:buSzPts val="2000"/>
              <a:buChar char="⮩"/>
            </a:pPr>
            <a:r>
              <a:rPr lang="en-US"/>
              <a:t>Processes often need to read the file attributes to do their work.</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Set attributes</a:t>
            </a:r>
            <a:endParaRPr/>
          </a:p>
          <a:p>
            <a:pPr marL="809625" lvl="1" indent="-352425" algn="just" rtl="0">
              <a:lnSpc>
                <a:spcPct val="90000"/>
              </a:lnSpc>
              <a:spcBef>
                <a:spcPts val="500"/>
              </a:spcBef>
              <a:spcAft>
                <a:spcPts val="0"/>
              </a:spcAft>
              <a:buSzPts val="2000"/>
              <a:buChar char="⮩"/>
            </a:pPr>
            <a:r>
              <a:rPr lang="en-US"/>
              <a:t>Some of the attributes are user settable and can be changed after the file has been created. This system call makes that possible.</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Rename</a:t>
            </a:r>
            <a:endParaRPr/>
          </a:p>
          <a:p>
            <a:pPr marL="809625" lvl="1" indent="-352425" algn="just" rtl="0">
              <a:lnSpc>
                <a:spcPct val="90000"/>
              </a:lnSpc>
              <a:spcBef>
                <a:spcPts val="500"/>
              </a:spcBef>
              <a:spcAft>
                <a:spcPts val="0"/>
              </a:spcAft>
              <a:buSzPts val="2000"/>
              <a:buChar char="⮩"/>
            </a:pPr>
            <a:r>
              <a:rPr lang="en-US"/>
              <a:t>It frequently happens that a user needs to change the name of an existing file. This system call makes it possible.</a:t>
            </a:r>
            <a:endParaRPr/>
          </a:p>
        </p:txBody>
      </p:sp>
      <p:sp>
        <p:nvSpPr>
          <p:cNvPr id="1187" name="Google Shape;1187;p63"/>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File operations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6">
                                            <p:txEl>
                                              <p:pRg st="0" end="0"/>
                                            </p:txEl>
                                          </p:spTgt>
                                        </p:tgtEl>
                                        <p:attrNameLst>
                                          <p:attrName>style.visibility</p:attrName>
                                        </p:attrNameLst>
                                      </p:cBhvr>
                                      <p:to>
                                        <p:strVal val="visible"/>
                                      </p:to>
                                    </p:set>
                                    <p:animEffect transition="in" filter="fade">
                                      <p:cBhvr>
                                        <p:cTn id="7" dur="500"/>
                                        <p:tgtEl>
                                          <p:spTgt spid="11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86">
                                            <p:txEl>
                                              <p:pRg st="1" end="1"/>
                                            </p:txEl>
                                          </p:spTgt>
                                        </p:tgtEl>
                                        <p:attrNameLst>
                                          <p:attrName>style.visibility</p:attrName>
                                        </p:attrNameLst>
                                      </p:cBhvr>
                                      <p:to>
                                        <p:strVal val="visible"/>
                                      </p:to>
                                    </p:set>
                                    <p:animEffect transition="in" filter="fade">
                                      <p:cBhvr>
                                        <p:cTn id="12" dur="500"/>
                                        <p:tgtEl>
                                          <p:spTgt spid="11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86">
                                            <p:txEl>
                                              <p:pRg st="2" end="2"/>
                                            </p:txEl>
                                          </p:spTgt>
                                        </p:tgtEl>
                                        <p:attrNameLst>
                                          <p:attrName>style.visibility</p:attrName>
                                        </p:attrNameLst>
                                      </p:cBhvr>
                                      <p:to>
                                        <p:strVal val="visible"/>
                                      </p:to>
                                    </p:set>
                                    <p:animEffect transition="in" filter="fade">
                                      <p:cBhvr>
                                        <p:cTn id="17" dur="500"/>
                                        <p:tgtEl>
                                          <p:spTgt spid="11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86">
                                            <p:txEl>
                                              <p:pRg st="3" end="3"/>
                                            </p:txEl>
                                          </p:spTgt>
                                        </p:tgtEl>
                                        <p:attrNameLst>
                                          <p:attrName>style.visibility</p:attrName>
                                        </p:attrNameLst>
                                      </p:cBhvr>
                                      <p:to>
                                        <p:strVal val="visible"/>
                                      </p:to>
                                    </p:set>
                                    <p:animEffect transition="in" filter="fade">
                                      <p:cBhvr>
                                        <p:cTn id="22" dur="500"/>
                                        <p:tgtEl>
                                          <p:spTgt spid="11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86">
                                            <p:txEl>
                                              <p:pRg st="4" end="4"/>
                                            </p:txEl>
                                          </p:spTgt>
                                        </p:tgtEl>
                                        <p:attrNameLst>
                                          <p:attrName>style.visibility</p:attrName>
                                        </p:attrNameLst>
                                      </p:cBhvr>
                                      <p:to>
                                        <p:strVal val="visible"/>
                                      </p:to>
                                    </p:set>
                                    <p:animEffect transition="in" filter="fade">
                                      <p:cBhvr>
                                        <p:cTn id="27" dur="500"/>
                                        <p:tgtEl>
                                          <p:spTgt spid="118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86">
                                            <p:txEl>
                                              <p:pRg st="5" end="5"/>
                                            </p:txEl>
                                          </p:spTgt>
                                        </p:tgtEl>
                                        <p:attrNameLst>
                                          <p:attrName>style.visibility</p:attrName>
                                        </p:attrNameLst>
                                      </p:cBhvr>
                                      <p:to>
                                        <p:strVal val="visible"/>
                                      </p:to>
                                    </p:set>
                                    <p:animEffect transition="in" filter="fade">
                                      <p:cBhvr>
                                        <p:cTn id="32" dur="500"/>
                                        <p:tgtEl>
                                          <p:spTgt spid="118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86">
                                            <p:txEl>
                                              <p:pRg st="6" end="6"/>
                                            </p:txEl>
                                          </p:spTgt>
                                        </p:tgtEl>
                                        <p:attrNameLst>
                                          <p:attrName>style.visibility</p:attrName>
                                        </p:attrNameLst>
                                      </p:cBhvr>
                                      <p:to>
                                        <p:strVal val="visible"/>
                                      </p:to>
                                    </p:set>
                                    <p:animEffect transition="in" filter="fade">
                                      <p:cBhvr>
                                        <p:cTn id="37" dur="500"/>
                                        <p:tgtEl>
                                          <p:spTgt spid="118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86">
                                            <p:txEl>
                                              <p:pRg st="7" end="7"/>
                                            </p:txEl>
                                          </p:spTgt>
                                        </p:tgtEl>
                                        <p:attrNameLst>
                                          <p:attrName>style.visibility</p:attrName>
                                        </p:attrNameLst>
                                      </p:cBhvr>
                                      <p:to>
                                        <p:strVal val="visible"/>
                                      </p:to>
                                    </p:set>
                                    <p:animEffect transition="in" filter="fade">
                                      <p:cBhvr>
                                        <p:cTn id="42" dur="500"/>
                                        <p:tgtEl>
                                          <p:spTgt spid="118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86">
                                            <p:txEl>
                                              <p:pRg st="8" end="8"/>
                                            </p:txEl>
                                          </p:spTgt>
                                        </p:tgtEl>
                                        <p:attrNameLst>
                                          <p:attrName>style.visibility</p:attrName>
                                        </p:attrNameLst>
                                      </p:cBhvr>
                                      <p:to>
                                        <p:strVal val="visible"/>
                                      </p:to>
                                    </p:set>
                                    <p:animEffect transition="in" filter="fade">
                                      <p:cBhvr>
                                        <p:cTn id="47" dur="500"/>
                                        <p:tgtEl>
                                          <p:spTgt spid="118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86">
                                            <p:txEl>
                                              <p:pRg st="9" end="9"/>
                                            </p:txEl>
                                          </p:spTgt>
                                        </p:tgtEl>
                                        <p:attrNameLst>
                                          <p:attrName>style.visibility</p:attrName>
                                        </p:attrNameLst>
                                      </p:cBhvr>
                                      <p:to>
                                        <p:strVal val="visible"/>
                                      </p:to>
                                    </p:set>
                                    <p:animEffect transition="in" filter="fade">
                                      <p:cBhvr>
                                        <p:cTn id="52" dur="500"/>
                                        <p:tgtEl>
                                          <p:spTgt spid="118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86">
                                            <p:txEl>
                                              <p:pRg st="10" end="10"/>
                                            </p:txEl>
                                          </p:spTgt>
                                        </p:tgtEl>
                                        <p:attrNameLst>
                                          <p:attrName>style.visibility</p:attrName>
                                        </p:attrNameLst>
                                      </p:cBhvr>
                                      <p:to>
                                        <p:strVal val="visible"/>
                                      </p:to>
                                    </p:set>
                                    <p:animEffect transition="in" filter="fade">
                                      <p:cBhvr>
                                        <p:cTn id="57" dur="500"/>
                                        <p:tgtEl>
                                          <p:spTgt spid="118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64"/>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Create</a:t>
            </a:r>
            <a:endParaRPr/>
          </a:p>
          <a:p>
            <a:pPr marL="809625" lvl="1" indent="-352425" algn="just" rtl="0">
              <a:lnSpc>
                <a:spcPct val="90000"/>
              </a:lnSpc>
              <a:spcBef>
                <a:spcPts val="500"/>
              </a:spcBef>
              <a:spcAft>
                <a:spcPts val="0"/>
              </a:spcAft>
              <a:buSzPts val="2000"/>
              <a:buChar char="⮩"/>
            </a:pPr>
            <a:r>
              <a:rPr lang="en-US"/>
              <a:t>A directory is created. It is empty except for dot and dotdot, which are put there automatically by the system.</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Delete</a:t>
            </a:r>
            <a:endParaRPr/>
          </a:p>
          <a:p>
            <a:pPr marL="809625" lvl="1" indent="-352425" algn="just" rtl="0">
              <a:lnSpc>
                <a:spcPct val="90000"/>
              </a:lnSpc>
              <a:spcBef>
                <a:spcPts val="500"/>
              </a:spcBef>
              <a:spcAft>
                <a:spcPts val="0"/>
              </a:spcAft>
              <a:buSzPts val="2000"/>
              <a:buChar char="⮩"/>
            </a:pPr>
            <a:r>
              <a:rPr lang="en-US"/>
              <a:t>A directory is deleted. Only an empty directory can be deleted. </a:t>
            </a:r>
            <a:endParaRPr/>
          </a:p>
          <a:p>
            <a:pPr marL="809625" lvl="1" indent="-352425" algn="just" rtl="0">
              <a:lnSpc>
                <a:spcPct val="90000"/>
              </a:lnSpc>
              <a:spcBef>
                <a:spcPts val="500"/>
              </a:spcBef>
              <a:spcAft>
                <a:spcPts val="0"/>
              </a:spcAft>
              <a:buSzPts val="2000"/>
              <a:buChar char="⮩"/>
            </a:pPr>
            <a:r>
              <a:rPr lang="en-US"/>
              <a:t>A directory containing only dot and dotdot is considered as an empty directory.</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Opendir</a:t>
            </a:r>
            <a:endParaRPr/>
          </a:p>
          <a:p>
            <a:pPr marL="809625" lvl="1" indent="-352425" algn="just" rtl="0">
              <a:lnSpc>
                <a:spcPct val="90000"/>
              </a:lnSpc>
              <a:spcBef>
                <a:spcPts val="500"/>
              </a:spcBef>
              <a:spcAft>
                <a:spcPts val="0"/>
              </a:spcAft>
              <a:buSzPts val="2000"/>
              <a:buChar char="⮩"/>
            </a:pPr>
            <a:r>
              <a:rPr lang="en-US"/>
              <a:t>Directories can be read. </a:t>
            </a:r>
            <a:endParaRPr/>
          </a:p>
          <a:p>
            <a:pPr marL="809625" lvl="1" indent="-352425" algn="just" rtl="0">
              <a:lnSpc>
                <a:spcPct val="90000"/>
              </a:lnSpc>
              <a:spcBef>
                <a:spcPts val="500"/>
              </a:spcBef>
              <a:spcAft>
                <a:spcPts val="0"/>
              </a:spcAft>
              <a:buSzPts val="2000"/>
              <a:buChar char="⮩"/>
            </a:pPr>
            <a:r>
              <a:rPr lang="en-US"/>
              <a:t>For example, to list all the files in a directory, a listing program opens the directory to read out the names of all the files it contains. </a:t>
            </a:r>
            <a:endParaRPr/>
          </a:p>
          <a:p>
            <a:pPr marL="809625" lvl="1" indent="-352425" algn="just" rtl="0">
              <a:lnSpc>
                <a:spcPct val="90000"/>
              </a:lnSpc>
              <a:spcBef>
                <a:spcPts val="500"/>
              </a:spcBef>
              <a:spcAft>
                <a:spcPts val="0"/>
              </a:spcAft>
              <a:buSzPts val="2000"/>
              <a:buChar char="⮩"/>
            </a:pPr>
            <a:r>
              <a:rPr lang="en-US"/>
              <a:t>Before a directory can be read, it must be opened.</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Closedir</a:t>
            </a:r>
            <a:endParaRPr/>
          </a:p>
          <a:p>
            <a:pPr marL="809625" lvl="1" indent="-352425" algn="just" rtl="0">
              <a:lnSpc>
                <a:spcPct val="90000"/>
              </a:lnSpc>
              <a:spcBef>
                <a:spcPts val="500"/>
              </a:spcBef>
              <a:spcAft>
                <a:spcPts val="0"/>
              </a:spcAft>
              <a:buSzPts val="2000"/>
              <a:buChar char="⮩"/>
            </a:pPr>
            <a:r>
              <a:rPr lang="en-US"/>
              <a:t>When a directory has been read, it should be closed to free up space.</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Rename</a:t>
            </a:r>
            <a:endParaRPr/>
          </a:p>
          <a:p>
            <a:pPr marL="809625" lvl="1" indent="-352425" algn="just" rtl="0">
              <a:lnSpc>
                <a:spcPct val="90000"/>
              </a:lnSpc>
              <a:spcBef>
                <a:spcPts val="500"/>
              </a:spcBef>
              <a:spcAft>
                <a:spcPts val="0"/>
              </a:spcAft>
              <a:buSzPts val="2000"/>
              <a:buChar char="⮩"/>
            </a:pPr>
            <a:r>
              <a:rPr lang="en-US"/>
              <a:t>In many respects, directories are just like files and can be renamed the same way files can be.</a:t>
            </a:r>
            <a:endParaRPr/>
          </a:p>
        </p:txBody>
      </p:sp>
      <p:sp>
        <p:nvSpPr>
          <p:cNvPr id="1193" name="Google Shape;1193;p64"/>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Directory operations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2">
                                            <p:txEl>
                                              <p:pRg st="0" end="0"/>
                                            </p:txEl>
                                          </p:spTgt>
                                        </p:tgtEl>
                                        <p:attrNameLst>
                                          <p:attrName>style.visibility</p:attrName>
                                        </p:attrNameLst>
                                      </p:cBhvr>
                                      <p:to>
                                        <p:strVal val="visible"/>
                                      </p:to>
                                    </p:set>
                                    <p:animEffect transition="in" filter="fade">
                                      <p:cBhvr>
                                        <p:cTn id="7" dur="500"/>
                                        <p:tgtEl>
                                          <p:spTgt spid="11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2">
                                            <p:txEl>
                                              <p:pRg st="1" end="1"/>
                                            </p:txEl>
                                          </p:spTgt>
                                        </p:tgtEl>
                                        <p:attrNameLst>
                                          <p:attrName>style.visibility</p:attrName>
                                        </p:attrNameLst>
                                      </p:cBhvr>
                                      <p:to>
                                        <p:strVal val="visible"/>
                                      </p:to>
                                    </p:set>
                                    <p:animEffect transition="in" filter="fade">
                                      <p:cBhvr>
                                        <p:cTn id="12" dur="500"/>
                                        <p:tgtEl>
                                          <p:spTgt spid="11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92">
                                            <p:txEl>
                                              <p:pRg st="2" end="2"/>
                                            </p:txEl>
                                          </p:spTgt>
                                        </p:tgtEl>
                                        <p:attrNameLst>
                                          <p:attrName>style.visibility</p:attrName>
                                        </p:attrNameLst>
                                      </p:cBhvr>
                                      <p:to>
                                        <p:strVal val="visible"/>
                                      </p:to>
                                    </p:set>
                                    <p:animEffect transition="in" filter="fade">
                                      <p:cBhvr>
                                        <p:cTn id="17" dur="500"/>
                                        <p:tgtEl>
                                          <p:spTgt spid="11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92">
                                            <p:txEl>
                                              <p:pRg st="3" end="3"/>
                                            </p:txEl>
                                          </p:spTgt>
                                        </p:tgtEl>
                                        <p:attrNameLst>
                                          <p:attrName>style.visibility</p:attrName>
                                        </p:attrNameLst>
                                      </p:cBhvr>
                                      <p:to>
                                        <p:strVal val="visible"/>
                                      </p:to>
                                    </p:set>
                                    <p:animEffect transition="in" filter="fade">
                                      <p:cBhvr>
                                        <p:cTn id="22" dur="500"/>
                                        <p:tgtEl>
                                          <p:spTgt spid="11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92">
                                            <p:txEl>
                                              <p:pRg st="4" end="4"/>
                                            </p:txEl>
                                          </p:spTgt>
                                        </p:tgtEl>
                                        <p:attrNameLst>
                                          <p:attrName>style.visibility</p:attrName>
                                        </p:attrNameLst>
                                      </p:cBhvr>
                                      <p:to>
                                        <p:strVal val="visible"/>
                                      </p:to>
                                    </p:set>
                                    <p:animEffect transition="in" filter="fade">
                                      <p:cBhvr>
                                        <p:cTn id="27" dur="500"/>
                                        <p:tgtEl>
                                          <p:spTgt spid="11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92">
                                            <p:txEl>
                                              <p:pRg st="5" end="5"/>
                                            </p:txEl>
                                          </p:spTgt>
                                        </p:tgtEl>
                                        <p:attrNameLst>
                                          <p:attrName>style.visibility</p:attrName>
                                        </p:attrNameLst>
                                      </p:cBhvr>
                                      <p:to>
                                        <p:strVal val="visible"/>
                                      </p:to>
                                    </p:set>
                                    <p:animEffect transition="in" filter="fade">
                                      <p:cBhvr>
                                        <p:cTn id="32" dur="500"/>
                                        <p:tgtEl>
                                          <p:spTgt spid="119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92">
                                            <p:txEl>
                                              <p:pRg st="6" end="6"/>
                                            </p:txEl>
                                          </p:spTgt>
                                        </p:tgtEl>
                                        <p:attrNameLst>
                                          <p:attrName>style.visibility</p:attrName>
                                        </p:attrNameLst>
                                      </p:cBhvr>
                                      <p:to>
                                        <p:strVal val="visible"/>
                                      </p:to>
                                    </p:set>
                                    <p:animEffect transition="in" filter="fade">
                                      <p:cBhvr>
                                        <p:cTn id="37" dur="500"/>
                                        <p:tgtEl>
                                          <p:spTgt spid="119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92">
                                            <p:txEl>
                                              <p:pRg st="7" end="7"/>
                                            </p:txEl>
                                          </p:spTgt>
                                        </p:tgtEl>
                                        <p:attrNameLst>
                                          <p:attrName>style.visibility</p:attrName>
                                        </p:attrNameLst>
                                      </p:cBhvr>
                                      <p:to>
                                        <p:strVal val="visible"/>
                                      </p:to>
                                    </p:set>
                                    <p:animEffect transition="in" filter="fade">
                                      <p:cBhvr>
                                        <p:cTn id="42" dur="500"/>
                                        <p:tgtEl>
                                          <p:spTgt spid="119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92">
                                            <p:txEl>
                                              <p:pRg st="8" end="8"/>
                                            </p:txEl>
                                          </p:spTgt>
                                        </p:tgtEl>
                                        <p:attrNameLst>
                                          <p:attrName>style.visibility</p:attrName>
                                        </p:attrNameLst>
                                      </p:cBhvr>
                                      <p:to>
                                        <p:strVal val="visible"/>
                                      </p:to>
                                    </p:set>
                                    <p:animEffect transition="in" filter="fade">
                                      <p:cBhvr>
                                        <p:cTn id="47" dur="500"/>
                                        <p:tgtEl>
                                          <p:spTgt spid="119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92">
                                            <p:txEl>
                                              <p:pRg st="9" end="9"/>
                                            </p:txEl>
                                          </p:spTgt>
                                        </p:tgtEl>
                                        <p:attrNameLst>
                                          <p:attrName>style.visibility</p:attrName>
                                        </p:attrNameLst>
                                      </p:cBhvr>
                                      <p:to>
                                        <p:strVal val="visible"/>
                                      </p:to>
                                    </p:set>
                                    <p:animEffect transition="in" filter="fade">
                                      <p:cBhvr>
                                        <p:cTn id="52" dur="500"/>
                                        <p:tgtEl>
                                          <p:spTgt spid="119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92">
                                            <p:txEl>
                                              <p:pRg st="10" end="10"/>
                                            </p:txEl>
                                          </p:spTgt>
                                        </p:tgtEl>
                                        <p:attrNameLst>
                                          <p:attrName>style.visibility</p:attrName>
                                        </p:attrNameLst>
                                      </p:cBhvr>
                                      <p:to>
                                        <p:strVal val="visible"/>
                                      </p:to>
                                    </p:set>
                                    <p:animEffect transition="in" filter="fade">
                                      <p:cBhvr>
                                        <p:cTn id="57" dur="500"/>
                                        <p:tgtEl>
                                          <p:spTgt spid="119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92">
                                            <p:txEl>
                                              <p:pRg st="11" end="11"/>
                                            </p:txEl>
                                          </p:spTgt>
                                        </p:tgtEl>
                                        <p:attrNameLst>
                                          <p:attrName>style.visibility</p:attrName>
                                        </p:attrNameLst>
                                      </p:cBhvr>
                                      <p:to>
                                        <p:strVal val="visible"/>
                                      </p:to>
                                    </p:set>
                                    <p:animEffect transition="in" filter="fade">
                                      <p:cBhvr>
                                        <p:cTn id="62" dur="500"/>
                                        <p:tgtEl>
                                          <p:spTgt spid="119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192">
                                            <p:txEl>
                                              <p:pRg st="12" end="12"/>
                                            </p:txEl>
                                          </p:spTgt>
                                        </p:tgtEl>
                                        <p:attrNameLst>
                                          <p:attrName>style.visibility</p:attrName>
                                        </p:attrNameLst>
                                      </p:cBhvr>
                                      <p:to>
                                        <p:strVal val="visible"/>
                                      </p:to>
                                    </p:set>
                                    <p:animEffect transition="in" filter="fade">
                                      <p:cBhvr>
                                        <p:cTn id="67" dur="500"/>
                                        <p:tgtEl>
                                          <p:spTgt spid="119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65"/>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Readdir </a:t>
            </a:r>
            <a:endParaRPr/>
          </a:p>
          <a:p>
            <a:pPr marL="809625" lvl="1" indent="-352425" algn="just" rtl="0">
              <a:lnSpc>
                <a:spcPct val="90000"/>
              </a:lnSpc>
              <a:spcBef>
                <a:spcPts val="500"/>
              </a:spcBef>
              <a:spcAft>
                <a:spcPts val="0"/>
              </a:spcAft>
              <a:buSzPts val="2000"/>
              <a:buChar char="⮩"/>
            </a:pPr>
            <a:r>
              <a:rPr lang="en-US"/>
              <a:t>This call returns the next entry in an open directory. </a:t>
            </a:r>
            <a:endParaRPr/>
          </a:p>
          <a:p>
            <a:pPr marL="809625" lvl="1" indent="-352425" algn="just" rtl="0">
              <a:lnSpc>
                <a:spcPct val="90000"/>
              </a:lnSpc>
              <a:spcBef>
                <a:spcPts val="500"/>
              </a:spcBef>
              <a:spcAft>
                <a:spcPts val="0"/>
              </a:spcAft>
              <a:buSzPts val="2000"/>
              <a:buChar char="⮩"/>
            </a:pPr>
            <a:r>
              <a:rPr lang="en-US"/>
              <a:t>It was possible to read directories using the usual read system call, but that approach has the disadvantage of forcing the programmer to know and deal with the internal structure of directories. </a:t>
            </a:r>
            <a:endParaRPr/>
          </a:p>
          <a:p>
            <a:pPr marL="809625" lvl="1" indent="-352425" algn="just" rtl="0">
              <a:lnSpc>
                <a:spcPct val="90000"/>
              </a:lnSpc>
              <a:spcBef>
                <a:spcPts val="500"/>
              </a:spcBef>
              <a:spcAft>
                <a:spcPts val="0"/>
              </a:spcAft>
              <a:buSzPts val="2000"/>
              <a:buChar char="⮩"/>
            </a:pPr>
            <a:r>
              <a:rPr lang="en-US"/>
              <a:t>In contrast, readdir always returns one entry in a standard format, no matter which of the possible directory structure is being used.</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Link</a:t>
            </a:r>
            <a:endParaRPr/>
          </a:p>
          <a:p>
            <a:pPr marL="809625" lvl="1" indent="-352425" algn="just" rtl="0">
              <a:lnSpc>
                <a:spcPct val="90000"/>
              </a:lnSpc>
              <a:spcBef>
                <a:spcPts val="500"/>
              </a:spcBef>
              <a:spcAft>
                <a:spcPts val="0"/>
              </a:spcAft>
              <a:buSzPts val="2000"/>
              <a:buChar char="⮩"/>
            </a:pPr>
            <a:r>
              <a:rPr lang="en-US"/>
              <a:t>Linking is a technique that allows a file to appear in more than one directory. </a:t>
            </a:r>
            <a:endParaRPr/>
          </a:p>
          <a:p>
            <a:pPr marL="809625" lvl="1" indent="-352425" algn="just" rtl="0">
              <a:lnSpc>
                <a:spcPct val="90000"/>
              </a:lnSpc>
              <a:spcBef>
                <a:spcPts val="500"/>
              </a:spcBef>
              <a:spcAft>
                <a:spcPts val="0"/>
              </a:spcAft>
              <a:buSzPts val="2000"/>
              <a:buChar char="⮩"/>
            </a:pPr>
            <a:r>
              <a:rPr lang="en-US"/>
              <a:t>This system call specifies an existing file and a path name, and creates a link from the existing file to the name specified by the path. </a:t>
            </a:r>
            <a:endParaRPr/>
          </a:p>
          <a:p>
            <a:pPr marL="809625" lvl="1" indent="-352425" algn="just" rtl="0">
              <a:lnSpc>
                <a:spcPct val="90000"/>
              </a:lnSpc>
              <a:spcBef>
                <a:spcPts val="500"/>
              </a:spcBef>
              <a:spcAft>
                <a:spcPts val="0"/>
              </a:spcAft>
              <a:buSzPts val="2000"/>
              <a:buChar char="⮩"/>
            </a:pPr>
            <a:r>
              <a:rPr lang="en-US"/>
              <a:t>In this way, the same file may appear in multiple directories. </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Unlink</a:t>
            </a:r>
            <a:endParaRPr/>
          </a:p>
          <a:p>
            <a:pPr marL="809625" lvl="1" indent="-352425" algn="just" rtl="0">
              <a:lnSpc>
                <a:spcPct val="90000"/>
              </a:lnSpc>
              <a:spcBef>
                <a:spcPts val="500"/>
              </a:spcBef>
              <a:spcAft>
                <a:spcPts val="0"/>
              </a:spcAft>
              <a:buSzPts val="2000"/>
              <a:buChar char="⮩"/>
            </a:pPr>
            <a:r>
              <a:rPr lang="en-US"/>
              <a:t>A directory entry is removed. </a:t>
            </a:r>
            <a:endParaRPr/>
          </a:p>
          <a:p>
            <a:pPr marL="809625" lvl="1" indent="-352425" algn="just" rtl="0">
              <a:lnSpc>
                <a:spcPct val="90000"/>
              </a:lnSpc>
              <a:spcBef>
                <a:spcPts val="500"/>
              </a:spcBef>
              <a:spcAft>
                <a:spcPts val="0"/>
              </a:spcAft>
              <a:buSzPts val="2000"/>
              <a:buChar char="⮩"/>
            </a:pPr>
            <a:r>
              <a:rPr lang="en-US"/>
              <a:t>If the file being unlinked is only present in one directory (the normal case), it is removed from the file system. </a:t>
            </a:r>
            <a:endParaRPr/>
          </a:p>
          <a:p>
            <a:pPr marL="809625" lvl="1" indent="-352425" algn="just" rtl="0">
              <a:lnSpc>
                <a:spcPct val="90000"/>
              </a:lnSpc>
              <a:spcBef>
                <a:spcPts val="500"/>
              </a:spcBef>
              <a:spcAft>
                <a:spcPts val="0"/>
              </a:spcAft>
              <a:buSzPts val="2000"/>
              <a:buChar char="⮩"/>
            </a:pPr>
            <a:r>
              <a:rPr lang="en-US"/>
              <a:t>If it is present in multiple directories, only the path name specified is removed. The others remain. </a:t>
            </a:r>
            <a:endParaRPr/>
          </a:p>
        </p:txBody>
      </p:sp>
      <p:sp>
        <p:nvSpPr>
          <p:cNvPr id="1199" name="Google Shape;1199;p65"/>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Directory operations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8">
                                            <p:txEl>
                                              <p:pRg st="0" end="0"/>
                                            </p:txEl>
                                          </p:spTgt>
                                        </p:tgtEl>
                                        <p:attrNameLst>
                                          <p:attrName>style.visibility</p:attrName>
                                        </p:attrNameLst>
                                      </p:cBhvr>
                                      <p:to>
                                        <p:strVal val="visible"/>
                                      </p:to>
                                    </p:set>
                                    <p:animEffect transition="in" filter="fade">
                                      <p:cBhvr>
                                        <p:cTn id="7" dur="500"/>
                                        <p:tgtEl>
                                          <p:spTgt spid="11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8">
                                            <p:txEl>
                                              <p:pRg st="1" end="1"/>
                                            </p:txEl>
                                          </p:spTgt>
                                        </p:tgtEl>
                                        <p:attrNameLst>
                                          <p:attrName>style.visibility</p:attrName>
                                        </p:attrNameLst>
                                      </p:cBhvr>
                                      <p:to>
                                        <p:strVal val="visible"/>
                                      </p:to>
                                    </p:set>
                                    <p:animEffect transition="in" filter="fade">
                                      <p:cBhvr>
                                        <p:cTn id="12" dur="500"/>
                                        <p:tgtEl>
                                          <p:spTgt spid="11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98">
                                            <p:txEl>
                                              <p:pRg st="2" end="2"/>
                                            </p:txEl>
                                          </p:spTgt>
                                        </p:tgtEl>
                                        <p:attrNameLst>
                                          <p:attrName>style.visibility</p:attrName>
                                        </p:attrNameLst>
                                      </p:cBhvr>
                                      <p:to>
                                        <p:strVal val="visible"/>
                                      </p:to>
                                    </p:set>
                                    <p:animEffect transition="in" filter="fade">
                                      <p:cBhvr>
                                        <p:cTn id="17" dur="500"/>
                                        <p:tgtEl>
                                          <p:spTgt spid="11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98">
                                            <p:txEl>
                                              <p:pRg st="3" end="3"/>
                                            </p:txEl>
                                          </p:spTgt>
                                        </p:tgtEl>
                                        <p:attrNameLst>
                                          <p:attrName>style.visibility</p:attrName>
                                        </p:attrNameLst>
                                      </p:cBhvr>
                                      <p:to>
                                        <p:strVal val="visible"/>
                                      </p:to>
                                    </p:set>
                                    <p:animEffect transition="in" filter="fade">
                                      <p:cBhvr>
                                        <p:cTn id="22" dur="500"/>
                                        <p:tgtEl>
                                          <p:spTgt spid="11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98">
                                            <p:txEl>
                                              <p:pRg st="4" end="4"/>
                                            </p:txEl>
                                          </p:spTgt>
                                        </p:tgtEl>
                                        <p:attrNameLst>
                                          <p:attrName>style.visibility</p:attrName>
                                        </p:attrNameLst>
                                      </p:cBhvr>
                                      <p:to>
                                        <p:strVal val="visible"/>
                                      </p:to>
                                    </p:set>
                                    <p:animEffect transition="in" filter="fade">
                                      <p:cBhvr>
                                        <p:cTn id="27" dur="500"/>
                                        <p:tgtEl>
                                          <p:spTgt spid="11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98">
                                            <p:txEl>
                                              <p:pRg st="5" end="5"/>
                                            </p:txEl>
                                          </p:spTgt>
                                        </p:tgtEl>
                                        <p:attrNameLst>
                                          <p:attrName>style.visibility</p:attrName>
                                        </p:attrNameLst>
                                      </p:cBhvr>
                                      <p:to>
                                        <p:strVal val="visible"/>
                                      </p:to>
                                    </p:set>
                                    <p:animEffect transition="in" filter="fade">
                                      <p:cBhvr>
                                        <p:cTn id="32" dur="500"/>
                                        <p:tgtEl>
                                          <p:spTgt spid="119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98">
                                            <p:txEl>
                                              <p:pRg st="6" end="6"/>
                                            </p:txEl>
                                          </p:spTgt>
                                        </p:tgtEl>
                                        <p:attrNameLst>
                                          <p:attrName>style.visibility</p:attrName>
                                        </p:attrNameLst>
                                      </p:cBhvr>
                                      <p:to>
                                        <p:strVal val="visible"/>
                                      </p:to>
                                    </p:set>
                                    <p:animEffect transition="in" filter="fade">
                                      <p:cBhvr>
                                        <p:cTn id="37" dur="500"/>
                                        <p:tgtEl>
                                          <p:spTgt spid="119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98">
                                            <p:txEl>
                                              <p:pRg st="7" end="7"/>
                                            </p:txEl>
                                          </p:spTgt>
                                        </p:tgtEl>
                                        <p:attrNameLst>
                                          <p:attrName>style.visibility</p:attrName>
                                        </p:attrNameLst>
                                      </p:cBhvr>
                                      <p:to>
                                        <p:strVal val="visible"/>
                                      </p:to>
                                    </p:set>
                                    <p:animEffect transition="in" filter="fade">
                                      <p:cBhvr>
                                        <p:cTn id="42" dur="500"/>
                                        <p:tgtEl>
                                          <p:spTgt spid="119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98">
                                            <p:txEl>
                                              <p:pRg st="8" end="8"/>
                                            </p:txEl>
                                          </p:spTgt>
                                        </p:tgtEl>
                                        <p:attrNameLst>
                                          <p:attrName>style.visibility</p:attrName>
                                        </p:attrNameLst>
                                      </p:cBhvr>
                                      <p:to>
                                        <p:strVal val="visible"/>
                                      </p:to>
                                    </p:set>
                                    <p:animEffect transition="in" filter="fade">
                                      <p:cBhvr>
                                        <p:cTn id="47" dur="500"/>
                                        <p:tgtEl>
                                          <p:spTgt spid="119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98">
                                            <p:txEl>
                                              <p:pRg st="9" end="9"/>
                                            </p:txEl>
                                          </p:spTgt>
                                        </p:tgtEl>
                                        <p:attrNameLst>
                                          <p:attrName>style.visibility</p:attrName>
                                        </p:attrNameLst>
                                      </p:cBhvr>
                                      <p:to>
                                        <p:strVal val="visible"/>
                                      </p:to>
                                    </p:set>
                                    <p:animEffect transition="in" filter="fade">
                                      <p:cBhvr>
                                        <p:cTn id="52" dur="500"/>
                                        <p:tgtEl>
                                          <p:spTgt spid="119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98">
                                            <p:txEl>
                                              <p:pRg st="10" end="10"/>
                                            </p:txEl>
                                          </p:spTgt>
                                        </p:tgtEl>
                                        <p:attrNameLst>
                                          <p:attrName>style.visibility</p:attrName>
                                        </p:attrNameLst>
                                      </p:cBhvr>
                                      <p:to>
                                        <p:strVal val="visible"/>
                                      </p:to>
                                    </p:set>
                                    <p:animEffect transition="in" filter="fade">
                                      <p:cBhvr>
                                        <p:cTn id="57" dur="500"/>
                                        <p:tgtEl>
                                          <p:spTgt spid="119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98">
                                            <p:txEl>
                                              <p:pRg st="11" end="11"/>
                                            </p:txEl>
                                          </p:spTgt>
                                        </p:tgtEl>
                                        <p:attrNameLst>
                                          <p:attrName>style.visibility</p:attrName>
                                        </p:attrNameLst>
                                      </p:cBhvr>
                                      <p:to>
                                        <p:strVal val="visible"/>
                                      </p:to>
                                    </p:set>
                                    <p:animEffect transition="in" filter="fade">
                                      <p:cBhvr>
                                        <p:cTn id="62" dur="500"/>
                                        <p:tgtEl>
                                          <p:spTgt spid="119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Google Shape;1204;p6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5C2321"/>
              </a:buClr>
              <a:buSzPts val="6000"/>
              <a:buFont typeface="Roboto Condensed"/>
              <a:buNone/>
            </a:pPr>
            <a:br>
              <a:rPr lang="en-US">
                <a:solidFill>
                  <a:srgbClr val="5C2321"/>
                </a:solidFill>
              </a:rPr>
            </a:br>
            <a:r>
              <a:rPr lang="en-US">
                <a:solidFill>
                  <a:srgbClr val="5C2321"/>
                </a:solidFill>
              </a:rPr>
              <a:t>Directory structure</a:t>
            </a:r>
            <a:endParaRPr/>
          </a:p>
        </p:txBody>
      </p:sp>
      <p:sp>
        <p:nvSpPr>
          <p:cNvPr id="1205" name="Google Shape;1205;p6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Section - 6</a:t>
            </a: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0" name="Google Shape;1210;p67"/>
          <p:cNvSpPr txBox="1">
            <a:spLocks noGrp="1"/>
          </p:cNvSpPr>
          <p:nvPr>
            <p:ph type="body" idx="1"/>
          </p:nvPr>
        </p:nvSpPr>
        <p:spPr>
          <a:xfrm>
            <a:off x="131180" y="863444"/>
            <a:ext cx="8541333"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Single level directory system</a:t>
            </a:r>
            <a:endParaRPr/>
          </a:p>
          <a:p>
            <a:pPr marL="809625" lvl="1" indent="-352425" algn="just" rtl="0">
              <a:lnSpc>
                <a:spcPct val="90000"/>
              </a:lnSpc>
              <a:spcBef>
                <a:spcPts val="500"/>
              </a:spcBef>
              <a:spcAft>
                <a:spcPts val="0"/>
              </a:spcAft>
              <a:buSzPts val="2000"/>
              <a:buChar char="⮩"/>
            </a:pPr>
            <a:r>
              <a:rPr lang="en-US"/>
              <a:t>The simplest form of directory system is having one directory containing all the files. This is some time called as root directory.</a:t>
            </a:r>
            <a:endParaRPr/>
          </a:p>
          <a:p>
            <a:pPr marL="809625" lvl="1" indent="-352425" algn="just" rtl="0">
              <a:lnSpc>
                <a:spcPct val="90000"/>
              </a:lnSpc>
              <a:spcBef>
                <a:spcPts val="500"/>
              </a:spcBef>
              <a:spcAft>
                <a:spcPts val="0"/>
              </a:spcAft>
              <a:buSzPts val="2000"/>
              <a:buChar char="⮩"/>
            </a:pPr>
            <a:r>
              <a:rPr lang="en-US"/>
              <a:t>Here directory contain three files.</a:t>
            </a:r>
            <a:endParaRPr/>
          </a:p>
          <a:p>
            <a:pPr marL="809625" lvl="1" indent="-352425" algn="just" rtl="0">
              <a:lnSpc>
                <a:spcPct val="90000"/>
              </a:lnSpc>
              <a:spcBef>
                <a:spcPts val="500"/>
              </a:spcBef>
              <a:spcAft>
                <a:spcPts val="0"/>
              </a:spcAft>
              <a:buSzPts val="2000"/>
              <a:buChar char="⮩"/>
            </a:pPr>
            <a:r>
              <a:rPr lang="en-US"/>
              <a:t>The advantages of this scheme are its simplicity and the ability to locate files quickly there is only one directory to look, after all.</a:t>
            </a:r>
            <a:endParaRPr/>
          </a:p>
          <a:p>
            <a:pPr marL="809625" lvl="1" indent="-352425" algn="just" rtl="0">
              <a:lnSpc>
                <a:spcPct val="90000"/>
              </a:lnSpc>
              <a:spcBef>
                <a:spcPts val="500"/>
              </a:spcBef>
              <a:spcAft>
                <a:spcPts val="0"/>
              </a:spcAft>
              <a:buSzPts val="2000"/>
              <a:buChar char="⮩"/>
            </a:pPr>
            <a:r>
              <a:rPr lang="en-US"/>
              <a:t>The single level is used for simple dedicated application, but for modern user with thousands of files, it would be impossible to find anything if all files were in a single directory.</a:t>
            </a: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809625" lvl="1" indent="-225425" algn="just" rtl="0">
              <a:lnSpc>
                <a:spcPct val="90000"/>
              </a:lnSpc>
              <a:spcBef>
                <a:spcPts val="500"/>
              </a:spcBef>
              <a:spcAft>
                <a:spcPts val="0"/>
              </a:spcAft>
              <a:buSzPts val="2000"/>
              <a:buNone/>
            </a:pPr>
            <a:endParaRPr/>
          </a:p>
          <a:p>
            <a:pPr marL="914400" lvl="1" indent="-330200" algn="just" rtl="0">
              <a:lnSpc>
                <a:spcPct val="90000"/>
              </a:lnSpc>
              <a:spcBef>
                <a:spcPts val="500"/>
              </a:spcBef>
              <a:spcAft>
                <a:spcPts val="0"/>
              </a:spcAft>
              <a:buSzPts val="2000"/>
              <a:buFont typeface="Roboto Condensed"/>
              <a:buNone/>
            </a:pPr>
            <a:endParaRPr/>
          </a:p>
        </p:txBody>
      </p:sp>
      <p:sp>
        <p:nvSpPr>
          <p:cNvPr id="1211" name="Google Shape;1211;p67"/>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Directory structure</a:t>
            </a:r>
            <a:endParaRPr/>
          </a:p>
        </p:txBody>
      </p:sp>
      <p:pic>
        <p:nvPicPr>
          <p:cNvPr id="1212" name="Google Shape;1212;p67" descr="Image result for files icon"/>
          <p:cNvPicPr preferRelativeResize="0"/>
          <p:nvPr/>
        </p:nvPicPr>
        <p:blipFill rotWithShape="1">
          <a:blip r:embed="rId3">
            <a:alphaModFix/>
          </a:blip>
          <a:srcRect/>
          <a:stretch/>
        </p:blipFill>
        <p:spPr>
          <a:xfrm>
            <a:off x="9058275" y="1081881"/>
            <a:ext cx="3133725" cy="3000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210">
                                            <p:txEl>
                                              <p:pRg st="0" end="0"/>
                                            </p:txEl>
                                          </p:spTgt>
                                        </p:tgtEl>
                                        <p:attrNameLst>
                                          <p:attrName>style.visibility</p:attrName>
                                        </p:attrNameLst>
                                      </p:cBhvr>
                                      <p:to>
                                        <p:strVal val="visible"/>
                                      </p:to>
                                    </p:set>
                                    <p:animEffect transition="in" filter="fade">
                                      <p:cBhvr>
                                        <p:cTn id="9" dur="500"/>
                                        <p:tgtEl>
                                          <p:spTgt spid="1210">
                                            <p:txEl>
                                              <p:pRg st="0" end="0"/>
                                            </p:txEl>
                                          </p:spTgt>
                                        </p:tgtEl>
                                      </p:cBhvr>
                                    </p:animEffect>
                                  </p:childTnLst>
                                </p:cTn>
                              </p:par>
                              <p:par>
                                <p:cTn id="10" presetID="10" presetClass="entr" presetSubtype="0" fill="hold" nodeType="withEffect">
                                  <p:stCondLst>
                                    <p:cond delay="0"/>
                                  </p:stCondLst>
                                  <p:childTnLst>
                                    <p:set>
                                      <p:cBhvr>
                                        <p:cTn id="11" dur="1" fill="hold">
                                          <p:stCondLst>
                                            <p:cond delay="0"/>
                                          </p:stCondLst>
                                        </p:cTn>
                                        <p:tgtEl>
                                          <p:spTgt spid="1210">
                                            <p:txEl>
                                              <p:pRg st="1" end="1"/>
                                            </p:txEl>
                                          </p:spTgt>
                                        </p:tgtEl>
                                        <p:attrNameLst>
                                          <p:attrName>style.visibility</p:attrName>
                                        </p:attrNameLst>
                                      </p:cBhvr>
                                      <p:to>
                                        <p:strVal val="visible"/>
                                      </p:to>
                                    </p:set>
                                    <p:animEffect transition="in" filter="fade">
                                      <p:cBhvr>
                                        <p:cTn id="12" dur="500"/>
                                        <p:tgtEl>
                                          <p:spTgt spid="121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10">
                                            <p:txEl>
                                              <p:pRg st="2" end="2"/>
                                            </p:txEl>
                                          </p:spTgt>
                                        </p:tgtEl>
                                        <p:attrNameLst>
                                          <p:attrName>style.visibility</p:attrName>
                                        </p:attrNameLst>
                                      </p:cBhvr>
                                      <p:to>
                                        <p:strVal val="visible"/>
                                      </p:to>
                                    </p:set>
                                    <p:animEffect transition="in" filter="fade">
                                      <p:cBhvr>
                                        <p:cTn id="15" dur="500"/>
                                        <p:tgtEl>
                                          <p:spTgt spid="1210">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10">
                                            <p:txEl>
                                              <p:pRg st="3" end="3"/>
                                            </p:txEl>
                                          </p:spTgt>
                                        </p:tgtEl>
                                        <p:attrNameLst>
                                          <p:attrName>style.visibility</p:attrName>
                                        </p:attrNameLst>
                                      </p:cBhvr>
                                      <p:to>
                                        <p:strVal val="visible"/>
                                      </p:to>
                                    </p:set>
                                    <p:animEffect transition="in" filter="fade">
                                      <p:cBhvr>
                                        <p:cTn id="18" dur="500"/>
                                        <p:tgtEl>
                                          <p:spTgt spid="1210">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210">
                                            <p:txEl>
                                              <p:pRg st="4" end="4"/>
                                            </p:txEl>
                                          </p:spTgt>
                                        </p:tgtEl>
                                        <p:attrNameLst>
                                          <p:attrName>style.visibility</p:attrName>
                                        </p:attrNameLst>
                                      </p:cBhvr>
                                      <p:to>
                                        <p:strVal val="visible"/>
                                      </p:to>
                                    </p:set>
                                    <p:animEffect transition="in" filter="fade">
                                      <p:cBhvr>
                                        <p:cTn id="21" dur="500"/>
                                        <p:tgtEl>
                                          <p:spTgt spid="1210">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210">
                                            <p:txEl>
                                              <p:pRg st="5" end="5"/>
                                            </p:txEl>
                                          </p:spTgt>
                                        </p:tgtEl>
                                        <p:attrNameLst>
                                          <p:attrName>style.visibility</p:attrName>
                                        </p:attrNameLst>
                                      </p:cBhvr>
                                      <p:to>
                                        <p:strVal val="visible"/>
                                      </p:to>
                                    </p:set>
                                    <p:animEffect transition="in" filter="fade">
                                      <p:cBhvr>
                                        <p:cTn id="24" dur="500"/>
                                        <p:tgtEl>
                                          <p:spTgt spid="1210">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210">
                                            <p:txEl>
                                              <p:pRg st="6" end="6"/>
                                            </p:txEl>
                                          </p:spTgt>
                                        </p:tgtEl>
                                        <p:attrNameLst>
                                          <p:attrName>style.visibility</p:attrName>
                                        </p:attrNameLst>
                                      </p:cBhvr>
                                      <p:to>
                                        <p:strVal val="visible"/>
                                      </p:to>
                                    </p:set>
                                    <p:animEffect transition="in" filter="fade">
                                      <p:cBhvr>
                                        <p:cTn id="27" dur="500"/>
                                        <p:tgtEl>
                                          <p:spTgt spid="1210">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210">
                                            <p:txEl>
                                              <p:pRg st="7" end="7"/>
                                            </p:txEl>
                                          </p:spTgt>
                                        </p:tgtEl>
                                        <p:attrNameLst>
                                          <p:attrName>style.visibility</p:attrName>
                                        </p:attrNameLst>
                                      </p:cBhvr>
                                      <p:to>
                                        <p:strVal val="visible"/>
                                      </p:to>
                                    </p:set>
                                    <p:animEffect transition="in" filter="fade">
                                      <p:cBhvr>
                                        <p:cTn id="30" dur="500"/>
                                        <p:tgtEl>
                                          <p:spTgt spid="1210">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210">
                                            <p:txEl>
                                              <p:pRg st="8" end="8"/>
                                            </p:txEl>
                                          </p:spTgt>
                                        </p:tgtEl>
                                        <p:attrNameLst>
                                          <p:attrName>style.visibility</p:attrName>
                                        </p:attrNameLst>
                                      </p:cBhvr>
                                      <p:to>
                                        <p:strVal val="visible"/>
                                      </p:to>
                                    </p:set>
                                    <p:animEffect transition="in" filter="fade">
                                      <p:cBhvr>
                                        <p:cTn id="33" dur="500"/>
                                        <p:tgtEl>
                                          <p:spTgt spid="1210">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210">
                                            <p:txEl>
                                              <p:pRg st="9" end="9"/>
                                            </p:txEl>
                                          </p:spTgt>
                                        </p:tgtEl>
                                        <p:attrNameLst>
                                          <p:attrName>style.visibility</p:attrName>
                                        </p:attrNameLst>
                                      </p:cBhvr>
                                      <p:to>
                                        <p:strVal val="visible"/>
                                      </p:to>
                                    </p:set>
                                    <p:animEffect transition="in" filter="fade">
                                      <p:cBhvr>
                                        <p:cTn id="36" dur="500"/>
                                        <p:tgtEl>
                                          <p:spTgt spid="12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sp>
        <p:nvSpPr>
          <p:cNvPr id="1217" name="Google Shape;1217;p68"/>
          <p:cNvSpPr txBox="1">
            <a:spLocks noGrp="1"/>
          </p:cNvSpPr>
          <p:nvPr>
            <p:ph type="body" idx="1"/>
          </p:nvPr>
        </p:nvSpPr>
        <p:spPr>
          <a:xfrm>
            <a:off x="131180" y="863444"/>
            <a:ext cx="8541333"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Hierarchical directory system</a:t>
            </a:r>
            <a:endParaRPr/>
          </a:p>
          <a:p>
            <a:pPr marL="809625" lvl="1" indent="-352425" algn="just" rtl="0">
              <a:lnSpc>
                <a:spcPct val="90000"/>
              </a:lnSpc>
              <a:spcBef>
                <a:spcPts val="500"/>
              </a:spcBef>
              <a:spcAft>
                <a:spcPts val="0"/>
              </a:spcAft>
              <a:buSzPts val="2000"/>
              <a:buChar char="⮩"/>
            </a:pPr>
            <a:r>
              <a:rPr lang="en-US"/>
              <a:t>In this system user can create an arbitrary number of subdirectories to organize their work.</a:t>
            </a:r>
            <a:endParaRPr/>
          </a:p>
          <a:p>
            <a:pPr marL="809625" lvl="1" indent="-352425" algn="just" rtl="0">
              <a:lnSpc>
                <a:spcPct val="90000"/>
              </a:lnSpc>
              <a:spcBef>
                <a:spcPts val="500"/>
              </a:spcBef>
              <a:spcAft>
                <a:spcPts val="0"/>
              </a:spcAft>
              <a:buSzPts val="2000"/>
              <a:buChar char="⮩"/>
            </a:pPr>
            <a:r>
              <a:rPr lang="en-US"/>
              <a:t>When the file system is organized as a directory tree, some way is needed for specifying file names.</a:t>
            </a:r>
            <a:endParaRPr/>
          </a:p>
          <a:p>
            <a:pPr marL="809625" lvl="1" indent="-352425" algn="just" rtl="0">
              <a:lnSpc>
                <a:spcPct val="90000"/>
              </a:lnSpc>
              <a:spcBef>
                <a:spcPts val="500"/>
              </a:spcBef>
              <a:spcAft>
                <a:spcPts val="0"/>
              </a:spcAft>
              <a:buSzPts val="2000"/>
              <a:buChar char="⮩"/>
            </a:pPr>
            <a:r>
              <a:rPr lang="en-US"/>
              <a:t>Two methods are used commonly</a:t>
            </a:r>
            <a:endParaRPr/>
          </a:p>
          <a:p>
            <a:pPr marL="1257300" lvl="2" indent="-342900" algn="just" rtl="0">
              <a:lnSpc>
                <a:spcPct val="90000"/>
              </a:lnSpc>
              <a:spcBef>
                <a:spcPts val="500"/>
              </a:spcBef>
              <a:spcAft>
                <a:spcPts val="0"/>
              </a:spcAft>
              <a:buSzPts val="1800"/>
              <a:buFont typeface="Roboto Condensed"/>
              <a:buAutoNum type="arabicPeriod"/>
            </a:pPr>
            <a:r>
              <a:rPr lang="en-US"/>
              <a:t>Absolute path name</a:t>
            </a:r>
            <a:endParaRPr/>
          </a:p>
          <a:p>
            <a:pPr marL="1257300" lvl="2" indent="-342900" algn="just" rtl="0">
              <a:lnSpc>
                <a:spcPct val="90000"/>
              </a:lnSpc>
              <a:spcBef>
                <a:spcPts val="500"/>
              </a:spcBef>
              <a:spcAft>
                <a:spcPts val="0"/>
              </a:spcAft>
              <a:buSzPts val="1800"/>
              <a:buFont typeface="Roboto Condensed"/>
              <a:buAutoNum type="arabicPeriod"/>
            </a:pPr>
            <a:r>
              <a:rPr lang="en-US"/>
              <a:t>Relative path name</a:t>
            </a: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809625" lvl="1" indent="-225425" algn="just" rtl="0">
              <a:lnSpc>
                <a:spcPct val="90000"/>
              </a:lnSpc>
              <a:spcBef>
                <a:spcPts val="500"/>
              </a:spcBef>
              <a:spcAft>
                <a:spcPts val="0"/>
              </a:spcAft>
              <a:buSzPts val="2000"/>
              <a:buNone/>
            </a:pPr>
            <a:endParaRPr/>
          </a:p>
          <a:p>
            <a:pPr marL="914400" lvl="1" indent="-330200" algn="just" rtl="0">
              <a:lnSpc>
                <a:spcPct val="90000"/>
              </a:lnSpc>
              <a:spcBef>
                <a:spcPts val="500"/>
              </a:spcBef>
              <a:spcAft>
                <a:spcPts val="0"/>
              </a:spcAft>
              <a:buSzPts val="2000"/>
              <a:buFont typeface="Roboto Condensed"/>
              <a:buNone/>
            </a:pPr>
            <a:endParaRPr/>
          </a:p>
        </p:txBody>
      </p:sp>
      <p:sp>
        <p:nvSpPr>
          <p:cNvPr id="1218" name="Google Shape;1218;p68"/>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Directory structure</a:t>
            </a:r>
            <a:endParaRPr/>
          </a:p>
        </p:txBody>
      </p:sp>
      <p:pic>
        <p:nvPicPr>
          <p:cNvPr id="1219" name="Google Shape;1219;p68" descr="Image result"/>
          <p:cNvPicPr preferRelativeResize="0"/>
          <p:nvPr/>
        </p:nvPicPr>
        <p:blipFill rotWithShape="1">
          <a:blip r:embed="rId3">
            <a:alphaModFix/>
          </a:blip>
          <a:srcRect/>
          <a:stretch/>
        </p:blipFill>
        <p:spPr>
          <a:xfrm>
            <a:off x="8672513" y="986631"/>
            <a:ext cx="3219450" cy="4476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9"/>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217">
                                            <p:txEl>
                                              <p:pRg st="0" end="0"/>
                                            </p:txEl>
                                          </p:spTgt>
                                        </p:tgtEl>
                                        <p:attrNameLst>
                                          <p:attrName>style.visibility</p:attrName>
                                        </p:attrNameLst>
                                      </p:cBhvr>
                                      <p:to>
                                        <p:strVal val="visible"/>
                                      </p:to>
                                    </p:set>
                                    <p:animEffect transition="in" filter="fade">
                                      <p:cBhvr>
                                        <p:cTn id="9" dur="500"/>
                                        <p:tgtEl>
                                          <p:spTgt spid="1217">
                                            <p:txEl>
                                              <p:pRg st="0" end="0"/>
                                            </p:txEl>
                                          </p:spTgt>
                                        </p:tgtEl>
                                      </p:cBhvr>
                                    </p:animEffect>
                                  </p:childTnLst>
                                </p:cTn>
                              </p:par>
                              <p:par>
                                <p:cTn id="10" presetID="10" presetClass="entr" presetSubtype="0" fill="hold" nodeType="withEffect">
                                  <p:stCondLst>
                                    <p:cond delay="0"/>
                                  </p:stCondLst>
                                  <p:childTnLst>
                                    <p:set>
                                      <p:cBhvr>
                                        <p:cTn id="11" dur="1" fill="hold">
                                          <p:stCondLst>
                                            <p:cond delay="0"/>
                                          </p:stCondLst>
                                        </p:cTn>
                                        <p:tgtEl>
                                          <p:spTgt spid="1217">
                                            <p:txEl>
                                              <p:pRg st="1" end="1"/>
                                            </p:txEl>
                                          </p:spTgt>
                                        </p:tgtEl>
                                        <p:attrNameLst>
                                          <p:attrName>style.visibility</p:attrName>
                                        </p:attrNameLst>
                                      </p:cBhvr>
                                      <p:to>
                                        <p:strVal val="visible"/>
                                      </p:to>
                                    </p:set>
                                    <p:animEffect transition="in" filter="fade">
                                      <p:cBhvr>
                                        <p:cTn id="12" dur="500"/>
                                        <p:tgtEl>
                                          <p:spTgt spid="121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17">
                                            <p:txEl>
                                              <p:pRg st="2" end="2"/>
                                            </p:txEl>
                                          </p:spTgt>
                                        </p:tgtEl>
                                        <p:attrNameLst>
                                          <p:attrName>style.visibility</p:attrName>
                                        </p:attrNameLst>
                                      </p:cBhvr>
                                      <p:to>
                                        <p:strVal val="visible"/>
                                      </p:to>
                                    </p:set>
                                    <p:animEffect transition="in" filter="fade">
                                      <p:cBhvr>
                                        <p:cTn id="15" dur="500"/>
                                        <p:tgtEl>
                                          <p:spTgt spid="1217">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17">
                                            <p:txEl>
                                              <p:pRg st="3" end="3"/>
                                            </p:txEl>
                                          </p:spTgt>
                                        </p:tgtEl>
                                        <p:attrNameLst>
                                          <p:attrName>style.visibility</p:attrName>
                                        </p:attrNameLst>
                                      </p:cBhvr>
                                      <p:to>
                                        <p:strVal val="visible"/>
                                      </p:to>
                                    </p:set>
                                    <p:animEffect transition="in" filter="fade">
                                      <p:cBhvr>
                                        <p:cTn id="18" dur="500"/>
                                        <p:tgtEl>
                                          <p:spTgt spid="1217">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217">
                                            <p:txEl>
                                              <p:pRg st="4" end="4"/>
                                            </p:txEl>
                                          </p:spTgt>
                                        </p:tgtEl>
                                        <p:attrNameLst>
                                          <p:attrName>style.visibility</p:attrName>
                                        </p:attrNameLst>
                                      </p:cBhvr>
                                      <p:to>
                                        <p:strVal val="visible"/>
                                      </p:to>
                                    </p:set>
                                    <p:animEffect transition="in" filter="fade">
                                      <p:cBhvr>
                                        <p:cTn id="21" dur="500"/>
                                        <p:tgtEl>
                                          <p:spTgt spid="1217">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217">
                                            <p:txEl>
                                              <p:pRg st="5" end="5"/>
                                            </p:txEl>
                                          </p:spTgt>
                                        </p:tgtEl>
                                        <p:attrNameLst>
                                          <p:attrName>style.visibility</p:attrName>
                                        </p:attrNameLst>
                                      </p:cBhvr>
                                      <p:to>
                                        <p:strVal val="visible"/>
                                      </p:to>
                                    </p:set>
                                    <p:animEffect transition="in" filter="fade">
                                      <p:cBhvr>
                                        <p:cTn id="24" dur="500"/>
                                        <p:tgtEl>
                                          <p:spTgt spid="1217">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217">
                                            <p:txEl>
                                              <p:pRg st="6" end="6"/>
                                            </p:txEl>
                                          </p:spTgt>
                                        </p:tgtEl>
                                        <p:attrNameLst>
                                          <p:attrName>style.visibility</p:attrName>
                                        </p:attrNameLst>
                                      </p:cBhvr>
                                      <p:to>
                                        <p:strVal val="visible"/>
                                      </p:to>
                                    </p:set>
                                    <p:animEffect transition="in" filter="fade">
                                      <p:cBhvr>
                                        <p:cTn id="27" dur="500"/>
                                        <p:tgtEl>
                                          <p:spTgt spid="1217">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217">
                                            <p:txEl>
                                              <p:pRg st="7" end="7"/>
                                            </p:txEl>
                                          </p:spTgt>
                                        </p:tgtEl>
                                        <p:attrNameLst>
                                          <p:attrName>style.visibility</p:attrName>
                                        </p:attrNameLst>
                                      </p:cBhvr>
                                      <p:to>
                                        <p:strVal val="visible"/>
                                      </p:to>
                                    </p:set>
                                    <p:animEffect transition="in" filter="fade">
                                      <p:cBhvr>
                                        <p:cTn id="30" dur="500"/>
                                        <p:tgtEl>
                                          <p:spTgt spid="1217">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217">
                                            <p:txEl>
                                              <p:pRg st="8" end="8"/>
                                            </p:txEl>
                                          </p:spTgt>
                                        </p:tgtEl>
                                        <p:attrNameLst>
                                          <p:attrName>style.visibility</p:attrName>
                                        </p:attrNameLst>
                                      </p:cBhvr>
                                      <p:to>
                                        <p:strVal val="visible"/>
                                      </p:to>
                                    </p:set>
                                    <p:animEffect transition="in" filter="fade">
                                      <p:cBhvr>
                                        <p:cTn id="33" dur="500"/>
                                        <p:tgtEl>
                                          <p:spTgt spid="121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69"/>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Absolute path name</a:t>
            </a:r>
            <a:endParaRPr/>
          </a:p>
          <a:p>
            <a:pPr marL="809625" lvl="1" indent="-352425" algn="just" rtl="0">
              <a:lnSpc>
                <a:spcPct val="90000"/>
              </a:lnSpc>
              <a:spcBef>
                <a:spcPts val="500"/>
              </a:spcBef>
              <a:spcAft>
                <a:spcPts val="0"/>
              </a:spcAft>
              <a:buSzPts val="2000"/>
              <a:buChar char="⮩"/>
            </a:pPr>
            <a:r>
              <a:rPr lang="en-US"/>
              <a:t>An absolute path name consisting of the path from the root directory to the file.</a:t>
            </a:r>
            <a:endParaRPr/>
          </a:p>
          <a:p>
            <a:pPr marL="809625" lvl="1" indent="-352425" algn="just" rtl="0">
              <a:lnSpc>
                <a:spcPct val="90000"/>
              </a:lnSpc>
              <a:spcBef>
                <a:spcPts val="500"/>
              </a:spcBef>
              <a:spcAft>
                <a:spcPts val="0"/>
              </a:spcAft>
              <a:buSzPts val="2000"/>
              <a:buChar char="⮩"/>
            </a:pPr>
            <a:r>
              <a:rPr lang="en-US"/>
              <a:t>As an example, the path /usr /ast/mailbox means that the root directory contains a subdirectory usr, which in turn contains a subdirectory ast, which contain the file mailbox.</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Relative path name</a:t>
            </a:r>
            <a:endParaRPr/>
          </a:p>
          <a:p>
            <a:pPr marL="809625" lvl="1" indent="-352425" algn="just" rtl="0">
              <a:lnSpc>
                <a:spcPct val="90000"/>
              </a:lnSpc>
              <a:spcBef>
                <a:spcPts val="500"/>
              </a:spcBef>
              <a:spcAft>
                <a:spcPts val="0"/>
              </a:spcAft>
              <a:buSzPts val="2000"/>
              <a:buChar char="⮩"/>
            </a:pPr>
            <a:r>
              <a:rPr lang="en-US"/>
              <a:t>Relative path name is used in conjunction with the concept of the working directory.</a:t>
            </a:r>
            <a:endParaRPr/>
          </a:p>
          <a:p>
            <a:pPr marL="809625" lvl="1" indent="-352425" algn="just" rtl="0">
              <a:lnSpc>
                <a:spcPct val="90000"/>
              </a:lnSpc>
              <a:spcBef>
                <a:spcPts val="500"/>
              </a:spcBef>
              <a:spcAft>
                <a:spcPts val="0"/>
              </a:spcAft>
              <a:buSzPts val="2000"/>
              <a:buChar char="⮩"/>
            </a:pPr>
            <a:r>
              <a:rPr lang="en-US"/>
              <a:t>User can designate one directory as the current working directory, in which case, all path names not beginning at the root directory are taken relative to working directory.</a:t>
            </a:r>
            <a:endParaRPr/>
          </a:p>
          <a:p>
            <a:pPr marL="809625" lvl="1" indent="-352425" algn="just" rtl="0">
              <a:lnSpc>
                <a:spcPct val="90000"/>
              </a:lnSpc>
              <a:spcBef>
                <a:spcPts val="500"/>
              </a:spcBef>
              <a:spcAft>
                <a:spcPts val="0"/>
              </a:spcAft>
              <a:buSzPts val="2000"/>
              <a:buChar char="⮩"/>
            </a:pPr>
            <a:r>
              <a:rPr lang="en-US"/>
              <a:t>For example if the current working is /usr/ast, then the file whose absolute path is /usr/ast/mailbox can be referenced simply as mailbox.</a:t>
            </a:r>
            <a:endParaRPr/>
          </a:p>
          <a:p>
            <a:pPr marL="809625" lvl="1" indent="-352425" algn="just" rtl="0">
              <a:lnSpc>
                <a:spcPct val="90000"/>
              </a:lnSpc>
              <a:spcBef>
                <a:spcPts val="500"/>
              </a:spcBef>
              <a:spcAft>
                <a:spcPts val="0"/>
              </a:spcAft>
              <a:buSzPts val="2000"/>
              <a:buChar char="⮩"/>
            </a:pPr>
            <a:r>
              <a:rPr lang="en-US"/>
              <a:t>Most operating systems that support a hierarchical directory system have two special entries in every directory, </a:t>
            </a:r>
            <a:endParaRPr/>
          </a:p>
          <a:p>
            <a:pPr marL="1257300" lvl="2" indent="-342900" algn="just" rtl="0">
              <a:lnSpc>
                <a:spcPct val="90000"/>
              </a:lnSpc>
              <a:spcBef>
                <a:spcPts val="500"/>
              </a:spcBef>
              <a:spcAft>
                <a:spcPts val="0"/>
              </a:spcAft>
              <a:buSzPts val="1800"/>
              <a:buFont typeface="Roboto Condensed"/>
              <a:buAutoNum type="arabicPeriod"/>
            </a:pPr>
            <a:r>
              <a:rPr lang="en-US"/>
              <a:t>“.” or “dot” refers to current directory</a:t>
            </a:r>
            <a:endParaRPr/>
          </a:p>
          <a:p>
            <a:pPr marL="1257300" lvl="2" indent="-342900" algn="just" rtl="0">
              <a:lnSpc>
                <a:spcPct val="90000"/>
              </a:lnSpc>
              <a:spcBef>
                <a:spcPts val="500"/>
              </a:spcBef>
              <a:spcAft>
                <a:spcPts val="0"/>
              </a:spcAft>
              <a:buSzPts val="1800"/>
              <a:buFont typeface="Roboto Condensed"/>
              <a:buAutoNum type="arabicPeriod"/>
            </a:pPr>
            <a:r>
              <a:rPr lang="en-US"/>
              <a:t>“..” or “dotdot” refers to parent directory</a:t>
            </a: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809625" lvl="1" indent="-225425" algn="just" rtl="0">
              <a:lnSpc>
                <a:spcPct val="90000"/>
              </a:lnSpc>
              <a:spcBef>
                <a:spcPts val="500"/>
              </a:spcBef>
              <a:spcAft>
                <a:spcPts val="0"/>
              </a:spcAft>
              <a:buSzPts val="2000"/>
              <a:buNone/>
            </a:pPr>
            <a:endParaRPr/>
          </a:p>
          <a:p>
            <a:pPr marL="914400" lvl="1" indent="-330200" algn="just" rtl="0">
              <a:lnSpc>
                <a:spcPct val="90000"/>
              </a:lnSpc>
              <a:spcBef>
                <a:spcPts val="500"/>
              </a:spcBef>
              <a:spcAft>
                <a:spcPts val="0"/>
              </a:spcAft>
              <a:buSzPts val="2000"/>
              <a:buFont typeface="Roboto Condensed"/>
              <a:buNone/>
            </a:pPr>
            <a:endParaRPr/>
          </a:p>
        </p:txBody>
      </p:sp>
      <p:sp>
        <p:nvSpPr>
          <p:cNvPr id="1225" name="Google Shape;1225;p69"/>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Absolute path name V/S Relative path name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4">
                                            <p:txEl>
                                              <p:pRg st="0" end="0"/>
                                            </p:txEl>
                                          </p:spTgt>
                                        </p:tgtEl>
                                        <p:attrNameLst>
                                          <p:attrName>style.visibility</p:attrName>
                                        </p:attrNameLst>
                                      </p:cBhvr>
                                      <p:to>
                                        <p:strVal val="visible"/>
                                      </p:to>
                                    </p:set>
                                    <p:animEffect transition="in" filter="fade">
                                      <p:cBhvr>
                                        <p:cTn id="7" dur="500"/>
                                        <p:tgtEl>
                                          <p:spTgt spid="12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4">
                                            <p:txEl>
                                              <p:pRg st="1" end="1"/>
                                            </p:txEl>
                                          </p:spTgt>
                                        </p:tgtEl>
                                        <p:attrNameLst>
                                          <p:attrName>style.visibility</p:attrName>
                                        </p:attrNameLst>
                                      </p:cBhvr>
                                      <p:to>
                                        <p:strVal val="visible"/>
                                      </p:to>
                                    </p:set>
                                    <p:animEffect transition="in" filter="fade">
                                      <p:cBhvr>
                                        <p:cTn id="12" dur="500"/>
                                        <p:tgtEl>
                                          <p:spTgt spid="12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4">
                                            <p:txEl>
                                              <p:pRg st="2" end="2"/>
                                            </p:txEl>
                                          </p:spTgt>
                                        </p:tgtEl>
                                        <p:attrNameLst>
                                          <p:attrName>style.visibility</p:attrName>
                                        </p:attrNameLst>
                                      </p:cBhvr>
                                      <p:to>
                                        <p:strVal val="visible"/>
                                      </p:to>
                                    </p:set>
                                    <p:animEffect transition="in" filter="fade">
                                      <p:cBhvr>
                                        <p:cTn id="17" dur="500"/>
                                        <p:tgtEl>
                                          <p:spTgt spid="12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24">
                                            <p:txEl>
                                              <p:pRg st="3" end="3"/>
                                            </p:txEl>
                                          </p:spTgt>
                                        </p:tgtEl>
                                        <p:attrNameLst>
                                          <p:attrName>style.visibility</p:attrName>
                                        </p:attrNameLst>
                                      </p:cBhvr>
                                      <p:to>
                                        <p:strVal val="visible"/>
                                      </p:to>
                                    </p:set>
                                    <p:animEffect transition="in" filter="fade">
                                      <p:cBhvr>
                                        <p:cTn id="22" dur="500"/>
                                        <p:tgtEl>
                                          <p:spTgt spid="122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24">
                                            <p:txEl>
                                              <p:pRg st="4" end="4"/>
                                            </p:txEl>
                                          </p:spTgt>
                                        </p:tgtEl>
                                        <p:attrNameLst>
                                          <p:attrName>style.visibility</p:attrName>
                                        </p:attrNameLst>
                                      </p:cBhvr>
                                      <p:to>
                                        <p:strVal val="visible"/>
                                      </p:to>
                                    </p:set>
                                    <p:animEffect transition="in" filter="fade">
                                      <p:cBhvr>
                                        <p:cTn id="27" dur="500"/>
                                        <p:tgtEl>
                                          <p:spTgt spid="122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24">
                                            <p:txEl>
                                              <p:pRg st="5" end="5"/>
                                            </p:txEl>
                                          </p:spTgt>
                                        </p:tgtEl>
                                        <p:attrNameLst>
                                          <p:attrName>style.visibility</p:attrName>
                                        </p:attrNameLst>
                                      </p:cBhvr>
                                      <p:to>
                                        <p:strVal val="visible"/>
                                      </p:to>
                                    </p:set>
                                    <p:animEffect transition="in" filter="fade">
                                      <p:cBhvr>
                                        <p:cTn id="32" dur="500"/>
                                        <p:tgtEl>
                                          <p:spTgt spid="122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24">
                                            <p:txEl>
                                              <p:pRg st="6" end="6"/>
                                            </p:txEl>
                                          </p:spTgt>
                                        </p:tgtEl>
                                        <p:attrNameLst>
                                          <p:attrName>style.visibility</p:attrName>
                                        </p:attrNameLst>
                                      </p:cBhvr>
                                      <p:to>
                                        <p:strVal val="visible"/>
                                      </p:to>
                                    </p:set>
                                    <p:animEffect transition="in" filter="fade">
                                      <p:cBhvr>
                                        <p:cTn id="37" dur="500"/>
                                        <p:tgtEl>
                                          <p:spTgt spid="122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24">
                                            <p:txEl>
                                              <p:pRg st="7" end="7"/>
                                            </p:txEl>
                                          </p:spTgt>
                                        </p:tgtEl>
                                        <p:attrNameLst>
                                          <p:attrName>style.visibility</p:attrName>
                                        </p:attrNameLst>
                                      </p:cBhvr>
                                      <p:to>
                                        <p:strVal val="visible"/>
                                      </p:to>
                                    </p:set>
                                    <p:animEffect transition="in" filter="fade">
                                      <p:cBhvr>
                                        <p:cTn id="42" dur="500"/>
                                        <p:tgtEl>
                                          <p:spTgt spid="122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24">
                                            <p:txEl>
                                              <p:pRg st="8" end="8"/>
                                            </p:txEl>
                                          </p:spTgt>
                                        </p:tgtEl>
                                        <p:attrNameLst>
                                          <p:attrName>style.visibility</p:attrName>
                                        </p:attrNameLst>
                                      </p:cBhvr>
                                      <p:to>
                                        <p:strVal val="visible"/>
                                      </p:to>
                                    </p:set>
                                    <p:animEffect transition="in" filter="fade">
                                      <p:cBhvr>
                                        <p:cTn id="47" dur="500"/>
                                        <p:tgtEl>
                                          <p:spTgt spid="122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24">
                                            <p:txEl>
                                              <p:pRg st="9" end="9"/>
                                            </p:txEl>
                                          </p:spTgt>
                                        </p:tgtEl>
                                        <p:attrNameLst>
                                          <p:attrName>style.visibility</p:attrName>
                                        </p:attrNameLst>
                                      </p:cBhvr>
                                      <p:to>
                                        <p:strVal val="visible"/>
                                      </p:to>
                                    </p:set>
                                    <p:animEffect transition="in" filter="fade">
                                      <p:cBhvr>
                                        <p:cTn id="52" dur="500"/>
                                        <p:tgtEl>
                                          <p:spTgt spid="122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24">
                                            <p:txEl>
                                              <p:pRg st="10" end="10"/>
                                            </p:txEl>
                                          </p:spTgt>
                                        </p:tgtEl>
                                        <p:attrNameLst>
                                          <p:attrName>style.visibility</p:attrName>
                                        </p:attrNameLst>
                                      </p:cBhvr>
                                      <p:to>
                                        <p:strVal val="visible"/>
                                      </p:to>
                                    </p:set>
                                    <p:animEffect transition="in" filter="fade">
                                      <p:cBhvr>
                                        <p:cTn id="57" dur="500"/>
                                        <p:tgtEl>
                                          <p:spTgt spid="122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24">
                                            <p:txEl>
                                              <p:pRg st="11" end="11"/>
                                            </p:txEl>
                                          </p:spTgt>
                                        </p:tgtEl>
                                        <p:attrNameLst>
                                          <p:attrName>style.visibility</p:attrName>
                                        </p:attrNameLst>
                                      </p:cBhvr>
                                      <p:to>
                                        <p:strVal val="visible"/>
                                      </p:to>
                                    </p:set>
                                    <p:animEffect transition="in" filter="fade">
                                      <p:cBhvr>
                                        <p:cTn id="62" dur="500"/>
                                        <p:tgtEl>
                                          <p:spTgt spid="122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224">
                                            <p:txEl>
                                              <p:pRg st="12" end="12"/>
                                            </p:txEl>
                                          </p:spTgt>
                                        </p:tgtEl>
                                        <p:attrNameLst>
                                          <p:attrName>style.visibility</p:attrName>
                                        </p:attrNameLst>
                                      </p:cBhvr>
                                      <p:to>
                                        <p:strVal val="visible"/>
                                      </p:to>
                                    </p:set>
                                    <p:animEffect transition="in" filter="fade">
                                      <p:cBhvr>
                                        <p:cTn id="67" dur="500"/>
                                        <p:tgtEl>
                                          <p:spTgt spid="122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224">
                                            <p:txEl>
                                              <p:pRg st="13" end="13"/>
                                            </p:txEl>
                                          </p:spTgt>
                                        </p:tgtEl>
                                        <p:attrNameLst>
                                          <p:attrName>style.visibility</p:attrName>
                                        </p:attrNameLst>
                                      </p:cBhvr>
                                      <p:to>
                                        <p:strVal val="visible"/>
                                      </p:to>
                                    </p:set>
                                    <p:animEffect transition="in" filter="fade">
                                      <p:cBhvr>
                                        <p:cTn id="72" dur="500"/>
                                        <p:tgtEl>
                                          <p:spTgt spid="122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7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5C2321"/>
              </a:buClr>
              <a:buSzPts val="6000"/>
              <a:buFont typeface="Roboto Condensed"/>
              <a:buNone/>
            </a:pPr>
            <a:br>
              <a:rPr lang="en-US">
                <a:solidFill>
                  <a:srgbClr val="5C2321"/>
                </a:solidFill>
              </a:rPr>
            </a:br>
            <a:r>
              <a:rPr lang="en-US">
                <a:solidFill>
                  <a:srgbClr val="5C2321"/>
                </a:solidFill>
              </a:rPr>
              <a:t>File System structure</a:t>
            </a:r>
            <a:endParaRPr/>
          </a:p>
        </p:txBody>
      </p:sp>
      <p:sp>
        <p:nvSpPr>
          <p:cNvPr id="1231" name="Google Shape;1231;p7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Section - 7</a:t>
            </a: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71"/>
          <p:cNvSpPr txBox="1">
            <a:spLocks noGrp="1"/>
          </p:cNvSpPr>
          <p:nvPr>
            <p:ph type="body" idx="1"/>
          </p:nvPr>
        </p:nvSpPr>
        <p:spPr>
          <a:xfrm>
            <a:off x="131181" y="863444"/>
            <a:ext cx="7560258" cy="2994181"/>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MBR (Master Boot Record)</a:t>
            </a:r>
            <a:endParaRPr/>
          </a:p>
          <a:p>
            <a:pPr marL="809625" lvl="1" indent="-352425" algn="just" rtl="0">
              <a:lnSpc>
                <a:spcPct val="90000"/>
              </a:lnSpc>
              <a:spcBef>
                <a:spcPts val="500"/>
              </a:spcBef>
              <a:spcAft>
                <a:spcPts val="0"/>
              </a:spcAft>
              <a:buSzPts val="2000"/>
              <a:buChar char="⮩"/>
            </a:pPr>
            <a:r>
              <a:rPr lang="en-US"/>
              <a:t>The Master Boot Record (MBR) is the information in the first sector (sector 0) of hard disk.</a:t>
            </a:r>
            <a:endParaRPr/>
          </a:p>
          <a:p>
            <a:pPr marL="809625" lvl="1" indent="-352425" algn="just" rtl="0">
              <a:lnSpc>
                <a:spcPct val="90000"/>
              </a:lnSpc>
              <a:spcBef>
                <a:spcPts val="500"/>
              </a:spcBef>
              <a:spcAft>
                <a:spcPts val="0"/>
              </a:spcAft>
              <a:buSzPts val="2000"/>
              <a:buChar char="⮩"/>
            </a:pPr>
            <a:r>
              <a:rPr lang="en-US"/>
              <a:t>It identifies how and where an operating system is located so that it can be boot (loaded) into the computer's main storage or random access memory (RAM).</a:t>
            </a:r>
            <a:endParaRPr/>
          </a:p>
          <a:p>
            <a:pPr marL="809625" lvl="1" indent="-352425" algn="just" rtl="0">
              <a:lnSpc>
                <a:spcPct val="90000"/>
              </a:lnSpc>
              <a:spcBef>
                <a:spcPts val="500"/>
              </a:spcBef>
              <a:spcAft>
                <a:spcPts val="0"/>
              </a:spcAft>
              <a:buSzPts val="2000"/>
              <a:buChar char="⮩"/>
            </a:pPr>
            <a:r>
              <a:rPr lang="en-US"/>
              <a:t>It is used to boot the computer. </a:t>
            </a:r>
            <a:endParaRPr/>
          </a:p>
          <a:p>
            <a:pPr marL="809625" lvl="1" indent="-352425" algn="just" rtl="0">
              <a:lnSpc>
                <a:spcPct val="90000"/>
              </a:lnSpc>
              <a:spcBef>
                <a:spcPts val="500"/>
              </a:spcBef>
              <a:spcAft>
                <a:spcPts val="0"/>
              </a:spcAft>
              <a:buSzPts val="2000"/>
              <a:buChar char="⮩"/>
            </a:pPr>
            <a:r>
              <a:rPr lang="en-US"/>
              <a:t>The end of the MBR contains the partition table which gives the starting and ending addresses of each partition</a:t>
            </a:r>
            <a:endParaRPr/>
          </a:p>
          <a:p>
            <a:pPr marL="914400" lvl="1" indent="-330200" algn="just" rtl="0">
              <a:lnSpc>
                <a:spcPct val="90000"/>
              </a:lnSpc>
              <a:spcBef>
                <a:spcPts val="500"/>
              </a:spcBef>
              <a:spcAft>
                <a:spcPts val="0"/>
              </a:spcAft>
              <a:buSzPts val="2000"/>
              <a:buFont typeface="Roboto Condensed"/>
              <a:buNone/>
            </a:pPr>
            <a:endParaRPr/>
          </a:p>
        </p:txBody>
      </p:sp>
      <p:sp>
        <p:nvSpPr>
          <p:cNvPr id="1237" name="Google Shape;1237;p71"/>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File system structure</a:t>
            </a:r>
            <a:endParaRPr/>
          </a:p>
        </p:txBody>
      </p:sp>
      <p:pic>
        <p:nvPicPr>
          <p:cNvPr id="1238" name="Google Shape;1238;p71" descr="Related image"/>
          <p:cNvPicPr preferRelativeResize="0"/>
          <p:nvPr/>
        </p:nvPicPr>
        <p:blipFill rotWithShape="1">
          <a:blip r:embed="rId3">
            <a:alphaModFix/>
          </a:blip>
          <a:srcRect/>
          <a:stretch/>
        </p:blipFill>
        <p:spPr>
          <a:xfrm>
            <a:off x="7691439" y="981368"/>
            <a:ext cx="4305300" cy="2677358"/>
          </a:xfrm>
          <a:prstGeom prst="rect">
            <a:avLst/>
          </a:prstGeom>
          <a:noFill/>
          <a:ln>
            <a:noFill/>
          </a:ln>
        </p:spPr>
      </p:pic>
      <p:graphicFrame>
        <p:nvGraphicFramePr>
          <p:cNvPr id="1239" name="Google Shape;1239;p71"/>
          <p:cNvGraphicFramePr/>
          <p:nvPr/>
        </p:nvGraphicFramePr>
        <p:xfrm>
          <a:off x="1371593" y="3805240"/>
          <a:ext cx="6636005" cy="2592000"/>
        </p:xfrm>
        <a:graphic>
          <a:graphicData uri="http://schemas.openxmlformats.org/presentationml/2006/ole">
            <mc:AlternateContent xmlns:mc="http://schemas.openxmlformats.org/markup-compatibility/2006">
              <mc:Choice xmlns:v="urn:schemas-microsoft-com:vml" Requires="v">
                <p:oleObj r:id="rId4" imgW="6636005" imgH="2592000" progId="Paint.Picture">
                  <p:embed/>
                </p:oleObj>
              </mc:Choice>
              <mc:Fallback>
                <p:oleObj r:id="rId4" imgW="6636005" imgH="2592000" progId="Paint.Picture">
                  <p:embed/>
                  <p:pic>
                    <p:nvPicPr>
                      <p:cNvPr id="1239" name="Google Shape;1239;p71"/>
                      <p:cNvPicPr preferRelativeResize="0"/>
                      <p:nvPr/>
                    </p:nvPicPr>
                    <p:blipFill rotWithShape="1">
                      <a:blip r:embed="rId5">
                        <a:alphaModFix/>
                      </a:blip>
                      <a:srcRect/>
                      <a:stretch/>
                    </p:blipFill>
                    <p:spPr>
                      <a:xfrm>
                        <a:off x="1371593" y="3805240"/>
                        <a:ext cx="6636005" cy="2592000"/>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6">
                                            <p:txEl>
                                              <p:pRg st="0" end="0"/>
                                            </p:txEl>
                                          </p:spTgt>
                                        </p:tgtEl>
                                        <p:attrNameLst>
                                          <p:attrName>style.visibility</p:attrName>
                                        </p:attrNameLst>
                                      </p:cBhvr>
                                      <p:to>
                                        <p:strVal val="visible"/>
                                      </p:to>
                                    </p:set>
                                    <p:animEffect transition="in" filter="fade">
                                      <p:cBhvr>
                                        <p:cTn id="7" dur="500"/>
                                        <p:tgtEl>
                                          <p:spTgt spid="12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36">
                                            <p:txEl>
                                              <p:pRg st="1" end="1"/>
                                            </p:txEl>
                                          </p:spTgt>
                                        </p:tgtEl>
                                        <p:attrNameLst>
                                          <p:attrName>style.visibility</p:attrName>
                                        </p:attrNameLst>
                                      </p:cBhvr>
                                      <p:to>
                                        <p:strVal val="visible"/>
                                      </p:to>
                                    </p:set>
                                    <p:animEffect transition="in" filter="fade">
                                      <p:cBhvr>
                                        <p:cTn id="12" dur="500"/>
                                        <p:tgtEl>
                                          <p:spTgt spid="12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6">
                                            <p:txEl>
                                              <p:pRg st="2" end="2"/>
                                            </p:txEl>
                                          </p:spTgt>
                                        </p:tgtEl>
                                        <p:attrNameLst>
                                          <p:attrName>style.visibility</p:attrName>
                                        </p:attrNameLst>
                                      </p:cBhvr>
                                      <p:to>
                                        <p:strVal val="visible"/>
                                      </p:to>
                                    </p:set>
                                    <p:animEffect transition="in" filter="fade">
                                      <p:cBhvr>
                                        <p:cTn id="17" dur="500"/>
                                        <p:tgtEl>
                                          <p:spTgt spid="12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36">
                                            <p:txEl>
                                              <p:pRg st="3" end="3"/>
                                            </p:txEl>
                                          </p:spTgt>
                                        </p:tgtEl>
                                        <p:attrNameLst>
                                          <p:attrName>style.visibility</p:attrName>
                                        </p:attrNameLst>
                                      </p:cBhvr>
                                      <p:to>
                                        <p:strVal val="visible"/>
                                      </p:to>
                                    </p:set>
                                    <p:animEffect transition="in" filter="fade">
                                      <p:cBhvr>
                                        <p:cTn id="22" dur="500"/>
                                        <p:tgtEl>
                                          <p:spTgt spid="12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36">
                                            <p:txEl>
                                              <p:pRg st="4" end="4"/>
                                            </p:txEl>
                                          </p:spTgt>
                                        </p:tgtEl>
                                        <p:attrNameLst>
                                          <p:attrName>style.visibility</p:attrName>
                                        </p:attrNameLst>
                                      </p:cBhvr>
                                      <p:to>
                                        <p:strVal val="visible"/>
                                      </p:to>
                                    </p:set>
                                    <p:animEffect transition="in" filter="fade">
                                      <p:cBhvr>
                                        <p:cTn id="27" dur="500"/>
                                        <p:tgtEl>
                                          <p:spTgt spid="123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36">
                                            <p:txEl>
                                              <p:pRg st="5" end="5"/>
                                            </p:txEl>
                                          </p:spTgt>
                                        </p:tgtEl>
                                        <p:attrNameLst>
                                          <p:attrName>style.visibility</p:attrName>
                                        </p:attrNameLst>
                                      </p:cBhvr>
                                      <p:to>
                                        <p:strVal val="visible"/>
                                      </p:to>
                                    </p:set>
                                    <p:animEffect transition="in" filter="fade">
                                      <p:cBhvr>
                                        <p:cTn id="32" dur="500"/>
                                        <p:tgtEl>
                                          <p:spTgt spid="1236">
                                            <p:txEl>
                                              <p:pRg st="5" end="5"/>
                                            </p:txEl>
                                          </p:spTgt>
                                        </p:tgtEl>
                                      </p:cBhvr>
                                    </p:animEffect>
                                  </p:childTnLst>
                                </p:cTn>
                              </p:par>
                              <p:par>
                                <p:cTn id="33" presetID="1" presetClass="entr" presetSubtype="0" fill="hold" nodeType="withEffect">
                                  <p:stCondLst>
                                    <p:cond delay="0"/>
                                  </p:stCondLst>
                                  <p:childTnLst>
                                    <p:set>
                                      <p:cBhvr>
                                        <p:cTn id="34" dur="1" fill="hold">
                                          <p:stCondLst>
                                            <p:cond delay="0"/>
                                          </p:stCondLst>
                                        </p:cTn>
                                        <p:tgtEl>
                                          <p:spTgt spid="1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sp>
        <p:nvSpPr>
          <p:cNvPr id="1244" name="Google Shape;1244;p72"/>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It is group of files and information regarding them.</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The disk space allotted to file system is made up of blocks, each of which are 512 bytes.</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All the blocks belonging to file system are logically divided into:</a:t>
            </a:r>
            <a:endParaRPr/>
          </a:p>
          <a:p>
            <a:pPr marL="809625" lvl="1" indent="-352425" algn="just" rtl="0">
              <a:lnSpc>
                <a:spcPct val="90000"/>
              </a:lnSpc>
              <a:spcBef>
                <a:spcPts val="500"/>
              </a:spcBef>
              <a:spcAft>
                <a:spcPts val="0"/>
              </a:spcAft>
              <a:buSzPts val="2000"/>
              <a:buChar char="⮩"/>
            </a:pPr>
            <a:r>
              <a:rPr lang="en-US"/>
              <a:t>Boot block</a:t>
            </a:r>
            <a:endParaRPr/>
          </a:p>
          <a:p>
            <a:pPr marL="809625" lvl="1" indent="-352425" algn="just" rtl="0">
              <a:lnSpc>
                <a:spcPct val="90000"/>
              </a:lnSpc>
              <a:spcBef>
                <a:spcPts val="500"/>
              </a:spcBef>
              <a:spcAft>
                <a:spcPts val="0"/>
              </a:spcAft>
              <a:buSzPts val="2000"/>
              <a:buChar char="⮩"/>
            </a:pPr>
            <a:r>
              <a:rPr lang="en-US"/>
              <a:t>Super block</a:t>
            </a:r>
            <a:endParaRPr/>
          </a:p>
          <a:p>
            <a:pPr marL="809625" lvl="1" indent="-352425" algn="just" rtl="0">
              <a:lnSpc>
                <a:spcPct val="90000"/>
              </a:lnSpc>
              <a:spcBef>
                <a:spcPts val="500"/>
              </a:spcBef>
              <a:spcAft>
                <a:spcPts val="0"/>
              </a:spcAft>
              <a:buSzPts val="2000"/>
              <a:buChar char="⮩"/>
            </a:pPr>
            <a:r>
              <a:rPr lang="en-US"/>
              <a:t>Inode table</a:t>
            </a:r>
            <a:endParaRPr/>
          </a:p>
          <a:p>
            <a:pPr marL="809625" lvl="1" indent="-352425" algn="just" rtl="0">
              <a:lnSpc>
                <a:spcPct val="90000"/>
              </a:lnSpc>
              <a:spcBef>
                <a:spcPts val="500"/>
              </a:spcBef>
              <a:spcAft>
                <a:spcPts val="0"/>
              </a:spcAft>
              <a:buSzPts val="2000"/>
              <a:buChar char="⮩"/>
            </a:pPr>
            <a:r>
              <a:rPr lang="en-US"/>
              <a:t>Data block</a:t>
            </a: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809625" lvl="1" indent="-225425" algn="just" rtl="0">
              <a:lnSpc>
                <a:spcPct val="90000"/>
              </a:lnSpc>
              <a:spcBef>
                <a:spcPts val="500"/>
              </a:spcBef>
              <a:spcAft>
                <a:spcPts val="0"/>
              </a:spcAft>
              <a:buSzPts val="2000"/>
              <a:buNone/>
            </a:pPr>
            <a:endParaRPr/>
          </a:p>
          <a:p>
            <a:pPr marL="914400" lvl="1" indent="-330200" algn="just" rtl="0">
              <a:lnSpc>
                <a:spcPct val="90000"/>
              </a:lnSpc>
              <a:spcBef>
                <a:spcPts val="500"/>
              </a:spcBef>
              <a:spcAft>
                <a:spcPts val="0"/>
              </a:spcAft>
              <a:buSzPts val="2000"/>
              <a:buFont typeface="Roboto Condensed"/>
              <a:buNone/>
            </a:pPr>
            <a:endParaRPr/>
          </a:p>
        </p:txBody>
      </p:sp>
      <p:sp>
        <p:nvSpPr>
          <p:cNvPr id="1245" name="Google Shape;1245;p72"/>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File system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4">
                                            <p:txEl>
                                              <p:pRg st="0" end="0"/>
                                            </p:txEl>
                                          </p:spTgt>
                                        </p:tgtEl>
                                        <p:attrNameLst>
                                          <p:attrName>style.visibility</p:attrName>
                                        </p:attrNameLst>
                                      </p:cBhvr>
                                      <p:to>
                                        <p:strVal val="visible"/>
                                      </p:to>
                                    </p:set>
                                    <p:animEffect transition="in" filter="fade">
                                      <p:cBhvr>
                                        <p:cTn id="7" dur="500"/>
                                        <p:tgtEl>
                                          <p:spTgt spid="12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4">
                                            <p:txEl>
                                              <p:pRg st="1" end="1"/>
                                            </p:txEl>
                                          </p:spTgt>
                                        </p:tgtEl>
                                        <p:attrNameLst>
                                          <p:attrName>style.visibility</p:attrName>
                                        </p:attrNameLst>
                                      </p:cBhvr>
                                      <p:to>
                                        <p:strVal val="visible"/>
                                      </p:to>
                                    </p:set>
                                    <p:animEffect transition="in" filter="fade">
                                      <p:cBhvr>
                                        <p:cTn id="12" dur="500"/>
                                        <p:tgtEl>
                                          <p:spTgt spid="12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44">
                                            <p:txEl>
                                              <p:pRg st="2" end="2"/>
                                            </p:txEl>
                                          </p:spTgt>
                                        </p:tgtEl>
                                        <p:attrNameLst>
                                          <p:attrName>style.visibility</p:attrName>
                                        </p:attrNameLst>
                                      </p:cBhvr>
                                      <p:to>
                                        <p:strVal val="visible"/>
                                      </p:to>
                                    </p:set>
                                    <p:animEffect transition="in" filter="fade">
                                      <p:cBhvr>
                                        <p:cTn id="17" dur="500"/>
                                        <p:tgtEl>
                                          <p:spTgt spid="12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44">
                                            <p:txEl>
                                              <p:pRg st="3" end="3"/>
                                            </p:txEl>
                                          </p:spTgt>
                                        </p:tgtEl>
                                        <p:attrNameLst>
                                          <p:attrName>style.visibility</p:attrName>
                                        </p:attrNameLst>
                                      </p:cBhvr>
                                      <p:to>
                                        <p:strVal val="visible"/>
                                      </p:to>
                                    </p:set>
                                    <p:animEffect transition="in" filter="fade">
                                      <p:cBhvr>
                                        <p:cTn id="22" dur="500"/>
                                        <p:tgtEl>
                                          <p:spTgt spid="12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44">
                                            <p:txEl>
                                              <p:pRg st="4" end="4"/>
                                            </p:txEl>
                                          </p:spTgt>
                                        </p:tgtEl>
                                        <p:attrNameLst>
                                          <p:attrName>style.visibility</p:attrName>
                                        </p:attrNameLst>
                                      </p:cBhvr>
                                      <p:to>
                                        <p:strVal val="visible"/>
                                      </p:to>
                                    </p:set>
                                    <p:animEffect transition="in" filter="fade">
                                      <p:cBhvr>
                                        <p:cTn id="27" dur="500"/>
                                        <p:tgtEl>
                                          <p:spTgt spid="12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44">
                                            <p:txEl>
                                              <p:pRg st="5" end="5"/>
                                            </p:txEl>
                                          </p:spTgt>
                                        </p:tgtEl>
                                        <p:attrNameLst>
                                          <p:attrName>style.visibility</p:attrName>
                                        </p:attrNameLst>
                                      </p:cBhvr>
                                      <p:to>
                                        <p:strVal val="visible"/>
                                      </p:to>
                                    </p:set>
                                    <p:animEffect transition="in" filter="fade">
                                      <p:cBhvr>
                                        <p:cTn id="32" dur="500"/>
                                        <p:tgtEl>
                                          <p:spTgt spid="124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44">
                                            <p:txEl>
                                              <p:pRg st="6" end="6"/>
                                            </p:txEl>
                                          </p:spTgt>
                                        </p:tgtEl>
                                        <p:attrNameLst>
                                          <p:attrName>style.visibility</p:attrName>
                                        </p:attrNameLst>
                                      </p:cBhvr>
                                      <p:to>
                                        <p:strVal val="visible"/>
                                      </p:to>
                                    </p:set>
                                    <p:animEffect transition="in" filter="fade">
                                      <p:cBhvr>
                                        <p:cTn id="37" dur="500"/>
                                        <p:tgtEl>
                                          <p:spTgt spid="124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44">
                                            <p:txEl>
                                              <p:pRg st="7" end="7"/>
                                            </p:txEl>
                                          </p:spTgt>
                                        </p:tgtEl>
                                        <p:attrNameLst>
                                          <p:attrName>style.visibility</p:attrName>
                                        </p:attrNameLst>
                                      </p:cBhvr>
                                      <p:to>
                                        <p:strVal val="visible"/>
                                      </p:to>
                                    </p:set>
                                    <p:animEffect transition="in" filter="fade">
                                      <p:cBhvr>
                                        <p:cTn id="42" dur="500"/>
                                        <p:tgtEl>
                                          <p:spTgt spid="124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44">
                                            <p:txEl>
                                              <p:pRg st="8" end="8"/>
                                            </p:txEl>
                                          </p:spTgt>
                                        </p:tgtEl>
                                        <p:attrNameLst>
                                          <p:attrName>style.visibility</p:attrName>
                                        </p:attrNameLst>
                                      </p:cBhvr>
                                      <p:to>
                                        <p:strVal val="visible"/>
                                      </p:to>
                                    </p:set>
                                    <p:animEffect transition="in" filter="fade">
                                      <p:cBhvr>
                                        <p:cTn id="47" dur="500"/>
                                        <p:tgtEl>
                                          <p:spTgt spid="124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44">
                                            <p:txEl>
                                              <p:pRg st="9" end="9"/>
                                            </p:txEl>
                                          </p:spTgt>
                                        </p:tgtEl>
                                        <p:attrNameLst>
                                          <p:attrName>style.visibility</p:attrName>
                                        </p:attrNameLst>
                                      </p:cBhvr>
                                      <p:to>
                                        <p:strVal val="visible"/>
                                      </p:to>
                                    </p:set>
                                    <p:animEffect transition="in" filter="fade">
                                      <p:cBhvr>
                                        <p:cTn id="52" dur="500"/>
                                        <p:tgtEl>
                                          <p:spTgt spid="124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8"/>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Direct Memory Access</a:t>
            </a:r>
            <a:endParaRPr/>
          </a:p>
        </p:txBody>
      </p:sp>
      <p:sp>
        <p:nvSpPr>
          <p:cNvPr id="462" name="Google Shape;462;p8"/>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Feature of computer systems that </a:t>
            </a:r>
            <a:r>
              <a:rPr lang="en-US" b="1">
                <a:solidFill>
                  <a:schemeClr val="accent6"/>
                </a:solidFill>
              </a:rPr>
              <a:t>allows certain hardware subsystems to access main memory (RAM), independent of the central processing unit (CPU)</a:t>
            </a:r>
            <a:r>
              <a:rPr lang="en-US"/>
              <a:t>.</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Without DMA, when the CPU is using programmed input/output, it is typically fully occupied for the entire duration of the read or write operation, and is thus unavailable to perform other work.</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With DMA, the </a:t>
            </a:r>
            <a:r>
              <a:rPr lang="en-US" b="1">
                <a:solidFill>
                  <a:schemeClr val="accent6"/>
                </a:solidFill>
              </a:rPr>
              <a:t>CPU first initiates the transfer, then it does other operations while the transfer is in progress</a:t>
            </a:r>
            <a:r>
              <a:rPr lang="en-US"/>
              <a:t>, and it finally </a:t>
            </a:r>
            <a:r>
              <a:rPr lang="en-US" b="1">
                <a:solidFill>
                  <a:schemeClr val="accent6"/>
                </a:solidFill>
              </a:rPr>
              <a:t>receives an interrupt from the DMA controller when the operation is done</a:t>
            </a:r>
            <a:r>
              <a:rPr lang="en-US"/>
              <a:t>. </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This </a:t>
            </a:r>
            <a:r>
              <a:rPr lang="en-US" b="1">
                <a:solidFill>
                  <a:schemeClr val="accent6"/>
                </a:solidFill>
              </a:rPr>
              <a:t>feature is useful when the CPU needs to perform useful work while waiting for a relatively slow I/O data transfer</a:t>
            </a:r>
            <a:r>
              <a:rPr lang="en-US"/>
              <a:t>. </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Many hardware systems such as </a:t>
            </a:r>
            <a:r>
              <a:rPr lang="en-US" b="1">
                <a:solidFill>
                  <a:schemeClr val="accent6"/>
                </a:solidFill>
              </a:rPr>
              <a:t>disk drive controllers, graphics cards, network cards and sound cards use DMA</a:t>
            </a: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2">
                                            <p:txEl>
                                              <p:pRg st="0" end="0"/>
                                            </p:txEl>
                                          </p:spTgt>
                                        </p:tgtEl>
                                        <p:attrNameLst>
                                          <p:attrName>style.visibility</p:attrName>
                                        </p:attrNameLst>
                                      </p:cBhvr>
                                      <p:to>
                                        <p:strVal val="visible"/>
                                      </p:to>
                                    </p:set>
                                    <p:animEffect transition="in" filter="fade">
                                      <p:cBhvr>
                                        <p:cTn id="7" dur="500"/>
                                        <p:tgtEl>
                                          <p:spTgt spid="4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2">
                                            <p:txEl>
                                              <p:pRg st="1" end="1"/>
                                            </p:txEl>
                                          </p:spTgt>
                                        </p:tgtEl>
                                        <p:attrNameLst>
                                          <p:attrName>style.visibility</p:attrName>
                                        </p:attrNameLst>
                                      </p:cBhvr>
                                      <p:to>
                                        <p:strVal val="visible"/>
                                      </p:to>
                                    </p:set>
                                    <p:animEffect transition="in" filter="fade">
                                      <p:cBhvr>
                                        <p:cTn id="12" dur="500"/>
                                        <p:tgtEl>
                                          <p:spTgt spid="4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2">
                                            <p:txEl>
                                              <p:pRg st="2" end="2"/>
                                            </p:txEl>
                                          </p:spTgt>
                                        </p:tgtEl>
                                        <p:attrNameLst>
                                          <p:attrName>style.visibility</p:attrName>
                                        </p:attrNameLst>
                                      </p:cBhvr>
                                      <p:to>
                                        <p:strVal val="visible"/>
                                      </p:to>
                                    </p:set>
                                    <p:animEffect transition="in" filter="fade">
                                      <p:cBhvr>
                                        <p:cTn id="17" dur="500"/>
                                        <p:tgtEl>
                                          <p:spTgt spid="4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2">
                                            <p:txEl>
                                              <p:pRg st="3" end="3"/>
                                            </p:txEl>
                                          </p:spTgt>
                                        </p:tgtEl>
                                        <p:attrNameLst>
                                          <p:attrName>style.visibility</p:attrName>
                                        </p:attrNameLst>
                                      </p:cBhvr>
                                      <p:to>
                                        <p:strVal val="visible"/>
                                      </p:to>
                                    </p:set>
                                    <p:animEffect transition="in" filter="fade">
                                      <p:cBhvr>
                                        <p:cTn id="22" dur="500"/>
                                        <p:tgtEl>
                                          <p:spTgt spid="4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2">
                                            <p:txEl>
                                              <p:pRg st="4" end="4"/>
                                            </p:txEl>
                                          </p:spTgt>
                                        </p:tgtEl>
                                        <p:attrNameLst>
                                          <p:attrName>style.visibility</p:attrName>
                                        </p:attrNameLst>
                                      </p:cBhvr>
                                      <p:to>
                                        <p:strVal val="visible"/>
                                      </p:to>
                                    </p:set>
                                    <p:animEffect transition="in" filter="fade">
                                      <p:cBhvr>
                                        <p:cTn id="27" dur="500"/>
                                        <p:tgtEl>
                                          <p:spTgt spid="4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249"/>
        <p:cNvGrpSpPr/>
        <p:nvPr/>
      </p:nvGrpSpPr>
      <p:grpSpPr>
        <a:xfrm>
          <a:off x="0" y="0"/>
          <a:ext cx="0" cy="0"/>
          <a:chOff x="0" y="0"/>
          <a:chExt cx="0" cy="0"/>
        </a:xfrm>
      </p:grpSpPr>
      <p:sp>
        <p:nvSpPr>
          <p:cNvPr id="1250" name="Google Shape;1250;p73"/>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Boot block</a:t>
            </a:r>
            <a:endParaRPr/>
          </a:p>
          <a:p>
            <a:pPr marL="809625" lvl="1" indent="-352425" algn="just" rtl="0">
              <a:lnSpc>
                <a:spcPct val="90000"/>
              </a:lnSpc>
              <a:spcBef>
                <a:spcPts val="500"/>
              </a:spcBef>
              <a:spcAft>
                <a:spcPts val="0"/>
              </a:spcAft>
              <a:buSzPts val="2000"/>
              <a:buChar char="⮩"/>
            </a:pPr>
            <a:r>
              <a:rPr lang="en-US"/>
              <a:t>It represent the beginning of file system.</a:t>
            </a:r>
            <a:endParaRPr/>
          </a:p>
          <a:p>
            <a:pPr marL="809625" lvl="1" indent="-352425" algn="just" rtl="0">
              <a:lnSpc>
                <a:spcPct val="90000"/>
              </a:lnSpc>
              <a:spcBef>
                <a:spcPts val="500"/>
              </a:spcBef>
              <a:spcAft>
                <a:spcPts val="0"/>
              </a:spcAft>
              <a:buSzPts val="2000"/>
              <a:buChar char="⮩"/>
            </a:pPr>
            <a:r>
              <a:rPr lang="en-US"/>
              <a:t>It contains a program “bootstrap loader”.</a:t>
            </a:r>
            <a:endParaRPr/>
          </a:p>
          <a:p>
            <a:pPr marL="809625" lvl="1" indent="-352425" algn="just" rtl="0">
              <a:lnSpc>
                <a:spcPct val="90000"/>
              </a:lnSpc>
              <a:spcBef>
                <a:spcPts val="500"/>
              </a:spcBef>
              <a:spcAft>
                <a:spcPts val="0"/>
              </a:spcAft>
              <a:buSzPts val="2000"/>
              <a:buChar char="⮩"/>
            </a:pPr>
            <a:r>
              <a:rPr lang="en-US"/>
              <a:t>This program is executed when we boot the machine.</a:t>
            </a:r>
            <a:endParaRPr/>
          </a:p>
          <a:p>
            <a:pPr marL="809625" lvl="1" indent="-352425" algn="just" rtl="0">
              <a:lnSpc>
                <a:spcPct val="90000"/>
              </a:lnSpc>
              <a:spcBef>
                <a:spcPts val="500"/>
              </a:spcBef>
              <a:spcAft>
                <a:spcPts val="0"/>
              </a:spcAft>
              <a:buSzPts val="2000"/>
              <a:buChar char="⮩"/>
            </a:pPr>
            <a:r>
              <a:rPr lang="en-US"/>
              <a:t>All the file system contain one boot block.</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Super block</a:t>
            </a:r>
            <a:endParaRPr/>
          </a:p>
          <a:p>
            <a:pPr marL="809625" lvl="1" indent="-352425" algn="just" rtl="0">
              <a:lnSpc>
                <a:spcPct val="90000"/>
              </a:lnSpc>
              <a:spcBef>
                <a:spcPts val="500"/>
              </a:spcBef>
              <a:spcAft>
                <a:spcPts val="0"/>
              </a:spcAft>
              <a:buSzPts val="2000"/>
              <a:buChar char="⮩"/>
            </a:pPr>
            <a:r>
              <a:rPr lang="en-US"/>
              <a:t>It describe the state of file system.</a:t>
            </a:r>
            <a:endParaRPr/>
          </a:p>
          <a:p>
            <a:pPr marL="1143000" lvl="2" indent="-228600" algn="just" rtl="0">
              <a:lnSpc>
                <a:spcPct val="90000"/>
              </a:lnSpc>
              <a:spcBef>
                <a:spcPts val="500"/>
              </a:spcBef>
              <a:spcAft>
                <a:spcPts val="0"/>
              </a:spcAft>
              <a:buSzPts val="1800"/>
              <a:buChar char="▪"/>
            </a:pPr>
            <a:r>
              <a:rPr lang="en-US"/>
              <a:t>How large file system is</a:t>
            </a:r>
            <a:endParaRPr/>
          </a:p>
          <a:p>
            <a:pPr marL="1143000" lvl="2" indent="-228600" algn="just" rtl="0">
              <a:lnSpc>
                <a:spcPct val="90000"/>
              </a:lnSpc>
              <a:spcBef>
                <a:spcPts val="500"/>
              </a:spcBef>
              <a:spcAft>
                <a:spcPts val="0"/>
              </a:spcAft>
              <a:buSzPts val="1800"/>
              <a:buChar char="▪"/>
            </a:pPr>
            <a:r>
              <a:rPr lang="en-US"/>
              <a:t>How many maximum files it can accommodate</a:t>
            </a:r>
            <a:endParaRPr/>
          </a:p>
          <a:p>
            <a:pPr marL="1143000" lvl="2" indent="-228600" algn="just" rtl="0">
              <a:lnSpc>
                <a:spcPct val="90000"/>
              </a:lnSpc>
              <a:spcBef>
                <a:spcPts val="500"/>
              </a:spcBef>
              <a:spcAft>
                <a:spcPts val="0"/>
              </a:spcAft>
              <a:buSzPts val="1800"/>
              <a:buChar char="▪"/>
            </a:pPr>
            <a:r>
              <a:rPr lang="en-US"/>
              <a:t>How many more files can be created</a:t>
            </a:r>
            <a:endParaRPr/>
          </a:p>
          <a:p>
            <a:pPr marL="1143000" lvl="2" indent="-228600" algn="just" rtl="0">
              <a:lnSpc>
                <a:spcPct val="90000"/>
              </a:lnSpc>
              <a:spcBef>
                <a:spcPts val="500"/>
              </a:spcBef>
              <a:spcAft>
                <a:spcPts val="0"/>
              </a:spcAft>
              <a:buSzPts val="1800"/>
              <a:buChar char="▪"/>
            </a:pPr>
            <a:r>
              <a:rPr lang="en-US"/>
              <a:t>List of free and allocated blocks</a:t>
            </a:r>
            <a:endParaRPr/>
          </a:p>
          <a:p>
            <a:pPr marL="1143000" lvl="2" indent="-228600" algn="just" rtl="0">
              <a:lnSpc>
                <a:spcPct val="90000"/>
              </a:lnSpc>
              <a:spcBef>
                <a:spcPts val="500"/>
              </a:spcBef>
              <a:spcAft>
                <a:spcPts val="0"/>
              </a:spcAft>
              <a:buSzPts val="1800"/>
              <a:buChar char="▪"/>
            </a:pPr>
            <a:r>
              <a:rPr lang="en-US"/>
              <a:t>Modification time of the file system</a:t>
            </a:r>
            <a:endParaRPr/>
          </a:p>
          <a:p>
            <a:pPr marL="809625" lvl="1" indent="-225425" algn="just" rtl="0">
              <a:lnSpc>
                <a:spcPct val="90000"/>
              </a:lnSpc>
              <a:spcBef>
                <a:spcPts val="500"/>
              </a:spcBef>
              <a:spcAft>
                <a:spcPts val="0"/>
              </a:spcAft>
              <a:buSzPts val="2000"/>
              <a:buNone/>
            </a:pPr>
            <a:endParaRPr/>
          </a:p>
          <a:p>
            <a:pPr marL="914400" lvl="1" indent="-330200" algn="just" rtl="0">
              <a:lnSpc>
                <a:spcPct val="90000"/>
              </a:lnSpc>
              <a:spcBef>
                <a:spcPts val="500"/>
              </a:spcBef>
              <a:spcAft>
                <a:spcPts val="0"/>
              </a:spcAft>
              <a:buSzPts val="2000"/>
              <a:buFont typeface="Roboto Condensed"/>
              <a:buNone/>
            </a:pPr>
            <a:endParaRPr/>
          </a:p>
        </p:txBody>
      </p:sp>
      <p:sp>
        <p:nvSpPr>
          <p:cNvPr id="1251" name="Google Shape;1251;p73"/>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File system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0">
                                            <p:txEl>
                                              <p:pRg st="0" end="0"/>
                                            </p:txEl>
                                          </p:spTgt>
                                        </p:tgtEl>
                                        <p:attrNameLst>
                                          <p:attrName>style.visibility</p:attrName>
                                        </p:attrNameLst>
                                      </p:cBhvr>
                                      <p:to>
                                        <p:strVal val="visible"/>
                                      </p:to>
                                    </p:set>
                                    <p:animEffect transition="in" filter="fade">
                                      <p:cBhvr>
                                        <p:cTn id="7" dur="500"/>
                                        <p:tgtEl>
                                          <p:spTgt spid="12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0">
                                            <p:txEl>
                                              <p:pRg st="1" end="1"/>
                                            </p:txEl>
                                          </p:spTgt>
                                        </p:tgtEl>
                                        <p:attrNameLst>
                                          <p:attrName>style.visibility</p:attrName>
                                        </p:attrNameLst>
                                      </p:cBhvr>
                                      <p:to>
                                        <p:strVal val="visible"/>
                                      </p:to>
                                    </p:set>
                                    <p:animEffect transition="in" filter="fade">
                                      <p:cBhvr>
                                        <p:cTn id="12" dur="500"/>
                                        <p:tgtEl>
                                          <p:spTgt spid="12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50">
                                            <p:txEl>
                                              <p:pRg st="2" end="2"/>
                                            </p:txEl>
                                          </p:spTgt>
                                        </p:tgtEl>
                                        <p:attrNameLst>
                                          <p:attrName>style.visibility</p:attrName>
                                        </p:attrNameLst>
                                      </p:cBhvr>
                                      <p:to>
                                        <p:strVal val="visible"/>
                                      </p:to>
                                    </p:set>
                                    <p:animEffect transition="in" filter="fade">
                                      <p:cBhvr>
                                        <p:cTn id="17" dur="500"/>
                                        <p:tgtEl>
                                          <p:spTgt spid="12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50">
                                            <p:txEl>
                                              <p:pRg st="3" end="3"/>
                                            </p:txEl>
                                          </p:spTgt>
                                        </p:tgtEl>
                                        <p:attrNameLst>
                                          <p:attrName>style.visibility</p:attrName>
                                        </p:attrNameLst>
                                      </p:cBhvr>
                                      <p:to>
                                        <p:strVal val="visible"/>
                                      </p:to>
                                    </p:set>
                                    <p:animEffect transition="in" filter="fade">
                                      <p:cBhvr>
                                        <p:cTn id="22" dur="500"/>
                                        <p:tgtEl>
                                          <p:spTgt spid="12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50">
                                            <p:txEl>
                                              <p:pRg st="4" end="4"/>
                                            </p:txEl>
                                          </p:spTgt>
                                        </p:tgtEl>
                                        <p:attrNameLst>
                                          <p:attrName>style.visibility</p:attrName>
                                        </p:attrNameLst>
                                      </p:cBhvr>
                                      <p:to>
                                        <p:strVal val="visible"/>
                                      </p:to>
                                    </p:set>
                                    <p:animEffect transition="in" filter="fade">
                                      <p:cBhvr>
                                        <p:cTn id="27" dur="500"/>
                                        <p:tgtEl>
                                          <p:spTgt spid="12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50">
                                            <p:txEl>
                                              <p:pRg st="5" end="5"/>
                                            </p:txEl>
                                          </p:spTgt>
                                        </p:tgtEl>
                                        <p:attrNameLst>
                                          <p:attrName>style.visibility</p:attrName>
                                        </p:attrNameLst>
                                      </p:cBhvr>
                                      <p:to>
                                        <p:strVal val="visible"/>
                                      </p:to>
                                    </p:set>
                                    <p:animEffect transition="in" filter="fade">
                                      <p:cBhvr>
                                        <p:cTn id="32" dur="500"/>
                                        <p:tgtEl>
                                          <p:spTgt spid="125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50">
                                            <p:txEl>
                                              <p:pRg st="6" end="6"/>
                                            </p:txEl>
                                          </p:spTgt>
                                        </p:tgtEl>
                                        <p:attrNameLst>
                                          <p:attrName>style.visibility</p:attrName>
                                        </p:attrNameLst>
                                      </p:cBhvr>
                                      <p:to>
                                        <p:strVal val="visible"/>
                                      </p:to>
                                    </p:set>
                                    <p:animEffect transition="in" filter="fade">
                                      <p:cBhvr>
                                        <p:cTn id="37" dur="500"/>
                                        <p:tgtEl>
                                          <p:spTgt spid="125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50">
                                            <p:txEl>
                                              <p:pRg st="7" end="7"/>
                                            </p:txEl>
                                          </p:spTgt>
                                        </p:tgtEl>
                                        <p:attrNameLst>
                                          <p:attrName>style.visibility</p:attrName>
                                        </p:attrNameLst>
                                      </p:cBhvr>
                                      <p:to>
                                        <p:strVal val="visible"/>
                                      </p:to>
                                    </p:set>
                                    <p:animEffect transition="in" filter="fade">
                                      <p:cBhvr>
                                        <p:cTn id="42" dur="500"/>
                                        <p:tgtEl>
                                          <p:spTgt spid="125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50">
                                            <p:txEl>
                                              <p:pRg st="8" end="8"/>
                                            </p:txEl>
                                          </p:spTgt>
                                        </p:tgtEl>
                                        <p:attrNameLst>
                                          <p:attrName>style.visibility</p:attrName>
                                        </p:attrNameLst>
                                      </p:cBhvr>
                                      <p:to>
                                        <p:strVal val="visible"/>
                                      </p:to>
                                    </p:set>
                                    <p:animEffect transition="in" filter="fade">
                                      <p:cBhvr>
                                        <p:cTn id="47" dur="500"/>
                                        <p:tgtEl>
                                          <p:spTgt spid="125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50">
                                            <p:txEl>
                                              <p:pRg st="9" end="9"/>
                                            </p:txEl>
                                          </p:spTgt>
                                        </p:tgtEl>
                                        <p:attrNameLst>
                                          <p:attrName>style.visibility</p:attrName>
                                        </p:attrNameLst>
                                      </p:cBhvr>
                                      <p:to>
                                        <p:strVal val="visible"/>
                                      </p:to>
                                    </p:set>
                                    <p:animEffect transition="in" filter="fade">
                                      <p:cBhvr>
                                        <p:cTn id="52" dur="500"/>
                                        <p:tgtEl>
                                          <p:spTgt spid="125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50">
                                            <p:txEl>
                                              <p:pRg st="10" end="10"/>
                                            </p:txEl>
                                          </p:spTgt>
                                        </p:tgtEl>
                                        <p:attrNameLst>
                                          <p:attrName>style.visibility</p:attrName>
                                        </p:attrNameLst>
                                      </p:cBhvr>
                                      <p:to>
                                        <p:strVal val="visible"/>
                                      </p:to>
                                    </p:set>
                                    <p:animEffect transition="in" filter="fade">
                                      <p:cBhvr>
                                        <p:cTn id="57" dur="500"/>
                                        <p:tgtEl>
                                          <p:spTgt spid="125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50">
                                            <p:txEl>
                                              <p:pRg st="11" end="11"/>
                                            </p:txEl>
                                          </p:spTgt>
                                        </p:tgtEl>
                                        <p:attrNameLst>
                                          <p:attrName>style.visibility</p:attrName>
                                        </p:attrNameLst>
                                      </p:cBhvr>
                                      <p:to>
                                        <p:strVal val="visible"/>
                                      </p:to>
                                    </p:set>
                                    <p:animEffect transition="in" filter="fade">
                                      <p:cBhvr>
                                        <p:cTn id="62" dur="500"/>
                                        <p:tgtEl>
                                          <p:spTgt spid="125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250">
                                            <p:txEl>
                                              <p:pRg st="12" end="12"/>
                                            </p:txEl>
                                          </p:spTgt>
                                        </p:tgtEl>
                                        <p:attrNameLst>
                                          <p:attrName>style.visibility</p:attrName>
                                        </p:attrNameLst>
                                      </p:cBhvr>
                                      <p:to>
                                        <p:strVal val="visible"/>
                                      </p:to>
                                    </p:set>
                                    <p:animEffect transition="in" filter="fade">
                                      <p:cBhvr>
                                        <p:cTn id="67" dur="500"/>
                                        <p:tgtEl>
                                          <p:spTgt spid="125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250">
                                            <p:txEl>
                                              <p:pRg st="13" end="13"/>
                                            </p:txEl>
                                          </p:spTgt>
                                        </p:tgtEl>
                                        <p:attrNameLst>
                                          <p:attrName>style.visibility</p:attrName>
                                        </p:attrNameLst>
                                      </p:cBhvr>
                                      <p:to>
                                        <p:strVal val="visible"/>
                                      </p:to>
                                    </p:set>
                                    <p:animEffect transition="in" filter="fade">
                                      <p:cBhvr>
                                        <p:cTn id="72" dur="500"/>
                                        <p:tgtEl>
                                          <p:spTgt spid="125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74"/>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Inode table</a:t>
            </a:r>
            <a:endParaRPr/>
          </a:p>
          <a:p>
            <a:pPr marL="809625" lvl="1" indent="-352425" algn="just" rtl="0">
              <a:lnSpc>
                <a:spcPct val="90000"/>
              </a:lnSpc>
              <a:spcBef>
                <a:spcPts val="500"/>
              </a:spcBef>
              <a:spcAft>
                <a:spcPts val="0"/>
              </a:spcAft>
              <a:buSzPts val="2000"/>
              <a:buChar char="⮩"/>
            </a:pPr>
            <a:r>
              <a:rPr lang="en-US"/>
              <a:t>The information related to all file (not the content) is stored in an inode table on the disk.</a:t>
            </a:r>
            <a:endParaRPr/>
          </a:p>
          <a:p>
            <a:pPr marL="809625" lvl="1" indent="-352425" algn="just" rtl="0">
              <a:lnSpc>
                <a:spcPct val="90000"/>
              </a:lnSpc>
              <a:spcBef>
                <a:spcPts val="500"/>
              </a:spcBef>
              <a:spcAft>
                <a:spcPts val="0"/>
              </a:spcAft>
              <a:buSzPts val="2000"/>
              <a:buChar char="⮩"/>
            </a:pPr>
            <a:r>
              <a:rPr lang="en-US"/>
              <a:t>For each file, there is an inode entry in table.</a:t>
            </a:r>
            <a:endParaRPr/>
          </a:p>
          <a:p>
            <a:pPr marL="809625" lvl="1" indent="-352425" algn="just" rtl="0">
              <a:lnSpc>
                <a:spcPct val="90000"/>
              </a:lnSpc>
              <a:spcBef>
                <a:spcPts val="500"/>
              </a:spcBef>
              <a:spcAft>
                <a:spcPts val="0"/>
              </a:spcAft>
              <a:buSzPts val="2000"/>
              <a:buChar char="⮩"/>
            </a:pPr>
            <a:r>
              <a:rPr lang="en-US"/>
              <a:t>Each entry is made up of 64 bytes and contain the detail for that file.</a:t>
            </a:r>
            <a:endParaRPr/>
          </a:p>
          <a:p>
            <a:pPr marL="809625" lvl="1" indent="-352425" algn="just" rtl="0">
              <a:lnSpc>
                <a:spcPct val="90000"/>
              </a:lnSpc>
              <a:spcBef>
                <a:spcPts val="500"/>
              </a:spcBef>
              <a:spcAft>
                <a:spcPts val="0"/>
              </a:spcAft>
              <a:buSzPts val="2000"/>
              <a:buChar char="⮩"/>
            </a:pPr>
            <a:r>
              <a:rPr lang="en-US"/>
              <a:t>These details are:</a:t>
            </a:r>
            <a:endParaRPr/>
          </a:p>
          <a:p>
            <a:pPr marL="1143000" lvl="2" indent="-228600" algn="just" rtl="0">
              <a:lnSpc>
                <a:spcPct val="90000"/>
              </a:lnSpc>
              <a:spcBef>
                <a:spcPts val="500"/>
              </a:spcBef>
              <a:spcAft>
                <a:spcPts val="0"/>
              </a:spcAft>
              <a:buSzPts val="1800"/>
              <a:buChar char="▪"/>
            </a:pPr>
            <a:r>
              <a:rPr lang="en-US"/>
              <a:t>Owner of file</a:t>
            </a:r>
            <a:endParaRPr/>
          </a:p>
          <a:p>
            <a:pPr marL="1143000" lvl="2" indent="-228600" algn="just" rtl="0">
              <a:lnSpc>
                <a:spcPct val="90000"/>
              </a:lnSpc>
              <a:spcBef>
                <a:spcPts val="500"/>
              </a:spcBef>
              <a:spcAft>
                <a:spcPts val="0"/>
              </a:spcAft>
              <a:buSzPts val="1800"/>
              <a:buChar char="▪"/>
            </a:pPr>
            <a:r>
              <a:rPr lang="en-US"/>
              <a:t>Group to which the owner belongs</a:t>
            </a:r>
            <a:endParaRPr/>
          </a:p>
          <a:p>
            <a:pPr marL="1143000" lvl="2" indent="-228600" algn="just" rtl="0">
              <a:lnSpc>
                <a:spcPct val="90000"/>
              </a:lnSpc>
              <a:spcBef>
                <a:spcPts val="500"/>
              </a:spcBef>
              <a:spcAft>
                <a:spcPts val="0"/>
              </a:spcAft>
              <a:buSzPts val="1800"/>
              <a:buChar char="▪"/>
            </a:pPr>
            <a:r>
              <a:rPr lang="en-US"/>
              <a:t>Types of file and its size</a:t>
            </a:r>
            <a:endParaRPr/>
          </a:p>
          <a:p>
            <a:pPr marL="1143000" lvl="2" indent="-228600" algn="just" rtl="0">
              <a:lnSpc>
                <a:spcPct val="90000"/>
              </a:lnSpc>
              <a:spcBef>
                <a:spcPts val="500"/>
              </a:spcBef>
              <a:spcAft>
                <a:spcPts val="0"/>
              </a:spcAft>
              <a:buSzPts val="1800"/>
              <a:buChar char="▪"/>
            </a:pPr>
            <a:r>
              <a:rPr lang="en-US"/>
              <a:t>File access permission</a:t>
            </a:r>
            <a:endParaRPr/>
          </a:p>
          <a:p>
            <a:pPr marL="1143000" lvl="2" indent="-228600" algn="just" rtl="0">
              <a:lnSpc>
                <a:spcPct val="90000"/>
              </a:lnSpc>
              <a:spcBef>
                <a:spcPts val="500"/>
              </a:spcBef>
              <a:spcAft>
                <a:spcPts val="0"/>
              </a:spcAft>
              <a:buSzPts val="1800"/>
              <a:buChar char="▪"/>
            </a:pPr>
            <a:r>
              <a:rPr lang="en-US"/>
              <a:t>Date and time of last access and last modification</a:t>
            </a:r>
            <a:endParaRPr/>
          </a:p>
          <a:p>
            <a:pPr marL="1143000" lvl="2" indent="-228600" algn="just" rtl="0">
              <a:lnSpc>
                <a:spcPct val="90000"/>
              </a:lnSpc>
              <a:spcBef>
                <a:spcPts val="500"/>
              </a:spcBef>
              <a:spcAft>
                <a:spcPts val="0"/>
              </a:spcAft>
              <a:buSzPts val="1800"/>
              <a:buChar char="▪"/>
            </a:pPr>
            <a:r>
              <a:rPr lang="en-US"/>
              <a:t>Address of blocks where the file is physically present</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Data block</a:t>
            </a:r>
            <a:endParaRPr/>
          </a:p>
          <a:p>
            <a:pPr marL="809625" lvl="1" indent="-352425" algn="just" rtl="0">
              <a:lnSpc>
                <a:spcPct val="90000"/>
              </a:lnSpc>
              <a:spcBef>
                <a:spcPts val="500"/>
              </a:spcBef>
              <a:spcAft>
                <a:spcPts val="0"/>
              </a:spcAft>
              <a:buSzPts val="2000"/>
              <a:buChar char="⮩"/>
            </a:pPr>
            <a:r>
              <a:rPr lang="en-US"/>
              <a:t>It contains actual file content.</a:t>
            </a:r>
            <a:endParaRPr/>
          </a:p>
          <a:p>
            <a:pPr marL="809625" lvl="1" indent="-352425" algn="just" rtl="0">
              <a:lnSpc>
                <a:spcPct val="90000"/>
              </a:lnSpc>
              <a:spcBef>
                <a:spcPts val="500"/>
              </a:spcBef>
              <a:spcAft>
                <a:spcPts val="0"/>
              </a:spcAft>
              <a:buSzPts val="2000"/>
              <a:buChar char="⮩"/>
            </a:pPr>
            <a:r>
              <a:rPr lang="en-US"/>
              <a:t>An allocated block can belong to only one file in the file system.</a:t>
            </a:r>
            <a:endParaRPr/>
          </a:p>
          <a:p>
            <a:pPr marL="809625" lvl="1" indent="-352425" algn="just" rtl="0">
              <a:lnSpc>
                <a:spcPct val="90000"/>
              </a:lnSpc>
              <a:spcBef>
                <a:spcPts val="500"/>
              </a:spcBef>
              <a:spcAft>
                <a:spcPts val="0"/>
              </a:spcAft>
              <a:buSzPts val="2000"/>
              <a:buChar char="⮩"/>
            </a:pPr>
            <a:r>
              <a:rPr lang="en-US"/>
              <a:t>This block can’t be used for storing any other file’s content unless the file to which it originally belonged is deleted.</a:t>
            </a:r>
            <a:endParaRPr/>
          </a:p>
          <a:p>
            <a:pPr marL="809625" lvl="1" indent="-225425" algn="just" rtl="0">
              <a:lnSpc>
                <a:spcPct val="90000"/>
              </a:lnSpc>
              <a:spcBef>
                <a:spcPts val="500"/>
              </a:spcBef>
              <a:spcAft>
                <a:spcPts val="0"/>
              </a:spcAft>
              <a:buSzPts val="2000"/>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809625" lvl="1" indent="-225425" algn="just" rtl="0">
              <a:lnSpc>
                <a:spcPct val="90000"/>
              </a:lnSpc>
              <a:spcBef>
                <a:spcPts val="500"/>
              </a:spcBef>
              <a:spcAft>
                <a:spcPts val="0"/>
              </a:spcAft>
              <a:buSzPts val="2000"/>
              <a:buNone/>
            </a:pPr>
            <a:endParaRPr/>
          </a:p>
          <a:p>
            <a:pPr marL="914400" lvl="1" indent="-330200" algn="just" rtl="0">
              <a:lnSpc>
                <a:spcPct val="90000"/>
              </a:lnSpc>
              <a:spcBef>
                <a:spcPts val="500"/>
              </a:spcBef>
              <a:spcAft>
                <a:spcPts val="0"/>
              </a:spcAft>
              <a:buSzPts val="2000"/>
              <a:buFont typeface="Roboto Condensed"/>
              <a:buNone/>
            </a:pPr>
            <a:endParaRPr/>
          </a:p>
        </p:txBody>
      </p:sp>
      <p:sp>
        <p:nvSpPr>
          <p:cNvPr id="1257" name="Google Shape;1257;p74"/>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File system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6">
                                            <p:txEl>
                                              <p:pRg st="0" end="0"/>
                                            </p:txEl>
                                          </p:spTgt>
                                        </p:tgtEl>
                                        <p:attrNameLst>
                                          <p:attrName>style.visibility</p:attrName>
                                        </p:attrNameLst>
                                      </p:cBhvr>
                                      <p:to>
                                        <p:strVal val="visible"/>
                                      </p:to>
                                    </p:set>
                                    <p:animEffect transition="in" filter="fade">
                                      <p:cBhvr>
                                        <p:cTn id="7" dur="500"/>
                                        <p:tgtEl>
                                          <p:spTgt spid="12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6">
                                            <p:txEl>
                                              <p:pRg st="1" end="1"/>
                                            </p:txEl>
                                          </p:spTgt>
                                        </p:tgtEl>
                                        <p:attrNameLst>
                                          <p:attrName>style.visibility</p:attrName>
                                        </p:attrNameLst>
                                      </p:cBhvr>
                                      <p:to>
                                        <p:strVal val="visible"/>
                                      </p:to>
                                    </p:set>
                                    <p:animEffect transition="in" filter="fade">
                                      <p:cBhvr>
                                        <p:cTn id="12" dur="500"/>
                                        <p:tgtEl>
                                          <p:spTgt spid="12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56">
                                            <p:txEl>
                                              <p:pRg st="2" end="2"/>
                                            </p:txEl>
                                          </p:spTgt>
                                        </p:tgtEl>
                                        <p:attrNameLst>
                                          <p:attrName>style.visibility</p:attrName>
                                        </p:attrNameLst>
                                      </p:cBhvr>
                                      <p:to>
                                        <p:strVal val="visible"/>
                                      </p:to>
                                    </p:set>
                                    <p:animEffect transition="in" filter="fade">
                                      <p:cBhvr>
                                        <p:cTn id="17" dur="500"/>
                                        <p:tgtEl>
                                          <p:spTgt spid="12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56">
                                            <p:txEl>
                                              <p:pRg st="3" end="3"/>
                                            </p:txEl>
                                          </p:spTgt>
                                        </p:tgtEl>
                                        <p:attrNameLst>
                                          <p:attrName>style.visibility</p:attrName>
                                        </p:attrNameLst>
                                      </p:cBhvr>
                                      <p:to>
                                        <p:strVal val="visible"/>
                                      </p:to>
                                    </p:set>
                                    <p:animEffect transition="in" filter="fade">
                                      <p:cBhvr>
                                        <p:cTn id="22" dur="500"/>
                                        <p:tgtEl>
                                          <p:spTgt spid="12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56">
                                            <p:txEl>
                                              <p:pRg st="4" end="4"/>
                                            </p:txEl>
                                          </p:spTgt>
                                        </p:tgtEl>
                                        <p:attrNameLst>
                                          <p:attrName>style.visibility</p:attrName>
                                        </p:attrNameLst>
                                      </p:cBhvr>
                                      <p:to>
                                        <p:strVal val="visible"/>
                                      </p:to>
                                    </p:set>
                                    <p:animEffect transition="in" filter="fade">
                                      <p:cBhvr>
                                        <p:cTn id="27" dur="500"/>
                                        <p:tgtEl>
                                          <p:spTgt spid="125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56">
                                            <p:txEl>
                                              <p:pRg st="5" end="5"/>
                                            </p:txEl>
                                          </p:spTgt>
                                        </p:tgtEl>
                                        <p:attrNameLst>
                                          <p:attrName>style.visibility</p:attrName>
                                        </p:attrNameLst>
                                      </p:cBhvr>
                                      <p:to>
                                        <p:strVal val="visible"/>
                                      </p:to>
                                    </p:set>
                                    <p:animEffect transition="in" filter="fade">
                                      <p:cBhvr>
                                        <p:cTn id="32" dur="500"/>
                                        <p:tgtEl>
                                          <p:spTgt spid="125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56">
                                            <p:txEl>
                                              <p:pRg st="6" end="6"/>
                                            </p:txEl>
                                          </p:spTgt>
                                        </p:tgtEl>
                                        <p:attrNameLst>
                                          <p:attrName>style.visibility</p:attrName>
                                        </p:attrNameLst>
                                      </p:cBhvr>
                                      <p:to>
                                        <p:strVal val="visible"/>
                                      </p:to>
                                    </p:set>
                                    <p:animEffect transition="in" filter="fade">
                                      <p:cBhvr>
                                        <p:cTn id="37" dur="500"/>
                                        <p:tgtEl>
                                          <p:spTgt spid="125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56">
                                            <p:txEl>
                                              <p:pRg st="7" end="7"/>
                                            </p:txEl>
                                          </p:spTgt>
                                        </p:tgtEl>
                                        <p:attrNameLst>
                                          <p:attrName>style.visibility</p:attrName>
                                        </p:attrNameLst>
                                      </p:cBhvr>
                                      <p:to>
                                        <p:strVal val="visible"/>
                                      </p:to>
                                    </p:set>
                                    <p:animEffect transition="in" filter="fade">
                                      <p:cBhvr>
                                        <p:cTn id="42" dur="500"/>
                                        <p:tgtEl>
                                          <p:spTgt spid="125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56">
                                            <p:txEl>
                                              <p:pRg st="8" end="8"/>
                                            </p:txEl>
                                          </p:spTgt>
                                        </p:tgtEl>
                                        <p:attrNameLst>
                                          <p:attrName>style.visibility</p:attrName>
                                        </p:attrNameLst>
                                      </p:cBhvr>
                                      <p:to>
                                        <p:strVal val="visible"/>
                                      </p:to>
                                    </p:set>
                                    <p:animEffect transition="in" filter="fade">
                                      <p:cBhvr>
                                        <p:cTn id="47" dur="500"/>
                                        <p:tgtEl>
                                          <p:spTgt spid="125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56">
                                            <p:txEl>
                                              <p:pRg st="9" end="9"/>
                                            </p:txEl>
                                          </p:spTgt>
                                        </p:tgtEl>
                                        <p:attrNameLst>
                                          <p:attrName>style.visibility</p:attrName>
                                        </p:attrNameLst>
                                      </p:cBhvr>
                                      <p:to>
                                        <p:strVal val="visible"/>
                                      </p:to>
                                    </p:set>
                                    <p:animEffect transition="in" filter="fade">
                                      <p:cBhvr>
                                        <p:cTn id="52" dur="500"/>
                                        <p:tgtEl>
                                          <p:spTgt spid="125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56">
                                            <p:txEl>
                                              <p:pRg st="10" end="10"/>
                                            </p:txEl>
                                          </p:spTgt>
                                        </p:tgtEl>
                                        <p:attrNameLst>
                                          <p:attrName>style.visibility</p:attrName>
                                        </p:attrNameLst>
                                      </p:cBhvr>
                                      <p:to>
                                        <p:strVal val="visible"/>
                                      </p:to>
                                    </p:set>
                                    <p:animEffect transition="in" filter="fade">
                                      <p:cBhvr>
                                        <p:cTn id="57" dur="500"/>
                                        <p:tgtEl>
                                          <p:spTgt spid="125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56">
                                            <p:txEl>
                                              <p:pRg st="11" end="11"/>
                                            </p:txEl>
                                          </p:spTgt>
                                        </p:tgtEl>
                                        <p:attrNameLst>
                                          <p:attrName>style.visibility</p:attrName>
                                        </p:attrNameLst>
                                      </p:cBhvr>
                                      <p:to>
                                        <p:strVal val="visible"/>
                                      </p:to>
                                    </p:set>
                                    <p:animEffect transition="in" filter="fade">
                                      <p:cBhvr>
                                        <p:cTn id="62" dur="500"/>
                                        <p:tgtEl>
                                          <p:spTgt spid="125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256">
                                            <p:txEl>
                                              <p:pRg st="12" end="12"/>
                                            </p:txEl>
                                          </p:spTgt>
                                        </p:tgtEl>
                                        <p:attrNameLst>
                                          <p:attrName>style.visibility</p:attrName>
                                        </p:attrNameLst>
                                      </p:cBhvr>
                                      <p:to>
                                        <p:strVal val="visible"/>
                                      </p:to>
                                    </p:set>
                                    <p:animEffect transition="in" filter="fade">
                                      <p:cBhvr>
                                        <p:cTn id="67" dur="500"/>
                                        <p:tgtEl>
                                          <p:spTgt spid="125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256">
                                            <p:txEl>
                                              <p:pRg st="13" end="13"/>
                                            </p:txEl>
                                          </p:spTgt>
                                        </p:tgtEl>
                                        <p:attrNameLst>
                                          <p:attrName>style.visibility</p:attrName>
                                        </p:attrNameLst>
                                      </p:cBhvr>
                                      <p:to>
                                        <p:strVal val="visible"/>
                                      </p:to>
                                    </p:set>
                                    <p:animEffect transition="in" filter="fade">
                                      <p:cBhvr>
                                        <p:cTn id="72" dur="500"/>
                                        <p:tgtEl>
                                          <p:spTgt spid="1256">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256">
                                            <p:txEl>
                                              <p:pRg st="14" end="14"/>
                                            </p:txEl>
                                          </p:spTgt>
                                        </p:tgtEl>
                                        <p:attrNameLst>
                                          <p:attrName>style.visibility</p:attrName>
                                        </p:attrNameLst>
                                      </p:cBhvr>
                                      <p:to>
                                        <p:strVal val="visible"/>
                                      </p:to>
                                    </p:set>
                                    <p:animEffect transition="in" filter="fade">
                                      <p:cBhvr>
                                        <p:cTn id="77" dur="500"/>
                                        <p:tgtEl>
                                          <p:spTgt spid="1256">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256">
                                            <p:txEl>
                                              <p:pRg st="15" end="15"/>
                                            </p:txEl>
                                          </p:spTgt>
                                        </p:tgtEl>
                                        <p:attrNameLst>
                                          <p:attrName>style.visibility</p:attrName>
                                        </p:attrNameLst>
                                      </p:cBhvr>
                                      <p:to>
                                        <p:strVal val="visible"/>
                                      </p:to>
                                    </p:set>
                                    <p:animEffect transition="in" filter="fade">
                                      <p:cBhvr>
                                        <p:cTn id="82" dur="500"/>
                                        <p:tgtEl>
                                          <p:spTgt spid="1256">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256">
                                            <p:txEl>
                                              <p:pRg st="16" end="16"/>
                                            </p:txEl>
                                          </p:spTgt>
                                        </p:tgtEl>
                                        <p:attrNameLst>
                                          <p:attrName>style.visibility</p:attrName>
                                        </p:attrNameLst>
                                      </p:cBhvr>
                                      <p:to>
                                        <p:strVal val="visible"/>
                                      </p:to>
                                    </p:set>
                                    <p:animEffect transition="in" filter="fade">
                                      <p:cBhvr>
                                        <p:cTn id="87" dur="500"/>
                                        <p:tgtEl>
                                          <p:spTgt spid="1256">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256">
                                            <p:txEl>
                                              <p:pRg st="17" end="17"/>
                                            </p:txEl>
                                          </p:spTgt>
                                        </p:tgtEl>
                                        <p:attrNameLst>
                                          <p:attrName>style.visibility</p:attrName>
                                        </p:attrNameLst>
                                      </p:cBhvr>
                                      <p:to>
                                        <p:strVal val="visible"/>
                                      </p:to>
                                    </p:set>
                                    <p:animEffect transition="in" filter="fade">
                                      <p:cBhvr>
                                        <p:cTn id="92" dur="500"/>
                                        <p:tgtEl>
                                          <p:spTgt spid="1256">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256">
                                            <p:txEl>
                                              <p:pRg st="18" end="18"/>
                                            </p:txEl>
                                          </p:spTgt>
                                        </p:tgtEl>
                                        <p:attrNameLst>
                                          <p:attrName>style.visibility</p:attrName>
                                        </p:attrNameLst>
                                      </p:cBhvr>
                                      <p:to>
                                        <p:strVal val="visible"/>
                                      </p:to>
                                    </p:set>
                                    <p:animEffect transition="in" filter="fade">
                                      <p:cBhvr>
                                        <p:cTn id="97" dur="500"/>
                                        <p:tgtEl>
                                          <p:spTgt spid="125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7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5C2321"/>
              </a:buClr>
              <a:buSzPts val="6000"/>
              <a:buFont typeface="Roboto Condensed"/>
              <a:buNone/>
            </a:pPr>
            <a:br>
              <a:rPr lang="en-US">
                <a:solidFill>
                  <a:srgbClr val="5C2321"/>
                </a:solidFill>
              </a:rPr>
            </a:br>
            <a:r>
              <a:rPr lang="en-US">
                <a:solidFill>
                  <a:srgbClr val="5C2321"/>
                </a:solidFill>
              </a:rPr>
              <a:t>Allocation methods (contiguous, linked, indexed)</a:t>
            </a:r>
            <a:endParaRPr/>
          </a:p>
        </p:txBody>
      </p:sp>
      <p:sp>
        <p:nvSpPr>
          <p:cNvPr id="1263" name="Google Shape;1263;p7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Section - 8</a:t>
            </a: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Google Shape;1268;p76"/>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Various methods to implement files are listed below,</a:t>
            </a:r>
            <a:endParaRPr/>
          </a:p>
          <a:p>
            <a:pPr marL="914400" lvl="1" indent="-457200" algn="just" rtl="0">
              <a:lnSpc>
                <a:spcPct val="90000"/>
              </a:lnSpc>
              <a:spcBef>
                <a:spcPts val="500"/>
              </a:spcBef>
              <a:spcAft>
                <a:spcPts val="0"/>
              </a:spcAft>
              <a:buSzPts val="2000"/>
              <a:buFont typeface="Roboto Condensed"/>
              <a:buAutoNum type="arabicPeriod"/>
            </a:pPr>
            <a:r>
              <a:rPr lang="en-US"/>
              <a:t>Contiguous allocation</a:t>
            </a:r>
            <a:endParaRPr/>
          </a:p>
          <a:p>
            <a:pPr marL="914400" lvl="1" indent="-457200" algn="just" rtl="0">
              <a:lnSpc>
                <a:spcPct val="90000"/>
              </a:lnSpc>
              <a:spcBef>
                <a:spcPts val="500"/>
              </a:spcBef>
              <a:spcAft>
                <a:spcPts val="0"/>
              </a:spcAft>
              <a:buSzPts val="2000"/>
              <a:buFont typeface="Roboto Condensed"/>
              <a:buAutoNum type="arabicPeriod"/>
            </a:pPr>
            <a:r>
              <a:rPr lang="en-US"/>
              <a:t>Linked list allocation</a:t>
            </a:r>
            <a:endParaRPr/>
          </a:p>
          <a:p>
            <a:pPr marL="914400" lvl="1" indent="-457200" algn="just" rtl="0">
              <a:lnSpc>
                <a:spcPct val="90000"/>
              </a:lnSpc>
              <a:spcBef>
                <a:spcPts val="500"/>
              </a:spcBef>
              <a:spcAft>
                <a:spcPts val="0"/>
              </a:spcAft>
              <a:buSzPts val="2000"/>
              <a:buFont typeface="Roboto Condensed"/>
              <a:buAutoNum type="arabicPeriod"/>
            </a:pPr>
            <a:r>
              <a:rPr lang="en-US"/>
              <a:t>Linked list allocation using a table in memory </a:t>
            </a:r>
            <a:endParaRPr/>
          </a:p>
          <a:p>
            <a:pPr marL="914400" lvl="1" indent="-457200" algn="just" rtl="0">
              <a:lnSpc>
                <a:spcPct val="90000"/>
              </a:lnSpc>
              <a:spcBef>
                <a:spcPts val="500"/>
              </a:spcBef>
              <a:spcAft>
                <a:spcPts val="0"/>
              </a:spcAft>
              <a:buSzPts val="2000"/>
              <a:buFont typeface="Roboto Condensed"/>
              <a:buAutoNum type="arabicPeriod"/>
            </a:pPr>
            <a:r>
              <a:rPr lang="en-US"/>
              <a:t>I-nodes</a:t>
            </a:r>
            <a:endParaRPr/>
          </a:p>
        </p:txBody>
      </p:sp>
      <p:sp>
        <p:nvSpPr>
          <p:cNvPr id="1269" name="Google Shape;1269;p76"/>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Allocation methods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8">
                                            <p:txEl>
                                              <p:pRg st="0" end="0"/>
                                            </p:txEl>
                                          </p:spTgt>
                                        </p:tgtEl>
                                        <p:attrNameLst>
                                          <p:attrName>style.visibility</p:attrName>
                                        </p:attrNameLst>
                                      </p:cBhvr>
                                      <p:to>
                                        <p:strVal val="visible"/>
                                      </p:to>
                                    </p:set>
                                    <p:animEffect transition="in" filter="fade">
                                      <p:cBhvr>
                                        <p:cTn id="7" dur="500"/>
                                        <p:tgtEl>
                                          <p:spTgt spid="12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68">
                                            <p:txEl>
                                              <p:pRg st="1" end="1"/>
                                            </p:txEl>
                                          </p:spTgt>
                                        </p:tgtEl>
                                        <p:attrNameLst>
                                          <p:attrName>style.visibility</p:attrName>
                                        </p:attrNameLst>
                                      </p:cBhvr>
                                      <p:to>
                                        <p:strVal val="visible"/>
                                      </p:to>
                                    </p:set>
                                    <p:animEffect transition="in" filter="fade">
                                      <p:cBhvr>
                                        <p:cTn id="12" dur="500"/>
                                        <p:tgtEl>
                                          <p:spTgt spid="12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68">
                                            <p:txEl>
                                              <p:pRg st="2" end="2"/>
                                            </p:txEl>
                                          </p:spTgt>
                                        </p:tgtEl>
                                        <p:attrNameLst>
                                          <p:attrName>style.visibility</p:attrName>
                                        </p:attrNameLst>
                                      </p:cBhvr>
                                      <p:to>
                                        <p:strVal val="visible"/>
                                      </p:to>
                                    </p:set>
                                    <p:animEffect transition="in" filter="fade">
                                      <p:cBhvr>
                                        <p:cTn id="17" dur="500"/>
                                        <p:tgtEl>
                                          <p:spTgt spid="12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68">
                                            <p:txEl>
                                              <p:pRg st="3" end="3"/>
                                            </p:txEl>
                                          </p:spTgt>
                                        </p:tgtEl>
                                        <p:attrNameLst>
                                          <p:attrName>style.visibility</p:attrName>
                                        </p:attrNameLst>
                                      </p:cBhvr>
                                      <p:to>
                                        <p:strVal val="visible"/>
                                      </p:to>
                                    </p:set>
                                    <p:animEffect transition="in" filter="fade">
                                      <p:cBhvr>
                                        <p:cTn id="22" dur="500"/>
                                        <p:tgtEl>
                                          <p:spTgt spid="12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68">
                                            <p:txEl>
                                              <p:pRg st="4" end="4"/>
                                            </p:txEl>
                                          </p:spTgt>
                                        </p:tgtEl>
                                        <p:attrNameLst>
                                          <p:attrName>style.visibility</p:attrName>
                                        </p:attrNameLst>
                                      </p:cBhvr>
                                      <p:to>
                                        <p:strVal val="visible"/>
                                      </p:to>
                                    </p:set>
                                    <p:animEffect transition="in" filter="fade">
                                      <p:cBhvr>
                                        <p:cTn id="27" dur="500"/>
                                        <p:tgtEl>
                                          <p:spTgt spid="12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4" name="Google Shape;1274;p77"/>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The simplest allocation scheme is to store each file as a contiguous run of disk block.</a:t>
            </a:r>
            <a:endParaRPr/>
          </a:p>
          <a:p>
            <a:pPr marL="0" lvl="0" indent="0" algn="just" rtl="0">
              <a:lnSpc>
                <a:spcPct val="90000"/>
              </a:lnSpc>
              <a:spcBef>
                <a:spcPts val="1000"/>
              </a:spcBef>
              <a:spcAft>
                <a:spcPts val="0"/>
              </a:spcAft>
              <a:buSzPts val="2400"/>
              <a:buNone/>
            </a:pPr>
            <a:endParaRPr/>
          </a:p>
        </p:txBody>
      </p:sp>
      <p:sp>
        <p:nvSpPr>
          <p:cNvPr id="1275" name="Google Shape;1275;p77"/>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Contiguous allocation</a:t>
            </a:r>
            <a:endParaRPr/>
          </a:p>
        </p:txBody>
      </p:sp>
      <p:pic>
        <p:nvPicPr>
          <p:cNvPr id="1276" name="Google Shape;1276;p77"/>
          <p:cNvPicPr preferRelativeResize="0"/>
          <p:nvPr/>
        </p:nvPicPr>
        <p:blipFill rotWithShape="1">
          <a:blip r:embed="rId3">
            <a:alphaModFix/>
          </a:blip>
          <a:srcRect/>
          <a:stretch/>
        </p:blipFill>
        <p:spPr>
          <a:xfrm>
            <a:off x="304800" y="1752600"/>
            <a:ext cx="8681209" cy="1428750"/>
          </a:xfrm>
          <a:prstGeom prst="rect">
            <a:avLst/>
          </a:prstGeom>
          <a:noFill/>
          <a:ln>
            <a:noFill/>
          </a:ln>
        </p:spPr>
      </p:pic>
      <p:pic>
        <p:nvPicPr>
          <p:cNvPr id="1277" name="Google Shape;1277;p77"/>
          <p:cNvPicPr preferRelativeResize="0"/>
          <p:nvPr/>
        </p:nvPicPr>
        <p:blipFill rotWithShape="1">
          <a:blip r:embed="rId4">
            <a:alphaModFix/>
          </a:blip>
          <a:srcRect/>
          <a:stretch/>
        </p:blipFill>
        <p:spPr>
          <a:xfrm>
            <a:off x="276726" y="4047424"/>
            <a:ext cx="8679600" cy="1134176"/>
          </a:xfrm>
          <a:prstGeom prst="rect">
            <a:avLst/>
          </a:prstGeom>
          <a:noFill/>
          <a:ln>
            <a:noFill/>
          </a:ln>
        </p:spPr>
      </p:pic>
      <p:sp>
        <p:nvSpPr>
          <p:cNvPr id="1278" name="Google Shape;1278;p77"/>
          <p:cNvSpPr txBox="1"/>
          <p:nvPr/>
        </p:nvSpPr>
        <p:spPr>
          <a:xfrm>
            <a:off x="1787904" y="3409387"/>
            <a:ext cx="5715000" cy="40011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Roboto Condensed"/>
                <a:ea typeface="Roboto Condensed"/>
                <a:cs typeface="Roboto Condensed"/>
                <a:sym typeface="Roboto Condensed"/>
              </a:rPr>
              <a:t>State of the disk after files D and F have been removed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4">
                                            <p:txEl>
                                              <p:pRg st="0" end="0"/>
                                            </p:txEl>
                                          </p:spTgt>
                                        </p:tgtEl>
                                        <p:attrNameLst>
                                          <p:attrName>style.visibility</p:attrName>
                                        </p:attrNameLst>
                                      </p:cBhvr>
                                      <p:to>
                                        <p:strVal val="visible"/>
                                      </p:to>
                                    </p:set>
                                    <p:animEffect transition="in" filter="fade">
                                      <p:cBhvr>
                                        <p:cTn id="7" dur="500"/>
                                        <p:tgtEl>
                                          <p:spTgt spid="12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74">
                                            <p:txEl>
                                              <p:pRg st="1" end="1"/>
                                            </p:txEl>
                                          </p:spTgt>
                                        </p:tgtEl>
                                        <p:attrNameLst>
                                          <p:attrName>style.visibility</p:attrName>
                                        </p:attrNameLst>
                                      </p:cBhvr>
                                      <p:to>
                                        <p:strVal val="visible"/>
                                      </p:to>
                                    </p:set>
                                    <p:animEffect transition="in" filter="fade">
                                      <p:cBhvr>
                                        <p:cTn id="12" dur="500"/>
                                        <p:tgtEl>
                                          <p:spTgt spid="12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7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7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282"/>
        <p:cNvGrpSpPr/>
        <p:nvPr/>
      </p:nvGrpSpPr>
      <p:grpSpPr>
        <a:xfrm>
          <a:off x="0" y="0"/>
          <a:ext cx="0" cy="0"/>
          <a:chOff x="0" y="0"/>
          <a:chExt cx="0" cy="0"/>
        </a:xfrm>
      </p:grpSpPr>
      <p:sp>
        <p:nvSpPr>
          <p:cNvPr id="1283" name="Google Shape;1283;p78"/>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It is simple to implement because we need to keep track of only the first block and the number of blocks in the file.</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Read performance is excellent because the entire file can be read from the disk in a single operation. </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Only one seek is needed (to the first block).</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Once the disk is filled, reusing the space requires maintaining a list of hole.</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However, when a new file is to be created, it is necessary to know its final size in order to choose a hole of the correct size to place it in.</a:t>
            </a:r>
            <a:endParaRPr/>
          </a:p>
        </p:txBody>
      </p:sp>
      <p:sp>
        <p:nvSpPr>
          <p:cNvPr id="1284" name="Google Shape;1284;p78"/>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Contiguous allocation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3">
                                            <p:txEl>
                                              <p:pRg st="0" end="0"/>
                                            </p:txEl>
                                          </p:spTgt>
                                        </p:tgtEl>
                                        <p:attrNameLst>
                                          <p:attrName>style.visibility</p:attrName>
                                        </p:attrNameLst>
                                      </p:cBhvr>
                                      <p:to>
                                        <p:strVal val="visible"/>
                                      </p:to>
                                    </p:set>
                                    <p:animEffect transition="in" filter="fade">
                                      <p:cBhvr>
                                        <p:cTn id="7" dur="500"/>
                                        <p:tgtEl>
                                          <p:spTgt spid="1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3">
                                            <p:txEl>
                                              <p:pRg st="1" end="1"/>
                                            </p:txEl>
                                          </p:spTgt>
                                        </p:tgtEl>
                                        <p:attrNameLst>
                                          <p:attrName>style.visibility</p:attrName>
                                        </p:attrNameLst>
                                      </p:cBhvr>
                                      <p:to>
                                        <p:strVal val="visible"/>
                                      </p:to>
                                    </p:set>
                                    <p:animEffect transition="in" filter="fade">
                                      <p:cBhvr>
                                        <p:cTn id="12" dur="500"/>
                                        <p:tgtEl>
                                          <p:spTgt spid="12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3">
                                            <p:txEl>
                                              <p:pRg st="2" end="2"/>
                                            </p:txEl>
                                          </p:spTgt>
                                        </p:tgtEl>
                                        <p:attrNameLst>
                                          <p:attrName>style.visibility</p:attrName>
                                        </p:attrNameLst>
                                      </p:cBhvr>
                                      <p:to>
                                        <p:strVal val="visible"/>
                                      </p:to>
                                    </p:set>
                                    <p:animEffect transition="in" filter="fade">
                                      <p:cBhvr>
                                        <p:cTn id="17" dur="500"/>
                                        <p:tgtEl>
                                          <p:spTgt spid="12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83">
                                            <p:txEl>
                                              <p:pRg st="3" end="3"/>
                                            </p:txEl>
                                          </p:spTgt>
                                        </p:tgtEl>
                                        <p:attrNameLst>
                                          <p:attrName>style.visibility</p:attrName>
                                        </p:attrNameLst>
                                      </p:cBhvr>
                                      <p:to>
                                        <p:strVal val="visible"/>
                                      </p:to>
                                    </p:set>
                                    <p:animEffect transition="in" filter="fade">
                                      <p:cBhvr>
                                        <p:cTn id="22" dur="500"/>
                                        <p:tgtEl>
                                          <p:spTgt spid="12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83">
                                            <p:txEl>
                                              <p:pRg st="4" end="4"/>
                                            </p:txEl>
                                          </p:spTgt>
                                        </p:tgtEl>
                                        <p:attrNameLst>
                                          <p:attrName>style.visibility</p:attrName>
                                        </p:attrNameLst>
                                      </p:cBhvr>
                                      <p:to>
                                        <p:strVal val="visible"/>
                                      </p:to>
                                    </p:set>
                                    <p:animEffect transition="in" filter="fade">
                                      <p:cBhvr>
                                        <p:cTn id="27" dur="500"/>
                                        <p:tgtEl>
                                          <p:spTgt spid="1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79"/>
          <p:cNvSpPr txBox="1">
            <a:spLocks noGrp="1"/>
          </p:cNvSpPr>
          <p:nvPr>
            <p:ph type="body" idx="1"/>
          </p:nvPr>
        </p:nvSpPr>
        <p:spPr>
          <a:xfrm>
            <a:off x="131181" y="863444"/>
            <a:ext cx="7526920"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Another method for storing files is to keep each one as a linked list of the disk blocks.</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The first word of each block is used as a pointer to the next one. The rest of the block is for data.</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No space is lost to disk fragmentation.</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Reading a file is extremely slower than Contiguous Allocation.</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Less data occupied in block.</a:t>
            </a:r>
            <a:endParaRPr/>
          </a:p>
        </p:txBody>
      </p:sp>
      <p:sp>
        <p:nvSpPr>
          <p:cNvPr id="1290" name="Google Shape;1290;p79"/>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Linked list allocation</a:t>
            </a:r>
            <a:endParaRPr/>
          </a:p>
        </p:txBody>
      </p:sp>
      <p:pic>
        <p:nvPicPr>
          <p:cNvPr id="1291" name="Google Shape;1291;p79" descr="Image result for Linked List Allocation"/>
          <p:cNvPicPr preferRelativeResize="0"/>
          <p:nvPr/>
        </p:nvPicPr>
        <p:blipFill rotWithShape="1">
          <a:blip r:embed="rId3">
            <a:alphaModFix/>
          </a:blip>
          <a:srcRect b="13533"/>
          <a:stretch/>
        </p:blipFill>
        <p:spPr>
          <a:xfrm>
            <a:off x="7658100" y="1240972"/>
            <a:ext cx="4305300" cy="303575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289">
                                            <p:txEl>
                                              <p:pRg st="0" end="0"/>
                                            </p:txEl>
                                          </p:spTgt>
                                        </p:tgtEl>
                                        <p:attrNameLst>
                                          <p:attrName>style.visibility</p:attrName>
                                        </p:attrNameLst>
                                      </p:cBhvr>
                                      <p:to>
                                        <p:strVal val="visible"/>
                                      </p:to>
                                    </p:set>
                                    <p:animEffect transition="in" filter="fade">
                                      <p:cBhvr>
                                        <p:cTn id="11" dur="500"/>
                                        <p:tgtEl>
                                          <p:spTgt spid="128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89">
                                            <p:txEl>
                                              <p:pRg st="1" end="1"/>
                                            </p:txEl>
                                          </p:spTgt>
                                        </p:tgtEl>
                                        <p:attrNameLst>
                                          <p:attrName>style.visibility</p:attrName>
                                        </p:attrNameLst>
                                      </p:cBhvr>
                                      <p:to>
                                        <p:strVal val="visible"/>
                                      </p:to>
                                    </p:set>
                                    <p:animEffect transition="in" filter="fade">
                                      <p:cBhvr>
                                        <p:cTn id="16" dur="500"/>
                                        <p:tgtEl>
                                          <p:spTgt spid="128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89">
                                            <p:txEl>
                                              <p:pRg st="2" end="2"/>
                                            </p:txEl>
                                          </p:spTgt>
                                        </p:tgtEl>
                                        <p:attrNameLst>
                                          <p:attrName>style.visibility</p:attrName>
                                        </p:attrNameLst>
                                      </p:cBhvr>
                                      <p:to>
                                        <p:strVal val="visible"/>
                                      </p:to>
                                    </p:set>
                                    <p:animEffect transition="in" filter="fade">
                                      <p:cBhvr>
                                        <p:cTn id="21" dur="500"/>
                                        <p:tgtEl>
                                          <p:spTgt spid="128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89">
                                            <p:txEl>
                                              <p:pRg st="3" end="3"/>
                                            </p:txEl>
                                          </p:spTgt>
                                        </p:tgtEl>
                                        <p:attrNameLst>
                                          <p:attrName>style.visibility</p:attrName>
                                        </p:attrNameLst>
                                      </p:cBhvr>
                                      <p:to>
                                        <p:strVal val="visible"/>
                                      </p:to>
                                    </p:set>
                                    <p:animEffect transition="in" filter="fade">
                                      <p:cBhvr>
                                        <p:cTn id="26" dur="500"/>
                                        <p:tgtEl>
                                          <p:spTgt spid="128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89">
                                            <p:txEl>
                                              <p:pRg st="4" end="4"/>
                                            </p:txEl>
                                          </p:spTgt>
                                        </p:tgtEl>
                                        <p:attrNameLst>
                                          <p:attrName>style.visibility</p:attrName>
                                        </p:attrNameLst>
                                      </p:cBhvr>
                                      <p:to>
                                        <p:strVal val="visible"/>
                                      </p:to>
                                    </p:set>
                                    <p:animEffect transition="in" filter="fade">
                                      <p:cBhvr>
                                        <p:cTn id="31" dur="500"/>
                                        <p:tgtEl>
                                          <p:spTgt spid="128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80"/>
          <p:cNvSpPr txBox="1">
            <a:spLocks noGrp="1"/>
          </p:cNvSpPr>
          <p:nvPr>
            <p:ph type="body" idx="1"/>
          </p:nvPr>
        </p:nvSpPr>
        <p:spPr>
          <a:xfrm>
            <a:off x="131181" y="863444"/>
            <a:ext cx="7398332"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In this method instead of a pointer, a table in memory called file allocation table is used.</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Take the pointer word from each block and put it in a table in memory.</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Advantage of this method is that random access of files is faster. </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The only disadvantage of this method is that the entire table should always be in the memory. </a:t>
            </a:r>
            <a:endParaRPr/>
          </a:p>
        </p:txBody>
      </p:sp>
      <p:sp>
        <p:nvSpPr>
          <p:cNvPr id="1297" name="Google Shape;1297;p80"/>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Linked list allocation using a table in memory</a:t>
            </a:r>
            <a:endParaRPr/>
          </a:p>
        </p:txBody>
      </p:sp>
      <p:graphicFrame>
        <p:nvGraphicFramePr>
          <p:cNvPr id="1298" name="Google Shape;1298;p80"/>
          <p:cNvGraphicFramePr/>
          <p:nvPr/>
        </p:nvGraphicFramePr>
        <p:xfrm>
          <a:off x="7658101" y="971550"/>
          <a:ext cx="4256176" cy="3672000"/>
        </p:xfrm>
        <a:graphic>
          <a:graphicData uri="http://schemas.openxmlformats.org/presentationml/2006/ole">
            <mc:AlternateContent xmlns:mc="http://schemas.openxmlformats.org/markup-compatibility/2006">
              <mc:Choice xmlns:v="urn:schemas-microsoft-com:vml" Requires="v">
                <p:oleObj r:id="rId3" imgW="4256176" imgH="3672000" progId="Paint.Picture">
                  <p:embed/>
                </p:oleObj>
              </mc:Choice>
              <mc:Fallback>
                <p:oleObj r:id="rId3" imgW="4256176" imgH="3672000" progId="Paint.Picture">
                  <p:embed/>
                  <p:pic>
                    <p:nvPicPr>
                      <p:cNvPr id="1298" name="Google Shape;1298;p80"/>
                      <p:cNvPicPr preferRelativeResize="0"/>
                      <p:nvPr/>
                    </p:nvPicPr>
                    <p:blipFill rotWithShape="1">
                      <a:blip r:embed="rId4">
                        <a:alphaModFix/>
                      </a:blip>
                      <a:srcRect/>
                      <a:stretch/>
                    </p:blipFill>
                    <p:spPr>
                      <a:xfrm>
                        <a:off x="7658101" y="971550"/>
                        <a:ext cx="4256176" cy="3672000"/>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6">
                                            <p:txEl>
                                              <p:pRg st="0" end="0"/>
                                            </p:txEl>
                                          </p:spTgt>
                                        </p:tgtEl>
                                        <p:attrNameLst>
                                          <p:attrName>style.visibility</p:attrName>
                                        </p:attrNameLst>
                                      </p:cBhvr>
                                      <p:to>
                                        <p:strVal val="visible"/>
                                      </p:to>
                                    </p:set>
                                    <p:animEffect transition="in" filter="fade">
                                      <p:cBhvr>
                                        <p:cTn id="7" dur="500"/>
                                        <p:tgtEl>
                                          <p:spTgt spid="12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6">
                                            <p:txEl>
                                              <p:pRg st="1" end="1"/>
                                            </p:txEl>
                                          </p:spTgt>
                                        </p:tgtEl>
                                        <p:attrNameLst>
                                          <p:attrName>style.visibility</p:attrName>
                                        </p:attrNameLst>
                                      </p:cBhvr>
                                      <p:to>
                                        <p:strVal val="visible"/>
                                      </p:to>
                                    </p:set>
                                    <p:animEffect transition="in" filter="fade">
                                      <p:cBhvr>
                                        <p:cTn id="12" dur="500"/>
                                        <p:tgtEl>
                                          <p:spTgt spid="12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96">
                                            <p:txEl>
                                              <p:pRg st="2" end="2"/>
                                            </p:txEl>
                                          </p:spTgt>
                                        </p:tgtEl>
                                        <p:attrNameLst>
                                          <p:attrName>style.visibility</p:attrName>
                                        </p:attrNameLst>
                                      </p:cBhvr>
                                      <p:to>
                                        <p:strVal val="visible"/>
                                      </p:to>
                                    </p:set>
                                    <p:animEffect transition="in" filter="fade">
                                      <p:cBhvr>
                                        <p:cTn id="17" dur="500"/>
                                        <p:tgtEl>
                                          <p:spTgt spid="12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96">
                                            <p:txEl>
                                              <p:pRg st="3" end="3"/>
                                            </p:txEl>
                                          </p:spTgt>
                                        </p:tgtEl>
                                        <p:attrNameLst>
                                          <p:attrName>style.visibility</p:attrName>
                                        </p:attrNameLst>
                                      </p:cBhvr>
                                      <p:to>
                                        <p:strVal val="visible"/>
                                      </p:to>
                                    </p:set>
                                    <p:animEffect transition="in" filter="fade">
                                      <p:cBhvr>
                                        <p:cTn id="22" dur="500"/>
                                        <p:tgtEl>
                                          <p:spTgt spid="12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1303" name="Google Shape;1303;p81"/>
          <p:cNvSpPr txBox="1">
            <a:spLocks noGrp="1"/>
          </p:cNvSpPr>
          <p:nvPr>
            <p:ph type="body" idx="1"/>
          </p:nvPr>
        </p:nvSpPr>
        <p:spPr>
          <a:xfrm>
            <a:off x="131181" y="863444"/>
            <a:ext cx="7398332"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I-node (Index-node) is a data structure used for storing attributes and disk address of a block in memory. </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A method for keeping track of which blocks belong to which file is to associate with each file a data structure called an i-node (index-node), which lists the attributes and disk addresses of the file’s blocks.</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Here, only the i-node should be in the memory at all times.</a:t>
            </a:r>
            <a:endParaRPr/>
          </a:p>
        </p:txBody>
      </p:sp>
      <p:sp>
        <p:nvSpPr>
          <p:cNvPr id="1304" name="Google Shape;1304;p81"/>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I-node</a:t>
            </a:r>
            <a:endParaRPr/>
          </a:p>
        </p:txBody>
      </p:sp>
      <p:graphicFrame>
        <p:nvGraphicFramePr>
          <p:cNvPr id="1305" name="Google Shape;1305;p81"/>
          <p:cNvGraphicFramePr/>
          <p:nvPr/>
        </p:nvGraphicFramePr>
        <p:xfrm>
          <a:off x="7558084" y="990182"/>
          <a:ext cx="4533900" cy="3696118"/>
        </p:xfrm>
        <a:graphic>
          <a:graphicData uri="http://schemas.openxmlformats.org/presentationml/2006/ole">
            <mc:AlternateContent xmlns:mc="http://schemas.openxmlformats.org/markup-compatibility/2006">
              <mc:Choice xmlns:v="urn:schemas-microsoft-com:vml" Requires="v">
                <p:oleObj r:id="rId3" imgW="4533900" imgH="3696118" progId="Paint.Picture">
                  <p:embed/>
                </p:oleObj>
              </mc:Choice>
              <mc:Fallback>
                <p:oleObj r:id="rId3" imgW="4533900" imgH="3696118" progId="Paint.Picture">
                  <p:embed/>
                  <p:pic>
                    <p:nvPicPr>
                      <p:cNvPr id="1305" name="Google Shape;1305;p81"/>
                      <p:cNvPicPr preferRelativeResize="0"/>
                      <p:nvPr/>
                    </p:nvPicPr>
                    <p:blipFill rotWithShape="1">
                      <a:blip r:embed="rId4">
                        <a:alphaModFix/>
                      </a:blip>
                      <a:srcRect/>
                      <a:stretch/>
                    </p:blipFill>
                    <p:spPr>
                      <a:xfrm>
                        <a:off x="7558084" y="990182"/>
                        <a:ext cx="4533900" cy="3696118"/>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3">
                                            <p:txEl>
                                              <p:pRg st="0" end="0"/>
                                            </p:txEl>
                                          </p:spTgt>
                                        </p:tgtEl>
                                        <p:attrNameLst>
                                          <p:attrName>style.visibility</p:attrName>
                                        </p:attrNameLst>
                                      </p:cBhvr>
                                      <p:to>
                                        <p:strVal val="visible"/>
                                      </p:to>
                                    </p:set>
                                    <p:animEffect transition="in" filter="fade">
                                      <p:cBhvr>
                                        <p:cTn id="7" dur="500"/>
                                        <p:tgtEl>
                                          <p:spTgt spid="13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03">
                                            <p:txEl>
                                              <p:pRg st="1" end="1"/>
                                            </p:txEl>
                                          </p:spTgt>
                                        </p:tgtEl>
                                        <p:attrNameLst>
                                          <p:attrName>style.visibility</p:attrName>
                                        </p:attrNameLst>
                                      </p:cBhvr>
                                      <p:to>
                                        <p:strVal val="visible"/>
                                      </p:to>
                                    </p:set>
                                    <p:animEffect transition="in" filter="fade">
                                      <p:cBhvr>
                                        <p:cTn id="12" dur="500"/>
                                        <p:tgtEl>
                                          <p:spTgt spid="13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03">
                                            <p:txEl>
                                              <p:pRg st="2" end="2"/>
                                            </p:txEl>
                                          </p:spTgt>
                                        </p:tgtEl>
                                        <p:attrNameLst>
                                          <p:attrName>style.visibility</p:attrName>
                                        </p:attrNameLst>
                                      </p:cBhvr>
                                      <p:to>
                                        <p:strVal val="visible"/>
                                      </p:to>
                                    </p:set>
                                    <p:animEffect transition="in" filter="fade">
                                      <p:cBhvr>
                                        <p:cTn id="17" dur="500"/>
                                        <p:tgtEl>
                                          <p:spTgt spid="13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309"/>
        <p:cNvGrpSpPr/>
        <p:nvPr/>
      </p:nvGrpSpPr>
      <p:grpSpPr>
        <a:xfrm>
          <a:off x="0" y="0"/>
          <a:ext cx="0" cy="0"/>
          <a:chOff x="0" y="0"/>
          <a:chExt cx="0" cy="0"/>
        </a:xfrm>
      </p:grpSpPr>
      <p:sp>
        <p:nvSpPr>
          <p:cNvPr id="1310" name="Google Shape;1310;p8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5C2321"/>
              </a:buClr>
              <a:buSzPts val="6000"/>
              <a:buFont typeface="Roboto Condensed"/>
              <a:buNone/>
            </a:pPr>
            <a:br>
              <a:rPr lang="en-US">
                <a:solidFill>
                  <a:srgbClr val="5C2321"/>
                </a:solidFill>
              </a:rPr>
            </a:br>
            <a:r>
              <a:rPr lang="en-US">
                <a:solidFill>
                  <a:srgbClr val="5C2321"/>
                </a:solidFill>
              </a:rPr>
              <a:t>Free-space management (bit vector, linked list, grouping)</a:t>
            </a:r>
            <a:endParaRPr/>
          </a:p>
        </p:txBody>
      </p:sp>
      <p:sp>
        <p:nvSpPr>
          <p:cNvPr id="1311" name="Google Shape;1311;p8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Section - 9</a:t>
            </a: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9"/>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Disk read-write without a DMA</a:t>
            </a:r>
            <a:endParaRPr/>
          </a:p>
        </p:txBody>
      </p:sp>
      <p:sp>
        <p:nvSpPr>
          <p:cNvPr id="468" name="Google Shape;468;p9"/>
          <p:cNvSpPr txBox="1">
            <a:spLocks noGrp="1"/>
          </p:cNvSpPr>
          <p:nvPr>
            <p:ph type="body" idx="1"/>
          </p:nvPr>
        </p:nvSpPr>
        <p:spPr>
          <a:xfrm>
            <a:off x="131181" y="863444"/>
            <a:ext cx="7403096"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The </a:t>
            </a:r>
            <a:r>
              <a:rPr lang="en-US" b="1">
                <a:solidFill>
                  <a:schemeClr val="accent6"/>
                </a:solidFill>
              </a:rPr>
              <a:t>disk controller reads the block from the drive serially</a:t>
            </a:r>
            <a:r>
              <a:rPr lang="en-US"/>
              <a:t>, bit by bit, </a:t>
            </a:r>
            <a:r>
              <a:rPr lang="en-US" b="1">
                <a:solidFill>
                  <a:schemeClr val="accent6"/>
                </a:solidFill>
              </a:rPr>
              <a:t>until the entire block is in the controller’s buffer</a:t>
            </a:r>
            <a:r>
              <a:rPr lang="en-US"/>
              <a:t>.</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Next, it </a:t>
            </a:r>
            <a:r>
              <a:rPr lang="en-US" b="1">
                <a:solidFill>
                  <a:schemeClr val="accent6"/>
                </a:solidFill>
              </a:rPr>
              <a:t>computes the checksum </a:t>
            </a:r>
            <a:r>
              <a:rPr lang="en-US"/>
              <a:t>to verify that no read errors have occurred.</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Then the </a:t>
            </a:r>
            <a:r>
              <a:rPr lang="en-US" b="1">
                <a:solidFill>
                  <a:schemeClr val="accent6"/>
                </a:solidFill>
              </a:rPr>
              <a:t>controller causes an interrupt</a:t>
            </a:r>
            <a:r>
              <a:rPr lang="en-US"/>
              <a:t>, so that OS can read the block from controller’s buffer (a byte or a word at a time) by executing a loop.</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b="1">
                <a:solidFill>
                  <a:schemeClr val="accent6"/>
                </a:solidFill>
              </a:rPr>
              <a:t>After reading every single part of the block </a:t>
            </a:r>
            <a:r>
              <a:rPr lang="en-US"/>
              <a:t>from controller device register, the </a:t>
            </a:r>
            <a:r>
              <a:rPr lang="en-US" b="1">
                <a:solidFill>
                  <a:schemeClr val="accent6"/>
                </a:solidFill>
              </a:rPr>
              <a:t>operating system will store them into the main memory</a:t>
            </a:r>
            <a:r>
              <a:rPr lang="en-US"/>
              <a:t>.</a:t>
            </a:r>
            <a:endParaRPr/>
          </a:p>
        </p:txBody>
      </p:sp>
      <p:sp>
        <p:nvSpPr>
          <p:cNvPr id="469" name="Google Shape;469;p9"/>
          <p:cNvSpPr/>
          <p:nvPr/>
        </p:nvSpPr>
        <p:spPr>
          <a:xfrm>
            <a:off x="7743827" y="2185988"/>
            <a:ext cx="1066800" cy="1600200"/>
          </a:xfrm>
          <a:prstGeom prst="rect">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470" name="Google Shape;470;p9"/>
          <p:cNvSpPr/>
          <p:nvPr/>
        </p:nvSpPr>
        <p:spPr>
          <a:xfrm>
            <a:off x="9354505" y="2185988"/>
            <a:ext cx="1066800" cy="1600200"/>
          </a:xfrm>
          <a:prstGeom prst="rect">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471" name="Google Shape;471;p9"/>
          <p:cNvSpPr/>
          <p:nvPr/>
        </p:nvSpPr>
        <p:spPr>
          <a:xfrm>
            <a:off x="10965182" y="2185988"/>
            <a:ext cx="1066800" cy="1600200"/>
          </a:xfrm>
          <a:prstGeom prst="rect">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472" name="Google Shape;472;p9"/>
          <p:cNvSpPr/>
          <p:nvPr/>
        </p:nvSpPr>
        <p:spPr>
          <a:xfrm>
            <a:off x="9805037" y="1042988"/>
            <a:ext cx="533400" cy="533400"/>
          </a:xfrm>
          <a:prstGeom prst="flowChartMagneticDisk">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473" name="Google Shape;473;p9"/>
          <p:cNvSpPr/>
          <p:nvPr/>
        </p:nvSpPr>
        <p:spPr>
          <a:xfrm>
            <a:off x="9630161" y="2338388"/>
            <a:ext cx="533400" cy="457200"/>
          </a:xfrm>
          <a:prstGeom prst="rect">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cxnSp>
        <p:nvCxnSpPr>
          <p:cNvPr id="474" name="Google Shape;474;p9"/>
          <p:cNvCxnSpPr/>
          <p:nvPr/>
        </p:nvCxnSpPr>
        <p:spPr>
          <a:xfrm>
            <a:off x="8277227" y="3786188"/>
            <a:ext cx="0" cy="533400"/>
          </a:xfrm>
          <a:prstGeom prst="straightConnector1">
            <a:avLst/>
          </a:prstGeom>
          <a:noFill/>
          <a:ln w="101600" cap="flat" cmpd="sng">
            <a:solidFill>
              <a:schemeClr val="dk2"/>
            </a:solidFill>
            <a:prstDash val="solid"/>
            <a:miter lim="800000"/>
            <a:headEnd type="none" w="sm" len="sm"/>
            <a:tailEnd type="none" w="sm" len="sm"/>
          </a:ln>
        </p:spPr>
      </p:cxnSp>
      <p:cxnSp>
        <p:nvCxnSpPr>
          <p:cNvPr id="475" name="Google Shape;475;p9"/>
          <p:cNvCxnSpPr/>
          <p:nvPr/>
        </p:nvCxnSpPr>
        <p:spPr>
          <a:xfrm>
            <a:off x="9915527" y="3786188"/>
            <a:ext cx="0" cy="533400"/>
          </a:xfrm>
          <a:prstGeom prst="straightConnector1">
            <a:avLst/>
          </a:prstGeom>
          <a:noFill/>
          <a:ln w="101600" cap="flat" cmpd="sng">
            <a:solidFill>
              <a:schemeClr val="dk2"/>
            </a:solidFill>
            <a:prstDash val="solid"/>
            <a:miter lim="800000"/>
            <a:headEnd type="none" w="sm" len="sm"/>
            <a:tailEnd type="none" w="sm" len="sm"/>
          </a:ln>
        </p:spPr>
      </p:cxnSp>
      <p:cxnSp>
        <p:nvCxnSpPr>
          <p:cNvPr id="476" name="Google Shape;476;p9"/>
          <p:cNvCxnSpPr/>
          <p:nvPr/>
        </p:nvCxnSpPr>
        <p:spPr>
          <a:xfrm>
            <a:off x="11505701" y="3786188"/>
            <a:ext cx="0" cy="533400"/>
          </a:xfrm>
          <a:prstGeom prst="straightConnector1">
            <a:avLst/>
          </a:prstGeom>
          <a:noFill/>
          <a:ln w="101600" cap="flat" cmpd="sng">
            <a:solidFill>
              <a:schemeClr val="dk2"/>
            </a:solidFill>
            <a:prstDash val="solid"/>
            <a:miter lim="800000"/>
            <a:headEnd type="none" w="sm" len="sm"/>
            <a:tailEnd type="none" w="sm" len="sm"/>
          </a:ln>
        </p:spPr>
      </p:cxnSp>
      <p:cxnSp>
        <p:nvCxnSpPr>
          <p:cNvPr id="477" name="Google Shape;477;p9"/>
          <p:cNvCxnSpPr/>
          <p:nvPr/>
        </p:nvCxnSpPr>
        <p:spPr>
          <a:xfrm>
            <a:off x="8237225" y="4328931"/>
            <a:ext cx="3319272" cy="937"/>
          </a:xfrm>
          <a:prstGeom prst="straightConnector1">
            <a:avLst/>
          </a:prstGeom>
          <a:noFill/>
          <a:ln w="101600" cap="flat" cmpd="sng">
            <a:solidFill>
              <a:schemeClr val="dk2"/>
            </a:solidFill>
            <a:prstDash val="solid"/>
            <a:miter lim="800000"/>
            <a:headEnd type="none" w="sm" len="sm"/>
            <a:tailEnd type="none" w="sm" len="sm"/>
          </a:ln>
        </p:spPr>
      </p:cxnSp>
      <p:sp>
        <p:nvSpPr>
          <p:cNvPr id="478" name="Google Shape;478;p9"/>
          <p:cNvSpPr txBox="1"/>
          <p:nvPr/>
        </p:nvSpPr>
        <p:spPr>
          <a:xfrm>
            <a:off x="7972427" y="3416856"/>
            <a:ext cx="609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CPU</a:t>
            </a:r>
            <a:endParaRPr/>
          </a:p>
        </p:txBody>
      </p:sp>
      <p:sp>
        <p:nvSpPr>
          <p:cNvPr id="479" name="Google Shape;479;p9"/>
          <p:cNvSpPr txBox="1"/>
          <p:nvPr/>
        </p:nvSpPr>
        <p:spPr>
          <a:xfrm>
            <a:off x="9317357" y="3139857"/>
            <a:ext cx="116205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Disk</a:t>
            </a:r>
            <a:endParaRPr/>
          </a:p>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Controller</a:t>
            </a:r>
            <a:endParaRPr/>
          </a:p>
        </p:txBody>
      </p:sp>
      <p:sp>
        <p:nvSpPr>
          <p:cNvPr id="480" name="Google Shape;480;p9"/>
          <p:cNvSpPr txBox="1"/>
          <p:nvPr/>
        </p:nvSpPr>
        <p:spPr>
          <a:xfrm>
            <a:off x="10917557" y="3139857"/>
            <a:ext cx="116205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Main</a:t>
            </a:r>
            <a:endParaRPr/>
          </a:p>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Memory</a:t>
            </a:r>
            <a:endParaRPr/>
          </a:p>
        </p:txBody>
      </p:sp>
      <p:sp>
        <p:nvSpPr>
          <p:cNvPr id="481" name="Google Shape;481;p9"/>
          <p:cNvSpPr txBox="1"/>
          <p:nvPr/>
        </p:nvSpPr>
        <p:spPr>
          <a:xfrm>
            <a:off x="11200900" y="4684806"/>
            <a:ext cx="6096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Bus</a:t>
            </a:r>
            <a:endParaRPr/>
          </a:p>
        </p:txBody>
      </p:sp>
      <p:cxnSp>
        <p:nvCxnSpPr>
          <p:cNvPr id="482" name="Google Shape;482;p9"/>
          <p:cNvCxnSpPr/>
          <p:nvPr/>
        </p:nvCxnSpPr>
        <p:spPr>
          <a:xfrm rot="10800000">
            <a:off x="11430001" y="4356862"/>
            <a:ext cx="75700" cy="327945"/>
          </a:xfrm>
          <a:prstGeom prst="straightConnector1">
            <a:avLst/>
          </a:prstGeom>
          <a:noFill/>
          <a:ln w="28575" cap="flat" cmpd="sng">
            <a:solidFill>
              <a:schemeClr val="accent6"/>
            </a:solidFill>
            <a:prstDash val="solid"/>
            <a:miter lim="800000"/>
            <a:headEnd type="none" w="sm" len="sm"/>
            <a:tailEnd type="triangle" w="med" len="med"/>
          </a:ln>
        </p:spPr>
      </p:cxnSp>
      <p:sp>
        <p:nvSpPr>
          <p:cNvPr id="483" name="Google Shape;483;p9"/>
          <p:cNvSpPr txBox="1"/>
          <p:nvPr/>
        </p:nvSpPr>
        <p:spPr>
          <a:xfrm>
            <a:off x="10217912" y="1709346"/>
            <a:ext cx="8382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Buffer</a:t>
            </a:r>
            <a:endParaRPr/>
          </a:p>
        </p:txBody>
      </p:sp>
      <p:cxnSp>
        <p:nvCxnSpPr>
          <p:cNvPr id="484" name="Google Shape;484;p9"/>
          <p:cNvCxnSpPr>
            <a:stCxn id="483" idx="2"/>
          </p:cNvCxnSpPr>
          <p:nvPr/>
        </p:nvCxnSpPr>
        <p:spPr>
          <a:xfrm flipH="1">
            <a:off x="10144112" y="2078678"/>
            <a:ext cx="492900" cy="259800"/>
          </a:xfrm>
          <a:prstGeom prst="straightConnector1">
            <a:avLst/>
          </a:prstGeom>
          <a:noFill/>
          <a:ln w="28575" cap="flat" cmpd="sng">
            <a:solidFill>
              <a:schemeClr val="accent6"/>
            </a:solidFill>
            <a:prstDash val="solid"/>
            <a:miter lim="800000"/>
            <a:headEnd type="none" w="sm" len="sm"/>
            <a:tailEnd type="triangle" w="med" len="med"/>
          </a:ln>
        </p:spPr>
      </p:cxnSp>
      <p:sp>
        <p:nvSpPr>
          <p:cNvPr id="485" name="Google Shape;485;p9"/>
          <p:cNvSpPr txBox="1"/>
          <p:nvPr/>
        </p:nvSpPr>
        <p:spPr>
          <a:xfrm>
            <a:off x="10856597" y="981459"/>
            <a:ext cx="74295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Drive</a:t>
            </a:r>
            <a:endParaRPr/>
          </a:p>
        </p:txBody>
      </p:sp>
      <p:cxnSp>
        <p:nvCxnSpPr>
          <p:cNvPr id="486" name="Google Shape;486;p9"/>
          <p:cNvCxnSpPr/>
          <p:nvPr/>
        </p:nvCxnSpPr>
        <p:spPr>
          <a:xfrm flipH="1">
            <a:off x="10352273" y="1166125"/>
            <a:ext cx="562939" cy="5219"/>
          </a:xfrm>
          <a:prstGeom prst="straightConnector1">
            <a:avLst/>
          </a:prstGeom>
          <a:noFill/>
          <a:ln w="28575" cap="flat" cmpd="sng">
            <a:solidFill>
              <a:schemeClr val="accent6"/>
            </a:solidFill>
            <a:prstDash val="solid"/>
            <a:miter lim="800000"/>
            <a:headEnd type="none" w="sm" len="sm"/>
            <a:tailEnd type="triangle" w="med" len="med"/>
          </a:ln>
        </p:spPr>
      </p:cxnSp>
      <p:cxnSp>
        <p:nvCxnSpPr>
          <p:cNvPr id="487" name="Google Shape;487;p9"/>
          <p:cNvCxnSpPr/>
          <p:nvPr/>
        </p:nvCxnSpPr>
        <p:spPr>
          <a:xfrm>
            <a:off x="10067927" y="1587927"/>
            <a:ext cx="0" cy="750461"/>
          </a:xfrm>
          <a:prstGeom prst="straightConnector1">
            <a:avLst/>
          </a:prstGeom>
          <a:noFill/>
          <a:ln w="28575" cap="flat" cmpd="sng">
            <a:solidFill>
              <a:schemeClr val="dk2"/>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68">
                                            <p:txEl>
                                              <p:pRg st="0" end="0"/>
                                            </p:txEl>
                                          </p:spTgt>
                                        </p:tgtEl>
                                        <p:attrNameLst>
                                          <p:attrName>style.visibility</p:attrName>
                                        </p:attrNameLst>
                                      </p:cBhvr>
                                      <p:to>
                                        <p:strVal val="visible"/>
                                      </p:to>
                                    </p:set>
                                    <p:animEffect transition="in" filter="fade">
                                      <p:cBhvr>
                                        <p:cTn id="47" dur="500"/>
                                        <p:tgtEl>
                                          <p:spTgt spid="46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68">
                                            <p:txEl>
                                              <p:pRg st="1" end="1"/>
                                            </p:txEl>
                                          </p:spTgt>
                                        </p:tgtEl>
                                        <p:attrNameLst>
                                          <p:attrName>style.visibility</p:attrName>
                                        </p:attrNameLst>
                                      </p:cBhvr>
                                      <p:to>
                                        <p:strVal val="visible"/>
                                      </p:to>
                                    </p:set>
                                    <p:animEffect transition="in" filter="fade">
                                      <p:cBhvr>
                                        <p:cTn id="52" dur="500"/>
                                        <p:tgtEl>
                                          <p:spTgt spid="468">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68">
                                            <p:txEl>
                                              <p:pRg st="2" end="2"/>
                                            </p:txEl>
                                          </p:spTgt>
                                        </p:tgtEl>
                                        <p:attrNameLst>
                                          <p:attrName>style.visibility</p:attrName>
                                        </p:attrNameLst>
                                      </p:cBhvr>
                                      <p:to>
                                        <p:strVal val="visible"/>
                                      </p:to>
                                    </p:set>
                                    <p:animEffect transition="in" filter="fade">
                                      <p:cBhvr>
                                        <p:cTn id="57" dur="500"/>
                                        <p:tgtEl>
                                          <p:spTgt spid="468">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68">
                                            <p:txEl>
                                              <p:pRg st="3" end="3"/>
                                            </p:txEl>
                                          </p:spTgt>
                                        </p:tgtEl>
                                        <p:attrNameLst>
                                          <p:attrName>style.visibility</p:attrName>
                                        </p:attrNameLst>
                                      </p:cBhvr>
                                      <p:to>
                                        <p:strVal val="visible"/>
                                      </p:to>
                                    </p:set>
                                    <p:animEffect transition="in" filter="fade">
                                      <p:cBhvr>
                                        <p:cTn id="62" dur="500"/>
                                        <p:tgtEl>
                                          <p:spTgt spid="4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p83"/>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Techniques to manage free space are:</a:t>
            </a:r>
            <a:endParaRPr/>
          </a:p>
          <a:p>
            <a:pPr marL="809625" lvl="1" indent="-352425" algn="just" rtl="0">
              <a:lnSpc>
                <a:spcPct val="90000"/>
              </a:lnSpc>
              <a:spcBef>
                <a:spcPts val="500"/>
              </a:spcBef>
              <a:spcAft>
                <a:spcPts val="0"/>
              </a:spcAft>
              <a:buSzPts val="2000"/>
              <a:buChar char="⮩"/>
            </a:pPr>
            <a:r>
              <a:rPr lang="en-US"/>
              <a:t>bit vector</a:t>
            </a:r>
            <a:endParaRPr/>
          </a:p>
          <a:p>
            <a:pPr marL="809625" lvl="1" indent="-352425" algn="just" rtl="0">
              <a:lnSpc>
                <a:spcPct val="90000"/>
              </a:lnSpc>
              <a:spcBef>
                <a:spcPts val="500"/>
              </a:spcBef>
              <a:spcAft>
                <a:spcPts val="0"/>
              </a:spcAft>
              <a:buSzPts val="2000"/>
              <a:buChar char="⮩"/>
            </a:pPr>
            <a:r>
              <a:rPr lang="en-US"/>
              <a:t>linked list</a:t>
            </a:r>
            <a:endParaRPr/>
          </a:p>
          <a:p>
            <a:pPr marL="809625" lvl="1" indent="-352425" algn="just" rtl="0">
              <a:lnSpc>
                <a:spcPct val="90000"/>
              </a:lnSpc>
              <a:spcBef>
                <a:spcPts val="500"/>
              </a:spcBef>
              <a:spcAft>
                <a:spcPts val="0"/>
              </a:spcAft>
              <a:buSzPts val="2000"/>
              <a:buChar char="⮩"/>
            </a:pPr>
            <a:r>
              <a:rPr lang="en-US"/>
              <a:t>grouping</a:t>
            </a:r>
            <a:endParaRPr/>
          </a:p>
        </p:txBody>
      </p:sp>
      <p:sp>
        <p:nvSpPr>
          <p:cNvPr id="1317" name="Google Shape;1317;p83"/>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Free-space management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6">
                                            <p:txEl>
                                              <p:pRg st="0" end="0"/>
                                            </p:txEl>
                                          </p:spTgt>
                                        </p:tgtEl>
                                        <p:attrNameLst>
                                          <p:attrName>style.visibility</p:attrName>
                                        </p:attrNameLst>
                                      </p:cBhvr>
                                      <p:to>
                                        <p:strVal val="visible"/>
                                      </p:to>
                                    </p:set>
                                    <p:animEffect transition="in" filter="fade">
                                      <p:cBhvr>
                                        <p:cTn id="7" dur="500"/>
                                        <p:tgtEl>
                                          <p:spTgt spid="13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16">
                                            <p:txEl>
                                              <p:pRg st="1" end="1"/>
                                            </p:txEl>
                                          </p:spTgt>
                                        </p:tgtEl>
                                        <p:attrNameLst>
                                          <p:attrName>style.visibility</p:attrName>
                                        </p:attrNameLst>
                                      </p:cBhvr>
                                      <p:to>
                                        <p:strVal val="visible"/>
                                      </p:to>
                                    </p:set>
                                    <p:animEffect transition="in" filter="fade">
                                      <p:cBhvr>
                                        <p:cTn id="12" dur="500"/>
                                        <p:tgtEl>
                                          <p:spTgt spid="13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16">
                                            <p:txEl>
                                              <p:pRg st="2" end="2"/>
                                            </p:txEl>
                                          </p:spTgt>
                                        </p:tgtEl>
                                        <p:attrNameLst>
                                          <p:attrName>style.visibility</p:attrName>
                                        </p:attrNameLst>
                                      </p:cBhvr>
                                      <p:to>
                                        <p:strVal val="visible"/>
                                      </p:to>
                                    </p:set>
                                    <p:animEffect transition="in" filter="fade">
                                      <p:cBhvr>
                                        <p:cTn id="17" dur="500"/>
                                        <p:tgtEl>
                                          <p:spTgt spid="13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16">
                                            <p:txEl>
                                              <p:pRg st="3" end="3"/>
                                            </p:txEl>
                                          </p:spTgt>
                                        </p:tgtEl>
                                        <p:attrNameLst>
                                          <p:attrName>style.visibility</p:attrName>
                                        </p:attrNameLst>
                                      </p:cBhvr>
                                      <p:to>
                                        <p:strVal val="visible"/>
                                      </p:to>
                                    </p:set>
                                    <p:animEffect transition="in" filter="fade">
                                      <p:cBhvr>
                                        <p:cTn id="22" dur="500"/>
                                        <p:tgtEl>
                                          <p:spTgt spid="13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321"/>
        <p:cNvGrpSpPr/>
        <p:nvPr/>
      </p:nvGrpSpPr>
      <p:grpSpPr>
        <a:xfrm>
          <a:off x="0" y="0"/>
          <a:ext cx="0" cy="0"/>
          <a:chOff x="0" y="0"/>
          <a:chExt cx="0" cy="0"/>
        </a:xfrm>
      </p:grpSpPr>
      <p:sp>
        <p:nvSpPr>
          <p:cNvPr id="1322" name="Google Shape;1322;p84"/>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In this method free space list (block) is implemented as a bit map or bit vector.</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If the block is free the bit is set to 1.</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If the block is allocated the bit is set to 0.</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Example:</a:t>
            </a:r>
            <a:endParaRPr/>
          </a:p>
          <a:p>
            <a:pPr marL="809625" lvl="1" indent="-352425" algn="just" rtl="0">
              <a:lnSpc>
                <a:spcPct val="90000"/>
              </a:lnSpc>
              <a:spcBef>
                <a:spcPts val="500"/>
              </a:spcBef>
              <a:spcAft>
                <a:spcPts val="0"/>
              </a:spcAft>
              <a:buSzPts val="2000"/>
              <a:buChar char="⮩"/>
            </a:pPr>
            <a:r>
              <a:rPr lang="en-US"/>
              <a:t>Consider a  disk, where blocks 2, 3, 4, 5, 8, 9, 10, 11, 12, 13, 17, 18, 25, 27 are free and rest of blocks are allocated.</a:t>
            </a:r>
            <a:endParaRPr/>
          </a:p>
          <a:p>
            <a:pPr marL="809625" lvl="1" indent="-352425" algn="just" rtl="0">
              <a:lnSpc>
                <a:spcPct val="90000"/>
              </a:lnSpc>
              <a:spcBef>
                <a:spcPts val="500"/>
              </a:spcBef>
              <a:spcAft>
                <a:spcPts val="0"/>
              </a:spcAft>
              <a:buSzPts val="2000"/>
              <a:buChar char="⮩"/>
            </a:pPr>
            <a:r>
              <a:rPr lang="en-US"/>
              <a:t>The free space bit map would be:</a:t>
            </a: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Advantages</a:t>
            </a:r>
            <a:endParaRPr/>
          </a:p>
          <a:p>
            <a:pPr marL="809625" lvl="1" indent="-352425" algn="just" rtl="0">
              <a:lnSpc>
                <a:spcPct val="90000"/>
              </a:lnSpc>
              <a:spcBef>
                <a:spcPts val="500"/>
              </a:spcBef>
              <a:spcAft>
                <a:spcPts val="0"/>
              </a:spcAft>
              <a:buSzPts val="2000"/>
              <a:buChar char="⮩"/>
            </a:pPr>
            <a:r>
              <a:rPr lang="en-US"/>
              <a:t>Relatively simple and efficient</a:t>
            </a:r>
            <a:endParaRPr/>
          </a:p>
          <a:p>
            <a:pPr marL="809625" lvl="1" indent="-352425" algn="just" rtl="0">
              <a:lnSpc>
                <a:spcPct val="90000"/>
              </a:lnSpc>
              <a:spcBef>
                <a:spcPts val="500"/>
              </a:spcBef>
              <a:spcAft>
                <a:spcPts val="0"/>
              </a:spcAft>
              <a:buSzPts val="2000"/>
              <a:buChar char="⮩"/>
            </a:pPr>
            <a:r>
              <a:rPr lang="en-US"/>
              <a:t>Easy to get contiguous files</a:t>
            </a:r>
            <a:endParaRPr/>
          </a:p>
        </p:txBody>
      </p:sp>
      <p:sp>
        <p:nvSpPr>
          <p:cNvPr id="1323" name="Google Shape;1323;p84"/>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Bit vector</a:t>
            </a:r>
            <a:endParaRPr/>
          </a:p>
        </p:txBody>
      </p:sp>
      <p:pic>
        <p:nvPicPr>
          <p:cNvPr id="1324" name="Google Shape;1324;p84"/>
          <p:cNvPicPr preferRelativeResize="0"/>
          <p:nvPr/>
        </p:nvPicPr>
        <p:blipFill rotWithShape="1">
          <a:blip r:embed="rId3">
            <a:alphaModFix/>
          </a:blip>
          <a:srcRect/>
          <a:stretch/>
        </p:blipFill>
        <p:spPr>
          <a:xfrm>
            <a:off x="1058816" y="3645178"/>
            <a:ext cx="8474174" cy="85351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2">
                                            <p:txEl>
                                              <p:pRg st="0" end="0"/>
                                            </p:txEl>
                                          </p:spTgt>
                                        </p:tgtEl>
                                        <p:attrNameLst>
                                          <p:attrName>style.visibility</p:attrName>
                                        </p:attrNameLst>
                                      </p:cBhvr>
                                      <p:to>
                                        <p:strVal val="visible"/>
                                      </p:to>
                                    </p:set>
                                    <p:animEffect transition="in" filter="fade">
                                      <p:cBhvr>
                                        <p:cTn id="7" dur="500"/>
                                        <p:tgtEl>
                                          <p:spTgt spid="13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22">
                                            <p:txEl>
                                              <p:pRg st="1" end="1"/>
                                            </p:txEl>
                                          </p:spTgt>
                                        </p:tgtEl>
                                        <p:attrNameLst>
                                          <p:attrName>style.visibility</p:attrName>
                                        </p:attrNameLst>
                                      </p:cBhvr>
                                      <p:to>
                                        <p:strVal val="visible"/>
                                      </p:to>
                                    </p:set>
                                    <p:animEffect transition="in" filter="fade">
                                      <p:cBhvr>
                                        <p:cTn id="12" dur="500"/>
                                        <p:tgtEl>
                                          <p:spTgt spid="13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22">
                                            <p:txEl>
                                              <p:pRg st="2" end="2"/>
                                            </p:txEl>
                                          </p:spTgt>
                                        </p:tgtEl>
                                        <p:attrNameLst>
                                          <p:attrName>style.visibility</p:attrName>
                                        </p:attrNameLst>
                                      </p:cBhvr>
                                      <p:to>
                                        <p:strVal val="visible"/>
                                      </p:to>
                                    </p:set>
                                    <p:animEffect transition="in" filter="fade">
                                      <p:cBhvr>
                                        <p:cTn id="17" dur="500"/>
                                        <p:tgtEl>
                                          <p:spTgt spid="13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22">
                                            <p:txEl>
                                              <p:pRg st="3" end="3"/>
                                            </p:txEl>
                                          </p:spTgt>
                                        </p:tgtEl>
                                        <p:attrNameLst>
                                          <p:attrName>style.visibility</p:attrName>
                                        </p:attrNameLst>
                                      </p:cBhvr>
                                      <p:to>
                                        <p:strVal val="visible"/>
                                      </p:to>
                                    </p:set>
                                    <p:animEffect transition="in" filter="fade">
                                      <p:cBhvr>
                                        <p:cTn id="22" dur="500"/>
                                        <p:tgtEl>
                                          <p:spTgt spid="13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22">
                                            <p:txEl>
                                              <p:pRg st="4" end="4"/>
                                            </p:txEl>
                                          </p:spTgt>
                                        </p:tgtEl>
                                        <p:attrNameLst>
                                          <p:attrName>style.visibility</p:attrName>
                                        </p:attrNameLst>
                                      </p:cBhvr>
                                      <p:to>
                                        <p:strVal val="visible"/>
                                      </p:to>
                                    </p:set>
                                    <p:animEffect transition="in" filter="fade">
                                      <p:cBhvr>
                                        <p:cTn id="27" dur="500"/>
                                        <p:tgtEl>
                                          <p:spTgt spid="13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22">
                                            <p:txEl>
                                              <p:pRg st="5" end="5"/>
                                            </p:txEl>
                                          </p:spTgt>
                                        </p:tgtEl>
                                        <p:attrNameLst>
                                          <p:attrName>style.visibility</p:attrName>
                                        </p:attrNameLst>
                                      </p:cBhvr>
                                      <p:to>
                                        <p:strVal val="visible"/>
                                      </p:to>
                                    </p:set>
                                    <p:animEffect transition="in" filter="fade">
                                      <p:cBhvr>
                                        <p:cTn id="32" dur="500"/>
                                        <p:tgtEl>
                                          <p:spTgt spid="132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22">
                                            <p:txEl>
                                              <p:pRg st="6" end="6"/>
                                            </p:txEl>
                                          </p:spTgt>
                                        </p:tgtEl>
                                        <p:attrNameLst>
                                          <p:attrName>style.visibility</p:attrName>
                                        </p:attrNameLst>
                                      </p:cBhvr>
                                      <p:to>
                                        <p:strVal val="visible"/>
                                      </p:to>
                                    </p:set>
                                    <p:animEffect transition="in" filter="fade">
                                      <p:cBhvr>
                                        <p:cTn id="37" dur="500"/>
                                        <p:tgtEl>
                                          <p:spTgt spid="132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22">
                                            <p:txEl>
                                              <p:pRg st="7" end="7"/>
                                            </p:txEl>
                                          </p:spTgt>
                                        </p:tgtEl>
                                        <p:attrNameLst>
                                          <p:attrName>style.visibility</p:attrName>
                                        </p:attrNameLst>
                                      </p:cBhvr>
                                      <p:to>
                                        <p:strVal val="visible"/>
                                      </p:to>
                                    </p:set>
                                    <p:animEffect transition="in" filter="fade">
                                      <p:cBhvr>
                                        <p:cTn id="42" dur="500"/>
                                        <p:tgtEl>
                                          <p:spTgt spid="132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22">
                                            <p:txEl>
                                              <p:pRg st="8" end="8"/>
                                            </p:txEl>
                                          </p:spTgt>
                                        </p:tgtEl>
                                        <p:attrNameLst>
                                          <p:attrName>style.visibility</p:attrName>
                                        </p:attrNameLst>
                                      </p:cBhvr>
                                      <p:to>
                                        <p:strVal val="visible"/>
                                      </p:to>
                                    </p:set>
                                    <p:animEffect transition="in" filter="fade">
                                      <p:cBhvr>
                                        <p:cTn id="47" dur="500"/>
                                        <p:tgtEl>
                                          <p:spTgt spid="132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22">
                                            <p:txEl>
                                              <p:pRg st="9" end="9"/>
                                            </p:txEl>
                                          </p:spTgt>
                                        </p:tgtEl>
                                        <p:attrNameLst>
                                          <p:attrName>style.visibility</p:attrName>
                                        </p:attrNameLst>
                                      </p:cBhvr>
                                      <p:to>
                                        <p:strVal val="visible"/>
                                      </p:to>
                                    </p:set>
                                    <p:animEffect transition="in" filter="fade">
                                      <p:cBhvr>
                                        <p:cTn id="52" dur="500"/>
                                        <p:tgtEl>
                                          <p:spTgt spid="132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22">
                                            <p:txEl>
                                              <p:pRg st="10" end="10"/>
                                            </p:txEl>
                                          </p:spTgt>
                                        </p:tgtEl>
                                        <p:attrNameLst>
                                          <p:attrName>style.visibility</p:attrName>
                                        </p:attrNameLst>
                                      </p:cBhvr>
                                      <p:to>
                                        <p:strVal val="visible"/>
                                      </p:to>
                                    </p:set>
                                    <p:animEffect transition="in" filter="fade">
                                      <p:cBhvr>
                                        <p:cTn id="57" dur="500"/>
                                        <p:tgtEl>
                                          <p:spTgt spid="132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324"/>
                                        </p:tgtEl>
                                        <p:attrNameLst>
                                          <p:attrName>style.visibility</p:attrName>
                                        </p:attrNameLst>
                                      </p:cBhvr>
                                      <p:to>
                                        <p:strVal val="visible"/>
                                      </p:to>
                                    </p:set>
                                    <p:animEffect transition="in" filter="fade">
                                      <p:cBhvr>
                                        <p:cTn id="62" dur="500"/>
                                        <p:tgtEl>
                                          <p:spTgt spid="1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328"/>
        <p:cNvGrpSpPr/>
        <p:nvPr/>
      </p:nvGrpSpPr>
      <p:grpSpPr>
        <a:xfrm>
          <a:off x="0" y="0"/>
          <a:ext cx="0" cy="0"/>
          <a:chOff x="0" y="0"/>
          <a:chExt cx="0" cy="0"/>
        </a:xfrm>
      </p:grpSpPr>
      <p:sp>
        <p:nvSpPr>
          <p:cNvPr id="1329" name="Google Shape;1329;p85"/>
          <p:cNvSpPr txBox="1">
            <a:spLocks noGrp="1"/>
          </p:cNvSpPr>
          <p:nvPr>
            <p:ph type="body" idx="1"/>
          </p:nvPr>
        </p:nvSpPr>
        <p:spPr>
          <a:xfrm>
            <a:off x="131180" y="863444"/>
            <a:ext cx="7798383"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It links all free disk blocks together.</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Each block contain a pointer to next free blocks, and so on</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In figure there is a pointer to block 2, as the first free block.</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Block 2 would contain a pointer to block 3.</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Which would point 4,5,8,9,10,11,12,13,17,18,25,26,27</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Can’t get continuous space easily.</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No waste of space.</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Not efficient for faster access.</a:t>
            </a:r>
            <a:endParaRPr/>
          </a:p>
        </p:txBody>
      </p:sp>
      <p:sp>
        <p:nvSpPr>
          <p:cNvPr id="1330" name="Google Shape;1330;p85"/>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Linked list</a:t>
            </a:r>
            <a:endParaRPr/>
          </a:p>
        </p:txBody>
      </p:sp>
      <p:pic>
        <p:nvPicPr>
          <p:cNvPr id="1331" name="Google Shape;1331;p85"/>
          <p:cNvPicPr preferRelativeResize="0"/>
          <p:nvPr/>
        </p:nvPicPr>
        <p:blipFill rotWithShape="1">
          <a:blip r:embed="rId3">
            <a:alphaModFix/>
          </a:blip>
          <a:srcRect/>
          <a:stretch/>
        </p:blipFill>
        <p:spPr>
          <a:xfrm>
            <a:off x="7929563" y="967581"/>
            <a:ext cx="3924300" cy="4572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329">
                                            <p:txEl>
                                              <p:pRg st="0" end="0"/>
                                            </p:txEl>
                                          </p:spTgt>
                                        </p:tgtEl>
                                        <p:attrNameLst>
                                          <p:attrName>style.visibility</p:attrName>
                                        </p:attrNameLst>
                                      </p:cBhvr>
                                      <p:to>
                                        <p:strVal val="visible"/>
                                      </p:to>
                                    </p:set>
                                    <p:animEffect transition="in" filter="fade">
                                      <p:cBhvr>
                                        <p:cTn id="11" dur="500"/>
                                        <p:tgtEl>
                                          <p:spTgt spid="132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29">
                                            <p:txEl>
                                              <p:pRg st="1" end="1"/>
                                            </p:txEl>
                                          </p:spTgt>
                                        </p:tgtEl>
                                        <p:attrNameLst>
                                          <p:attrName>style.visibility</p:attrName>
                                        </p:attrNameLst>
                                      </p:cBhvr>
                                      <p:to>
                                        <p:strVal val="visible"/>
                                      </p:to>
                                    </p:set>
                                    <p:animEffect transition="in" filter="fade">
                                      <p:cBhvr>
                                        <p:cTn id="16" dur="500"/>
                                        <p:tgtEl>
                                          <p:spTgt spid="132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29">
                                            <p:txEl>
                                              <p:pRg st="2" end="2"/>
                                            </p:txEl>
                                          </p:spTgt>
                                        </p:tgtEl>
                                        <p:attrNameLst>
                                          <p:attrName>style.visibility</p:attrName>
                                        </p:attrNameLst>
                                      </p:cBhvr>
                                      <p:to>
                                        <p:strVal val="visible"/>
                                      </p:to>
                                    </p:set>
                                    <p:animEffect transition="in" filter="fade">
                                      <p:cBhvr>
                                        <p:cTn id="21" dur="500"/>
                                        <p:tgtEl>
                                          <p:spTgt spid="132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29">
                                            <p:txEl>
                                              <p:pRg st="3" end="3"/>
                                            </p:txEl>
                                          </p:spTgt>
                                        </p:tgtEl>
                                        <p:attrNameLst>
                                          <p:attrName>style.visibility</p:attrName>
                                        </p:attrNameLst>
                                      </p:cBhvr>
                                      <p:to>
                                        <p:strVal val="visible"/>
                                      </p:to>
                                    </p:set>
                                    <p:animEffect transition="in" filter="fade">
                                      <p:cBhvr>
                                        <p:cTn id="26" dur="500"/>
                                        <p:tgtEl>
                                          <p:spTgt spid="132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29">
                                            <p:txEl>
                                              <p:pRg st="4" end="4"/>
                                            </p:txEl>
                                          </p:spTgt>
                                        </p:tgtEl>
                                        <p:attrNameLst>
                                          <p:attrName>style.visibility</p:attrName>
                                        </p:attrNameLst>
                                      </p:cBhvr>
                                      <p:to>
                                        <p:strVal val="visible"/>
                                      </p:to>
                                    </p:set>
                                    <p:animEffect transition="in" filter="fade">
                                      <p:cBhvr>
                                        <p:cTn id="31" dur="500"/>
                                        <p:tgtEl>
                                          <p:spTgt spid="132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29">
                                            <p:txEl>
                                              <p:pRg st="5" end="5"/>
                                            </p:txEl>
                                          </p:spTgt>
                                        </p:tgtEl>
                                        <p:attrNameLst>
                                          <p:attrName>style.visibility</p:attrName>
                                        </p:attrNameLst>
                                      </p:cBhvr>
                                      <p:to>
                                        <p:strVal val="visible"/>
                                      </p:to>
                                    </p:set>
                                    <p:animEffect transition="in" filter="fade">
                                      <p:cBhvr>
                                        <p:cTn id="36" dur="500"/>
                                        <p:tgtEl>
                                          <p:spTgt spid="1329">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329">
                                            <p:txEl>
                                              <p:pRg st="6" end="6"/>
                                            </p:txEl>
                                          </p:spTgt>
                                        </p:tgtEl>
                                        <p:attrNameLst>
                                          <p:attrName>style.visibility</p:attrName>
                                        </p:attrNameLst>
                                      </p:cBhvr>
                                      <p:to>
                                        <p:strVal val="visible"/>
                                      </p:to>
                                    </p:set>
                                    <p:animEffect transition="in" filter="fade">
                                      <p:cBhvr>
                                        <p:cTn id="41" dur="500"/>
                                        <p:tgtEl>
                                          <p:spTgt spid="1329">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329">
                                            <p:txEl>
                                              <p:pRg st="7" end="7"/>
                                            </p:txEl>
                                          </p:spTgt>
                                        </p:tgtEl>
                                        <p:attrNameLst>
                                          <p:attrName>style.visibility</p:attrName>
                                        </p:attrNameLst>
                                      </p:cBhvr>
                                      <p:to>
                                        <p:strVal val="visible"/>
                                      </p:to>
                                    </p:set>
                                    <p:animEffect transition="in" filter="fade">
                                      <p:cBhvr>
                                        <p:cTn id="46" dur="500"/>
                                        <p:tgtEl>
                                          <p:spTgt spid="132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335"/>
        <p:cNvGrpSpPr/>
        <p:nvPr/>
      </p:nvGrpSpPr>
      <p:grpSpPr>
        <a:xfrm>
          <a:off x="0" y="0"/>
          <a:ext cx="0" cy="0"/>
          <a:chOff x="0" y="0"/>
          <a:chExt cx="0" cy="0"/>
        </a:xfrm>
      </p:grpSpPr>
      <p:sp>
        <p:nvSpPr>
          <p:cNvPr id="1336" name="Google Shape;1336;p86"/>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It stores addresses of n free blocks in the first free block.</a:t>
            </a: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112713" algn="just" rtl="0">
              <a:lnSpc>
                <a:spcPct val="90000"/>
              </a:lnSpc>
              <a:spcBef>
                <a:spcPts val="1000"/>
              </a:spcBef>
              <a:spcAft>
                <a:spcPts val="0"/>
              </a:spcAft>
              <a:buClr>
                <a:schemeClr val="accent6"/>
              </a:buClr>
              <a:buSzPts val="2400"/>
              <a:buFont typeface="Noto Sans Symbols"/>
              <a:buNone/>
            </a:pP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First n-1 of these block are address of free blocks.</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Last block contains the pointer of another free block.</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Large number of free blocks can be found quickly.</a:t>
            </a:r>
            <a:endParaRPr/>
          </a:p>
        </p:txBody>
      </p:sp>
      <p:sp>
        <p:nvSpPr>
          <p:cNvPr id="1337" name="Google Shape;1337;p86"/>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Grouping</a:t>
            </a:r>
            <a:endParaRPr/>
          </a:p>
        </p:txBody>
      </p:sp>
      <p:pic>
        <p:nvPicPr>
          <p:cNvPr id="1338" name="Google Shape;1338;p86" descr="Image result for Free-space management (grouping),"/>
          <p:cNvPicPr preferRelativeResize="0"/>
          <p:nvPr/>
        </p:nvPicPr>
        <p:blipFill rotWithShape="1">
          <a:blip r:embed="rId3">
            <a:alphaModFix/>
          </a:blip>
          <a:srcRect l="5310" t="11815" r="6195" b="47043"/>
          <a:stretch/>
        </p:blipFill>
        <p:spPr>
          <a:xfrm>
            <a:off x="500057" y="1322969"/>
            <a:ext cx="7772400" cy="271294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8"/>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336">
                                            <p:txEl>
                                              <p:pRg st="0" end="0"/>
                                            </p:txEl>
                                          </p:spTgt>
                                        </p:tgtEl>
                                        <p:attrNameLst>
                                          <p:attrName>style.visibility</p:attrName>
                                        </p:attrNameLst>
                                      </p:cBhvr>
                                      <p:to>
                                        <p:strVal val="visible"/>
                                      </p:to>
                                    </p:set>
                                    <p:animEffect transition="in" filter="fade">
                                      <p:cBhvr>
                                        <p:cTn id="9" dur="500"/>
                                        <p:tgtEl>
                                          <p:spTgt spid="1336">
                                            <p:txEl>
                                              <p:pRg st="0" end="0"/>
                                            </p:txEl>
                                          </p:spTgt>
                                        </p:tgtEl>
                                      </p:cBhvr>
                                    </p:animEffect>
                                  </p:childTnLst>
                                </p:cTn>
                              </p:par>
                              <p:par>
                                <p:cTn id="10" presetID="10" presetClass="entr" presetSubtype="0" fill="hold" nodeType="withEffect">
                                  <p:stCondLst>
                                    <p:cond delay="0"/>
                                  </p:stCondLst>
                                  <p:childTnLst>
                                    <p:set>
                                      <p:cBhvr>
                                        <p:cTn id="11" dur="1" fill="hold">
                                          <p:stCondLst>
                                            <p:cond delay="0"/>
                                          </p:stCondLst>
                                        </p:cTn>
                                        <p:tgtEl>
                                          <p:spTgt spid="1336">
                                            <p:txEl>
                                              <p:pRg st="1" end="1"/>
                                            </p:txEl>
                                          </p:spTgt>
                                        </p:tgtEl>
                                        <p:attrNameLst>
                                          <p:attrName>style.visibility</p:attrName>
                                        </p:attrNameLst>
                                      </p:cBhvr>
                                      <p:to>
                                        <p:strVal val="visible"/>
                                      </p:to>
                                    </p:set>
                                    <p:animEffect transition="in" filter="fade">
                                      <p:cBhvr>
                                        <p:cTn id="12" dur="500"/>
                                        <p:tgtEl>
                                          <p:spTgt spid="133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36">
                                            <p:txEl>
                                              <p:pRg st="2" end="2"/>
                                            </p:txEl>
                                          </p:spTgt>
                                        </p:tgtEl>
                                        <p:attrNameLst>
                                          <p:attrName>style.visibility</p:attrName>
                                        </p:attrNameLst>
                                      </p:cBhvr>
                                      <p:to>
                                        <p:strVal val="visible"/>
                                      </p:to>
                                    </p:set>
                                    <p:animEffect transition="in" filter="fade">
                                      <p:cBhvr>
                                        <p:cTn id="15" dur="500"/>
                                        <p:tgtEl>
                                          <p:spTgt spid="133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36">
                                            <p:txEl>
                                              <p:pRg st="3" end="3"/>
                                            </p:txEl>
                                          </p:spTgt>
                                        </p:tgtEl>
                                        <p:attrNameLst>
                                          <p:attrName>style.visibility</p:attrName>
                                        </p:attrNameLst>
                                      </p:cBhvr>
                                      <p:to>
                                        <p:strVal val="visible"/>
                                      </p:to>
                                    </p:set>
                                    <p:animEffect transition="in" filter="fade">
                                      <p:cBhvr>
                                        <p:cTn id="18" dur="500"/>
                                        <p:tgtEl>
                                          <p:spTgt spid="133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336">
                                            <p:txEl>
                                              <p:pRg st="4" end="4"/>
                                            </p:txEl>
                                          </p:spTgt>
                                        </p:tgtEl>
                                        <p:attrNameLst>
                                          <p:attrName>style.visibility</p:attrName>
                                        </p:attrNameLst>
                                      </p:cBhvr>
                                      <p:to>
                                        <p:strVal val="visible"/>
                                      </p:to>
                                    </p:set>
                                    <p:animEffect transition="in" filter="fade">
                                      <p:cBhvr>
                                        <p:cTn id="21" dur="500"/>
                                        <p:tgtEl>
                                          <p:spTgt spid="1336">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36">
                                            <p:txEl>
                                              <p:pRg st="5" end="5"/>
                                            </p:txEl>
                                          </p:spTgt>
                                        </p:tgtEl>
                                        <p:attrNameLst>
                                          <p:attrName>style.visibility</p:attrName>
                                        </p:attrNameLst>
                                      </p:cBhvr>
                                      <p:to>
                                        <p:strVal val="visible"/>
                                      </p:to>
                                    </p:set>
                                    <p:animEffect transition="in" filter="fade">
                                      <p:cBhvr>
                                        <p:cTn id="24" dur="500"/>
                                        <p:tgtEl>
                                          <p:spTgt spid="1336">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336">
                                            <p:txEl>
                                              <p:pRg st="6" end="6"/>
                                            </p:txEl>
                                          </p:spTgt>
                                        </p:tgtEl>
                                        <p:attrNameLst>
                                          <p:attrName>style.visibility</p:attrName>
                                        </p:attrNameLst>
                                      </p:cBhvr>
                                      <p:to>
                                        <p:strVal val="visible"/>
                                      </p:to>
                                    </p:set>
                                    <p:animEffect transition="in" filter="fade">
                                      <p:cBhvr>
                                        <p:cTn id="27" dur="500"/>
                                        <p:tgtEl>
                                          <p:spTgt spid="1336">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336">
                                            <p:txEl>
                                              <p:pRg st="7" end="7"/>
                                            </p:txEl>
                                          </p:spTgt>
                                        </p:tgtEl>
                                        <p:attrNameLst>
                                          <p:attrName>style.visibility</p:attrName>
                                        </p:attrNameLst>
                                      </p:cBhvr>
                                      <p:to>
                                        <p:strVal val="visible"/>
                                      </p:to>
                                    </p:set>
                                    <p:animEffect transition="in" filter="fade">
                                      <p:cBhvr>
                                        <p:cTn id="30" dur="500"/>
                                        <p:tgtEl>
                                          <p:spTgt spid="1336">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336">
                                            <p:txEl>
                                              <p:pRg st="8" end="8"/>
                                            </p:txEl>
                                          </p:spTgt>
                                        </p:tgtEl>
                                        <p:attrNameLst>
                                          <p:attrName>style.visibility</p:attrName>
                                        </p:attrNameLst>
                                      </p:cBhvr>
                                      <p:to>
                                        <p:strVal val="visible"/>
                                      </p:to>
                                    </p:set>
                                    <p:animEffect transition="in" filter="fade">
                                      <p:cBhvr>
                                        <p:cTn id="33" dur="500"/>
                                        <p:tgtEl>
                                          <p:spTgt spid="1336">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336">
                                            <p:txEl>
                                              <p:pRg st="9" end="9"/>
                                            </p:txEl>
                                          </p:spTgt>
                                        </p:tgtEl>
                                        <p:attrNameLst>
                                          <p:attrName>style.visibility</p:attrName>
                                        </p:attrNameLst>
                                      </p:cBhvr>
                                      <p:to>
                                        <p:strVal val="visible"/>
                                      </p:to>
                                    </p:set>
                                    <p:animEffect transition="in" filter="fade">
                                      <p:cBhvr>
                                        <p:cTn id="36" dur="500"/>
                                        <p:tgtEl>
                                          <p:spTgt spid="133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sp>
        <p:nvSpPr>
          <p:cNvPr id="1343" name="Google Shape;1343;p8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5C2321"/>
              </a:buClr>
              <a:buSzPts val="6000"/>
              <a:buFont typeface="Roboto Condensed"/>
              <a:buNone/>
            </a:pPr>
            <a:br>
              <a:rPr lang="en-US">
                <a:solidFill>
                  <a:srgbClr val="5C2321"/>
                </a:solidFill>
              </a:rPr>
            </a:br>
            <a:r>
              <a:rPr lang="en-US">
                <a:solidFill>
                  <a:srgbClr val="5C2321"/>
                </a:solidFill>
              </a:rPr>
              <a:t>Directory implementation (linear list, hash table)</a:t>
            </a:r>
            <a:endParaRPr/>
          </a:p>
        </p:txBody>
      </p:sp>
      <p:sp>
        <p:nvSpPr>
          <p:cNvPr id="1344" name="Google Shape;1344;p8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Section - 10</a:t>
            </a: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88"/>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t>Linear list</a:t>
            </a:r>
            <a:endParaRPr/>
          </a:p>
          <a:p>
            <a:pPr marL="809625" lvl="1" indent="-352425" algn="just" rtl="0">
              <a:lnSpc>
                <a:spcPct val="90000"/>
              </a:lnSpc>
              <a:spcBef>
                <a:spcPts val="500"/>
              </a:spcBef>
              <a:spcAft>
                <a:spcPts val="0"/>
              </a:spcAft>
              <a:buSzPts val="2000"/>
              <a:buChar char="⮩"/>
            </a:pPr>
            <a:r>
              <a:rPr lang="en-US"/>
              <a:t>Linear list of file names with pointer to the data blocks</a:t>
            </a:r>
            <a:endParaRPr/>
          </a:p>
          <a:p>
            <a:pPr marL="809625" lvl="1" indent="-352425" algn="just" rtl="0">
              <a:lnSpc>
                <a:spcPct val="90000"/>
              </a:lnSpc>
              <a:spcBef>
                <a:spcPts val="500"/>
              </a:spcBef>
              <a:spcAft>
                <a:spcPts val="0"/>
              </a:spcAft>
              <a:buSzPts val="2000"/>
              <a:buChar char="⮩"/>
            </a:pPr>
            <a:r>
              <a:rPr lang="en-US"/>
              <a:t>It is simple to program</a:t>
            </a:r>
            <a:endParaRPr/>
          </a:p>
          <a:p>
            <a:pPr marL="809625" lvl="1" indent="-352425" algn="just" rtl="0">
              <a:lnSpc>
                <a:spcPct val="90000"/>
              </a:lnSpc>
              <a:spcBef>
                <a:spcPts val="500"/>
              </a:spcBef>
              <a:spcAft>
                <a:spcPts val="0"/>
              </a:spcAft>
              <a:buSzPts val="2000"/>
              <a:buChar char="⮩"/>
            </a:pPr>
            <a:r>
              <a:rPr lang="en-US"/>
              <a:t>It is time-consuming to execute</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Hash table </a:t>
            </a:r>
            <a:endParaRPr/>
          </a:p>
          <a:p>
            <a:pPr marL="809625" lvl="1" indent="-352425" algn="just" rtl="0">
              <a:lnSpc>
                <a:spcPct val="90000"/>
              </a:lnSpc>
              <a:spcBef>
                <a:spcPts val="500"/>
              </a:spcBef>
              <a:spcAft>
                <a:spcPts val="0"/>
              </a:spcAft>
              <a:buSzPts val="2000"/>
              <a:buChar char="⮩"/>
            </a:pPr>
            <a:r>
              <a:rPr lang="en-US"/>
              <a:t>It uses hash table – linear list with hash data structure</a:t>
            </a:r>
            <a:endParaRPr/>
          </a:p>
          <a:p>
            <a:pPr marL="809625" lvl="1" indent="-352425" algn="just" rtl="0">
              <a:lnSpc>
                <a:spcPct val="90000"/>
              </a:lnSpc>
              <a:spcBef>
                <a:spcPts val="500"/>
              </a:spcBef>
              <a:spcAft>
                <a:spcPts val="0"/>
              </a:spcAft>
              <a:buSzPts val="2000"/>
              <a:buChar char="⮩"/>
            </a:pPr>
            <a:r>
              <a:rPr lang="en-US"/>
              <a:t>It decreases directory search time</a:t>
            </a:r>
            <a:endParaRPr/>
          </a:p>
          <a:p>
            <a:pPr marL="809625" lvl="1" indent="-352425" algn="just" rtl="0">
              <a:lnSpc>
                <a:spcPct val="90000"/>
              </a:lnSpc>
              <a:spcBef>
                <a:spcPts val="500"/>
              </a:spcBef>
              <a:spcAft>
                <a:spcPts val="0"/>
              </a:spcAft>
              <a:buSzPts val="2000"/>
              <a:buChar char="⮩"/>
            </a:pPr>
            <a:r>
              <a:rPr lang="en-US"/>
              <a:t>It may cause collisions – situations where two file names hash to the same location</a:t>
            </a:r>
            <a:endParaRPr/>
          </a:p>
        </p:txBody>
      </p:sp>
      <p:sp>
        <p:nvSpPr>
          <p:cNvPr id="1350" name="Google Shape;1350;p88"/>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Directory implementation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49">
                                            <p:txEl>
                                              <p:pRg st="0" end="0"/>
                                            </p:txEl>
                                          </p:spTgt>
                                        </p:tgtEl>
                                        <p:attrNameLst>
                                          <p:attrName>style.visibility</p:attrName>
                                        </p:attrNameLst>
                                      </p:cBhvr>
                                      <p:to>
                                        <p:strVal val="visible"/>
                                      </p:to>
                                    </p:set>
                                    <p:animEffect transition="in" filter="fade">
                                      <p:cBhvr>
                                        <p:cTn id="7" dur="500"/>
                                        <p:tgtEl>
                                          <p:spTgt spid="13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9">
                                            <p:txEl>
                                              <p:pRg st="1" end="1"/>
                                            </p:txEl>
                                          </p:spTgt>
                                        </p:tgtEl>
                                        <p:attrNameLst>
                                          <p:attrName>style.visibility</p:attrName>
                                        </p:attrNameLst>
                                      </p:cBhvr>
                                      <p:to>
                                        <p:strVal val="visible"/>
                                      </p:to>
                                    </p:set>
                                    <p:animEffect transition="in" filter="fade">
                                      <p:cBhvr>
                                        <p:cTn id="12" dur="500"/>
                                        <p:tgtEl>
                                          <p:spTgt spid="13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49">
                                            <p:txEl>
                                              <p:pRg st="2" end="2"/>
                                            </p:txEl>
                                          </p:spTgt>
                                        </p:tgtEl>
                                        <p:attrNameLst>
                                          <p:attrName>style.visibility</p:attrName>
                                        </p:attrNameLst>
                                      </p:cBhvr>
                                      <p:to>
                                        <p:strVal val="visible"/>
                                      </p:to>
                                    </p:set>
                                    <p:animEffect transition="in" filter="fade">
                                      <p:cBhvr>
                                        <p:cTn id="17" dur="500"/>
                                        <p:tgtEl>
                                          <p:spTgt spid="13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49">
                                            <p:txEl>
                                              <p:pRg st="3" end="3"/>
                                            </p:txEl>
                                          </p:spTgt>
                                        </p:tgtEl>
                                        <p:attrNameLst>
                                          <p:attrName>style.visibility</p:attrName>
                                        </p:attrNameLst>
                                      </p:cBhvr>
                                      <p:to>
                                        <p:strVal val="visible"/>
                                      </p:to>
                                    </p:set>
                                    <p:animEffect transition="in" filter="fade">
                                      <p:cBhvr>
                                        <p:cTn id="22" dur="500"/>
                                        <p:tgtEl>
                                          <p:spTgt spid="134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49">
                                            <p:txEl>
                                              <p:pRg st="4" end="4"/>
                                            </p:txEl>
                                          </p:spTgt>
                                        </p:tgtEl>
                                        <p:attrNameLst>
                                          <p:attrName>style.visibility</p:attrName>
                                        </p:attrNameLst>
                                      </p:cBhvr>
                                      <p:to>
                                        <p:strVal val="visible"/>
                                      </p:to>
                                    </p:set>
                                    <p:animEffect transition="in" filter="fade">
                                      <p:cBhvr>
                                        <p:cTn id="27" dur="500"/>
                                        <p:tgtEl>
                                          <p:spTgt spid="134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49">
                                            <p:txEl>
                                              <p:pRg st="5" end="5"/>
                                            </p:txEl>
                                          </p:spTgt>
                                        </p:tgtEl>
                                        <p:attrNameLst>
                                          <p:attrName>style.visibility</p:attrName>
                                        </p:attrNameLst>
                                      </p:cBhvr>
                                      <p:to>
                                        <p:strVal val="visible"/>
                                      </p:to>
                                    </p:set>
                                    <p:animEffect transition="in" filter="fade">
                                      <p:cBhvr>
                                        <p:cTn id="32" dur="500"/>
                                        <p:tgtEl>
                                          <p:spTgt spid="134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49">
                                            <p:txEl>
                                              <p:pRg st="6" end="6"/>
                                            </p:txEl>
                                          </p:spTgt>
                                        </p:tgtEl>
                                        <p:attrNameLst>
                                          <p:attrName>style.visibility</p:attrName>
                                        </p:attrNameLst>
                                      </p:cBhvr>
                                      <p:to>
                                        <p:strVal val="visible"/>
                                      </p:to>
                                    </p:set>
                                    <p:animEffect transition="in" filter="fade">
                                      <p:cBhvr>
                                        <p:cTn id="37" dur="500"/>
                                        <p:tgtEl>
                                          <p:spTgt spid="134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49">
                                            <p:txEl>
                                              <p:pRg st="7" end="7"/>
                                            </p:txEl>
                                          </p:spTgt>
                                        </p:tgtEl>
                                        <p:attrNameLst>
                                          <p:attrName>style.visibility</p:attrName>
                                        </p:attrNameLst>
                                      </p:cBhvr>
                                      <p:to>
                                        <p:strVal val="visible"/>
                                      </p:to>
                                    </p:set>
                                    <p:animEffect transition="in" filter="fade">
                                      <p:cBhvr>
                                        <p:cTn id="42" dur="500"/>
                                        <p:tgtEl>
                                          <p:spTgt spid="134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7" name="Google Shape;1367;p91"/>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IMP Questions</a:t>
            </a:r>
            <a:endParaRPr/>
          </a:p>
        </p:txBody>
      </p:sp>
      <p:sp>
        <p:nvSpPr>
          <p:cNvPr id="1368" name="Google Shape;1368;p91"/>
          <p:cNvSpPr txBox="1">
            <a:spLocks noGrp="1"/>
          </p:cNvSpPr>
          <p:nvPr>
            <p:ph type="body" idx="1"/>
          </p:nvPr>
        </p:nvSpPr>
        <p:spPr>
          <a:xfrm>
            <a:off x="131180" y="863444"/>
            <a:ext cx="11929641" cy="5590565"/>
          </a:xfrm>
          <a:prstGeom prst="rect">
            <a:avLst/>
          </a:prstGeom>
          <a:noFill/>
          <a:ln>
            <a:noFill/>
          </a:ln>
        </p:spPr>
        <p:txBody>
          <a:bodyPr spcFirstLastPara="1" wrap="square" lIns="91425" tIns="45700" rIns="91425" bIns="45700" anchor="t" anchorCtr="0">
            <a:noAutofit/>
          </a:bodyPr>
          <a:lstStyle/>
          <a:p>
            <a:pPr marL="457200" lvl="0" indent="-457200" algn="just" rtl="0">
              <a:lnSpc>
                <a:spcPct val="90000"/>
              </a:lnSpc>
              <a:spcBef>
                <a:spcPts val="0"/>
              </a:spcBef>
              <a:spcAft>
                <a:spcPts val="0"/>
              </a:spcAft>
              <a:buSzPts val="2400"/>
              <a:buFont typeface="Roboto Condensed"/>
              <a:buAutoNum type="arabicPeriod"/>
            </a:pPr>
            <a:r>
              <a:rPr lang="en-US"/>
              <a:t>Differentiate Sequential File Access and Random File Access.</a:t>
            </a:r>
            <a:endParaRPr/>
          </a:p>
          <a:p>
            <a:pPr marL="457200" lvl="0" indent="-457200" algn="just" rtl="0">
              <a:lnSpc>
                <a:spcPct val="90000"/>
              </a:lnSpc>
              <a:spcBef>
                <a:spcPts val="1000"/>
              </a:spcBef>
              <a:spcAft>
                <a:spcPts val="0"/>
              </a:spcAft>
              <a:buSzPts val="2400"/>
              <a:buFont typeface="Roboto Condensed"/>
              <a:buAutoNum type="arabicPeriod"/>
            </a:pPr>
            <a:r>
              <a:rPr lang="en-US"/>
              <a:t>List and explain different file operations.</a:t>
            </a:r>
            <a:endParaRPr/>
          </a:p>
          <a:p>
            <a:pPr marL="457200" lvl="0" indent="-457200" algn="just" rtl="0">
              <a:lnSpc>
                <a:spcPct val="90000"/>
              </a:lnSpc>
              <a:spcBef>
                <a:spcPts val="1000"/>
              </a:spcBef>
              <a:spcAft>
                <a:spcPts val="0"/>
              </a:spcAft>
              <a:buSzPts val="2400"/>
              <a:buFont typeface="Roboto Condensed"/>
              <a:buAutoNum type="arabicPeriod"/>
            </a:pPr>
            <a:r>
              <a:rPr lang="en-US"/>
              <a:t>List and explain different attributes of file.</a:t>
            </a:r>
            <a:endParaRPr/>
          </a:p>
          <a:p>
            <a:pPr marL="457200" lvl="0" indent="-457200" algn="just" rtl="0">
              <a:lnSpc>
                <a:spcPct val="90000"/>
              </a:lnSpc>
              <a:spcBef>
                <a:spcPts val="1000"/>
              </a:spcBef>
              <a:spcAft>
                <a:spcPts val="0"/>
              </a:spcAft>
              <a:buSzPts val="2400"/>
              <a:buFont typeface="Roboto Condensed"/>
              <a:buAutoNum type="arabicPeriod"/>
            </a:pPr>
            <a:r>
              <a:rPr lang="en-US"/>
              <a:t>Explain different types of files.</a:t>
            </a:r>
            <a:endParaRPr/>
          </a:p>
          <a:p>
            <a:pPr marL="457200" lvl="0" indent="-457200" algn="just" rtl="0">
              <a:lnSpc>
                <a:spcPct val="90000"/>
              </a:lnSpc>
              <a:spcBef>
                <a:spcPts val="1000"/>
              </a:spcBef>
              <a:spcAft>
                <a:spcPts val="0"/>
              </a:spcAft>
              <a:buSzPts val="2400"/>
              <a:buFont typeface="Roboto Condensed"/>
              <a:buAutoNum type="arabicPeriod"/>
            </a:pPr>
            <a:r>
              <a:rPr lang="en-US"/>
              <a:t>Differentiate Absolute path name and Relative path name.</a:t>
            </a:r>
            <a:endParaRPr/>
          </a:p>
          <a:p>
            <a:pPr marL="457200" lvl="0" indent="-457200" algn="just" rtl="0">
              <a:lnSpc>
                <a:spcPct val="90000"/>
              </a:lnSpc>
              <a:spcBef>
                <a:spcPts val="1000"/>
              </a:spcBef>
              <a:spcAft>
                <a:spcPts val="0"/>
              </a:spcAft>
              <a:buSzPts val="2400"/>
              <a:buFont typeface="Roboto Condensed"/>
              <a:buAutoNum type="arabicPeriod"/>
            </a:pPr>
            <a:r>
              <a:rPr lang="en-US"/>
              <a:t>Explain Boot block, Super block, Inode table and Data block.</a:t>
            </a:r>
            <a:endParaRPr/>
          </a:p>
          <a:p>
            <a:pPr marL="457200" lvl="0" indent="-457200" algn="just" rtl="0">
              <a:lnSpc>
                <a:spcPct val="90000"/>
              </a:lnSpc>
              <a:spcBef>
                <a:spcPts val="1000"/>
              </a:spcBef>
              <a:spcAft>
                <a:spcPts val="0"/>
              </a:spcAft>
              <a:buSzPts val="2400"/>
              <a:buFont typeface="Roboto Condensed"/>
              <a:buAutoNum type="arabicPeriod"/>
            </a:pPr>
            <a:r>
              <a:rPr lang="en-US"/>
              <a:t>Explain various methods to implement files.</a:t>
            </a:r>
            <a:endParaRPr/>
          </a:p>
          <a:p>
            <a:pPr marL="457200" lvl="0" indent="-457200" algn="just" rtl="0">
              <a:lnSpc>
                <a:spcPct val="90000"/>
              </a:lnSpc>
              <a:spcBef>
                <a:spcPts val="1000"/>
              </a:spcBef>
              <a:spcAft>
                <a:spcPts val="0"/>
              </a:spcAft>
              <a:buSzPts val="2400"/>
              <a:buFont typeface="Roboto Condensed"/>
              <a:buAutoNum type="arabicPeriod"/>
            </a:pPr>
            <a:r>
              <a:rPr lang="en-US"/>
              <a:t>Explain techniques to manage free space.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8">
                                            <p:txEl>
                                              <p:pRg st="0" end="0"/>
                                            </p:txEl>
                                          </p:spTgt>
                                        </p:tgtEl>
                                        <p:attrNameLst>
                                          <p:attrName>style.visibility</p:attrName>
                                        </p:attrNameLst>
                                      </p:cBhvr>
                                      <p:to>
                                        <p:strVal val="visible"/>
                                      </p:to>
                                    </p:set>
                                    <p:animEffect transition="in" filter="fade">
                                      <p:cBhvr>
                                        <p:cTn id="7" dur="500"/>
                                        <p:tgtEl>
                                          <p:spTgt spid="13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8">
                                            <p:txEl>
                                              <p:pRg st="1" end="1"/>
                                            </p:txEl>
                                          </p:spTgt>
                                        </p:tgtEl>
                                        <p:attrNameLst>
                                          <p:attrName>style.visibility</p:attrName>
                                        </p:attrNameLst>
                                      </p:cBhvr>
                                      <p:to>
                                        <p:strVal val="visible"/>
                                      </p:to>
                                    </p:set>
                                    <p:animEffect transition="in" filter="fade">
                                      <p:cBhvr>
                                        <p:cTn id="12" dur="500"/>
                                        <p:tgtEl>
                                          <p:spTgt spid="13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68">
                                            <p:txEl>
                                              <p:pRg st="2" end="2"/>
                                            </p:txEl>
                                          </p:spTgt>
                                        </p:tgtEl>
                                        <p:attrNameLst>
                                          <p:attrName>style.visibility</p:attrName>
                                        </p:attrNameLst>
                                      </p:cBhvr>
                                      <p:to>
                                        <p:strVal val="visible"/>
                                      </p:to>
                                    </p:set>
                                    <p:animEffect transition="in" filter="fade">
                                      <p:cBhvr>
                                        <p:cTn id="17" dur="500"/>
                                        <p:tgtEl>
                                          <p:spTgt spid="13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68">
                                            <p:txEl>
                                              <p:pRg st="3" end="3"/>
                                            </p:txEl>
                                          </p:spTgt>
                                        </p:tgtEl>
                                        <p:attrNameLst>
                                          <p:attrName>style.visibility</p:attrName>
                                        </p:attrNameLst>
                                      </p:cBhvr>
                                      <p:to>
                                        <p:strVal val="visible"/>
                                      </p:to>
                                    </p:set>
                                    <p:animEffect transition="in" filter="fade">
                                      <p:cBhvr>
                                        <p:cTn id="22" dur="500"/>
                                        <p:tgtEl>
                                          <p:spTgt spid="13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68">
                                            <p:txEl>
                                              <p:pRg st="4" end="4"/>
                                            </p:txEl>
                                          </p:spTgt>
                                        </p:tgtEl>
                                        <p:attrNameLst>
                                          <p:attrName>style.visibility</p:attrName>
                                        </p:attrNameLst>
                                      </p:cBhvr>
                                      <p:to>
                                        <p:strVal val="visible"/>
                                      </p:to>
                                    </p:set>
                                    <p:animEffect transition="in" filter="fade">
                                      <p:cBhvr>
                                        <p:cTn id="27" dur="500"/>
                                        <p:tgtEl>
                                          <p:spTgt spid="13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68">
                                            <p:txEl>
                                              <p:pRg st="5" end="5"/>
                                            </p:txEl>
                                          </p:spTgt>
                                        </p:tgtEl>
                                        <p:attrNameLst>
                                          <p:attrName>style.visibility</p:attrName>
                                        </p:attrNameLst>
                                      </p:cBhvr>
                                      <p:to>
                                        <p:strVal val="visible"/>
                                      </p:to>
                                    </p:set>
                                    <p:animEffect transition="in" filter="fade">
                                      <p:cBhvr>
                                        <p:cTn id="32" dur="500"/>
                                        <p:tgtEl>
                                          <p:spTgt spid="136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68">
                                            <p:txEl>
                                              <p:pRg st="6" end="6"/>
                                            </p:txEl>
                                          </p:spTgt>
                                        </p:tgtEl>
                                        <p:attrNameLst>
                                          <p:attrName>style.visibility</p:attrName>
                                        </p:attrNameLst>
                                      </p:cBhvr>
                                      <p:to>
                                        <p:strVal val="visible"/>
                                      </p:to>
                                    </p:set>
                                    <p:animEffect transition="in" filter="fade">
                                      <p:cBhvr>
                                        <p:cTn id="37" dur="500"/>
                                        <p:tgtEl>
                                          <p:spTgt spid="136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68">
                                            <p:txEl>
                                              <p:pRg st="7" end="7"/>
                                            </p:txEl>
                                          </p:spTgt>
                                        </p:tgtEl>
                                        <p:attrNameLst>
                                          <p:attrName>style.visibility</p:attrName>
                                        </p:attrNameLst>
                                      </p:cBhvr>
                                      <p:to>
                                        <p:strVal val="visible"/>
                                      </p:to>
                                    </p:set>
                                    <p:animEffect transition="in" filter="fade">
                                      <p:cBhvr>
                                        <p:cTn id="42" dur="500"/>
                                        <p:tgtEl>
                                          <p:spTgt spid="136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1373" name="Google Shape;1373;p92"/>
          <p:cNvSpPr txBox="1">
            <a:spLocks noGrp="1"/>
          </p:cNvSpPr>
          <p:nvPr>
            <p:ph type="body" idx="5"/>
          </p:nvPr>
        </p:nvSpPr>
        <p:spPr>
          <a:xfrm>
            <a:off x="2581756" y="20384"/>
            <a:ext cx="4646358" cy="73465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1800"/>
              <a:buNone/>
            </a:pPr>
            <a:r>
              <a:rPr lang="en-US" b="1"/>
              <a:t>Operating System </a:t>
            </a:r>
            <a:r>
              <a:rPr lang="en-US">
                <a:latin typeface="Roboto Condensed Light"/>
                <a:ea typeface="Roboto Condensed Light"/>
                <a:cs typeface="Roboto Condensed Light"/>
                <a:sym typeface="Roboto Condensed Light"/>
              </a:rPr>
              <a:t>(OS)</a:t>
            </a:r>
            <a:endParaRPr/>
          </a:p>
          <a:p>
            <a:pPr marL="0" lvl="0" indent="0" algn="ctr" rtl="0">
              <a:lnSpc>
                <a:spcPct val="90000"/>
              </a:lnSpc>
              <a:spcBef>
                <a:spcPts val="0"/>
              </a:spcBef>
              <a:spcAft>
                <a:spcPts val="0"/>
              </a:spcAft>
              <a:buClr>
                <a:schemeClr val="lt1"/>
              </a:buClr>
              <a:buSzPts val="1800"/>
              <a:buNone/>
            </a:pPr>
            <a:r>
              <a:rPr lang="en-US" b="1"/>
              <a:t>2101CS403</a:t>
            </a:r>
            <a:endParaRPr/>
          </a:p>
        </p:txBody>
      </p:sp>
      <p:sp>
        <p:nvSpPr>
          <p:cNvPr id="1374" name="Google Shape;1374;p92"/>
          <p:cNvSpPr txBox="1">
            <a:spLocks noGrp="1"/>
          </p:cNvSpPr>
          <p:nvPr>
            <p:ph type="body" idx="1"/>
          </p:nvPr>
        </p:nvSpPr>
        <p:spPr>
          <a:xfrm>
            <a:off x="2180943" y="6175935"/>
            <a:ext cx="3735998" cy="29008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600"/>
              <a:buNone/>
            </a:pPr>
            <a:r>
              <a:rPr lang="en-US"/>
              <a:t>firoz.sherasiya@darshan.ac.in</a:t>
            </a:r>
            <a:endParaRPr/>
          </a:p>
        </p:txBody>
      </p:sp>
      <p:sp>
        <p:nvSpPr>
          <p:cNvPr id="1375" name="Google Shape;1375;p92"/>
          <p:cNvSpPr txBox="1">
            <a:spLocks noGrp="1"/>
          </p:cNvSpPr>
          <p:nvPr>
            <p:ph type="body" idx="2"/>
          </p:nvPr>
        </p:nvSpPr>
        <p:spPr>
          <a:xfrm>
            <a:off x="2183874" y="6460218"/>
            <a:ext cx="3735998" cy="29008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600"/>
              <a:buNone/>
            </a:pPr>
            <a:r>
              <a:rPr lang="en-US"/>
              <a:t>9879879861</a:t>
            </a:r>
            <a:endParaRPr/>
          </a:p>
        </p:txBody>
      </p:sp>
      <p:sp>
        <p:nvSpPr>
          <p:cNvPr id="1376" name="Google Shape;1376;p92"/>
          <p:cNvSpPr txBox="1">
            <a:spLocks noGrp="1"/>
          </p:cNvSpPr>
          <p:nvPr>
            <p:ph type="body" idx="3"/>
          </p:nvPr>
        </p:nvSpPr>
        <p:spPr>
          <a:xfrm>
            <a:off x="1837678" y="5537768"/>
            <a:ext cx="3735998" cy="29008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600"/>
              <a:buNone/>
            </a:pPr>
            <a:r>
              <a:rPr lang="en-US"/>
              <a:t>Computer Engineering Department</a:t>
            </a:r>
            <a:endParaRPr/>
          </a:p>
        </p:txBody>
      </p:sp>
      <p:sp>
        <p:nvSpPr>
          <p:cNvPr id="1377" name="Google Shape;1377;p92"/>
          <p:cNvSpPr txBox="1">
            <a:spLocks noGrp="1"/>
          </p:cNvSpPr>
          <p:nvPr>
            <p:ph type="body" idx="4"/>
          </p:nvPr>
        </p:nvSpPr>
        <p:spPr>
          <a:xfrm>
            <a:off x="1837677" y="5273332"/>
            <a:ext cx="5581039" cy="29008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C2321"/>
              </a:buClr>
              <a:buSzPts val="1800"/>
              <a:buNone/>
            </a:pPr>
            <a:r>
              <a:rPr lang="en-US"/>
              <a:t>Prof. Firoz A Sherasiya</a:t>
            </a:r>
            <a:endParaRPr/>
          </a:p>
        </p:txBody>
      </p:sp>
      <p:pic>
        <p:nvPicPr>
          <p:cNvPr id="1378" name="Google Shape;1378;p92"/>
          <p:cNvPicPr preferRelativeResize="0">
            <a:picLocks noGrp="1"/>
          </p:cNvPicPr>
          <p:nvPr>
            <p:ph type="pic" idx="6"/>
          </p:nvPr>
        </p:nvPicPr>
        <p:blipFill rotWithShape="1">
          <a:blip r:embed="rId3">
            <a:alphaModFix/>
          </a:blip>
          <a:srcRect/>
          <a:stretch/>
        </p:blipFill>
        <p:spPr>
          <a:xfrm>
            <a:off x="353569" y="5211251"/>
            <a:ext cx="1353599" cy="1353599"/>
          </a:xfrm>
          <a:prstGeom prst="rect">
            <a:avLst/>
          </a:prstGeom>
          <a:noFill/>
          <a:ln w="9525" cap="flat" cmpd="sng">
            <a:solidFill>
              <a:srgbClr val="A5A5A5"/>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10"/>
          <p:cNvSpPr txBox="1">
            <a:spLocks noGrp="1"/>
          </p:cNvSpPr>
          <p:nvPr>
            <p:ph type="title"/>
          </p:nvPr>
        </p:nvSpPr>
        <p:spPr>
          <a:xfrm>
            <a:off x="0" y="1"/>
            <a:ext cx="12192000" cy="7112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lvl="0" indent="0" algn="l" rtl="0">
              <a:lnSpc>
                <a:spcPct val="90000"/>
              </a:lnSpc>
              <a:spcBef>
                <a:spcPts val="0"/>
              </a:spcBef>
              <a:spcAft>
                <a:spcPts val="0"/>
              </a:spcAft>
              <a:buClr>
                <a:srgbClr val="363636"/>
              </a:buClr>
              <a:buSzPts val="3400"/>
              <a:buFont typeface="Roboto Condensed"/>
              <a:buNone/>
            </a:pPr>
            <a:r>
              <a:rPr lang="en-US"/>
              <a:t>Disk read-write using DMA</a:t>
            </a:r>
            <a:endParaRPr/>
          </a:p>
        </p:txBody>
      </p:sp>
      <p:sp>
        <p:nvSpPr>
          <p:cNvPr id="493" name="Google Shape;493;p10"/>
          <p:cNvSpPr txBox="1">
            <a:spLocks noGrp="1"/>
          </p:cNvSpPr>
          <p:nvPr>
            <p:ph type="body" idx="1"/>
          </p:nvPr>
        </p:nvSpPr>
        <p:spPr>
          <a:xfrm>
            <a:off x="131180" y="4604196"/>
            <a:ext cx="11929641" cy="1920240"/>
          </a:xfrm>
          <a:prstGeom prst="rect">
            <a:avLst/>
          </a:prstGeom>
          <a:noFill/>
          <a:ln w="9525" cap="flat" cmpd="sng">
            <a:solidFill>
              <a:srgbClr val="E3B3B1"/>
            </a:solidFill>
            <a:prstDash val="solid"/>
            <a:round/>
            <a:headEnd type="none" w="sm" len="sm"/>
            <a:tailEnd type="none" w="sm" len="sm"/>
          </a:ln>
        </p:spPr>
        <p:txBody>
          <a:bodyPr spcFirstLastPara="1" wrap="square" lIns="91425" tIns="45700" rIns="91425" bIns="45700" anchor="t" anchorCtr="0">
            <a:noAutofit/>
          </a:bodyPr>
          <a:lstStyle/>
          <a:p>
            <a:pPr marL="265113" lvl="0" indent="-265113" algn="just" rtl="0">
              <a:lnSpc>
                <a:spcPct val="90000"/>
              </a:lnSpc>
              <a:spcBef>
                <a:spcPts val="0"/>
              </a:spcBef>
              <a:spcAft>
                <a:spcPts val="0"/>
              </a:spcAft>
              <a:buClr>
                <a:schemeClr val="accent6"/>
              </a:buClr>
              <a:buSzPts val="2400"/>
              <a:buFont typeface="Noto Sans Symbols"/>
              <a:buChar char="🞂"/>
            </a:pPr>
            <a:r>
              <a:rPr lang="en-US">
                <a:solidFill>
                  <a:schemeClr val="dk2"/>
                </a:solidFill>
              </a:rPr>
              <a:t>Step 1</a:t>
            </a:r>
            <a:r>
              <a:rPr lang="en-US"/>
              <a:t>: First the </a:t>
            </a:r>
            <a:r>
              <a:rPr lang="en-US">
                <a:solidFill>
                  <a:schemeClr val="accent6"/>
                </a:solidFill>
              </a:rPr>
              <a:t>CPU programs the DMA controller </a:t>
            </a:r>
            <a:r>
              <a:rPr lang="en-US"/>
              <a:t>by setting its registers so it knows what to transfer where.</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It also </a:t>
            </a:r>
            <a:r>
              <a:rPr lang="en-US">
                <a:solidFill>
                  <a:schemeClr val="accent6"/>
                </a:solidFill>
              </a:rPr>
              <a:t>issues a command to the disk controller </a:t>
            </a:r>
            <a:r>
              <a:rPr lang="en-US"/>
              <a:t>telling it to read data from the disk into its internal buffer and verify the checksum.</a:t>
            </a:r>
            <a:endParaRPr/>
          </a:p>
          <a:p>
            <a:pPr marL="265113" lvl="0" indent="-265113" algn="just" rtl="0">
              <a:lnSpc>
                <a:spcPct val="90000"/>
              </a:lnSpc>
              <a:spcBef>
                <a:spcPts val="1000"/>
              </a:spcBef>
              <a:spcAft>
                <a:spcPts val="0"/>
              </a:spcAft>
              <a:buClr>
                <a:schemeClr val="accent6"/>
              </a:buClr>
              <a:buSzPts val="2400"/>
              <a:buFont typeface="Noto Sans Symbols"/>
              <a:buChar char="🞂"/>
            </a:pPr>
            <a:r>
              <a:rPr lang="en-US"/>
              <a:t>When valid data are in the disk controller’s buffer, DMA can begin.</a:t>
            </a:r>
            <a:endParaRPr/>
          </a:p>
        </p:txBody>
      </p:sp>
      <p:sp>
        <p:nvSpPr>
          <p:cNvPr id="494" name="Google Shape;494;p10"/>
          <p:cNvSpPr/>
          <p:nvPr/>
        </p:nvSpPr>
        <p:spPr>
          <a:xfrm>
            <a:off x="2752965" y="2185988"/>
            <a:ext cx="1066800" cy="1600200"/>
          </a:xfrm>
          <a:prstGeom prst="rect">
            <a:avLst/>
          </a:prstGeom>
          <a:solidFill>
            <a:schemeClr val="lt1"/>
          </a:solidFill>
          <a:ln w="2857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495" name="Google Shape;495;p10"/>
          <p:cNvSpPr/>
          <p:nvPr/>
        </p:nvSpPr>
        <p:spPr>
          <a:xfrm>
            <a:off x="5160900" y="2185988"/>
            <a:ext cx="1066800" cy="1600200"/>
          </a:xfrm>
          <a:prstGeom prst="rect">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496" name="Google Shape;496;p10"/>
          <p:cNvSpPr/>
          <p:nvPr/>
        </p:nvSpPr>
        <p:spPr>
          <a:xfrm>
            <a:off x="7568836" y="2185988"/>
            <a:ext cx="1066800" cy="1600200"/>
          </a:xfrm>
          <a:prstGeom prst="rect">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497" name="Google Shape;497;p10"/>
          <p:cNvSpPr/>
          <p:nvPr/>
        </p:nvSpPr>
        <p:spPr>
          <a:xfrm>
            <a:off x="5618125" y="1042988"/>
            <a:ext cx="533400" cy="533400"/>
          </a:xfrm>
          <a:prstGeom prst="flowChartMagneticDisk">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498" name="Google Shape;498;p10"/>
          <p:cNvSpPr/>
          <p:nvPr/>
        </p:nvSpPr>
        <p:spPr>
          <a:xfrm>
            <a:off x="5423815" y="2338388"/>
            <a:ext cx="533400" cy="457200"/>
          </a:xfrm>
          <a:prstGeom prst="rect">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cxnSp>
        <p:nvCxnSpPr>
          <p:cNvPr id="499" name="Google Shape;499;p10"/>
          <p:cNvCxnSpPr/>
          <p:nvPr/>
        </p:nvCxnSpPr>
        <p:spPr>
          <a:xfrm>
            <a:off x="3286365" y="3786188"/>
            <a:ext cx="0" cy="533400"/>
          </a:xfrm>
          <a:prstGeom prst="straightConnector1">
            <a:avLst/>
          </a:prstGeom>
          <a:noFill/>
          <a:ln w="101600" cap="flat" cmpd="sng">
            <a:solidFill>
              <a:schemeClr val="dk2"/>
            </a:solidFill>
            <a:prstDash val="solid"/>
            <a:miter lim="800000"/>
            <a:headEnd type="none" w="sm" len="sm"/>
            <a:tailEnd type="none" w="sm" len="sm"/>
          </a:ln>
        </p:spPr>
      </p:cxnSp>
      <p:cxnSp>
        <p:nvCxnSpPr>
          <p:cNvPr id="500" name="Google Shape;500;p10"/>
          <p:cNvCxnSpPr/>
          <p:nvPr/>
        </p:nvCxnSpPr>
        <p:spPr>
          <a:xfrm>
            <a:off x="5694300" y="3786188"/>
            <a:ext cx="0" cy="533400"/>
          </a:xfrm>
          <a:prstGeom prst="straightConnector1">
            <a:avLst/>
          </a:prstGeom>
          <a:noFill/>
          <a:ln w="101600" cap="flat" cmpd="sng">
            <a:solidFill>
              <a:schemeClr val="dk2"/>
            </a:solidFill>
            <a:prstDash val="solid"/>
            <a:miter lim="800000"/>
            <a:headEnd type="none" w="sm" len="sm"/>
            <a:tailEnd type="none" w="sm" len="sm"/>
          </a:ln>
        </p:spPr>
      </p:cxnSp>
      <p:cxnSp>
        <p:nvCxnSpPr>
          <p:cNvPr id="501" name="Google Shape;501;p10"/>
          <p:cNvCxnSpPr/>
          <p:nvPr/>
        </p:nvCxnSpPr>
        <p:spPr>
          <a:xfrm>
            <a:off x="8102236" y="3786188"/>
            <a:ext cx="0" cy="533400"/>
          </a:xfrm>
          <a:prstGeom prst="straightConnector1">
            <a:avLst/>
          </a:prstGeom>
          <a:noFill/>
          <a:ln w="101600" cap="flat" cmpd="sng">
            <a:solidFill>
              <a:schemeClr val="dk2"/>
            </a:solidFill>
            <a:prstDash val="solid"/>
            <a:miter lim="800000"/>
            <a:headEnd type="none" w="sm" len="sm"/>
            <a:tailEnd type="none" w="sm" len="sm"/>
          </a:ln>
        </p:spPr>
      </p:cxnSp>
      <p:cxnSp>
        <p:nvCxnSpPr>
          <p:cNvPr id="502" name="Google Shape;502;p10"/>
          <p:cNvCxnSpPr/>
          <p:nvPr/>
        </p:nvCxnSpPr>
        <p:spPr>
          <a:xfrm>
            <a:off x="830351" y="4317063"/>
            <a:ext cx="7315200" cy="12805"/>
          </a:xfrm>
          <a:prstGeom prst="straightConnector1">
            <a:avLst/>
          </a:prstGeom>
          <a:noFill/>
          <a:ln w="101600" cap="flat" cmpd="sng">
            <a:solidFill>
              <a:schemeClr val="dk2"/>
            </a:solidFill>
            <a:prstDash val="solid"/>
            <a:miter lim="800000"/>
            <a:headEnd type="none" w="sm" len="sm"/>
            <a:tailEnd type="none" w="sm" len="sm"/>
          </a:ln>
        </p:spPr>
      </p:cxnSp>
      <p:sp>
        <p:nvSpPr>
          <p:cNvPr id="503" name="Google Shape;503;p10"/>
          <p:cNvSpPr txBox="1"/>
          <p:nvPr/>
        </p:nvSpPr>
        <p:spPr>
          <a:xfrm>
            <a:off x="2740825" y="3139857"/>
            <a:ext cx="1097280" cy="6492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DMA Controller</a:t>
            </a:r>
            <a:endParaRPr/>
          </a:p>
        </p:txBody>
      </p:sp>
      <p:sp>
        <p:nvSpPr>
          <p:cNvPr id="504" name="Google Shape;504;p10"/>
          <p:cNvSpPr txBox="1"/>
          <p:nvPr/>
        </p:nvSpPr>
        <p:spPr>
          <a:xfrm>
            <a:off x="5116156" y="3139857"/>
            <a:ext cx="116205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Disk</a:t>
            </a:r>
            <a:endParaRPr/>
          </a:p>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Controller</a:t>
            </a:r>
            <a:endParaRPr/>
          </a:p>
        </p:txBody>
      </p:sp>
      <p:sp>
        <p:nvSpPr>
          <p:cNvPr id="505" name="Google Shape;505;p10"/>
          <p:cNvSpPr txBox="1"/>
          <p:nvPr/>
        </p:nvSpPr>
        <p:spPr>
          <a:xfrm>
            <a:off x="7521211" y="3139857"/>
            <a:ext cx="116205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Main</a:t>
            </a:r>
            <a:endParaRPr/>
          </a:p>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Memory</a:t>
            </a:r>
            <a:endParaRPr/>
          </a:p>
        </p:txBody>
      </p:sp>
      <p:sp>
        <p:nvSpPr>
          <p:cNvPr id="506" name="Google Shape;506;p10"/>
          <p:cNvSpPr txBox="1"/>
          <p:nvPr/>
        </p:nvSpPr>
        <p:spPr>
          <a:xfrm>
            <a:off x="8330836" y="4030147"/>
            <a:ext cx="6096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Bus</a:t>
            </a:r>
            <a:endParaRPr/>
          </a:p>
        </p:txBody>
      </p:sp>
      <p:cxnSp>
        <p:nvCxnSpPr>
          <p:cNvPr id="507" name="Google Shape;507;p10"/>
          <p:cNvCxnSpPr/>
          <p:nvPr/>
        </p:nvCxnSpPr>
        <p:spPr>
          <a:xfrm rot="10800000">
            <a:off x="8145551" y="4141126"/>
            <a:ext cx="304801" cy="73687"/>
          </a:xfrm>
          <a:prstGeom prst="straightConnector1">
            <a:avLst/>
          </a:prstGeom>
          <a:noFill/>
          <a:ln w="28575" cap="flat" cmpd="sng">
            <a:solidFill>
              <a:schemeClr val="accent6"/>
            </a:solidFill>
            <a:prstDash val="solid"/>
            <a:miter lim="800000"/>
            <a:headEnd type="none" w="sm" len="sm"/>
            <a:tailEnd type="triangle" w="med" len="med"/>
          </a:ln>
        </p:spPr>
      </p:cxnSp>
      <p:sp>
        <p:nvSpPr>
          <p:cNvPr id="508" name="Google Shape;508;p10"/>
          <p:cNvSpPr txBox="1"/>
          <p:nvPr/>
        </p:nvSpPr>
        <p:spPr>
          <a:xfrm>
            <a:off x="6031000" y="1709346"/>
            <a:ext cx="8382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Buffer</a:t>
            </a:r>
            <a:endParaRPr/>
          </a:p>
        </p:txBody>
      </p:sp>
      <p:cxnSp>
        <p:nvCxnSpPr>
          <p:cNvPr id="509" name="Google Shape;509;p10"/>
          <p:cNvCxnSpPr>
            <a:stCxn id="508" idx="2"/>
          </p:cNvCxnSpPr>
          <p:nvPr/>
        </p:nvCxnSpPr>
        <p:spPr>
          <a:xfrm flipH="1">
            <a:off x="5957200" y="2078678"/>
            <a:ext cx="492900" cy="259800"/>
          </a:xfrm>
          <a:prstGeom prst="straightConnector1">
            <a:avLst/>
          </a:prstGeom>
          <a:noFill/>
          <a:ln w="28575" cap="flat" cmpd="sng">
            <a:solidFill>
              <a:schemeClr val="accent6"/>
            </a:solidFill>
            <a:prstDash val="solid"/>
            <a:miter lim="800000"/>
            <a:headEnd type="none" w="sm" len="sm"/>
            <a:tailEnd type="triangle" w="med" len="med"/>
          </a:ln>
        </p:spPr>
      </p:cxnSp>
      <p:sp>
        <p:nvSpPr>
          <p:cNvPr id="510" name="Google Shape;510;p10"/>
          <p:cNvSpPr txBox="1"/>
          <p:nvPr/>
        </p:nvSpPr>
        <p:spPr>
          <a:xfrm>
            <a:off x="6669685" y="981459"/>
            <a:ext cx="74295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Roboto Condensed"/>
                <a:ea typeface="Roboto Condensed"/>
                <a:cs typeface="Roboto Condensed"/>
                <a:sym typeface="Roboto Condensed"/>
              </a:rPr>
              <a:t>Drive</a:t>
            </a:r>
            <a:endParaRPr/>
          </a:p>
        </p:txBody>
      </p:sp>
      <p:cxnSp>
        <p:nvCxnSpPr>
          <p:cNvPr id="511" name="Google Shape;511;p10"/>
          <p:cNvCxnSpPr/>
          <p:nvPr/>
        </p:nvCxnSpPr>
        <p:spPr>
          <a:xfrm flipH="1">
            <a:off x="6165361" y="1166125"/>
            <a:ext cx="562939" cy="5219"/>
          </a:xfrm>
          <a:prstGeom prst="straightConnector1">
            <a:avLst/>
          </a:prstGeom>
          <a:noFill/>
          <a:ln w="28575" cap="flat" cmpd="sng">
            <a:solidFill>
              <a:schemeClr val="accent6"/>
            </a:solidFill>
            <a:prstDash val="solid"/>
            <a:miter lim="800000"/>
            <a:headEnd type="none" w="sm" len="sm"/>
            <a:tailEnd type="triangle" w="med" len="med"/>
          </a:ln>
        </p:spPr>
      </p:cxnSp>
      <p:cxnSp>
        <p:nvCxnSpPr>
          <p:cNvPr id="512" name="Google Shape;512;p10"/>
          <p:cNvCxnSpPr/>
          <p:nvPr/>
        </p:nvCxnSpPr>
        <p:spPr>
          <a:xfrm>
            <a:off x="5881015" y="1587927"/>
            <a:ext cx="0" cy="750461"/>
          </a:xfrm>
          <a:prstGeom prst="straightConnector1">
            <a:avLst/>
          </a:prstGeom>
          <a:noFill/>
          <a:ln w="28575" cap="flat" cmpd="sng">
            <a:solidFill>
              <a:schemeClr val="dk2"/>
            </a:solidFill>
            <a:prstDash val="solid"/>
            <a:miter lim="800000"/>
            <a:headEnd type="none" w="sm" len="sm"/>
            <a:tailEnd type="none" w="sm" len="sm"/>
          </a:ln>
        </p:spPr>
      </p:cxnSp>
      <p:sp>
        <p:nvSpPr>
          <p:cNvPr id="513" name="Google Shape;513;p10"/>
          <p:cNvSpPr/>
          <p:nvPr/>
        </p:nvSpPr>
        <p:spPr>
          <a:xfrm>
            <a:off x="345030" y="2185988"/>
            <a:ext cx="1066800" cy="1600200"/>
          </a:xfrm>
          <a:prstGeom prst="rect">
            <a:avLst/>
          </a:prstGeom>
          <a:solidFill>
            <a:schemeClr val="lt1"/>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cxnSp>
        <p:nvCxnSpPr>
          <p:cNvPr id="514" name="Google Shape;514;p10"/>
          <p:cNvCxnSpPr/>
          <p:nvPr/>
        </p:nvCxnSpPr>
        <p:spPr>
          <a:xfrm>
            <a:off x="878430" y="3790951"/>
            <a:ext cx="0" cy="533400"/>
          </a:xfrm>
          <a:prstGeom prst="straightConnector1">
            <a:avLst/>
          </a:prstGeom>
          <a:noFill/>
          <a:ln w="101600" cap="flat" cmpd="sng">
            <a:solidFill>
              <a:schemeClr val="dk2"/>
            </a:solidFill>
            <a:prstDash val="solid"/>
            <a:miter lim="800000"/>
            <a:headEnd type="none" w="sm" len="sm"/>
            <a:tailEnd type="none" w="sm" len="sm"/>
          </a:ln>
        </p:spPr>
      </p:cxnSp>
      <p:sp>
        <p:nvSpPr>
          <p:cNvPr id="515" name="Google Shape;515;p10"/>
          <p:cNvSpPr txBox="1"/>
          <p:nvPr/>
        </p:nvSpPr>
        <p:spPr>
          <a:xfrm>
            <a:off x="573630" y="3416856"/>
            <a:ext cx="609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CPU</a:t>
            </a:r>
            <a:endParaRPr/>
          </a:p>
        </p:txBody>
      </p:sp>
      <p:cxnSp>
        <p:nvCxnSpPr>
          <p:cNvPr id="516" name="Google Shape;516;p10"/>
          <p:cNvCxnSpPr/>
          <p:nvPr/>
        </p:nvCxnSpPr>
        <p:spPr>
          <a:xfrm>
            <a:off x="1175832" y="2224041"/>
            <a:ext cx="1828800" cy="0"/>
          </a:xfrm>
          <a:prstGeom prst="straightConnector1">
            <a:avLst/>
          </a:prstGeom>
          <a:noFill/>
          <a:ln w="38100" cap="flat" cmpd="sng">
            <a:solidFill>
              <a:schemeClr val="accent6"/>
            </a:solidFill>
            <a:prstDash val="solid"/>
            <a:miter lim="800000"/>
            <a:headEnd type="none" w="sm" len="sm"/>
            <a:tailEnd type="triangle" w="med" len="med"/>
          </a:ln>
        </p:spPr>
      </p:cxnSp>
      <p:sp>
        <p:nvSpPr>
          <p:cNvPr id="517" name="Google Shape;517;p10"/>
          <p:cNvSpPr txBox="1"/>
          <p:nvPr/>
        </p:nvSpPr>
        <p:spPr>
          <a:xfrm>
            <a:off x="1513017" y="1015716"/>
            <a:ext cx="1143000" cy="1200329"/>
          </a:xfrm>
          <a:prstGeom prst="rect">
            <a:avLst/>
          </a:prstGeom>
          <a:solidFill>
            <a:schemeClr val="lt1"/>
          </a:solidFill>
          <a:ln w="38100" cap="flat" cmpd="sng">
            <a:solidFill>
              <a:schemeClr val="accent6"/>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Condensed"/>
                <a:ea typeface="Roboto Condensed"/>
                <a:cs typeface="Roboto Condensed"/>
                <a:sym typeface="Roboto Condensed"/>
              </a:rPr>
              <a:t>1. CPU programs DMA controller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17"/>
                                        </p:tgtEl>
                                        <p:attrNameLst>
                                          <p:attrName>style.visibility</p:attrName>
                                        </p:attrNameLst>
                                      </p:cBhvr>
                                      <p:to>
                                        <p:strVal val="visible"/>
                                      </p:to>
                                    </p:set>
                                    <p:animEffect transition="in" filter="fade">
                                      <p:cBhvr>
                                        <p:cTn id="53" dur="500"/>
                                        <p:tgtEl>
                                          <p:spTgt spid="517"/>
                                        </p:tgtEl>
                                      </p:cBhvr>
                                    </p:animEffect>
                                  </p:childTnLst>
                                </p:cTn>
                              </p:par>
                              <p:par>
                                <p:cTn id="54" presetID="10" presetClass="entr" presetSubtype="0" fill="hold" nodeType="withEffect">
                                  <p:stCondLst>
                                    <p:cond delay="0"/>
                                  </p:stCondLst>
                                  <p:childTnLst>
                                    <p:set>
                                      <p:cBhvr>
                                        <p:cTn id="55" dur="1" fill="hold">
                                          <p:stCondLst>
                                            <p:cond delay="0"/>
                                          </p:stCondLst>
                                        </p:cTn>
                                        <p:tgtEl>
                                          <p:spTgt spid="516"/>
                                        </p:tgtEl>
                                        <p:attrNameLst>
                                          <p:attrName>style.visibility</p:attrName>
                                        </p:attrNameLst>
                                      </p:cBhvr>
                                      <p:to>
                                        <p:strVal val="visible"/>
                                      </p:to>
                                    </p:set>
                                    <p:animEffect transition="in" filter="fade">
                                      <p:cBhvr>
                                        <p:cTn id="56" dur="500"/>
                                        <p:tgtEl>
                                          <p:spTgt spid="516"/>
                                        </p:tgtEl>
                                      </p:cBhvr>
                                    </p:animEffect>
                                  </p:childTnLst>
                                </p:cTn>
                              </p:par>
                              <p:par>
                                <p:cTn id="57" presetID="10" presetClass="entr" presetSubtype="0" fill="hold" nodeType="withEffect">
                                  <p:stCondLst>
                                    <p:cond delay="0"/>
                                  </p:stCondLst>
                                  <p:childTnLst>
                                    <p:set>
                                      <p:cBhvr>
                                        <p:cTn id="58" dur="1" fill="hold">
                                          <p:stCondLst>
                                            <p:cond delay="0"/>
                                          </p:stCondLst>
                                        </p:cTn>
                                        <p:tgtEl>
                                          <p:spTgt spid="493">
                                            <p:txEl>
                                              <p:pRg st="0" end="0"/>
                                            </p:txEl>
                                          </p:spTgt>
                                        </p:tgtEl>
                                        <p:attrNameLst>
                                          <p:attrName>style.visibility</p:attrName>
                                        </p:attrNameLst>
                                      </p:cBhvr>
                                      <p:to>
                                        <p:strVal val="visible"/>
                                      </p:to>
                                    </p:set>
                                    <p:animEffect transition="in" filter="fade">
                                      <p:cBhvr>
                                        <p:cTn id="59" dur="500"/>
                                        <p:tgtEl>
                                          <p:spTgt spid="49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93">
                                            <p:txEl>
                                              <p:pRg st="1" end="1"/>
                                            </p:txEl>
                                          </p:spTgt>
                                        </p:tgtEl>
                                        <p:attrNameLst>
                                          <p:attrName>style.visibility</p:attrName>
                                        </p:attrNameLst>
                                      </p:cBhvr>
                                      <p:to>
                                        <p:strVal val="visible"/>
                                      </p:to>
                                    </p:set>
                                    <p:animEffect transition="in" filter="fade">
                                      <p:cBhvr>
                                        <p:cTn id="62" dur="500"/>
                                        <p:tgtEl>
                                          <p:spTgt spid="49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93">
                                            <p:txEl>
                                              <p:pRg st="2" end="2"/>
                                            </p:txEl>
                                          </p:spTgt>
                                        </p:tgtEl>
                                        <p:attrNameLst>
                                          <p:attrName>style.visibility</p:attrName>
                                        </p:attrNameLst>
                                      </p:cBhvr>
                                      <p:to>
                                        <p:strVal val="visible"/>
                                      </p:to>
                                    </p:set>
                                    <p:animEffect transition="in" filter="fade">
                                      <p:cBhvr>
                                        <p:cTn id="65" dur="500"/>
                                        <p:tgtEl>
                                          <p:spTgt spid="4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rgbClr val="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6935</Words>
  <Application>Microsoft Office PowerPoint</Application>
  <PresentationFormat>Widescreen</PresentationFormat>
  <Paragraphs>806</Paragraphs>
  <Slides>87</Slides>
  <Notes>87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94" baseType="lpstr">
      <vt:lpstr>Roboto Condensed</vt:lpstr>
      <vt:lpstr>Calibri</vt:lpstr>
      <vt:lpstr>Roboto Condensed Light</vt:lpstr>
      <vt:lpstr>Arial</vt:lpstr>
      <vt:lpstr>Noto Sans Symbols</vt:lpstr>
      <vt:lpstr>Office Theme</vt:lpstr>
      <vt:lpstr>Bitmap Image</vt:lpstr>
      <vt:lpstr>Unit-5  I/O Management and File Management</vt:lpstr>
      <vt:lpstr>PowerPoint Presentation</vt:lpstr>
      <vt:lpstr> I/O devices</vt:lpstr>
      <vt:lpstr>I/O devices</vt:lpstr>
      <vt:lpstr> Organization of I/O functions</vt:lpstr>
      <vt:lpstr>Organization of I/O functions</vt:lpstr>
      <vt:lpstr>Direct Memory Access</vt:lpstr>
      <vt:lpstr>Disk read-write without a DMA</vt:lpstr>
      <vt:lpstr>Disk read-write using DMA</vt:lpstr>
      <vt:lpstr>Disk read-write using DMA</vt:lpstr>
      <vt:lpstr>Disk read-write using DMA</vt:lpstr>
      <vt:lpstr>Disk read-write using DMA</vt:lpstr>
      <vt:lpstr>Disk read-write using DMA</vt:lpstr>
      <vt:lpstr>Operating System Design issues</vt:lpstr>
      <vt:lpstr>Operating System Design issues</vt:lpstr>
      <vt:lpstr>I/O Buffering</vt:lpstr>
      <vt:lpstr>Buffering</vt:lpstr>
      <vt:lpstr>I/O buffering</vt:lpstr>
      <vt:lpstr>Disk Arm Scheduling Algorithm</vt:lpstr>
      <vt:lpstr>Definitions (Internal structure of HDD)</vt:lpstr>
      <vt:lpstr>Disk Arm Scheduling Algorithm</vt:lpstr>
      <vt:lpstr>Example for Disk Arm Scheduling Algorithm</vt:lpstr>
      <vt:lpstr>FCSC (First Come First Serve) / FIFO (First In First Out)</vt:lpstr>
      <vt:lpstr>SSTF (Shortest seek time first)</vt:lpstr>
      <vt:lpstr>LOOK</vt:lpstr>
      <vt:lpstr>LOOK</vt:lpstr>
      <vt:lpstr>C-LOOK</vt:lpstr>
      <vt:lpstr>C-LOOK</vt:lpstr>
      <vt:lpstr>SCAN</vt:lpstr>
      <vt:lpstr>SCAN</vt:lpstr>
      <vt:lpstr>C-SCAN</vt:lpstr>
      <vt:lpstr>C-SCAN</vt:lpstr>
      <vt:lpstr>Example for Disk Arm Scheduling Algorithm [Exercise]</vt:lpstr>
      <vt:lpstr>RAID</vt:lpstr>
      <vt:lpstr>RAID</vt:lpstr>
      <vt:lpstr>RAID 0 (Striping)</vt:lpstr>
      <vt:lpstr>RAID 1 (Mirroring)</vt:lpstr>
      <vt:lpstr>RAID 2 (Bit-level striping using a Hamming Code parity)</vt:lpstr>
      <vt:lpstr>RAID 2 (Bit-level striping using a Hamming Code parity)</vt:lpstr>
      <vt:lpstr>RAID 3 (Byte-level striping with a dedicated parity)</vt:lpstr>
      <vt:lpstr>RAID 4 (Block-level striping with dedicated parity)</vt:lpstr>
      <vt:lpstr>RAID 5 (Block-level striping with distributed parity)</vt:lpstr>
      <vt:lpstr>IMP Questions</vt:lpstr>
      <vt:lpstr>IMP Questions</vt:lpstr>
      <vt:lpstr>PowerPoint Presentation</vt:lpstr>
      <vt:lpstr> File concept</vt:lpstr>
      <vt:lpstr>File concept</vt:lpstr>
      <vt:lpstr> File attributes</vt:lpstr>
      <vt:lpstr>File attributes </vt:lpstr>
      <vt:lpstr>File attributes </vt:lpstr>
      <vt:lpstr> Access methods</vt:lpstr>
      <vt:lpstr>Files access methods (Sequential File Access VS Random File Access)</vt:lpstr>
      <vt:lpstr> File types</vt:lpstr>
      <vt:lpstr>Types of files</vt:lpstr>
      <vt:lpstr>Regular file Vs Directories</vt:lpstr>
      <vt:lpstr>Different types of files</vt:lpstr>
      <vt:lpstr>Different types of files</vt:lpstr>
      <vt:lpstr> File operations</vt:lpstr>
      <vt:lpstr>File operations</vt:lpstr>
      <vt:lpstr>File operations</vt:lpstr>
      <vt:lpstr>Directory operations</vt:lpstr>
      <vt:lpstr>Directory operations</vt:lpstr>
      <vt:lpstr> Directory structure</vt:lpstr>
      <vt:lpstr>Directory structure</vt:lpstr>
      <vt:lpstr>Directory structure</vt:lpstr>
      <vt:lpstr>Absolute path name V/S Relative path name</vt:lpstr>
      <vt:lpstr> File System structure</vt:lpstr>
      <vt:lpstr>File system structure</vt:lpstr>
      <vt:lpstr>File system</vt:lpstr>
      <vt:lpstr>File system</vt:lpstr>
      <vt:lpstr>File system</vt:lpstr>
      <vt:lpstr> Allocation methods (contiguous, linked, indexed)</vt:lpstr>
      <vt:lpstr>Allocation methods</vt:lpstr>
      <vt:lpstr>Contiguous allocation</vt:lpstr>
      <vt:lpstr>Contiguous allocation</vt:lpstr>
      <vt:lpstr>Linked list allocation</vt:lpstr>
      <vt:lpstr>Linked list allocation using a table in memory</vt:lpstr>
      <vt:lpstr>I-node</vt:lpstr>
      <vt:lpstr> Free-space management (bit vector, linked list, grouping)</vt:lpstr>
      <vt:lpstr>Free-space management </vt:lpstr>
      <vt:lpstr>Bit vector</vt:lpstr>
      <vt:lpstr>Linked list</vt:lpstr>
      <vt:lpstr>Grouping</vt:lpstr>
      <vt:lpstr> Directory implementation (linear list, hash table)</vt:lpstr>
      <vt:lpstr>Directory implementation</vt:lpstr>
      <vt:lpstr>IMP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  I/O Management and File Management</dc:title>
  <dc:creator>ADMIN</dc:creator>
  <cp:lastModifiedBy>firoz sherasiya</cp:lastModifiedBy>
  <cp:revision>9</cp:revision>
  <dcterms:created xsi:type="dcterms:W3CDTF">2020-05-01T05:09:15Z</dcterms:created>
  <dcterms:modified xsi:type="dcterms:W3CDTF">2024-03-14T03:14:49Z</dcterms:modified>
</cp:coreProperties>
</file>