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1"/>
  </p:notesMasterIdLst>
  <p:sldIdLst>
    <p:sldId id="374" r:id="rId2"/>
    <p:sldId id="395" r:id="rId3"/>
    <p:sldId id="396" r:id="rId4"/>
    <p:sldId id="397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98" r:id="rId14"/>
    <p:sldId id="399" r:id="rId15"/>
    <p:sldId id="400" r:id="rId16"/>
    <p:sldId id="401" r:id="rId17"/>
    <p:sldId id="402" r:id="rId18"/>
    <p:sldId id="379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33" r:id="rId30"/>
    <p:sldId id="352" r:id="rId31"/>
    <p:sldId id="414" r:id="rId32"/>
    <p:sldId id="415" r:id="rId33"/>
    <p:sldId id="416" r:id="rId34"/>
    <p:sldId id="417" r:id="rId35"/>
    <p:sldId id="418" r:id="rId36"/>
    <p:sldId id="419" r:id="rId37"/>
    <p:sldId id="420" r:id="rId38"/>
    <p:sldId id="421" r:id="rId39"/>
    <p:sldId id="422" r:id="rId40"/>
    <p:sldId id="423" r:id="rId41"/>
    <p:sldId id="424" r:id="rId42"/>
    <p:sldId id="425" r:id="rId43"/>
    <p:sldId id="426" r:id="rId44"/>
    <p:sldId id="427" r:id="rId45"/>
    <p:sldId id="428" r:id="rId46"/>
    <p:sldId id="429" r:id="rId47"/>
    <p:sldId id="430" r:id="rId48"/>
    <p:sldId id="431" r:id="rId49"/>
    <p:sldId id="432" r:id="rId50"/>
  </p:sldIdLst>
  <p:sldSz cx="12192000" cy="6858000"/>
  <p:notesSz cx="6858000" cy="9144000"/>
  <p:embeddedFontLs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Wingdings 3" panose="05040102010807070707" pitchFamily="18" charset="2"/>
      <p:regular r:id="rId56"/>
    </p:embeddedFont>
    <p:embeddedFont>
      <p:font typeface="Roboto Condensed Light" panose="02000000000000000000" pitchFamily="2" charset="0"/>
      <p:regular r:id="rId57"/>
      <p:italic r:id="rId58"/>
    </p:embeddedFont>
    <p:embeddedFont>
      <p:font typeface="Consolas" panose="020B0609020204030204" pitchFamily="49" charset="0"/>
      <p:regular r:id="rId59"/>
      <p:bold r:id="rId60"/>
      <p:italic r:id="rId61"/>
      <p:boldItalic r:id="rId62"/>
    </p:embeddedFont>
    <p:embeddedFont>
      <p:font typeface="Segoe UI Black" panose="020B0A02040204020203" pitchFamily="34" charset="0"/>
      <p:bold r:id="rId63"/>
      <p:boldItalic r:id="rId64"/>
    </p:embeddedFont>
    <p:embeddedFont>
      <p:font typeface="Roboto Condensed" panose="02000000000000000000" pitchFamily="2" charset="0"/>
      <p:regular r:id="rId65"/>
      <p:bold r:id="rId66"/>
      <p:italic r:id="rId67"/>
      <p:boldItalic r:id="rId68"/>
    </p:embeddedFont>
    <p:embeddedFont>
      <p:font typeface="Wingdings 2" panose="05020102010507070707" pitchFamily="18" charset="2"/>
      <p:regular r:id="rId6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Bmi4T61zl+Acx2J84i1Kmw==" hashData="7gEoknn9gfM6hyvaMf4cpg3DdCYbzxOZnif04BRCnjzGWwaNx27m1w/T2xkenEhB1DnzO4vk00BsND23ocG4p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2827"/>
    <a:srgbClr val="D81A60"/>
    <a:srgbClr val="301B92"/>
    <a:srgbClr val="673BB7"/>
    <a:srgbClr val="607D8B"/>
    <a:srgbClr val="ED524F"/>
    <a:srgbClr val="B71B1C"/>
    <a:srgbClr val="F54337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9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AFBF56C4-A1BE-EE44-A786-4A827E0E8E1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721" y="318857"/>
            <a:ext cx="2976891" cy="904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CB827F4-CE70-CDC3-45B7-3768C164C10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IN" dirty="0"/>
              <a:t>2101CS405  (PP) Unit- 4</a:t>
            </a:r>
            <a:endParaRPr lang="en-US" dirty="0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32187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F41FBD5D-AB37-4F4E-A127-DAB7A6E35DEA}"/>
              </a:ext>
            </a:extLst>
          </p:cNvPr>
          <p:cNvGrpSpPr/>
          <p:nvPr userDrawn="1"/>
        </p:nvGrpSpPr>
        <p:grpSpPr>
          <a:xfrm>
            <a:off x="10313386" y="5940670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1F51F16C-249B-E345-B841-8128601D1D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86E1CEFF-5022-B343-970D-93BF7837B193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F525FD31-DBEE-9A49-8D30-8AA370CD1AC6}"/>
              </a:ext>
            </a:extLst>
          </p:cNvPr>
          <p:cNvGrpSpPr/>
          <p:nvPr userDrawn="1"/>
        </p:nvGrpSpPr>
        <p:grpSpPr>
          <a:xfrm>
            <a:off x="10313386" y="6223181"/>
            <a:ext cx="1649043" cy="501287"/>
            <a:chOff x="10721798" y="852808"/>
            <a:chExt cx="1339023" cy="40704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2E2024B0-256A-DE40-97A3-3554EEB4DE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F7E3F7EC-9A5A-AA4D-ADD8-31449DFF979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err="1"/>
              <a:t>Jayesh.vagadiya@darshan.ac.in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9537133260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Jayesh D. </a:t>
            </a:r>
            <a:r>
              <a:rPr lang="en-IN" dirty="0" err="1"/>
              <a:t>Vagadiya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Python Programming(</a:t>
            </a:r>
            <a:r>
              <a:rPr lang="en-IN" sz="1800" dirty="0">
                <a:effectLst/>
                <a:latin typeface="Roboto Condensed" panose="02000000000000000000" pitchFamily="2" charset="0"/>
              </a:rPr>
              <a:t>2101CS405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36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Unit-04.1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IN" sz="4800" dirty="0">
                <a:effectLst/>
              </a:rPr>
              <a:t>Modules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xmlns="" id="{A161DE45-276D-7849-BC99-BAB0D00EC1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620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D10060-2963-8440-B66A-5EC7D061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Module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F0261D-24A0-A546-940D-A8D0433C0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choice():</a:t>
            </a:r>
          </a:p>
          <a:p>
            <a:pPr lvl="1"/>
            <a:r>
              <a:rPr lang="en-IN" dirty="0"/>
              <a:t>Method returns a randomly selected element from a non-empty sequence.</a:t>
            </a:r>
          </a:p>
          <a:p>
            <a:pPr lvl="1"/>
            <a:endParaRPr lang="en-IN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US" b="1" dirty="0"/>
              <a:t>shuffle():</a:t>
            </a:r>
          </a:p>
          <a:p>
            <a:pPr lvl="1"/>
            <a:r>
              <a:rPr lang="en-IN" dirty="0"/>
              <a:t>Method randomly reorders the elements in a list.</a:t>
            </a:r>
          </a:p>
          <a:p>
            <a:pPr lvl="1"/>
            <a:endParaRPr lang="en-IN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4529DD3-AAE1-0341-9CF3-CFF55EBE998C}"/>
              </a:ext>
            </a:extLst>
          </p:cNvPr>
          <p:cNvSpPr/>
          <p:nvPr/>
        </p:nvSpPr>
        <p:spPr>
          <a:xfrm>
            <a:off x="1502121" y="2052048"/>
            <a:ext cx="4038463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list1 = [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t1 = 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random.choice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(list1))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random.choice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(t1))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4D60632-87DA-6348-AF56-40AD1DF08E8E}"/>
              </a:ext>
            </a:extLst>
          </p:cNvPr>
          <p:cNvSpPr/>
          <p:nvPr/>
        </p:nvSpPr>
        <p:spPr>
          <a:xfrm>
            <a:off x="1002128" y="2052048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96AF1B2C-E1C3-6E4D-BB01-48FF38071CF3}"/>
              </a:ext>
            </a:extLst>
          </p:cNvPr>
          <p:cNvSpPr/>
          <p:nvPr/>
        </p:nvSpPr>
        <p:spPr>
          <a:xfrm>
            <a:off x="1002128" y="172286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B88D0CF-BDB3-0A42-8889-438AD73DFED2}"/>
              </a:ext>
            </a:extLst>
          </p:cNvPr>
          <p:cNvSpPr/>
          <p:nvPr/>
        </p:nvSpPr>
        <p:spPr>
          <a:xfrm>
            <a:off x="5861660" y="2052048"/>
            <a:ext cx="327118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34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23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6A31832D-250E-C24D-B3C2-58BC80A9313E}"/>
              </a:ext>
            </a:extLst>
          </p:cNvPr>
          <p:cNvSpPr/>
          <p:nvPr/>
        </p:nvSpPr>
        <p:spPr>
          <a:xfrm>
            <a:off x="5861660" y="172286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20E5747-0076-3649-9CE7-C1EEB0B99CB4}"/>
              </a:ext>
            </a:extLst>
          </p:cNvPr>
          <p:cNvSpPr/>
          <p:nvPr/>
        </p:nvSpPr>
        <p:spPr>
          <a:xfrm>
            <a:off x="1502121" y="4877525"/>
            <a:ext cx="403846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list1 = [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random.shuffle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(list1)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print(list1)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0FA4661-4902-7742-B23F-5999775A1584}"/>
              </a:ext>
            </a:extLst>
          </p:cNvPr>
          <p:cNvSpPr/>
          <p:nvPr/>
        </p:nvSpPr>
        <p:spPr>
          <a:xfrm>
            <a:off x="1002128" y="4877525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2842CFFC-3B5C-624C-B2F6-39D75B8CED78}"/>
              </a:ext>
            </a:extLst>
          </p:cNvPr>
          <p:cNvSpPr/>
          <p:nvPr/>
        </p:nvSpPr>
        <p:spPr>
          <a:xfrm>
            <a:off x="1002128" y="4548341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830873E-BA2B-5E40-A953-09520DC0A52C}"/>
              </a:ext>
            </a:extLst>
          </p:cNvPr>
          <p:cNvSpPr/>
          <p:nvPr/>
        </p:nvSpPr>
        <p:spPr>
          <a:xfrm>
            <a:off x="5861660" y="5042117"/>
            <a:ext cx="327118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[45, 34, 23, 232, 10]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346D19BC-D1D4-B145-8C81-DD96DCAB627E}"/>
              </a:ext>
            </a:extLst>
          </p:cNvPr>
          <p:cNvSpPr/>
          <p:nvPr/>
        </p:nvSpPr>
        <p:spPr>
          <a:xfrm>
            <a:off x="5861660" y="471293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0030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0B490E-B237-6C42-9FF2-6E76F655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Module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C63BA7-70B1-0049-83C2-E90F14DD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uniform()</a:t>
            </a:r>
          </a:p>
          <a:p>
            <a:pPr lvl="1"/>
            <a:r>
              <a:rPr lang="en-US" dirty="0"/>
              <a:t>This method generate random floating point number between two given range.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233A72A-C572-2043-BCAF-574D99006372}"/>
              </a:ext>
            </a:extLst>
          </p:cNvPr>
          <p:cNvSpPr/>
          <p:nvPr/>
        </p:nvSpPr>
        <p:spPr>
          <a:xfrm>
            <a:off x="1502121" y="2052048"/>
            <a:ext cx="528897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IN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random.ranage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start,stop,step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1="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random.uniform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2="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random.uniform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A84B53A-55E2-1649-8321-4804817017DB}"/>
              </a:ext>
            </a:extLst>
          </p:cNvPr>
          <p:cNvSpPr/>
          <p:nvPr/>
        </p:nvSpPr>
        <p:spPr>
          <a:xfrm>
            <a:off x="1002128" y="2052048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46176D54-1FD7-B74D-9AB7-A213F8738F1C}"/>
              </a:ext>
            </a:extLst>
          </p:cNvPr>
          <p:cNvSpPr/>
          <p:nvPr/>
        </p:nvSpPr>
        <p:spPr>
          <a:xfrm>
            <a:off x="1002128" y="172286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FFBF2EE-DC76-344C-892A-8085EFE7A43E}"/>
              </a:ext>
            </a:extLst>
          </p:cNvPr>
          <p:cNvSpPr/>
          <p:nvPr/>
        </p:nvSpPr>
        <p:spPr>
          <a:xfrm>
            <a:off x="7057322" y="2052048"/>
            <a:ext cx="403814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Random 1= 8.079151436715527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Random 2= 15.767192676676762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6E980758-9AE6-1440-AF44-BFDC0B150BA0}"/>
              </a:ext>
            </a:extLst>
          </p:cNvPr>
          <p:cNvSpPr/>
          <p:nvPr/>
        </p:nvSpPr>
        <p:spPr>
          <a:xfrm>
            <a:off x="7057322" y="172286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3036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2BD593-0425-384E-9A34-6B16EB71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17C981-D521-2742-B7CC-D10C29433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module provides access to the mathematical functions.</a:t>
            </a:r>
          </a:p>
          <a:p>
            <a:r>
              <a:rPr lang="en-IN" dirty="0"/>
              <a:t>This module provides set of methods and constants.</a:t>
            </a:r>
          </a:p>
          <a:p>
            <a:pPr fontAlgn="base"/>
            <a:r>
              <a:rPr lang="en-IN" dirty="0"/>
              <a:t>Constants provided by the math module are </a:t>
            </a:r>
          </a:p>
          <a:p>
            <a:pPr lvl="1" fontAlgn="base"/>
            <a:r>
              <a:rPr lang="en-IN" sz="1600" dirty="0"/>
              <a:t>Euler’s Number</a:t>
            </a:r>
          </a:p>
          <a:p>
            <a:pPr lvl="1" fontAlgn="base"/>
            <a:r>
              <a:rPr lang="en-IN" sz="1600" dirty="0"/>
              <a:t>Pi</a:t>
            </a:r>
          </a:p>
          <a:p>
            <a:pPr lvl="1" fontAlgn="base"/>
            <a:r>
              <a:rPr lang="en-IN" sz="1600" dirty="0"/>
              <a:t>Tau</a:t>
            </a:r>
          </a:p>
          <a:p>
            <a:pPr lvl="1" fontAlgn="base"/>
            <a:r>
              <a:rPr lang="en-IN" sz="1600" dirty="0"/>
              <a:t>Infinity</a:t>
            </a:r>
          </a:p>
          <a:p>
            <a:pPr lvl="1" fontAlgn="base"/>
            <a:r>
              <a:rPr lang="en-IN" sz="1600" dirty="0"/>
              <a:t>Not a Number (</a:t>
            </a:r>
            <a:r>
              <a:rPr lang="en-IN" sz="1600" dirty="0" err="1"/>
              <a:t>NaN</a:t>
            </a:r>
            <a:r>
              <a:rPr lang="en-IN" sz="1600" dirty="0"/>
              <a:t>)</a:t>
            </a:r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8CAC25E-0484-AC4A-810B-B86D64793F97}"/>
              </a:ext>
            </a:extLst>
          </p:cNvPr>
          <p:cNvSpPr/>
          <p:nvPr/>
        </p:nvSpPr>
        <p:spPr>
          <a:xfrm>
            <a:off x="1201038" y="4237687"/>
            <a:ext cx="528897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math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"PI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math.pi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"Tau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math.tau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"infinity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math.inf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sz="16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math.nan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05D26AE-F6E6-9143-BEC5-5C49A58B8105}"/>
              </a:ext>
            </a:extLst>
          </p:cNvPr>
          <p:cNvSpPr/>
          <p:nvPr/>
        </p:nvSpPr>
        <p:spPr>
          <a:xfrm>
            <a:off x="701045" y="4237687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C9995F34-C42D-A14A-8FB8-D3A7926ABCDC}"/>
              </a:ext>
            </a:extLst>
          </p:cNvPr>
          <p:cNvSpPr/>
          <p:nvPr/>
        </p:nvSpPr>
        <p:spPr>
          <a:xfrm>
            <a:off x="701045" y="390850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53DB4CF-E68C-304E-BF7D-8DBA152F2DFB}"/>
              </a:ext>
            </a:extLst>
          </p:cNvPr>
          <p:cNvSpPr/>
          <p:nvPr/>
        </p:nvSpPr>
        <p:spPr>
          <a:xfrm>
            <a:off x="6756239" y="4237687"/>
            <a:ext cx="403814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e =  2.718281828459045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PI =  3.141592653589793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Tau =  6.283185307179586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infinity =  inf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NaN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 nan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D73A7F22-53F5-8E4F-96F4-87DCD42E6CE3}"/>
              </a:ext>
            </a:extLst>
          </p:cNvPr>
          <p:cNvSpPr/>
          <p:nvPr/>
        </p:nvSpPr>
        <p:spPr>
          <a:xfrm>
            <a:off x="6756239" y="390850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162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02BF5E-E4D3-F543-AAB8-D07D9C48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Numeric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A6B2E9-723C-5246-BB91-B3BFA6921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ceil() and floor() </a:t>
            </a:r>
          </a:p>
          <a:p>
            <a:pPr lvl="1"/>
            <a:r>
              <a:rPr lang="en-US" dirty="0"/>
              <a:t>Ceil value means the smallest integral value greater than the number and the floor value means the greatest integral value smaller than the number.</a:t>
            </a:r>
          </a:p>
          <a:p>
            <a:pPr lvl="1"/>
            <a:r>
              <a:rPr lang="en-US" dirty="0"/>
              <a:t>this can be easily calculated using the ceil() and floor() method respectively.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factorial()</a:t>
            </a:r>
          </a:p>
          <a:p>
            <a:pPr lvl="1"/>
            <a:r>
              <a:rPr lang="en-US" dirty="0"/>
              <a:t>It is used to find factorial of given number.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6D00B31-A55C-464A-AFFA-C3E89023BCA5}"/>
              </a:ext>
            </a:extLst>
          </p:cNvPr>
          <p:cNvSpPr/>
          <p:nvPr/>
        </p:nvSpPr>
        <p:spPr>
          <a:xfrm>
            <a:off x="1557877" y="2576157"/>
            <a:ext cx="52889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math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5.6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"Ceil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math.ceil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"Floor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math.floor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1C73442-6EE3-4040-8087-386277916A42}"/>
              </a:ext>
            </a:extLst>
          </p:cNvPr>
          <p:cNvSpPr/>
          <p:nvPr/>
        </p:nvSpPr>
        <p:spPr>
          <a:xfrm>
            <a:off x="1057884" y="2576157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826C171F-F8E2-CE44-A83D-0CEEA285E2A5}"/>
              </a:ext>
            </a:extLst>
          </p:cNvPr>
          <p:cNvSpPr/>
          <p:nvPr/>
        </p:nvSpPr>
        <p:spPr>
          <a:xfrm>
            <a:off x="1057884" y="224697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6D0DEE6-7A89-114C-BC81-E78814779958}"/>
              </a:ext>
            </a:extLst>
          </p:cNvPr>
          <p:cNvSpPr/>
          <p:nvPr/>
        </p:nvSpPr>
        <p:spPr>
          <a:xfrm>
            <a:off x="7113078" y="2576157"/>
            <a:ext cx="403814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Ceil =  6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Floor =  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3DF7774D-EFB6-C24B-8985-A818FD271ACF}"/>
              </a:ext>
            </a:extLst>
          </p:cNvPr>
          <p:cNvSpPr/>
          <p:nvPr/>
        </p:nvSpPr>
        <p:spPr>
          <a:xfrm>
            <a:off x="7113078" y="224697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615E0B0-FAA9-7A4E-B6B3-2F2635D6CF2F}"/>
              </a:ext>
            </a:extLst>
          </p:cNvPr>
          <p:cNvSpPr/>
          <p:nvPr/>
        </p:nvSpPr>
        <p:spPr>
          <a:xfrm>
            <a:off x="1557877" y="5038237"/>
            <a:ext cx="52889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math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math.factorial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"Factorial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,fact)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FAC4F40-B4CD-324C-A7D9-D21CFFDF529C}"/>
              </a:ext>
            </a:extLst>
          </p:cNvPr>
          <p:cNvSpPr/>
          <p:nvPr/>
        </p:nvSpPr>
        <p:spPr>
          <a:xfrm>
            <a:off x="1057884" y="5038237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E592B9E5-2CB8-E34E-8B7C-762F7550B65B}"/>
              </a:ext>
            </a:extLst>
          </p:cNvPr>
          <p:cNvSpPr/>
          <p:nvPr/>
        </p:nvSpPr>
        <p:spPr>
          <a:xfrm>
            <a:off x="1057884" y="470905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067BFF8-4862-1843-8018-59F5CB1985B2}"/>
              </a:ext>
            </a:extLst>
          </p:cNvPr>
          <p:cNvSpPr/>
          <p:nvPr/>
        </p:nvSpPr>
        <p:spPr>
          <a:xfrm>
            <a:off x="7113078" y="5038237"/>
            <a:ext cx="403814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Factorial =  120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B6658127-DBD2-C343-8597-420640BDE895}"/>
              </a:ext>
            </a:extLst>
          </p:cNvPr>
          <p:cNvSpPr/>
          <p:nvPr/>
        </p:nvSpPr>
        <p:spPr>
          <a:xfrm>
            <a:off x="7113078" y="470905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1920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02BF5E-E4D3-F543-AAB8-D07D9C48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Numeric Functions(cont.)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A6B2E9-723C-5246-BB91-B3BFA6921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gcd</a:t>
            </a:r>
            <a:r>
              <a:rPr lang="en-US" b="1" dirty="0"/>
              <a:t>()</a:t>
            </a:r>
          </a:p>
          <a:p>
            <a:pPr lvl="1"/>
            <a:r>
              <a:rPr lang="en-US" dirty="0"/>
              <a:t>It is used find greatest common divisor of two number passed as argument.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fabs()</a:t>
            </a:r>
          </a:p>
          <a:p>
            <a:pPr lvl="1"/>
            <a:r>
              <a:rPr lang="en-US" dirty="0"/>
              <a:t>This function return the absolute value of given number.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6D00B31-A55C-464A-AFFA-C3E89023BCA5}"/>
              </a:ext>
            </a:extLst>
          </p:cNvPr>
          <p:cNvSpPr/>
          <p:nvPr/>
        </p:nvSpPr>
        <p:spPr>
          <a:xfrm>
            <a:off x="1557877" y="1959937"/>
            <a:ext cx="52889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math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"GCD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math.gcd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1C73442-6EE3-4040-8087-386277916A42}"/>
              </a:ext>
            </a:extLst>
          </p:cNvPr>
          <p:cNvSpPr/>
          <p:nvPr/>
        </p:nvSpPr>
        <p:spPr>
          <a:xfrm>
            <a:off x="1057884" y="1959937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826C171F-F8E2-CE44-A83D-0CEEA285E2A5}"/>
              </a:ext>
            </a:extLst>
          </p:cNvPr>
          <p:cNvSpPr/>
          <p:nvPr/>
        </p:nvSpPr>
        <p:spPr>
          <a:xfrm>
            <a:off x="1057884" y="163075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6D0DEE6-7A89-114C-BC81-E78814779958}"/>
              </a:ext>
            </a:extLst>
          </p:cNvPr>
          <p:cNvSpPr/>
          <p:nvPr/>
        </p:nvSpPr>
        <p:spPr>
          <a:xfrm>
            <a:off x="7113078" y="1959937"/>
            <a:ext cx="403814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GCD =  15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3DF7774D-EFB6-C24B-8985-A818FD271ACF}"/>
              </a:ext>
            </a:extLst>
          </p:cNvPr>
          <p:cNvSpPr/>
          <p:nvPr/>
        </p:nvSpPr>
        <p:spPr>
          <a:xfrm>
            <a:off x="7113078" y="163075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615E0B0-FAA9-7A4E-B6B3-2F2635D6CF2F}"/>
              </a:ext>
            </a:extLst>
          </p:cNvPr>
          <p:cNvSpPr/>
          <p:nvPr/>
        </p:nvSpPr>
        <p:spPr>
          <a:xfrm>
            <a:off x="1557877" y="4709053"/>
            <a:ext cx="528897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math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= -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"absolute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math.fabs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FAC4F40-B4CD-324C-A7D9-D21CFFDF529C}"/>
              </a:ext>
            </a:extLst>
          </p:cNvPr>
          <p:cNvSpPr/>
          <p:nvPr/>
        </p:nvSpPr>
        <p:spPr>
          <a:xfrm>
            <a:off x="1057884" y="4709053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E592B9E5-2CB8-E34E-8B7C-762F7550B65B}"/>
              </a:ext>
            </a:extLst>
          </p:cNvPr>
          <p:cNvSpPr/>
          <p:nvPr/>
        </p:nvSpPr>
        <p:spPr>
          <a:xfrm>
            <a:off x="1057884" y="4379869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067BFF8-4862-1843-8018-59F5CB1985B2}"/>
              </a:ext>
            </a:extLst>
          </p:cNvPr>
          <p:cNvSpPr/>
          <p:nvPr/>
        </p:nvSpPr>
        <p:spPr>
          <a:xfrm>
            <a:off x="7113078" y="4709053"/>
            <a:ext cx="403814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absolute =  15.0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B6658127-DBD2-C343-8597-420640BDE895}"/>
              </a:ext>
            </a:extLst>
          </p:cNvPr>
          <p:cNvSpPr/>
          <p:nvPr/>
        </p:nvSpPr>
        <p:spPr>
          <a:xfrm>
            <a:off x="7113078" y="4379869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8449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935726-82EF-1D46-AA70-68FA4E0D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Logarithmic and Power Functions</a:t>
            </a: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06F81523-8F85-2447-BBBD-A8CBAA7B7447}"/>
              </a:ext>
            </a:extLst>
          </p:cNvPr>
          <p:cNvGraphicFramePr>
            <a:graphicFrameLocks/>
          </p:cNvGraphicFramePr>
          <p:nvPr/>
        </p:nvGraphicFramePr>
        <p:xfrm>
          <a:off x="176938" y="894752"/>
          <a:ext cx="11888682" cy="2560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065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419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31943">
                  <a:extLst>
                    <a:ext uri="{9D8B030D-6E8A-4147-A177-3AD203B41FA5}">
                      <a16:colId xmlns:a16="http://schemas.microsoft.com/office/drawing/2014/main" xmlns="" val="1184828629"/>
                    </a:ext>
                  </a:extLst>
                </a:gridCol>
                <a:gridCol w="2308303">
                  <a:extLst>
                    <a:ext uri="{9D8B030D-6E8A-4147-A177-3AD203B41FA5}">
                      <a16:colId xmlns:a16="http://schemas.microsoft.com/office/drawing/2014/main" xmlns="" val="126976370"/>
                    </a:ext>
                  </a:extLst>
                </a:gridCol>
              </a:tblGrid>
              <a:tr h="35418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exp(x)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 </a:t>
                      </a:r>
                      <a:r>
                        <a:rPr lang="en-IN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raised to the power </a:t>
                      </a:r>
                      <a:r>
                        <a:rPr lang="en-IN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baseline="0" dirty="0"/>
                        <a:t>	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math.exp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2.718281828459045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pow(x, y)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/>
                        <a:t>Return x raised to the power y (x**y)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math.pow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(5,3)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125.0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log(x[, base])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/>
                        <a:t>With two arguments, return the logarithm of x to the given base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err="1"/>
                        <a:t>math.log</a:t>
                      </a:r>
                      <a:r>
                        <a:rPr lang="en-US" sz="1800" b="0" kern="1200" baseline="0" dirty="0"/>
                        <a:t>(10,2)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/>
                        <a:t>3.3219280948873626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log2(x)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/>
                        <a:t>Return the base-2 logarithm of x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/>
                        <a:t>math.log2(10)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/>
                        <a:t>3.3219280948873626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9092711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log10(x)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the base-10 logarithm of </a:t>
                      </a:r>
                      <a:r>
                        <a:rPr lang="en-IN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800" kern="1200" baseline="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/>
                        <a:t>math.log10(10)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/>
                        <a:t>1.0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4110489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sqrt(x)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the square root of </a:t>
                      </a:r>
                      <a:r>
                        <a:rPr lang="en-IN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800" kern="1200" baseline="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err="1"/>
                        <a:t>math.sqrt</a:t>
                      </a:r>
                      <a:r>
                        <a:rPr lang="en-US" sz="1800" b="0" kern="1200" baseline="0" dirty="0"/>
                        <a:t>(81)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/>
                        <a:t>9.0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7030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9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053BAB-099A-0746-BA72-4B128AD4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Trigonometric and Angular Functions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D5AA1333-6001-E949-A30B-39F6DB7720D9}"/>
              </a:ext>
            </a:extLst>
          </p:cNvPr>
          <p:cNvGraphicFramePr>
            <a:graphicFrameLocks/>
          </p:cNvGraphicFramePr>
          <p:nvPr/>
        </p:nvGraphicFramePr>
        <p:xfrm>
          <a:off x="176938" y="894752"/>
          <a:ext cx="11888682" cy="2194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065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05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63337">
                  <a:extLst>
                    <a:ext uri="{9D8B030D-6E8A-4147-A177-3AD203B41FA5}">
                      <a16:colId xmlns:a16="http://schemas.microsoft.com/office/drawing/2014/main" xmlns="" val="1184828629"/>
                    </a:ext>
                  </a:extLst>
                </a:gridCol>
                <a:gridCol w="2308303">
                  <a:extLst>
                    <a:ext uri="{9D8B030D-6E8A-4147-A177-3AD203B41FA5}">
                      <a16:colId xmlns:a16="http://schemas.microsoft.com/office/drawing/2014/main" xmlns="" val="126976370"/>
                    </a:ext>
                  </a:extLst>
                </a:gridCol>
              </a:tblGrid>
              <a:tr h="35418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sin(x)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effectLst/>
                        </a:rPr>
                        <a:t>Return the sine of </a:t>
                      </a:r>
                      <a:r>
                        <a:rPr lang="en-IN" b="0" i="1" dirty="0">
                          <a:effectLst/>
                        </a:rPr>
                        <a:t>x</a:t>
                      </a:r>
                      <a:r>
                        <a:rPr lang="en-IN" b="0" dirty="0">
                          <a:effectLst/>
                        </a:rPr>
                        <a:t> radians.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math.sin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0.8414709848078965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cos(x)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the cosine of x radians.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math.cos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0.5403023058681398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5572009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tan(x)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effectLst/>
                        </a:rPr>
                        <a:t>Return the tangent of </a:t>
                      </a:r>
                      <a:r>
                        <a:rPr lang="en-IN" b="0" i="1" dirty="0">
                          <a:effectLst/>
                        </a:rPr>
                        <a:t>x</a:t>
                      </a:r>
                      <a:r>
                        <a:rPr lang="en-IN" b="0" dirty="0">
                          <a:effectLst/>
                        </a:rPr>
                        <a:t> radians.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math.tan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1.557407724654902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720738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degrees()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 angle x from radians to degrees.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math.radians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(90)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1.5707963267948966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3216267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radians()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 angle x from degrees to radians.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math.degrees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(1.5)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85.94366926962348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4576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86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87547E-0F51-0641-9CB4-34FF969A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Special Functions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7D6FB149-18A7-4D43-A207-8468925234AC}"/>
              </a:ext>
            </a:extLst>
          </p:cNvPr>
          <p:cNvGraphicFramePr>
            <a:graphicFrameLocks/>
          </p:cNvGraphicFramePr>
          <p:nvPr/>
        </p:nvGraphicFramePr>
        <p:xfrm>
          <a:off x="176938" y="894752"/>
          <a:ext cx="11888682" cy="1828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065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2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1619">
                  <a:extLst>
                    <a:ext uri="{9D8B030D-6E8A-4147-A177-3AD203B41FA5}">
                      <a16:colId xmlns:a16="http://schemas.microsoft.com/office/drawing/2014/main" xmlns="" val="1184828629"/>
                    </a:ext>
                  </a:extLst>
                </a:gridCol>
                <a:gridCol w="2308303">
                  <a:extLst>
                    <a:ext uri="{9D8B030D-6E8A-4147-A177-3AD203B41FA5}">
                      <a16:colId xmlns:a16="http://schemas.microsoft.com/office/drawing/2014/main" xmlns="" val="126976370"/>
                    </a:ext>
                  </a:extLst>
                </a:gridCol>
              </a:tblGrid>
              <a:tr h="35418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gamma(x)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effectLst/>
                        </a:rPr>
                        <a:t>Return the gamma value of x.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math.gamma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120.0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isinf</a:t>
                      </a: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whether the value is infinity or not.</a:t>
                      </a:r>
                      <a:endParaRPr lang="en-IN" b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math.isinf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math.pi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7913052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isnan</a:t>
                      </a:r>
                      <a:r>
                        <a:rPr lang="en-US" b="1" dirty="0"/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whether the value is 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not.</a:t>
                      </a:r>
                      <a:endParaRPr lang="en-IN" b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math.isnan</a:t>
                      </a:r>
                      <a:r>
                        <a:rPr lang="en-IN" dirty="0"/>
                        <a:t>(float('nan'))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0903252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erf(x)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effectLst/>
                        </a:rPr>
                        <a:t>Return the error function at x.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math.erf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0.9999999999984626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3781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66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4D521-0F3D-104A-B8E6-FE9F56F1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Time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EEF095-ABA7-BF4C-BA36-8A097BB9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datetime module supplies classes for manipulating dates and times.</a:t>
            </a:r>
          </a:p>
          <a:p>
            <a:r>
              <a:rPr lang="en-IN" dirty="0"/>
              <a:t>These classes provide a number of functions to deal with dates, times and time intervals.</a:t>
            </a:r>
          </a:p>
          <a:p>
            <a:r>
              <a:rPr lang="en-IN" dirty="0"/>
              <a:t>Date and datetime are an object in Python, so when you manipulate them, you are actually manipulating objects and not string or timestamps. </a:t>
            </a:r>
          </a:p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E484B691-B28B-7041-848A-5A5D73E073EA}"/>
              </a:ext>
            </a:extLst>
          </p:cNvPr>
          <p:cNvGraphicFramePr>
            <a:graphicFrameLocks/>
          </p:cNvGraphicFramePr>
          <p:nvPr/>
        </p:nvGraphicFramePr>
        <p:xfrm>
          <a:off x="303317" y="2823913"/>
          <a:ext cx="11516975" cy="2834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77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691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418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Classes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date 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idealized naive date. Attributes: year, month, and day.</a:t>
                      </a:r>
                      <a:endParaRPr lang="en-IN" b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time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idealized time. Attributes: hour, minute, second, microsecond, and 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tzinfo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b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6763225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datetime 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combination of a date and a time. Attributes: year, month, day, hour, minute, second, microsecond, and 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tzinfo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b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3416305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timedelta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effectLst/>
                        </a:rPr>
                        <a:t>A duration expressing the difference between two date, time, or datetime instances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8875239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tzinfo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abstract base class for time zone information objects.</a:t>
                      </a:r>
                      <a:endParaRPr lang="en-IN" b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5375462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timezone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effectLst/>
                        </a:rPr>
                        <a:t>A class that implements the </a:t>
                      </a:r>
                      <a:r>
                        <a:rPr lang="en-IN" b="0" dirty="0" err="1">
                          <a:effectLst/>
                        </a:rPr>
                        <a:t>tzinfo</a:t>
                      </a:r>
                      <a:r>
                        <a:rPr lang="en-IN" b="0" dirty="0">
                          <a:effectLst/>
                        </a:rPr>
                        <a:t> abstract base class as a fixed offset from the UTC.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3381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08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354DF9-F95B-AB41-8AA3-3B9E5387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Time Module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1C233C-4DC2-CA48-99A0-7F4CA89F1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datetime module exports the following constants:</a:t>
            </a:r>
          </a:p>
          <a:p>
            <a:pPr lvl="1"/>
            <a:r>
              <a:rPr lang="en-IN" b="1" dirty="0"/>
              <a:t>MINYEAR – </a:t>
            </a:r>
            <a:r>
              <a:rPr lang="en-IN" dirty="0"/>
              <a:t>value is 1</a:t>
            </a:r>
          </a:p>
          <a:p>
            <a:pPr lvl="1"/>
            <a:r>
              <a:rPr lang="en-IN" b="1" dirty="0"/>
              <a:t>MAXYEAR – </a:t>
            </a:r>
            <a:r>
              <a:rPr lang="en-IN" dirty="0"/>
              <a:t>value is 9999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7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Importing a module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Math module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Random module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Datetime module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Creating a custom module.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48625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F417AA-E3F8-AD4B-9834-519528E5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103F29-9C06-954C-B849-67227EFC7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date class is used to instantiate date objects in Python. When an object of this class is instantiated, it represents a date in the format </a:t>
            </a:r>
            <a:r>
              <a:rPr lang="en-US" dirty="0">
                <a:solidFill>
                  <a:srgbClr val="D81A60"/>
                </a:solidFill>
              </a:rPr>
              <a:t>YYYY-MM-DD</a:t>
            </a:r>
            <a:r>
              <a:rPr lang="en-US" dirty="0"/>
              <a:t>. </a:t>
            </a:r>
          </a:p>
          <a:p>
            <a:r>
              <a:rPr lang="en-US" dirty="0"/>
              <a:t>Constructor of this class needs three mandatory arguments </a:t>
            </a:r>
            <a:r>
              <a:rPr lang="en-US" dirty="0">
                <a:solidFill>
                  <a:srgbClr val="D81A60"/>
                </a:solidFill>
              </a:rPr>
              <a:t>year, month and date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1002D5B-235E-FD40-9319-1EC3765A674D}"/>
              </a:ext>
            </a:extLst>
          </p:cNvPr>
          <p:cNvSpPr/>
          <p:nvPr/>
        </p:nvSpPr>
        <p:spPr>
          <a:xfrm>
            <a:off x="544928" y="2496457"/>
            <a:ext cx="652674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datetime.date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(year, month, day)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5FA8684C-3D9C-F04F-8A68-CC2C6E0312B6}"/>
              </a:ext>
            </a:extLst>
          </p:cNvPr>
          <p:cNvSpPr/>
          <p:nvPr/>
        </p:nvSpPr>
        <p:spPr>
          <a:xfrm>
            <a:off x="544929" y="2167273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04EA1C0-D5EC-2541-A3C2-F144666B177A}"/>
              </a:ext>
            </a:extLst>
          </p:cNvPr>
          <p:cNvSpPr/>
          <p:nvPr/>
        </p:nvSpPr>
        <p:spPr>
          <a:xfrm>
            <a:off x="899955" y="3369594"/>
            <a:ext cx="339326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datetime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1879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"Birthday="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A1ECCAC-509D-9040-A0D1-9F7F6E2BDF6A}"/>
              </a:ext>
            </a:extLst>
          </p:cNvPr>
          <p:cNvSpPr/>
          <p:nvPr/>
        </p:nvSpPr>
        <p:spPr>
          <a:xfrm>
            <a:off x="399962" y="3369594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54E4475B-DA45-664C-839C-39D4C96CA638}"/>
              </a:ext>
            </a:extLst>
          </p:cNvPr>
          <p:cNvSpPr/>
          <p:nvPr/>
        </p:nvSpPr>
        <p:spPr>
          <a:xfrm>
            <a:off x="399962" y="3040410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5B3BC63-CE17-BA4A-8A10-58A699A58504}"/>
              </a:ext>
            </a:extLst>
          </p:cNvPr>
          <p:cNvSpPr/>
          <p:nvPr/>
        </p:nvSpPr>
        <p:spPr>
          <a:xfrm>
            <a:off x="399963" y="4928239"/>
            <a:ext cx="389325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Birthday 1879-04-14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FB5D2F6B-3BB3-4C41-A449-447E3F851729}"/>
              </a:ext>
            </a:extLst>
          </p:cNvPr>
          <p:cNvSpPr/>
          <p:nvPr/>
        </p:nvSpPr>
        <p:spPr>
          <a:xfrm>
            <a:off x="399962" y="4599055"/>
            <a:ext cx="129156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C21E904-141C-9D40-943E-41200B04475D}"/>
              </a:ext>
            </a:extLst>
          </p:cNvPr>
          <p:cNvSpPr/>
          <p:nvPr/>
        </p:nvSpPr>
        <p:spPr>
          <a:xfrm>
            <a:off x="4899527" y="3369594"/>
            <a:ext cx="307359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datetime</a:t>
            </a:r>
          </a:p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today date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datetime.date.today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"Today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DB033BC-140A-F04E-B709-7D58F827EDE1}"/>
              </a:ext>
            </a:extLst>
          </p:cNvPr>
          <p:cNvSpPr/>
          <p:nvPr/>
        </p:nvSpPr>
        <p:spPr>
          <a:xfrm>
            <a:off x="4399533" y="3369594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xmlns="" id="{76B69198-ED81-9F40-BA71-16DE9DAAE827}"/>
              </a:ext>
            </a:extLst>
          </p:cNvPr>
          <p:cNvSpPr/>
          <p:nvPr/>
        </p:nvSpPr>
        <p:spPr>
          <a:xfrm>
            <a:off x="4399533" y="3040410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8B89CF6-DD07-C040-A996-FAB54C340AE1}"/>
              </a:ext>
            </a:extLst>
          </p:cNvPr>
          <p:cNvSpPr/>
          <p:nvPr/>
        </p:nvSpPr>
        <p:spPr>
          <a:xfrm>
            <a:off x="4399534" y="4928239"/>
            <a:ext cx="357358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Today  2021-12-31</a:t>
            </a: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xmlns="" id="{CF3C6BE6-6FFE-1D44-B088-BCF034EC54AD}"/>
              </a:ext>
            </a:extLst>
          </p:cNvPr>
          <p:cNvSpPr/>
          <p:nvPr/>
        </p:nvSpPr>
        <p:spPr>
          <a:xfrm>
            <a:off x="4399533" y="4599055"/>
            <a:ext cx="129156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1746BA4-1636-7E45-9003-C8DF3DF07727}"/>
              </a:ext>
            </a:extLst>
          </p:cNvPr>
          <p:cNvSpPr/>
          <p:nvPr/>
        </p:nvSpPr>
        <p:spPr>
          <a:xfrm>
            <a:off x="8536895" y="2661049"/>
            <a:ext cx="3460147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datetime</a:t>
            </a:r>
          </a:p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today date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datetime.date.today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"Date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d.day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"Month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d.month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"Year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d.year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A60A099-2447-A246-9F4E-6F1866E6B76F}"/>
              </a:ext>
            </a:extLst>
          </p:cNvPr>
          <p:cNvSpPr/>
          <p:nvPr/>
        </p:nvSpPr>
        <p:spPr>
          <a:xfrm>
            <a:off x="8036902" y="2661049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:a16="http://schemas.microsoft.com/office/drawing/2014/main" xmlns="" id="{E074BD5F-5C03-0A47-9BEE-CB2FA599B49A}"/>
              </a:ext>
            </a:extLst>
          </p:cNvPr>
          <p:cNvSpPr/>
          <p:nvPr/>
        </p:nvSpPr>
        <p:spPr>
          <a:xfrm>
            <a:off x="8036902" y="2331865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51C9CD3-81B4-564E-8DD1-D7B0825BA407}"/>
              </a:ext>
            </a:extLst>
          </p:cNvPr>
          <p:cNvSpPr/>
          <p:nvPr/>
        </p:nvSpPr>
        <p:spPr>
          <a:xfrm>
            <a:off x="8084967" y="4686298"/>
            <a:ext cx="357358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Date =   31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Month =   12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Year =   2021</a:t>
            </a:r>
          </a:p>
        </p:txBody>
      </p:sp>
      <p:sp>
        <p:nvSpPr>
          <p:cNvPr id="21" name="Rectangle: Top Corners Rounded 6">
            <a:extLst>
              <a:ext uri="{FF2B5EF4-FFF2-40B4-BE49-F238E27FC236}">
                <a16:creationId xmlns:a16="http://schemas.microsoft.com/office/drawing/2014/main" xmlns="" id="{5E41B954-0511-984E-838F-678C278A8D1D}"/>
              </a:ext>
            </a:extLst>
          </p:cNvPr>
          <p:cNvSpPr/>
          <p:nvPr/>
        </p:nvSpPr>
        <p:spPr>
          <a:xfrm>
            <a:off x="8084966" y="4357114"/>
            <a:ext cx="129156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43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build="p" animBg="1"/>
      <p:bldP spid="7" grpId="0" animBg="1"/>
      <p:bldP spid="8" grpId="0" animBg="1"/>
      <p:bldP spid="10" grpId="0" build="p" animBg="1"/>
      <p:bldP spid="11" grpId="0" animBg="1"/>
      <p:bldP spid="12" grpId="0" build="p" animBg="1"/>
      <p:bldP spid="13" grpId="0" animBg="1"/>
      <p:bldP spid="14" grpId="0" animBg="1"/>
      <p:bldP spid="15" grpId="0" build="p" animBg="1"/>
      <p:bldP spid="16" grpId="0" animBg="1"/>
      <p:bldP spid="17" grpId="0" build="p" animBg="1"/>
      <p:bldP spid="18" grpId="0" animBg="1"/>
      <p:bldP spid="19" grpId="0" animBg="1"/>
      <p:bldP spid="20" grpId="0" build="p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F38A4-AB9E-E940-B6D0-C889DE51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044869-10D8-2F48-85B1-44360A68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time class creates the time object which represents local time, independent of any day.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1CAF91F-A25B-DE49-B0F7-DFDC49E47E08}"/>
              </a:ext>
            </a:extLst>
          </p:cNvPr>
          <p:cNvSpPr/>
          <p:nvPr/>
        </p:nvSpPr>
        <p:spPr>
          <a:xfrm>
            <a:off x="578381" y="1704720"/>
            <a:ext cx="930159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datetime.time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(hour=0, minute=0, second=0, microsecond=0, </a:t>
            </a: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tzinfo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=None, *, fold=0)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EE4C0BBE-6B2E-0C4D-9B5E-6C32728AADDC}"/>
              </a:ext>
            </a:extLst>
          </p:cNvPr>
          <p:cNvSpPr/>
          <p:nvPr/>
        </p:nvSpPr>
        <p:spPr>
          <a:xfrm>
            <a:off x="578382" y="1375536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3F4DF0-3BE7-1B4D-BB2F-EC361E43D45A}"/>
              </a:ext>
            </a:extLst>
          </p:cNvPr>
          <p:cNvSpPr/>
          <p:nvPr/>
        </p:nvSpPr>
        <p:spPr>
          <a:xfrm>
            <a:off x="1078374" y="2545996"/>
            <a:ext cx="354764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datetime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t =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datetime.time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40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"Time="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53CD7A5-ED9E-5846-B33E-7CDCFA213294}"/>
              </a:ext>
            </a:extLst>
          </p:cNvPr>
          <p:cNvSpPr/>
          <p:nvPr/>
        </p:nvSpPr>
        <p:spPr>
          <a:xfrm>
            <a:off x="578381" y="2545996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48899FA8-8DC5-CF4F-B1C4-C850922ED21E}"/>
              </a:ext>
            </a:extLst>
          </p:cNvPr>
          <p:cNvSpPr/>
          <p:nvPr/>
        </p:nvSpPr>
        <p:spPr>
          <a:xfrm>
            <a:off x="578381" y="221681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FC20059-DAAB-5744-80D8-87A72A9BED4C}"/>
              </a:ext>
            </a:extLst>
          </p:cNvPr>
          <p:cNvSpPr/>
          <p:nvPr/>
        </p:nvSpPr>
        <p:spPr>
          <a:xfrm>
            <a:off x="600684" y="4104641"/>
            <a:ext cx="206469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Time= 10:40:30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08D9111B-EBD6-194A-B86B-89B181EAAFE8}"/>
              </a:ext>
            </a:extLst>
          </p:cNvPr>
          <p:cNvSpPr/>
          <p:nvPr/>
        </p:nvSpPr>
        <p:spPr>
          <a:xfrm>
            <a:off x="600683" y="3775457"/>
            <a:ext cx="129156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8E208DE-ED66-DD4F-9F46-C2F17CBCCFA2}"/>
              </a:ext>
            </a:extLst>
          </p:cNvPr>
          <p:cNvSpPr/>
          <p:nvPr/>
        </p:nvSpPr>
        <p:spPr>
          <a:xfrm>
            <a:off x="5406738" y="2545996"/>
            <a:ext cx="4908371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datetime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datetime.time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"hour 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t.hour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"minute 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t.minute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"second 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t.second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"microsecond=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t.microsecond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C43570B-1CA3-FF4F-87FB-B67A470AAF35}"/>
              </a:ext>
            </a:extLst>
          </p:cNvPr>
          <p:cNvSpPr/>
          <p:nvPr/>
        </p:nvSpPr>
        <p:spPr>
          <a:xfrm>
            <a:off x="4906746" y="2545996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8" name="Rectangle: Top Corners Rounded 6">
            <a:extLst>
              <a:ext uri="{FF2B5EF4-FFF2-40B4-BE49-F238E27FC236}">
                <a16:creationId xmlns:a16="http://schemas.microsoft.com/office/drawing/2014/main" xmlns="" id="{2C85C9C9-2587-9240-B8EE-D35A7C5BF40E}"/>
              </a:ext>
            </a:extLst>
          </p:cNvPr>
          <p:cNvSpPr/>
          <p:nvPr/>
        </p:nvSpPr>
        <p:spPr>
          <a:xfrm>
            <a:off x="4906746" y="221681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90AB62C-3B91-774A-BBA5-AAF52E31DC9E}"/>
              </a:ext>
            </a:extLst>
          </p:cNvPr>
          <p:cNvSpPr/>
          <p:nvPr/>
        </p:nvSpPr>
        <p:spPr>
          <a:xfrm>
            <a:off x="4906747" y="4843305"/>
            <a:ext cx="357358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hour = 10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minute = 40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second = 30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microsecond = 0</a:t>
            </a:r>
          </a:p>
        </p:txBody>
      </p:sp>
      <p:sp>
        <p:nvSpPr>
          <p:cNvPr id="20" name="Rectangle: Top Corners Rounded 6">
            <a:extLst>
              <a:ext uri="{FF2B5EF4-FFF2-40B4-BE49-F238E27FC236}">
                <a16:creationId xmlns:a16="http://schemas.microsoft.com/office/drawing/2014/main" xmlns="" id="{3A93049D-BB91-EF45-988F-A5DDD7FA20BA}"/>
              </a:ext>
            </a:extLst>
          </p:cNvPr>
          <p:cNvSpPr/>
          <p:nvPr/>
        </p:nvSpPr>
        <p:spPr>
          <a:xfrm>
            <a:off x="4906746" y="4514121"/>
            <a:ext cx="129156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1187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5" grpId="0" animBg="1"/>
      <p:bldP spid="6" grpId="0" build="p" animBg="1"/>
      <p:bldP spid="7" grpId="0" animBg="1"/>
      <p:bldP spid="8" grpId="0" animBg="1"/>
      <p:bldP spid="9" grpId="0" build="p" animBg="1"/>
      <p:bldP spid="10" grpId="0" animBg="1"/>
      <p:bldP spid="16" grpId="0" build="p" animBg="1"/>
      <p:bldP spid="17" grpId="0" animBg="1"/>
      <p:bldP spid="18" grpId="0" animBg="1"/>
      <p:bldP spid="19" grpId="0" build="p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2D0E1C-F9D7-E548-931A-AEAE9241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Datetime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A7FFB6-C5BA-AA4E-9ABF-8494699F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DateTime</a:t>
            </a:r>
            <a:r>
              <a:rPr lang="en-US" dirty="0"/>
              <a:t> class contains information on both date and time.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EF458B9-2C5F-AA43-B09D-7D7FACB941F7}"/>
              </a:ext>
            </a:extLst>
          </p:cNvPr>
          <p:cNvSpPr/>
          <p:nvPr/>
        </p:nvSpPr>
        <p:spPr>
          <a:xfrm>
            <a:off x="447200" y="1693569"/>
            <a:ext cx="1161362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datetime.datetime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(year, month, day, hour=0, minute=0, second=0, microsecond=0, </a:t>
            </a: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tzinfo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=None, *,fold=0) 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11E4DBB7-904E-3F49-979B-434E31D0ACB5}"/>
              </a:ext>
            </a:extLst>
          </p:cNvPr>
          <p:cNvSpPr/>
          <p:nvPr/>
        </p:nvSpPr>
        <p:spPr>
          <a:xfrm>
            <a:off x="447202" y="1364385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2F6B099-4550-D24B-8C88-D3C174894941}"/>
              </a:ext>
            </a:extLst>
          </p:cNvPr>
          <p:cNvSpPr/>
          <p:nvPr/>
        </p:nvSpPr>
        <p:spPr>
          <a:xfrm>
            <a:off x="932973" y="2523694"/>
            <a:ext cx="5991499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datetime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a =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datetime.datetime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1999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"year 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a.year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"month 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a.month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"hour 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a.hour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"minute 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a.minute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"timestamp 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a.timestamp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A353EC6-8CAF-0F48-B268-35E2F4664D5A}"/>
              </a:ext>
            </a:extLst>
          </p:cNvPr>
          <p:cNvSpPr/>
          <p:nvPr/>
        </p:nvSpPr>
        <p:spPr>
          <a:xfrm>
            <a:off x="432981" y="2523694"/>
            <a:ext cx="49999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F26E0C80-4FE4-D449-964D-D1F3E041CBB1}"/>
              </a:ext>
            </a:extLst>
          </p:cNvPr>
          <p:cNvSpPr/>
          <p:nvPr/>
        </p:nvSpPr>
        <p:spPr>
          <a:xfrm>
            <a:off x="432981" y="2194510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E31BDA1-3F74-9043-8697-10E4DD2E1FFE}"/>
              </a:ext>
            </a:extLst>
          </p:cNvPr>
          <p:cNvSpPr/>
          <p:nvPr/>
        </p:nvSpPr>
        <p:spPr>
          <a:xfrm>
            <a:off x="432982" y="5018780"/>
            <a:ext cx="304576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year = 1999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month = 12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hour = 12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minute = 12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timestamp = 944980932.0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630B4901-9C05-DB49-8A3A-4C84C3ECA34E}"/>
              </a:ext>
            </a:extLst>
          </p:cNvPr>
          <p:cNvSpPr/>
          <p:nvPr/>
        </p:nvSpPr>
        <p:spPr>
          <a:xfrm>
            <a:off x="432981" y="4689596"/>
            <a:ext cx="190527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5A87C23-DCF0-764A-83B0-D67BD4F120D0}"/>
              </a:ext>
            </a:extLst>
          </p:cNvPr>
          <p:cNvSpPr/>
          <p:nvPr/>
        </p:nvSpPr>
        <p:spPr>
          <a:xfrm>
            <a:off x="7519627" y="2412107"/>
            <a:ext cx="4541194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datetime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today =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datetime.datetime.now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"Current 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today)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4A0DDD8-292D-3844-9560-A6C060AA1CDE}"/>
              </a:ext>
            </a:extLst>
          </p:cNvPr>
          <p:cNvSpPr/>
          <p:nvPr/>
        </p:nvSpPr>
        <p:spPr>
          <a:xfrm>
            <a:off x="7019634" y="2412107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B405FCD1-8960-414C-B981-9E5BF80012EE}"/>
              </a:ext>
            </a:extLst>
          </p:cNvPr>
          <p:cNvSpPr/>
          <p:nvPr/>
        </p:nvSpPr>
        <p:spPr>
          <a:xfrm>
            <a:off x="7019634" y="208292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F1C251B-B536-A046-A52F-0EFA9F92B9A9}"/>
              </a:ext>
            </a:extLst>
          </p:cNvPr>
          <p:cNvSpPr/>
          <p:nvPr/>
        </p:nvSpPr>
        <p:spPr>
          <a:xfrm>
            <a:off x="7108846" y="4033901"/>
            <a:ext cx="439921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Current  2021-12-31 23:10:42.397856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xmlns="" id="{02CE5F0A-F239-D84C-9369-667A0C312E7E}"/>
              </a:ext>
            </a:extLst>
          </p:cNvPr>
          <p:cNvSpPr/>
          <p:nvPr/>
        </p:nvSpPr>
        <p:spPr>
          <a:xfrm>
            <a:off x="7108845" y="3704717"/>
            <a:ext cx="190527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1240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5" grpId="0" animBg="1"/>
      <p:bldP spid="6" grpId="0" build="p" animBg="1"/>
      <p:bldP spid="7" grpId="0" animBg="1"/>
      <p:bldP spid="8" grpId="0" animBg="1"/>
      <p:bldP spid="9" grpId="0" build="p" animBg="1"/>
      <p:bldP spid="10" grpId="0" animBg="1"/>
      <p:bldP spid="11" grpId="0" build="p" animBg="1"/>
      <p:bldP spid="12" grpId="0" animBg="1"/>
      <p:bldP spid="13" grpId="0" animBg="1"/>
      <p:bldP spid="14" grpId="0" build="p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B12139-F5DC-3F43-910E-94C7BECB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Timedelta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B31E01-9463-3F44-91DB-65EA54352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 </a:t>
            </a:r>
            <a:r>
              <a:rPr lang="en-US" dirty="0" err="1"/>
              <a:t>timedelta</a:t>
            </a:r>
            <a:r>
              <a:rPr lang="en-US" dirty="0"/>
              <a:t> class is used for calculating differences in dates and also can be used for date manipulations in Python.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2BE6BE4-BBF5-1643-8148-F296F42315E4}"/>
              </a:ext>
            </a:extLst>
          </p:cNvPr>
          <p:cNvSpPr/>
          <p:nvPr/>
        </p:nvSpPr>
        <p:spPr>
          <a:xfrm>
            <a:off x="578380" y="1983501"/>
            <a:ext cx="1128651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datetime.timedelta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(days=0, seconds=0, microseconds=0, milliseconds=0, minutes=0, hours=0, weeks=0)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92F3883E-F72C-4242-895C-B73CEC91AB45}"/>
              </a:ext>
            </a:extLst>
          </p:cNvPr>
          <p:cNvSpPr/>
          <p:nvPr/>
        </p:nvSpPr>
        <p:spPr>
          <a:xfrm>
            <a:off x="578382" y="1654317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868B01F-9DCC-C846-BC51-A41FD45634A3}"/>
              </a:ext>
            </a:extLst>
          </p:cNvPr>
          <p:cNvSpPr/>
          <p:nvPr/>
        </p:nvSpPr>
        <p:spPr>
          <a:xfrm>
            <a:off x="1078373" y="2774374"/>
            <a:ext cx="469796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datetime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today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datetime.datetime.now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 = today +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datetime.timedelta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(days=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"Current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today)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"After 2 days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df2)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DD45AE9-990A-E544-AB7F-D52547E6BBAA}"/>
              </a:ext>
            </a:extLst>
          </p:cNvPr>
          <p:cNvSpPr/>
          <p:nvPr/>
        </p:nvSpPr>
        <p:spPr>
          <a:xfrm>
            <a:off x="578380" y="2774374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B1290A8B-0A8C-2846-8AD8-C3ECB38DDA3E}"/>
              </a:ext>
            </a:extLst>
          </p:cNvPr>
          <p:cNvSpPr/>
          <p:nvPr/>
        </p:nvSpPr>
        <p:spPr>
          <a:xfrm>
            <a:off x="578380" y="2445190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2A3EC62-49F5-834E-B7B7-9D14BBC32115}"/>
              </a:ext>
            </a:extLst>
          </p:cNvPr>
          <p:cNvSpPr/>
          <p:nvPr/>
        </p:nvSpPr>
        <p:spPr>
          <a:xfrm>
            <a:off x="578381" y="4825461"/>
            <a:ext cx="439921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Current  2021-12-31 23:10:42.397856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78CFBCA7-7726-A740-83F7-C1CC431676B6}"/>
              </a:ext>
            </a:extLst>
          </p:cNvPr>
          <p:cNvSpPr/>
          <p:nvPr/>
        </p:nvSpPr>
        <p:spPr>
          <a:xfrm>
            <a:off x="578380" y="4496277"/>
            <a:ext cx="190527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BBB52B3-78FA-0549-B31F-18A516DF5748}"/>
              </a:ext>
            </a:extLst>
          </p:cNvPr>
          <p:cNvSpPr/>
          <p:nvPr/>
        </p:nvSpPr>
        <p:spPr>
          <a:xfrm>
            <a:off x="6581774" y="2766596"/>
            <a:ext cx="4697960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datetime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today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datetime.datetime.now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 = today +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datetime.timedelta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(days=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 = df2 - today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"Current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today)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"After 2 days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df2)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"difference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td)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045067C-AF3F-A448-B75C-F8FDB328BA49}"/>
              </a:ext>
            </a:extLst>
          </p:cNvPr>
          <p:cNvSpPr/>
          <p:nvPr/>
        </p:nvSpPr>
        <p:spPr>
          <a:xfrm>
            <a:off x="6081781" y="2766596"/>
            <a:ext cx="49999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83AC2BFB-9B52-A94C-A458-D8C1D8FA71BF}"/>
              </a:ext>
            </a:extLst>
          </p:cNvPr>
          <p:cNvSpPr/>
          <p:nvPr/>
        </p:nvSpPr>
        <p:spPr>
          <a:xfrm>
            <a:off x="6081781" y="243741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B464E77-F6BE-7444-9728-F7441278319A}"/>
              </a:ext>
            </a:extLst>
          </p:cNvPr>
          <p:cNvSpPr/>
          <p:nvPr/>
        </p:nvSpPr>
        <p:spPr>
          <a:xfrm>
            <a:off x="6040245" y="5273240"/>
            <a:ext cx="495792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After 2 days  2022-01-02 23:22:24.550069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difference  2 days, 0:00:00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xmlns="" id="{46803829-006B-F447-8B6E-9001D291F340}"/>
              </a:ext>
            </a:extLst>
          </p:cNvPr>
          <p:cNvSpPr/>
          <p:nvPr/>
        </p:nvSpPr>
        <p:spPr>
          <a:xfrm>
            <a:off x="6040244" y="4944056"/>
            <a:ext cx="190527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7702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build="p" animBg="1"/>
      <p:bldP spid="7" grpId="0" animBg="1"/>
      <p:bldP spid="8" grpId="0" animBg="1"/>
      <p:bldP spid="9" grpId="0" build="p" animBg="1"/>
      <p:bldP spid="10" grpId="0" animBg="1"/>
      <p:bldP spid="11" grpId="0" build="p" animBg="1"/>
      <p:bldP spid="12" grpId="0" animBg="1"/>
      <p:bldP spid="13" grpId="0" animBg="1"/>
      <p:bldP spid="14" grpId="0" build="p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90896-79F2-1248-9FF3-7FA28CAE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Format Datetime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4F9614-EBA0-8641-B657-CFA5E6DF5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strftime</a:t>
            </a:r>
            <a:r>
              <a:rPr lang="en-US" dirty="0"/>
              <a:t>()and </a:t>
            </a:r>
            <a:r>
              <a:rPr lang="en-US" dirty="0" err="1"/>
              <a:t>strptime</a:t>
            </a:r>
            <a:r>
              <a:rPr lang="en-US" dirty="0"/>
              <a:t>() method converts the given date, time or datetime object to the a string representation of the given format or visa versa.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01071DA-1E35-EE4D-B9D5-B055626655E2}"/>
              </a:ext>
            </a:extLst>
          </p:cNvPr>
          <p:cNvSpPr/>
          <p:nvPr/>
        </p:nvSpPr>
        <p:spPr>
          <a:xfrm>
            <a:off x="777288" y="2049545"/>
            <a:ext cx="6760935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datetime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my_string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str(input(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'Enter date(</a:t>
            </a:r>
            <a:r>
              <a:rPr lang="en-IN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yyyy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-mm-dd): '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date1 =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datetime.datetime.strptime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my_string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"%Y-%m-%d"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today =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datetime.datetime.now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s = date1.strftime(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"%A %m %-Y"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'Example 1:'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s)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s =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today.strftime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"%a %-m %y"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'Example 2:'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s)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s =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today.strftime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"%-I %p %S"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'Example 3:'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s)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s =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today.strftime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"%H:%M:%S"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'Example 4:'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9F5CD53-3464-304B-9CD6-D42ACE89D23E}"/>
              </a:ext>
            </a:extLst>
          </p:cNvPr>
          <p:cNvSpPr/>
          <p:nvPr/>
        </p:nvSpPr>
        <p:spPr>
          <a:xfrm>
            <a:off x="277297" y="2049545"/>
            <a:ext cx="499993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D5D41BC0-3CD3-2E43-B8C3-7E1E2B0298CF}"/>
              </a:ext>
            </a:extLst>
          </p:cNvPr>
          <p:cNvSpPr/>
          <p:nvPr/>
        </p:nvSpPr>
        <p:spPr>
          <a:xfrm>
            <a:off x="277297" y="1720361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BBDF4C9-8002-0B45-A4AB-DAC23EE27D8D}"/>
              </a:ext>
            </a:extLst>
          </p:cNvPr>
          <p:cNvSpPr/>
          <p:nvPr/>
        </p:nvSpPr>
        <p:spPr>
          <a:xfrm>
            <a:off x="7599916" y="2039625"/>
            <a:ext cx="439921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Enter date(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yyyy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-mm-dd): 1995-3-2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Example 1: Thursday 03 1995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Example 2: Fri 12 21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Example 3: 11 PM 38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Example 4: 23:38:38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C90EF9F4-4E2F-F045-8822-96043ECCB6A2}"/>
              </a:ext>
            </a:extLst>
          </p:cNvPr>
          <p:cNvSpPr/>
          <p:nvPr/>
        </p:nvSpPr>
        <p:spPr>
          <a:xfrm>
            <a:off x="7599915" y="1710441"/>
            <a:ext cx="190527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3933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994159-A96E-BB42-ADA4-C9FEEE9D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Creating a custom module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1F8D25-793B-9C4E-9457-9CDEE930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</a:t>
            </a:r>
            <a:r>
              <a:rPr lang="en-US" dirty="0">
                <a:solidFill>
                  <a:srgbClr val="C00000"/>
                </a:solidFill>
              </a:rPr>
              <a:t>a custom module </a:t>
            </a:r>
            <a:r>
              <a:rPr lang="en-US" dirty="0"/>
              <a:t>save the file with .</a:t>
            </a:r>
            <a:r>
              <a:rPr lang="en-US" dirty="0" err="1"/>
              <a:t>py</a:t>
            </a:r>
            <a:r>
              <a:rPr lang="en-US" dirty="0"/>
              <a:t> extension.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Now we can use the module we just created, by using the </a:t>
            </a:r>
            <a:r>
              <a:rPr lang="en-IN" dirty="0">
                <a:solidFill>
                  <a:srgbClr val="C00000"/>
                </a:solidFill>
              </a:rPr>
              <a:t>import statement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0D49DE4-38B0-8D4A-8A8D-0C52F0974841}"/>
              </a:ext>
            </a:extLst>
          </p:cNvPr>
          <p:cNvSpPr/>
          <p:nvPr/>
        </p:nvSpPr>
        <p:spPr>
          <a:xfrm>
            <a:off x="1044921" y="1806723"/>
            <a:ext cx="528897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module contain Addition function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Addition(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81F861F-94B2-CB41-90C5-08A6F4D73E60}"/>
              </a:ext>
            </a:extLst>
          </p:cNvPr>
          <p:cNvSpPr/>
          <p:nvPr/>
        </p:nvSpPr>
        <p:spPr>
          <a:xfrm>
            <a:off x="544928" y="1806723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98B2AD79-6931-F941-87BD-776526642270}"/>
              </a:ext>
            </a:extLst>
          </p:cNvPr>
          <p:cNvSpPr/>
          <p:nvPr/>
        </p:nvSpPr>
        <p:spPr>
          <a:xfrm>
            <a:off x="544928" y="1477539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MyModule.py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73176BD-1261-9941-9F59-354198970883}"/>
              </a:ext>
            </a:extLst>
          </p:cNvPr>
          <p:cNvSpPr/>
          <p:nvPr/>
        </p:nvSpPr>
        <p:spPr>
          <a:xfrm>
            <a:off x="1044921" y="4303243"/>
            <a:ext cx="528897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MyModule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function call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"Add="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MyModule.Addition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8F48089-2D70-E744-AAC3-199246E7FE2C}"/>
              </a:ext>
            </a:extLst>
          </p:cNvPr>
          <p:cNvSpPr/>
          <p:nvPr/>
        </p:nvSpPr>
        <p:spPr>
          <a:xfrm>
            <a:off x="544928" y="4303243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744E4ED1-F71A-8643-81C3-95C66EFC6A25}"/>
              </a:ext>
            </a:extLst>
          </p:cNvPr>
          <p:cNvSpPr/>
          <p:nvPr/>
        </p:nvSpPr>
        <p:spPr>
          <a:xfrm>
            <a:off x="544928" y="3974059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0310632-D69F-E04C-9591-C25FDA0BD025}"/>
              </a:ext>
            </a:extLst>
          </p:cNvPr>
          <p:cNvSpPr/>
          <p:nvPr/>
        </p:nvSpPr>
        <p:spPr>
          <a:xfrm>
            <a:off x="6633576" y="4385668"/>
            <a:ext cx="403814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Add= 7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53120726-7AE9-4A43-8196-D59EE22A93BB}"/>
              </a:ext>
            </a:extLst>
          </p:cNvPr>
          <p:cNvSpPr/>
          <p:nvPr/>
        </p:nvSpPr>
        <p:spPr>
          <a:xfrm>
            <a:off x="6633576" y="405648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5039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build="p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395471-9814-474B-951C-673D1FF0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E93984-5AE9-C748-9578-1E189F90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module can contain functions, as already described, but also </a:t>
            </a:r>
            <a:r>
              <a:rPr lang="en-IN" dirty="0">
                <a:solidFill>
                  <a:srgbClr val="C00000"/>
                </a:solidFill>
              </a:rPr>
              <a:t>variables of all types </a:t>
            </a:r>
          </a:p>
          <a:p>
            <a:r>
              <a:rPr lang="en-IN" dirty="0"/>
              <a:t>We can use them </a:t>
            </a:r>
            <a:r>
              <a:rPr lang="en-IN" dirty="0">
                <a:solidFill>
                  <a:srgbClr val="C00000"/>
                </a:solidFill>
              </a:rPr>
              <a:t>by </a:t>
            </a:r>
            <a:r>
              <a:rPr lang="en-IN" dirty="0" err="1">
                <a:solidFill>
                  <a:srgbClr val="C00000"/>
                </a:solidFill>
              </a:rPr>
              <a:t>modulename.variableName</a:t>
            </a:r>
            <a:r>
              <a:rPr lang="en-IN" dirty="0"/>
              <a:t> in our program.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2F59530-6815-9D4F-ABC8-783760B800FC}"/>
              </a:ext>
            </a:extLst>
          </p:cNvPr>
          <p:cNvSpPr/>
          <p:nvPr/>
        </p:nvSpPr>
        <p:spPr>
          <a:xfrm>
            <a:off x="1089525" y="2219318"/>
            <a:ext cx="52889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module contain Addition function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= [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Addition(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6ECCE43-463B-7B44-A61F-462AD386B30C}"/>
              </a:ext>
            </a:extLst>
          </p:cNvPr>
          <p:cNvSpPr/>
          <p:nvPr/>
        </p:nvSpPr>
        <p:spPr>
          <a:xfrm>
            <a:off x="589532" y="2219318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EBA95E78-6C1F-0148-B774-8B88ADB2A8DB}"/>
              </a:ext>
            </a:extLst>
          </p:cNvPr>
          <p:cNvSpPr/>
          <p:nvPr/>
        </p:nvSpPr>
        <p:spPr>
          <a:xfrm>
            <a:off x="589532" y="189013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MyModule.py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FB18E47-D2BB-9D4B-A956-A569D3FEB220}"/>
              </a:ext>
            </a:extLst>
          </p:cNvPr>
          <p:cNvSpPr/>
          <p:nvPr/>
        </p:nvSpPr>
        <p:spPr>
          <a:xfrm>
            <a:off x="1089525" y="4364921"/>
            <a:ext cx="528897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MyModule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function call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"Add="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MyModule.Addition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print list data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"List="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MyModule.list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723961F-1BF1-2B4F-92EE-4B1721CF9024}"/>
              </a:ext>
            </a:extLst>
          </p:cNvPr>
          <p:cNvSpPr/>
          <p:nvPr/>
        </p:nvSpPr>
        <p:spPr>
          <a:xfrm>
            <a:off x="589532" y="4364921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88E05EBE-F65E-754D-84C8-1F10062ACA7A}"/>
              </a:ext>
            </a:extLst>
          </p:cNvPr>
          <p:cNvSpPr/>
          <p:nvPr/>
        </p:nvSpPr>
        <p:spPr>
          <a:xfrm>
            <a:off x="589532" y="4035737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A830D8F-3D47-2446-AAFD-7C5E5F622444}"/>
              </a:ext>
            </a:extLst>
          </p:cNvPr>
          <p:cNvSpPr/>
          <p:nvPr/>
        </p:nvSpPr>
        <p:spPr>
          <a:xfrm>
            <a:off x="6678180" y="4447346"/>
            <a:ext cx="403814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Add= 7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List= [1, 2, 3, 4, 5, 6, 7, 8, 9]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E7E14B75-D53E-6745-B64B-E7C4CF3CC88A}"/>
              </a:ext>
            </a:extLst>
          </p:cNvPr>
          <p:cNvSpPr/>
          <p:nvPr/>
        </p:nvSpPr>
        <p:spPr>
          <a:xfrm>
            <a:off x="6678180" y="411816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5880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build="p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C261D4-116E-B64F-8C46-A33DAE15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From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0C876D-B63F-CF4F-B50A-F77F6B4EA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choose to import only </a:t>
            </a:r>
            <a:r>
              <a:rPr lang="en-IN" dirty="0">
                <a:solidFill>
                  <a:srgbClr val="C00000"/>
                </a:solidFill>
              </a:rPr>
              <a:t>parts from </a:t>
            </a:r>
            <a:r>
              <a:rPr lang="en-IN" dirty="0"/>
              <a:t>a module, by using the </a:t>
            </a:r>
            <a:r>
              <a:rPr lang="en-IN" dirty="0">
                <a:solidFill>
                  <a:srgbClr val="C00000"/>
                </a:solidFill>
              </a:rPr>
              <a:t>from</a:t>
            </a:r>
            <a:r>
              <a:rPr lang="en-IN" dirty="0"/>
              <a:t> keyword.</a:t>
            </a:r>
          </a:p>
          <a:p>
            <a:r>
              <a:rPr lang="en-IN" dirty="0"/>
              <a:t>Sometimes we don't required entire module and we want to use only </a:t>
            </a:r>
            <a:r>
              <a:rPr lang="en-IN" dirty="0">
                <a:solidFill>
                  <a:srgbClr val="C00000"/>
                </a:solidFill>
              </a:rPr>
              <a:t>some of the functions from modules.</a:t>
            </a:r>
          </a:p>
          <a:p>
            <a:r>
              <a:rPr lang="en-IN" dirty="0"/>
              <a:t>This can be archived by from keyword with </a:t>
            </a:r>
            <a:r>
              <a:rPr lang="en-IN" dirty="0">
                <a:solidFill>
                  <a:srgbClr val="C00000"/>
                </a:solidFill>
              </a:rPr>
              <a:t>import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When importing using the from keyword, do not use the module name when referring to elements in the module. 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4EEC0FB-B796-1F4F-A225-D59E6BE94FFF}"/>
              </a:ext>
            </a:extLst>
          </p:cNvPr>
          <p:cNvSpPr/>
          <p:nvPr/>
        </p:nvSpPr>
        <p:spPr>
          <a:xfrm>
            <a:off x="1089525" y="2899542"/>
            <a:ext cx="52889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module contain Addition function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= [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Addition(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056D7FB-0977-E046-8C92-B956105C3EE8}"/>
              </a:ext>
            </a:extLst>
          </p:cNvPr>
          <p:cNvSpPr/>
          <p:nvPr/>
        </p:nvSpPr>
        <p:spPr>
          <a:xfrm>
            <a:off x="589532" y="2899542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AF6FCCCD-1F31-AA4E-A53F-0C959878592D}"/>
              </a:ext>
            </a:extLst>
          </p:cNvPr>
          <p:cNvSpPr/>
          <p:nvPr/>
        </p:nvSpPr>
        <p:spPr>
          <a:xfrm>
            <a:off x="589532" y="2570358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MyModule.py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504F299-B918-7640-91D1-10002349A650}"/>
              </a:ext>
            </a:extLst>
          </p:cNvPr>
          <p:cNvSpPr/>
          <p:nvPr/>
        </p:nvSpPr>
        <p:spPr>
          <a:xfrm>
            <a:off x="7066578" y="2734950"/>
            <a:ext cx="478897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MyModule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list data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"List="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list)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4157C54-8928-BC49-9B2C-C3893882E734}"/>
              </a:ext>
            </a:extLst>
          </p:cNvPr>
          <p:cNvSpPr/>
          <p:nvPr/>
        </p:nvSpPr>
        <p:spPr>
          <a:xfrm>
            <a:off x="6566585" y="2734950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7CDFE2F1-1394-F648-B972-C34E066D6B46}"/>
              </a:ext>
            </a:extLst>
          </p:cNvPr>
          <p:cNvSpPr/>
          <p:nvPr/>
        </p:nvSpPr>
        <p:spPr>
          <a:xfrm>
            <a:off x="6566585" y="2405766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DEC5B8B-C3BC-8841-8008-2F5C5491FB46}"/>
              </a:ext>
            </a:extLst>
          </p:cNvPr>
          <p:cNvSpPr/>
          <p:nvPr/>
        </p:nvSpPr>
        <p:spPr>
          <a:xfrm>
            <a:off x="6566585" y="4305944"/>
            <a:ext cx="403814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List= [1, 2, 3, 4, 5, 6, 7, 8, 9]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5CB64225-F21C-0F4C-87A3-6F35C1574B94}"/>
              </a:ext>
            </a:extLst>
          </p:cNvPr>
          <p:cNvSpPr/>
          <p:nvPr/>
        </p:nvSpPr>
        <p:spPr>
          <a:xfrm>
            <a:off x="6566585" y="3976760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0974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build="p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82AA12-7EB7-0946-8027-E9AE1B1B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91255E-D4BE-B740-AEAB-FD86B4888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First, we create a directory and give it a package name, preferably related to its operation</a:t>
            </a:r>
          </a:p>
          <a:p>
            <a:r>
              <a:rPr lang="en-IN" dirty="0"/>
              <a:t>Then we put the classes and the required functions in it.</a:t>
            </a:r>
          </a:p>
          <a:p>
            <a:r>
              <a:rPr lang="en-IN" dirty="0"/>
              <a:t>Finally we create an __</a:t>
            </a:r>
            <a:r>
              <a:rPr lang="en-IN" dirty="0" err="1"/>
              <a:t>init</a:t>
            </a:r>
            <a:r>
              <a:rPr lang="en-IN" dirty="0"/>
              <a:t>__.</a:t>
            </a:r>
            <a:r>
              <a:rPr lang="en-IN" dirty="0" err="1"/>
              <a:t>py</a:t>
            </a:r>
            <a:r>
              <a:rPr lang="en-IN" dirty="0"/>
              <a:t> file inside the directory, to let Python know that the directory is a package.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09B7FA1-EA7E-4446-A1D5-2ECCB0B0CC96}"/>
              </a:ext>
            </a:extLst>
          </p:cNvPr>
          <p:cNvSpPr/>
          <p:nvPr/>
        </p:nvSpPr>
        <p:spPr>
          <a:xfrm>
            <a:off x="740780" y="2777924"/>
            <a:ext cx="1539433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BBA482A-239E-034A-A618-EBCDC428495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510497" y="3264061"/>
            <a:ext cx="0" cy="2146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1E71C56-BD30-174A-8727-938301482FE3}"/>
              </a:ext>
            </a:extLst>
          </p:cNvPr>
          <p:cNvSpPr/>
          <p:nvPr/>
        </p:nvSpPr>
        <p:spPr>
          <a:xfrm>
            <a:off x="2280213" y="3721260"/>
            <a:ext cx="1539433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_.</a:t>
            </a:r>
            <a:r>
              <a:rPr lang="en-US" dirty="0" err="1"/>
              <a:t>py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75D3D4B-DC1D-EA47-B3D1-2F9BD363F873}"/>
              </a:ext>
            </a:extLst>
          </p:cNvPr>
          <p:cNvSpPr/>
          <p:nvPr/>
        </p:nvSpPr>
        <p:spPr>
          <a:xfrm>
            <a:off x="2280213" y="4793683"/>
            <a:ext cx="1539433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MyModule.py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3F8B4E1D-837C-B84E-B746-F045C233335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510497" y="3964329"/>
            <a:ext cx="769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10EB175D-DD39-3F4A-9203-4963EC612709}"/>
              </a:ext>
            </a:extLst>
          </p:cNvPr>
          <p:cNvCxnSpPr>
            <a:cxnSpLocks/>
          </p:cNvCxnSpPr>
          <p:nvPr/>
        </p:nvCxnSpPr>
        <p:spPr>
          <a:xfrm flipH="1">
            <a:off x="1551652" y="5076780"/>
            <a:ext cx="769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BC0310B-78C8-2E42-87A8-4AA6136C332A}"/>
              </a:ext>
            </a:extLst>
          </p:cNvPr>
          <p:cNvSpPr/>
          <p:nvPr/>
        </p:nvSpPr>
        <p:spPr>
          <a:xfrm>
            <a:off x="4622867" y="2639196"/>
            <a:ext cx="52889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module contain Addition function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= [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Addition(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272843B-8EAF-D440-9E27-63319E48C51E}"/>
              </a:ext>
            </a:extLst>
          </p:cNvPr>
          <p:cNvSpPr/>
          <p:nvPr/>
        </p:nvSpPr>
        <p:spPr>
          <a:xfrm>
            <a:off x="4122874" y="2639196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xmlns="" id="{41F59669-C9C3-624C-AC21-63258A78D852}"/>
              </a:ext>
            </a:extLst>
          </p:cNvPr>
          <p:cNvSpPr/>
          <p:nvPr/>
        </p:nvSpPr>
        <p:spPr>
          <a:xfrm>
            <a:off x="4122874" y="231001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MyModule.py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BB1AA27-417D-AA4F-BCA4-55005B97F6E7}"/>
              </a:ext>
            </a:extLst>
          </p:cNvPr>
          <p:cNvSpPr/>
          <p:nvPr/>
        </p:nvSpPr>
        <p:spPr>
          <a:xfrm>
            <a:off x="4641166" y="4493836"/>
            <a:ext cx="4788979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Package1.MyModule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list data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"List="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Package1.MyModule.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ED972E5-B3C7-3A4B-91D6-43503DC567BB}"/>
              </a:ext>
            </a:extLst>
          </p:cNvPr>
          <p:cNvSpPr/>
          <p:nvPr/>
        </p:nvSpPr>
        <p:spPr>
          <a:xfrm>
            <a:off x="4141173" y="4493836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:a16="http://schemas.microsoft.com/office/drawing/2014/main" xmlns="" id="{6330561A-EE1C-714B-A7FB-A867D1D75579}"/>
              </a:ext>
            </a:extLst>
          </p:cNvPr>
          <p:cNvSpPr/>
          <p:nvPr/>
        </p:nvSpPr>
        <p:spPr>
          <a:xfrm>
            <a:off x="4141173" y="416465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77938B3-0189-8B4D-9994-50AB3901D2F0}"/>
              </a:ext>
            </a:extLst>
          </p:cNvPr>
          <p:cNvSpPr/>
          <p:nvPr/>
        </p:nvSpPr>
        <p:spPr>
          <a:xfrm>
            <a:off x="4161838" y="6118531"/>
            <a:ext cx="403814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List= [1, 2, 3, 4, 5, 6, 7, 8, 9]</a:t>
            </a:r>
          </a:p>
        </p:txBody>
      </p:sp>
      <p:sp>
        <p:nvSpPr>
          <p:cNvPr id="21" name="Rectangle: Top Corners Rounded 6">
            <a:extLst>
              <a:ext uri="{FF2B5EF4-FFF2-40B4-BE49-F238E27FC236}">
                <a16:creationId xmlns:a16="http://schemas.microsoft.com/office/drawing/2014/main" xmlns="" id="{F22F346B-562D-7B45-83C3-2F97D1D7414F}"/>
              </a:ext>
            </a:extLst>
          </p:cNvPr>
          <p:cNvSpPr/>
          <p:nvPr/>
        </p:nvSpPr>
        <p:spPr>
          <a:xfrm>
            <a:off x="4161838" y="5789347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9061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4" grpId="0" build="p" animBg="1"/>
      <p:bldP spid="15" grpId="0" animBg="1"/>
      <p:bldP spid="16" grpId="0" animBg="1"/>
      <p:bldP spid="17" grpId="0" build="p" animBg="1"/>
      <p:bldP spid="18" grpId="0" animBg="1"/>
      <p:bldP spid="19" grpId="0" animBg="1"/>
      <p:bldP spid="20" grpId="0" build="p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err="1"/>
              <a:t>Jayesh.vagadiya@darshan.ac.in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9537133260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Jayesh D. </a:t>
            </a:r>
            <a:r>
              <a:rPr lang="en-IN" dirty="0" err="1"/>
              <a:t>Vagadiya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Python Programming(</a:t>
            </a:r>
            <a:r>
              <a:rPr lang="en-IN" sz="1800" dirty="0">
                <a:effectLst/>
                <a:latin typeface="Roboto Condensed" panose="02000000000000000000" pitchFamily="2" charset="0"/>
              </a:rPr>
              <a:t>2101CS405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36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Unit-04.2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IN" sz="4800" dirty="0">
                <a:effectLst/>
              </a:rPr>
              <a:t>Matplotlib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xmlns="" id="{A161DE45-276D-7849-BC99-BAB0D00EC1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8331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FD869-AF6D-5B4F-B96D-68B44619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86999F-67D7-F74E-907D-9771D6619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Modules provide a means of </a:t>
            </a:r>
            <a:r>
              <a:rPr lang="en-IN" dirty="0">
                <a:solidFill>
                  <a:srgbClr val="C00000"/>
                </a:solidFill>
              </a:rPr>
              <a:t>collecting sets of functions together </a:t>
            </a:r>
            <a:r>
              <a:rPr lang="en-IN" dirty="0"/>
              <a:t>so that they can be used by any number of programs.</a:t>
            </a:r>
          </a:p>
          <a:p>
            <a:r>
              <a:rPr lang="en-IN" dirty="0"/>
              <a:t>A Python module, </a:t>
            </a:r>
            <a:r>
              <a:rPr lang="en-IN" dirty="0">
                <a:solidFill>
                  <a:srgbClr val="C00000"/>
                </a:solidFill>
              </a:rPr>
              <a:t>simply put, is a .</a:t>
            </a:r>
            <a:r>
              <a:rPr lang="en-IN" dirty="0" err="1">
                <a:solidFill>
                  <a:srgbClr val="C00000"/>
                </a:solidFill>
              </a:rPr>
              <a:t>py</a:t>
            </a:r>
            <a:r>
              <a:rPr lang="en-IN" dirty="0">
                <a:solidFill>
                  <a:srgbClr val="C00000"/>
                </a:solidFill>
              </a:rPr>
              <a:t> file</a:t>
            </a:r>
            <a:r>
              <a:rPr lang="en-IN" dirty="0"/>
              <a:t>. </a:t>
            </a:r>
          </a:p>
          <a:p>
            <a:r>
              <a:rPr lang="en-IN" dirty="0"/>
              <a:t>A module can contain any </a:t>
            </a:r>
            <a:r>
              <a:rPr lang="en-IN" dirty="0">
                <a:solidFill>
                  <a:srgbClr val="C00000"/>
                </a:solidFill>
              </a:rPr>
              <a:t>Python code </a:t>
            </a:r>
            <a:r>
              <a:rPr lang="en-IN" dirty="0"/>
              <a:t>we like. All the programs we have written so far have been contained in a single .</a:t>
            </a:r>
            <a:r>
              <a:rPr lang="en-IN" dirty="0" err="1"/>
              <a:t>py</a:t>
            </a:r>
            <a:r>
              <a:rPr lang="en-IN" dirty="0"/>
              <a:t> file, and so they are modules as well as programs. </a:t>
            </a:r>
          </a:p>
          <a:p>
            <a:r>
              <a:rPr lang="en-IN" dirty="0"/>
              <a:t>The key difference is that programs are </a:t>
            </a:r>
            <a:r>
              <a:rPr lang="en-IN" dirty="0">
                <a:solidFill>
                  <a:srgbClr val="C00000"/>
                </a:solidFill>
              </a:rPr>
              <a:t>designed to be run</a:t>
            </a:r>
            <a:r>
              <a:rPr lang="en-IN" dirty="0"/>
              <a:t>, whereas modules are designed to be </a:t>
            </a:r>
            <a:r>
              <a:rPr lang="en-IN" dirty="0">
                <a:solidFill>
                  <a:srgbClr val="C00000"/>
                </a:solidFill>
              </a:rPr>
              <a:t>imported and used by programs</a:t>
            </a:r>
            <a:r>
              <a:rPr lang="en-IN" dirty="0"/>
              <a:t>. </a:t>
            </a:r>
          </a:p>
          <a:p>
            <a:r>
              <a:rPr lang="en-IN" dirty="0"/>
              <a:t>Not all modules have associated .</a:t>
            </a:r>
            <a:r>
              <a:rPr lang="en-IN" dirty="0" err="1"/>
              <a:t>py</a:t>
            </a:r>
            <a:r>
              <a:rPr lang="en-IN" dirty="0"/>
              <a:t> files—for example, the sys module is built into </a:t>
            </a:r>
            <a:r>
              <a:rPr lang="en-IN" dirty="0">
                <a:solidFill>
                  <a:srgbClr val="C00000"/>
                </a:solidFill>
              </a:rPr>
              <a:t>Python</a:t>
            </a:r>
            <a:r>
              <a:rPr lang="en-IN" dirty="0"/>
              <a:t>, and some modules are written in other languages (most commonly, C). </a:t>
            </a:r>
          </a:p>
          <a:p>
            <a:r>
              <a:rPr lang="en-IN" dirty="0"/>
              <a:t>It makes no difference to our programs </a:t>
            </a:r>
            <a:r>
              <a:rPr lang="en-IN" dirty="0">
                <a:solidFill>
                  <a:srgbClr val="C00000"/>
                </a:solidFill>
              </a:rPr>
              <a:t>what language </a:t>
            </a:r>
            <a:r>
              <a:rPr lang="en-IN" dirty="0"/>
              <a:t>a module is written in, since all modules are imported and used in the </a:t>
            </a:r>
            <a:r>
              <a:rPr lang="en-IN" dirty="0">
                <a:solidFill>
                  <a:srgbClr val="C00000"/>
                </a:solidFill>
              </a:rPr>
              <a:t>same way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Introduction to </a:t>
            </a:r>
            <a:r>
              <a:rPr lang="en-US" sz="2000" dirty="0" err="1"/>
              <a:t>MatPlotLib</a:t>
            </a:r>
            <a:endParaRPr lang="en-US" sz="2000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Graph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Plot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Drawing Multiple Lines and Plots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Export graphs/plots to Image/PDF/SVG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Axis, Ticks ad Grids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Line Appearance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Labels, Annotation, Legends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Types of Graphs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Pie Chart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Bar Chart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Histograms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 err="1"/>
              <a:t>Boxplots</a:t>
            </a:r>
            <a:endParaRPr lang="en-US" sz="2000" dirty="0"/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 err="1"/>
              <a:t>Scatterplots</a:t>
            </a:r>
            <a:endParaRPr lang="en-US" sz="2000" dirty="0"/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Time Series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Plotting Geographical data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</a:t>
            </a:r>
            <a:r>
              <a:rPr lang="en-IN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Most people visualize information better when they see it in graphic versus textual format.</a:t>
            </a:r>
          </a:p>
          <a:p>
            <a:r>
              <a:rPr lang="en-IN" dirty="0"/>
              <a:t>Graphics help people see relationships and make comparisons with greater ease.</a:t>
            </a:r>
          </a:p>
          <a:p>
            <a:r>
              <a:rPr lang="en-IN" dirty="0"/>
              <a:t>Fortunately, python makes the task of converting textual data into graphics relatively easy using libraries, one of most commonly used library for this is </a:t>
            </a:r>
            <a:r>
              <a:rPr lang="en-IN" dirty="0" err="1"/>
              <a:t>MatPlotLib</a:t>
            </a:r>
            <a:r>
              <a:rPr lang="en-IN" dirty="0"/>
              <a:t>.</a:t>
            </a:r>
            <a:endParaRPr lang="en-US" dirty="0"/>
          </a:p>
          <a:p>
            <a:r>
              <a:rPr lang="en-US" dirty="0" err="1"/>
              <a:t>Matplotlib</a:t>
            </a:r>
            <a:r>
              <a:rPr lang="en-US" dirty="0"/>
              <a:t> is a comprehensive library for creating static, animated, and interactive visualizations in Python.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Graph or chart is simply a visual representation of numeric data.</a:t>
            </a:r>
          </a:p>
          <a:p>
            <a:r>
              <a:rPr lang="en-IN" dirty="0" err="1"/>
              <a:t>MatPlotLib</a:t>
            </a:r>
            <a:r>
              <a:rPr lang="en-IN" dirty="0"/>
              <a:t> makes a large number of graph and chart types.</a:t>
            </a:r>
          </a:p>
          <a:p>
            <a:r>
              <a:rPr lang="en-IN" dirty="0"/>
              <a:t>We can choose any of the common graph such as line charts, histogram, scatter plots etc....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91509" y="2742932"/>
            <a:ext cx="1143000" cy="1326539"/>
            <a:chOff x="591509" y="3667957"/>
            <a:chExt cx="1143000" cy="1326539"/>
          </a:xfrm>
        </p:grpSpPr>
        <p:pic>
          <p:nvPicPr>
            <p:cNvPr id="5" name="Picture 2" descr="https://upload.wikimedia.org/wikipedia/commons/thumb/1/13/Matplotlib_basic_v.svg/120px-Matplotlib_basic_v.svg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1509" y="3667957"/>
              <a:ext cx="1143000" cy="857251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606607" y="4625164"/>
              <a:ext cx="1112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Line Chart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02680" y="2742932"/>
            <a:ext cx="1143000" cy="1326539"/>
            <a:chOff x="2093976" y="3667957"/>
            <a:chExt cx="1143000" cy="1326539"/>
          </a:xfrm>
        </p:grpSpPr>
        <p:pic>
          <p:nvPicPr>
            <p:cNvPr id="8" name="Picture 4" descr="https://upload.wikimedia.org/wikipedia/commons/thumb/1/13/Matplotlib_histogram_v.svg/120px-Matplotlib_histogram_v.svg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93976" y="3667957"/>
              <a:ext cx="1143000" cy="857251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2096250" y="4625164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Histogram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13851" y="2742932"/>
            <a:ext cx="1257075" cy="1326539"/>
            <a:chOff x="3714989" y="3667957"/>
            <a:chExt cx="1257075" cy="1326539"/>
          </a:xfrm>
        </p:grpSpPr>
        <p:pic>
          <p:nvPicPr>
            <p:cNvPr id="11" name="Picture 6" descr="https://upload.wikimedia.org/wikipedia/commons/thumb/9/98/Matplotlib_scatter_v.svg/120px-Matplotlib_scatter_v.svg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72026" y="3667957"/>
              <a:ext cx="1143000" cy="857251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714989" y="4625164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Scatter Plot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39097" y="2742932"/>
            <a:ext cx="1143000" cy="1326539"/>
            <a:chOff x="5182058" y="3667957"/>
            <a:chExt cx="1143000" cy="1326539"/>
          </a:xfrm>
        </p:grpSpPr>
        <p:pic>
          <p:nvPicPr>
            <p:cNvPr id="14" name="Picture 10" descr="https://upload.wikimedia.org/wikipedia/commons/thumb/f/f6/Mpl_example_Rosenbrock_function.svg/120px-Mpl_example_Rosenbrock_function.svg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82058" y="3667957"/>
              <a:ext cx="1143000" cy="857251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329404" y="4625164"/>
              <a:ext cx="848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3D Plot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50268" y="2742932"/>
            <a:ext cx="1322351" cy="1326539"/>
            <a:chOff x="6712241" y="3667957"/>
            <a:chExt cx="1322351" cy="1326539"/>
          </a:xfrm>
        </p:grpSpPr>
        <p:pic>
          <p:nvPicPr>
            <p:cNvPr id="17" name="Picture 12" descr="../../_images/sphx_glr_image_demo_003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12241" y="3667957"/>
              <a:ext cx="1322351" cy="991763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6946857" y="4625164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Images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440790" y="2742932"/>
            <a:ext cx="1202996" cy="1326539"/>
            <a:chOff x="8516625" y="3667957"/>
            <a:chExt cx="1202996" cy="1326539"/>
          </a:xfrm>
        </p:grpSpPr>
        <p:pic>
          <p:nvPicPr>
            <p:cNvPr id="20" name="Picture 14" descr="../../_images/sphx_glr_barchart_demo_00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516625" y="3667957"/>
              <a:ext cx="1202996" cy="935664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8598590" y="4625164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Bar Chart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011956" y="2742932"/>
            <a:ext cx="1304628" cy="1326539"/>
            <a:chOff x="10011956" y="3667957"/>
            <a:chExt cx="1304628" cy="1326539"/>
          </a:xfrm>
        </p:grpSpPr>
        <p:pic>
          <p:nvPicPr>
            <p:cNvPr id="23" name="Picture 16" descr="../../_images/sphx_glr_pie_features_001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0011956" y="3667957"/>
              <a:ext cx="1304628" cy="978471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10154355" y="4625164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Pie Chart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178903" y="435227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Etc.......</a:t>
            </a:r>
          </a:p>
        </p:txBody>
      </p:sp>
      <p:sp>
        <p:nvSpPr>
          <p:cNvPr id="28674" name="AutoShape 2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define a </a:t>
            </a:r>
            <a:r>
              <a:rPr lang="en-IN" b="1" dirty="0"/>
              <a:t>plot</a:t>
            </a:r>
            <a:r>
              <a:rPr lang="en-IN" dirty="0"/>
              <a:t>, we need </a:t>
            </a:r>
            <a:r>
              <a:rPr lang="en-IN" dirty="0">
                <a:latin typeface="Consolas" pitchFamily="49" charset="0"/>
              </a:rPr>
              <a:t>some values</a:t>
            </a:r>
            <a:r>
              <a:rPr lang="en-IN" dirty="0"/>
              <a:t>, the </a:t>
            </a:r>
            <a:r>
              <a:rPr lang="en-IN" dirty="0" err="1">
                <a:latin typeface="Consolas" pitchFamily="49" charset="0"/>
              </a:rPr>
              <a:t>matplotlib.pyplot</a:t>
            </a:r>
            <a:r>
              <a:rPr lang="en-IN" dirty="0">
                <a:latin typeface="Consolas" pitchFamily="49" charset="0"/>
              </a:rPr>
              <a:t> </a:t>
            </a:r>
            <a:r>
              <a:rPr lang="en-IN" dirty="0"/>
              <a:t>module and an </a:t>
            </a:r>
            <a:r>
              <a:rPr lang="en-IN" dirty="0">
                <a:latin typeface="Consolas" pitchFamily="49" charset="0"/>
              </a:rPr>
              <a:t>idea</a:t>
            </a:r>
            <a:r>
              <a:rPr lang="en-IN" dirty="0"/>
              <a:t> of what we want to display.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 this case, the code tells the </a:t>
            </a:r>
            <a:r>
              <a:rPr lang="en-IN" dirty="0" err="1">
                <a:latin typeface="Consolas" pitchFamily="49" charset="0"/>
              </a:rPr>
              <a:t>plt.plot</a:t>
            </a:r>
            <a:r>
              <a:rPr lang="en-IN" dirty="0">
                <a:latin typeface="Consolas" pitchFamily="49" charset="0"/>
              </a:rPr>
              <a:t>() </a:t>
            </a:r>
            <a:r>
              <a:rPr lang="en-IN" dirty="0"/>
              <a:t>function to create a plot using x-axis between 1 and 11 and y-axis as per values list.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2024270"/>
            <a:ext cx="487843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inline</a:t>
            </a:r>
          </a:p>
          <a:p>
            <a:r>
              <a:rPr lang="en-US" sz="2000" dirty="0">
                <a:latin typeface="Consolas" pitchFamily="49" charset="0"/>
              </a:rPr>
              <a:t>values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2024270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69508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plotDemo1.py</a:t>
            </a:r>
          </a:p>
        </p:txBody>
      </p:sp>
      <p:sp>
        <p:nvSpPr>
          <p:cNvPr id="27650" name="AutoShape 2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55" name="Picture 7" descr="C:\Users\ArjunBala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9507" y="1594883"/>
            <a:ext cx="3482669" cy="23859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– Drawing multiple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draw multiple lines in a plot by making multiple </a:t>
            </a:r>
            <a:r>
              <a:rPr lang="en-IN" dirty="0" err="1">
                <a:latin typeface="Consolas" pitchFamily="49" charset="0"/>
              </a:rPr>
              <a:t>plt.plot</a:t>
            </a:r>
            <a:r>
              <a:rPr lang="en-IN" dirty="0">
                <a:latin typeface="Consolas" pitchFamily="49" charset="0"/>
              </a:rPr>
              <a:t>()</a:t>
            </a:r>
            <a:r>
              <a:rPr lang="en-IN" dirty="0"/>
              <a:t> calls.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5" y="1652115"/>
            <a:ext cx="4878435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inline</a:t>
            </a:r>
          </a:p>
          <a:p>
            <a:r>
              <a:rPr lang="en-US" sz="2000" dirty="0">
                <a:latin typeface="Consolas" pitchFamily="49" charset="0"/>
              </a:rPr>
              <a:t>values1 = [5,8,9,4,1,6,7,2,3,8]</a:t>
            </a:r>
          </a:p>
          <a:p>
            <a:r>
              <a:rPr lang="en-US" sz="2000" dirty="0">
                <a:latin typeface="Consolas" pitchFamily="49" charset="0"/>
              </a:rPr>
              <a:t>values2 = [8,3,2,7,6,1,4,9,8,5] </a:t>
            </a:r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),values1)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),values2)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652115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32293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plotDemo1.py</a:t>
            </a:r>
          </a:p>
        </p:txBody>
      </p:sp>
      <p:sp>
        <p:nvSpPr>
          <p:cNvPr id="27650" name="AutoShape 2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8" name="AutoShape 2" descr="data:image/png;base64,iVBORw0KGgoAAAANSUhEUgAAAWoAAAD4CAYAAADFAawfAAAABHNCSVQICAgIfAhkiAAAAAlwSFlzAAALEgAACxIB0t1+/AAAADh0RVh0U29mdHdhcmUAbWF0cGxvdGxpYiB2ZXJzaW9uMy4yLjIsIGh0dHA6Ly9tYXRwbG90bGliLm9yZy+WH4yJAAAgAElEQVR4nOy9eXRc1Zm3++zSPE9Vnq2pXAbPA56lElhAPqYEmkBCwhQIGGiCIem1+ks6d63bneS79+tO+q6PIQGMIZAESCBAujEESJBBJU9YHvEslWTJs6pkzbOq9v3jqGwZayhJdarOkfazlpeMdWqfl6o679n7Pfv3/oSUEoVCoVAYF0ukA1AoFArF0KhErVAoFAZHJWqFQqEwOCpRKxQKhcFRiVqhUCgMTrQeg1qtVpmbm6vH0AqFQjEu2bVrl1dKaRvod7ok6tzcXMrLy/UYWqFQKMYlQoiawX6nSh8KhUJhcFSiVigUCoOjErVCoVAYHJWoFQqFwuCoRK1QKBQGJ6hELYR4UghxQAhxUAjxlN5BKRQKheIiwyZqIcR84GFgBbAIuEUI4dA7MIVCoVBoBDOjngNsl1K2Syl7gc+Bf9A3LEVdcydvlZ/A71dtaBUGxdcLu38Hbd5IRzLuCSZRHwCKhBBZQohE4CZg5lcPEkKsE0KUCyHKPR5PqOOcUGw+WseNT7v45z/vx1WpLgKFQTmyCf77CXi+AKpLIx3NuGbYRC2lPAz8O/A34CNgH9A7wHEbpJTLpJTLbLYBVZCKYeju9fOLTYd44Lc7saXEERtloaxC3fQUBsVdArEpEJcMr30DSn6hzbIVISeoh4lSypellEullEXAeaBC37AmHse9bXzz+a1sLKvm3lU5/OXxApbnZeCqUDNqhQGREtybIf9qWPc5LP4ulP4SXr0ZGmsjHd24I9hdH5P6fmYDtwNv6hnUROO9PSe5+RkXtefbeeGeq/j5bfOJj4nC6bBx5GwL55o7Ix2iQnEp9ZXQVAv2Ym1Gfdtv4PaNcO4gvFAIh/470hGOK4LdR/2OEOIQ8D7wuJSyQceYJgxtXb386K29/PBP+5g7LZUPn3Ryw/wpF37vdFgB1KxaYTzcJdpPe/HFf1t4JzxaCpn58Na9sOmH0NMRmfjGGUF1z5NSOvUOZKJx4FQTT7y5h5r6NtZf62B98Syioy69b86Zkoo1ORZXhYc7rpoRoUgVigFwl0BGHmTmXfrvmfnw4CdQ8jPY+izUboc7XoFJcyIT5zhBKRPDjJSSV8qquf03W+no9vHGw6v40fWzL0vSABaLoHCWlbIKr9qmpzAOvd1Q7bp0Nt2f6Fj42i/g7negtQ42rIXy32p1bcWoUIk6jNS3dvH918r52aZDFM228uGTTlblZw35GqfDRn1bN4fONIcpSoViGE5+AT1tgyfqAI7r4LGtkL0SNj0Fb38POhrDEuJ4QyXqMLHV7eXGp12UVXj516/P5aX7lpGZFDvs61SdWmE43CUgoiCvaPhjUybDPe/Bdf+q7bt+wQknvtA7wnGHStQ60+vz85+fHOXujTtIjo/mvcfX8L2CPIQQQb1+Umo8V05JwaX2UyuMgrsEZq6A+NTgjrdYoPCH8MBHIIBXboDSX4Hfp2uY4wmVqHXkZEM7d23YzrMlldyxdAabnihk3rS0EY9TNNtG+fEG2ruVmEARYdrq4fTe4cseAzFzOTxaBnNvhZKfw+//AVrOhj7GcYhK1Drx0YEz3PS0iyNnW3j6rsX88s5FJMaOzqLS6bDS7fOzo/p8iKNUKEZI9WeAHF2iBohP03aBfONZrQTyfAFU/C2UEY5LVKIOMZ09Pn763pc8+ofd5FmT+GB9Ibcunj6mMZfnZhIXbcF1TNWpFRHGXaIl22lLRj+GELD0Pnjkc0iZAq/fAR//VNtNohgQXVzIJyrHzrXwxBt7OHquhUeK8vmnr11BbPTY74XxMVGsyMtUdWpFZLkgG78GLFFjH892BTz0KXzyf8G25+B4mTbbzrKPfexxhppRhwApJW/sqOUbz5VR39bFaw+u4Cc3zQlJkg5Q5LBRUdfKmSal9FJECO8xaD41+rLHQMTEw82/gm+/Dg3H4cUi2Pen0I0/TlCJeow0dfTwgzf28C/vfcny3Ew+fNLJ1bND3z3QObtvm54qfygiRUA2nr829GPPuQUe2wJTFsJ76+C9R6GrNfTnMSkqUY+BXTUN3PS0i48PnuXHN17Jaw+sYFJKvC7numJyCraUOEpV+UMRKdwlkDULMnL0GT9tBtz/Plz9Y9j/J212fXqvPucyGSpRjwKfX/LrzZV868VtWCzw9qOrefRqOxZLcHujR4MQAqfDSlmlF5+SkyvCTW+XVkMOZdljIKKiYe1PtITd0wEvXw/bfjPh5ecqUY+Qc82d3PfKDn758VFunD+FD9Y7WZKdEZZzFzlsNLb3cPB0U1jOp1BcoHY79LTrn6gD5BZqpRD7tfDxT+CNb09oyy+VqEfA5iOaRdbumkb+45sLefY7S0iNjwnb+QtmKTm5IkK4S8ASrSXQcJGYCd95E278D6jaPKEtv1SiDoKuXh8/33SIB17dyaSUON5/ooBvLZ8ZtAw8VNhS4pg7NZXSY6pOrQgz7hKYuRLiUsJ7XiFg5SPaNr64lAlr+aUS9TBU91lkvVxWzf2rNYusWZPC/GXtR9FsG7trG2jtmlhfVEUEafXA2f3hK3sMxNSFmkBmyd19ll83TSjLr2CtuH4ohDgohDgghHhTCKHP1gaD8d6ek9zyjIuTDR1suPcq/u1WzSIrkhQ5rPT4JDuq6iMah2ICUfWZ9jOSiRogNglu/TV882U4d2hCWX4Nm6iFENOB9cAyKeV8IAq4S+/AIklrP4usedPS+HC9k6/NmzL8C8PAVbkZxMdYVJ1aET7cJZCQCVMXRToSjQV39Fl+2SeM5VewpY9oIEEIEQ0kAqdDHklPB7x6C+x4MeRDj4Tmzh6+8VwZf9lziqeuc/DGwyuZlp4Q0Zj6Excdxar8LLWfWhEepNQSdf41oZGNh4rMfHjwY1izHspfgY3XQ3d7REP6zWeV3PvyDnp9/pCPPWyillKeAn4F1AJngCYp5SdfPU4IsU4IUS6EKPd4RpFEYhI0255jH4/8tSHk9e21VHna+O0DK3jquoEtsiKN02GjytPGyYbIfjEVE4C6w9B6NvJlj4GIjoWv/RzufA3OfQn73ohoOJ8erqOls1eXnBFM6SMDuBXIA6YBSUKIe756nJRyg5RymZRymc02Sgm1vRhqtkRsGdPV6+O3W6pxOqy6yMBDRVGf60uZKn8o9OaC27gOsvFQMfdWmL4Mtj4XMTOCpo4e9p5ovHBthppgUv91QLWU0iOl7AHeBdboEo29GHo7oXabLsMPx3/tPU1dSxfrivIjcv5gmTUpmSmp8ar8odAfdwlYr9Dk3UZFCChYDw3Vmt1XBNjm1hTDTp0meMEk6lpglRAiUWgbh68FDusSTW4BWGIu3sXDiN8veam0ijlTUymcpc9dMVRckJNXKDm5Qkd6OrUVrhHLHl/lylsgIw+2PBMRuXlphZfkuGgWz0zXZfxgatQ7gD8Du4Ev+16zQZdoYpMge5XW8zbMfH7MQ0VdK+uKgvczjCTO2TaaO3vZf1K5Oit0onabtsI1Q6K2RMHqx+FUedhX5FJKSo95WG3PIkanZ1pBjSql/L+llFdKKedLKe+VUnbpEg1oX4pzB8LupfZiqZtpafHcsnBaWM87WgpnWRFCyckVOuIu0Va4uQWRjiQ4Ft8NiVmw9dmwnramvp2TDR261afBiMrEwN07sMk+DOw/2cj2qvM8WJin2x0x1GQmxTJ/WppyfVHoh7tEW+HGJkU6kuCITYTlD8PRD8FzLGynDVyDTod+GxCMl5WmLNTuimGsU79YWkVKXDTfXj4zbOcMBU6Hld21jbR09kQ6FMV4o+WstrI1Q9mjPysehuh42Ba+WXVphZeZmQnkZCXqdg7jJWqLRXOQcG8Gf+g3jn+V2vp2/vrlGb67KpuUMHbCCwVOhw2fX7LNreTkihBjFNn4SEmywuLvwr4/Qss53U/X4/OzzV2P02HT9dmW8RI1aF+OtjqoO6j7qV7ZUk2URfBgQZ7u5wo1V+VkkBgbperUitDjLoFEq7bCNRurfwC+HvhCf5Xz3hONtHb16lqfBsMm6r7N9TqXPxrauvnTzhPcung6k1PN12cqNtrC6vwsVadWhBa/X1vR2tdqK1yzkWXXPBh3vqy776LrmIcoi2C1fSIm6tRpMGmu7on6D9tr6OjxGV7gMhROh5Xj9e3U1is5uSJE1B3UVrRmK3v0Z82T0NkIe/6g62lKK7wsnplOWoK+ZVNjJmrok5Nv063RSmePj9e2HeeaK2zMnhy5/tJjJaCEclWqWbUiROjpNh4uZi6Hmatg+691MxlobO9m/8lGnDqXPcDQiXot+Lqgdqsuw7+7+xTe1m5Tz6YB8q1JTE9PwHVM1akVIcJdoq1oU6dGOpKxUbBeMxc49Bddht9SWY9f6rstL4BxE3X2GoiK00Wl6PdLNrqqWDA9jdX5WSEfP5wE5ORb3F5d2isqJhjd7dpK1sxljwCzb4QsB2zVR1buqvCQEh/NohlpIR/7qxg3UccmQs5qqPw05EP//fA5qrxtrCvKN4VcfDicDhstnb3sU3JyxVip3aqtZI3cLS9YLBZY8wM4sw+Ou0I6tJQSV4WXArs1LK2QjZuoQburew5Dc2h9CjaUVjEjI4Eb5xvDtWWsFMzKQggoVeUPxVhxb9ZWstn6NMgMOwvvgiSb1qwphFR52zjV2IFzdngauBk/UUNIyx+7ahoor2ng+4V5hjQFGA3pibEsnJGutukpxo67RFvJxuqnsgsrMfGw4hGo/JvmsxgiXMe0a60oDPVpMHqinjQPkiaFdJvehlI3aQkxfGuZueTiw1HksLL3RCNNHUpOrhglzWeg7tD4qE/3Z/n3ISYxpM2aXBVecrMSmZkZnhuasRO1xaLVyqpCIyev9rbxyaFz3Lsqh6S46BAEaBycDht+qTUwVyhGxQU3l3GWqBMzYcm98OXbISmjdvf62VZVH5bdHgGMnahB+9K018PZ/WMeaqOrihiLhfvX5I49LoOxJDudpNgoSpWcXDFa3CXaCnbSvEhHEnpW/yNIH+x4YcxD7a5toL3bF5b90wGMn6jzr9F+jrH84W3t4s+7TnL70unYUuLGHJbRiImysNpupfSYBxkBhwuFyfH7tZWrWWXjw5GRq3krlv8WOpvHNJSrIiAbD9/W3mDMba8QQuzt96dZCPFUOIIDIGUKTJ4/5kT9u201dPX6echpboHLUBTNtnKyoYMaJSdXjJSz+7WV63gre/RnzXroaobdr41pGFeFl6XZ6WHtthmMFddRKeViKeVi4CqgHXhP98j6Y18Ltduhu21UL+/o9vH7bce5bs5kZk1KDm1sBiLwBDqkuz+kDEu7WcXICLlX5niQjQ/H9KWQ64Ttz2vd9UbB+bZuvjzVFNb6NIy89HEt4JZS1ugRzKDYrwV/DxzfMqqX/3nXCRrae3jk6vE7mwbIyUpkZmZCaOvUOzfCv+fAvj+FbkzFqJFS8uYXtSz41495Z9fJ0A3sLoHJCyBlcujGNCJr1kPzKTjwzqhevqXSi5RQpJPb+GCMNFHfBbw50C+EEOuEEOVCiHKPJ8T7ebNXa64Noyh/+PySjWXVLMlOZ1lORmjjMhianNzGNnc9PaGSkx94R1suvrcO3ntM97aRisFp6ujhB2/s4Sfvfkl7t49N+0MkBOtu01as40GNOByO68F2pbZVbxTPclwVHtISYlgwXX/ZeH+CTtRCiFjgG8DbA/1eSrlBSrlMSrnMZgvx3SYmHnIKRpWoPz54lpr6dtY5x4dcfDiKHFZau3rZeyIEcvLOZjjxBRQ8CUX/DPvehA1Xa5JcRVjZXdvAzc+4+OjgWf75hiu4d1UO26vO09XrG/vgx7doK9bxXJ8OIASseUKzGRthPtHcxr0UzrISZQlvLhnJjPpGYLeUUn9/m4GwF4P3KDQFv9yTUvJiaRW5WYl8bd74kIsPx2q7FYuA0mMhWNUcd2lbmhxfg+Kfwv3va7OvjddpdT61u0R3/H7Jbz6r5M4XtgHw9qOr+cdrZnH1bBsdPT521TSM/STuEm3Fmr167GOZgQV3QvIUrVnTCKisa+Vsc2dYt+UFGEmi/g6DlD3Cwijk5DuPN7DvRCPfd+aH/Q4YKdISYlg8Mz00dWp3CcQkwYwV2n/nOeHRLdpn8dGP4c27oE35NepFXXMn976yg//46Cg3zJ/CB+udLM3Wyner7FlEW0RobNjcJdqKNcZ8LkejIjoOVj2q+UKOYHUYuKYKjZqohRCJwPXAu/qGMwST5mh3QXfw3fQ2lLrJTIrlzqtm6BiY8XA6bOw/2Uhje/fYBnKXaMk5OvbivyVlwXf+CDf8u/b7FwqgOrSdyRSw+WgdNz7tYldNA//79gU8950ll7iIJMdFszQnY+w7fJpOaivViVD26M9VD0Bs8ohk5a4KD/m2JGZkhL8PSlCJWkrZLqXMklI26R3QoAihfZmqPgP/8HW5yroW/n64jvtW5xAfE6V/fAaiaLYVKbXG5qPmfDWcrxr4AhZCm5E89HeITYLXvg4lv9DNSWMi0d3r5xebDvHAb3diS4nj/R8UcteK7AGfrxQ5rBw41Ux9a9foTxhYoU60RJ2QDld9Dw68C40nhj28q9fH9qr6sDVh+irmkiDZi6GjAc7sHfbQl0qriYu2cO+qnDAEZiwWzUgnJS56bLOtYPo+TF0E6z6Hxd+F0l/CqzcH9aVXDMxxbxt3vLCVjWXV3Lsqh788XoBjCJu4wF7essoxlD/cJdpKddKc0Y9hVlY+qv3c/vywh+463kBnjz8i9WkwW6LOv0b7OczT2rrmTt7bc4o7l80gK3n8ycWHIzrKwppZWbgqvKOXk7tLIG0mZM0a+ri4ZLjtN3D7S3DuoFYKOfTfozvnBOYve05x8zMuaurbeeGeq/j5bfOHXQnOn55GemLM6PuQ+319svFibZU00UifCfO/qSkVO4beJVVa4SUmSrAqQo5Q5krUyTaYsnDYB4qvbTtOj9/PQ4XjW+AyFE6HjVONHVR5R6Hm9PVCdam2rzbYC3jht+DRUsjMh7fuhU0/gp6OkZ97gtHW1cs/vbWPp/60l7nTUvnwSSc3BGloEWURFMyy4qoYZX+XM3u1FepEK3v0p2A9dLdC+StDHuaq8LA0OyNiXTfNlahB+1Kd2AFdLQP+uq2rlz9sr+WGeVPItSaFOTjjcEFOPppteqd2aSKXkV7Amfnw4CfaPtXyl+GlYqg7PPLzTxAOnGri68+W8d6ek6y/1sGbD69ienrCiMYoclipa+ni2LlRCJEuyMavGflrxwtTFmiy+R0vQO/AtX5vaxcHTzeHXY3YH3Mman8vHC8b8Nd/2nmCpo4eHja5u/hYyc5KJCcrcXTbt9wlICyQd/XIXxsdC1/7Bdz9DrTWwYa1sOtVtee6H1JKXimr5vbfbKW928cbD6/iR9fPHpXjkHMs/V3cm7UVanLkEpAhWPMEtJ7T+lUPwJa+ZwCRqk+DGRN19iqIThiwTt3r8/NyWTXLczMu7DedyBQ5bGyrqqe7d4RycncJTFuqNVwfLY7r4LEtkL0S3n8S3v7esHXAicD5tm4eeq2cn206RNFsKx8+6RxT3XNaegKzJiWPfN98V4u2Mp117ajPPW6wF2t9TrY+O2ADstJjXjISY5g3Lbyy8f6YL1FHx0Fu4YCJ+oMvz3CqsYN1RfYIBGY8nA4r7d0+dteOQL3W0QinykNTt0yZAve8B9f9KxzZBC84NUn6BGWr28uNT5fiqvDyr1+fy0v3LSMzKXb4Fw6D02FlR1U9nT0jkJMfL9NWphO5Ph0gICv3HNG8FfuhuY17KIiAbLw/5kvUoM0C6iuh4WITPyklL7mqsNuSuPbKSREMzjistmcRZREjWxZXl4L0h+4Ctlig8IfwwEcggFduANd/TqjWqb0+P//5yVHu3riDpLho3nt8Dd8ryAtZ75kih42uXj/lx0dwQ3aXaD6CM1eGJAbTM/92SJ1xmVv50XMt1LV0RbQ+DWZN1IEkUnVx98c2dz0HTjXzsDMfywSRiw9HSnwMS7PTR7Z9y10CsSkwY1log5m5HB5xwdxvwKc/g9/fBi1nQ3sOA3KqsYO7Nmzn2ZJK7lg6g/d/UBjyJfTK/ExiokZ4Q3aXaCvT6Im3fXVAomJg1WNQU6Y9TO/DdSzy9Wkwa6K2zobU6ZeUP14srcKaHMdtS6ZHMDDj4XTYOHC6KTj1mpSaRD+vSPvihpqEdLjjt/CNZ7USyPMFUPG34V9nUj46cIYb/08pR8628PRdi/nlnYt02d6VGBvNspzM4OvUDTXailSVPS5l6X0Ql3qJrLy0woNjUjJT00a2GyfUmDNRC9HnTv4Z+H0cOdvM58c8fG/NxJOLD4fT0ScndwchJz9fBY21+vYlFkK7INZ9BsmT4fU74OOfQu8Y+5IYiM4eHz9970se/cNucq1JfLC+kFsX6zuBcM62cvhMM3UtncMfXDVBZePDEZ8Kyx6AQ/8F56vp7PHxRfX5sLu5DIQ5EzVoX7LOJji9hw2lVSTGRnHPBJSLD8fCGemkxkcHt586GNl4qJh0JTz8KSx/CLY9By9fD/Vu/c+rM8fOtXDrc1t4fUctjxTl8+dH15CTpf9+/sC++S3ByMndJdqK1Dpb56hMyMrHQETB9t+w8/h5unr9OGdHtuwBZk7UedcAgpaDH/Hfe0/zrWUzSU8c+xP08UaURVDosAYnJ3dvhvQcTbgSDmIS4Ob/hG//ARqOw4tFprX8klLyxo5avvFcGfVtXbz24Ap+ctMcYqPDc4nNnZpKZlLshZrqoPh92kp0JKrTiUTqVE1lu+cPlB9yExtlYWXeGLaphgjzJuqkLJi2mMYvP8YvJd8vzIt0RIbF6bBxtrmTyroh1Gu+nj7ZeAT6Psz5OjxapqnETGj5FbDI+pf3vmRZTiYfPunk6nB76lkEhbOslFZ48Q9lfHt6j7YSVWWPwVn9A+hpJ+vw71iWm0FibGRk4/0xb6IGunKuYWrLAW6fm8LMzPD3iDULhbO0pduQD5tO7oTulshdwOkz4f5NcPX/hP1/NI3l166aBm562sXHB8/yP2+4kt89uIJJKZFpwO90WPG2dnHk7MDtFYC+8pboW5EqBmTyXLpyr+Wmjve5Jj810tEAwRsHpAsh/iyEOCKEOCyEMIRnzyedc4kWfp7IG//bvMbCzMxE8q1JQ2/fuiAbLwpfYF8lKhrW/kuf5Ve7oS2/fH7JrzdX8q0XtyGEZpH12DX2iG4NDUpOXvkpTFusrUgVg7Jj2t1YRTM3y88iHQoQ/Iz6aeAjKeWVwCIg4p12unv9/PuBVDpFPDmN2yMdjuFxOqxsr6of3AzVXQLTl2lb6CJNbqFWCrFfa0jLr7rmTu57ZQe//PgoN86fwodPOlligJYFU9LimT05efD+Lp1N2spJlT2G5b3z+Rwin2mHXzaEOGvYRC2ESAWKgJcBpJTdUsqIN23YtP80J1t8tE5dPSp38omG02Gjs8fProHUa+3n4dRuY13ASVnwnTfhxv+4aPlVsy3SUVFW4b1gkfXv31zAs99ZQmq8DnvOR4nTYeOL4+fp6B7ghlzdZ1ZspM/ZgPj9EldlPV9MuwdRXwlHP4x0SEHNqPMBD/BbIcQeIcRGIcRl+42EEOuEEOVCiHKPJwQO2EMgpWRDaRWzJyeTtfAGaOizjVIMymp7FjFRYuA6dfXngDRegx4hYOUj8NCnmoLu3XURLYP4/JL1f9xDRlIsm54o5NvLB7bIiiRFs2109/r54vj5y3/pLtF8AgNmxYoBOXK2BW9rFylLvgnp2SN2K9eDYBJ1NLAUeF5KuQRoA3781YOklBuklMuklMtsNn2feJdWeDlytoWHnfmIQHIZgTv5RCQpLpql2YOYobpLIC5N65hnRKYuhDXroalWU9RFiAOnmjjf1s0TxbOYNWlwi6xIsiI3k9hoy8D75t0lkPsVs2LFZQSukcIrpsCqx7Uug7U7IhpTMIn6JHBSShmI9M9oiTtibCh1Mzk1TlN7Zc3SLKNU+WNYimbbOHi6GU9LPzm5lNpNLr9Ie5hnVALL9Qh+zoELuGBW5AUQg5EQG8WK3MzL69Tnq7SVpyp7DEtphYcrJqcwOTUeltwD8ekRn1UPm6illGeBE0KIK/r+6VrgkK5RDcGBU01sqazngYI8TUwQcCevLlUu2MMQaCxziXqtvhKaThj/As7Mg4y8iCbq0gov86alYjW4D6fTYeXouRbONfeTk09Ut/ER0tHtY2d1A0UBNWJcsqaePfIBeCO3mgt218cTwOtCiP3AYuD/0S+koXnJVUVyXDTfXZl98R/txZp1VL+uV4rLmTctjYzEGEr7lz/CKRsfK/Zi7YFYBPqCtHb1srumwRB9H4bj4ja9fjdkdwmkZUOW6tU+FDuq6+n2+S/9nFc+ojUp2/ZcxOIKKlFLKff21Z8XSilvk1KOoPFt6DjZ0M6m/We4a/nMS5+05xVpe4BV+WNILpqh9pOTu0s0yXhGbkRjCwp7MfS0wcnwmw9sd9fT65cURbjdZTBcOSUFa3LcxecRozErnqC4KrzERltY0V82njwJFt0Fe9+AVn03SgyGqZSJr5QdRwAPflUunpipPQhTiXpYihw2PC1dHD3Xos1Mq13mmE0D5Dm1hjkR+JxdFR4SYqK4Kjfy+6WHw2IROB1WygJy8tGaFU9AXBUeVuZlXt6Fc/UT4OuCLzZEJC7TJOqm9h7+uLOWry+axrSBnJrtxZqFlPLlG5LCvhmh65hXm5n2tJnnAo5Pg5krIpSovazKzyQu2hxtdJ0OK/Vt3Rw602wM1akJONvUybFzrQObBNhmwxU3wc6XNNVsmDFNon79ixrau3087Byks5u9WLOQqv48vIGZjItmqJ6+CzhK27JlFuzFcHpvWJWKJ863U+VtM0V9OkCgv4urwhsas+IJQKBUNOjnvGY9dDTA3tfDGJWGKRJ1V6+P3245jtNhZe60QZqkzFimWVvUKGoAACAASURBVEip8sewOB1Wvqg+j7/iU22GGm+MxjNBYS8GJFR/FrZTlvXtkikyQF/iYJmUGs+VU1IoP1IdOrPicY6rwos1OY4rpwyyRz57ldZmYdtzWrvYMGKKRP1fe07jaeliXdEQfZKjYrSlXWWJIZv4GIkih42k3kbE2X3mu4CnLdFKIGG8IbsqPExNi8duSw7bOUNB0Wwb8SfLQmtWPE7x+yVllV6KHNbB1aZCQMF6rXf64f8Oa3yGT9R+v2SDq4q5U1MvLOcGxb5WU68pOfmQrMzPpCj6IAJpvgvYEgX512j7gsNwQ/b5JWUVXpxDXcAGxemwUsA+eqOTQm9WPM44dKaZ823dw7u5XHmLtktqyzNhnRAaPlFvPlpHZV0r64ryh79QDKBeMwOJsdHclnKUFpGszVDNhr0Ymk+B95jup9p/spHmzl5T1acDLM/JoChqP5VJS/UxKx5HlAarOrVEwerH4fRuqNkahsj6Thu2M42SDaVVTEuL5+aFU4c/ODNfs5JSiXpopGSZby+f986jrrUn0tGMnPw+893KT3U/lavCq614DSwbH4z4lhpmCC8fd82LdCiGx3XMy5ypqcGZPiz6LiRmhVVWbuhEve9EIzuqz/NgYR4xUUGEeomc3IQJKFx4jpLcXYfLv/DCgzJTkZGj9XgJww3ZVeFhwfQ0MpNM2Mio7/15p+kKTjd2RDgY49LW1Ut5zfngxUyxibD8YTj2EdQd0Te4PgydqDeUVpESH81dK7KHPziAvRi6W7UG6YqB6buAD8QtpTQYd3IjYi+G42XQ2zX8saOkubOH3bWNA++rNQPuErpTc6iVkykbyoZtgrOjup4enxxZeWvFwxAdD9ue1S+wfhg2UdfWt/PXA2e4e2UOyXEj6OqWVxQx9ZppcJdAloNZs+dQVjmMGapRsRdDbwfU6ufus81dj88/wgvYKPSZFcc4rmVSStyl/V0Ul1B6zEt8jIVlI1GdJllh8d2w/y1o0d8K0LCJ+uWyKqIsggcKckf2woR07Qm3StQD09ulzUTtxTgdNryt3Rw+2xzpqEZObiFYonX9nF0VHhJjo1hqAJutEXNyJ3S3ImZpn3NZpRefGW/IYUCTjWddLhsfjtWPazfEHS/qE1g/DJmoG9q6eav8JLctnq71hB0p9mLNWqp9AJeLiU7tdm0mai++sKQf1GPPyMSlwMyVOidqL6vzs7R2umajn+q0aLaVxvYeDp5uinRUhuNUYwduT9voyltZdpjzdSh/GbqGcH4PAYb8Bv5+ew0dPT4eHkrgMhQX1GtKTn4Z7hKwxEBuIZNT47licsrQrtVGxr4Wzu7XpaNZTX0bNfXtpq5PM0MzKy6YZeIbss6U9X33i2aPsry1Zr1mGrz79yGM6nIMl6g7e3y8tvU4a6+wMXvyKO2Opi3VrKVU+eNy3CXaTDROU9k5HVZ2VjcMbIZqdOx9NmxVn4V86EBSG/UFHEm+YlZsTY5j3rRU8z441pHSCi+TU+NwTBql6nTmcsheDdt/o+tOM8Ml6nd2n6S+rZt1RWNocB4VrVlLhUm9ZhpaPdoM1L72wj85Z9vo9vnZUR2+JkchY+oiSMjU5YbsqvAwPT2BPOtlPs7GJ2BW3E916nTY2F3bQGuXckEK4PNLtlR6cTpsY1OdrlmvuSQd/EvogvsKQSVqIcRxIcSXQoi9QohyvYLx+yUbXdUsnJHGqvwxdvqyF2tvnrciNMGNB6out2O6YIZqxmXxBTl5aPu79Pr8bK2sp2i2+WTjwIBmxUUOKz0+yXa3CW/IOnHgVBON7T1jL2/NvgGyHJoARqeJ4Uhm1GullIullLo1Dfjb4XNUe9s0d/GxXiBKTn457hJtBjp10YV/umiGatJlsb0YWs9C3eGQDbnvZCMtXeaUjQ9mVnxVbgbxMRbzfs46cMFtfKyqU4sF1vxAW63q9FzMUKWPDaVVzMhI4Mb5U8Y+WEauJilXiVpDSu29yL9Gm4n2w+mwcuxcK2ebOgd8qaEJlHFC+DmXHvNiEbDGnhWyMcOGt2JAs+K46ChW5WeZc+WkE6UVXuZPTyUrFGbFC++CpElasyYdCDZRS+ATIcQuIcS6gQ4QQqwTQpQLIco9npHftVs6tUL8Q4V5RAcjFw8GezEcd+mqXjMNdYeg9dyA3fIumqGacLaVNgOsV4Q0UbsqPCyckU56onll44N9zlXeNk6cD79DidEIuVlxTDysXAe+bugJ/YQn2IxYIKVcCtwIPC6EuMzTR0q5oc8Ad5nNNvL/+ZT4GN55bA33rc4d8WsHxV4MPe1wIvxmqIZjiAt4ztSAGapJZ1v2YqjZAj1j72fR1NHD3hONpjCxHRB3CWTaBzQrvrqvhacp+7uEmIBZcUi3Xxb+E3xvk5a0Q0ywLuSn+37WAe8BK0IeSSAgSwgf3uRGzgzVcLhLwHYlpE2/7FdCCIocVpPLyTuhdtuYh9rm9uKX2m4Y09Hbpa0gB+kxbrclMzUt3pwrpxBTGjArzgmh6tSiXyV52JGFEElCiJTA34GvAQd0iyiUxKdGzAzVUPR0aL1zhzAJcM62cr6tm4OnzSgnL9BEPCH4nEsrvCTHRbN4ZnoIAgszJ77QVpCDfM5CXHQnn+hycrOZFQdzC5gMlAkh9gFfAB9IKT/SN6wQYi+GM/ugbQIv92q3aTPOIRJ1QL1myuY9sUman51785iGkVJSeszDantWcG11jYa7ROt/kls46CFOh43mzl72n2wMY2DG4sT5dqpNZlY87LdRSlklpVzU92eelPJ/hSOwkGG/FpC6qNdMg7sEomIhZ82gh0xKiWfO1FTzLovtxXDuwJg6mR2vb+dkQ4e569MzhjYrLphlRYiJLSc3o+rUhNOGETJtMcSnj3m2ZWrcm7UZZ+zQKrsih5VdNQ20mVG9FlgtjOGGHLhJmWmmdYE2r7ZyHMYDMzMplgXT08x7Qw4BrgoP09LisdvMozod/4laJ/WaaWg5q800gzCxdTps9PikOeXkUxZConVMderSY15mZiaQk5UYwsDCRNVnfFU2PhhOh5XdtY0XtsROJHp9/tDIxsPM+E/UoH15W06D52ikIwk/gRlmEBfwstwM4qItlB4z4bLYYtHEL+7N4PeP+OU9Pj/b3F6KTHYBX8C9WVs5Tls87KFOhw2fX7JtAsrJ959q0syKh3MbNxgTJFGHXr1mGtwl2kxz8oJhD42PiWJlfpZ5l8X2Ymirg7qDI37pntpG2rp95ix7DKE6HYil2RkkxkZNyDq161ifWbFdJWrjkZ6tNU2ZaIna79f+n+1rg97jWeSw4va0ccqMZqj5o78huyo8RFkEq80oG/cc1VaMQayaAGKjLazOzzLnDp8x4qrwsHB6GhkmMyueGIkaLpqh6iDvNCznDkCbJ+gLGC4+SCsz40WcOhUmzR1Voi6t8LJ4ZjppCTE6BKYzF1Sna4c+rh9Oh5Wa+nZq6tt0Csp4NHf2sOdEoylXTRMrUfd2wAn9zFANR+ACzg/+Ap49ObnPDNWky2J7MdRsg+7g+1k0tnez/6S53cbJcmgrxyAJKC8nUvnjolmx+T7niZOocwtDpl4zDe4SbYaZOjXol2jqNRtbzGqGal8Lvi6o3Rr0S7ZU1iOlSbfl9XReMCseCfnWJKanJ5j3ecQocFV4SIqNYokJzYonTqKOS9bdDNVQdLdrisQRXsDABTPUL0+Z0Aw1ew1ExUFl8J+zq8JDSnw0i2ak6RiYTpy4aFY8EgJy8q2V9fT6Rr5Lxoy4KrystpvTrNh8EY8F+1o4+yW01kU6Ev2p2aq1XBxFog40UneZ0WMvNhFyVgd9Q5ZS4qrwUmC3hq69bjjpZ1Y8Uopm22jp6mXfBJCTXzQrNuGqiQmXqMeuXjMN7hJtZjmEbHwwspLjmD891bz1S3sxeA5D8+lhD63yajtczLav9gLuEk11Gjdyc9Y19iwsAnPumx8hgWcuZqxPw0RL1DqaoRoOd4mWpGMSRvXygBmqKdVrF2zYhm8bEFg1FJlxptVap60QR7Dboz/pibEsnJE+IerUrmMmNitmoiXqiSInbz6tzShHUfYI4HRY6fVLtledD2FgYWLSPM0WKYgbcmmFl9ysRGZmmlU2zpg+5yKHlb0nGmnqMOENOUg01amJzYqZaIkaYNa1miVV3aFIR6If7svdxkfKVTkZJMREmXO2FZCTVw0tJ+/q9bHNXW/auuUFs+Ipi4Y/dhCcs234pWaYMF7Zd0IzKzblqqmPiZeox6BeMw3uEm1GOXneqIfQzFAzzV2nbq/XnKEHYXdNIx09PnPWLQOy8RGoTgdi8cx0kuOizbtvPghKKwJmxSb8nPuYeIk6bbpmSTVeE7Xfr80k7cUwxmWe02Gj2qxmqEHckF0VHqLNKhsfwqx4JMREWVhtz6L0mAc5TsuBrgoPi2amk5ZoQtVpH0EnaiFElBBijxBik54BhQV7sbZ9LQRmqIbj7H5tJjnGCxi0/dRgUvVaymStEdWQidrL0uwMUuJNeAGPQnU6GEUOKycbOqipN+ENeRia2nvYZ1LZeH9GMqN+EjisVyBhJYRmqIbD/an2M/+aMQ9lejNU+1qo3Q7dl/ezqG/t4sDpJnOWPWBIs+KREkhi47FJ09Y+s2LTuvb0EVSiFkLMAG4GNuobTpjIWaNZU43H8od7szaTTJk85qEumKFWeuns8YUguDBjLwZ/Dxzfctmvtrj7ZOMmsmO6QGeztiIMwWwaICcrkZmZCeNyP3VphZeUuGgWmdGsuB/Bzqj/D/DPwKCP0IUQ64QQ5UKIco/H4HfmgBnqCGTGpqCrVZtBjnJf7UDctmQ6LZ29vLv7VMjGDBvZqyE6fsAbsuuYh7SEGBZMN6FsfPdr2opw4bdCMlygv8s2t5eecSQnN71ZcT+GjV4IcQtQJ6XcNdRxUsoNUsplUsplNpsJZin2Yq3B/BjMUA1HzRZtBhmC+nSA1flZzJ+eykZXFX6zNWmKiYecgssSdUA2XjjLSpTFZPtqfT2w/XnIdcL0pSEbtshhpa3bx57a8SMnP17f3qc6NUE+GoZgbjMFwDeEEMeBPwLFQog/6BpVOBiBes00uEsgOkGbSYYIIQTriuxUedv42+FzIRs3bNiLwXsUmk5e+KfKulbONneasz594B1oPgVr1od02NV27aZl2ucRA1B6QXVqws/5KwybqKWUP5FSzpBS5gJ3ASVSynt0j0xvJi8Ysxmq4XCXQG6BNpMMITfNn8KMjAReKq0K6bhh4cIN+eLnHNgzXGi2C1hK2Pos2OaA4/qQDp2WEMPimenjaj+1q8JDdmYiOVnmlI33x9yFm7EQpHrNNDSeAO+xkJY9AkRHWfh+YR7lNQ3sqmkI+fi6MmkOJE+5JFG7Kjzk25KYkWEy2bi7RHPtWfPEmPfID4TTYWX/yUYa27tDPna46e7196lOTXYzHoQRJWop5WdSylv0Cibs2Is1q6pzByIdydipGrtsfCi+tWwmaQkxbCh16zK+bgihvSdVn4HfR1evj+1V9eaUE299BlKmwoI7dRne6bAhpWakYHb21DaY16x4ACbujBrGl5zcXaJdxLYrdRk+KS6ae1Zl88mhc1R5WnU5h27Yi6GjAc7sZdfxBjp7/OabaZ3Zp91sVj4C0foYsy6akUZKfPS4qFO7KrxEWQRrZplQdToAEztRp07VOq2ZPVH7fdpFHALZ+FDcvyaXGIuFjWXVup1DF/Kv0X66Syit8BITJViVb7ILeOuzEJsMVz2g2ymioywU2K24Kryml5O7KjwsmZlOqhlVpwMwsRM19KnXRmaGajjO7NVmjDqVPQJMSonn9qXTeWfXSbytXbqeK6Qk22DKQnBvpvSYh6XZGSTFRUc6quBpPAEH3oWrvgcJ+go3nLOtnGrsoMprXnfyhrZu9p9qGjdlD1CJWktuvm5N6WVWLvR9uEb3Uz3kzKer18/vttXofq6QMuta5Ikd1Jw5R5HZ9tVuf15bKa16TPdTBWr3prRh62OL29unOjVZeWsIVKLO6TNDNXP5w71Zc69J0v+LOWtSMtfNmczvtx2no9tEsnJ7McLfyyrLIXM9SOxo1JSI878JaTN0P93MzERysxLN2YirD9cxL6nx0Sw0o+p0EFSijknQkrVZE3VnM5zYoXvZoz/rivJpaO/h7V0nwnbOMTNzJV0inutjDzJvWmqkowme8legu1XbkhcmnA4b26rq6e4137ZVTXXqoWCWSc2KB2H8/J+MhRGYoRqO42Xg7w1rol6em8HimelsdFXjM4msXEbFspO5rI05iMUssvHeLtjxorY7acqCsJ3W6bDS3u0z3555wO1p43RT57iqT4NK1BpmlpO7SyAmEWauDNsphRA8UpRP7fl2Pj5ojl4pR8+18Gn3PCb3nIAGk9TXv3wbWs9CQWjl4sOx2p5lWjl5IGbTbb8cBpWoQbOsSpp0sZezmXCXQG4hRMeF9bRfmzeFnKxEXiytMsVWLtcxL6X+hdp/mKHM5fdrW/ImLwhZO9NgSYmPYWl2uinr1K4KL3nWJHOaFQ+BStRwUb3mNpmcvOE4nHeHtewRIMoieKgwj30nGvmi2vhO5aUVHizW2ZA63RyJuvJv4Dmim1x8OJwOGwdON1Fvom2YF82Kx9dsGlSivoi9GDrOw9l9kY4keC64jV8bkdPfcdVMMpNi2WDwZk2dPT6+qD6Pc/Ykbd989efg6410WEOz5RlInQHzb4/I6Ytm98nJ3eaRk++qaegzKx5f9WlQifoi+ddoP80w2wrgLtEuZqsjIqdPiI3i3lU5fHqkjsq6lojEEAw7j5+nq9ev7au1F0NnE5zeE+mwBufULqgp0/ZNR0VGWbdgehppCTGm2k/tqvASbRGsys+MdCghRyXqABfMUE3yQNHXq80M7WsjsjQOcN/qHOKiLbxUalxZuavCS2yUhZV5mZB3DSCMfUPe+izEpcFV90cshCiLoHCWueTkrgqPec2Kh0El6v4EzFC7TNB06PQebWYYgfp0f7KS47hz2Qze23OKuubOiMYyGKXHPCzLzSAxNhqSsmDaYuMm6vPVcOi/YNkDEJcS0VCcDitnmzuprDP+9VDf2sWBU83jsj4NKlFfSsAMteZyM1TD4S4BRFhk48Px/cJ8evx+Xt16PNKhXEZdcydHzrZcWre0F8PJndqNzmhs/w2IKFj5aKQjuWCsYAYzgbJKLcbxYLs1EMF4JsYLIb4QQuwTQhwUQvxbOAKLCNmrNSsro862+uMugWlLIDHy9bg8axL/Y+4U/rC9htYuYz2ku3AB959p2YtB+qDaFaGoBqH9POz5g2Zamzo10tEwIyORfFuSKfZTuyq8pCea1Kw4CIKZUXcBxVLKRcBi4AYhxCp9w4oQMfGalZXRE3VnkzYjjHDZoz/rrs6nubOXt3YaS1ZeesyDNTmWuVP7ycZnrNBahhrtc975MvS0h1UuPhxFDhvbq+rp6jVuX5f+snHTmRUHSTCeiVJKGShSxfT9McfThdFgL9YsrRqNlXAuodqlzQgNlKiXZmewPDeDl8uq6fUZYy+63y8pq9Tcxi+RjUfHai7eRkrUPZ3wxYvg+JpmH2YQnA4rnT1+dh03rpy8oq6Vc81d48LEdjCCqlELIaKEEHuBOuBvUsodAxyzTghRLoQo93iMv1QalFl9pqHvfB8aayMby2C4S7QZ4YzlkY7kEtYV2TnV2MEHX56JdCgAHD7bjLe1e+B9tfZiaKiG8wbZA77vTc0WLsTu4mNlVX4WMVHCsHXqam8bP3prL1EWMS73TwcIKlFLKX1SysXADGCFEGL+AMdskFIuk1Ius9lM/IbZZsM3X4Zzh+CFQu0JvNFwf6rNCHWyZBot1145iXxbEhsMIisPSKAH3AlgpP4ufj9sew6mLtbaARiIpLholmZnUGrA/dTv7j7JLc+4OHG+g+fvXsq09IRIh6QbIzW3bQQ+A27QJRqjsOAOeLQUMvPhrfvg/aegpyPSUWmcr9Kk4wYqewSwWAQPO/M5eLqZbQZQtLkqPFw5JYVJqfGX/zLLDmnZxih/HPsr1FdqzZciuCd+MIpm2zh0phlPizHk5K1dvfzoT3v50Vv7mDctjb8+6eRr86ZEOixdCWbXh00Ikd739wTgOuCI3oFFnMx8ePATbSm667fwUjHUHY50VBcTiwETNcA/LJmONTmOFyMsK+/o9rGzumHwfbVC9MnJS8HXE97gvsqWZyA9G+bcGtk4BiHwHm6pjHz548CpJr7+bBl/2XuKJ6918MbDK8f1TDpAMDPqqcBmIcR+YCdajXqTvmEZhOhY+NrP4Z53tPrhhrVQ/luI5LLevVmbCWbZIxfDEMTHRPG9NTl8fszDkbPNEYtjR3U93T7/0HVLezF0NWuS7Uhx4gs4sR1W/wCijOnjOG9aGhmJMZRGcJuelJKXy6r5h99soaPbxxsPr+KH188eV+YAQxHMro/9UsolUsqFUsr5UsqfhSMwQzHrOnh0C2Svgk1Pwdv3axZJ4cbXo80AZ+nrNj5W7lmVQ0JMVESbNbkqvMRGW1iRN8Q+87wiEJbIlj+2PA3x6bDknsjFMAxRFkGhwxYxOXl9axcPvrqTn286xNWzbfz1Saf5XOTHyMS4HYWClMlwz7tw3b/BkQ/gBac2Gwonp3ZpM0CDlj0CpCfG8u3lM/nvvac50xSZ2r6rwsPKvEziY6IGPygxE6YtjVyi9lZq36XlD0FsUmRiCBKnw4qnpYuj58LbfGur28uNT7vYUlnPv359Li/dt4yMJGM9RA8HKlGPBIsFCp+CBz/WZrSv3AClvwJ/mMQA7hJtBphXFJ7zjYHvF+bhl5JXtxwP+7nPNnVy7FxrcH0f7MXaDbAjAvuEt/8aomJh5SPhP/cICbyXrmPhqVP3+vz86uOj3L1xB8nx0bz3+Bq+V5CHMPBKUk9Uoh4NM5bBoy6YeyuU/Bx+fxs0h2HvsLsEpl8FCRn6n2uMzMxM5KYFU3ljRy0tneF9WHfRjimIbaL2YpB+raQUTlo9sPcNWHQXJE8K77lHwdS0BByTksNSpz7Z0M63N2znuc2V3HnVDDY9Uci8aeNTGh4sKlGPlvg0uOMV+MazcGInvFAAxz7R73wdDdrMz+Blj/6sK8qnpauXN78Ir3DIVeHFmhzHlVOC6D43YxnEpoS//LHzJejtNJRcfDicDhtfVJ+ns0e/FeRfvzzDTU+7OHq2hafvWsx/3LFI63o4wVGJeiwIAUvvg0c+h5Sp8Mad8NG/aO7Roaa6VJv5mShRL5yRzqr8TF4pO053b3hk5QHZeJHDGtwyOSpGKyVVloRvN093O3zxElxxU8RMH0aDc7aVrl4/O4+H3nqts8fHv7z3JY+9vps8axIfrC/k1sXTQ34es6ISdSiwXQEPfQrLH9bqji9fD/Xu0J7DXQJxqVrpw0Q8UmTnbHMn7+87HZbzHTrTzPm2bopG0u5yVjE01YZPTr73dc32zWBy8eFYmZdJbJQl5Ka3x8618I3nynhjRy2PFOXz9qNryMky9sPVcKMSdaiIiYebfwXffh0aauDFItj3p9CMLaU248sripg102i55gobsycn85IrPLLyz/ukzgWzRtCg54KcPAzlD79Pk4vPWK5t9zQRibHRLMsNnZxcSsnrO2r4+rNlnG/r5rUHV/CTm+YQG63S0ldR70iomXMLPLYFpiyE99bBe49C1xi3NJ2v0mZ89rWhiTGMCKHJyo+cbQlLYx9XhYe5U1OxpcQF/6LMfMjIDU+iPvy+1gJgjTHl4sPhdNg4crZlzG4+Te09PP7Gbn763gFW5GXy4ZNOrh6nTf9DgUrUepA2A+5/H675Cez/E7x4NZzeO/rxKj/VfpqoPt2fWxdPZ3JqHBtKQ1wO+gptXb3sqmnQTGxHir1Yfzm5lLD1Ge3GcOXN+p1HRy5s0xvDTXdXzXluesbFJwfP8eMbr+S1B1YwKWWAfiyKC6hErRdR0XDNj+H+TVpDp43XwbbfjO6BlbtEm/Fl5oc8zHAQG23he2vy2FJZz4FT+tlf7aiup8cnKRpNu0t7MXS3aoYMelGzVdu5s/pxsAwhxDEwc6emkpUUOyrXF59f8uvNlXzrxe1YLPD2o6t59Gr7pb3CFQOiErXe5BZopRDH9fDxT+CNb0PbCGYjvd1w3GXa2XSA767MJilWX1l56TEv8TEWrsoZxT7zXKfmVRhYvejB1mcgMQsW363fOXTGYhEUOqyUVXrx+4OfdJxr7uTel3fwy4+PctOCqXyw3smSbOPrAYyCStThIDET7noDbvwlVH0GzxcEL7A4uVOb6Zk8UaclxPCdFdl88OUZTja063IOTTaeNbRsfDAS0rU91XrVqT1H4dhHsGIdxJi725vTYcPb2s3hIJtulRw5x41Pu9hT28h/fHMhz9y1mNR4cz0UjzQqUYcLIWDlOnj4U4hLgde+AZ/+HHzDmMG6S7SZnglk48PxYGEeAnil7HjIxz7V2IHb0xacbHww7MVweo9mMhtqtj6rGScvfzj0Y4eZoiDr1F29Pn6+6RAPvlrOpJQ43n+igG8tnzlhZeBjQSXqcDNlgSaQWXI3uH4Fr940tOWXu0TbyhVvfgnttPQEvr5oGn/cWUtTe2gf2pX11UxHtH/6q9iLAamtekJJy1ntofKSuyHJ/F3fJqXGc+WUlCHr1NXeNr75/FZeLqvm/tU5/OXxAmZNCkIpqhgQlagjQWwS3Prr4S2/2s9rMzyTlz3687Azn/ZuH3/YURPScUsrvExOjcMxKXn0g0xbCnFpoS9/7HhR202y6h9DO24EcTqs7KxuoKP7cjl5wCLrZEMHG+69in+7df7oylGKC6hEHUkW3KE1d8qaNbDlV9VngBxXiXrutFScDiuvbj1OV29oekb4/JItlV6cDtvYltVR0ZBfpJkzhEqc09UK5S/DnK8b1uxhNDgdNrp9fnZUX7Rcu8Qia3oare4i4QAACsNJREFUH64f/xZZ4SIYK66ZQojNQojDQoiDQognwxHYhCEzDx74CAqe1Cy/Nqy9aPnlLtFKHtOWRDbGELOuKB9PSxf/tSc0svIDp5pobO8ZW306gL0Ymk+Ct2LsYwHs+T10Nmmf7zhiRV4msdEX5eRfnmzilmdc/GXvKZ66zsGbD6+aEBZZ4SKYGXUv8E9SyjnAKuBxIcRcfcOaYETHwvU/04wJ2r2w4Roof0Wb2eVdbViLptFSOMvK3KmpbHBVjWiL12C4KjwIoY07ZkIpJ/f1anvns9doO0rGEfExUazMy6T0mIeNripuf34LnT1+3nx4FU9dN5sotTc6pARjxXVGSrm77+8twGFAtbXSg1nXwmNbIWcNbPqhNrMbR2WPAEII1hXlU1nXyuajdWMer7TCy/xpaWQlj0A2PhgZuZBpD02iPvQXTfpfYK7mS8HidFipqGvlFx8c5porJvHXJ52snGAWWeFiRDVqIUQusATYMcDv1gkhyoUQ5R5P5EwwTU/yJLj7HW2GPWkuXHFjpCPShZsXTmVaWvyY3cpbu3rZXTOE2/hosBdrIqOxtKuVUvNDtM4Gx/8IXWwG4sb5U5k1KZmf3TqPDfdeNSEtssJF0IlaCJEMvAM8JaW8bKe7lHKDlHKZlHKZzaaaq4wJi0Wraf7jNkgZnw9jYqIsPFiYxxfV59l7YvRGwdvd9fT6ZXBuLsFiL4ae9rF5YlaXwtn9mru4ZXw+s5+Zmcjff3Q1963OVXujdSaob5AQIgYtSb8upXxX35AUE4W7VmSTEh/NS2OYVZdWeEiMjWJpTnroAsstBEv02MofW5+BpEmw8Nuhi0sxYQlm14cAXgYOSyn/P/1DUkwUkuOiuXtlDn89cIba+tHJyl0VXlblZxEXHcJ9uvGpMGPF6BP1uYNQ+XfNtDZGdYVTjJ1gZtQFwL1AsRBib9+fm3SOSzFBeKAglyiLYGPZyGfVJ863U+0do2x8MOzFcGbfyBpoBdj6LMQkwbIHQx+XYkISzK6PMimlkFIulFIu7vvzYTiCU4x/JqfGc+vi6bxVfoLzbd0jem1gD29I69MBRisnbzoFX74NS+/VmnEpFCFgfD7lUJiKdUX5dPb4+cP2kcnKXRUepqXFY7fp4K83bTHEp4+8/LHjBW3HxziSiysij0rUiogze3IKa6+w8drW43T2BCcr7/X5QyMbHwxLFORfoyXqYOXknc2w61WYdxtk5IQ+JsWERSVqhSFYV2Snvq2bd3afDOr4/aeaaO7sHZ3tVrDYi6HlDHiOBHf8rlehqxnWPKFfTIoJiUrUCkOwKj+TBdPT2OiqxheErNx1zIsQUGDXM1H3mQkHU/7o7Ybtz2tOMeOsN4si8qhErTAEAVl5tbeNvx8+N+zxrgoPC6en6auGS8+GLEdwifrgu9Byetw1X1IYA5WoFYbhxvlTmJGRMKyvYnNnD3tONOqz2+Or2Ivh+Bbo6Rz8GClhyzOa5H/WdfrHpJhwqEStMAzRURYeKsxjV00Du2oGt8Pa5q7H55djc3MJllnXQm8HnNg++DHuT6HuoFabVlJqhQ6oRK0wFN9aPpO0hBhe/HzwWbWrwkNSbBRLskMoGx+MnAKwxAxd/tjyDKRMhfl36B+PYkKiErXCUCTGRnPvqhz+dvgcVZ7WAY9xVXhZbbcSExWGr29cMmSvGjxRn94L1Z/Dyke1vuIKhQ6oRK0wHPevySUmysLGsurLfldT30ZNfTtFem7L+yr2tXD2S2gdoHf2tucgNgWWPRC+eBQTDpWoFYbDlhLHN5dO58+7TuJtvbQndKmesvHBCJg3fFVO3lgLB96Fq+4fFy7xCuOiErXCkDzkzKfH5+d3W49f8u+uYx5mZCSQm5UYvmCmLIKETKj89NJ/3/689vBw1WPhi0UxIVGJWmFI7LZkrpszmd9tr6G9uxeAHp+fbe56/WTjg2GxaOWP/nLyjgbY9Zr2ADFtRvhiUUxIVKJWGJZ1Rfk0tvfwdrkmK993opGWrl6K9GhrOhz2Ymir03pNg2Y+3NMGa34Q/lgUEw6VqBWGZVlOBkuy09lYVoXPLymt8GIRsEZP2fhg5PeTk/d2wY4XteQ9ZUH4Y1FMOFSiVhgWIQSPFOVz4nwHHx04i6vCw6KZ6aQlxoQ/mLTpYLtSS9T734LWc7BmfLqLK4xHMFZcrwgh6oQQB8IRkELRn+vnTiE3K5FnPq1gX7hk44NhL4aarZq7+JQFWhtUhSIMBDOjfhW4Qec4FIoBibIIvu/M5+i5FvySyNSnA9iLwdcF9RXabFrJxRVhIhgrrlJg8MYLCoXO3HnVDDKTYkmJi2bRzDDIxgcjZw1ExULqDJj3D5GLQzHhiA7VQEKIdcA6gOzs7FANq1AQHxPF/759AY0dPeGRjQ9GbBLc8P9CRi5ERaBOrpiwCBmEzZAQIhfYJKWcH8ygy5Ytk+Xl5WOLTKFQKCYQQohdUsplA/1O7fpQKBQKg6MStUKhUBicYLbnvQlsA64QQpwUQnxf/7AUCoVCEWDYh4lSyu+EIxCFQqFQDIwqfSgUCoXBUYlaoVAoDI5K1AqFQmFwVKJWKBQKgxOU4GXEgwrhAWpCPnB4sQLeSAdhENR7cSnq/bgU9X5cZCzvRY6UcsCuY7ok6vGAEKJ8MJXQREO9F5ei3o9LUe/HRfR6L1TpQ6FQKAyOStQKhUJhcFSiHpwNkQ7AQKj34lLU+3Ep6v24iC7vhapRKxQKhcFRM2qFQqEwOCpRKxQKhcFRibofQoiZQojNQojDQoiDQognIx1TpBFCRAkh9gghNkU6lkgjhEgXQvxZCHGk7zuyOtIxRRIhxA/7rpMDQog3hRDxkY4pnAxk/C2EyBRC/E0IUdH3MyMU51KJ+lJ6gX+SUs4BVgGPCyHmRjimSPMkcDjSQRiEp4GPpJRXAouYwO+LEGI6sB5Y1uf8FAXcFdmows6rXG78/WPgUymlA/i077/HjErU/ZBSnpFS7u77ewvahTg9slFFDiHEDOBmYGOkY4k0QohUoAh4GUBK2S2lbIxsVBEnGkgQQkQDicDpCMcTVgYx/r4VeK3v768Bt4XiXCpRD0KfT+QSYEdkI4ko/wf4Z8Af6UAMQD7gAX7bVwraKIRIinRQkUJKeQr4FVALnAGapJSfRDYqQzBZSnkGtIkfMCkUg6pEPQBCiGTgHeApKWVzpOOJBEKIW4A6KeWuSMdiEKKBpcDzUsolQBshWtaakb7a661AHjANSBJC3BPZqMYvKlF/BSFEDFqSfl1K+W6k44kg/39796tSQRBHcfx7isFsEQw2X0G8Rbxmm1EuPoAPoMVq8ikURC6CBqPdooKgTeW6wT+PYDiGXeE2y4UZ2PMpu0yY/ZU57M7sMANgS9IbcAZsSDopW1JRDdDY/vvCGtMGd19tAq+2v23/ABfAWuGaavApaRGgu37NotME9RRJop2DfLZ9XLqekmzv216yvUy7SHRju7dvTLY/gHdJK13TEHgqWFJpE2BV0nw3bob0eHF1yhUw6u5HwOUsOv33zMSeGQA7wKOkh67twPZ1wZqiHnvAqaQ54AXYLVxPMbZvJY2BO9q/pe7p2Vby7uDvdWBBUgMcAkfAeXcI+ATYnsmzsoU8IqJumfqIiKhcgjoionIJ6oiIyiWoIyIql6COiKhcgjoionIJ6oiIyv0Csya/uZ5cHL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699" name="Picture 3" descr="C:\Users\ArjunBala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2743" y="1439168"/>
            <a:ext cx="3998675" cy="27394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– Export graphs/plots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export/save our plots on a drive using </a:t>
            </a:r>
            <a:r>
              <a:rPr lang="en-IN" dirty="0" err="1">
                <a:latin typeface="Consolas" pitchFamily="49" charset="0"/>
              </a:rPr>
              <a:t>savefig</a:t>
            </a:r>
            <a:r>
              <a:rPr lang="en-IN" dirty="0">
                <a:latin typeface="Consolas" pitchFamily="49" charset="0"/>
              </a:rPr>
              <a:t>() </a:t>
            </a:r>
            <a:r>
              <a:rPr lang="en-IN" dirty="0"/>
              <a:t>method.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Possible values for the format parameters are</a:t>
            </a:r>
          </a:p>
          <a:p>
            <a:pPr lvl="1"/>
            <a:r>
              <a:rPr lang="en-IN" dirty="0" err="1"/>
              <a:t>png</a:t>
            </a:r>
            <a:endParaRPr lang="en-IN" dirty="0"/>
          </a:p>
          <a:p>
            <a:pPr lvl="1"/>
            <a:r>
              <a:rPr lang="en-IN" dirty="0" err="1"/>
              <a:t>svg</a:t>
            </a:r>
            <a:endParaRPr lang="en-IN" dirty="0"/>
          </a:p>
          <a:p>
            <a:pPr lvl="1"/>
            <a:r>
              <a:rPr lang="en-IN" dirty="0" err="1"/>
              <a:t>pdf</a:t>
            </a:r>
            <a:endParaRPr lang="en-IN" dirty="0"/>
          </a:p>
          <a:p>
            <a:pPr lvl="1"/>
            <a:r>
              <a:rPr lang="en-IN" dirty="0"/>
              <a:t>Etc...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4" y="1652115"/>
            <a:ext cx="621813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inline</a:t>
            </a:r>
          </a:p>
          <a:p>
            <a:r>
              <a:rPr lang="en-US" sz="2000" dirty="0">
                <a:latin typeface="Consolas" pitchFamily="49" charset="0"/>
              </a:rPr>
              <a:t>values1 = [5,8,9,4,1,6,7,2,3,8]</a:t>
            </a:r>
          </a:p>
          <a:p>
            <a:r>
              <a:rPr lang="en-US" sz="2000" dirty="0">
                <a:latin typeface="Consolas" pitchFamily="49" charset="0"/>
              </a:rPr>
              <a:t>values2 = [8,3,2,7,6,1,4,9,8,5]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),values1)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),values2)</a:t>
            </a:r>
          </a:p>
          <a:p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#</a:t>
            </a:r>
            <a:r>
              <a:rPr lang="en-US" sz="2000" i="1" dirty="0" err="1">
                <a:solidFill>
                  <a:srgbClr val="408080"/>
                </a:solidFill>
                <a:latin typeface="Consolas" pitchFamily="49" charset="0"/>
              </a:rPr>
              <a:t>plt.show</a:t>
            </a:r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()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savefig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SaveToPath.png'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008000"/>
                </a:solidFill>
                <a:latin typeface="Consolas" pitchFamily="49" charset="0"/>
              </a:rPr>
              <a:t>format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png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)</a:t>
            </a:r>
            <a:endParaRPr lang="en-US" sz="2000" b="1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652115"/>
            <a:ext cx="499993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32293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plotDemo1.py</a:t>
            </a:r>
          </a:p>
        </p:txBody>
      </p:sp>
      <p:sp>
        <p:nvSpPr>
          <p:cNvPr id="27650" name="AutoShape 2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8" name="AutoShape 2" descr="data:image/png;base64,iVBORw0KGgoAAAANSUhEUgAAAWoAAAD4CAYAAADFAawfAAAABHNCSVQICAgIfAhkiAAAAAlwSFlzAAALEgAACxIB0t1+/AAAADh0RVh0U29mdHdhcmUAbWF0cGxvdGxpYiB2ZXJzaW9uMy4yLjIsIGh0dHA6Ly9tYXRwbG90bGliLm9yZy+WH4yJAAAgAElEQVR4nOy9eXRc1Zm3++zSPE9Vnq2pXAbPA56lElhAPqYEmkBCwhQIGGiCIem1+ks6d63bneS79+tO+q6PIQGMIZAESCBAujEESJBBJU9YHvEslWTJs6pkzbOq9v3jqGwZayhJdarOkfazlpeMdWqfl6o679n7Pfv3/oSUEoVCoVAYF0ukA1AoFArF0KhErVAoFAZHJWqFQqEwOCpRKxQKhcFRiVqhUCgMTrQeg1qtVpmbm6vH0AqFQjEu2bVrl1dKaRvod7ok6tzcXMrLy/UYWqFQKMYlQoiawX6nSh8KhUJhcFSiVigUCoOjErVCoVAYHJWoFQqFwuCoRK1QKBQGJ6hELYR4UghxQAhxUAjxlN5BKRQKheIiwyZqIcR84GFgBbAIuEUI4dA7MIVCoVBoBDOjngNsl1K2Syl7gc+Bf9A3LEVdcydvlZ/A71dtaBUGxdcLu38Hbd5IRzLuCSZRHwCKhBBZQohE4CZg5lcPEkKsE0KUCyHKPR5PqOOcUGw+WseNT7v45z/vx1WpLgKFQTmyCf77CXi+AKpLIx3NuGbYRC2lPAz8O/A34CNgH9A7wHEbpJTLpJTLbLYBVZCKYeju9fOLTYd44Lc7saXEERtloaxC3fQUBsVdArEpEJcMr30DSn6hzbIVISeoh4lSypellEullEXAeaBC37AmHse9bXzz+a1sLKvm3lU5/OXxApbnZeCqUDNqhQGREtybIf9qWPc5LP4ulP4SXr0ZGmsjHd24I9hdH5P6fmYDtwNv6hnUROO9PSe5+RkXtefbeeGeq/j5bfOJj4nC6bBx5GwL55o7Ix2iQnEp9ZXQVAv2Ym1Gfdtv4PaNcO4gvFAIh/470hGOK4LdR/2OEOIQ8D7wuJSyQceYJgxtXb386K29/PBP+5g7LZUPn3Ryw/wpF37vdFgB1KxaYTzcJdpPe/HFf1t4JzxaCpn58Na9sOmH0NMRmfjGGUF1z5NSOvUOZKJx4FQTT7y5h5r6NtZf62B98Syioy69b86Zkoo1ORZXhYc7rpoRoUgVigFwl0BGHmTmXfrvmfnw4CdQ8jPY+izUboc7XoFJcyIT5zhBKRPDjJSSV8qquf03W+no9vHGw6v40fWzL0vSABaLoHCWlbIKr9qmpzAOvd1Q7bp0Nt2f6Fj42i/g7negtQ42rIXy32p1bcWoUIk6jNS3dvH918r52aZDFM228uGTTlblZw35GqfDRn1bN4fONIcpSoViGE5+AT1tgyfqAI7r4LGtkL0SNj0Fb38POhrDEuJ4QyXqMLHV7eXGp12UVXj516/P5aX7lpGZFDvs61SdWmE43CUgoiCvaPhjUybDPe/Bdf+q7bt+wQknvtA7wnGHStQ60+vz85+fHOXujTtIjo/mvcfX8L2CPIQQQb1+Umo8V05JwaX2UyuMgrsEZq6A+NTgjrdYoPCH8MBHIIBXboDSX4Hfp2uY4wmVqHXkZEM7d23YzrMlldyxdAabnihk3rS0EY9TNNtG+fEG2ruVmEARYdrq4fTe4cseAzFzOTxaBnNvhZKfw+//AVrOhj7GcYhK1Drx0YEz3PS0iyNnW3j6rsX88s5FJMaOzqLS6bDS7fOzo/p8iKNUKEZI9WeAHF2iBohP03aBfONZrQTyfAFU/C2UEY5LVKIOMZ09Pn763pc8+ofd5FmT+GB9Ibcunj6mMZfnZhIXbcF1TNWpFRHGXaIl22lLRj+GELD0Pnjkc0iZAq/fAR//VNtNohgQXVzIJyrHzrXwxBt7OHquhUeK8vmnr11BbPTY74XxMVGsyMtUdWpFZLkgG78GLFFjH892BTz0KXzyf8G25+B4mTbbzrKPfexxhppRhwApJW/sqOUbz5VR39bFaw+u4Cc3zQlJkg5Q5LBRUdfKmSal9FJECO8xaD41+rLHQMTEw82/gm+/Dg3H4cUi2Pen0I0/TlCJeow0dfTwgzf28C/vfcny3Ew+fNLJ1bND3z3QObtvm54qfygiRUA2nr829GPPuQUe2wJTFsJ76+C9R6GrNfTnMSkqUY+BXTUN3PS0i48PnuXHN17Jaw+sYFJKvC7numJyCraUOEpV+UMRKdwlkDULMnL0GT9tBtz/Plz9Y9j/J212fXqvPucyGSpRjwKfX/LrzZV868VtWCzw9qOrefRqOxZLcHujR4MQAqfDSlmlF5+SkyvCTW+XVkMOZdljIKKiYe1PtITd0wEvXw/bfjPh5ecqUY+Qc82d3PfKDn758VFunD+FD9Y7WZKdEZZzFzlsNLb3cPB0U1jOp1BcoHY79LTrn6gD5BZqpRD7tfDxT+CNb09oyy+VqEfA5iOaRdbumkb+45sLefY7S0iNjwnb+QtmKTm5IkK4S8ASrSXQcJGYCd95E278D6jaPKEtv1SiDoKuXh8/33SIB17dyaSUON5/ooBvLZ8ZtAw8VNhS4pg7NZXSY6pOrQgz7hKYuRLiUsJ7XiFg5SPaNr64lAlr+aUS9TBU91lkvVxWzf2rNYusWZPC/GXtR9FsG7trG2jtmlhfVEUEafXA2f3hK3sMxNSFmkBmyd19ll83TSjLr2CtuH4ohDgohDgghHhTCKHP1gaD8d6ek9zyjIuTDR1suPcq/u1WzSIrkhQ5rPT4JDuq6iMah2ICUfWZ9jOSiRogNglu/TV882U4d2hCWX4Nm6iFENOB9cAyKeV8IAq4S+/AIklrP4usedPS+HC9k6/NmzL8C8PAVbkZxMdYVJ1aET7cJZCQCVMXRToSjQV39Fl+2SeM5VewpY9oIEEIEQ0kAqdDHklPB7x6C+x4MeRDj4Tmzh6+8VwZf9lziqeuc/DGwyuZlp4Q0Zj6Excdxar8LLWfWhEepNQSdf41oZGNh4rMfHjwY1izHspfgY3XQ3d7REP6zWeV3PvyDnp9/pCPPWyillKeAn4F1AJngCYp5SdfPU4IsU4IUS6EKPd4RpFEYhI0255jH4/8tSHk9e21VHna+O0DK3jquoEtsiKN02GjytPGyYbIfjEVE4C6w9B6NvJlj4GIjoWv/RzufA3OfQn73ohoOJ8erqOls1eXnBFM6SMDuBXIA6YBSUKIe756nJRyg5RymZRymc02Sgm1vRhqtkRsGdPV6+O3W6pxOqy6yMBDRVGf60uZKn8o9OaC27gOsvFQMfdWmL4Mtj4XMTOCpo4e9p5ovHBthppgUv91QLWU0iOl7AHeBdboEo29GHo7oXabLsMPx3/tPU1dSxfrivIjcv5gmTUpmSmp8ar8odAfdwlYr9Dk3UZFCChYDw3Vmt1XBNjm1hTDTp0meMEk6lpglRAiUWgbh68FDusSTW4BWGIu3sXDiN8veam0ijlTUymcpc9dMVRckJNXKDm5Qkd6OrUVrhHLHl/lylsgIw+2PBMRuXlphZfkuGgWz0zXZfxgatQ7gD8Du4Ev+16zQZdoYpMge5XW8zbMfH7MQ0VdK+uKgvczjCTO2TaaO3vZf1K5Oit0onabtsI1Q6K2RMHqx+FUedhX5FJKSo95WG3PIkanZ1pBjSql/L+llFdKKedLKe+VUnbpEg1oX4pzB8LupfZiqZtpafHcsnBaWM87WgpnWRFCyckVOuIu0Va4uQWRjiQ4Ft8NiVmw9dmwnramvp2TDR261afBiMrEwN07sMk+DOw/2cj2qvM8WJin2x0x1GQmxTJ/WppyfVHoh7tEW+HGJkU6kuCITYTlD8PRD8FzLGynDVyDTod+GxCMl5WmLNTuimGsU79YWkVKXDTfXj4zbOcMBU6Hld21jbR09kQ6FMV4o+WstrI1Q9mjPysehuh42Ba+WXVphZeZmQnkZCXqdg7jJWqLRXOQcG8Gf+g3jn+V2vp2/vrlGb67KpuUMHbCCwVOhw2fX7LNreTkihBjFNn4SEmywuLvwr4/Qss53U/X4/OzzV2P02HT9dmW8RI1aF+OtjqoO6j7qV7ZUk2URfBgQZ7u5wo1V+VkkBgbperUitDjLoFEq7bCNRurfwC+HvhCf5Xz3hONtHb16lqfBsMm6r7N9TqXPxrauvnTzhPcung6k1PN12cqNtrC6vwsVadWhBa/X1vR2tdqK1yzkWXXPBh3vqy776LrmIcoi2C1fSIm6tRpMGmu7on6D9tr6OjxGV7gMhROh5Xj9e3U1is5uSJE1B3UVrRmK3v0Z82T0NkIe/6g62lKK7wsnplOWoK+ZVNjJmrok5Nv063RSmePj9e2HeeaK2zMnhy5/tJjJaCEclWqWbUiROjpNh4uZi6Hmatg+691MxlobO9m/8lGnDqXPcDQiXot+Lqgdqsuw7+7+xTe1m5Tz6YB8q1JTE9PwHVM1akVIcJdoq1oU6dGOpKxUbBeMxc49Bddht9SWY9f6rstL4BxE3X2GoiK00Wl6PdLNrqqWDA9jdX5WSEfP5wE5ORb3F5d2isqJhjd7dpK1sxljwCzb4QsB2zVR1buqvCQEh/NohlpIR/7qxg3UccmQs5qqPw05EP//fA5qrxtrCvKN4VcfDicDhstnb3sU3JyxVip3aqtZI3cLS9YLBZY8wM4sw+Ou0I6tJQSV4WXArs1LK2QjZuoQburew5Dc2h9CjaUVjEjI4Eb5xvDtWWsFMzKQggoVeUPxVhxb9ZWstn6NMgMOwvvgiSb1qwphFR52zjV2IFzdngauBk/UUNIyx+7ahoor2ng+4V5hjQFGA3pibEsnJGutukpxo67RFvJxuqnsgsrMfGw4hGo/JvmsxgiXMe0a60oDPVpMHqinjQPkiaFdJvehlI3aQkxfGuZueTiw1HksLL3RCNNHUpOrhglzWeg7tD4qE/3Z/n3ISYxpM2aXBVecrMSmZkZnhuasRO1xaLVyqpCIyev9rbxyaFz3Lsqh6S46BAEaBycDht+qTUwVyhGxQU3l3GWqBMzYcm98OXbISmjdvf62VZVH5bdHgGMnahB+9K018PZ/WMeaqOrihiLhfvX5I49LoOxJDudpNgoSpWcXDFa3CXaCnbSvEhHEnpW/yNIH+x4YcxD7a5toL3bF5b90wGMn6jzr9F+jrH84W3t4s+7TnL70unYUuLGHJbRiImysNpupfSYBxkBhwuFyfH7tZWrWWXjw5GRq3krlv8WOpvHNJSrIiAbD9/W3mDMba8QQuzt96dZCPFUOIIDIGUKTJ4/5kT9u201dPX6echpboHLUBTNtnKyoYMaJSdXjJSz+7WV63gre/RnzXroaobdr41pGFeFl6XZ6WHtthmMFddRKeViKeVi4CqgHXhP98j6Y18Ltduhu21UL+/o9vH7bce5bs5kZk1KDm1sBiLwBDqkuz+kDEu7WcXICLlX5niQjQ/H9KWQ64Ttz2vd9UbB+bZuvjzVFNb6NIy89HEt4JZS1ugRzKDYrwV/DxzfMqqX/3nXCRrae3jk6vE7mwbIyUpkZmZCaOvUOzfCv+fAvj+FbkzFqJFS8uYXtSz41495Z9fJ0A3sLoHJCyBlcujGNCJr1kPzKTjwzqhevqXSi5RQpJPb+GCMNFHfBbw50C+EEOuEEOVCiHKPJ8T7ebNXa64Noyh/+PySjWXVLMlOZ1lORmjjMhianNzGNnc9PaGSkx94R1suvrcO3ntM97aRisFp6ujhB2/s4Sfvfkl7t49N+0MkBOtu01as40GNOByO68F2pbZVbxTPclwVHtISYlgwXX/ZeH+CTtRCiFjgG8DbA/1eSrlBSrlMSrnMZgvx3SYmHnIKRpWoPz54lpr6dtY5x4dcfDiKHFZau3rZeyIEcvLOZjjxBRQ8CUX/DPvehA1Xa5JcRVjZXdvAzc+4+OjgWf75hiu4d1UO26vO09XrG/vgx7doK9bxXJ8OIASseUKzGRthPtHcxr0UzrISZQlvLhnJjPpGYLeUUn9/m4GwF4P3KDQFv9yTUvJiaRW5WYl8bd74kIsPx2q7FYuA0mMhWNUcd2lbmhxfg+Kfwv3va7OvjddpdT61u0R3/H7Jbz6r5M4XtgHw9qOr+cdrZnH1bBsdPT521TSM/STuEm3Fmr167GOZgQV3QvIUrVnTCKisa+Vsc2dYt+UFGEmi/g6DlD3Cwijk5DuPN7DvRCPfd+aH/Q4YKdISYlg8Mz00dWp3CcQkwYwV2n/nOeHRLdpn8dGP4c27oE35NepFXXMn976yg//46Cg3zJ/CB+udLM3Wyner7FlEW0RobNjcJdqKNcZ8LkejIjoOVj2q+UKOYHUYuKYKjZqohRCJwPXAu/qGMwST5mh3QXfw3fQ2lLrJTIrlzqtm6BiY8XA6bOw/2Uhje/fYBnKXaMk5OvbivyVlwXf+CDf8u/b7FwqgOrSdyRSw+WgdNz7tYldNA//79gU8950ll7iIJMdFszQnY+w7fJpOaivViVD26M9VD0Bs8ohk5a4KD/m2JGZkhL8PSlCJWkrZLqXMklI26R3QoAihfZmqPgP/8HW5yroW/n64jvtW5xAfE6V/fAaiaLYVKbXG5qPmfDWcrxr4AhZCm5E89HeITYLXvg4lv9DNSWMi0d3r5xebDvHAb3diS4nj/R8UcteK7AGfrxQ5rBw41Ux9a9foTxhYoU60RJ2QDld9Dw68C40nhj28q9fH9qr6sDVh+irmkiDZi6GjAc7sHfbQl0qriYu2cO+qnDAEZiwWzUgnJS56bLOtYPo+TF0E6z6Hxd+F0l/CqzcH9aVXDMxxbxt3vLCVjWXV3Lsqh788XoBjCJu4wF7essoxlD/cJdpKddKc0Y9hVlY+qv3c/vywh+463kBnjz8i9WkwW6LOv0b7OczT2rrmTt7bc4o7l80gK3n8ycWHIzrKwppZWbgqvKOXk7tLIG0mZM0a+ri4ZLjtN3D7S3DuoFYKOfTfozvnBOYve05x8zMuaurbeeGeq/j5bfOHXQnOn55GemLM6PuQ+319svFibZU00UifCfO/qSkVO4beJVVa4SUmSrAqQo5Q5krUyTaYsnDYB4qvbTtOj9/PQ4XjW+AyFE6HjVONHVR5R6Hm9PVCdam2rzbYC3jht+DRUsjMh7fuhU0/gp6OkZ97gtHW1cs/vbWPp/60l7nTUvnwSSc3BGloEWURFMyy4qoYZX+XM3u1FepEK3v0p2A9dLdC+StDHuaq8LA0OyNiXTfNlahB+1Kd2AFdLQP+uq2rlz9sr+WGeVPItSaFOTjjcEFOPppteqd2aSKXkV7Amfnw4CfaPtXyl+GlYqg7PPLzTxAOnGri68+W8d6ek6y/1sGbD69ienrCiMYoclipa+ni2LlRCJEuyMavGflrxwtTFmiy+R0vQO/AtX5vaxcHTzeHXY3YH3Mman8vHC8b8Nd/2nmCpo4eHja5u/hYyc5KJCcrcXTbt9wlICyQd/XIXxsdC1/7Bdz9DrTWwYa1sOtVtee6H1JKXimr5vbfbKW928cbD6/iR9fPHpXjkHMs/V3cm7UVanLkEpAhWPMEtJ7T+lUPwJa+ZwCRqk+DGRN19iqIThiwTt3r8/NyWTXLczMu7DedyBQ5bGyrqqe7d4RycncJTFuqNVwfLY7r4LEtkL0S3n8S3v7esHXAicD5tm4eeq2cn206RNFsKx8+6RxT3XNaegKzJiWPfN98V4u2Mp117ajPPW6wF2t9TrY+O2ADstJjXjISY5g3Lbyy8f6YL1FHx0Fu4YCJ+oMvz3CqsYN1RfYIBGY8nA4r7d0+dteOQL3W0QinykNTt0yZAve8B9f9KxzZBC84NUn6BGWr28uNT5fiqvDyr1+fy0v3LSMzKXb4Fw6D02FlR1U9nT0jkJMfL9NWphO5Ph0gICv3HNG8FfuhuY17KIiAbLw/5kvUoM0C6iuh4WITPyklL7mqsNuSuPbKSREMzjistmcRZREjWxZXl4L0h+4Ctlig8IfwwEcggFduANd/TqjWqb0+P//5yVHu3riDpLho3nt8Dd8ryAtZ75kih42uXj/lx0dwQ3aXaD6CM1eGJAbTM/92SJ1xmVv50XMt1LV0RbQ+DWZN1IEkUnVx98c2dz0HTjXzsDMfywSRiw9HSnwMS7PTR7Z9y10CsSkwY1log5m5HB5xwdxvwKc/g9/fBi1nQ3sOA3KqsYO7Nmzn2ZJK7lg6g/d/UBjyJfTK/ExiokZ4Q3aXaCvT6Im3fXVAomJg1WNQU6Y9TO/DdSzy9Wkwa6K2zobU6ZeUP14srcKaHMdtS6ZHMDDj4XTYOHC6KTj1mpSaRD+vSPvihpqEdLjjt/CNZ7USyPMFUPG34V9nUj46cIYb/08pR8628PRdi/nlnYt02d6VGBvNspzM4OvUDTXailSVPS5l6X0Ql3qJrLy0woNjUjJT00a2GyfUmDNRC9HnTv4Z+H0cOdvM58c8fG/NxJOLD4fT0ScndwchJz9fBY21+vYlFkK7INZ9BsmT4fU74OOfQu8Y+5IYiM4eHz9970se/cNucq1JfLC+kFsX6zuBcM62cvhMM3UtncMfXDVBZePDEZ8Kyx6AQ/8F56vp7PHxRfX5sLu5DIQ5EzVoX7LOJji9hw2lVSTGRnHPBJSLD8fCGemkxkcHt586GNl4qJh0JTz8KSx/CLY9By9fD/Vu/c+rM8fOtXDrc1t4fUctjxTl8+dH15CTpf9+/sC++S3ByMndJdqK1Dpb56hMyMrHQETB9t+w8/h5unr9OGdHtuwBZk7UedcAgpaDH/Hfe0/zrWUzSU8c+xP08UaURVDosAYnJ3dvhvQcTbgSDmIS4Ob/hG//ARqOw4tFprX8klLyxo5avvFcGfVtXbz24Ap+ctMcYqPDc4nNnZpKZlLshZrqoPh92kp0JKrTiUTqVE1lu+cPlB9yExtlYWXeGLaphgjzJuqkLJi2mMYvP8YvJd8vzIt0RIbF6bBxtrmTyroh1Gu+nj7ZeAT6Psz5OjxapqnETGj5FbDI+pf3vmRZTiYfPunk6nB76lkEhbOslFZ48Q9lfHt6j7YSVWWPwVn9A+hpJ+vw71iWm0FibGRk4/0xb6IGunKuYWrLAW6fm8LMzPD3iDULhbO0pduQD5tO7oTulshdwOkz4f5NcPX/hP1/NI3l166aBm562sXHB8/yP2+4kt89uIJJKZFpwO90WPG2dnHk7MDtFYC+8pboW5EqBmTyXLpyr+Wmjve5Jj810tEAwRsHpAsh/iyEOCKEOCyEMIRnzyedc4kWfp7IG//bvMbCzMxE8q1JQ2/fuiAbLwpfYF8lKhrW/kuf5Ve7oS2/fH7JrzdX8q0XtyGEZpH12DX2iG4NDUpOXvkpTFusrUgVg7Jj2t1YRTM3y88iHQoQ/Iz6aeAjKeWVwCIg4p12unv9/PuBVDpFPDmN2yMdjuFxOqxsr6of3AzVXQLTl2lb6CJNbqFWCrFfa0jLr7rmTu57ZQe//PgoN86fwodPOlligJYFU9LimT05efD+Lp1N2spJlT2G5b3z+Rwin2mHXzaEOGvYRC2ESAWKgJcBpJTdUsqIN23YtP80J1t8tE5dPSp38omG02Gjs8fProHUa+3n4dRuY13ASVnwnTfhxv+4aPlVsy3SUVFW4b1gkfXv31zAs99ZQmq8DnvOR4nTYeOL4+fp6B7ghlzdZ1ZspM/ZgPj9EldlPV9MuwdRXwlHP4x0SEHNqPMBD/BbIcQeIcRGIcRl+42EEOuEEOVCiHKPJwQO2EMgpWRDaRWzJyeTtfAGaOizjVIMymp7FjFRYuA6dfXngDRegx4hYOUj8NCnmoLu3XURLYP4/JL1f9xDRlIsm54o5NvLB7bIiiRFs2109/r54vj5y3/pLtF8AgNmxYoBOXK2BW9rFylLvgnp2SN2K9eDYBJ1NLAUeF5KuQRoA3781YOklBuklMuklMtsNn2feJdWeDlytoWHnfmIQHIZgTv5RCQpLpql2YOYobpLIC5N65hnRKYuhDXroalWU9RFiAOnmjjf1s0TxbOYNWlwi6xIsiI3k9hoy8D75t0lkPsVs2LFZQSukcIrpsCqx7Uug7U7IhpTMIn6JHBSShmI9M9oiTtibCh1Mzk1TlN7Zc3SLKNU+WNYimbbOHi6GU9LPzm5lNpNLr9Ie5hnVALL9Qh+zoELuGBW5AUQg5EQG8WK3MzL69Tnq7SVpyp7DEtphYcrJqcwOTUeltwD8ekRn1UPm6illGeBE0KIK/r+6VrgkK5RDcGBU01sqazngYI8TUwQcCevLlUu2MMQaCxziXqtvhKaThj/As7Mg4y8iCbq0gov86alYjW4D6fTYeXouRbONfeTk09Ut/ER0tHtY2d1A0UBNWJcsqaePfIBeCO3mgt218cTwOtCiP3AYuD/0S+koXnJVUVyXDTfXZl98R/txZp1VL+uV4rLmTctjYzEGEr7lz/CKRsfK/Zi7YFYBPqCtHb1srumwRB9H4bj4ja9fjdkdwmkZUOW6tU+FDuq6+n2+S/9nFc+ojUp2/ZcxOIKKlFLKff21Z8XSilvk1KOoPFt6DjZ0M6m/We4a/nMS5+05xVpe4BV+WNILpqh9pOTu0s0yXhGbkRjCwp7MfS0wcnwmw9sd9fT65cURbjdZTBcOSUFa3LcxecRozErnqC4KrzERltY0V82njwJFt0Fe9+AVn03SgyGqZSJr5QdRwAPflUunpipPQhTiXpYihw2PC1dHD3Xos1Mq13mmE0D5Dm1hjkR+JxdFR4SYqK4Kjfy+6WHw2IROB1WygJy8tGaFU9AXBUeVuZlXt6Fc/UT4OuCLzZEJC7TJOqm9h7+uLOWry+axrSBnJrtxZqFlPLlG5LCvhmh65hXm5n2tJnnAo5Pg5krIpSovazKzyQu2hxtdJ0OK/Vt3Rw602wM1akJONvUybFzrQObBNhmwxU3wc6XNNVsmDFNon79ixrau3087Byks5u9WLOQqv48vIGZjItmqJ6+CzhK27JlFuzFcHpvWJWKJ863U+VtM0V9OkCgv4urwhsas+IJQKBUNOjnvGY9dDTA3tfDGJWGKRJ1V6+P3245jtNhZe60QZqkzFimWVvUKGoAACAASURBVEip8sewOB1Wvqg+j7/iU22GGm+MxjNBYS8GJFR/FrZTlvXtkikyQF/iYJmUGs+VU1IoP1IdOrPicY6rwos1OY4rpwyyRz57ldZmYdtzWrvYMGKKRP1fe07jaeliXdEQfZKjYrSlXWWJIZv4GIkih42k3kbE2X3mu4CnLdFKIGG8IbsqPExNi8duSw7bOUNB0Wwb8SfLQmtWPE7x+yVllV6KHNbB1aZCQMF6rXf64f8Oa3yGT9R+v2SDq4q5U1MvLOcGxb5WU68pOfmQrMzPpCj6IAJpvgvYEgX512j7gsNwQ/b5JWUVXpxDXcAGxemwUsA+eqOTQm9WPM44dKaZ823dw7u5XHmLtktqyzNhnRAaPlFvPlpHZV0r64ryh79QDKBeMwOJsdHclnKUFpGszVDNhr0Ymk+B95jup9p/spHmzl5T1acDLM/JoChqP5VJS/UxKx5HlAarOrVEwerH4fRuqNkahsj6Thu2M42SDaVVTEuL5+aFU4c/ODNfs5JSiXpopGSZby+f986jrrUn0tGMnPw+893KT3U/lavCq614DSwbH4z4lhpmCC8fd82LdCiGx3XMy5ypqcGZPiz6LiRmhVVWbuhEve9EIzuqz/NgYR4xUUGEeomc3IQJKFx4jpLcXYfLv/DCgzJTkZGj9XgJww3ZVeFhwfQ0MpNM2Mio7/15p+kKTjd2RDgY49LW1Ut5zfngxUyxibD8YTj2EdQd0Te4PgydqDeUVpESH81dK7KHPziAvRi6W7UG6YqB6buAD8QtpTQYd3IjYi+G42XQ2zX8saOkubOH3bWNA++rNQPuErpTc6iVkykbyoZtgrOjup4enxxZeWvFwxAdD9ue1S+wfhg2UdfWt/PXA2e4e2UOyXEj6OqWVxQx9ZppcJdAloNZs+dQVjmMGapRsRdDbwfU6ufus81dj88/wgvYKPSZFcc4rmVSStyl/V0Ul1B6zEt8jIVlI1GdJllh8d2w/y1o0d8K0LCJ+uWyKqIsggcKckf2woR07Qm3StQD09ulzUTtxTgdNryt3Rw+2xzpqEZObiFYonX9nF0VHhJjo1hqAJutEXNyJ3S3ImZpn3NZpRefGW/IYUCTjWddLhsfjtWPazfEHS/qE1g/DJmoG9q6eav8JLctnq71hB0p9mLNWqp9AJeLiU7tdm0mai++sKQf1GPPyMSlwMyVOidqL6vzs7R2umajn+q0aLaVxvYeDp5uinRUhuNUYwduT9voyltZdpjzdSh/GbqGcH4PAYb8Bv5+ew0dPT4eHkrgMhQX1GtKTn4Z7hKwxEBuIZNT47licsrQrtVGxr4Wzu7XpaNZTX0bNfXtpq5PM0MzKy6YZeIbss6U9X33i2aPsry1Zr1mGrz79yGM6nIMl6g7e3y8tvU4a6+wMXvyKO2Opi3VrKVU+eNy3CXaTDROU9k5HVZ2VjcMbIZqdOx9NmxVn4V86EBSG/UFHEm+YlZsTY5j3rRU8z441pHSCi+TU+NwTBql6nTmcsheDdt/o+tOM8Ml6nd2n6S+rZt1RWNocB4VrVlLhUm9ZhpaPdoM1L72wj85Z9vo9vnZUR2+JkchY+oiSMjU5YbsqvAwPT2BPOtlPs7GJ2BW3E916nTY2F3bQGuXckEK4PNLtlR6cTpsY1OdrlmvuSQd/EvogvsKQSVqIcRxIcSXQoi9QohyvYLx+yUbXdUsnJHGqvwxdvqyF2tvnrciNMGNB6out2O6YIZqxmXxBTl5aPu79Pr8bK2sp2i2+WTjwIBmxUUOKz0+yXa3CW/IOnHgVBON7T1jL2/NvgGyHJoARqeJ4Uhm1GullIullLo1Dfjb4XNUe9s0d/GxXiBKTn457hJtBjp10YV/umiGatJlsb0YWs9C3eGQDbnvZCMtXeaUjQ9mVnxVbgbxMRbzfs46cMFtfKyqU4sF1vxAW63q9FzMUKWPDaVVzMhI4Mb5U8Y+WEauJilXiVpDSu29yL9Gm4n2w+mwcuxcK2ebOgd8qaEJlHFC+DmXHvNiEbDGnhWyMcOGt2JAs+K46ChW5WeZc+WkE6UVXuZPTyUrFGbFC++CpElasyYdCDZRS+ATIcQuIcS6gQ4QQqwTQpQLIco9npHftVs6tUL8Q4V5RAcjFw8GezEcd+mqXjMNdYeg9dyA3fIumqGacLaVNgOsV4Q0UbsqPCyckU56onll44N9zlXeNk6cD79DidEIuVlxTDysXAe+bugJ/YQn2IxYIKVcCtwIPC6EuMzTR0q5oc8Ad5nNNvL/+ZT4GN55bA33rc4d8WsHxV4MPe1wIvxmqIZjiAt4ztSAGapJZ1v2YqjZAj1j72fR1NHD3hONpjCxHRB3CWTaBzQrvrqvhacp+7uEmIBZcUi3Xxb+E3xvk5a0Q0ywLuSn+37WAe8BK0IeSSAgSwgf3uRGzgzVcLhLwHYlpE2/7FdCCIocVpPLyTuhdtuYh9rm9uKX2m4Y09Hbpa0gB+kxbrclMzUt3pwrpxBTGjArzgmh6tSiXyV52JGFEElCiJTA34GvAQd0iyiUxKdGzAzVUPR0aL1zhzAJcM62cr6tm4OnzSgnL9BEPCH4nEsrvCTHRbN4ZnoIAgszJ77QVpCDfM5CXHQnn+hycrOZFQdzC5gMlAkh9gFfAB9IKT/SN6wQYi+GM/ugbQIv92q3aTPOIRJ1QL1myuY9sUman51785iGkVJSeszDantWcG11jYa7ROt/kls46CFOh43mzl72n2wMY2DG4sT5dqpNZlY87LdRSlklpVzU92eelPJ/hSOwkGG/FpC6qNdMg7sEomIhZ82gh0xKiWfO1FTzLovtxXDuwJg6mR2vb+dkQ4e569MzhjYrLphlRYiJLSc3o+rUhNOGETJtMcSnj3m2ZWrcm7UZZ+zQKrsih5VdNQ20mVG9FlgtjOGGHLhJmWmmdYE2r7ZyHMYDMzMplgXT08x7Qw4BrgoP09LisdvMozod/4laJ/WaaWg5q800gzCxdTps9PikOeXkUxZConVMderSY15mZiaQk5UYwsDCRNVnfFU2PhhOh5XdtY0XtsROJHp9/tDIxsPM+E/UoH15W06D52ikIwk/gRlmEBfwstwM4qItlB4z4bLYYtHEL+7N4PeP+OU9Pj/b3F6KTHYBX8C9WVs5Tls87KFOhw2fX7JtAsrJ959q0syKh3MbNxgTJFGHXr1mGtwl2kxz8oJhD42PiWJlfpZ5l8X2Ymirg7qDI37pntpG2rp95ix7DKE6HYil2RkkxkZNyDq161ifWbFdJWrjkZ6tNU2ZaIna79f+n+1rg97jWeSw4va0ccqMZqj5o78huyo8RFkEq80oG/cc1VaMQayaAGKjLazOzzLnDp8x4qrwsHB6GhkmMyueGIkaLpqh6iDvNCznDkCbJ+gLGC4+SCsz40WcOhUmzR1Voi6t8LJ4ZjppCTE6BKYzF1Sna4c+rh9Oh5Wa+nZq6tt0Csp4NHf2sOdEoylXTRMrUfd2wAn9zFANR+ACzg/+Ap49ObnPDNWky2J7MdRsg+7g+1k0tnez/6S53cbJcmgrxyAJKC8nUvnjolmx+T7niZOocwtDpl4zDe4SbYaZOjXol2jqNRtbzGqGal8Lvi6o3Rr0S7ZU1iOlSbfl9XReMCseCfnWJKanJ5j3ecQocFV4SIqNYokJzYonTqKOS9bdDNVQdLdrisQRXsDABTPUL0+Z0Aw1ew1ExUFl8J+zq8JDSnw0i2ak6RiYTpy4aFY8EgJy8q2V9fT6Rr5Lxoy4KrystpvTrNh8EY8F+1o4+yW01kU6Ev2p2aq1XBxFog40UneZ0WMvNhFyVgd9Q5ZS4qrwUmC3hq69bjjpZ1Y8Uopm22jp6mXfBJCTXzQrNuGqiQmXqMeuXjMN7hJtZjmEbHwwspLjmD891bz1S3sxeA5D8+lhD63yajtczLav9gLuEk11Gjdyc9Y19iwsAnPumx8hgWcuZqxPw0RL1DqaoRoOd4mWpGMSRvXygBmqKdVrF2zYhm8bEFg1FJlxptVap60QR7Dboz/pibEsnJE+IerUrmMmNitmoiXqiSInbz6tzShHUfYI4HRY6fVLtledD2FgYWLSPM0WKYgbcmmFl9ysRGZmmlU2zpg+5yKHlb0nGmnqMOENOUg01amJzYqZaIkaYNa1miVV3aFIR6If7svdxkfKVTkZJMREmXO2FZCTVw0tJ+/q9bHNXW/auuUFs+Ipi4Y/dhCcs234pWaYMF7Zd0IzKzblqqmPiZeox6BeMw3uEm1GOXneqIfQzFAzzV2nbq/XnKEHYXdNIx09PnPWLQOy8RGoTgdi8cx0kuOizbtvPghKKwJmxSb8nPuYeIk6bbpmSTVeE7Xfr80k7cUwxmWe02Gj2qxmqEHckF0VHqLNKhsfwqx4JMREWVhtz6L0mAc5TsuBrgoPi2amk5ZoQtVpH0EnaiFElBBijxBik54BhQV7sbZ9LQRmqIbj7H5tJjnGCxi0/dRgUvVaymStEdWQidrL0uwMUuJNeAGPQnU6GEUOKycbOqipN+ENeRia2nvYZ1LZeH9GMqN+EjisVyBhJYRmqIbD/an2M/+aMQ9lejNU+1qo3Q7dl/ezqG/t4sDpJnOWPWBIs+KREkhi47FJ09Y+s2LTuvb0EVSiFkLMAG4GNuobTpjIWaNZU43H8od7szaTTJk85qEumKFWeuns8YUguDBjLwZ/Dxzfctmvtrj7ZOMmsmO6QGeztiIMwWwaICcrkZmZCeNyP3VphZeUuGgWmdGsuB/Bzqj/D/DPwKCP0IUQ64QQ5UKIco/H4HfmgBnqCGTGpqCrVZtBjnJf7UDctmQ6LZ29vLv7VMjGDBvZqyE6fsAbsuuYh7SEGBZMN6FsfPdr2opw4bdCMlygv8s2t5eecSQnN71ZcT+GjV4IcQtQJ6XcNdRxUsoNUsplUsplNpsJZin2Yq3B/BjMUA1HzRZtBhmC+nSA1flZzJ+eykZXFX6zNWmKiYecgssSdUA2XjjLSpTFZPtqfT2w/XnIdcL0pSEbtshhpa3bx57a8SMnP17f3qc6NUE+GoZgbjMFwDeEEMeBPwLFQog/6BpVOBiBes00uEsgOkGbSYYIIQTriuxUedv42+FzIRs3bNiLwXsUmk5e+KfKulbONneasz594B1oPgVr1od02NV27aZl2ucRA1B6QXVqws/5KwybqKWUP5FSzpBS5gJ3ASVSynt0j0xvJi8Ysxmq4XCXQG6BNpMMITfNn8KMjAReKq0K6bhh4cIN+eLnHNgzXGi2C1hK2Pos2OaA4/qQDp2WEMPimenjaj+1q8JDdmYiOVnmlI33x9yFm7EQpHrNNDSeAO+xkJY9AkRHWfh+YR7lNQ3sqmkI+fi6MmkOJE+5JFG7Kjzk25KYkWEy2bi7RHPtWfPEmPfID4TTYWX/yUYa27tDPna46e7196lOTXYzHoQRJWop5WdSylv0Cibs2Is1q6pzByIdydipGrtsfCi+tWwmaQkxbCh16zK+bgihvSdVn4HfR1evj+1V9eaUE299BlKmwoI7dRne6bAhpWakYHb21DaY16x4ACbujBrGl5zcXaJdxLYrdRk+KS6ae1Zl88mhc1R5WnU5h27Yi6GjAc7sZdfxBjp7/OabaZ3Zp91sVj4C0foYsy6akUZKfPS4qFO7KrxEWQRrZplQdToAEztRp07VOq2ZPVH7fdpFHALZ+FDcvyaXGIuFjWXVup1DF/Kv0X66Syit8BITJViVb7ILeOuzEJsMVz2g2ymioywU2K24Kryml5O7KjwsmZlOqhlVpwMwsRM19KnXRmaGajjO7NVmjDqVPQJMSonn9qXTeWfXSbytXbqeK6Qk22DKQnBvpvSYh6XZGSTFRUc6quBpPAEH3oWrvgcJ+go3nLOtnGrsoMprXnfyhrZu9p9qGjdlD1CJWktuvm5N6WVWLvR9uEb3Uz3kzKer18/vttXofq6QMuta5Ikd1Jw5R5HZ9tVuf15bKa16TPdTBWr3prRh62OL29unOjVZeWsIVKLO6TNDNXP5w71Zc69J0v+LOWtSMtfNmczvtx2no9tEsnJ7McLfyyrLIXM9SOxo1JSI878JaTN0P93MzERysxLN2YirD9cxL6nx0Sw0o+p0EFSijknQkrVZE3VnM5zYoXvZoz/rivJpaO/h7V0nwnbOMTNzJV0inutjDzJvWmqkowme8legu1XbkhcmnA4b26rq6e4137ZVTXXqoWCWSc2KB2H8/J+MhRGYoRqO42Xg7w1rol6em8HimelsdFXjM4msXEbFspO5rI05iMUssvHeLtjxorY7acqCsJ3W6bDS3u0z3555wO1p43RT57iqT4NK1BpmlpO7SyAmEWauDNsphRA8UpRP7fl2Pj5ojl4pR8+18Gn3PCb3nIAGk9TXv3wbWs9CQWjl4sOx2p5lWjl5IGbTbb8cBpWoQbOsSpp0sZezmXCXQG4hRMeF9bRfmzeFnKxEXiytMsVWLtcxL6X+hdp/mKHM5fdrW/ImLwhZO9NgSYmPYWl2uinr1K4KL3nWJHOaFQ+BStRwUb3mNpmcvOE4nHeHtewRIMoieKgwj30nGvmi2vhO5aUVHizW2ZA63RyJuvJv4Dmim1x8OJwOGwdON1Fvom2YF82Kx9dsGlSivoi9GDrOw9l9kY4keC64jV8bkdPfcdVMMpNi2WDwZk2dPT6+qD6Pc/Ykbd989efg6410WEOz5RlInQHzb4/I6Ytm98nJ3eaRk++qaegzKx5f9WlQifoi+ddoP80w2wrgLtEuZqsjIqdPiI3i3lU5fHqkjsq6lojEEAw7j5+nq9ev7au1F0NnE5zeE+mwBufULqgp0/ZNR0VGWbdgehppCTGm2k/tqvASbRGsys+MdCghRyXqABfMUE3yQNHXq80M7WsjsjQOcN/qHOKiLbxUalxZuavCS2yUhZV5mZB3DSCMfUPe+izEpcFV90cshCiLoHCWueTkrgqPec2Kh0El6v4EzFC7TNB06PQebWYYgfp0f7KS47hz2Qze23OKuubOiMYyGKXHPCzLzSAxNhqSsmDaYuMm6vPVcOi/YNkDEJcS0VCcDitnmzuprDP+9VDf2sWBU83jsj4NKlFfSsAMteZyM1TD4S4BRFhk48Px/cJ8evx+Xt16PNKhXEZdcydHzrZcWre0F8PJndqNzmhs/w2IKFj5aKQjuWCsYAYzgbJKLcbxYLs1EMF4JsYLIb4QQuwTQhwUQvxbOAKLCNmrNSsro862+uMugWlLIDHy9bg8axL/Y+4U/rC9htYuYz2ku3AB959p2YtB+qDaFaGoBqH9POz5g2Zamzo10tEwIyORfFuSKfZTuyq8pCea1Kw4CIKZUXcBxVLKRcBi4AYhxCp9w4oQMfGalZXRE3VnkzYjjHDZoz/rrs6nubOXt3YaS1ZeesyDNTmWuVP7ycZnrNBahhrtc975MvS0h1UuPhxFDhvbq+rp6jVuX5f+snHTmRUHSTCeiVJKGShSxfT9McfThdFgL9YsrRqNlXAuodqlzQgNlKiXZmewPDeDl8uq6fUZYy+63y8pq9Tcxi+RjUfHai7eRkrUPZ3wxYvg+JpmH2YQnA4rnT1+dh03rpy8oq6Vc81d48LEdjCCqlELIaKEEHuBOuBvUsodAxyzTghRLoQo93iMv1QalFl9pqHvfB8aayMby2C4S7QZ4YzlkY7kEtYV2TnV2MEHX56JdCgAHD7bjLe1e+B9tfZiaKiG8wbZA77vTc0WLsTu4mNlVX4WMVHCsHXqam8bP3prL1EWMS73TwcIKlFLKX1SysXADGCFEGL+AMdskFIuk1Ius9lM/IbZZsM3X4Zzh+CFQu0JvNFwf6rNCHWyZBot1145iXxbEhsMIisPSKAH3AlgpP4ufj9sew6mLtbaARiIpLholmZnUGrA/dTv7j7JLc+4OHG+g+fvXsq09IRIh6QbIzW3bQQ+A27QJRqjsOAOeLQUMvPhrfvg/aegpyPSUWmcr9Kk4wYqewSwWAQPO/M5eLqZbQZQtLkqPFw5JYVJqfGX/zLLDmnZxih/HPsr1FdqzZciuCd+MIpm2zh0phlPizHk5K1dvfzoT3v50Vv7mDctjb8+6eRr86ZEOixdCWbXh00Ikd739wTgOuCI3oFFnMx8ePATbSm667fwUjHUHY50VBcTiwETNcA/LJmONTmOFyMsK+/o9rGzumHwfbVC9MnJS8HXE97gvsqWZyA9G+bcGtk4BiHwHm6pjHz548CpJr7+bBl/2XuKJ6918MbDK8f1TDpAMDPqqcBmIcR+YCdajXqTvmEZhOhY+NrP4Z53tPrhhrVQ/luI5LLevVmbCWbZIxfDEMTHRPG9NTl8fszDkbPNEYtjR3U93T7/0HVLezF0NWuS7Uhx4gs4sR1W/wCijOnjOG9aGhmJMZRGcJuelJKXy6r5h99soaPbxxsPr+KH188eV+YAQxHMro/9UsolUsqFUsr5UsqfhSMwQzHrOnh0C2Svgk1Pwdv3axZJ4cbXo80AZ+nrNj5W7lmVQ0JMVESbNbkqvMRGW1iRN8Q+87wiEJbIlj+2PA3x6bDknsjFMAxRFkGhwxYxOXl9axcPvrqTn286xNWzbfz1Saf5XOTHyMS4HYWClMlwz7tw3b/BkQ/gBac2Gwonp3ZpM0CDlj0CpCfG8u3lM/nvvac50xSZ2r6rwsPKvEziY6IGPygxE6YtjVyi9lZq36XlD0FsUmRiCBKnw4qnpYuj58LbfGur28uNT7vYUlnPv359Li/dt4yMJGM9RA8HKlGPBIsFCp+CBz/WZrSv3AClvwJ/mMQA7hJtBphXFJ7zjYHvF+bhl5JXtxwP+7nPNnVy7FxrcH0f7MXaDbAjAvuEt/8aomJh5SPhP/cICbyXrmPhqVP3+vz86uOj3L1xB8nx0bz3+Bq+V5CHMPBKUk9Uoh4NM5bBoy6YeyuU/Bx+fxs0h2HvsLsEpl8FCRn6n2uMzMxM5KYFU3ljRy0tneF9WHfRjimIbaL2YpB+raQUTlo9sPcNWHQXJE8K77lHwdS0BByTksNSpz7Z0M63N2znuc2V3HnVDDY9Uci8aeNTGh4sKlGPlvg0uOMV+MazcGInvFAAxz7R73wdDdrMz+Blj/6sK8qnpauXN78Ir3DIVeHFmhzHlVOC6D43YxnEpoS//LHzJejtNJRcfDicDhtfVJ+ns0e/FeRfvzzDTU+7OHq2hafvWsx/3LFI63o4wVGJeiwIAUvvg0c+h5Sp8Mad8NG/aO7Roaa6VJv5mShRL5yRzqr8TF4pO053b3hk5QHZeJHDGtwyOSpGKyVVloRvN093O3zxElxxU8RMH0aDc7aVrl4/O4+H3nqts8fHv7z3JY+9vps8axIfrC/k1sXTQ34es6ISdSiwXQEPfQrLH9bqji9fD/Xu0J7DXQJxqVrpw0Q8UmTnbHMn7+87HZbzHTrTzPm2bopG0u5yVjE01YZPTr73dc32zWBy8eFYmZdJbJQl5Ka3x8618I3nynhjRy2PFOXz9qNryMky9sPVcKMSdaiIiYebfwXffh0aauDFItj3p9CMLaU248sripg102i55gobsycn85IrPLLyz/ukzgWzRtCg54KcPAzlD79Pk4vPWK5t9zQRibHRLMsNnZxcSsnrO2r4+rNlnG/r5rUHV/CTm+YQG63S0ldR70iomXMLPLYFpiyE99bBe49C1xi3NJ2v0mZ89rWhiTGMCKHJyo+cbQlLYx9XhYe5U1OxpcQF/6LMfMjIDU+iPvy+1gJgjTHl4sPhdNg4crZlzG4+Te09PP7Gbn763gFW5GXy4ZNOrh6nTf9DgUrUepA2A+5/H675Cez/E7x4NZzeO/rxKj/VfpqoPt2fWxdPZ3JqHBtKQ1wO+gptXb3sqmnQTGxHir1Yfzm5lLD1Ge3GcOXN+p1HRy5s0xvDTXdXzXluesbFJwfP8eMbr+S1B1YwKWWAfiyKC6hErRdR0XDNj+H+TVpDp43XwbbfjO6BlbtEm/Fl5oc8zHAQG23he2vy2FJZz4FT+tlf7aiup8cnKRpNu0t7MXS3aoYMelGzVdu5s/pxsAwhxDEwc6emkpUUOyrXF59f8uvNlXzrxe1YLPD2o6t59Gr7pb3CFQOiErXe5BZopRDH9fDxT+CNb0PbCGYjvd1w3GXa2XSA767MJilWX1l56TEv8TEWrsoZxT7zXKfmVRhYvejB1mcgMQsW363fOXTGYhEUOqyUVXrx+4OfdJxr7uTel3fwy4+PctOCqXyw3smSbOPrAYyCStThIDET7noDbvwlVH0GzxcEL7A4uVOb6Zk8UaclxPCdFdl88OUZTja063IOTTaeNbRsfDAS0rU91XrVqT1H4dhHsGIdxJi725vTYcPb2s3hIJtulRw5x41Pu9hT28h/fHMhz9y1mNR4cz0UjzQqUYcLIWDlOnj4U4hLgde+AZ/+HHzDmMG6S7SZnglk48PxYGEeAnil7HjIxz7V2IHb0xacbHww7MVweo9mMhtqtj6rGScvfzj0Y4eZoiDr1F29Pn6+6RAPvlrOpJQ43n+igG8tnzlhZeBjQSXqcDNlgSaQWXI3uH4Fr940tOWXu0TbyhVvfgnttPQEvr5oGn/cWUtTe2gf2pX11UxHtH/6q9iLAamtekJJy1ntofKSuyHJ/F3fJqXGc+WUlCHr1NXeNr75/FZeLqvm/tU5/OXxAmZNCkIpqhgQlagjQWwS3Prr4S2/2s9rMzyTlz3687Azn/ZuH3/YURPScUsrvExOjcMxKXn0g0xbCnFpoS9/7HhR202y6h9DO24EcTqs7KxuoKP7cjl5wCLrZEMHG+69in+7df7oylGKC6hEHUkW3KE1d8qaNbDlV9VngBxXiXrutFScDiuvbj1OV29oekb4/JItlV6cDtvYltVR0ZBfpJkzhEqc09UK5S/DnK8b1uxhNDgdNrp9fnZUX7Rcu8Qia3oare4i4QAACsNJREFUH64f/xZZ4SIYK66ZQojNQojDQoiDQognwxHYhCEzDx74CAqe1Cy/Nqy9aPnlLtFKHtOWRDbGELOuKB9PSxf/tSc0svIDp5pobO8ZW306gL0Ymk+Ct2LsYwHs+T10Nmmf7zhiRV4msdEX5eRfnmzilmdc/GXvKZ66zsGbD6+aEBZZ4SKYGXUv8E9SyjnAKuBxIcRcfcOaYETHwvU/04wJ2r2w4Roof0Wb2eVdbViLptFSOMvK3KmpbHBVjWiL12C4KjwIoY07ZkIpJ/f1anvns9doO0rGEfExUazMy6T0mIeNripuf34LnT1+3nx4FU9dN5sotTc6pARjxXVGSrm77+8twGFAtbXSg1nXwmNbIWcNbPqhNrMbR2WPAEII1hXlU1nXyuajdWMer7TCy/xpaWQlj0A2PhgZuZBpD02iPvQXTfpfYK7mS8HidFipqGvlFx8c5porJvHXJ52snGAWWeFiRDVqIUQusATYMcDv1gkhyoUQ5R5P5EwwTU/yJLj7HW2GPWkuXHFjpCPShZsXTmVaWvyY3cpbu3rZXTOE2/hosBdrIqOxtKuVUvNDtM4Gx/8IXWwG4sb5U5k1KZmf3TqPDfdeNSEtssJF0IlaCJEMvAM8JaW8bKe7lHKDlHKZlHKZzaaaq4wJi0Wraf7jNkgZnw9jYqIsPFiYxxfV59l7YvRGwdvd9fT6ZXBuLsFiL4ae9rF5YlaXwtn9mru4ZXw+s5+Zmcjff3Q1963OVXujdSaob5AQIgYtSb8upXxX35AUE4W7VmSTEh/NS2OYVZdWeEiMjWJpTnroAsstBEv02MofW5+BpEmw8Nuhi0sxYQlm14cAXgYOSyn/P/1DUkwUkuOiuXtlDn89cIba+tHJyl0VXlblZxEXHcJ9uvGpMGPF6BP1uYNQ+XfNtDZGdYVTjJ1gZtQFwL1AsRBib9+fm3SOSzFBeKAglyiLYGPZyGfVJ863U+0do2x8MOzFcGbfyBpoBdj6LMQkwbIHQx+XYkISzK6PMimlkFIulFIu7vvzYTiCU4x/JqfGc+vi6bxVfoLzbd0jem1gD29I69MBRisnbzoFX74NS+/VmnEpFCFgfD7lUJiKdUX5dPb4+cP2kcnKXRUepqXFY7fp4K83bTHEp4+8/LHjBW3HxziSiysij0rUiogze3IKa6+w8drW43T2BCcr7/X5QyMbHwxLFORfoyXqYOXknc2w61WYdxtk5IQ+JsWERSVqhSFYV2Snvq2bd3afDOr4/aeaaO7sHZ3tVrDYi6HlDHiOBHf8rlehqxnWPKFfTIoJiUrUCkOwKj+TBdPT2OiqxheErNx1zIsQUGDXM1H3mQkHU/7o7Ybtz2tOMeOsN4si8qhErTAEAVl5tbeNvx8+N+zxrgoPC6en6auGS8+GLEdwifrgu9Byetw1X1IYA5WoFYbhxvlTmJGRMKyvYnNnD3tONOqz2+Or2Ivh+Bbo6Rz8GClhyzOa5H/WdfrHpJhwqEStMAzRURYeKsxjV00Du2oGt8Pa5q7H55djc3MJllnXQm8HnNg++DHuT6HuoFabVlJqhQ6oRK0wFN9aPpO0hBhe/HzwWbWrwkNSbBRLskMoGx+MnAKwxAxd/tjyDKRMhfl36B+PYkKiErXCUCTGRnPvqhz+dvgcVZ7WAY9xVXhZbbcSExWGr29cMmSvGjxRn94L1Z/Dyke1vuIKhQ6oRK0wHPevySUmysLGsurLfldT30ZNfTtFem7L+yr2tXD2S2gdoHf2tucgNgWWPRC+eBQTDpWoFYbDlhLHN5dO58+7TuJtvbQndKmesvHBCJg3fFVO3lgLB96Fq+4fFy7xCuOiErXCkDzkzKfH5+d3W49f8u+uYx5mZCSQm5UYvmCmLIKETKj89NJ/3/689vBw1WPhi0UxIVGJWmFI7LZkrpszmd9tr6G9uxeAHp+fbe56/WTjg2GxaOWP/nLyjgbY9Zr2ADFtRvhiUUxIVKJWGJZ1Rfk0tvfwdrkmK993opGWrl6K9GhrOhz2Ymir03pNg2Y+3NMGa34Q/lgUEw6VqBWGZVlOBkuy09lYVoXPLymt8GIRsEZP2fhg5PeTk/d2wY4XteQ9ZUH4Y1FMOFSiVhgWIQSPFOVz4nwHHx04i6vCw6KZ6aQlxoQ/mLTpYLtSS9T734LWc7BmfLqLK4xHMFZcrwgh6oQQB8IRkELRn+vnTiE3K5FnPq1gX7hk44NhL4aarZq7+JQFWhtUhSIMBDOjfhW4Qec4FIoBibIIvu/M5+i5FvySyNSnA9iLwdcF9RXabFrJxRVhIhgrrlJg8MYLCoXO3HnVDDKTYkmJi2bRzDDIxgcjZw1ExULqDJj3D5GLQzHhiA7VQEKIdcA6gOzs7FANq1AQHxPF/759AY0dPeGRjQ9GbBLc8P9CRi5ERaBOrpiwCBmEzZAQIhfYJKWcH8ygy5Ytk+Xl5WOLTKFQKCYQQohdUsplA/1O7fpQKBQKg6MStUKhUBicYLbnvQlsA64QQpwUQnxf/7AUCoVCEWDYh4lSyu+EIxCFQqFQDIwqfSgUCoXBUYlaoVAoDI5K1AqFQmFwVKJWKBQKgxOU4GXEgwrhAWpCPnB4sQLeSAdhENR7cSnq/bgU9X5cZCzvRY6UcsCuY7ok6vGAEKJ8MJXQREO9F5ei3o9LUe/HRfR6L1TpQ6FQKAyOStQKhUJhcFSiHpwNkQ7AQKj34lLU+3Ep6v24iC7vhapRKxQKhcFRM2qFQqEwOCpRKxQKhcFRibofQoiZQojNQojDQoiDQognIx1TpBFCRAkh9gghNkU6lkgjhEgXQvxZCHGk7zuyOtIxRRIhxA/7rpMDQog3hRDxkY4pnAxk/C2EyBRC/E0IUdH3MyMU51KJ+lJ6gX+SUs4BVgGPCyHmRjimSPMkcDjSQRiEp4GPpJRXAouYwO+LEGI6sB5Y1uf8FAXcFdmows6rXG78/WPgUymlA/i077/HjErU/ZBSnpFS7u77ewvahTg9slFFDiHEDOBmYGOkY4k0QohUoAh4GUBK2S2lbIxsVBEnGkgQQkQDicDpCMcTVgYx/r4VeK3v768Bt4XiXCpRD0KfT+QSYEdkI4ko/wf4Z8Af6UAMQD7gAX7bVwraKIRIinRQkUJKeQr4FVALnAGapJSfRDYqQzBZSnkGtIkfMCkUg6pEPQBCiGTgHeApKWVzpOOJBEKIW4A6KeWuSMdiEKKBpcDzUsolQBshWtaakb7a661AHjANSBJC3BPZqMYvKlF/BSFEDFqSfl1K+W6k44kg/39796tSQRBHcfx7isFsEQw2X0G8Rbxmm1EuPoAPoMVq8ikURC6CBqPdooKgTeW6wT+PYDiGXeE2y4UZ2PMpu0yY/ZU57M7sMANgS9IbcAZsSDopW1JRDdDY/vvCGtMGd19tAq+2v23/ABfAWuGaavApaRGgu37NotME9RRJop2DfLZ9XLqekmzv216yvUy7SHRju7dvTLY/gHdJK13TEHgqWFJpE2BV0nw3bob0eHF1yhUw6u5HwOUsOv33zMSeGQA7wKOkh67twPZ1wZqiHnvAqaQ54AXYLVxPMbZvJY2BO9q/pe7p2Vby7uDvdWBBUgMcAkfAeXcI+ATYnsmzsoU8IqJumfqIiKhcgjoionIJ6oiIyiWoIyIql6COiKhcgjoionIJ6oiIyv0Csya/uZ5cHL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699" name="Picture 3" descr="C:\Users\ArjunBala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2450" y="1439167"/>
            <a:ext cx="3998675" cy="273942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9175896" y="4125433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SaveToPath.png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ArjunBala\Desktop\download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6706" y="1690576"/>
            <a:ext cx="4536558" cy="340241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– Axis, Ticks and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access and format the axis, ticks and grid on the plot using the </a:t>
            </a:r>
            <a:r>
              <a:rPr lang="en-IN" dirty="0">
                <a:latin typeface="Consolas" pitchFamily="49" charset="0"/>
              </a:rPr>
              <a:t>axis() </a:t>
            </a:r>
            <a:r>
              <a:rPr lang="en-IN" dirty="0"/>
              <a:t>method of the </a:t>
            </a:r>
            <a:r>
              <a:rPr lang="en-IN" dirty="0" err="1">
                <a:latin typeface="Consolas" pitchFamily="49" charset="0"/>
              </a:rPr>
              <a:t>matplotlib.pyplot.plt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52505" y="2002980"/>
            <a:ext cx="6877371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notebook</a:t>
            </a:r>
          </a:p>
          <a:p>
            <a:r>
              <a:rPr lang="en-US" sz="2000" dirty="0">
                <a:latin typeface="Consolas" pitchFamily="49" charset="0"/>
              </a:rPr>
              <a:t>values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ax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axes</a:t>
            </a:r>
            <a:r>
              <a:rPr lang="en-US" sz="2000" dirty="0">
                <a:latin typeface="Consolas" pitchFamily="49" charset="0"/>
              </a:rPr>
              <a:t>()</a:t>
            </a:r>
          </a:p>
          <a:p>
            <a:r>
              <a:rPr lang="en-US" sz="2000" dirty="0" err="1">
                <a:latin typeface="Consolas" pitchFamily="49" charset="0"/>
              </a:rPr>
              <a:t>ax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set_xlim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50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 err="1">
                <a:latin typeface="Consolas" pitchFamily="49" charset="0"/>
              </a:rPr>
              <a:t>ax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set_ylim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-10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 err="1">
                <a:latin typeface="Consolas" pitchFamily="49" charset="0"/>
              </a:rPr>
              <a:t>ax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set_xticks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50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 err="1">
                <a:latin typeface="Consolas" pitchFamily="49" charset="0"/>
              </a:rPr>
              <a:t>ax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set_yticks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-10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-8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-6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-4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 err="1">
                <a:latin typeface="Consolas" pitchFamily="49" charset="0"/>
              </a:rPr>
              <a:t>ax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grid</a:t>
            </a:r>
            <a:r>
              <a:rPr lang="en-US" sz="2000" dirty="0">
                <a:latin typeface="Consolas" pitchFamily="49" charset="0"/>
              </a:rPr>
              <a:t>()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),values)</a:t>
            </a:r>
            <a:endParaRPr lang="en-US" sz="2000" b="1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52514" y="2002980"/>
            <a:ext cx="499993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52514" y="16737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plotDemo1.py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4" y="3385222"/>
            <a:ext cx="861046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inline</a:t>
            </a:r>
          </a:p>
          <a:p>
            <a:r>
              <a:rPr lang="en-US" sz="2000" dirty="0">
                <a:latin typeface="Consolas" pitchFamily="49" charset="0"/>
              </a:rPr>
              <a:t>values1 = [5,8,9,4,1,6,7,2,3,8]</a:t>
            </a:r>
          </a:p>
          <a:p>
            <a:r>
              <a:rPr lang="en-US" sz="2000" dirty="0">
                <a:latin typeface="Consolas" pitchFamily="49" charset="0"/>
              </a:rPr>
              <a:t>values2 = [8,3,2,7,6,1,4,9,8,5] </a:t>
            </a:r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),values1,c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r'</a:t>
            </a:r>
            <a:r>
              <a:rPr lang="en-US" sz="2000" dirty="0" err="1">
                <a:latin typeface="Consolas" pitchFamily="49" charset="0"/>
              </a:rPr>
              <a:t>,lw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=1</a:t>
            </a:r>
            <a:r>
              <a:rPr lang="en-US" sz="2000" dirty="0">
                <a:latin typeface="Consolas" pitchFamily="49" charset="0"/>
              </a:rPr>
              <a:t>,ls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'--'</a:t>
            </a:r>
            <a:r>
              <a:rPr lang="en-US" sz="2000" dirty="0">
                <a:latin typeface="Consolas" pitchFamily="49" charset="0"/>
              </a:rPr>
              <a:t>,marker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'&gt;'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),values2,c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b'</a:t>
            </a:r>
            <a:r>
              <a:rPr lang="en-US" sz="2000" dirty="0" err="1">
                <a:latin typeface="Consolas" pitchFamily="49" charset="0"/>
              </a:rPr>
              <a:t>,lw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=2</a:t>
            </a:r>
            <a:r>
              <a:rPr lang="en-US" sz="2000" dirty="0">
                <a:latin typeface="Consolas" pitchFamily="49" charset="0"/>
              </a:rPr>
              <a:t>,ls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':'</a:t>
            </a:r>
            <a:r>
              <a:rPr lang="en-US" sz="2000" dirty="0">
                <a:latin typeface="Consolas" pitchFamily="49" charset="0"/>
              </a:rPr>
              <a:t>,marker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'o'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pic>
        <p:nvPicPr>
          <p:cNvPr id="31746" name="Picture 2" descr="C:\Users\ArjunBala\Desktop\download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1385" y="1339695"/>
            <a:ext cx="4380615" cy="328546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– Line Appearance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007814"/>
          </a:xfrm>
        </p:spPr>
        <p:txBody>
          <a:bodyPr/>
          <a:lstStyle/>
          <a:p>
            <a:r>
              <a:rPr lang="en-IN" dirty="0">
                <a:latin typeface="+mj-lt"/>
              </a:rPr>
              <a:t>We need different line styles in order to differentiate when having multiple lines in the same plot, we can achieve this using many parameters, some of them are listed below.</a:t>
            </a:r>
          </a:p>
          <a:p>
            <a:pPr lvl="1"/>
            <a:r>
              <a:rPr lang="en-IN" dirty="0">
                <a:latin typeface="+mj-lt"/>
              </a:rPr>
              <a:t>Line style (</a:t>
            </a:r>
            <a:r>
              <a:rPr lang="en-US" dirty="0" err="1"/>
              <a:t>linestyle</a:t>
            </a:r>
            <a:r>
              <a:rPr lang="en-US" dirty="0"/>
              <a:t> or </a:t>
            </a:r>
            <a:r>
              <a:rPr lang="en-US" dirty="0" err="1"/>
              <a:t>ls</a:t>
            </a:r>
            <a:r>
              <a:rPr lang="en-US" dirty="0"/>
              <a:t>)</a:t>
            </a:r>
            <a:endParaRPr lang="en-IN" dirty="0">
              <a:latin typeface="+mj-lt"/>
            </a:endParaRPr>
          </a:p>
          <a:p>
            <a:pPr lvl="1"/>
            <a:r>
              <a:rPr lang="en-IN" dirty="0">
                <a:latin typeface="+mj-lt"/>
              </a:rPr>
              <a:t>Line width (</a:t>
            </a:r>
            <a:r>
              <a:rPr lang="en-US" dirty="0" err="1"/>
              <a:t>linewidth</a:t>
            </a:r>
            <a:r>
              <a:rPr lang="en-US" dirty="0"/>
              <a:t> or </a:t>
            </a:r>
            <a:r>
              <a:rPr lang="en-US" dirty="0" err="1"/>
              <a:t>lw</a:t>
            </a:r>
            <a:r>
              <a:rPr lang="en-US" dirty="0"/>
              <a:t>)</a:t>
            </a:r>
            <a:endParaRPr lang="en-IN" dirty="0">
              <a:latin typeface="+mj-lt"/>
            </a:endParaRPr>
          </a:p>
          <a:p>
            <a:pPr lvl="1"/>
            <a:r>
              <a:rPr lang="en-IN" dirty="0">
                <a:latin typeface="+mj-lt"/>
              </a:rPr>
              <a:t>Line </a:t>
            </a:r>
            <a:r>
              <a:rPr lang="en-IN" dirty="0" err="1">
                <a:latin typeface="+mj-lt"/>
              </a:rPr>
              <a:t>color</a:t>
            </a:r>
            <a:r>
              <a:rPr lang="en-IN" dirty="0">
                <a:latin typeface="+mj-lt"/>
              </a:rPr>
              <a:t> (</a:t>
            </a:r>
            <a:r>
              <a:rPr lang="en-IN" dirty="0" err="1">
                <a:latin typeface="+mj-lt"/>
              </a:rPr>
              <a:t>color</a:t>
            </a:r>
            <a:r>
              <a:rPr lang="en-IN" dirty="0">
                <a:latin typeface="+mj-lt"/>
              </a:rPr>
              <a:t> or c)</a:t>
            </a:r>
          </a:p>
          <a:p>
            <a:pPr lvl="1"/>
            <a:r>
              <a:rPr lang="en-IN" dirty="0">
                <a:latin typeface="+mj-lt"/>
              </a:rPr>
              <a:t>Markers (</a:t>
            </a:r>
            <a:r>
              <a:rPr lang="en-US" dirty="0"/>
              <a:t>marker)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3385222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305603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plotDemo1.py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3" grpId="0" build="p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– Line Appearance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Possible Values for each parameters are,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0279" y="1485210"/>
          <a:ext cx="26569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8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31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Line Style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‘-’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Solid line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‘--’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Dashed line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‘-.’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Dash-dot</a:t>
                      </a:r>
                      <a:r>
                        <a:rPr lang="en-IN" baseline="0" dirty="0"/>
                        <a:t> 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‘:’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Dotted 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834219" y="1485210"/>
          <a:ext cx="26569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8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31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Color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‘b’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‘g’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Green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‘r’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Red</a:t>
                      </a:r>
                      <a:endParaRPr lang="en-IN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‘c’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Cyan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‘m’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Magenta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‘y’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Yellow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‘k’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Black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‘w’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White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78159" y="1485210"/>
          <a:ext cx="265695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8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31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Marker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‘.’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‘,’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Pixel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‘o’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Circle</a:t>
                      </a:r>
                      <a:endParaRPr lang="en-IN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‘v’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Triangle 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‘^’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Triangle 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‘&gt;’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Triangle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‘&lt;’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Triangle left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‘*’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Star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‘+’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Plus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‘x’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IN" dirty="0"/>
                        <a:t>Etc.......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– Labels, Annotation and Legends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237722" cy="5590565"/>
          </a:xfrm>
        </p:spPr>
        <p:txBody>
          <a:bodyPr/>
          <a:lstStyle/>
          <a:p>
            <a:r>
              <a:rPr lang="en-IN" dirty="0"/>
              <a:t>To fully document our graph, we have to resort the labels, annotation and legends.</a:t>
            </a:r>
          </a:p>
          <a:p>
            <a:r>
              <a:rPr lang="en-IN" dirty="0"/>
              <a:t>Each of this elements has a different purpose as follows,</a:t>
            </a:r>
          </a:p>
          <a:p>
            <a:pPr lvl="1"/>
            <a:r>
              <a:rPr lang="en-IN" b="1" dirty="0"/>
              <a:t>Label</a:t>
            </a:r>
            <a:r>
              <a:rPr lang="en-IN" dirty="0"/>
              <a:t> : provides identification of a particular data element or grouping, it will make easy for viewer to know the name or kind of data illustrated.</a:t>
            </a:r>
          </a:p>
          <a:p>
            <a:pPr lvl="1"/>
            <a:r>
              <a:rPr lang="en-IN" b="1" dirty="0"/>
              <a:t>Annotation</a:t>
            </a:r>
            <a:r>
              <a:rPr lang="en-IN" dirty="0"/>
              <a:t> : augments the information the viewer can immediately see about the data with notes, sources or other useful information.</a:t>
            </a:r>
          </a:p>
          <a:p>
            <a:pPr lvl="1"/>
            <a:r>
              <a:rPr lang="en-IN" b="1" dirty="0"/>
              <a:t>Legend</a:t>
            </a:r>
            <a:r>
              <a:rPr lang="en-IN" dirty="0"/>
              <a:t> : presents a listing of the data groups within the graph and often provides cues ( such as line type or </a:t>
            </a:r>
            <a:r>
              <a:rPr lang="en-IN" dirty="0" err="1"/>
              <a:t>color</a:t>
            </a:r>
            <a:r>
              <a:rPr lang="en-IN" dirty="0"/>
              <a:t>) to identify the line with the data.</a:t>
            </a:r>
            <a:endParaRPr lang="en-US" dirty="0"/>
          </a:p>
        </p:txBody>
      </p:sp>
      <p:pic>
        <p:nvPicPr>
          <p:cNvPr id="32770" name="Picture 2" descr="C:\Users\ArjunBala\Desktop\download (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8901" y="1137683"/>
            <a:ext cx="5993220" cy="4494915"/>
          </a:xfrm>
          <a:prstGeom prst="rect">
            <a:avLst/>
          </a:prstGeom>
          <a:noFill/>
        </p:spPr>
      </p:pic>
      <p:sp>
        <p:nvSpPr>
          <p:cNvPr id="5" name="Line Callout 1 4"/>
          <p:cNvSpPr/>
          <p:nvPr/>
        </p:nvSpPr>
        <p:spPr>
          <a:xfrm>
            <a:off x="6613450" y="2466754"/>
            <a:ext cx="1244009" cy="499730"/>
          </a:xfrm>
          <a:prstGeom prst="borderCallout1">
            <a:avLst>
              <a:gd name="adj1" fmla="val 100634"/>
              <a:gd name="adj2" fmla="val 49787"/>
              <a:gd name="adj3" fmla="val 149457"/>
              <a:gd name="adj4" fmla="val 2064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Y Label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7740501" y="5560828"/>
            <a:ext cx="1244009" cy="499730"/>
          </a:xfrm>
          <a:prstGeom prst="borderCallout1">
            <a:avLst>
              <a:gd name="adj1" fmla="val 49570"/>
              <a:gd name="adj2" fmla="val 101924"/>
              <a:gd name="adj3" fmla="val -7990"/>
              <a:gd name="adj4" fmla="val 13175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X Label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7081282" y="4805917"/>
            <a:ext cx="1244009" cy="499730"/>
          </a:xfrm>
          <a:prstGeom prst="borderCallout1">
            <a:avLst>
              <a:gd name="adj1" fmla="val 49570"/>
              <a:gd name="adj2" fmla="val 99360"/>
              <a:gd name="adj3" fmla="val 32436"/>
              <a:gd name="adj4" fmla="val 16594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Annotation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10302947" y="5422606"/>
            <a:ext cx="1244009" cy="499730"/>
          </a:xfrm>
          <a:prstGeom prst="borderCallout1">
            <a:avLst>
              <a:gd name="adj1" fmla="val 4889"/>
              <a:gd name="adj2" fmla="val 51496"/>
              <a:gd name="adj3" fmla="val -69692"/>
              <a:gd name="adj4" fmla="val 6935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Legend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F01E55-6D68-F54B-9FB4-CFE6DB95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9281B7-A342-BD41-9547-7FDB3A2CE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package can </a:t>
            </a:r>
            <a:r>
              <a:rPr lang="en-IN" dirty="0">
                <a:solidFill>
                  <a:srgbClr val="C00000"/>
                </a:solidFill>
              </a:rPr>
              <a:t>contain one or more </a:t>
            </a:r>
            <a:r>
              <a:rPr lang="en-IN" dirty="0"/>
              <a:t>relevant </a:t>
            </a:r>
            <a:r>
              <a:rPr lang="en-IN" dirty="0">
                <a:solidFill>
                  <a:srgbClr val="C00000"/>
                </a:solidFill>
              </a:rPr>
              <a:t>modules</a:t>
            </a:r>
            <a:r>
              <a:rPr lang="en-IN" dirty="0"/>
              <a:t>.</a:t>
            </a:r>
          </a:p>
          <a:p>
            <a:r>
              <a:rPr lang="en-IN" dirty="0"/>
              <a:t>A package is basically a directory with Python files and a file with the name </a:t>
            </a:r>
            <a:r>
              <a:rPr lang="en-IN" dirty="0">
                <a:solidFill>
                  <a:srgbClr val="C00000"/>
                </a:solidFill>
              </a:rPr>
              <a:t>__</a:t>
            </a:r>
            <a:r>
              <a:rPr lang="en-IN" dirty="0" err="1">
                <a:solidFill>
                  <a:srgbClr val="C00000"/>
                </a:solidFill>
              </a:rPr>
              <a:t>init</a:t>
            </a:r>
            <a:r>
              <a:rPr lang="en-IN" dirty="0">
                <a:solidFill>
                  <a:srgbClr val="C00000"/>
                </a:solidFill>
              </a:rPr>
              <a:t>__.</a:t>
            </a:r>
            <a:r>
              <a:rPr lang="en-IN" dirty="0" err="1">
                <a:solidFill>
                  <a:srgbClr val="C00000"/>
                </a:solidFill>
              </a:rPr>
              <a:t>py</a:t>
            </a:r>
            <a:r>
              <a:rPr lang="en-IN" dirty="0">
                <a:solidFill>
                  <a:srgbClr val="C00000"/>
                </a:solidFill>
              </a:rPr>
              <a:t>.</a:t>
            </a:r>
          </a:p>
          <a:p>
            <a:r>
              <a:rPr lang="en-IN" dirty="0"/>
              <a:t>This means that every directory inside of the Python path, which contains a file named </a:t>
            </a:r>
            <a:r>
              <a:rPr lang="en-IN" dirty="0">
                <a:solidFill>
                  <a:srgbClr val="C00000"/>
                </a:solidFill>
              </a:rPr>
              <a:t>__</a:t>
            </a:r>
            <a:r>
              <a:rPr lang="en-IN" dirty="0" err="1">
                <a:solidFill>
                  <a:srgbClr val="C00000"/>
                </a:solidFill>
              </a:rPr>
              <a:t>init</a:t>
            </a:r>
            <a:r>
              <a:rPr lang="en-IN" dirty="0">
                <a:solidFill>
                  <a:srgbClr val="C00000"/>
                </a:solidFill>
              </a:rPr>
              <a:t>__.</a:t>
            </a:r>
            <a:r>
              <a:rPr lang="en-IN" dirty="0" err="1">
                <a:solidFill>
                  <a:srgbClr val="C00000"/>
                </a:solidFill>
              </a:rPr>
              <a:t>py</a:t>
            </a:r>
            <a:r>
              <a:rPr lang="en-IN" dirty="0"/>
              <a:t>, will be treated as a package by Python.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B257CC9-5759-4F4C-9634-37C4EBC65018}"/>
              </a:ext>
            </a:extLst>
          </p:cNvPr>
          <p:cNvSpPr/>
          <p:nvPr/>
        </p:nvSpPr>
        <p:spPr>
          <a:xfrm>
            <a:off x="512956" y="4348975"/>
            <a:ext cx="1918010" cy="7917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AB8970-0112-2F43-A886-FFE1D19FD8D4}"/>
              </a:ext>
            </a:extLst>
          </p:cNvPr>
          <p:cNvSpPr/>
          <p:nvPr/>
        </p:nvSpPr>
        <p:spPr>
          <a:xfrm>
            <a:off x="3152078" y="4343399"/>
            <a:ext cx="1918010" cy="7917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Package</a:t>
            </a:r>
          </a:p>
        </p:txBody>
      </p:sp>
      <p:sp>
        <p:nvSpPr>
          <p:cNvPr id="6" name="Snip and Round Single Corner of Rectangle 5">
            <a:extLst>
              <a:ext uri="{FF2B5EF4-FFF2-40B4-BE49-F238E27FC236}">
                <a16:creationId xmlns:a16="http://schemas.microsoft.com/office/drawing/2014/main" xmlns="" id="{74CB5CFC-C0BF-B244-B316-08726956FF4A}"/>
              </a:ext>
            </a:extLst>
          </p:cNvPr>
          <p:cNvSpPr/>
          <p:nvPr/>
        </p:nvSpPr>
        <p:spPr>
          <a:xfrm>
            <a:off x="7616284" y="2988527"/>
            <a:ext cx="1405054" cy="758283"/>
          </a:xfrm>
          <a:prstGeom prst="snip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</p:txBody>
      </p:sp>
      <p:sp>
        <p:nvSpPr>
          <p:cNvPr id="8" name="Snip and Round Single Corner of Rectangle 7">
            <a:extLst>
              <a:ext uri="{FF2B5EF4-FFF2-40B4-BE49-F238E27FC236}">
                <a16:creationId xmlns:a16="http://schemas.microsoft.com/office/drawing/2014/main" xmlns="" id="{0C039E87-2676-0041-A54D-0F08518C8DB4}"/>
              </a:ext>
            </a:extLst>
          </p:cNvPr>
          <p:cNvSpPr/>
          <p:nvPr/>
        </p:nvSpPr>
        <p:spPr>
          <a:xfrm>
            <a:off x="7616283" y="3980984"/>
            <a:ext cx="1405054" cy="758283"/>
          </a:xfrm>
          <a:prstGeom prst="snip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Module1.py</a:t>
            </a:r>
          </a:p>
        </p:txBody>
      </p:sp>
      <p:sp>
        <p:nvSpPr>
          <p:cNvPr id="9" name="Snip and Round Single Corner of Rectangle 8">
            <a:extLst>
              <a:ext uri="{FF2B5EF4-FFF2-40B4-BE49-F238E27FC236}">
                <a16:creationId xmlns:a16="http://schemas.microsoft.com/office/drawing/2014/main" xmlns="" id="{433C8898-56D0-424A-A392-84672F03A81B}"/>
              </a:ext>
            </a:extLst>
          </p:cNvPr>
          <p:cNvSpPr/>
          <p:nvPr/>
        </p:nvSpPr>
        <p:spPr>
          <a:xfrm>
            <a:off x="7616283" y="4990166"/>
            <a:ext cx="1405054" cy="758283"/>
          </a:xfrm>
          <a:prstGeom prst="snip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Module1.py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064B6795-7EEA-C44D-82C8-0FC3A88504F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430966" y="4739267"/>
            <a:ext cx="721112" cy="5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9ED6671-38A5-9F41-AA4C-4C1CC379E77F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5070088" y="3367669"/>
            <a:ext cx="2546196" cy="137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29CA9E44-C1EB-D041-8EFB-39E139CF69E5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flipV="1">
            <a:off x="5070088" y="4360126"/>
            <a:ext cx="2546195" cy="379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094C406F-7027-AA4B-B2BA-0FC553A8D2CE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>
            <a:off x="5070088" y="4739267"/>
            <a:ext cx="2546195" cy="630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99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– Labels, Annotation and Legends (Example)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778085" y="1248078"/>
            <a:ext cx="5762415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inline</a:t>
            </a:r>
          </a:p>
          <a:p>
            <a:r>
              <a:rPr lang="en-US" sz="2000" dirty="0">
                <a:latin typeface="Consolas" pitchFamily="49" charset="0"/>
              </a:rPr>
              <a:t>values1 = [5,8,9,4,1,6,7,2,3,8]</a:t>
            </a:r>
          </a:p>
          <a:p>
            <a:r>
              <a:rPr lang="en-US" sz="2000" dirty="0">
                <a:latin typeface="Consolas" pitchFamily="49" charset="0"/>
              </a:rPr>
              <a:t>values2 = [8,3,2,7,6,1,4,9,8,5]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),values1)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),values2)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xlabel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'Roll No'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ylabel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'CPI'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annotate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xy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],s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'Lowest CPI'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legend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'CX'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'CY'</a:t>
            </a:r>
            <a:r>
              <a:rPr lang="en-US" sz="2000" dirty="0">
                <a:latin typeface="Consolas" pitchFamily="49" charset="0"/>
              </a:rPr>
              <a:t>],loc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=4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278093" y="1248078"/>
            <a:ext cx="499993" cy="3477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278093" y="91889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plotDemo1.py</a:t>
            </a:r>
          </a:p>
        </p:txBody>
      </p:sp>
      <p:pic>
        <p:nvPicPr>
          <p:cNvPr id="7" name="Picture 2" descr="C:\Users\ArjunBala\Desktop\download (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8901" y="1137683"/>
            <a:ext cx="5993220" cy="44949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Choosing the Right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kind of graph we choose determines how people view the associated data, so choosing the right graph from the outset is important.</a:t>
            </a:r>
          </a:p>
          <a:p>
            <a:r>
              <a:rPr lang="en-IN" dirty="0"/>
              <a:t>For example, </a:t>
            </a:r>
          </a:p>
          <a:p>
            <a:pPr lvl="1"/>
            <a:r>
              <a:rPr lang="en-IN" dirty="0"/>
              <a:t>if we </a:t>
            </a:r>
            <a:r>
              <a:rPr lang="en-IN"/>
              <a:t>want to </a:t>
            </a:r>
            <a:r>
              <a:rPr lang="en-IN" dirty="0"/>
              <a:t>show how various data elements </a:t>
            </a:r>
            <a:r>
              <a:rPr lang="en-IN" b="1" dirty="0"/>
              <a:t>contribute towards a whole</a:t>
            </a:r>
            <a:r>
              <a:rPr lang="en-IN" dirty="0"/>
              <a:t>, we should use </a:t>
            </a:r>
            <a:r>
              <a:rPr lang="en-IN" b="1" dirty="0"/>
              <a:t>pie</a:t>
            </a:r>
            <a:r>
              <a:rPr lang="en-IN" dirty="0"/>
              <a:t> </a:t>
            </a:r>
            <a:r>
              <a:rPr lang="en-IN" b="1" dirty="0"/>
              <a:t>chart.</a:t>
            </a:r>
          </a:p>
          <a:p>
            <a:pPr lvl="1"/>
            <a:r>
              <a:rPr lang="en-IN" dirty="0"/>
              <a:t>If we want to </a:t>
            </a:r>
            <a:r>
              <a:rPr lang="en-IN" b="1" dirty="0"/>
              <a:t>compare data</a:t>
            </a:r>
            <a:r>
              <a:rPr lang="en-IN" dirty="0"/>
              <a:t> elements, we should use </a:t>
            </a:r>
            <a:r>
              <a:rPr lang="en-IN" b="1" dirty="0"/>
              <a:t>bar chart.</a:t>
            </a:r>
          </a:p>
          <a:p>
            <a:pPr lvl="1"/>
            <a:r>
              <a:rPr lang="en-IN" dirty="0"/>
              <a:t>If we want to</a:t>
            </a:r>
            <a:r>
              <a:rPr lang="en-IN" b="1" dirty="0"/>
              <a:t> show distribution</a:t>
            </a:r>
            <a:r>
              <a:rPr lang="en-IN" dirty="0"/>
              <a:t> of elements, we should use </a:t>
            </a:r>
            <a:r>
              <a:rPr lang="en-IN" b="1" dirty="0"/>
              <a:t>histograms.</a:t>
            </a:r>
          </a:p>
          <a:p>
            <a:pPr lvl="1"/>
            <a:r>
              <a:rPr lang="en-IN" dirty="0"/>
              <a:t>If we want to </a:t>
            </a:r>
            <a:r>
              <a:rPr lang="en-IN" b="1" dirty="0"/>
              <a:t>depict groups</a:t>
            </a:r>
            <a:r>
              <a:rPr lang="en-IN" dirty="0"/>
              <a:t> in elements, we should use </a:t>
            </a:r>
            <a:r>
              <a:rPr lang="en-IN" b="1" dirty="0" err="1"/>
              <a:t>boxplots</a:t>
            </a:r>
            <a:r>
              <a:rPr lang="en-IN" b="1" dirty="0"/>
              <a:t>.</a:t>
            </a:r>
          </a:p>
          <a:p>
            <a:pPr lvl="1"/>
            <a:r>
              <a:rPr lang="en-IN" dirty="0"/>
              <a:t>If we want to </a:t>
            </a:r>
            <a:r>
              <a:rPr lang="en-IN" b="1" dirty="0"/>
              <a:t>find patterns</a:t>
            </a:r>
            <a:r>
              <a:rPr lang="en-IN" dirty="0"/>
              <a:t> in data, we should use </a:t>
            </a:r>
            <a:r>
              <a:rPr lang="en-IN" b="1" dirty="0" err="1"/>
              <a:t>scatterplots</a:t>
            </a:r>
            <a:r>
              <a:rPr lang="en-IN" b="1" dirty="0"/>
              <a:t>.</a:t>
            </a:r>
          </a:p>
          <a:p>
            <a:pPr lvl="1"/>
            <a:r>
              <a:rPr lang="en-IN" dirty="0"/>
              <a:t>If we want to </a:t>
            </a:r>
            <a:r>
              <a:rPr lang="en-IN" b="1" dirty="0"/>
              <a:t>display trends</a:t>
            </a:r>
            <a:r>
              <a:rPr lang="en-IN" dirty="0"/>
              <a:t> over time, we should use </a:t>
            </a:r>
            <a:r>
              <a:rPr lang="en-IN" b="1" dirty="0"/>
              <a:t>line chart.</a:t>
            </a:r>
          </a:p>
          <a:p>
            <a:pPr lvl="1"/>
            <a:r>
              <a:rPr lang="en-IN" dirty="0"/>
              <a:t>If we want to </a:t>
            </a:r>
            <a:r>
              <a:rPr lang="en-IN" b="1" dirty="0"/>
              <a:t>display geographical</a:t>
            </a:r>
            <a:r>
              <a:rPr lang="en-IN" dirty="0"/>
              <a:t> data, we should use </a:t>
            </a:r>
            <a:r>
              <a:rPr lang="en-IN" b="1" dirty="0" err="1"/>
              <a:t>basemap</a:t>
            </a:r>
            <a:r>
              <a:rPr lang="en-IN" b="1" dirty="0"/>
              <a:t>.</a:t>
            </a:r>
          </a:p>
          <a:p>
            <a:pPr lvl="1"/>
            <a:r>
              <a:rPr lang="en-IN" dirty="0"/>
              <a:t>If we want to </a:t>
            </a:r>
            <a:r>
              <a:rPr lang="en-IN" b="1" dirty="0"/>
              <a:t>display network</a:t>
            </a:r>
            <a:r>
              <a:rPr lang="en-IN" dirty="0"/>
              <a:t>, we should use </a:t>
            </a:r>
            <a:r>
              <a:rPr lang="en-IN" b="1" dirty="0" err="1"/>
              <a:t>networkx</a:t>
            </a:r>
            <a:r>
              <a:rPr lang="en-IN" b="1" dirty="0"/>
              <a:t>.</a:t>
            </a:r>
          </a:p>
          <a:p>
            <a:r>
              <a:rPr lang="en-IN" dirty="0"/>
              <a:t>All the above graphs are there in our syllabus and we are going to cover all the graphs in this Unit.</a:t>
            </a:r>
          </a:p>
          <a:p>
            <a:r>
              <a:rPr lang="en-IN" dirty="0"/>
              <a:t>We are also going to cover some other types of libraries which is not in the syllabus like </a:t>
            </a:r>
            <a:r>
              <a:rPr lang="en-IN" dirty="0" err="1"/>
              <a:t>seaborn</a:t>
            </a:r>
            <a:r>
              <a:rPr lang="en-IN" dirty="0"/>
              <a:t>, </a:t>
            </a:r>
            <a:r>
              <a:rPr lang="en-IN" dirty="0" err="1"/>
              <a:t>plotly</a:t>
            </a:r>
            <a:r>
              <a:rPr lang="en-IN" dirty="0"/>
              <a:t>, cufflinks and </a:t>
            </a:r>
            <a:r>
              <a:rPr lang="en-IN" dirty="0" err="1"/>
              <a:t>choropleth</a:t>
            </a:r>
            <a:r>
              <a:rPr lang="en-IN" dirty="0"/>
              <a:t> maps etc..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.E\5th\Phython 2020\Notebooks\PracticalList_Notebooks\MatPlotLib\PieChart.png"/>
          <p:cNvPicPr>
            <a:picLocks noChangeAspect="1" noChangeArrowheads="1"/>
          </p:cNvPicPr>
          <p:nvPr/>
        </p:nvPicPr>
        <p:blipFill>
          <a:blip r:embed="rId2"/>
          <a:srcRect r="20300"/>
          <a:stretch>
            <a:fillRect/>
          </a:stretch>
        </p:blipFill>
        <p:spPr bwMode="auto">
          <a:xfrm>
            <a:off x="7488237" y="1438275"/>
            <a:ext cx="4663597" cy="43894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Pie chart focus on showing parts of a whole, the entire pie would be 100 percentage, the question is how much of that percentage each value occupies.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4" y="1975522"/>
            <a:ext cx="705456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notebook</a:t>
            </a:r>
          </a:p>
          <a:p>
            <a:r>
              <a:rPr lang="en-US" sz="2000" dirty="0">
                <a:latin typeface="Consolas" pitchFamily="49" charset="0"/>
              </a:rPr>
              <a:t>values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305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201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805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436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l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Food'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'Travel'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'Accomodation'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'Misc'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'Shoping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c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b'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'g'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'r'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'c'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'm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e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0.2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plt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pie(</a:t>
            </a:r>
            <a:r>
              <a:rPr lang="en-US" sz="2000" dirty="0" err="1">
                <a:latin typeface="Consolas" pitchFamily="49" charset="0"/>
              </a:rPr>
              <a:t>values,colors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c,labels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l,explode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e)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975522"/>
            <a:ext cx="499993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64633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pieChartDemo.py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Pie Chart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lots of other options available with the pie chart, we are going to cover two important parameters in this slide.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4" y="1975522"/>
            <a:ext cx="705456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notebook</a:t>
            </a:r>
          </a:p>
          <a:p>
            <a:r>
              <a:rPr lang="en-US" sz="2000" dirty="0">
                <a:latin typeface="Consolas" pitchFamily="49" charset="0"/>
              </a:rPr>
              <a:t>values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305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201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805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436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l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Food'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'Travel'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'Accomodation'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'Misc'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'Shoping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c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b'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'g'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'r'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'c'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'm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plt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pie(</a:t>
            </a:r>
            <a:r>
              <a:rPr lang="en-US" sz="2000" dirty="0" err="1">
                <a:latin typeface="Consolas" pitchFamily="49" charset="0"/>
              </a:rPr>
              <a:t>values,colors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c,labels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l,shadow</a:t>
            </a:r>
            <a:r>
              <a:rPr lang="en-US" sz="2000" dirty="0">
                <a:latin typeface="Consolas" pitchFamily="49" charset="0"/>
              </a:rPr>
              <a:t>=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True</a:t>
            </a:r>
            <a:r>
              <a:rPr lang="en-US" sz="2000" dirty="0">
                <a:latin typeface="Consolas" pitchFamily="49" charset="0"/>
              </a:rPr>
              <a:t>,</a:t>
            </a:r>
          </a:p>
          <a:p>
            <a:r>
              <a:rPr lang="en-US" sz="2000" dirty="0">
                <a:latin typeface="Consolas" pitchFamily="49" charset="0"/>
              </a:rPr>
              <a:t>        </a:t>
            </a:r>
            <a:r>
              <a:rPr lang="en-US" sz="2000" dirty="0" err="1">
                <a:latin typeface="Consolas" pitchFamily="49" charset="0"/>
              </a:rPr>
              <a:t>autopct</a:t>
            </a:r>
            <a:r>
              <a:rPr lang="en-US" sz="2000" dirty="0"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71B1C"/>
                </a:solidFill>
                <a:latin typeface="Consolas" pitchFamily="49" charset="0"/>
              </a:rPr>
              <a:t>'%1.1f%%'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975522"/>
            <a:ext cx="499993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64633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pieChartDemo.py</a:t>
            </a:r>
          </a:p>
        </p:txBody>
      </p:sp>
      <p:pic>
        <p:nvPicPr>
          <p:cNvPr id="2050" name="Picture 2" descr="C:\Users\ArjunBala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2913" y="1665288"/>
            <a:ext cx="4103687" cy="35269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rjunBala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8700" y="1646338"/>
            <a:ext cx="4258563" cy="38480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charts make comparing values easy, wide bars an d segregated measurements emphasize the difference between values, rather that the flow of one value to another as a line graph.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you can use </a:t>
            </a:r>
            <a:r>
              <a:rPr lang="en-US" b="1" dirty="0" err="1"/>
              <a:t>barh</a:t>
            </a:r>
            <a:r>
              <a:rPr lang="en-US" b="1" dirty="0"/>
              <a:t>() </a:t>
            </a:r>
            <a:r>
              <a:rPr lang="en-US" dirty="0"/>
              <a:t>function to generate horizontal bar chart.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4" y="1975522"/>
            <a:ext cx="5759166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notebook</a:t>
            </a:r>
          </a:p>
          <a:p>
            <a:r>
              <a:rPr lang="en-US" sz="2000" dirty="0">
                <a:latin typeface="Consolas" pitchFamily="49" charset="0"/>
              </a:rPr>
              <a:t>x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y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5.9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6.2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3.2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8.9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9.7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l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'1st'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'2nd'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'3rd'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'4th'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'5th'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c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b'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'g'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'r'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'c'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'm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w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0.5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0.6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0.3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0.8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0.9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title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Sem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 wise 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spi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>
                <a:latin typeface="Consolas" pitchFamily="49" charset="0"/>
              </a:rPr>
              <a:t>plt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bar(</a:t>
            </a:r>
            <a:r>
              <a:rPr lang="en-US" sz="2000" dirty="0" err="1">
                <a:latin typeface="Consolas" pitchFamily="49" charset="0"/>
              </a:rPr>
              <a:t>x,y,color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c,label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l,width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w)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1975522"/>
            <a:ext cx="499993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164633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barChartDemo.py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Histograms categorize data by breaking it into bins, where each bin contains a subset of the data range.</a:t>
            </a:r>
          </a:p>
          <a:p>
            <a:r>
              <a:rPr lang="en-US" dirty="0"/>
              <a:t>A Histogram then displays the number of items in each bin so that you can see the distribution of data and the progression of data from bin to bin.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4" y="2801022"/>
            <a:ext cx="575916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np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notebook</a:t>
            </a:r>
          </a:p>
          <a:p>
            <a:r>
              <a:rPr lang="en-US" sz="2000" dirty="0" err="1">
                <a:latin typeface="Consolas" pitchFamily="49" charset="0"/>
              </a:rPr>
              <a:t>cpis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random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100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hist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cpis,bins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=10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 err="1">
                <a:latin typeface="Consolas" pitchFamily="49" charset="0"/>
              </a:rPr>
              <a:t>histtype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stepfilled'</a:t>
            </a:r>
            <a:r>
              <a:rPr lang="en-US" sz="2000" dirty="0" err="1">
                <a:latin typeface="Consolas" pitchFamily="49" charset="0"/>
              </a:rPr>
              <a:t>,align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mid'</a:t>
            </a:r>
            <a:r>
              <a:rPr lang="en-US" sz="2000" dirty="0" err="1">
                <a:latin typeface="Consolas" pitchFamily="49" charset="0"/>
              </a:rPr>
              <a:t>,label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'CPI 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Hist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legend</a:t>
            </a:r>
            <a:r>
              <a:rPr lang="en-US" sz="2000" dirty="0">
                <a:latin typeface="Consolas" pitchFamily="49" charset="0"/>
              </a:rPr>
              <a:t>()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2801022"/>
            <a:ext cx="499993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247183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histDemo.py</a:t>
            </a:r>
          </a:p>
        </p:txBody>
      </p:sp>
      <p:pic>
        <p:nvPicPr>
          <p:cNvPr id="1026" name="Picture 2" descr="C:\Users\ArjunBala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6100" y="2028824"/>
            <a:ext cx="5295900" cy="3971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Boxplots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Boxplots</a:t>
            </a:r>
            <a:r>
              <a:rPr lang="en-IN" dirty="0"/>
              <a:t> provide a means of depicting groups of numbers through their quartiles.</a:t>
            </a:r>
          </a:p>
          <a:p>
            <a:r>
              <a:rPr lang="en-IN" dirty="0"/>
              <a:t>Quartiles means three points dividing a group into four equal parts.</a:t>
            </a:r>
          </a:p>
          <a:p>
            <a:r>
              <a:rPr lang="en-US" dirty="0"/>
              <a:t>In </a:t>
            </a:r>
            <a:r>
              <a:rPr lang="en-US" dirty="0" err="1"/>
              <a:t>boxplot</a:t>
            </a:r>
            <a:r>
              <a:rPr lang="en-US" dirty="0"/>
              <a:t>, data will be divided in 4 part using the 3 points (25</a:t>
            </a:r>
            <a:r>
              <a:rPr lang="en-US" baseline="30000" dirty="0"/>
              <a:t>th</a:t>
            </a:r>
            <a:r>
              <a:rPr lang="en-US" dirty="0"/>
              <a:t> percentile, median, 75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</p:txBody>
      </p:sp>
      <p:sp>
        <p:nvSpPr>
          <p:cNvPr id="6" name="Rectangle 5"/>
          <p:cNvSpPr/>
          <p:nvPr/>
        </p:nvSpPr>
        <p:spPr>
          <a:xfrm>
            <a:off x="484690" y="2543175"/>
            <a:ext cx="10725150" cy="35433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094690" y="6229350"/>
            <a:ext cx="7450170" cy="369332"/>
            <a:chOff x="2115344" y="5686425"/>
            <a:chExt cx="745017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35459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91436" y="568642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47413" y="568642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03390" y="568642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59367" y="568642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15344" y="568642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-5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67034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80719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94404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08089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21774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4194678" y="3286125"/>
            <a:ext cx="3305175" cy="2066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/>
          <p:cNvCxnSpPr>
            <a:stCxn id="23" idx="0"/>
            <a:endCxn id="23" idx="2"/>
          </p:cNvCxnSpPr>
          <p:nvPr/>
        </p:nvCxnSpPr>
        <p:spPr>
          <a:xfrm rot="16200000" flipH="1">
            <a:off x="4813803" y="4319587"/>
            <a:ext cx="2066925" cy="158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71850" y="5400675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Q1</a:t>
            </a:r>
          </a:p>
          <a:p>
            <a:pPr algn="ctr"/>
            <a:r>
              <a:rPr lang="en-US" dirty="0"/>
              <a:t>(25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67500" y="5391150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Q3</a:t>
            </a:r>
          </a:p>
          <a:p>
            <a:pPr algn="ctr"/>
            <a:r>
              <a:rPr lang="en-US" dirty="0"/>
              <a:t>(75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2028825" y="4333875"/>
            <a:ext cx="51435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9105900" y="4333875"/>
            <a:ext cx="51435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19675" y="5400675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Q2</a:t>
            </a:r>
          </a:p>
          <a:p>
            <a:pPr algn="ctr"/>
            <a:r>
              <a:rPr lang="en-US" dirty="0"/>
              <a:t>(50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4014789" y="3100388"/>
            <a:ext cx="3524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7310440" y="3100388"/>
            <a:ext cx="3524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191001" y="3095625"/>
            <a:ext cx="3286125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38625" y="2514600"/>
            <a:ext cx="320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Interquartile</a:t>
            </a:r>
            <a:r>
              <a:rPr lang="en-US" dirty="0"/>
              <a:t> Range</a:t>
            </a:r>
          </a:p>
          <a:p>
            <a:pPr algn="ctr"/>
            <a:r>
              <a:rPr lang="en-US" dirty="0"/>
              <a:t>(IQR)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19725" y="49530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85875" y="4610100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Minimum</a:t>
            </a:r>
          </a:p>
          <a:p>
            <a:pPr algn="ctr"/>
            <a:r>
              <a:rPr lang="en-US" dirty="0"/>
              <a:t>(Q1 – 1.5 * IQR)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82000" y="4610100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Maximum</a:t>
            </a:r>
          </a:p>
          <a:p>
            <a:pPr algn="ctr"/>
            <a:r>
              <a:rPr lang="en-US" dirty="0"/>
              <a:t>(Q3 + 1.5 * IQR)</a:t>
            </a:r>
          </a:p>
        </p:txBody>
      </p:sp>
      <p:sp>
        <p:nvSpPr>
          <p:cNvPr id="51" name="Oval 50"/>
          <p:cNvSpPr/>
          <p:nvPr/>
        </p:nvSpPr>
        <p:spPr>
          <a:xfrm>
            <a:off x="16287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668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781050" y="4324350"/>
            <a:ext cx="9782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9048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02393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98679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47725" y="340995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667875" y="340995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43200" y="3409950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Whiskers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67650" y="3409950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Whiskers</a:t>
            </a:r>
          </a:p>
        </p:txBody>
      </p:sp>
      <p:sp>
        <p:nvSpPr>
          <p:cNvPr id="61" name="Oval 60"/>
          <p:cNvSpPr/>
          <p:nvPr/>
        </p:nvSpPr>
        <p:spPr>
          <a:xfrm>
            <a:off x="25336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8384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0289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2766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7052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1910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3910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243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6767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8101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0006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1339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3054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387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16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7150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8864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0864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2198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3722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5055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66960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8294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0008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1342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2771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4104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7438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0486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82391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84867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9154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3" grpId="0" animBg="1"/>
      <p:bldP spid="26" grpId="0"/>
      <p:bldP spid="27" grpId="0"/>
      <p:bldP spid="33" grpId="0"/>
      <p:bldP spid="42" grpId="0"/>
      <p:bldP spid="43" grpId="0"/>
      <p:bldP spid="44" grpId="0"/>
      <p:bldP spid="45" grpId="0"/>
      <p:bldP spid="51" grpId="0" animBg="1"/>
      <p:bldP spid="52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95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Boxplot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Boxplot</a:t>
            </a:r>
            <a:r>
              <a:rPr lang="en-US" dirty="0"/>
              <a:t> basically used to detect outliers in the data, lets see an example where we need </a:t>
            </a:r>
            <a:r>
              <a:rPr lang="en-US" dirty="0" err="1"/>
              <a:t>boxplot</a:t>
            </a:r>
            <a:r>
              <a:rPr lang="en-US" dirty="0"/>
              <a:t>.</a:t>
            </a:r>
          </a:p>
          <a:p>
            <a:r>
              <a:rPr lang="en-US" dirty="0"/>
              <a:t>We have a dataset where we have time taken to check the paper, and we want to find the faculty which either takes more time or very little time to check the paper.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specify other parameters like</a:t>
            </a:r>
          </a:p>
          <a:p>
            <a:pPr lvl="1"/>
            <a:r>
              <a:rPr lang="en-US" dirty="0"/>
              <a:t>widths, which specify the width of the box</a:t>
            </a:r>
          </a:p>
          <a:p>
            <a:pPr lvl="1"/>
            <a:r>
              <a:rPr lang="en-US" dirty="0"/>
              <a:t>notch, default is False</a:t>
            </a:r>
          </a:p>
          <a:p>
            <a:pPr lvl="1"/>
            <a:r>
              <a:rPr lang="en-US" dirty="0" err="1"/>
              <a:t>vert</a:t>
            </a:r>
            <a:r>
              <a:rPr lang="en-US" dirty="0"/>
              <a:t>, set to 0 if you want to have horizontal 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22634" y="2801022"/>
            <a:ext cx="5759166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inline</a:t>
            </a:r>
          </a:p>
          <a:p>
            <a:r>
              <a:rPr lang="en-US" sz="2000" dirty="0" err="1">
                <a:latin typeface="Consolas" pitchFamily="49" charset="0"/>
              </a:rPr>
              <a:t>plt.boxplot</a:t>
            </a:r>
            <a:r>
              <a:rPr lang="en-US" sz="2000" dirty="0">
                <a:latin typeface="Consolas" pitchFamily="49" charset="0"/>
              </a:rPr>
              <a:t>([50,45,52,63,70,21,56,68,54,57,35,62,65,92,32])</a:t>
            </a:r>
          </a:p>
          <a:p>
            <a:r>
              <a:rPr lang="en-US" sz="2000" dirty="0" err="1">
                <a:latin typeface="Consolas" pitchFamily="49" charset="0"/>
              </a:rPr>
              <a:t>plt.show</a:t>
            </a:r>
            <a:r>
              <a:rPr lang="en-US" sz="2000" dirty="0">
                <a:latin typeface="Consolas" pitchFamily="49" charset="0"/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22642" y="2801022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22642" y="247183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boxDemo.py</a:t>
            </a:r>
          </a:p>
        </p:txBody>
      </p:sp>
      <p:pic>
        <p:nvPicPr>
          <p:cNvPr id="43010" name="Picture 2" descr="C:\Users\ArjunBala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2975" y="2635250"/>
            <a:ext cx="4675188" cy="314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 animBg="1"/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scatter plot is a type of plot that shows the data as a collection of points.</a:t>
            </a:r>
          </a:p>
          <a:p>
            <a:r>
              <a:rPr lang="en-US" dirty="0"/>
              <a:t>The position of a point depends on its two-dimensional value, where each value is a position on either the horizontal or vertical dimension.</a:t>
            </a:r>
          </a:p>
          <a:p>
            <a:r>
              <a:rPr lang="en-US" dirty="0"/>
              <a:t> It is really useful to study the </a:t>
            </a:r>
            <a:r>
              <a:rPr lang="en-US" b="1" dirty="0"/>
              <a:t>relationship/pattern</a:t>
            </a:r>
            <a:r>
              <a:rPr lang="en-US" dirty="0"/>
              <a:t> between variables.</a:t>
            </a:r>
          </a:p>
          <a:p>
            <a:r>
              <a:rPr lang="en-US" dirty="0"/>
              <a:t> now, Consider one terminal which records the speed of the cars.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45212" y="3429000"/>
            <a:ext cx="5581366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matplotlib.pyplot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%matplotlib inline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carAge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carspeed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plt.scatter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carAge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carspeed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plt.show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45220" y="3429000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45220" y="309981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histDemo.py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EA22E8E7-E9D3-B160-A208-9F32263A9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954" y="2982876"/>
            <a:ext cx="3704268" cy="277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F22E4C-9DD9-D605-AFCD-514D631C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Scatter 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1D8163-8AF0-D727-6D03-B237792C4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take days wise observations.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A44C17E-55FF-0DCF-B718-3E419852402B}"/>
              </a:ext>
            </a:extLst>
          </p:cNvPr>
          <p:cNvSpPr/>
          <p:nvPr/>
        </p:nvSpPr>
        <p:spPr>
          <a:xfrm>
            <a:off x="988768" y="1758245"/>
            <a:ext cx="5682966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matplotlib.pyplot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endParaRPr lang="en-IN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%matplotlib inline</a:t>
            </a:r>
            <a:b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day -1</a:t>
            </a:r>
            <a:endParaRPr lang="en-IN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carAge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carspeed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day -2</a:t>
            </a:r>
            <a:endParaRPr lang="en-IN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carAge1 = [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carspeed1 = [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105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94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94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88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91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91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95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74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112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85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plt.scatter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carAge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carspeed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plt.scatter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(carAge1, carspeed1)</a:t>
            </a:r>
          </a:p>
          <a:p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plt.show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E2AE4A8-E42A-94ED-06DA-0C008BD44B71}"/>
              </a:ext>
            </a:extLst>
          </p:cNvPr>
          <p:cNvSpPr/>
          <p:nvPr/>
        </p:nvSpPr>
        <p:spPr>
          <a:xfrm>
            <a:off x="488776" y="1758245"/>
            <a:ext cx="499993" cy="4708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C1E8061-08BD-D955-4A03-07C832D9A068}"/>
              </a:ext>
            </a:extLst>
          </p:cNvPr>
          <p:cNvSpPr/>
          <p:nvPr/>
        </p:nvSpPr>
        <p:spPr>
          <a:xfrm>
            <a:off x="488776" y="142906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histDemo.py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21BF58F2-DD5E-25F5-761F-CED6D3B4A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136" y="863444"/>
            <a:ext cx="5392863" cy="403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A152AF-D3EF-DE45-9D2D-C7508423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F95461-F229-3D42-B0F6-5D0E7B394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statement is used for </a:t>
            </a:r>
            <a:r>
              <a:rPr lang="en-US" dirty="0">
                <a:solidFill>
                  <a:srgbClr val="C00000"/>
                </a:solidFill>
              </a:rPr>
              <a:t>importing module and packages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importable is </a:t>
            </a:r>
            <a:r>
              <a:rPr lang="en-US" dirty="0">
                <a:solidFill>
                  <a:srgbClr val="C00000"/>
                </a:solidFill>
              </a:rPr>
              <a:t>module</a:t>
            </a:r>
            <a:r>
              <a:rPr lang="en-US" dirty="0"/>
              <a:t>, </a:t>
            </a:r>
            <a:r>
              <a:rPr lang="en-IN" dirty="0">
                <a:solidFill>
                  <a:srgbClr val="C00000"/>
                </a:solidFill>
              </a:rPr>
              <a:t>package</a:t>
            </a:r>
            <a:r>
              <a:rPr lang="en-IN" dirty="0"/>
              <a:t> or a </a:t>
            </a:r>
            <a:r>
              <a:rPr lang="en-IN" dirty="0">
                <a:solidFill>
                  <a:srgbClr val="C00000"/>
                </a:solidFill>
              </a:rPr>
              <a:t>module in a package</a:t>
            </a:r>
            <a:r>
              <a:rPr lang="en-IN" dirty="0"/>
              <a:t>.</a:t>
            </a:r>
          </a:p>
          <a:p>
            <a:r>
              <a:rPr lang="en-IN" dirty="0"/>
              <a:t>The first syntax is used to import one module at a </a:t>
            </a:r>
            <a:r>
              <a:rPr lang="en-IN" dirty="0">
                <a:solidFill>
                  <a:srgbClr val="C00000"/>
                </a:solidFill>
              </a:rPr>
              <a:t>time </a:t>
            </a:r>
            <a:r>
              <a:rPr lang="en-IN" dirty="0"/>
              <a:t>and second syntax is used to import </a:t>
            </a:r>
            <a:r>
              <a:rPr lang="en-IN" dirty="0">
                <a:solidFill>
                  <a:srgbClr val="C00000"/>
                </a:solidFill>
              </a:rPr>
              <a:t>multiple module </a:t>
            </a:r>
            <a:r>
              <a:rPr lang="en-IN" dirty="0"/>
              <a:t>at same time.</a:t>
            </a:r>
          </a:p>
          <a:p>
            <a:r>
              <a:rPr lang="en-IN" dirty="0"/>
              <a:t>The third syntax allows us to give a name of our choice to the package or module. </a:t>
            </a:r>
          </a:p>
          <a:p>
            <a:r>
              <a:rPr lang="en-IN" dirty="0"/>
              <a:t>Theoretically this could </a:t>
            </a:r>
            <a:r>
              <a:rPr lang="en-IN" dirty="0">
                <a:solidFill>
                  <a:srgbClr val="C00000"/>
                </a:solidFill>
              </a:rPr>
              <a:t>lead to name clashes</a:t>
            </a:r>
            <a:r>
              <a:rPr lang="en-IN" dirty="0"/>
              <a:t>, but in practice the as syntax is used to avoid them. </a:t>
            </a:r>
          </a:p>
          <a:p>
            <a:r>
              <a:rPr lang="en-IN" dirty="0"/>
              <a:t>Renaming is particularly useful when </a:t>
            </a:r>
            <a:r>
              <a:rPr lang="en-IN" dirty="0">
                <a:solidFill>
                  <a:srgbClr val="C00000"/>
                </a:solidFill>
              </a:rPr>
              <a:t>experimenting</a:t>
            </a:r>
            <a:r>
              <a:rPr lang="en-IN" dirty="0"/>
              <a:t> with different implementations of a module.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32FD431-B82F-6449-8BFE-5F82907F254C}"/>
              </a:ext>
            </a:extLst>
          </p:cNvPr>
          <p:cNvSpPr/>
          <p:nvPr/>
        </p:nvSpPr>
        <p:spPr>
          <a:xfrm>
            <a:off x="556080" y="1760477"/>
            <a:ext cx="652674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importable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importable1, importable2, ...,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importableN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importable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preferred_name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F7CEF5BE-E6B2-9440-B043-25ADFC50A64C}"/>
              </a:ext>
            </a:extLst>
          </p:cNvPr>
          <p:cNvSpPr/>
          <p:nvPr/>
        </p:nvSpPr>
        <p:spPr>
          <a:xfrm>
            <a:off x="556081" y="1431293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2646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9642F5-8915-F541-A96F-041B0244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 module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E903DE-F4DF-024E-A5B4-2FA60042B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if we had two modules </a:t>
            </a:r>
            <a:r>
              <a:rPr lang="en-US" dirty="0" err="1">
                <a:solidFill>
                  <a:srgbClr val="C00000"/>
                </a:solidFill>
              </a:rPr>
              <a:t>MyModuleA</a:t>
            </a:r>
            <a:r>
              <a:rPr lang="en-US" dirty="0"/>
              <a:t> and </a:t>
            </a:r>
            <a:r>
              <a:rPr lang="en-US" dirty="0" err="1">
                <a:solidFill>
                  <a:srgbClr val="C00000"/>
                </a:solidFill>
              </a:rPr>
              <a:t>MyModuleB</a:t>
            </a:r>
            <a:r>
              <a:rPr lang="en-US" dirty="0"/>
              <a:t> that had the same API (Application Programming Interface), we could write </a:t>
            </a:r>
            <a:r>
              <a:rPr lang="en-US" dirty="0">
                <a:solidFill>
                  <a:srgbClr val="C00000"/>
                </a:solidFill>
              </a:rPr>
              <a:t>import </a:t>
            </a:r>
            <a:r>
              <a:rPr lang="en-US" dirty="0" err="1">
                <a:solidFill>
                  <a:srgbClr val="C00000"/>
                </a:solidFill>
              </a:rPr>
              <a:t>MyModuleA</a:t>
            </a:r>
            <a:r>
              <a:rPr lang="en-US" dirty="0">
                <a:solidFill>
                  <a:srgbClr val="C00000"/>
                </a:solidFill>
              </a:rPr>
              <a:t> as </a:t>
            </a:r>
            <a:r>
              <a:rPr lang="en-US" dirty="0" err="1">
                <a:solidFill>
                  <a:srgbClr val="C00000"/>
                </a:solidFill>
              </a:rPr>
              <a:t>MyModule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a program, and later on seamlessly switch to </a:t>
            </a:r>
            <a:r>
              <a:rPr lang="en-US" dirty="0">
                <a:solidFill>
                  <a:srgbClr val="C00000"/>
                </a:solidFill>
              </a:rPr>
              <a:t>using import </a:t>
            </a:r>
            <a:r>
              <a:rPr lang="en-US" dirty="0" err="1">
                <a:solidFill>
                  <a:srgbClr val="C00000"/>
                </a:solidFill>
              </a:rPr>
              <a:t>MyModuleB</a:t>
            </a:r>
            <a:r>
              <a:rPr lang="en-US" dirty="0">
                <a:solidFill>
                  <a:srgbClr val="C00000"/>
                </a:solidFill>
              </a:rPr>
              <a:t> as </a:t>
            </a:r>
            <a:r>
              <a:rPr lang="en-US" dirty="0" err="1">
                <a:solidFill>
                  <a:srgbClr val="C00000"/>
                </a:solidFill>
              </a:rPr>
              <a:t>MyModule</a:t>
            </a:r>
            <a:r>
              <a:rPr lang="en-US" dirty="0"/>
              <a:t>. </a:t>
            </a:r>
          </a:p>
          <a:p>
            <a:r>
              <a:rPr lang="en-US" dirty="0"/>
              <a:t>It is common practice to </a:t>
            </a:r>
            <a:r>
              <a:rPr lang="en-US" dirty="0">
                <a:solidFill>
                  <a:srgbClr val="C00000"/>
                </a:solidFill>
              </a:rPr>
              <a:t>put all the import </a:t>
            </a:r>
            <a:r>
              <a:rPr lang="en-US" dirty="0"/>
              <a:t>statements at the beginning of .</a:t>
            </a:r>
            <a:r>
              <a:rPr lang="en-US" dirty="0" err="1"/>
              <a:t>py</a:t>
            </a:r>
            <a:r>
              <a:rPr lang="en-US" dirty="0"/>
              <a:t> files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EBF9FBC-5B45-774B-BA88-BCCC2FBC73FC}"/>
              </a:ext>
            </a:extLst>
          </p:cNvPr>
          <p:cNvSpPr/>
          <p:nvPr/>
        </p:nvSpPr>
        <p:spPr>
          <a:xfrm>
            <a:off x="933408" y="2999901"/>
            <a:ext cx="403846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list1 = [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random.choice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(list1))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11AB097-09E0-CC4B-BADC-0B6452144DCA}"/>
              </a:ext>
            </a:extLst>
          </p:cNvPr>
          <p:cNvSpPr/>
          <p:nvPr/>
        </p:nvSpPr>
        <p:spPr>
          <a:xfrm>
            <a:off x="433415" y="2999901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CB91C007-9B2C-AE46-AD56-50C445102942}"/>
              </a:ext>
            </a:extLst>
          </p:cNvPr>
          <p:cNvSpPr/>
          <p:nvPr/>
        </p:nvSpPr>
        <p:spPr>
          <a:xfrm>
            <a:off x="433415" y="2670717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200F0E8-6A82-2542-B73B-E2E9FBAFF52E}"/>
              </a:ext>
            </a:extLst>
          </p:cNvPr>
          <p:cNvSpPr/>
          <p:nvPr/>
        </p:nvSpPr>
        <p:spPr>
          <a:xfrm>
            <a:off x="433416" y="4817116"/>
            <a:ext cx="453845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45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B3A048C9-B43C-0E47-9ABF-B31790E38210}"/>
              </a:ext>
            </a:extLst>
          </p:cNvPr>
          <p:cNvSpPr/>
          <p:nvPr/>
        </p:nvSpPr>
        <p:spPr>
          <a:xfrm>
            <a:off x="433416" y="448793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3263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FE8B01-6ECF-DB44-8D20-F7C57D9B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B3BB9B-BE27-9243-9CE9-FEE502FC1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has a built-in module that provide set of function by which we can generate random numbers.</a:t>
            </a:r>
          </a:p>
          <a:p>
            <a:r>
              <a:rPr lang="en-IN" dirty="0"/>
              <a:t>These are pseudo-random numbers means these are not truly random.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IN" dirty="0"/>
          </a:p>
          <a:p>
            <a:r>
              <a:rPr lang="en-IN" b="1" dirty="0"/>
              <a:t>random()</a:t>
            </a:r>
          </a:p>
          <a:p>
            <a:pPr lvl="1"/>
            <a:r>
              <a:rPr lang="en-IN" dirty="0"/>
              <a:t>It is used to generate random numbers in Python. </a:t>
            </a:r>
          </a:p>
          <a:p>
            <a:pPr lvl="1"/>
            <a:r>
              <a:rPr lang="en-IN" dirty="0"/>
              <a:t>It generate random float number.</a:t>
            </a:r>
          </a:p>
          <a:p>
            <a:pPr lvl="1"/>
            <a:r>
              <a:rPr lang="en-IN" dirty="0"/>
              <a:t>It generate pseudo-random numbers. That means these randomly generated numbers can be determined.</a:t>
            </a:r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B83FB8E-F3B8-7D4A-8F6C-2FA2E2C24697}"/>
              </a:ext>
            </a:extLst>
          </p:cNvPr>
          <p:cNvSpPr/>
          <p:nvPr/>
        </p:nvSpPr>
        <p:spPr>
          <a:xfrm>
            <a:off x="533778" y="2529911"/>
            <a:ext cx="270007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random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7D249E8A-D579-7A49-AB1D-647422FC2F18}"/>
              </a:ext>
            </a:extLst>
          </p:cNvPr>
          <p:cNvSpPr/>
          <p:nvPr/>
        </p:nvSpPr>
        <p:spPr>
          <a:xfrm>
            <a:off x="533778" y="2200727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3C205EA-5BC3-384A-92E5-C012EC552EE6}"/>
              </a:ext>
            </a:extLst>
          </p:cNvPr>
          <p:cNvSpPr/>
          <p:nvPr/>
        </p:nvSpPr>
        <p:spPr>
          <a:xfrm>
            <a:off x="1167584" y="4784096"/>
            <a:ext cx="468680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1="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random.random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2="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random.random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41A696-F032-D849-9AF9-34943D94EB13}"/>
              </a:ext>
            </a:extLst>
          </p:cNvPr>
          <p:cNvSpPr/>
          <p:nvPr/>
        </p:nvSpPr>
        <p:spPr>
          <a:xfrm>
            <a:off x="667591" y="4784096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FACB2DC9-1B40-5746-88F7-C5A6309CBE21}"/>
              </a:ext>
            </a:extLst>
          </p:cNvPr>
          <p:cNvSpPr/>
          <p:nvPr/>
        </p:nvSpPr>
        <p:spPr>
          <a:xfrm>
            <a:off x="667591" y="445491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2C5365E-1DA0-444D-9239-0FCFE1A7DFA1}"/>
              </a:ext>
            </a:extLst>
          </p:cNvPr>
          <p:cNvSpPr/>
          <p:nvPr/>
        </p:nvSpPr>
        <p:spPr>
          <a:xfrm>
            <a:off x="6096000" y="4870629"/>
            <a:ext cx="453845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Random 1= 0.14738964825362189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Random 2= 0.48730431196440027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783514C5-800D-8847-9500-51BA0F2B57B3}"/>
              </a:ext>
            </a:extLst>
          </p:cNvPr>
          <p:cNvSpPr/>
          <p:nvPr/>
        </p:nvSpPr>
        <p:spPr>
          <a:xfrm>
            <a:off x="6096000" y="4541445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3308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  <p:bldP spid="8" grpId="0" animBg="1"/>
      <p:bldP spid="9" grpId="0" build="p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798AC5-44AC-234B-9379-27E12293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Module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0A49BB-933C-E948-B305-1390EDFB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seed()</a:t>
            </a:r>
          </a:p>
          <a:p>
            <a:pPr lvl="1"/>
            <a:r>
              <a:rPr lang="en-US" dirty="0"/>
              <a:t>random() function generates numbers for some values. This value is also called seed value.</a:t>
            </a:r>
          </a:p>
          <a:p>
            <a:pPr lvl="1"/>
            <a:r>
              <a:rPr lang="en-US" dirty="0"/>
              <a:t>Seed function is used to save the state of a random function, so that it can generate same random numbers on multiple executions of the code on the same machine.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D9076D7-D863-9042-942F-AC6837ECBCAF}"/>
              </a:ext>
            </a:extLst>
          </p:cNvPr>
          <p:cNvSpPr/>
          <p:nvPr/>
        </p:nvSpPr>
        <p:spPr>
          <a:xfrm>
            <a:off x="1531857" y="2698817"/>
            <a:ext cx="468680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random.seed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1="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random.random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2="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random.random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7018DCF-AE7E-7047-97F6-04FF6C7EF452}"/>
              </a:ext>
            </a:extLst>
          </p:cNvPr>
          <p:cNvSpPr/>
          <p:nvPr/>
        </p:nvSpPr>
        <p:spPr>
          <a:xfrm>
            <a:off x="1031864" y="2698817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DEC3A3C-A964-C94D-AE33-5D1450713CC9}"/>
              </a:ext>
            </a:extLst>
          </p:cNvPr>
          <p:cNvSpPr/>
          <p:nvPr/>
        </p:nvSpPr>
        <p:spPr>
          <a:xfrm>
            <a:off x="1031864" y="236963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C14F1C7-C952-0E4C-87F4-74E1DE288D1C}"/>
              </a:ext>
            </a:extLst>
          </p:cNvPr>
          <p:cNvSpPr/>
          <p:nvPr/>
        </p:nvSpPr>
        <p:spPr>
          <a:xfrm>
            <a:off x="6460273" y="2785350"/>
            <a:ext cx="453845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Random 1= 0.23796462709189137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Random 2= 0.5442292252959519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B4AF1F09-F48F-DD41-B9AF-D7FFD964D4A4}"/>
              </a:ext>
            </a:extLst>
          </p:cNvPr>
          <p:cNvSpPr/>
          <p:nvPr/>
        </p:nvSpPr>
        <p:spPr>
          <a:xfrm>
            <a:off x="6460273" y="2456166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022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5CFEF1-D12B-1A41-9CB3-16FD19AA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Module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39801B-B595-B24D-9201-BF31B23DE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randint</a:t>
            </a:r>
            <a:r>
              <a:rPr lang="en-US" b="1" dirty="0"/>
              <a:t>()</a:t>
            </a:r>
          </a:p>
          <a:p>
            <a:pPr lvl="1"/>
            <a:r>
              <a:rPr lang="en-US" dirty="0"/>
              <a:t>This method return a random integer number between two range.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IN" b="1" dirty="0" err="1"/>
              <a:t>randrange</a:t>
            </a:r>
            <a:r>
              <a:rPr lang="en-IN" b="1" dirty="0"/>
              <a:t>()</a:t>
            </a:r>
            <a:endParaRPr lang="en-US" b="1" dirty="0"/>
          </a:p>
          <a:p>
            <a:pPr lvl="1"/>
            <a:r>
              <a:rPr lang="en-US" dirty="0"/>
              <a:t>This method return a random integer number </a:t>
            </a:r>
            <a:r>
              <a:rPr lang="en-IN" dirty="0"/>
              <a:t>from the range created by the start, stop and step arguments.</a:t>
            </a:r>
          </a:p>
          <a:p>
            <a:pPr lvl="1"/>
            <a:r>
              <a:rPr lang="en-US" dirty="0"/>
              <a:t>The value of start is 0 by default. Similarly, the value of step is 1 by default.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02C355E-2B54-884B-A404-8F41FA22826B}"/>
              </a:ext>
            </a:extLst>
          </p:cNvPr>
          <p:cNvSpPr/>
          <p:nvPr/>
        </p:nvSpPr>
        <p:spPr>
          <a:xfrm>
            <a:off x="1531856" y="1962836"/>
            <a:ext cx="530384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1="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random.randint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2="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random.randint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5C8FC85-FA3D-924F-BBCA-4F955F8BF82F}"/>
              </a:ext>
            </a:extLst>
          </p:cNvPr>
          <p:cNvSpPr/>
          <p:nvPr/>
        </p:nvSpPr>
        <p:spPr>
          <a:xfrm>
            <a:off x="1031864" y="1962836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BAE15A9F-0B9F-CB40-9A09-526AA937D3FC}"/>
              </a:ext>
            </a:extLst>
          </p:cNvPr>
          <p:cNvSpPr/>
          <p:nvPr/>
        </p:nvSpPr>
        <p:spPr>
          <a:xfrm>
            <a:off x="1031864" y="163365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A719956-DB4F-4E47-8CA6-DE90688D579D}"/>
              </a:ext>
            </a:extLst>
          </p:cNvPr>
          <p:cNvSpPr/>
          <p:nvPr/>
        </p:nvSpPr>
        <p:spPr>
          <a:xfrm>
            <a:off x="7179031" y="1962836"/>
            <a:ext cx="453845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Random 1= 80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Random 2= 39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CD20D9BF-8942-2E4E-A6A4-4675DF0E497D}"/>
              </a:ext>
            </a:extLst>
          </p:cNvPr>
          <p:cNvSpPr/>
          <p:nvPr/>
        </p:nvSpPr>
        <p:spPr>
          <a:xfrm>
            <a:off x="7179031" y="163365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0FD2B5C-3D17-AA46-B29F-25AAC553D820}"/>
              </a:ext>
            </a:extLst>
          </p:cNvPr>
          <p:cNvSpPr/>
          <p:nvPr/>
        </p:nvSpPr>
        <p:spPr>
          <a:xfrm>
            <a:off x="1531856" y="4895165"/>
            <a:ext cx="5827949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IN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random.ranage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start,stop,step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1="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random.randrange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2="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random.randrange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5C339D0-B5F1-6D45-B836-8CC9BAF5ED22}"/>
              </a:ext>
            </a:extLst>
          </p:cNvPr>
          <p:cNvSpPr/>
          <p:nvPr/>
        </p:nvSpPr>
        <p:spPr>
          <a:xfrm>
            <a:off x="1031864" y="4895165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48728626-54B3-F145-B179-5939582CD514}"/>
              </a:ext>
            </a:extLst>
          </p:cNvPr>
          <p:cNvSpPr/>
          <p:nvPr/>
        </p:nvSpPr>
        <p:spPr>
          <a:xfrm>
            <a:off x="1031864" y="4565981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AC02FC4-01ED-AB4C-A89F-C54259D0C9CF}"/>
              </a:ext>
            </a:extLst>
          </p:cNvPr>
          <p:cNvSpPr/>
          <p:nvPr/>
        </p:nvSpPr>
        <p:spPr>
          <a:xfrm>
            <a:off x="7500453" y="4900297"/>
            <a:ext cx="308009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Random 1= 80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Random 2= 39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F76AE9BF-4F99-BA44-9EEB-A6B1C5B59C09}"/>
              </a:ext>
            </a:extLst>
          </p:cNvPr>
          <p:cNvSpPr/>
          <p:nvPr/>
        </p:nvSpPr>
        <p:spPr>
          <a:xfrm>
            <a:off x="7500453" y="457111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187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3380</TotalTime>
  <Words>3570</Words>
  <Application>Microsoft Office PowerPoint</Application>
  <PresentationFormat>Widescreen</PresentationFormat>
  <Paragraphs>1160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Calibri</vt:lpstr>
      <vt:lpstr>Wingdings</vt:lpstr>
      <vt:lpstr>Wingdings 3</vt:lpstr>
      <vt:lpstr>Roboto Condensed Light</vt:lpstr>
      <vt:lpstr>Arial</vt:lpstr>
      <vt:lpstr>Consolas</vt:lpstr>
      <vt:lpstr>Segoe UI Black</vt:lpstr>
      <vt:lpstr>Roboto Condensed</vt:lpstr>
      <vt:lpstr>Menlo</vt:lpstr>
      <vt:lpstr>Wingdings 2</vt:lpstr>
      <vt:lpstr>Office Theme</vt:lpstr>
      <vt:lpstr>Unit-04.1 Modules</vt:lpstr>
      <vt:lpstr>PowerPoint Presentation</vt:lpstr>
      <vt:lpstr>Introduction</vt:lpstr>
      <vt:lpstr>packages</vt:lpstr>
      <vt:lpstr>Importing a module</vt:lpstr>
      <vt:lpstr>Importing a module (cont.)</vt:lpstr>
      <vt:lpstr>Random Module</vt:lpstr>
      <vt:lpstr>Random Module (cont.)</vt:lpstr>
      <vt:lpstr>Random Module (cont.)</vt:lpstr>
      <vt:lpstr>Random Module (cont.)</vt:lpstr>
      <vt:lpstr>Random Module (cont.)</vt:lpstr>
      <vt:lpstr>Math Module</vt:lpstr>
      <vt:lpstr>Numeric Functions</vt:lpstr>
      <vt:lpstr>Numeric Functions(cont.)</vt:lpstr>
      <vt:lpstr>Logarithmic and Power Functions</vt:lpstr>
      <vt:lpstr>Trigonometric and Angular Functions</vt:lpstr>
      <vt:lpstr>Special Functions</vt:lpstr>
      <vt:lpstr>Date Time Module</vt:lpstr>
      <vt:lpstr>Date Time Module (cont.)</vt:lpstr>
      <vt:lpstr>date class</vt:lpstr>
      <vt:lpstr>time class</vt:lpstr>
      <vt:lpstr>Datetime class</vt:lpstr>
      <vt:lpstr>Timedelta class</vt:lpstr>
      <vt:lpstr>Format Datetime</vt:lpstr>
      <vt:lpstr>Creating a custom module </vt:lpstr>
      <vt:lpstr>Variables in module</vt:lpstr>
      <vt:lpstr>Import From Module</vt:lpstr>
      <vt:lpstr>Creating custom package</vt:lpstr>
      <vt:lpstr>Unit-04.2 Matplotlib</vt:lpstr>
      <vt:lpstr>PowerPoint Presentation</vt:lpstr>
      <vt:lpstr>Introduction to MatPlotLib</vt:lpstr>
      <vt:lpstr>Graph</vt:lpstr>
      <vt:lpstr>Plot</vt:lpstr>
      <vt:lpstr>Plot – Drawing multiple lines</vt:lpstr>
      <vt:lpstr>Plot – Export graphs/plots</vt:lpstr>
      <vt:lpstr>Plot – Axis, Ticks and Grid</vt:lpstr>
      <vt:lpstr>Plot – Line Appearance</vt:lpstr>
      <vt:lpstr>Plot – Line Appearance (Cont.)</vt:lpstr>
      <vt:lpstr>Plot – Labels, Annotation and Legends</vt:lpstr>
      <vt:lpstr>Plot – Labels, Annotation and Legends (Example)</vt:lpstr>
      <vt:lpstr>Choosing the Right Graph</vt:lpstr>
      <vt:lpstr>Pie Chart</vt:lpstr>
      <vt:lpstr>Pie Chart (Cont.)</vt:lpstr>
      <vt:lpstr>Bar charts</vt:lpstr>
      <vt:lpstr>Histograms</vt:lpstr>
      <vt:lpstr>Boxplots</vt:lpstr>
      <vt:lpstr>Boxplot (Cont.)</vt:lpstr>
      <vt:lpstr>Scatter Plot</vt:lpstr>
      <vt:lpstr>Scatter Plot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690</cp:revision>
  <dcterms:created xsi:type="dcterms:W3CDTF">2020-05-01T05:09:15Z</dcterms:created>
  <dcterms:modified xsi:type="dcterms:W3CDTF">2023-02-14T12:56:54Z</dcterms:modified>
</cp:coreProperties>
</file>