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7"/>
  </p:notesMasterIdLst>
  <p:sldIdLst>
    <p:sldId id="309" r:id="rId2"/>
    <p:sldId id="376" r:id="rId3"/>
    <p:sldId id="331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74" r:id="rId14"/>
    <p:sldId id="353" r:id="rId15"/>
    <p:sldId id="354" r:id="rId16"/>
    <p:sldId id="356" r:id="rId17"/>
    <p:sldId id="393" r:id="rId18"/>
    <p:sldId id="394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51" r:id="rId44"/>
    <p:sldId id="352" r:id="rId45"/>
    <p:sldId id="391" r:id="rId46"/>
    <p:sldId id="392" r:id="rId47"/>
    <p:sldId id="355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95" r:id="rId66"/>
  </p:sldIdLst>
  <p:sldSz cx="12192000" cy="6858000"/>
  <p:notesSz cx="6858000" cy="9144000"/>
  <p:embeddedFontLst>
    <p:embeddedFont>
      <p:font typeface="Roboto Condensed" panose="02000000000000000000" pitchFamily="2" charset="0"/>
      <p:regular r:id="rId68"/>
      <p:bold r:id="rId69"/>
      <p:italic r:id="rId70"/>
      <p:boldItalic r:id="rId71"/>
    </p:embeddedFont>
    <p:embeddedFont>
      <p:font typeface="Segoe UI Black" panose="020B0A02040204020203" pitchFamily="34" charset="0"/>
      <p:bold r:id="rId72"/>
      <p:boldItalic r:id="rId73"/>
    </p:embeddedFon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Wingdings 3" panose="05040102010807070707" pitchFamily="18" charset="2"/>
      <p:regular r:id="rId78"/>
    </p:embeddedFont>
    <p:embeddedFont>
      <p:font typeface="Roboto Condensed Light" panose="02000000000000000000" pitchFamily="2" charset="0"/>
      <p:regular r:id="rId79"/>
      <p:italic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HF7HnnNE03PXDoyOFL86w==" hashData="1fRle8LLAailQs1EKfKpb2P2lTAv9iv7W1VONuiQRvwwrGwDCvgYGcMFTJ3bDpz89tjrkHmZmRsGGKhQGE0Md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73BB7"/>
    <a:srgbClr val="3333FF"/>
    <a:srgbClr val="301B92"/>
    <a:srgbClr val="D10233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dart programming language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dart programming language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dart programming language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3" y="6272216"/>
            <a:ext cx="1653638" cy="5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dart programming language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dart programming language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0CB04CE-0025-4B1F-B962-A759D179D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8" y="5977384"/>
            <a:ext cx="2029781" cy="587453"/>
          </a:xfrm>
          <a:prstGeom prst="rect">
            <a:avLst/>
          </a:prstGeom>
        </p:spPr>
      </p:pic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dart programming language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tlang.org/install/archive" TargetMode="External"/><Relationship Id="rId2" Type="http://schemas.openxmlformats.org/officeDocument/2006/relationships/hyperlink" Target="https://dartpad.dartlang.org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5"/>
            <a:ext cx="7035300" cy="3241088"/>
          </a:xfrm>
        </p:spPr>
        <p:txBody>
          <a:bodyPr/>
          <a:lstStyle/>
          <a:p>
            <a:r>
              <a:rPr lang="en-US" dirty="0" smtClean="0"/>
              <a:t>Unit : 1.1</a:t>
            </a:r>
            <a:br>
              <a:rPr lang="en-US" dirty="0" smtClean="0"/>
            </a:br>
            <a:r>
              <a:rPr lang="en-US" dirty="0" smtClean="0"/>
              <a:t>Introduction to Flutter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+91 - 9428231065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079263" cy="309928"/>
          </a:xfrm>
        </p:spPr>
        <p:txBody>
          <a:bodyPr/>
          <a:lstStyle/>
          <a:p>
            <a:r>
              <a:rPr lang="en-US" dirty="0" smtClean="0"/>
              <a:t>Computer Science &amp;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Prof. Mehul Bhundiya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Mobile Application Development using Flutter</a:t>
            </a:r>
          </a:p>
          <a:p>
            <a:r>
              <a:rPr lang="en-IN" dirty="0" smtClean="0"/>
              <a:t>(MADF) (</a:t>
            </a:r>
            <a:r>
              <a:rPr lang="en-US" dirty="0" smtClean="0"/>
              <a:t>2101CS402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Strings represent a sequence of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datatype</a:t>
            </a:r>
            <a:r>
              <a:rPr lang="en-US" dirty="0" smtClean="0"/>
              <a:t> used </a:t>
            </a:r>
            <a:r>
              <a:rPr lang="en-US" dirty="0"/>
              <a:t>to store some data like name, address etc</a:t>
            </a:r>
            <a:r>
              <a:rPr lang="en-US" dirty="0" smtClean="0"/>
              <a:t>.</a:t>
            </a:r>
          </a:p>
          <a:p>
            <a:r>
              <a:rPr lang="en-US" dirty="0"/>
              <a:t>A Dart </a:t>
            </a:r>
            <a:r>
              <a:rPr lang="en-US" dirty="0" smtClean="0"/>
              <a:t>String </a:t>
            </a:r>
            <a:r>
              <a:rPr lang="en-US" dirty="0"/>
              <a:t>is a sequence of UTF-16 code units</a:t>
            </a:r>
            <a:r>
              <a:rPr lang="en-US" dirty="0" smtClean="0"/>
              <a:t>.</a:t>
            </a:r>
          </a:p>
          <a:p>
            <a:r>
              <a:rPr lang="en-US" dirty="0"/>
              <a:t>The keyword 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 is used to represent string literals</a:t>
            </a:r>
            <a:r>
              <a:rPr lang="en-US" dirty="0" smtClean="0"/>
              <a:t>.</a:t>
            </a:r>
          </a:p>
          <a:p>
            <a:r>
              <a:rPr lang="en-US" dirty="0"/>
              <a:t>String values are embedded in </a:t>
            </a:r>
            <a:r>
              <a:rPr lang="en-US" dirty="0" smtClean="0"/>
              <a:t>either </a:t>
            </a:r>
            <a:r>
              <a:rPr lang="en-US" dirty="0"/>
              <a:t>single or double quotes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use the plus (+) operator to concatenate strings: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0761" y="3127761"/>
            <a:ext cx="3773509" cy="669359"/>
            <a:chOff x="450761" y="3127761"/>
            <a:chExt cx="3773509" cy="669359"/>
          </a:xfrm>
        </p:grpSpPr>
        <p:sp>
          <p:nvSpPr>
            <p:cNvPr id="10" name="Rectangle 9"/>
            <p:cNvSpPr/>
            <p:nvPr/>
          </p:nvSpPr>
          <p:spPr>
            <a:xfrm>
              <a:off x="862884" y="3462271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String </a:t>
              </a:r>
              <a:r>
                <a:rPr lang="en-US" sz="1600" dirty="0" err="1">
                  <a:solidFill>
                    <a:schemeClr val="tx1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= '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 University';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761" y="3462269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50761" y="31277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761" y="4456377"/>
            <a:ext cx="3773509" cy="669359"/>
            <a:chOff x="450761" y="4456377"/>
            <a:chExt cx="3773509" cy="669359"/>
          </a:xfrm>
        </p:grpSpPr>
        <p:sp>
          <p:nvSpPr>
            <p:cNvPr id="20" name="Rectangle 19"/>
            <p:cNvSpPr/>
            <p:nvPr/>
          </p:nvSpPr>
          <p:spPr>
            <a:xfrm>
              <a:off x="862884" y="4790887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String </a:t>
              </a:r>
              <a:r>
                <a:rPr lang="en-US" sz="1600" dirty="0" err="1">
                  <a:solidFill>
                    <a:schemeClr val="tx1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 smtClean="0">
                  <a:solidFill>
                    <a:schemeClr val="tx1"/>
                  </a:solidFill>
                </a:rPr>
                <a:t>'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‘ + </a:t>
              </a:r>
              <a:r>
                <a:rPr lang="en-US" sz="1600" dirty="0">
                  <a:solidFill>
                    <a:schemeClr val="tx1"/>
                  </a:solidFill>
                </a:rPr>
                <a:t>'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University';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761" y="47908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450761" y="44563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0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You can use </a:t>
            </a:r>
            <a:r>
              <a:rPr lang="en-US" dirty="0">
                <a:solidFill>
                  <a:srgbClr val="C00000"/>
                </a:solidFill>
              </a:rPr>
              <a:t>${}</a:t>
            </a:r>
            <a:r>
              <a:rPr lang="en-US" dirty="0"/>
              <a:t> to interpolate the value of Dart expressions within strings. The curly braces can be omitted when evaluating </a:t>
            </a:r>
            <a:r>
              <a:rPr lang="en-US" dirty="0" smtClean="0"/>
              <a:t>identifiers.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9397" y="1685327"/>
            <a:ext cx="4237149" cy="1183051"/>
            <a:chOff x="489397" y="1685327"/>
            <a:chExt cx="4237149" cy="1183051"/>
          </a:xfrm>
        </p:grpSpPr>
        <p:sp>
          <p:nvSpPr>
            <p:cNvPr id="10" name="Rectangle 9"/>
            <p:cNvSpPr/>
            <p:nvPr/>
          </p:nvSpPr>
          <p:spPr>
            <a:xfrm>
              <a:off x="901520" y="2019837"/>
              <a:ext cx="3825026" cy="848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String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str</a:t>
              </a:r>
              <a:r>
                <a:rPr lang="en-US" sz="1600" dirty="0" smtClean="0">
                  <a:solidFill>
                    <a:schemeClr val="tx1"/>
                  </a:solidFill>
                </a:rPr>
                <a:t> =</a:t>
              </a:r>
              <a:r>
                <a:rPr lang="en-US" sz="1600" dirty="0" smtClean="0">
                  <a:solidFill>
                    <a:srgbClr val="C00000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‘is at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hadala</a:t>
              </a:r>
              <a:r>
                <a:rPr lang="en-US" sz="1600" dirty="0" smtClean="0">
                  <a:solidFill>
                    <a:schemeClr val="tx1"/>
                  </a:solidFill>
                </a:rPr>
                <a:t>‘;</a:t>
              </a:r>
              <a:endParaRPr lang="en-US" sz="1600" dirty="0" smtClean="0">
                <a:solidFill>
                  <a:srgbClr val="C00000"/>
                </a:solidFill>
              </a:endParaRPr>
            </a:p>
            <a:p>
              <a:r>
                <a:rPr lang="en-US" sz="1600" dirty="0" smtClean="0">
                  <a:solidFill>
                    <a:srgbClr val="C00000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(‘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 $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str</a:t>
              </a:r>
              <a:r>
                <a:rPr lang="en-US" sz="1600" dirty="0" smtClean="0">
                  <a:solidFill>
                    <a:schemeClr val="tx1"/>
                  </a:solidFill>
                </a:rPr>
                <a:t>’);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(‘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 </a:t>
              </a:r>
              <a:r>
                <a:rPr lang="en-US" sz="1600" dirty="0" smtClean="0">
                  <a:solidFill>
                    <a:schemeClr val="tx1"/>
                  </a:solidFill>
                </a:rPr>
                <a:t>${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str.toString</a:t>
              </a:r>
              <a:r>
                <a:rPr lang="en-US" sz="1600" dirty="0" smtClean="0">
                  <a:solidFill>
                    <a:schemeClr val="tx1"/>
                  </a:solidFill>
                </a:rPr>
                <a:t>()}’);</a:t>
              </a:r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397" y="2019835"/>
              <a:ext cx="412123" cy="8485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89397" y="168532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9397" y="3576375"/>
            <a:ext cx="4237149" cy="1845631"/>
            <a:chOff x="489397" y="3576375"/>
            <a:chExt cx="4237149" cy="1845631"/>
          </a:xfrm>
        </p:grpSpPr>
        <p:sp>
          <p:nvSpPr>
            <p:cNvPr id="12" name="Rectangle 11"/>
            <p:cNvSpPr/>
            <p:nvPr/>
          </p:nvSpPr>
          <p:spPr>
            <a:xfrm>
              <a:off x="901519" y="3910885"/>
              <a:ext cx="3825027" cy="1511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</a:t>
              </a:r>
              <a:r>
                <a:rPr lang="en-US" sz="1600" dirty="0" smtClean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String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 </a:t>
              </a:r>
              <a:r>
                <a:rPr lang="en-US" sz="1600" dirty="0" smtClean="0">
                  <a:solidFill>
                    <a:schemeClr val="tx1"/>
                  </a:solidFill>
                </a:rPr>
                <a:t>'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 University';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String</a:t>
              </a:r>
              <a:r>
                <a:rPr lang="en-US" sz="1600" dirty="0" smtClean="0">
                  <a:solidFill>
                    <a:schemeClr val="tx1"/>
                  </a:solidFill>
                </a:rPr>
                <a:t> str1 </a:t>
              </a:r>
              <a:r>
                <a:rPr lang="en-US" sz="1600" dirty="0">
                  <a:solidFill>
                    <a:schemeClr val="tx1"/>
                  </a:solidFill>
                </a:rPr>
                <a:t>= '</a:t>
              </a:r>
              <a:r>
                <a:rPr lang="en-US" sz="1600" dirty="0" smtClean="0">
                  <a:solidFill>
                    <a:schemeClr val="tx1"/>
                  </a:solidFill>
                </a:rPr>
                <a:t>is </a:t>
              </a:r>
              <a:r>
                <a:rPr lang="en-US" sz="1600" dirty="0">
                  <a:solidFill>
                    <a:schemeClr val="tx1"/>
                  </a:solidFill>
                </a:rPr>
                <a:t>at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hadala</a:t>
              </a:r>
              <a:r>
                <a:rPr lang="en-US" sz="1600" dirty="0" smtClean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	</a:t>
              </a:r>
              <a:r>
                <a:rPr lang="en-US" sz="1600" dirty="0" smtClean="0">
                  <a:solidFill>
                    <a:srgbClr val="0000FF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str</a:t>
              </a:r>
              <a:r>
                <a:rPr lang="en-US" sz="1600" dirty="0" smtClean="0">
                  <a:solidFill>
                    <a:schemeClr val="tx1"/>
                  </a:solidFill>
                </a:rPr>
                <a:t>);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+ str1);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9397" y="3910883"/>
              <a:ext cx="412123" cy="15111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489397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Program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19104" y="3576375"/>
            <a:ext cx="4237149" cy="905473"/>
            <a:chOff x="5819104" y="3576375"/>
            <a:chExt cx="4237149" cy="905473"/>
          </a:xfrm>
        </p:grpSpPr>
        <p:sp>
          <p:nvSpPr>
            <p:cNvPr id="17" name="Rectangle 16"/>
            <p:cNvSpPr/>
            <p:nvPr/>
          </p:nvSpPr>
          <p:spPr>
            <a:xfrm>
              <a:off x="6231226" y="3910885"/>
              <a:ext cx="3825027" cy="570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 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 is at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hadala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19104" y="3910883"/>
              <a:ext cx="412123" cy="5709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5819104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Output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6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Boolean data type represents Boolean values true and false</a:t>
            </a:r>
            <a:r>
              <a:rPr lang="en-US" dirty="0" smtClean="0"/>
              <a:t>.</a:t>
            </a:r>
          </a:p>
          <a:p>
            <a:r>
              <a:rPr lang="en-US" dirty="0"/>
              <a:t>Dart uses the </a:t>
            </a:r>
            <a:r>
              <a:rPr lang="en-US" b="1" dirty="0" err="1"/>
              <a:t>bool</a:t>
            </a:r>
            <a:r>
              <a:rPr lang="en-US" dirty="0"/>
              <a:t> keyword to represent a Boolean value</a:t>
            </a:r>
            <a:r>
              <a:rPr lang="en-US" dirty="0" smtClean="0"/>
              <a:t>.</a:t>
            </a:r>
          </a:p>
          <a:p>
            <a:r>
              <a:rPr lang="en-US" dirty="0"/>
              <a:t>These data types have two values that are </a:t>
            </a:r>
            <a:r>
              <a:rPr lang="en-US" b="1" dirty="0"/>
              <a:t>True</a:t>
            </a:r>
            <a:r>
              <a:rPr lang="en-US" dirty="0"/>
              <a:t> and </a:t>
            </a:r>
            <a:r>
              <a:rPr lang="en-US" b="1" dirty="0"/>
              <a:t>False</a:t>
            </a:r>
            <a:r>
              <a:rPr lang="en-US" b="1" dirty="0" smtClean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5156" y="2264877"/>
            <a:ext cx="2511379" cy="669359"/>
            <a:chOff x="515156" y="2264877"/>
            <a:chExt cx="2511379" cy="669359"/>
          </a:xfrm>
        </p:grpSpPr>
        <p:sp>
          <p:nvSpPr>
            <p:cNvPr id="12" name="Rectangle 11"/>
            <p:cNvSpPr/>
            <p:nvPr/>
          </p:nvSpPr>
          <p:spPr>
            <a:xfrm>
              <a:off x="927279" y="2599387"/>
              <a:ext cx="20992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>
                  <a:solidFill>
                    <a:srgbClr val="C00000"/>
                  </a:solidFill>
                </a:rPr>
                <a:t>bool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isIttrue1 = true;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5156" y="25993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15156" y="22648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9397" y="3576375"/>
            <a:ext cx="4237149" cy="1845631"/>
            <a:chOff x="489397" y="3576375"/>
            <a:chExt cx="4237149" cy="1845631"/>
          </a:xfrm>
        </p:grpSpPr>
        <p:sp>
          <p:nvSpPr>
            <p:cNvPr id="16" name="Rectangle 15"/>
            <p:cNvSpPr/>
            <p:nvPr/>
          </p:nvSpPr>
          <p:spPr>
            <a:xfrm>
              <a:off x="901519" y="3910885"/>
              <a:ext cx="3825027" cy="1511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</a:t>
              </a:r>
              <a:r>
                <a:rPr lang="en-US" sz="1600" dirty="0" smtClean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String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 </a:t>
              </a:r>
              <a:r>
                <a:rPr lang="en-US" sz="1600" dirty="0" smtClean="0">
                  <a:solidFill>
                    <a:schemeClr val="tx1"/>
                  </a:solidFill>
                </a:rPr>
                <a:t>'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 University';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String</a:t>
              </a:r>
              <a:r>
                <a:rPr lang="en-US" sz="1600" dirty="0" smtClean="0">
                  <a:solidFill>
                    <a:schemeClr val="tx1"/>
                  </a:solidFill>
                </a:rPr>
                <a:t> str1 </a:t>
              </a:r>
              <a:r>
                <a:rPr lang="en-US" sz="1600" dirty="0">
                  <a:solidFill>
                    <a:schemeClr val="tx1"/>
                  </a:solidFill>
                </a:rPr>
                <a:t>= '</a:t>
              </a:r>
              <a:r>
                <a:rPr lang="en-US" sz="1600" dirty="0" smtClean="0">
                  <a:solidFill>
                    <a:schemeClr val="tx1"/>
                  </a:solidFill>
                </a:rPr>
                <a:t>is </a:t>
              </a:r>
              <a:r>
                <a:rPr lang="en-US" sz="1600" dirty="0">
                  <a:solidFill>
                    <a:schemeClr val="tx1"/>
                  </a:solidFill>
                </a:rPr>
                <a:t>at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hadala</a:t>
              </a:r>
              <a:r>
                <a:rPr lang="en-US" sz="1600" dirty="0" smtClean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val</a:t>
              </a:r>
              <a:r>
                <a:rPr lang="en-US" sz="1600" dirty="0">
                  <a:solidFill>
                    <a:schemeClr val="tx1"/>
                  </a:solidFill>
                </a:rPr>
                <a:t> = (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==str1);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(‘$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val</a:t>
              </a:r>
              <a:r>
                <a:rPr lang="en-US" sz="1600" dirty="0" smtClean="0">
                  <a:solidFill>
                    <a:schemeClr val="tx1"/>
                  </a:solidFill>
                </a:rPr>
                <a:t>’);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9397" y="3910883"/>
              <a:ext cx="412123" cy="15111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89397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Program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19104" y="3576375"/>
            <a:ext cx="4237149" cy="669359"/>
            <a:chOff x="5819104" y="3576375"/>
            <a:chExt cx="4237149" cy="669359"/>
          </a:xfrm>
        </p:grpSpPr>
        <p:sp>
          <p:nvSpPr>
            <p:cNvPr id="19" name="Rectangle 18"/>
            <p:cNvSpPr/>
            <p:nvPr/>
          </p:nvSpPr>
          <p:spPr>
            <a:xfrm>
              <a:off x="6231226" y="3910885"/>
              <a:ext cx="3825027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false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19104" y="3910883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5819104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Output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5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</a:t>
            </a:r>
            <a:r>
              <a:rPr lang="en-US" dirty="0" smtClean="0"/>
              <a:t>Variable </a:t>
            </a:r>
            <a:r>
              <a:rPr lang="en-US" dirty="0"/>
              <a:t>and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we can access the fields and methods of the </a:t>
            </a:r>
            <a:r>
              <a:rPr lang="en-US" dirty="0" smtClean="0"/>
              <a:t>class using </a:t>
            </a:r>
            <a:r>
              <a:rPr lang="en-US" dirty="0">
                <a:solidFill>
                  <a:srgbClr val="C00000"/>
                </a:solidFill>
              </a:rPr>
              <a:t>(.) operator </a:t>
            </a:r>
            <a:r>
              <a:rPr lang="en-US" dirty="0"/>
              <a:t>with the </a:t>
            </a:r>
            <a:r>
              <a:rPr lang="en-US" dirty="0" smtClean="0">
                <a:solidFill>
                  <a:srgbClr val="C00000"/>
                </a:solidFill>
              </a:rPr>
              <a:t>object</a:t>
            </a:r>
            <a:r>
              <a:rPr lang="en-US" dirty="0" smtClean="0"/>
              <a:t> name.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47373" y="1431362"/>
            <a:ext cx="6076677" cy="629257"/>
            <a:chOff x="447373" y="1431362"/>
            <a:chExt cx="6076677" cy="629257"/>
          </a:xfrm>
        </p:grpSpPr>
        <p:sp>
          <p:nvSpPr>
            <p:cNvPr id="9" name="Rectangle 8"/>
            <p:cNvSpPr/>
            <p:nvPr/>
          </p:nvSpPr>
          <p:spPr>
            <a:xfrm>
              <a:off x="859495" y="1772620"/>
              <a:ext cx="5664555" cy="287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objectName.propName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</a:rPr>
                <a:t>or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objectName.methoName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373" y="1772618"/>
              <a:ext cx="398385" cy="288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47373" y="1431362"/>
              <a:ext cx="2720829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7373" y="2193353"/>
            <a:ext cx="4858723" cy="4272161"/>
            <a:chOff x="447373" y="2193353"/>
            <a:chExt cx="4858723" cy="4272161"/>
          </a:xfrm>
        </p:grpSpPr>
        <p:sp>
          <p:nvSpPr>
            <p:cNvPr id="14" name="Rectangle 13"/>
            <p:cNvSpPr/>
            <p:nvPr/>
          </p:nvSpPr>
          <p:spPr>
            <a:xfrm>
              <a:off x="859495" y="2527861"/>
              <a:ext cx="4446601" cy="3937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b="1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 Student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Class Function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</a:t>
              </a:r>
              <a:r>
                <a:rPr lang="en-US" sz="1600" dirty="0" err="1">
                  <a:solidFill>
                    <a:schemeClr val="tx1"/>
                  </a:solidFill>
                </a:rPr>
                <a:t>showStdInfo</a:t>
              </a:r>
              <a:r>
                <a:rPr lang="en-US" sz="1600" dirty="0">
                  <a:solidFill>
                    <a:schemeClr val="tx1"/>
                  </a:solidFill>
                </a:rPr>
                <a:t>()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Name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Age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Roll Number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 smtClean="0">
                  <a:solidFill>
                    <a:schemeClr val="tx1"/>
                  </a:solidFill>
                </a:rPr>
                <a:t>}");</a:t>
              </a:r>
              <a:r>
                <a:rPr lang="en-US" sz="1600" dirty="0">
                  <a:solidFill>
                    <a:schemeClr val="tx1"/>
                  </a:solidFill>
                </a:rPr>
                <a:t>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 main() {   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Creating object called 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std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</a:t>
              </a:r>
              <a:r>
                <a:rPr lang="en-US" sz="1600" dirty="0">
                  <a:solidFill>
                    <a:schemeClr val="tx1"/>
                  </a:solidFill>
                </a:rPr>
                <a:t> = </a:t>
              </a:r>
              <a:r>
                <a:rPr lang="en-US" sz="1600" b="1" dirty="0">
                  <a:solidFill>
                    <a:schemeClr val="tx1"/>
                  </a:solidFill>
                </a:rPr>
                <a:t>new</a:t>
              </a:r>
              <a:r>
                <a:rPr lang="en-US" sz="1600" dirty="0">
                  <a:solidFill>
                    <a:schemeClr val="tx1"/>
                  </a:solidFill>
                </a:rPr>
                <a:t> Student();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 err="1">
                  <a:solidFill>
                    <a:schemeClr val="tx1"/>
                  </a:solidFill>
                </a:rPr>
                <a:t>std.stdName</a:t>
              </a:r>
              <a:r>
                <a:rPr lang="en-US" sz="1600" dirty="0">
                  <a:solidFill>
                    <a:schemeClr val="tx1"/>
                  </a:solidFill>
                </a:rPr>
                <a:t> = </a:t>
              </a:r>
              <a:r>
                <a:rPr lang="en-US" sz="1600" dirty="0" smtClean="0">
                  <a:solidFill>
                    <a:schemeClr val="tx1"/>
                  </a:solidFill>
                </a:rPr>
                <a:t>“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";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373" y="2527859"/>
              <a:ext cx="412123" cy="3937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447373" y="219335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Example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7987" y="2250616"/>
            <a:ext cx="4858723" cy="1600167"/>
            <a:chOff x="5467987" y="2250616"/>
            <a:chExt cx="4858723" cy="1600167"/>
          </a:xfrm>
        </p:grpSpPr>
        <p:sp>
          <p:nvSpPr>
            <p:cNvPr id="17" name="Rectangle 16"/>
            <p:cNvSpPr/>
            <p:nvPr/>
          </p:nvSpPr>
          <p:spPr>
            <a:xfrm>
              <a:off x="5880109" y="2585124"/>
              <a:ext cx="4446601" cy="1265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std.stdAge</a:t>
              </a:r>
              <a:r>
                <a:rPr lang="en-US" sz="1600" dirty="0">
                  <a:solidFill>
                    <a:schemeClr val="tx1"/>
                  </a:solidFill>
                </a:rPr>
                <a:t> =24;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 err="1">
                  <a:solidFill>
                    <a:schemeClr val="tx1"/>
                  </a:solidFill>
                </a:rPr>
                <a:t>std.stdRoll_nu</a:t>
              </a:r>
              <a:r>
                <a:rPr lang="en-US" sz="1600" dirty="0">
                  <a:solidFill>
                    <a:schemeClr val="tx1"/>
                  </a:solidFill>
                </a:rPr>
                <a:t> = 90001;  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//Accessing class Function</a:t>
              </a:r>
              <a:r>
                <a:rPr lang="en-US" sz="1600" dirty="0">
                  <a:solidFill>
                    <a:schemeClr val="tx1"/>
                  </a:solidFill>
                </a:rPr>
                <a:t>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 </a:t>
              </a:r>
              <a:r>
                <a:rPr lang="en-US" sz="1600" dirty="0" err="1">
                  <a:solidFill>
                    <a:schemeClr val="tx1"/>
                  </a:solidFill>
                </a:rPr>
                <a:t>std.showStdInfo</a:t>
              </a:r>
              <a:r>
                <a:rPr lang="en-US" sz="1600" dirty="0">
                  <a:solidFill>
                    <a:schemeClr val="tx1"/>
                  </a:solidFill>
                </a:rPr>
                <a:t>();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67987" y="2585122"/>
              <a:ext cx="412123" cy="12656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467987" y="225061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Example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67987" y="4369769"/>
            <a:ext cx="3384205" cy="1116630"/>
            <a:chOff x="5467987" y="4369769"/>
            <a:chExt cx="3384205" cy="1116630"/>
          </a:xfrm>
        </p:grpSpPr>
        <p:sp>
          <p:nvSpPr>
            <p:cNvPr id="13" name="Rectangle 12"/>
            <p:cNvSpPr/>
            <p:nvPr/>
          </p:nvSpPr>
          <p:spPr>
            <a:xfrm>
              <a:off x="5880109" y="4704278"/>
              <a:ext cx="2972083" cy="782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Student Name is </a:t>
              </a:r>
              <a:r>
                <a:rPr lang="en-US" sz="1600" dirty="0" smtClean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 Student Age is : </a:t>
              </a:r>
              <a:r>
                <a:rPr lang="en-US" sz="1600" dirty="0" smtClean="0">
                  <a:solidFill>
                    <a:schemeClr val="tx1"/>
                  </a:solidFill>
                </a:rPr>
                <a:t>24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Student Roll Number is : </a:t>
              </a:r>
              <a:r>
                <a:rPr lang="en-US" sz="1600" dirty="0" smtClean="0">
                  <a:solidFill>
                    <a:schemeClr val="tx1"/>
                  </a:solidFill>
                </a:rPr>
                <a:t>498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67987" y="4704277"/>
              <a:ext cx="412123" cy="7821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5467987" y="436976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6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Sound null safety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Null Safety in simple words means a variable cannot contain a ‘null’ </a:t>
            </a:r>
            <a:r>
              <a:rPr lang="en-US" dirty="0" smtClean="0"/>
              <a:t>value.</a:t>
            </a:r>
          </a:p>
          <a:p>
            <a:r>
              <a:rPr lang="en-US" dirty="0"/>
              <a:t>It </a:t>
            </a:r>
            <a:r>
              <a:rPr lang="en-US" dirty="0" smtClean="0"/>
              <a:t>prevents </a:t>
            </a:r>
            <a:r>
              <a:rPr lang="en-US" dirty="0"/>
              <a:t>errors that result from unintentional access of variables set to 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types on variables: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9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Nullable</a:t>
            </a:r>
            <a:r>
              <a:rPr lang="en-US" dirty="0" smtClean="0"/>
              <a:t> &amp; Non-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When we use null safety, all types are by default non-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an </a:t>
            </a:r>
            <a:r>
              <a:rPr lang="en-US" dirty="0" err="1"/>
              <a:t>int</a:t>
            </a:r>
            <a:r>
              <a:rPr lang="en-US" dirty="0"/>
              <a:t> variable must have an integer value.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a variable is non-</a:t>
            </a:r>
            <a:r>
              <a:rPr lang="en-US" dirty="0" err="1"/>
              <a:t>nullable</a:t>
            </a:r>
            <a:r>
              <a:rPr lang="en-US" dirty="0"/>
              <a:t>, it must always be set to a non-null value</a:t>
            </a:r>
            <a:r>
              <a:rPr lang="en-US" dirty="0" smtClean="0"/>
              <a:t>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/>
              <a:t>Nullable</a:t>
            </a:r>
            <a:r>
              <a:rPr lang="en-US" dirty="0" smtClean="0"/>
              <a:t> </a:t>
            </a:r>
            <a:r>
              <a:rPr lang="en-US" dirty="0"/>
              <a:t>types</a:t>
            </a:r>
          </a:p>
          <a:p>
            <a:pPr lvl="1"/>
            <a:r>
              <a:rPr lang="en-US" dirty="0" err="1"/>
              <a:t>Nullable</a:t>
            </a:r>
            <a:r>
              <a:rPr lang="en-US" dirty="0"/>
              <a:t> type (?) operators specify if a variable can be null.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nullable</a:t>
            </a:r>
            <a:r>
              <a:rPr lang="en-US" dirty="0"/>
              <a:t> variable does not need to be initialized before being used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885181" y="5114981"/>
            <a:ext cx="5734558" cy="1114558"/>
            <a:chOff x="885181" y="5114981"/>
            <a:chExt cx="5734558" cy="1114558"/>
          </a:xfrm>
        </p:grpSpPr>
        <p:sp>
          <p:nvSpPr>
            <p:cNvPr id="18" name="Rectangle 17"/>
            <p:cNvSpPr/>
            <p:nvPr/>
          </p:nvSpPr>
          <p:spPr>
            <a:xfrm>
              <a:off x="1297303" y="5449491"/>
              <a:ext cx="5322436" cy="780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String? </a:t>
              </a:r>
              <a:r>
                <a:rPr lang="en-US" sz="1600" dirty="0" err="1">
                  <a:solidFill>
                    <a:schemeClr val="tx1"/>
                  </a:solidFill>
                </a:rPr>
                <a:t>houseLocationName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  <a:r>
                <a:rPr lang="en-US" sz="1600" dirty="0">
                  <a:solidFill>
                    <a:srgbClr val="0000FF"/>
                  </a:solidFill>
                </a:rPr>
                <a:t>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By default, it's set to null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? </a:t>
              </a:r>
              <a:r>
                <a:rPr lang="en-US" sz="1600" dirty="0">
                  <a:solidFill>
                    <a:schemeClr val="tx1"/>
                  </a:solidFill>
                </a:rPr>
                <a:t>number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 36;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By default, it's set to non-null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number = null;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// It's possible to reassign it to null.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5181" y="5449488"/>
              <a:ext cx="412123" cy="7800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885181" y="511498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Example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5181" y="2026843"/>
            <a:ext cx="2682265" cy="1372136"/>
            <a:chOff x="885181" y="2026843"/>
            <a:chExt cx="2682265" cy="1372136"/>
          </a:xfrm>
        </p:grpSpPr>
        <p:sp>
          <p:nvSpPr>
            <p:cNvPr id="10" name="Rectangle 9"/>
            <p:cNvSpPr/>
            <p:nvPr/>
          </p:nvSpPr>
          <p:spPr>
            <a:xfrm>
              <a:off x="1297303" y="2361353"/>
              <a:ext cx="2270143" cy="103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number</a:t>
              </a:r>
              <a:r>
                <a:rPr lang="en-US" sz="1600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chemeClr val="tx1"/>
                  </a:solidFill>
                </a:rPr>
                <a:t>number = 0;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181" y="2361350"/>
              <a:ext cx="412123" cy="10376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885181" y="202684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Example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5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Assertion/Bang Operators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 smtClean="0"/>
              <a:t>The Assertion/Bang </a:t>
            </a:r>
            <a:r>
              <a:rPr lang="en-US" dirty="0"/>
              <a:t>Operator </a:t>
            </a:r>
            <a:r>
              <a:rPr lang="en-US" dirty="0" smtClean="0"/>
              <a:t>(!)</a:t>
            </a:r>
          </a:p>
          <a:p>
            <a:pPr lvl="1"/>
            <a:r>
              <a:rPr lang="en-US" dirty="0" smtClean="0"/>
              <a:t>It used to inform dart compiler that variable value is not null.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8367" y="1689405"/>
            <a:ext cx="6533046" cy="910644"/>
            <a:chOff x="1078367" y="1689405"/>
            <a:chExt cx="6533046" cy="910644"/>
          </a:xfrm>
        </p:grpSpPr>
        <p:sp>
          <p:nvSpPr>
            <p:cNvPr id="7" name="Rectangle 6"/>
            <p:cNvSpPr/>
            <p:nvPr/>
          </p:nvSpPr>
          <p:spPr>
            <a:xfrm>
              <a:off x="1490488" y="2023915"/>
              <a:ext cx="6120925" cy="576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? </a:t>
              </a:r>
              <a:r>
                <a:rPr lang="en-US" sz="1600" dirty="0" err="1">
                  <a:solidFill>
                    <a:schemeClr val="tx1"/>
                  </a:solidFill>
                </a:rPr>
                <a:t>anyNumber</a:t>
              </a:r>
              <a:r>
                <a:rPr lang="en-US" sz="1600" dirty="0">
                  <a:solidFill>
                    <a:schemeClr val="tx1"/>
                  </a:solidFill>
                </a:rPr>
                <a:t> = 50</a:t>
              </a:r>
              <a:r>
                <a:rPr lang="en-US" sz="1600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data = </a:t>
              </a:r>
              <a:r>
                <a:rPr lang="en-US" sz="1600" dirty="0" err="1">
                  <a:solidFill>
                    <a:schemeClr val="tx1"/>
                  </a:solidFill>
                </a:rPr>
                <a:t>anyNumber</a:t>
              </a:r>
              <a:r>
                <a:rPr lang="en-US" sz="1600" dirty="0">
                  <a:solidFill>
                    <a:schemeClr val="tx1"/>
                  </a:solidFill>
                </a:rPr>
                <a:t>!;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Because the value is not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nullable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, this is valid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8367" y="2023913"/>
              <a:ext cx="412123" cy="576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078367" y="168940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Example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2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Dart we don’t have keywords </a:t>
            </a:r>
            <a:r>
              <a:rPr lang="en-US" dirty="0"/>
              <a:t>like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protected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to </a:t>
            </a:r>
            <a:r>
              <a:rPr lang="en-US" dirty="0"/>
              <a:t>control the access scope for a property or </a:t>
            </a:r>
            <a:r>
              <a:rPr lang="en-US" dirty="0" smtClean="0"/>
              <a:t>method.</a:t>
            </a:r>
          </a:p>
          <a:p>
            <a:r>
              <a:rPr lang="en-US" dirty="0"/>
              <a:t>It use </a:t>
            </a:r>
            <a:r>
              <a:rPr lang="en-US" dirty="0">
                <a:solidFill>
                  <a:srgbClr val="C00000"/>
                </a:solidFill>
              </a:rPr>
              <a:t>_ (underscore) </a:t>
            </a:r>
            <a:r>
              <a:rPr lang="en-US" dirty="0"/>
              <a:t>at the start of the </a:t>
            </a:r>
            <a:r>
              <a:rPr lang="en-US" dirty="0" err="1" smtClean="0"/>
              <a:t>variablename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make </a:t>
            </a:r>
            <a:r>
              <a:rPr lang="en-US" dirty="0"/>
              <a:t>a data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.</a:t>
            </a:r>
          </a:p>
          <a:p>
            <a:r>
              <a:rPr lang="en-US" dirty="0"/>
              <a:t>In Dart, the privacy is at library level rather than class level. </a:t>
            </a:r>
            <a:endParaRPr lang="en-US" dirty="0" smtClean="0"/>
          </a:p>
          <a:p>
            <a:r>
              <a:rPr lang="en-US" dirty="0"/>
              <a:t>It means other classes and functions in the same library still have the access</a:t>
            </a:r>
            <a:r>
              <a:rPr lang="en-US" dirty="0" smtClean="0"/>
              <a:t>.</a:t>
            </a:r>
          </a:p>
          <a:p>
            <a:r>
              <a:rPr lang="en-US" dirty="0"/>
              <a:t>So, a data member is either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 (if not preceded by _) or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(if preceded by </a:t>
            </a:r>
            <a:r>
              <a:rPr lang="en-US" dirty="0" smtClean="0"/>
              <a:t>_).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Modifiers :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there is a library </a:t>
            </a:r>
            <a:r>
              <a:rPr lang="en-US" dirty="0" err="1"/>
              <a:t>a.dart</a:t>
            </a:r>
            <a:r>
              <a:rPr lang="en-US" dirty="0"/>
              <a:t> with a class named A. The class has two fields: first (public) and _second (private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6590" y="1774098"/>
            <a:ext cx="4858723" cy="3583512"/>
            <a:chOff x="406590" y="1774098"/>
            <a:chExt cx="4858723" cy="3583512"/>
          </a:xfrm>
        </p:grpSpPr>
        <p:sp>
          <p:nvSpPr>
            <p:cNvPr id="6" name="Rectangle 5"/>
            <p:cNvSpPr/>
            <p:nvPr/>
          </p:nvSpPr>
          <p:spPr>
            <a:xfrm>
              <a:off x="818712" y="2108605"/>
              <a:ext cx="4446601" cy="3249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A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String </a:t>
              </a:r>
              <a:r>
                <a:rPr lang="en-US" sz="1600" dirty="0">
                  <a:solidFill>
                    <a:schemeClr val="tx1"/>
                  </a:solidFill>
                </a:rPr>
                <a:t>first;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String </a:t>
              </a:r>
              <a:r>
                <a:rPr lang="en-US" sz="1600" dirty="0">
                  <a:solidFill>
                    <a:schemeClr val="tx1"/>
                  </a:solidFill>
                </a:rPr>
                <a:t>_second;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 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A </a:t>
              </a:r>
              <a:r>
                <a:rPr lang="en-US" sz="1600" dirty="0" err="1">
                  <a:solidFill>
                    <a:schemeClr val="tx1"/>
                  </a:solidFill>
                </a:rPr>
                <a:t>a</a:t>
              </a:r>
              <a:r>
                <a:rPr lang="en-US" sz="1600" dirty="0">
                  <a:solidFill>
                    <a:schemeClr val="tx1"/>
                  </a:solidFill>
                </a:rPr>
                <a:t> = new A();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a.first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 'New first';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a</a:t>
              </a:r>
              <a:r>
                <a:rPr lang="en-US" sz="1600" dirty="0" err="1">
                  <a:solidFill>
                    <a:schemeClr val="tx1"/>
                  </a:solidFill>
                </a:rPr>
                <a:t>._second</a:t>
              </a:r>
              <a:r>
                <a:rPr lang="en-US" sz="1600" dirty="0">
                  <a:solidFill>
                    <a:schemeClr val="tx1"/>
                  </a:solidFill>
                </a:rPr>
                <a:t> = 'New second';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print</a:t>
              </a:r>
              <a:r>
                <a:rPr lang="en-US" sz="1600" dirty="0">
                  <a:solidFill>
                    <a:schemeClr val="tx1"/>
                  </a:solidFill>
                </a:rPr>
                <a:t>('${</a:t>
              </a:r>
              <a:r>
                <a:rPr lang="en-US" sz="1600" dirty="0" err="1">
                  <a:solidFill>
                    <a:schemeClr val="tx1"/>
                  </a:solidFill>
                </a:rPr>
                <a:t>a.first</a:t>
              </a:r>
              <a:r>
                <a:rPr lang="en-US" sz="1600" dirty="0">
                  <a:solidFill>
                    <a:schemeClr val="tx1"/>
                  </a:solidFill>
                </a:rPr>
                <a:t>}: ${</a:t>
              </a:r>
              <a:r>
                <a:rPr lang="en-US" sz="1600" dirty="0" err="1">
                  <a:solidFill>
                    <a:schemeClr val="tx1"/>
                  </a:solidFill>
                </a:rPr>
                <a:t>a._second</a:t>
              </a:r>
              <a:r>
                <a:rPr lang="en-US" sz="1600" dirty="0">
                  <a:solidFill>
                    <a:schemeClr val="tx1"/>
                  </a:solidFill>
                </a:rPr>
                <a:t>}');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90" y="2108604"/>
              <a:ext cx="412123" cy="3249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6590" y="177409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Example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9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data types </a:t>
            </a:r>
            <a:r>
              <a:rPr lang="en-US" dirty="0" smtClean="0"/>
              <a:t>list </a:t>
            </a:r>
            <a:r>
              <a:rPr lang="en-US" dirty="0"/>
              <a:t>and map are used to represent a collection of objects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 is an ordered group of objects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 type in Dart is synonymous to the concept of 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other programming languages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dart:core</a:t>
            </a:r>
            <a:r>
              <a:rPr lang="en-US" dirty="0"/>
              <a:t> library provides 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class that enables creation and manipulation of lists</a:t>
            </a:r>
            <a:r>
              <a:rPr lang="en-US" dirty="0" smtClean="0"/>
              <a:t>.</a:t>
            </a:r>
          </a:p>
          <a:p>
            <a:r>
              <a:rPr lang="en-US" dirty="0"/>
              <a:t>Lists can be classified as </a:t>
            </a:r>
            <a:endParaRPr lang="en-US" dirty="0" smtClean="0"/>
          </a:p>
          <a:p>
            <a:pPr lvl="1"/>
            <a:r>
              <a:rPr lang="en-US" dirty="0"/>
              <a:t>Fixed Length List</a:t>
            </a:r>
          </a:p>
          <a:p>
            <a:pPr lvl="1"/>
            <a:r>
              <a:rPr lang="en-US" dirty="0" err="1"/>
              <a:t>Growable</a:t>
            </a:r>
            <a:r>
              <a:rPr lang="en-US" dirty="0"/>
              <a:t> List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947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 Programming Language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Fixed Length </a:t>
            </a:r>
            <a:r>
              <a:rPr lang="en-US" dirty="0" smtClean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fixed length list’s length cannot change at runtime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 above syntax creates a list of the specified size</a:t>
            </a:r>
            <a:r>
              <a:rPr lang="en-US" dirty="0" smtClean="0"/>
              <a:t>.</a:t>
            </a:r>
          </a:p>
          <a:p>
            <a:r>
              <a:rPr lang="en-US" dirty="0"/>
              <a:t>The list cannot grow or shrink at runtime.</a:t>
            </a:r>
            <a:endParaRPr lang="en-US" b="1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476519" y="1350477"/>
            <a:ext cx="3670479" cy="669359"/>
            <a:chOff x="476519" y="1350477"/>
            <a:chExt cx="3670479" cy="669359"/>
          </a:xfrm>
        </p:grpSpPr>
        <p:sp>
          <p:nvSpPr>
            <p:cNvPr id="4" name="Rectangle 3"/>
            <p:cNvSpPr/>
            <p:nvPr/>
          </p:nvSpPr>
          <p:spPr>
            <a:xfrm>
              <a:off x="888642" y="1684987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list_name</a:t>
              </a:r>
              <a:r>
                <a:rPr lang="en-US" sz="1600" dirty="0">
                  <a:solidFill>
                    <a:schemeClr val="tx1"/>
                  </a:solidFill>
                </a:rPr>
                <a:t> = new List(</a:t>
              </a:r>
              <a:r>
                <a:rPr lang="en-US" sz="1600" dirty="0" err="1">
                  <a:solidFill>
                    <a:schemeClr val="tx1"/>
                  </a:solidFill>
                </a:rPr>
                <a:t>initial_size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6519" y="16849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76519" y="13504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19" y="3086978"/>
            <a:ext cx="3670479" cy="1639568"/>
            <a:chOff x="476519" y="3086978"/>
            <a:chExt cx="3670479" cy="1639568"/>
          </a:xfrm>
        </p:grpSpPr>
        <p:sp>
          <p:nvSpPr>
            <p:cNvPr id="7" name="Rectangle 6"/>
            <p:cNvSpPr/>
            <p:nvPr/>
          </p:nvSpPr>
          <p:spPr>
            <a:xfrm>
              <a:off x="888642" y="3421488"/>
              <a:ext cx="3258356" cy="13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 = new List(3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lst[0] = 12; </a:t>
              </a:r>
              <a:endParaRPr lang="sv-SE" sz="1600" dirty="0" smtClean="0">
                <a:solidFill>
                  <a:schemeClr val="tx1"/>
                </a:solidFill>
              </a:endParaRPr>
            </a:p>
            <a:p>
              <a:r>
                <a:rPr lang="sv-SE" sz="1600" dirty="0" smtClean="0">
                  <a:solidFill>
                    <a:schemeClr val="tx1"/>
                  </a:solidFill>
                </a:rPr>
                <a:t>lst[1</a:t>
              </a:r>
              <a:r>
                <a:rPr lang="sv-SE" sz="1600" dirty="0">
                  <a:solidFill>
                    <a:schemeClr val="tx1"/>
                  </a:solidFill>
                </a:rPr>
                <a:t>] = 13; </a:t>
              </a:r>
              <a:endParaRPr lang="sv-SE" sz="1600" dirty="0" smtClean="0">
                <a:solidFill>
                  <a:schemeClr val="tx1"/>
                </a:solidFill>
              </a:endParaRPr>
            </a:p>
            <a:p>
              <a:r>
                <a:rPr lang="sv-SE" sz="1600" dirty="0" smtClean="0">
                  <a:solidFill>
                    <a:schemeClr val="tx1"/>
                  </a:solidFill>
                </a:rPr>
                <a:t>lst[2</a:t>
              </a:r>
              <a:r>
                <a:rPr lang="sv-SE" sz="1600" dirty="0">
                  <a:solidFill>
                    <a:schemeClr val="tx1"/>
                  </a:solidFill>
                </a:rPr>
                <a:t>] = 11</a:t>
              </a:r>
              <a:r>
                <a:rPr lang="sv-SE" sz="1600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print(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6519" y="3421486"/>
              <a:ext cx="412123" cy="130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76519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35015" y="3086978"/>
            <a:ext cx="3670479" cy="669359"/>
            <a:chOff x="5935015" y="3086978"/>
            <a:chExt cx="3670479" cy="669359"/>
          </a:xfrm>
        </p:grpSpPr>
        <p:sp>
          <p:nvSpPr>
            <p:cNvPr id="11" name="Rectangle 10"/>
            <p:cNvSpPr/>
            <p:nvPr/>
          </p:nvSpPr>
          <p:spPr>
            <a:xfrm>
              <a:off x="6347138" y="3421488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[12, 13, 11]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5015" y="342148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5935015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5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err="1"/>
              <a:t>Growable</a:t>
            </a:r>
            <a:r>
              <a:rPr lang="en-US" dirty="0"/>
              <a:t> List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growable</a:t>
            </a:r>
            <a:r>
              <a:rPr lang="en-US" dirty="0"/>
              <a:t> list’s length can change at run-time</a:t>
            </a:r>
            <a:r>
              <a:rPr lang="en-US" dirty="0" smtClean="0"/>
              <a:t>.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6519" y="1350477"/>
            <a:ext cx="3670479" cy="669359"/>
            <a:chOff x="476519" y="1350477"/>
            <a:chExt cx="3670479" cy="669359"/>
          </a:xfrm>
        </p:grpSpPr>
        <p:sp>
          <p:nvSpPr>
            <p:cNvPr id="4" name="Rectangle 3"/>
            <p:cNvSpPr/>
            <p:nvPr/>
          </p:nvSpPr>
          <p:spPr>
            <a:xfrm>
              <a:off x="888642" y="1684987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list_name</a:t>
              </a:r>
              <a:r>
                <a:rPr lang="en-US" sz="1600" dirty="0">
                  <a:solidFill>
                    <a:schemeClr val="tx1"/>
                  </a:solidFill>
                </a:rPr>
                <a:t> = new List</a:t>
              </a:r>
              <a:r>
                <a:rPr lang="en-US" sz="1600" dirty="0" smtClean="0">
                  <a:solidFill>
                    <a:schemeClr val="tx1"/>
                  </a:solidFill>
                </a:rPr>
                <a:t>();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6519" y="16849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76519" y="13504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19" y="3086978"/>
            <a:ext cx="3670479" cy="1639568"/>
            <a:chOff x="476519" y="3086978"/>
            <a:chExt cx="3670479" cy="1639568"/>
          </a:xfrm>
        </p:grpSpPr>
        <p:sp>
          <p:nvSpPr>
            <p:cNvPr id="7" name="Rectangle 6"/>
            <p:cNvSpPr/>
            <p:nvPr/>
          </p:nvSpPr>
          <p:spPr>
            <a:xfrm>
              <a:off x="888642" y="3421488"/>
              <a:ext cx="3258356" cy="13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 = new List</a:t>
              </a:r>
              <a:r>
                <a:rPr lang="en-US" sz="1600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lst[0] = 12; </a:t>
              </a:r>
              <a:endParaRPr lang="sv-SE" sz="1600" dirty="0" smtClean="0">
                <a:solidFill>
                  <a:schemeClr val="tx1"/>
                </a:solidFill>
              </a:endParaRPr>
            </a:p>
            <a:p>
              <a:r>
                <a:rPr lang="sv-SE" sz="1600" dirty="0" smtClean="0">
                  <a:solidFill>
                    <a:schemeClr val="tx1"/>
                  </a:solidFill>
                </a:rPr>
                <a:t>lst[1</a:t>
              </a:r>
              <a:r>
                <a:rPr lang="sv-SE" sz="1600" dirty="0">
                  <a:solidFill>
                    <a:schemeClr val="tx1"/>
                  </a:solidFill>
                </a:rPr>
                <a:t>] = 13; </a:t>
              </a:r>
              <a:endParaRPr lang="sv-SE" sz="1600" dirty="0" smtClean="0">
                <a:solidFill>
                  <a:schemeClr val="tx1"/>
                </a:solidFill>
              </a:endParaRPr>
            </a:p>
            <a:p>
              <a:r>
                <a:rPr lang="sv-SE" sz="1600" dirty="0" smtClean="0">
                  <a:solidFill>
                    <a:schemeClr val="tx1"/>
                  </a:solidFill>
                </a:rPr>
                <a:t>lst[2</a:t>
              </a:r>
              <a:r>
                <a:rPr lang="sv-SE" sz="1600" dirty="0">
                  <a:solidFill>
                    <a:schemeClr val="tx1"/>
                  </a:solidFill>
                </a:rPr>
                <a:t>] = 11</a:t>
              </a:r>
              <a:r>
                <a:rPr lang="sv-SE" sz="1600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print(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6519" y="3421486"/>
              <a:ext cx="412123" cy="130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76519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35015" y="3086978"/>
            <a:ext cx="3670479" cy="669359"/>
            <a:chOff x="5935015" y="3086978"/>
            <a:chExt cx="3670479" cy="669359"/>
          </a:xfrm>
        </p:grpSpPr>
        <p:sp>
          <p:nvSpPr>
            <p:cNvPr id="11" name="Rectangle 10"/>
            <p:cNvSpPr/>
            <p:nvPr/>
          </p:nvSpPr>
          <p:spPr>
            <a:xfrm>
              <a:off x="6347138" y="3421488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[12, 13, 11]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5015" y="342148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5935015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1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Map</a:t>
            </a:r>
            <a:r>
              <a:rPr lang="en-US" dirty="0"/>
              <a:t> data type represents a set of values as key-value pairs</a:t>
            </a:r>
            <a:r>
              <a:rPr lang="en-US" dirty="0" smtClean="0"/>
              <a:t>.</a:t>
            </a:r>
          </a:p>
          <a:p>
            <a:r>
              <a:rPr lang="en-US" dirty="0"/>
              <a:t>Keys and values on a map may be of any </a:t>
            </a:r>
            <a:r>
              <a:rPr lang="en-US" dirty="0" smtClean="0"/>
              <a:t>data type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It is a dynamic collection. 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761" y="2174724"/>
            <a:ext cx="3966693" cy="890449"/>
            <a:chOff x="450761" y="2174724"/>
            <a:chExt cx="3966693" cy="890449"/>
          </a:xfrm>
        </p:grpSpPr>
        <p:sp>
          <p:nvSpPr>
            <p:cNvPr id="14" name="Rectangle 13"/>
            <p:cNvSpPr/>
            <p:nvPr/>
          </p:nvSpPr>
          <p:spPr>
            <a:xfrm>
              <a:off x="862884" y="2509235"/>
              <a:ext cx="3554570" cy="555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identifier = </a:t>
              </a:r>
              <a:r>
                <a:rPr lang="en-US" sz="1600" dirty="0" smtClean="0">
                  <a:solidFill>
                    <a:schemeClr val="tx1"/>
                  </a:solidFill>
                </a:rPr>
                <a:t>Map()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identifier</a:t>
              </a:r>
              <a:r>
                <a:rPr lang="en-US" sz="1600" dirty="0" smtClean="0">
                  <a:solidFill>
                    <a:schemeClr val="tx1"/>
                  </a:solidFill>
                </a:rPr>
                <a:t>[key] </a:t>
              </a:r>
              <a:r>
                <a:rPr lang="en-US" sz="1600" dirty="0">
                  <a:solidFill>
                    <a:schemeClr val="tx1"/>
                  </a:solidFill>
                </a:rPr>
                <a:t>= value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0761" y="2509232"/>
              <a:ext cx="412123" cy="5559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450761" y="217472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0761" y="3679746"/>
            <a:ext cx="5125791" cy="1883927"/>
            <a:chOff x="450761" y="3679746"/>
            <a:chExt cx="5125791" cy="1883927"/>
          </a:xfrm>
        </p:grpSpPr>
        <p:sp>
          <p:nvSpPr>
            <p:cNvPr id="17" name="Rectangle 16"/>
            <p:cNvSpPr/>
            <p:nvPr/>
          </p:nvSpPr>
          <p:spPr>
            <a:xfrm>
              <a:off x="862884" y="4014256"/>
              <a:ext cx="4713668" cy="1549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main</a:t>
              </a:r>
              <a:r>
                <a:rPr lang="en-US" sz="1600" dirty="0" smtClean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C00000"/>
                  </a:solidFill>
                </a:rPr>
                <a:t>Map&lt;</a:t>
              </a:r>
              <a:r>
                <a:rPr lang="en-US" sz="1600" dirty="0" err="1" smtClean="0">
                  <a:solidFill>
                    <a:srgbClr val="00B050"/>
                  </a:solidFill>
                </a:rPr>
                <a:t>String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,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dynamic</a:t>
              </a:r>
              <a:r>
                <a:rPr lang="en-US" sz="1600" dirty="0" smtClean="0">
                  <a:solidFill>
                    <a:srgbClr val="C00000"/>
                  </a:solidFill>
                </a:rPr>
                <a:t>&gt; </a:t>
              </a:r>
              <a:r>
                <a:rPr lang="en-US" sz="1600" dirty="0" err="1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 smtClean="0">
                  <a:solidFill>
                    <a:srgbClr val="C00000"/>
                  </a:solidFill>
                </a:rPr>
                <a:t>Map</a:t>
              </a:r>
              <a:r>
                <a:rPr lang="en-US" sz="1600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['First'] = </a:t>
              </a:r>
              <a:r>
                <a:rPr lang="en-US" sz="1600" dirty="0" smtClean="0">
                  <a:solidFill>
                    <a:schemeClr val="tx1"/>
                  </a:solidFill>
                </a:rPr>
                <a:t>‘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['Second'] = </a:t>
              </a:r>
              <a:r>
                <a:rPr lang="en-US" sz="1600" dirty="0" smtClean="0">
                  <a:solidFill>
                    <a:schemeClr val="tx1"/>
                  </a:solidFill>
                </a:rPr>
                <a:t>‘University'; 	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0761" y="4014254"/>
              <a:ext cx="412123" cy="15494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450761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09257" y="3679746"/>
            <a:ext cx="3670479" cy="669359"/>
            <a:chOff x="5909257" y="3679746"/>
            <a:chExt cx="3670479" cy="669359"/>
          </a:xfrm>
        </p:grpSpPr>
        <p:sp>
          <p:nvSpPr>
            <p:cNvPr id="20" name="Rectangle 19"/>
            <p:cNvSpPr/>
            <p:nvPr/>
          </p:nvSpPr>
          <p:spPr>
            <a:xfrm>
              <a:off x="6321380" y="4014256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{First: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, </a:t>
              </a:r>
              <a:r>
                <a:rPr lang="en-US" sz="1600" dirty="0">
                  <a:solidFill>
                    <a:schemeClr val="tx1"/>
                  </a:solidFill>
                </a:rPr>
                <a:t>Second: 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09257" y="4014254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5909257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Decision Making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Decision-making statements allow programmers to choose which </a:t>
            </a:r>
            <a:r>
              <a:rPr lang="en-US" b="1" dirty="0">
                <a:solidFill>
                  <a:srgbClr val="C00000"/>
                </a:solidFill>
              </a:rPr>
              <a:t>statement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be executed under </a:t>
            </a:r>
            <a:r>
              <a:rPr lang="en-US" b="1" dirty="0">
                <a:solidFill>
                  <a:srgbClr val="C00000"/>
                </a:solidFill>
              </a:rPr>
              <a:t>different conditions</a:t>
            </a:r>
            <a:r>
              <a:rPr lang="en-US" dirty="0" smtClean="0"/>
              <a:t>.</a:t>
            </a:r>
          </a:p>
          <a:p>
            <a:r>
              <a:rPr lang="en-US" dirty="0"/>
              <a:t>There are </a:t>
            </a:r>
            <a:r>
              <a:rPr lang="en-US" dirty="0" smtClean="0"/>
              <a:t>five types of </a:t>
            </a:r>
            <a:r>
              <a:rPr lang="en-US" dirty="0"/>
              <a:t>Decision </a:t>
            </a:r>
            <a:r>
              <a:rPr lang="en-US" dirty="0" smtClean="0"/>
              <a:t>Making statements available in dart.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 else if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switch case </a:t>
            </a:r>
            <a:r>
              <a:rPr lang="en-US" dirty="0" smtClean="0"/>
              <a:t>statement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5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if statement checks the given condition and if it returns true, the block of code is executed. If not, it disregards the block of code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5156" y="1904268"/>
            <a:ext cx="3966693" cy="1401991"/>
            <a:chOff x="515156" y="1904268"/>
            <a:chExt cx="3966693" cy="1401991"/>
          </a:xfrm>
        </p:grpSpPr>
        <p:sp>
          <p:nvSpPr>
            <p:cNvPr id="4" name="Rectangle 3"/>
            <p:cNvSpPr/>
            <p:nvPr/>
          </p:nvSpPr>
          <p:spPr>
            <a:xfrm>
              <a:off x="927279" y="2238778"/>
              <a:ext cx="3554570" cy="1067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</a:rPr>
                <a:t>( condition 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statement(s) to be executed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156" y="2238776"/>
              <a:ext cx="412123" cy="10674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15156" y="190426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0761" y="3679746"/>
            <a:ext cx="5125791" cy="2102868"/>
            <a:chOff x="450761" y="3679746"/>
            <a:chExt cx="5125791" cy="2102868"/>
          </a:xfrm>
        </p:grpSpPr>
        <p:sp>
          <p:nvSpPr>
            <p:cNvPr id="7" name="Rectangle 6"/>
            <p:cNvSpPr/>
            <p:nvPr/>
          </p:nvSpPr>
          <p:spPr>
            <a:xfrm>
              <a:off x="862884" y="4014256"/>
              <a:ext cx="4713668" cy="1768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main</a:t>
              </a:r>
              <a:r>
                <a:rPr lang="en-US" sz="1600" dirty="0" smtClean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8;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Condition is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true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	</a:t>
              </a:r>
              <a:r>
                <a:rPr lang="en-US" sz="1600" dirty="0">
                  <a:solidFill>
                    <a:schemeClr val="tx1"/>
                  </a:solidFill>
                </a:rPr>
                <a:t>if (a &gt; 5) </a:t>
              </a:r>
              <a:r>
                <a:rPr lang="en-US" sz="1600" dirty="0" smtClean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</a:rPr>
                <a:t>" $a is greater than 5"</a:t>
              </a:r>
              <a:r>
                <a:rPr lang="en-US" sz="1600" dirty="0">
                  <a:solidFill>
                    <a:schemeClr val="tx1"/>
                  </a:solidFill>
                </a:rPr>
                <a:t>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761" y="4014254"/>
              <a:ext cx="412123" cy="17683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50761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09257" y="3679746"/>
            <a:ext cx="3670479" cy="669359"/>
            <a:chOff x="5909257" y="3679746"/>
            <a:chExt cx="3670479" cy="669359"/>
          </a:xfrm>
        </p:grpSpPr>
        <p:sp>
          <p:nvSpPr>
            <p:cNvPr id="10" name="Rectangle 9"/>
            <p:cNvSpPr/>
            <p:nvPr/>
          </p:nvSpPr>
          <p:spPr>
            <a:xfrm>
              <a:off x="6321380" y="4014256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8 is greater than 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257" y="4014254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909257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8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if-else statement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if-else statement tests the condition and, if it is true, it executes the if-block. But if it is not, the else block is executed.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5156" y="1630519"/>
            <a:ext cx="3966693" cy="1895000"/>
            <a:chOff x="515156" y="1630519"/>
            <a:chExt cx="3966693" cy="1895000"/>
          </a:xfrm>
        </p:grpSpPr>
        <p:sp>
          <p:nvSpPr>
            <p:cNvPr id="4" name="Rectangle 3"/>
            <p:cNvSpPr/>
            <p:nvPr/>
          </p:nvSpPr>
          <p:spPr>
            <a:xfrm>
              <a:off x="927279" y="1965029"/>
              <a:ext cx="3554570" cy="1560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</a:rPr>
                <a:t> ( condition 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body of if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else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body of else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156" y="1965027"/>
              <a:ext cx="412123" cy="15604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15156" y="16305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5156" y="3643361"/>
            <a:ext cx="5125791" cy="2810648"/>
            <a:chOff x="515156" y="3643361"/>
            <a:chExt cx="5125791" cy="2810648"/>
          </a:xfrm>
        </p:grpSpPr>
        <p:sp>
          <p:nvSpPr>
            <p:cNvPr id="7" name="Rectangle 6"/>
            <p:cNvSpPr/>
            <p:nvPr/>
          </p:nvSpPr>
          <p:spPr>
            <a:xfrm>
              <a:off x="927279" y="3977870"/>
              <a:ext cx="4713668" cy="24761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a= 15;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if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(a &gt; 10)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This will be printed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("The condition is true");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</a:rPr>
                <a:t>} </a:t>
              </a:r>
              <a:r>
                <a:rPr lang="en-US" sz="1600" dirty="0">
                  <a:solidFill>
                    <a:srgbClr val="0000FF"/>
                  </a:solidFill>
                </a:rPr>
                <a:t>else</a:t>
              </a:r>
              <a:r>
                <a:rPr lang="en-US" sz="1600" dirty="0">
                  <a:solidFill>
                    <a:schemeClr val="tx1"/>
                  </a:solidFill>
                </a:rPr>
                <a:t>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This will not be printed </a:t>
              </a:r>
              <a:r>
                <a:rPr lang="en-US" sz="1600" dirty="0" smtClean="0">
                  <a:solidFill>
                    <a:schemeClr val="tx1"/>
                  </a:solidFill>
                </a:rPr>
                <a:t>		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("The condition is false");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5156" y="3977869"/>
              <a:ext cx="412123" cy="2476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515156" y="36433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53070" y="3643361"/>
            <a:ext cx="3670479" cy="669359"/>
            <a:chOff x="6053070" y="3643361"/>
            <a:chExt cx="3670479" cy="669359"/>
          </a:xfrm>
        </p:grpSpPr>
        <p:sp>
          <p:nvSpPr>
            <p:cNvPr id="10" name="Rectangle 9"/>
            <p:cNvSpPr/>
            <p:nvPr/>
          </p:nvSpPr>
          <p:spPr>
            <a:xfrm>
              <a:off x="6465193" y="3977871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The condition is 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53070" y="3977869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053070" y="36433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 else if statement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if else if </a:t>
            </a:r>
            <a:r>
              <a:rPr lang="en-US" dirty="0"/>
              <a:t>statement </a:t>
            </a:r>
            <a:r>
              <a:rPr lang="en-US" dirty="0" smtClean="0"/>
              <a:t>checks the </a:t>
            </a:r>
            <a:r>
              <a:rPr lang="en-US" dirty="0"/>
              <a:t>condition and, if it is true, executes the statements within it</a:t>
            </a:r>
            <a:r>
              <a:rPr lang="en-US" dirty="0" smtClean="0"/>
              <a:t>.</a:t>
            </a:r>
          </a:p>
          <a:p>
            <a:r>
              <a:rPr lang="en-US" dirty="0"/>
              <a:t>If it is not, other if conditions are </a:t>
            </a:r>
            <a:r>
              <a:rPr lang="en-US" dirty="0" smtClean="0"/>
              <a:t>check, </a:t>
            </a:r>
            <a:r>
              <a:rPr lang="en-US" dirty="0"/>
              <a:t>and if they are true, they are executed. </a:t>
            </a:r>
            <a:endParaRPr lang="en-US" dirty="0" smtClean="0"/>
          </a:p>
          <a:p>
            <a:r>
              <a:rPr lang="en-US" dirty="0"/>
              <a:t>It’s useful when we have to choose between more than two options.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6519" y="2222947"/>
            <a:ext cx="3966693" cy="3830124"/>
            <a:chOff x="476519" y="2222947"/>
            <a:chExt cx="3966693" cy="3830124"/>
          </a:xfrm>
        </p:grpSpPr>
        <p:sp>
          <p:nvSpPr>
            <p:cNvPr id="15" name="Rectangle 14"/>
            <p:cNvSpPr/>
            <p:nvPr/>
          </p:nvSpPr>
          <p:spPr>
            <a:xfrm>
              <a:off x="888642" y="2557457"/>
              <a:ext cx="3554570" cy="3495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</a:rPr>
                <a:t> ( </a:t>
              </a:r>
              <a:r>
                <a:rPr lang="en-US" sz="1600" dirty="0">
                  <a:solidFill>
                    <a:srgbClr val="C00000"/>
                  </a:solidFill>
                </a:rPr>
                <a:t>condition1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body of if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else </a:t>
              </a:r>
              <a:r>
                <a:rPr lang="en-US" sz="1600" dirty="0">
                  <a:solidFill>
                    <a:srgbClr val="0000FF"/>
                  </a:solidFill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</a:rPr>
                <a:t>( </a:t>
              </a:r>
              <a:r>
                <a:rPr lang="en-US" sz="1600" dirty="0">
                  <a:solidFill>
                    <a:srgbClr val="C00000"/>
                  </a:solidFill>
                </a:rPr>
                <a:t>condition2</a:t>
              </a:r>
              <a:r>
                <a:rPr lang="en-US" sz="1600" dirty="0">
                  <a:solidFill>
                    <a:schemeClr val="tx1"/>
                  </a:solidFill>
                </a:rPr>
                <a:t> 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body of if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else </a:t>
              </a:r>
              <a:r>
                <a:rPr lang="en-US" sz="1600" dirty="0">
                  <a:solidFill>
                    <a:srgbClr val="0000FF"/>
                  </a:solidFill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</a:rPr>
                <a:t>( </a:t>
              </a:r>
              <a:r>
                <a:rPr lang="en-US" sz="1600" dirty="0" err="1">
                  <a:solidFill>
                    <a:srgbClr val="C00000"/>
                  </a:solidFill>
                </a:rPr>
                <a:t>conditionN</a:t>
              </a:r>
              <a:r>
                <a:rPr lang="en-US" sz="1600" dirty="0">
                  <a:solidFill>
                    <a:schemeClr val="tx1"/>
                  </a:solidFill>
                </a:rPr>
                <a:t> 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body of if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. 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else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statement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519" y="2557455"/>
              <a:ext cx="412123" cy="34956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476519" y="222294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4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 else if statement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70457" y="848646"/>
            <a:ext cx="5125791" cy="4547602"/>
            <a:chOff x="270457" y="848646"/>
            <a:chExt cx="5125791" cy="4547602"/>
          </a:xfrm>
        </p:grpSpPr>
        <p:sp>
          <p:nvSpPr>
            <p:cNvPr id="7" name="Rectangle 6"/>
            <p:cNvSpPr/>
            <p:nvPr/>
          </p:nvSpPr>
          <p:spPr>
            <a:xfrm>
              <a:off x="682580" y="1183155"/>
              <a:ext cx="4713668" cy="42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15;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b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</a:rPr>
                <a:t> (a &lt; b)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("Condition 1 is true");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>
                  <a:solidFill>
                    <a:srgbClr val="0000FF"/>
                  </a:solidFill>
                </a:rPr>
                <a:t>else if</a:t>
              </a:r>
              <a:r>
                <a:rPr lang="en-US" sz="1600" dirty="0">
                  <a:solidFill>
                    <a:schemeClr val="tx1"/>
                  </a:solidFill>
                </a:rPr>
                <a:t> (a &gt; b)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("Condition 2 is true");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</a:t>
              </a:r>
              <a:r>
                <a:rPr lang="en-US" sz="1600" dirty="0">
                  <a:solidFill>
                    <a:srgbClr val="0000FF"/>
                  </a:solidFill>
                </a:rPr>
                <a:t> else if</a:t>
              </a:r>
              <a:r>
                <a:rPr lang="en-US" sz="1600" dirty="0">
                  <a:solidFill>
                    <a:schemeClr val="tx1"/>
                  </a:solidFill>
                </a:rPr>
                <a:t> (a == b)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("Condition 3 is true");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>
                  <a:solidFill>
                    <a:srgbClr val="0000FF"/>
                  </a:solidFill>
                </a:rPr>
                <a:t>else 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("All the conditions are false");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457" y="1183153"/>
              <a:ext cx="412123" cy="42130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70457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8371" y="848302"/>
            <a:ext cx="3670479" cy="669359"/>
            <a:chOff x="5808371" y="848302"/>
            <a:chExt cx="3670479" cy="669359"/>
          </a:xfrm>
        </p:grpSpPr>
        <p:sp>
          <p:nvSpPr>
            <p:cNvPr id="10" name="Rectangle 9"/>
            <p:cNvSpPr/>
            <p:nvPr/>
          </p:nvSpPr>
          <p:spPr>
            <a:xfrm>
              <a:off x="6220494" y="1182812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Condition 2 is 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8371" y="1182810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808371" y="84830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2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switch case statement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switch case </a:t>
            </a:r>
            <a:r>
              <a:rPr lang="en-US" dirty="0"/>
              <a:t>statement is a simplified form of a </a:t>
            </a:r>
            <a:r>
              <a:rPr lang="en-US" dirty="0" smtClean="0"/>
              <a:t>nested </a:t>
            </a:r>
            <a:r>
              <a:rPr lang="en-US" dirty="0" smtClean="0">
                <a:solidFill>
                  <a:srgbClr val="C00000"/>
                </a:solidFill>
              </a:rPr>
              <a:t>if-else</a:t>
            </a:r>
            <a:r>
              <a:rPr lang="en-US" dirty="0" smtClean="0"/>
              <a:t> statement.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switch case </a:t>
            </a:r>
            <a:r>
              <a:rPr lang="en-US" dirty="0"/>
              <a:t>statement is used to eliminate the </a:t>
            </a:r>
            <a:r>
              <a:rPr lang="en-US" dirty="0">
                <a:solidFill>
                  <a:srgbClr val="C00000"/>
                </a:solidFill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statement’s </a:t>
            </a:r>
            <a:r>
              <a:rPr lang="en-US" dirty="0"/>
              <a:t>long chain</a:t>
            </a:r>
            <a:r>
              <a:rPr lang="en-US" dirty="0" smtClean="0"/>
              <a:t>.</a:t>
            </a:r>
          </a:p>
          <a:p>
            <a:r>
              <a:rPr lang="en-US" dirty="0"/>
              <a:t>The variable’s value is compared to the multiple cases, and if a match is found, a block of statements associated with that case is executed.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519" y="2519162"/>
            <a:ext cx="3966693" cy="4060774"/>
            <a:chOff x="476519" y="2519162"/>
            <a:chExt cx="3966693" cy="4060774"/>
          </a:xfrm>
        </p:grpSpPr>
        <p:sp>
          <p:nvSpPr>
            <p:cNvPr id="7" name="Rectangle 6"/>
            <p:cNvSpPr/>
            <p:nvPr/>
          </p:nvSpPr>
          <p:spPr>
            <a:xfrm>
              <a:off x="888642" y="2853672"/>
              <a:ext cx="3554570" cy="3726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switch</a:t>
              </a:r>
              <a:r>
                <a:rPr lang="en-US" sz="1600" dirty="0">
                  <a:solidFill>
                    <a:schemeClr val="tx1"/>
                  </a:solidFill>
                </a:rPr>
                <a:t>( </a:t>
              </a:r>
              <a:r>
                <a:rPr lang="en-US" sz="1600" dirty="0">
                  <a:solidFill>
                    <a:srgbClr val="C00000"/>
                  </a:solidFill>
                </a:rPr>
                <a:t>expression</a:t>
              </a:r>
              <a:r>
                <a:rPr lang="en-US" sz="1600" dirty="0">
                  <a:solidFill>
                    <a:schemeClr val="tx1"/>
                  </a:solidFill>
                </a:rPr>
                <a:t> ) </a:t>
              </a:r>
              <a:r>
                <a:rPr lang="en-US" sz="1600" dirty="0" smtClean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rgbClr val="0000FF"/>
                  </a:solidFill>
                </a:rPr>
                <a:t>case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value1</a:t>
              </a:r>
              <a:r>
                <a:rPr lang="en-US" sz="1600" dirty="0" smtClean="0">
                  <a:solidFill>
                    <a:schemeClr val="tx1"/>
                  </a:solidFill>
                </a:rPr>
                <a:t>:{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statement(s)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smtClean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rgbClr val="C00000"/>
                  </a:solidFill>
                </a:rPr>
                <a:t>;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rgbClr val="0000FF"/>
                  </a:solidFill>
                </a:rPr>
                <a:t>case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value2</a:t>
              </a:r>
              <a:r>
                <a:rPr lang="en-US" sz="1600" dirty="0" smtClean="0">
                  <a:solidFill>
                    <a:schemeClr val="tx1"/>
                  </a:solidFill>
                </a:rPr>
                <a:t>:{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statement(s)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rgbClr val="C00000"/>
                  </a:solidFill>
                </a:rPr>
                <a:t>; </a:t>
              </a:r>
              <a:endParaRPr lang="en-US" sz="1600" dirty="0" smtClean="0">
                <a:solidFill>
                  <a:srgbClr val="C00000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.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.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rgbClr val="0000FF"/>
                  </a:solidFill>
                </a:rPr>
                <a:t>default</a:t>
              </a:r>
              <a:r>
                <a:rPr lang="en-US" sz="1600" dirty="0" smtClean="0">
                  <a:solidFill>
                    <a:schemeClr val="tx1"/>
                  </a:solidFill>
                </a:rPr>
                <a:t>:{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statement(s);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6519" y="2853670"/>
              <a:ext cx="412123" cy="3726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76519" y="251916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switch case statement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70457" y="848646"/>
            <a:ext cx="5125791" cy="5024120"/>
            <a:chOff x="270457" y="848646"/>
            <a:chExt cx="5125791" cy="5024120"/>
          </a:xfrm>
        </p:grpSpPr>
        <p:sp>
          <p:nvSpPr>
            <p:cNvPr id="10" name="Rectangle 9"/>
            <p:cNvSpPr/>
            <p:nvPr/>
          </p:nvSpPr>
          <p:spPr>
            <a:xfrm>
              <a:off x="682580" y="1183155"/>
              <a:ext cx="4713668" cy="4689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grade = "A";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rgbClr val="C00000"/>
                  </a:solidFill>
                </a:rPr>
                <a:t>switch</a:t>
              </a:r>
              <a:r>
                <a:rPr lang="en-US" sz="1600" dirty="0" smtClean="0">
                  <a:solidFill>
                    <a:schemeClr val="tx1"/>
                  </a:solidFill>
                </a:rPr>
                <a:t>(grade</a:t>
              </a:r>
              <a:r>
                <a:rPr lang="en-US" sz="1600" dirty="0">
                  <a:solidFill>
                    <a:schemeClr val="tx1"/>
                  </a:solidFill>
                </a:rPr>
                <a:t>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case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"A": { 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("Excellent");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case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"B": { 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("Good");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case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"C": { 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 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("Fair");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   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case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"D": { 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 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("Poor");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457" y="1183153"/>
              <a:ext cx="412123" cy="46896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270457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08371" y="3308166"/>
            <a:ext cx="3670479" cy="669359"/>
            <a:chOff x="5808371" y="3308166"/>
            <a:chExt cx="3670479" cy="669359"/>
          </a:xfrm>
        </p:grpSpPr>
        <p:sp>
          <p:nvSpPr>
            <p:cNvPr id="13" name="Rectangle 12"/>
            <p:cNvSpPr/>
            <p:nvPr/>
          </p:nvSpPr>
          <p:spPr>
            <a:xfrm>
              <a:off x="6220494" y="3642676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Excellent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08371" y="3642674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5808371" y="330816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08371" y="848646"/>
            <a:ext cx="5125791" cy="1858092"/>
            <a:chOff x="5808371" y="848646"/>
            <a:chExt cx="5125791" cy="1858092"/>
          </a:xfrm>
        </p:grpSpPr>
        <p:sp>
          <p:nvSpPr>
            <p:cNvPr id="16" name="Rectangle 15"/>
            <p:cNvSpPr/>
            <p:nvPr/>
          </p:nvSpPr>
          <p:spPr>
            <a:xfrm>
              <a:off x="6220494" y="1183156"/>
              <a:ext cx="4713668" cy="1523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default</a:t>
              </a:r>
              <a:r>
                <a:rPr lang="en-US" sz="1600" dirty="0">
                  <a:solidFill>
                    <a:schemeClr val="tx1"/>
                  </a:solidFill>
                </a:rPr>
                <a:t>: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</a:t>
              </a:r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("Invalid choice");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</a:t>
              </a:r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sz="1600" dirty="0" smtClean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08371" y="1183153"/>
              <a:ext cx="412123" cy="1523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5808371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5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 smtClean="0"/>
              <a:t>Dart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Dart is an open-source general-purpose programming language</a:t>
            </a:r>
            <a:r>
              <a:rPr lang="en-US" dirty="0" smtClean="0"/>
              <a:t>.</a:t>
            </a:r>
          </a:p>
          <a:p>
            <a:r>
              <a:rPr lang="en-US" dirty="0"/>
              <a:t>It is originally developed by </a:t>
            </a:r>
            <a:r>
              <a:rPr lang="en-US" dirty="0" smtClean="0">
                <a:solidFill>
                  <a:srgbClr val="C00000"/>
                </a:solidFill>
              </a:rPr>
              <a:t>Google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Dart SDK</a:t>
            </a:r>
            <a:r>
              <a:rPr lang="en-US" dirty="0" smtClean="0"/>
              <a:t> ships with its compiler – the </a:t>
            </a:r>
            <a:r>
              <a:rPr lang="en-US" b="1" dirty="0" smtClean="0"/>
              <a:t>Dart VM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SDK </a:t>
            </a:r>
            <a:r>
              <a:rPr lang="en-US" dirty="0" smtClean="0"/>
              <a:t>includes a utility </a:t>
            </a:r>
            <a:r>
              <a:rPr lang="en-US" b="1" dirty="0" smtClean="0"/>
              <a:t>-dart2js</a:t>
            </a:r>
            <a:r>
              <a:rPr lang="en-US" dirty="0" smtClean="0"/>
              <a:t>, a </a:t>
            </a:r>
            <a:r>
              <a:rPr lang="en-US" dirty="0" err="1" smtClean="0">
                <a:solidFill>
                  <a:srgbClr val="C00000"/>
                </a:solidFill>
              </a:rPr>
              <a:t>Transpiler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generates JavaScript equivalent of a Dart Script.</a:t>
            </a:r>
          </a:p>
          <a:p>
            <a:r>
              <a:rPr lang="en-US" dirty="0" err="1" smtClean="0"/>
              <a:t>Transpiler</a:t>
            </a:r>
            <a:r>
              <a:rPr lang="en-US" dirty="0" smtClean="0"/>
              <a:t> (</a:t>
            </a:r>
            <a:r>
              <a:rPr lang="en-US" b="1" dirty="0" smtClean="0"/>
              <a:t>translates </a:t>
            </a:r>
            <a:r>
              <a:rPr lang="en-US" b="1" dirty="0"/>
              <a:t>a source code from a language to another at the same level of </a:t>
            </a:r>
            <a:r>
              <a:rPr lang="en-US" b="1" dirty="0" smtClean="0"/>
              <a:t>abstraction).</a:t>
            </a:r>
          </a:p>
          <a:p>
            <a:r>
              <a:rPr lang="en-US" dirty="0" smtClean="0"/>
              <a:t>Dart language is </a:t>
            </a:r>
            <a:r>
              <a:rPr lang="en-US" dirty="0" err="1" smtClean="0"/>
              <a:t>familier</a:t>
            </a:r>
            <a:r>
              <a:rPr lang="en-US" dirty="0" smtClean="0"/>
              <a:t> to Java Script, If you have worked on JavaScript, then it will help you further to grasp the concepts of Dart quickly.</a:t>
            </a:r>
          </a:p>
          <a:p>
            <a:r>
              <a:rPr lang="en-US" dirty="0"/>
              <a:t>Dart is an object-oriented language with C-style syntax which can optionally trans compile into JavaScript.</a:t>
            </a:r>
            <a:endParaRPr lang="en-US" b="1" dirty="0"/>
          </a:p>
          <a:p>
            <a:r>
              <a:rPr lang="en-US" dirty="0"/>
              <a:t>It supports interfaces, classes, abstraction, etc...</a:t>
            </a:r>
            <a:endParaRPr lang="en-US" b="1" dirty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4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Operators in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are special symbols that are used to carry out certain operations on the </a:t>
            </a:r>
            <a:r>
              <a:rPr lang="en-US" dirty="0" smtClean="0"/>
              <a:t>operands.</a:t>
            </a:r>
          </a:p>
          <a:p>
            <a:r>
              <a:rPr lang="en-US" dirty="0"/>
              <a:t>Dart has numerous built-in </a:t>
            </a:r>
            <a:r>
              <a:rPr lang="en-US" dirty="0" smtClean="0"/>
              <a:t>operators </a:t>
            </a:r>
            <a:r>
              <a:rPr lang="en-US" dirty="0"/>
              <a:t>used </a:t>
            </a: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functions.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Type Test Operators</a:t>
            </a:r>
          </a:p>
          <a:p>
            <a:pPr lvl="1"/>
            <a:r>
              <a:rPr lang="en-US" dirty="0"/>
              <a:t>Bitwise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Conditional Operator</a:t>
            </a:r>
          </a:p>
          <a:p>
            <a:pPr lvl="1"/>
            <a:r>
              <a:rPr lang="en-US" dirty="0"/>
              <a:t>Cascade Notation Operator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which are used to perform arithmetic operation 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30841"/>
              </p:ext>
            </p:extLst>
          </p:nvPr>
        </p:nvGraphicFramePr>
        <p:xfrm>
          <a:off x="538051" y="1440883"/>
          <a:ext cx="9855200" cy="417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operands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subtract two operands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-expr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to reverse the sign of the expression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multiply two operands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divide two operands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 (Integer Division)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two divide two operands but give output in integer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give remainder of two operands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Arithmetic Operators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5329" y="762719"/>
            <a:ext cx="6185319" cy="5303230"/>
            <a:chOff x="125329" y="762719"/>
            <a:chExt cx="6185319" cy="530323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968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2;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3;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Adding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+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print("Sum of a and b is $c");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Subtracting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-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difference between a and b is $d");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unary minus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-d;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negation </a:t>
              </a:r>
              <a:r>
                <a:rPr lang="en-US" sz="1600" dirty="0" smtClean="0">
                  <a:solidFill>
                    <a:schemeClr val="tx1"/>
                  </a:solidFill>
                </a:rPr>
                <a:t>between </a:t>
              </a:r>
              <a:r>
                <a:rPr lang="en-US" sz="1600" dirty="0">
                  <a:solidFill>
                    <a:schemeClr val="tx1"/>
                  </a:solidFill>
                </a:rPr>
                <a:t>a and b is $e");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Multiplication of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f = a *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product of a and b is $f</a:t>
              </a:r>
              <a:r>
                <a:rPr lang="en-US" sz="1600" dirty="0" smtClean="0">
                  <a:solidFill>
                    <a:schemeClr val="tx1"/>
                  </a:solidFill>
                </a:rPr>
                <a:t>");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9687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90713" y="4156494"/>
            <a:ext cx="4198753" cy="2089760"/>
            <a:chOff x="6490713" y="4156494"/>
            <a:chExt cx="4198753" cy="2089760"/>
          </a:xfrm>
        </p:grpSpPr>
        <p:sp>
          <p:nvSpPr>
            <p:cNvPr id="10" name="Rectangle 9"/>
            <p:cNvSpPr/>
            <p:nvPr/>
          </p:nvSpPr>
          <p:spPr>
            <a:xfrm>
              <a:off x="6902836" y="4491003"/>
              <a:ext cx="3786630" cy="1755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Sum of a and b is 5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The </a:t>
              </a:r>
              <a:r>
                <a:rPr lang="en-US" sz="1600" dirty="0">
                  <a:solidFill>
                    <a:schemeClr val="tx1"/>
                  </a:solidFill>
                </a:rPr>
                <a:t>difference between a and b is -1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The </a:t>
              </a:r>
              <a:r>
                <a:rPr lang="en-US" sz="1600" dirty="0">
                  <a:solidFill>
                    <a:schemeClr val="tx1"/>
                  </a:solidFill>
                </a:rPr>
                <a:t>negation </a:t>
              </a:r>
              <a:r>
                <a:rPr lang="en-US" sz="1600" dirty="0" smtClean="0">
                  <a:solidFill>
                    <a:schemeClr val="tx1"/>
                  </a:solidFill>
                </a:rPr>
                <a:t>between </a:t>
              </a:r>
              <a:r>
                <a:rPr lang="en-US" sz="1600" dirty="0">
                  <a:solidFill>
                    <a:schemeClr val="tx1"/>
                  </a:solidFill>
                </a:rPr>
                <a:t>a and b is 1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Product </a:t>
              </a:r>
              <a:r>
                <a:rPr lang="en-US" sz="1600" dirty="0">
                  <a:solidFill>
                    <a:schemeClr val="tx1"/>
                  </a:solidFill>
                </a:rPr>
                <a:t>of a and b is 6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The </a:t>
              </a:r>
              <a:r>
                <a:rPr lang="en-US" sz="1600" dirty="0">
                  <a:solidFill>
                    <a:schemeClr val="tx1"/>
                  </a:solidFill>
                </a:rPr>
                <a:t>quotient of a and b is 1.5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The </a:t>
              </a:r>
              <a:r>
                <a:rPr lang="en-US" sz="1600" dirty="0">
                  <a:solidFill>
                    <a:schemeClr val="tx1"/>
                  </a:solidFill>
                </a:rPr>
                <a:t>quotient of a and b is 1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The </a:t>
              </a:r>
              <a:r>
                <a:rPr lang="en-US" sz="1600" dirty="0">
                  <a:solidFill>
                    <a:schemeClr val="tx1"/>
                  </a:solidFill>
                </a:rPr>
                <a:t>remainder of a and b is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90713" y="4491002"/>
              <a:ext cx="412123" cy="17552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490713" y="415649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90713" y="762717"/>
            <a:ext cx="4791181" cy="3342602"/>
            <a:chOff x="6490713" y="762717"/>
            <a:chExt cx="4791181" cy="3342602"/>
          </a:xfrm>
        </p:grpSpPr>
        <p:sp>
          <p:nvSpPr>
            <p:cNvPr id="13" name="Rectangle 12"/>
            <p:cNvSpPr/>
            <p:nvPr/>
          </p:nvSpPr>
          <p:spPr>
            <a:xfrm>
              <a:off x="6902836" y="1097227"/>
              <a:ext cx="4379058" cy="3008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Division of a and b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g = b / a;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print("The quotient of a and b is $g");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Using ~/ to divide a and b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h = b ~ / a;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print("The quotient of a and b is $h");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Remainder of a and b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 smtClean="0">
                  <a:solidFill>
                    <a:schemeClr val="tx1"/>
                  </a:solidFill>
                </a:rPr>
                <a:t> = b % a;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print("The remainder of a and b is $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 smtClean="0">
                  <a:solidFill>
                    <a:schemeClr val="tx1"/>
                  </a:solidFill>
                </a:rPr>
                <a:t>");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90713" y="1097225"/>
              <a:ext cx="412123" cy="300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490713" y="7627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which are used to perform relational </a:t>
            </a:r>
            <a:r>
              <a:rPr lang="en-US" dirty="0" smtClean="0"/>
              <a:t>operation </a:t>
            </a:r>
            <a:r>
              <a:rPr lang="en-US" dirty="0"/>
              <a:t>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1895"/>
              </p:ext>
            </p:extLst>
          </p:nvPr>
        </p:nvGraphicFramePr>
        <p:xfrm>
          <a:off x="538051" y="1440883"/>
          <a:ext cx="9855200" cy="432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bigger and give result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smaller and give result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greater or equal to each other and give result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less than or equal to each other and give result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are equal to each other or not and give result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are not equal to each other or not and give result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Relational Operators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329" y="762719"/>
            <a:ext cx="6185319" cy="5303230"/>
            <a:chOff x="125329" y="762719"/>
            <a:chExt cx="6185319" cy="530323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968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2;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3;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Greater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&gt;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greater than b is $c");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Smaller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&lt;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smaller than b is $d");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Greater than or equal to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a &gt;=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greater than b is $e");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Less than or equal to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f = a &lt;=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smaller than b is $f</a:t>
              </a:r>
              <a:r>
                <a:rPr lang="en-US" sz="1600" dirty="0" smtClean="0">
                  <a:solidFill>
                    <a:schemeClr val="tx1"/>
                  </a:solidFill>
                </a:rPr>
                <a:t>");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9687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90713" y="3435517"/>
            <a:ext cx="4198753" cy="1838848"/>
            <a:chOff x="6490713" y="3435517"/>
            <a:chExt cx="4198753" cy="1838848"/>
          </a:xfrm>
        </p:grpSpPr>
        <p:sp>
          <p:nvSpPr>
            <p:cNvPr id="10" name="Rectangle 9"/>
            <p:cNvSpPr/>
            <p:nvPr/>
          </p:nvSpPr>
          <p:spPr>
            <a:xfrm>
              <a:off x="6902836" y="3770026"/>
              <a:ext cx="3786630" cy="1504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 is greater than b is false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>
                  <a:solidFill>
                    <a:schemeClr val="tx1"/>
                  </a:solidFill>
                </a:rPr>
                <a:t>is smaller than b is true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>
                  <a:solidFill>
                    <a:schemeClr val="tx1"/>
                  </a:solidFill>
                </a:rPr>
                <a:t>is greater than b is false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>
                  <a:solidFill>
                    <a:schemeClr val="tx1"/>
                  </a:solidFill>
                </a:rPr>
                <a:t>is smaller than b is true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>
                  <a:solidFill>
                    <a:schemeClr val="tx1"/>
                  </a:solidFill>
                </a:rPr>
                <a:t>and b are equal is false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>
                  <a:solidFill>
                    <a:schemeClr val="tx1"/>
                  </a:solidFill>
                </a:rPr>
                <a:t>and b are not equal is 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90713" y="3770025"/>
              <a:ext cx="412123" cy="1504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490713" y="34355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0713" y="762717"/>
            <a:ext cx="4791181" cy="2338292"/>
            <a:chOff x="6490713" y="762717"/>
            <a:chExt cx="4791181" cy="2338292"/>
          </a:xfrm>
        </p:grpSpPr>
        <p:sp>
          <p:nvSpPr>
            <p:cNvPr id="13" name="Rectangle 12"/>
            <p:cNvSpPr/>
            <p:nvPr/>
          </p:nvSpPr>
          <p:spPr>
            <a:xfrm>
              <a:off x="6902836" y="1097227"/>
              <a:ext cx="4379058" cy="2003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Equality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 = b == 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and b are equal is $g");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Unequality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h = b != 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and b are not equal is $h");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90713" y="1097225"/>
              <a:ext cx="412123" cy="2003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490713" y="7627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90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Type Test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which are used to perform </a:t>
            </a:r>
            <a:r>
              <a:rPr lang="en-US" dirty="0" smtClean="0"/>
              <a:t>comparison</a:t>
            </a:r>
            <a:r>
              <a:rPr lang="en-US" dirty="0"/>
              <a:t> </a:t>
            </a:r>
            <a:r>
              <a:rPr lang="en-US" dirty="0" smtClean="0"/>
              <a:t>operation </a:t>
            </a:r>
            <a:r>
              <a:rPr lang="en-US" dirty="0"/>
              <a:t>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1150"/>
              </p:ext>
            </p:extLst>
          </p:nvPr>
        </p:nvGraphicFramePr>
        <p:xfrm>
          <a:off x="538051" y="1440883"/>
          <a:ext cx="9855200" cy="176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true as output if the object has specific type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false as output if the object has specific 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38051" y="3372855"/>
            <a:ext cx="6185319" cy="3113822"/>
            <a:chOff x="538051" y="3372855"/>
            <a:chExt cx="6185319" cy="3113822"/>
          </a:xfrm>
        </p:grpSpPr>
        <p:sp>
          <p:nvSpPr>
            <p:cNvPr id="5" name="Rectangle 4"/>
            <p:cNvSpPr/>
            <p:nvPr/>
          </p:nvSpPr>
          <p:spPr>
            <a:xfrm>
              <a:off x="950173" y="3707364"/>
              <a:ext cx="5773197" cy="2779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a = 'GFG';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double</a:t>
              </a:r>
              <a:r>
                <a:rPr lang="en-US" sz="1600" dirty="0">
                  <a:solidFill>
                    <a:schemeClr val="tx1"/>
                  </a:solidFill>
                </a:rPr>
                <a:t> b = 3.3;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is to compare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print(a is String);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is! to compare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print(b is !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051" y="3707362"/>
              <a:ext cx="412123" cy="2779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538051" y="337285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90557" y="3372855"/>
            <a:ext cx="4198753" cy="860020"/>
            <a:chOff x="6890557" y="3372855"/>
            <a:chExt cx="4198753" cy="860020"/>
          </a:xfrm>
        </p:grpSpPr>
        <p:sp>
          <p:nvSpPr>
            <p:cNvPr id="8" name="Rectangle 7"/>
            <p:cNvSpPr/>
            <p:nvPr/>
          </p:nvSpPr>
          <p:spPr>
            <a:xfrm>
              <a:off x="7302680" y="3707365"/>
              <a:ext cx="3786630" cy="525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</a:t>
              </a:r>
              <a:r>
                <a:rPr lang="en-US" sz="1600" dirty="0" smtClean="0">
                  <a:solidFill>
                    <a:schemeClr val="tx1"/>
                  </a:solidFill>
                </a:rPr>
                <a:t>rue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true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0557" y="3707363"/>
              <a:ext cx="412123" cy="525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890557" y="337285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which are used to perform </a:t>
            </a:r>
            <a:r>
              <a:rPr lang="en-US" dirty="0" smtClean="0"/>
              <a:t>bitwise</a:t>
            </a:r>
            <a:r>
              <a:rPr lang="en-US" dirty="0"/>
              <a:t> </a:t>
            </a:r>
            <a:r>
              <a:rPr lang="en-US" dirty="0" smtClean="0"/>
              <a:t>operation </a:t>
            </a:r>
            <a:r>
              <a:rPr lang="en-US" dirty="0"/>
              <a:t>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94940"/>
              </p:ext>
            </p:extLst>
          </p:nvPr>
        </p:nvGraphicFramePr>
        <p:xfrm>
          <a:off x="538051" y="1440883"/>
          <a:ext cx="9855200" cy="432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and operation on two operands.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or operation on two operands.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XOR operation on two operands.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NOT operation on two operands.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a in binary representation to b bits to left and inserting 0 from right.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a in binary representation to b bits to left and inserting 0 from left.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Bitwise Operators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329" y="762719"/>
            <a:ext cx="6185319" cy="5303230"/>
            <a:chOff x="125329" y="762719"/>
            <a:chExt cx="6185319" cy="530323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968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b = 7;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AND on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&amp;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OR on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|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XOR on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a ^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print(e);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NOT on a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f = ~a;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print(f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9687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0713" y="3435517"/>
            <a:ext cx="4198753" cy="1838848"/>
            <a:chOff x="6490713" y="3435517"/>
            <a:chExt cx="4198753" cy="1838848"/>
          </a:xfrm>
        </p:grpSpPr>
        <p:sp>
          <p:nvSpPr>
            <p:cNvPr id="10" name="Rectangle 9"/>
            <p:cNvSpPr/>
            <p:nvPr/>
          </p:nvSpPr>
          <p:spPr>
            <a:xfrm>
              <a:off x="6902836" y="3770026"/>
              <a:ext cx="3786630" cy="1504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4294967290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640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90713" y="3770025"/>
              <a:ext cx="412123" cy="1504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490713" y="34355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90713" y="762717"/>
            <a:ext cx="4791181" cy="2338292"/>
            <a:chOff x="6490713" y="762717"/>
            <a:chExt cx="4791181" cy="2338292"/>
          </a:xfrm>
        </p:grpSpPr>
        <p:sp>
          <p:nvSpPr>
            <p:cNvPr id="13" name="Rectangle 12"/>
            <p:cNvSpPr/>
            <p:nvPr/>
          </p:nvSpPr>
          <p:spPr>
            <a:xfrm>
              <a:off x="6902836" y="1097227"/>
              <a:ext cx="4379058" cy="2003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Performing left shift on a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 = a &lt;&lt;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print(g);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right shift on a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h = a &gt;&gt;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print(h);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90713" y="1097225"/>
              <a:ext cx="412123" cy="2003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490713" y="7627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2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which are used to perform </a:t>
            </a:r>
            <a:r>
              <a:rPr lang="en-US" dirty="0" smtClean="0"/>
              <a:t>comparison</a:t>
            </a:r>
            <a:r>
              <a:rPr lang="en-US" dirty="0"/>
              <a:t> </a:t>
            </a:r>
            <a:r>
              <a:rPr lang="en-US" dirty="0" smtClean="0"/>
              <a:t>operation </a:t>
            </a:r>
            <a:r>
              <a:rPr lang="en-US" dirty="0"/>
              <a:t>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8051" y="1440883"/>
          <a:ext cx="9855200" cy="160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assign values to the expression or variable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the value only if it is null.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8051" y="3115560"/>
            <a:ext cx="6185319" cy="3338448"/>
            <a:chOff x="538051" y="3115560"/>
            <a:chExt cx="6185319" cy="3338448"/>
          </a:xfrm>
        </p:grpSpPr>
        <p:sp>
          <p:nvSpPr>
            <p:cNvPr id="5" name="Rectangle 4"/>
            <p:cNvSpPr/>
            <p:nvPr/>
          </p:nvSpPr>
          <p:spPr>
            <a:xfrm>
              <a:off x="950173" y="3450069"/>
              <a:ext cx="5773197" cy="3003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7</a:t>
              </a:r>
              <a:r>
                <a:rPr lang="en-US" sz="1600" dirty="0" smtClean="0">
                  <a:solidFill>
                    <a:schemeClr val="tx1"/>
                  </a:solidFill>
                </a:rPr>
                <a:t>;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Assigning value to variable c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*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Assigning value to variable d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d ? ? = a + b; // Value is assign as it is null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051" y="3450066"/>
              <a:ext cx="412123" cy="30039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538051" y="311556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90557" y="3192834"/>
            <a:ext cx="4198753" cy="1095830"/>
            <a:chOff x="6890557" y="3192834"/>
            <a:chExt cx="4198753" cy="1095830"/>
          </a:xfrm>
        </p:grpSpPr>
        <p:sp>
          <p:nvSpPr>
            <p:cNvPr id="8" name="Rectangle 7"/>
            <p:cNvSpPr/>
            <p:nvPr/>
          </p:nvSpPr>
          <p:spPr>
            <a:xfrm>
              <a:off x="7302680" y="3527344"/>
              <a:ext cx="3786630" cy="76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35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0557" y="3527341"/>
              <a:ext cx="412123" cy="761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890557" y="319283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8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Logical</a:t>
            </a:r>
            <a:r>
              <a:rPr lang="en-US" dirty="0"/>
              <a:t>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which are used to </a:t>
            </a:r>
            <a:r>
              <a:rPr lang="en-US" dirty="0" smtClean="0"/>
              <a:t>logically </a:t>
            </a:r>
            <a:r>
              <a:rPr lang="en-US" dirty="0"/>
              <a:t>combine two or more conditions of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60302"/>
              </p:ext>
            </p:extLst>
          </p:nvPr>
        </p:nvGraphicFramePr>
        <p:xfrm>
          <a:off x="538051" y="1440883"/>
          <a:ext cx="9855200" cy="224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both are true than it will return true.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even one of them is true than it will return true.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to reverse the result.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1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 smtClean="0"/>
              <a:t>Dart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test your </a:t>
            </a:r>
            <a:r>
              <a:rPr lang="en-US" dirty="0" smtClean="0"/>
              <a:t>code online </a:t>
            </a:r>
            <a:r>
              <a:rPr lang="en-US" dirty="0"/>
              <a:t>by using the online </a:t>
            </a:r>
            <a:r>
              <a:rPr lang="en-US" dirty="0" smtClean="0"/>
              <a:t>editor </a:t>
            </a:r>
            <a:r>
              <a:rPr lang="en-US" dirty="0" err="1" smtClean="0"/>
              <a:t>DartPad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://dartpad.dartlang.org/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You </a:t>
            </a:r>
            <a:r>
              <a:rPr lang="en-US" dirty="0" smtClean="0"/>
              <a:t>may also code in different text editors like </a:t>
            </a:r>
            <a:r>
              <a:rPr lang="en-US" dirty="0"/>
              <a:t>Windows Notepad, Notepad++, </a:t>
            </a:r>
            <a:r>
              <a:rPr lang="en-US" dirty="0" err="1"/>
              <a:t>Emacs</a:t>
            </a:r>
            <a:r>
              <a:rPr lang="en-US" dirty="0"/>
              <a:t>, vim or vi, </a:t>
            </a:r>
            <a:r>
              <a:rPr lang="en-US" dirty="0" smtClean="0"/>
              <a:t>etc.</a:t>
            </a:r>
          </a:p>
          <a:p>
            <a:r>
              <a:rPr lang="en-US" dirty="0"/>
              <a:t>Editors may vary from one Operating System to another</a:t>
            </a:r>
            <a:r>
              <a:rPr lang="en-US" dirty="0" smtClean="0"/>
              <a:t>.</a:t>
            </a:r>
          </a:p>
          <a:p>
            <a:r>
              <a:rPr lang="en-US" dirty="0"/>
              <a:t>The source files are typically named with the extension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.dart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dart </a:t>
            </a:r>
            <a:r>
              <a:rPr lang="en-US" b="1" dirty="0" err="1"/>
              <a:t>sdk</a:t>
            </a:r>
            <a:r>
              <a:rPr lang="en-US" dirty="0"/>
              <a:t> can be downloaded </a:t>
            </a:r>
            <a:r>
              <a:rPr lang="en-US" dirty="0" smtClean="0"/>
              <a:t>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www.dartlang.org/install/archive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also different IDES Like </a:t>
            </a:r>
            <a:r>
              <a:rPr lang="en-US" dirty="0" err="1" smtClean="0"/>
              <a:t>VSCode</a:t>
            </a:r>
            <a:r>
              <a:rPr lang="en-US" dirty="0" smtClean="0"/>
              <a:t>, Android Studio, Eclipse, IntelliJ, etc..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Logical Operators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329" y="762719"/>
            <a:ext cx="6185319" cy="4556256"/>
            <a:chOff x="125329" y="762719"/>
            <a:chExt cx="6185319" cy="4556256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221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7;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And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&gt; 10 &amp;&amp;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Or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&gt; 10 ||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Not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!(a &gt; 10);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print(e);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221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93744" y="762719"/>
            <a:ext cx="4198753" cy="1117596"/>
            <a:chOff x="6593744" y="762719"/>
            <a:chExt cx="4198753" cy="1117596"/>
          </a:xfrm>
        </p:grpSpPr>
        <p:sp>
          <p:nvSpPr>
            <p:cNvPr id="10" name="Rectangle 9"/>
            <p:cNvSpPr/>
            <p:nvPr/>
          </p:nvSpPr>
          <p:spPr>
            <a:xfrm>
              <a:off x="7005867" y="1097228"/>
              <a:ext cx="3786630" cy="783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false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</a:t>
              </a:r>
              <a:r>
                <a:rPr lang="en-US" sz="1600" dirty="0" smtClean="0">
                  <a:solidFill>
                    <a:schemeClr val="tx1"/>
                  </a:solidFill>
                </a:rPr>
                <a:t>rue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true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3744" y="1097227"/>
              <a:ext cx="412123" cy="783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593744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67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Conditional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perators </a:t>
            </a:r>
            <a:r>
              <a:rPr lang="en-US" dirty="0"/>
              <a:t>which are used to </a:t>
            </a:r>
            <a:r>
              <a:rPr lang="en-US" dirty="0" smtClean="0"/>
              <a:t>logically </a:t>
            </a:r>
            <a:r>
              <a:rPr lang="en-US" dirty="0"/>
              <a:t>combine two or more conditions of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8051" y="1440883"/>
          <a:ext cx="9855200" cy="224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both are true than it will return true.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even one of them is true than it will return true.</a:t>
                      </a:r>
                      <a:endParaRPr lang="en-US" dirty="0"/>
                    </a:p>
                  </a:txBody>
                  <a:tcPr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to reverse the result.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Conditional Operators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329" y="762719"/>
            <a:ext cx="6185319" cy="4556256"/>
            <a:chOff x="125329" y="762719"/>
            <a:chExt cx="6185319" cy="4556256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221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7;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And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&gt; 10 &amp;&amp;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Or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&gt; 10 ||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Not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!(a &gt; 10);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print(e);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221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93744" y="762719"/>
            <a:ext cx="4198753" cy="1117596"/>
            <a:chOff x="6593744" y="762719"/>
            <a:chExt cx="4198753" cy="1117596"/>
          </a:xfrm>
        </p:grpSpPr>
        <p:sp>
          <p:nvSpPr>
            <p:cNvPr id="10" name="Rectangle 9"/>
            <p:cNvSpPr/>
            <p:nvPr/>
          </p:nvSpPr>
          <p:spPr>
            <a:xfrm>
              <a:off x="7005867" y="1097228"/>
              <a:ext cx="3786630" cy="783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false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</a:t>
              </a:r>
              <a:r>
                <a:rPr lang="en-US" sz="1600" dirty="0" smtClean="0">
                  <a:solidFill>
                    <a:schemeClr val="tx1"/>
                  </a:solidFill>
                </a:rPr>
                <a:t>rue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true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3744" y="1097227"/>
              <a:ext cx="412123" cy="783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593744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8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Conditional/Ternary </a:t>
            </a: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Operator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onditional </a:t>
            </a:r>
            <a:r>
              <a:rPr lang="en-US" dirty="0"/>
              <a:t>operator is a shorthand version of an </a:t>
            </a:r>
            <a:r>
              <a:rPr lang="en-US" dirty="0">
                <a:solidFill>
                  <a:srgbClr val="C00000"/>
                </a:solidFill>
              </a:rPr>
              <a:t>if-else</a:t>
            </a:r>
            <a:r>
              <a:rPr lang="en-US" dirty="0"/>
              <a:t> condition</a:t>
            </a:r>
            <a:r>
              <a:rPr lang="en-US" dirty="0" smtClean="0"/>
              <a:t>.</a:t>
            </a:r>
          </a:p>
          <a:p>
            <a:r>
              <a:rPr lang="en-US" dirty="0"/>
              <a:t>There are two types of </a:t>
            </a:r>
            <a:r>
              <a:rPr lang="en-US" dirty="0">
                <a:solidFill>
                  <a:srgbClr val="C00000"/>
                </a:solidFill>
              </a:rPr>
              <a:t>conditional </a:t>
            </a:r>
            <a:r>
              <a:rPr lang="en-US" dirty="0" smtClean="0"/>
              <a:t>operator </a:t>
            </a:r>
            <a:r>
              <a:rPr lang="en-US" dirty="0"/>
              <a:t>syntax in </a:t>
            </a:r>
            <a:r>
              <a:rPr lang="en-US" dirty="0" smtClean="0"/>
              <a:t>Dart.</a:t>
            </a:r>
          </a:p>
          <a:p>
            <a:r>
              <a:rPr lang="en-US" dirty="0" smtClean="0"/>
              <a:t>One </a:t>
            </a:r>
            <a:r>
              <a:rPr lang="en-US" dirty="0"/>
              <a:t>with a </a:t>
            </a:r>
            <a:r>
              <a:rPr lang="en-US" dirty="0">
                <a:solidFill>
                  <a:srgbClr val="C00000"/>
                </a:solidFill>
              </a:rPr>
              <a:t>null safety </a:t>
            </a:r>
            <a:r>
              <a:rPr lang="en-US" dirty="0"/>
              <a:t>check and the </a:t>
            </a:r>
            <a:r>
              <a:rPr lang="en-US" dirty="0" smtClean="0"/>
              <a:t>other </a:t>
            </a:r>
            <a:r>
              <a:rPr lang="en-US" dirty="0"/>
              <a:t>is the same old one we encounter normally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above syntax implies that if a certain condition evaluates to true then we evaluate the </a:t>
            </a:r>
            <a:r>
              <a:rPr lang="en-US" dirty="0" err="1"/>
              <a:t>expressionOne</a:t>
            </a:r>
            <a:r>
              <a:rPr lang="en-US" dirty="0"/>
              <a:t> first and then the </a:t>
            </a:r>
            <a:r>
              <a:rPr lang="en-US" dirty="0" err="1"/>
              <a:t>expressionTwo</a:t>
            </a:r>
            <a:r>
              <a:rPr lang="en-US" dirty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9398" y="2197190"/>
            <a:ext cx="4456089" cy="669359"/>
            <a:chOff x="489398" y="2197190"/>
            <a:chExt cx="4456089" cy="669359"/>
          </a:xfrm>
        </p:grpSpPr>
        <p:sp>
          <p:nvSpPr>
            <p:cNvPr id="20" name="Rectangle 19"/>
            <p:cNvSpPr/>
            <p:nvPr/>
          </p:nvSpPr>
          <p:spPr>
            <a:xfrm>
              <a:off x="901521" y="2531700"/>
              <a:ext cx="404396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condition </a:t>
              </a:r>
              <a:r>
                <a:rPr lang="en-US" sz="1600" b="1" dirty="0">
                  <a:solidFill>
                    <a:srgbClr val="C00000"/>
                  </a:solidFill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expressionOne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</a:rPr>
                <a:t>: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expressionTwo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398" y="2531698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489398" y="219719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9398" y="3891763"/>
            <a:ext cx="5357609" cy="1452630"/>
            <a:chOff x="489398" y="3891763"/>
            <a:chExt cx="5357609" cy="1452630"/>
          </a:xfrm>
        </p:grpSpPr>
        <p:sp>
          <p:nvSpPr>
            <p:cNvPr id="23" name="Rectangle 22"/>
            <p:cNvSpPr/>
            <p:nvPr/>
          </p:nvSpPr>
          <p:spPr>
            <a:xfrm>
              <a:off x="901520" y="4226273"/>
              <a:ext cx="4945487" cy="111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ans</a:t>
              </a:r>
              <a:r>
                <a:rPr lang="en-US" sz="1600" dirty="0">
                  <a:solidFill>
                    <a:schemeClr val="tx1"/>
                  </a:solidFill>
                </a:rPr>
                <a:t> = 10;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ans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== 10 ? </a:t>
              </a:r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("Answer is 10") : </a:t>
              </a:r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("Oh no!");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9398" y="4226270"/>
              <a:ext cx="412123" cy="11181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489398" y="389176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22529" y="3891763"/>
            <a:ext cx="3670479" cy="669359"/>
            <a:chOff x="6722529" y="3891763"/>
            <a:chExt cx="3670479" cy="669359"/>
          </a:xfrm>
        </p:grpSpPr>
        <p:sp>
          <p:nvSpPr>
            <p:cNvPr id="26" name="Rectangle 25"/>
            <p:cNvSpPr/>
            <p:nvPr/>
          </p:nvSpPr>
          <p:spPr>
            <a:xfrm>
              <a:off x="7134652" y="4226273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Answer is 10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22529" y="4226271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6722529" y="389176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Null Aware Operator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It depicts a conditional statement that is similar to a </a:t>
            </a:r>
            <a:r>
              <a:rPr lang="en-US" dirty="0" smtClean="0"/>
              <a:t>conditional </a:t>
            </a:r>
            <a:r>
              <a:rPr lang="en-US" dirty="0"/>
              <a:t>operator statement</a:t>
            </a:r>
            <a:r>
              <a:rPr lang="en-US" dirty="0" smtClean="0"/>
              <a:t>.</a:t>
            </a:r>
          </a:p>
          <a:p>
            <a:r>
              <a:rPr lang="en-US" dirty="0"/>
              <a:t>when you want to evaluate and return an expression if another expression resolves to null.</a:t>
            </a:r>
          </a:p>
          <a:p>
            <a:r>
              <a:rPr lang="en-US" dirty="0"/>
              <a:t>It is also called</a:t>
            </a:r>
            <a:r>
              <a:rPr lang="en-US" b="1" dirty="0"/>
              <a:t> </a:t>
            </a:r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if-null</a:t>
            </a:r>
            <a:r>
              <a:rPr lang="en-US" dirty="0"/>
              <a:t> operator.</a:t>
            </a:r>
          </a:p>
          <a:p>
            <a:r>
              <a:rPr lang="en-US" dirty="0"/>
              <a:t>The null-aware operator is</a:t>
            </a:r>
            <a:r>
              <a:rPr lang="en-US" b="1" dirty="0"/>
              <a:t> ??</a:t>
            </a:r>
            <a:r>
              <a:rPr lang="en-US" dirty="0"/>
              <a:t>, which returns the expression on its left unless that expression’s value is null.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only difference is that in the above syntax if expression1 is not null, then it gets evaluated else expression2 is evaluated.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9397" y="3010161"/>
            <a:ext cx="4456089" cy="669359"/>
            <a:chOff x="489397" y="3010161"/>
            <a:chExt cx="4456089" cy="669359"/>
          </a:xfrm>
        </p:grpSpPr>
        <p:sp>
          <p:nvSpPr>
            <p:cNvPr id="20" name="Rectangle 19"/>
            <p:cNvSpPr/>
            <p:nvPr/>
          </p:nvSpPr>
          <p:spPr>
            <a:xfrm>
              <a:off x="901520" y="3344671"/>
              <a:ext cx="404396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expression1 ?? expression2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397" y="3344669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489397" y="30101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179" y="4732452"/>
            <a:ext cx="5357609" cy="1603954"/>
            <a:chOff x="460179" y="4732452"/>
            <a:chExt cx="5357609" cy="1603954"/>
          </a:xfrm>
        </p:grpSpPr>
        <p:sp>
          <p:nvSpPr>
            <p:cNvPr id="23" name="Rectangle 22"/>
            <p:cNvSpPr/>
            <p:nvPr/>
          </p:nvSpPr>
          <p:spPr>
            <a:xfrm>
              <a:off x="872301" y="5066961"/>
              <a:ext cx="4945487" cy="1269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</a:rPr>
                <a:t>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smtClean="0">
                  <a:solidFill>
                    <a:srgbClr val="0000FF"/>
                  </a:solidFill>
                </a:rPr>
                <a:t>String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b ?? 'Hello';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(a);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179" y="5066959"/>
              <a:ext cx="412123" cy="1269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460179" y="473245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71769" y="4732452"/>
            <a:ext cx="3670479" cy="669359"/>
            <a:chOff x="6271769" y="4732452"/>
            <a:chExt cx="3670479" cy="669359"/>
          </a:xfrm>
        </p:grpSpPr>
        <p:sp>
          <p:nvSpPr>
            <p:cNvPr id="26" name="Rectangle 25"/>
            <p:cNvSpPr/>
            <p:nvPr/>
          </p:nvSpPr>
          <p:spPr>
            <a:xfrm>
              <a:off x="6683892" y="5066962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Hello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71769" y="5066960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6271769" y="473245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4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Cascade Notation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operator </a:t>
            </a:r>
            <a:r>
              <a:rPr lang="en-US" dirty="0"/>
              <a:t>allows you to perform a sequence of operation on the same element</a:t>
            </a:r>
            <a:r>
              <a:rPr lang="en-US" dirty="0" smtClean="0"/>
              <a:t>.</a:t>
            </a:r>
          </a:p>
          <a:p>
            <a:r>
              <a:rPr lang="en-US" dirty="0"/>
              <a:t>It allows you to perform multiple methods on the same object. 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57419"/>
              </p:ext>
            </p:extLst>
          </p:nvPr>
        </p:nvGraphicFramePr>
        <p:xfrm>
          <a:off x="435020" y="1762856"/>
          <a:ext cx="9855200" cy="11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/>
                <a:gridCol w="2911579"/>
                <a:gridCol w="4032042"/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Cascading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perform multiple methods on the same object.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Cascade Notation Operators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329" y="762719"/>
            <a:ext cx="6185319" cy="5766870"/>
            <a:chOff x="125329" y="762719"/>
            <a:chExt cx="6185319" cy="576687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5432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 GFG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set(x, y)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 err="1">
                  <a:solidFill>
                    <a:schemeClr val="tx1"/>
                  </a:solidFill>
                </a:rPr>
                <a:t>this.a</a:t>
              </a:r>
              <a:r>
                <a:rPr lang="en-US" sz="1600" dirty="0">
                  <a:solidFill>
                    <a:schemeClr val="tx1"/>
                  </a:solidFill>
                </a:rPr>
                <a:t> = x;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 err="1">
                  <a:solidFill>
                    <a:schemeClr val="tx1"/>
                  </a:solidFill>
                </a:rPr>
                <a:t>this.b</a:t>
              </a:r>
              <a:r>
                <a:rPr lang="en-US" sz="1600" dirty="0">
                  <a:solidFill>
                    <a:schemeClr val="tx1"/>
                  </a:solidFill>
                </a:rPr>
                <a:t> = y;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add()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z = </a:t>
              </a:r>
              <a:r>
                <a:rPr lang="en-US" sz="1600" dirty="0" err="1">
                  <a:solidFill>
                    <a:schemeClr val="tx1"/>
                  </a:solidFill>
                </a:rPr>
                <a:t>this.a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this.b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print(z);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Creating objects of class GFG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GFG geek1 = new GFG();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GFG geek2 = new GFG</a:t>
              </a:r>
              <a:r>
                <a:rPr lang="en-US" sz="1600" dirty="0" smtClean="0">
                  <a:solidFill>
                    <a:schemeClr val="tx1"/>
                  </a:solidFill>
                </a:rPr>
                <a:t>();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54323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03163" y="3734530"/>
            <a:ext cx="4198753" cy="860020"/>
            <a:chOff x="6603163" y="3734530"/>
            <a:chExt cx="4198753" cy="860020"/>
          </a:xfrm>
        </p:grpSpPr>
        <p:sp>
          <p:nvSpPr>
            <p:cNvPr id="10" name="Rectangle 9"/>
            <p:cNvSpPr/>
            <p:nvPr/>
          </p:nvSpPr>
          <p:spPr>
            <a:xfrm>
              <a:off x="7015286" y="4069040"/>
              <a:ext cx="3786630" cy="525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03163" y="4069038"/>
              <a:ext cx="412123" cy="525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603163" y="373453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03163" y="762719"/>
            <a:ext cx="5322675" cy="2637304"/>
            <a:chOff x="6603163" y="762719"/>
            <a:chExt cx="5322675" cy="2637304"/>
          </a:xfrm>
        </p:grpSpPr>
        <p:sp>
          <p:nvSpPr>
            <p:cNvPr id="9" name="Rectangle 8"/>
            <p:cNvSpPr/>
            <p:nvPr/>
          </p:nvSpPr>
          <p:spPr>
            <a:xfrm>
              <a:off x="7015286" y="1097228"/>
              <a:ext cx="4910552" cy="2302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Without using Cascade Notation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geek1.set(1, 2);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geek1.add();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Using Cascade Notation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geek2..set(3, 4)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	..add();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03163" y="1097226"/>
              <a:ext cx="412123" cy="23027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603163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0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Loops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looping </a:t>
            </a:r>
            <a:r>
              <a:rPr lang="en-US" dirty="0" smtClean="0"/>
              <a:t>statement </a:t>
            </a:r>
            <a:r>
              <a:rPr lang="en-US" dirty="0"/>
              <a:t>is used to repeat a particular set of </a:t>
            </a:r>
            <a:r>
              <a:rPr lang="en-US" dirty="0" smtClean="0"/>
              <a:t>commands </a:t>
            </a:r>
            <a:r>
              <a:rPr lang="en-US" dirty="0"/>
              <a:t>until certain conditions are not completed</a:t>
            </a:r>
            <a:r>
              <a:rPr lang="en-US" dirty="0" smtClean="0"/>
              <a:t>.</a:t>
            </a:r>
          </a:p>
          <a:p>
            <a:r>
              <a:rPr lang="en-US" dirty="0"/>
              <a:t>There are different </a:t>
            </a:r>
            <a:r>
              <a:rPr lang="en-US" dirty="0" smtClean="0"/>
              <a:t>types of loops available in Dart.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/>
              <a:t>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for… in </a:t>
            </a:r>
            <a:r>
              <a:rPr lang="en-US" dirty="0"/>
              <a:t>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 each </a:t>
            </a:r>
            <a:r>
              <a:rPr lang="en-US" dirty="0"/>
              <a:t>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do-while</a:t>
            </a:r>
            <a:r>
              <a:rPr lang="en-US" dirty="0"/>
              <a:t>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For loop in Dart is similar to that in </a:t>
            </a:r>
            <a:r>
              <a:rPr lang="en-US" dirty="0" smtClean="0"/>
              <a:t>other programming languages </a:t>
            </a:r>
            <a:r>
              <a:rPr lang="en-US" dirty="0"/>
              <a:t>and also the flow of execution is the same as that in other programming </a:t>
            </a:r>
            <a:r>
              <a:rPr lang="en-US" dirty="0" smtClean="0"/>
              <a:t>languages.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Control flow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rgbClr val="C00000"/>
                </a:solidFill>
              </a:rPr>
              <a:t> </a:t>
            </a:r>
          </a:p>
          <a:p>
            <a:pPr lvl="1"/>
            <a:r>
              <a:rPr lang="en-US" dirty="0" smtClean="0"/>
              <a:t>1) </a:t>
            </a:r>
            <a:r>
              <a:rPr lang="en-US" dirty="0"/>
              <a:t>initialization</a:t>
            </a:r>
          </a:p>
          <a:p>
            <a:pPr lvl="1"/>
            <a:r>
              <a:rPr lang="en-US" dirty="0" smtClean="0"/>
              <a:t>2) </a:t>
            </a:r>
            <a:r>
              <a:rPr lang="en-US" dirty="0"/>
              <a:t>Condition</a:t>
            </a:r>
          </a:p>
          <a:p>
            <a:pPr lvl="1"/>
            <a:r>
              <a:rPr lang="en-US" dirty="0" smtClean="0"/>
              <a:t>3) </a:t>
            </a:r>
            <a:r>
              <a:rPr lang="en-US" dirty="0"/>
              <a:t>Body of loop</a:t>
            </a:r>
          </a:p>
          <a:p>
            <a:pPr lvl="1"/>
            <a:r>
              <a:rPr lang="en-US" dirty="0" smtClean="0"/>
              <a:t>4) </a:t>
            </a:r>
            <a:r>
              <a:rPr lang="en-US" dirty="0"/>
              <a:t>Test expression</a:t>
            </a:r>
          </a:p>
          <a:p>
            <a:r>
              <a:rPr lang="en-US" dirty="0"/>
              <a:t>The first is executed only once </a:t>
            </a:r>
            <a:r>
              <a:rPr lang="en-US" dirty="0" err="1"/>
              <a:t>i.e</a:t>
            </a:r>
            <a:r>
              <a:rPr lang="en-US" dirty="0"/>
              <a:t> in the beginning while the other three are executed until the condition turns out to be false.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035" y="1720672"/>
            <a:ext cx="6272009" cy="1112680"/>
            <a:chOff x="528035" y="1720672"/>
            <a:chExt cx="6272009" cy="1112680"/>
          </a:xfrm>
        </p:grpSpPr>
        <p:sp>
          <p:nvSpPr>
            <p:cNvPr id="4" name="Rectangle 3"/>
            <p:cNvSpPr/>
            <p:nvPr/>
          </p:nvSpPr>
          <p:spPr>
            <a:xfrm>
              <a:off x="940157" y="2055182"/>
              <a:ext cx="5859887" cy="778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for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00B050"/>
                  </a:solidFill>
                </a:rPr>
                <a:t>initialization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condition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 expression</a:t>
              </a:r>
              <a:r>
                <a:rPr lang="en-US" sz="1600" dirty="0">
                  <a:solidFill>
                    <a:schemeClr val="tx1"/>
                  </a:solidFill>
                </a:rPr>
                <a:t>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Body of the loop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8035" y="2055180"/>
              <a:ext cx="412123" cy="7781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28035" y="172067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0457" y="848646"/>
            <a:ext cx="5125791" cy="1907434"/>
            <a:chOff x="270457" y="848646"/>
            <a:chExt cx="5125791" cy="1907434"/>
          </a:xfrm>
        </p:grpSpPr>
        <p:sp>
          <p:nvSpPr>
            <p:cNvPr id="7" name="Rectangle 6"/>
            <p:cNvSpPr/>
            <p:nvPr/>
          </p:nvSpPr>
          <p:spPr>
            <a:xfrm>
              <a:off x="682580" y="1183156"/>
              <a:ext cx="4713668" cy="1572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smtClean="0">
                  <a:solidFill>
                    <a:srgbClr val="0000FF"/>
                  </a:solidFill>
                </a:rPr>
                <a:t>for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= 0;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&lt; 5;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++) 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(‘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Darshan</a:t>
              </a:r>
              <a:r>
                <a:rPr lang="en-US" sz="1600" dirty="0" smtClean="0">
                  <a:solidFill>
                    <a:schemeClr val="tx1"/>
                  </a:solidFill>
                </a:rPr>
                <a:t> University');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}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457" y="1183153"/>
              <a:ext cx="412123" cy="15729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70457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8371" y="848646"/>
            <a:ext cx="3670479" cy="1624098"/>
            <a:chOff x="5808371" y="848646"/>
            <a:chExt cx="3670479" cy="1624098"/>
          </a:xfrm>
        </p:grpSpPr>
        <p:sp>
          <p:nvSpPr>
            <p:cNvPr id="10" name="Rectangle 9"/>
            <p:cNvSpPr/>
            <p:nvPr/>
          </p:nvSpPr>
          <p:spPr>
            <a:xfrm>
              <a:off x="6220494" y="1183156"/>
              <a:ext cx="3258356" cy="1289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8371" y="1183154"/>
              <a:ext cx="412123" cy="12895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808371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8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 smtClean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defines a set of rules for writing programs.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language specification defines its own syntax</a:t>
            </a:r>
            <a:r>
              <a:rPr lang="en-US" dirty="0" smtClean="0"/>
              <a:t>.</a:t>
            </a:r>
          </a:p>
          <a:p>
            <a:r>
              <a:rPr lang="en-US" dirty="0"/>
              <a:t>A Dart program </a:t>
            </a:r>
            <a:r>
              <a:rPr lang="en-US" dirty="0" smtClean="0"/>
              <a:t>composed of</a:t>
            </a:r>
          </a:p>
          <a:p>
            <a:pPr lvl="1"/>
            <a:r>
              <a:rPr lang="en-US" dirty="0"/>
              <a:t>Variables and Operators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smtClean="0"/>
              <a:t>Expressions</a:t>
            </a:r>
          </a:p>
          <a:p>
            <a:pPr lvl="1"/>
            <a:r>
              <a:rPr lang="en-US" dirty="0"/>
              <a:t>Decision Making and </a:t>
            </a:r>
            <a:r>
              <a:rPr lang="en-US" dirty="0" smtClean="0"/>
              <a:t>Loop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Libraries and Packages</a:t>
            </a:r>
          </a:p>
          <a:p>
            <a:pPr lvl="1"/>
            <a:r>
              <a:rPr lang="en-US" dirty="0" err="1" smtClean="0"/>
              <a:t>Typedefs</a:t>
            </a:r>
            <a:endParaRPr lang="en-US" dirty="0"/>
          </a:p>
          <a:p>
            <a:pPr lvl="1"/>
            <a:r>
              <a:rPr lang="en-US" dirty="0"/>
              <a:t>Data structures represented as Collections / Generics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1295" y="2200327"/>
            <a:ext cx="5399235" cy="2616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For…in Loop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for...in loop is used to loop through an object's properties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 each </a:t>
            </a:r>
            <a:r>
              <a:rPr lang="en-US" dirty="0" smtClean="0"/>
              <a:t>iteration</a:t>
            </a:r>
            <a:r>
              <a:rPr lang="en-US" dirty="0"/>
              <a:t>, one property from the object is assigned to the </a:t>
            </a:r>
            <a:r>
              <a:rPr lang="en-US" dirty="0" smtClean="0"/>
              <a:t>variable.</a:t>
            </a:r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loop continues till all the properties of the object are exhausted.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3641" y="1352281"/>
            <a:ext cx="6076677" cy="1197735"/>
            <a:chOff x="463641" y="1352281"/>
            <a:chExt cx="6076677" cy="1197735"/>
          </a:xfrm>
        </p:grpSpPr>
        <p:sp>
          <p:nvSpPr>
            <p:cNvPr id="4" name="Rectangle 3"/>
            <p:cNvSpPr/>
            <p:nvPr/>
          </p:nvSpPr>
          <p:spPr>
            <a:xfrm>
              <a:off x="875763" y="1693539"/>
              <a:ext cx="5664555" cy="8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for 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variablename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</a:rPr>
                <a:t>in</a:t>
              </a:r>
              <a:r>
                <a:rPr lang="en-US" sz="1600" dirty="0">
                  <a:solidFill>
                    <a:schemeClr val="tx1"/>
                  </a:solidFill>
                </a:rPr>
                <a:t> object){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smtClean="0">
                  <a:solidFill>
                    <a:srgbClr val="C00000"/>
                  </a:solidFill>
                </a:rPr>
                <a:t>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//statement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or block to execute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641" y="1693537"/>
              <a:ext cx="398385" cy="8564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63641" y="1352281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3641" y="3598610"/>
            <a:ext cx="5125791" cy="1907434"/>
            <a:chOff x="463641" y="3598610"/>
            <a:chExt cx="5125791" cy="1907434"/>
          </a:xfrm>
        </p:grpSpPr>
        <p:sp>
          <p:nvSpPr>
            <p:cNvPr id="8" name="Rectangle 7"/>
            <p:cNvSpPr/>
            <p:nvPr/>
          </p:nvSpPr>
          <p:spPr>
            <a:xfrm>
              <a:off x="875764" y="3933120"/>
              <a:ext cx="4713668" cy="1572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 </a:t>
              </a:r>
              <a:r>
                <a:rPr lang="en-US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</a:t>
              </a:r>
              <a:r>
                <a:rPr lang="en-US" sz="1600" dirty="0">
                  <a:solidFill>
                    <a:schemeClr val="tx1"/>
                  </a:solidFill>
                </a:rPr>
                <a:t> = [12,13,14];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rgbClr val="C00000"/>
                  </a:solidFill>
                </a:rPr>
                <a:t>for 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prop </a:t>
              </a:r>
              <a:r>
                <a:rPr lang="en-US" sz="1600" dirty="0">
                  <a:solidFill>
                    <a:srgbClr val="C00000"/>
                  </a:solidFill>
                </a:rPr>
                <a:t>in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</a:t>
              </a:r>
              <a:r>
                <a:rPr lang="en-US" sz="1600" dirty="0">
                  <a:solidFill>
                    <a:schemeClr val="tx1"/>
                  </a:solidFill>
                </a:rPr>
                <a:t>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  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(prop);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641" y="3933117"/>
              <a:ext cx="412123" cy="15729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463641" y="359861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01555" y="3598610"/>
            <a:ext cx="2343955" cy="1115058"/>
            <a:chOff x="6001555" y="3598610"/>
            <a:chExt cx="2343955" cy="1115058"/>
          </a:xfrm>
        </p:grpSpPr>
        <p:sp>
          <p:nvSpPr>
            <p:cNvPr id="11" name="Rectangle 10"/>
            <p:cNvSpPr/>
            <p:nvPr/>
          </p:nvSpPr>
          <p:spPr>
            <a:xfrm>
              <a:off x="6413678" y="3933120"/>
              <a:ext cx="1931832" cy="780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1555" y="3933118"/>
              <a:ext cx="412123" cy="780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001555" y="359861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2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 </a:t>
            </a:r>
            <a:r>
              <a:rPr lang="en-US" sz="3600" b="1" dirty="0" smtClean="0"/>
              <a:t>each </a:t>
            </a: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oop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for-each loop iterates over all elements in </a:t>
            </a:r>
            <a:r>
              <a:rPr lang="en-US" dirty="0" smtClean="0"/>
              <a:t>some collection and </a:t>
            </a:r>
            <a:r>
              <a:rPr lang="en-US" dirty="0"/>
              <a:t>passes the elements to some specific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f( value): It is used to make a call to the f function for each element in the collection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3641" y="1634753"/>
            <a:ext cx="6076677" cy="664261"/>
            <a:chOff x="463641" y="1634753"/>
            <a:chExt cx="6076677" cy="664261"/>
          </a:xfrm>
        </p:grpSpPr>
        <p:sp>
          <p:nvSpPr>
            <p:cNvPr id="4" name="Rectangle 3"/>
            <p:cNvSpPr/>
            <p:nvPr/>
          </p:nvSpPr>
          <p:spPr>
            <a:xfrm>
              <a:off x="875763" y="1976012"/>
              <a:ext cx="5664555" cy="323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collection</a:t>
              </a:r>
              <a:r>
                <a:rPr lang="en-US" sz="1600" dirty="0" err="1">
                  <a:solidFill>
                    <a:schemeClr val="tx1"/>
                  </a:solidFill>
                </a:rPr>
                <a:t>.foreach</a:t>
              </a:r>
              <a:r>
                <a:rPr lang="en-US" sz="1600" dirty="0">
                  <a:solidFill>
                    <a:schemeClr val="tx1"/>
                  </a:solidFill>
                </a:rPr>
                <a:t>(void </a:t>
              </a:r>
              <a:r>
                <a:rPr lang="en-US" sz="1600" dirty="0">
                  <a:solidFill>
                    <a:srgbClr val="C00000"/>
                  </a:solidFill>
                </a:rPr>
                <a:t>f</a:t>
              </a:r>
              <a:r>
                <a:rPr lang="en-US" sz="1600" dirty="0">
                  <a:solidFill>
                    <a:schemeClr val="tx1"/>
                  </a:solidFill>
                </a:rPr>
                <a:t>(value))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641" y="1976010"/>
              <a:ext cx="398385" cy="3230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63641" y="1634753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3641" y="3103391"/>
            <a:ext cx="5125791" cy="1473736"/>
            <a:chOff x="463641" y="3103391"/>
            <a:chExt cx="5125791" cy="1473736"/>
          </a:xfrm>
        </p:grpSpPr>
        <p:sp>
          <p:nvSpPr>
            <p:cNvPr id="8" name="Rectangle 7"/>
            <p:cNvSpPr/>
            <p:nvPr/>
          </p:nvSpPr>
          <p:spPr>
            <a:xfrm>
              <a:off x="875764" y="3437901"/>
              <a:ext cx="4713668" cy="11392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 </a:t>
              </a:r>
              <a:r>
                <a:rPr lang="en-US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</a:t>
              </a:r>
              <a:r>
                <a:rPr lang="en-US" sz="1600" dirty="0">
                  <a:solidFill>
                    <a:schemeClr val="tx1"/>
                  </a:solidFill>
                </a:rPr>
                <a:t> = [12,13,14];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obj.forEach</a:t>
              </a:r>
              <a:r>
                <a:rPr lang="en-US" sz="1600" dirty="0">
                  <a:solidFill>
                    <a:schemeClr val="tx1"/>
                  </a:solidFill>
                </a:rPr>
                <a:t>((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</a:rPr>
                <a:t>)=&gt; print(</a:t>
              </a:r>
              <a:r>
                <a:rPr lang="en-US" sz="1600" dirty="0" err="1">
                  <a:solidFill>
                    <a:schemeClr val="tx1"/>
                  </a:solidFill>
                </a:rPr>
                <a:t>num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r>
                <a:rPr lang="en-US" sz="1600" dirty="0" smtClean="0">
                  <a:solidFill>
                    <a:srgbClr val="C00000"/>
                  </a:solidFill>
                </a:rPr>
                <a:t>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641" y="3437898"/>
              <a:ext cx="412123" cy="11392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463641" y="310339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01555" y="3103391"/>
            <a:ext cx="2343955" cy="1115058"/>
            <a:chOff x="6001555" y="3103391"/>
            <a:chExt cx="2343955" cy="1115058"/>
          </a:xfrm>
        </p:grpSpPr>
        <p:sp>
          <p:nvSpPr>
            <p:cNvPr id="11" name="Rectangle 10"/>
            <p:cNvSpPr/>
            <p:nvPr/>
          </p:nvSpPr>
          <p:spPr>
            <a:xfrm>
              <a:off x="6413678" y="3437901"/>
              <a:ext cx="1931832" cy="780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1555" y="3437899"/>
              <a:ext cx="412123" cy="780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001555" y="310339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Functions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 smtClean="0"/>
              <a:t>Functions are the building blocks of readable, maintainable, and reusable code.</a:t>
            </a:r>
          </a:p>
          <a:p>
            <a:r>
              <a:rPr lang="en-US" dirty="0" smtClean="0"/>
              <a:t>A function is a set of statements to perform a specific task.</a:t>
            </a:r>
          </a:p>
          <a:p>
            <a:r>
              <a:rPr lang="en-US" dirty="0" smtClean="0"/>
              <a:t>Functions organize the program into logical blocks of code.</a:t>
            </a:r>
          </a:p>
          <a:p>
            <a:r>
              <a:rPr lang="en-US" dirty="0" smtClean="0"/>
              <a:t>Once defined, functions may be called to access code.</a:t>
            </a:r>
          </a:p>
          <a:p>
            <a:r>
              <a:rPr lang="en-US" dirty="0" smtClean="0"/>
              <a:t>This makes the code reusable, easy to read &amp; maintain the program’s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function declaration tells the compiler about a function's name, return type, and parameters.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function_name</a:t>
            </a:r>
            <a:r>
              <a:rPr lang="en-US" dirty="0" smtClean="0"/>
              <a:t> defines the name of the function.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return_type</a:t>
            </a:r>
            <a:r>
              <a:rPr lang="en-US" dirty="0" smtClean="0"/>
              <a:t> defines the </a:t>
            </a:r>
            <a:r>
              <a:rPr lang="en-US" dirty="0" err="1" smtClean="0"/>
              <a:t>datatype</a:t>
            </a:r>
            <a:r>
              <a:rPr lang="en-US" dirty="0" smtClean="0"/>
              <a:t> in which output is going to come.</a:t>
            </a:r>
          </a:p>
          <a:p>
            <a:pPr lvl="1"/>
            <a:r>
              <a:rPr lang="en-US" dirty="0" smtClean="0"/>
              <a:t>return value defines the value to be returned from the function.</a:t>
            </a:r>
          </a:p>
          <a:p>
            <a:pPr lvl="1"/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9894" y="3213166"/>
            <a:ext cx="6076677" cy="1197735"/>
            <a:chOff x="559894" y="3213166"/>
            <a:chExt cx="6076677" cy="1197735"/>
          </a:xfrm>
        </p:grpSpPr>
        <p:sp>
          <p:nvSpPr>
            <p:cNvPr id="21" name="Rectangle 20"/>
            <p:cNvSpPr/>
            <p:nvPr/>
          </p:nvSpPr>
          <p:spPr>
            <a:xfrm>
              <a:off x="972016" y="3554424"/>
              <a:ext cx="5664555" cy="8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 smtClean="0">
                  <a:solidFill>
                    <a:srgbClr val="C00000"/>
                  </a:solidFill>
                </a:rPr>
                <a:t>return_type</a:t>
              </a:r>
              <a:r>
                <a:rPr lang="en-US" sz="1600" dirty="0" smtClean="0">
                  <a:solidFill>
                    <a:srgbClr val="C00000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function_name</a:t>
              </a:r>
              <a:r>
                <a:rPr lang="en-US" sz="1600" dirty="0" smtClean="0">
                  <a:solidFill>
                    <a:schemeClr val="tx1"/>
                  </a:solidFill>
                </a:rPr>
                <a:t> ( parameters ) { </a:t>
              </a:r>
            </a:p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    // Body of function return value;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9894" y="3554422"/>
              <a:ext cx="398385" cy="8564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59894" y="3213166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Functions Call</a:t>
            </a:r>
            <a:endParaRPr lang="en-US" sz="3400" b="1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7655" y="754748"/>
            <a:ext cx="11929641" cy="561688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function_name</a:t>
            </a:r>
            <a:r>
              <a:rPr lang="en-US" dirty="0" smtClean="0"/>
              <a:t> defines the name of the function.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argument_list</a:t>
            </a:r>
            <a:r>
              <a:rPr lang="en-US" dirty="0" smtClean="0"/>
              <a:t> is the list of the parameter that the function requires.</a:t>
            </a:r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423753" y="854977"/>
            <a:ext cx="6059335" cy="689603"/>
            <a:chOff x="464942" y="854977"/>
            <a:chExt cx="6059335" cy="689603"/>
          </a:xfrm>
        </p:grpSpPr>
        <p:sp>
          <p:nvSpPr>
            <p:cNvPr id="21" name="Rectangle 20"/>
            <p:cNvSpPr/>
            <p:nvPr/>
          </p:nvSpPr>
          <p:spPr>
            <a:xfrm>
              <a:off x="859722" y="1196235"/>
              <a:ext cx="5664555" cy="343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function_name</a:t>
              </a:r>
              <a:r>
                <a:rPr lang="en-US" sz="1600" dirty="0" smtClean="0">
                  <a:solidFill>
                    <a:schemeClr val="tx1"/>
                  </a:solidFill>
                </a:rPr>
                <a:t> 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argument_list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810" y="1184730"/>
              <a:ext cx="398385" cy="3598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464942" y="854977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3753" y="2517284"/>
            <a:ext cx="5125791" cy="4069517"/>
            <a:chOff x="415515" y="2459620"/>
            <a:chExt cx="5125791" cy="4069517"/>
          </a:xfrm>
        </p:grpSpPr>
        <p:sp>
          <p:nvSpPr>
            <p:cNvPr id="7" name="Rectangle 6"/>
            <p:cNvSpPr/>
            <p:nvPr/>
          </p:nvSpPr>
          <p:spPr>
            <a:xfrm>
              <a:off x="827638" y="2794129"/>
              <a:ext cx="4713668" cy="3735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add(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a,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b)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Creating function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result = a + b;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returning value result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C00000"/>
                  </a:solidFill>
                </a:rPr>
                <a:t>return</a:t>
              </a:r>
              <a:r>
                <a:rPr lang="en-US" sz="1600" dirty="0" smtClean="0">
                  <a:solidFill>
                    <a:schemeClr val="tx1"/>
                  </a:solidFill>
                </a:rPr>
                <a:t> result;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void </a:t>
              </a:r>
              <a:r>
                <a:rPr lang="en-US" sz="1600" dirty="0" smtClean="0">
                  <a:solidFill>
                    <a:schemeClr val="tx1"/>
                  </a:solidFill>
                </a:rPr>
                <a:t>main()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Calling the function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chemeClr val="tx1"/>
                  </a:solidFill>
                </a:rPr>
                <a:t> output = </a:t>
              </a:r>
              <a:r>
                <a:rPr lang="en-US" sz="1600" dirty="0" smtClean="0">
                  <a:solidFill>
                    <a:srgbClr val="00B050"/>
                  </a:solidFill>
                </a:rPr>
                <a:t>add</a:t>
              </a:r>
              <a:r>
                <a:rPr lang="en-US" sz="1600" dirty="0" smtClean="0">
                  <a:solidFill>
                    <a:schemeClr val="tx1"/>
                  </a:solidFill>
                </a:rPr>
                <a:t>(10, 20);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Printing output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(output);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5515" y="2794127"/>
              <a:ext cx="412123" cy="37350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15515" y="24596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61667" y="2517284"/>
            <a:ext cx="2343955" cy="668591"/>
            <a:chOff x="5953429" y="2459620"/>
            <a:chExt cx="2343955" cy="668591"/>
          </a:xfrm>
        </p:grpSpPr>
        <p:sp>
          <p:nvSpPr>
            <p:cNvPr id="10" name="Rectangle 9"/>
            <p:cNvSpPr/>
            <p:nvPr/>
          </p:nvSpPr>
          <p:spPr>
            <a:xfrm>
              <a:off x="6365552" y="2794130"/>
              <a:ext cx="1931832" cy="318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30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3429" y="2794128"/>
              <a:ext cx="412123" cy="3340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953429" y="24596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Arrow/Lambda Function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 smtClean="0"/>
              <a:t>The arrow function allows us to create with single expression.</a:t>
            </a:r>
          </a:p>
          <a:p>
            <a:r>
              <a:rPr lang="en-US" dirty="0" smtClean="0"/>
              <a:t>We can omit the curly brackets and the return keyword.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err="1" smtClean="0"/>
              <a:t>return_type</a:t>
            </a:r>
            <a:r>
              <a:rPr lang="en-US" dirty="0" smtClean="0"/>
              <a:t> consists of </a:t>
            </a:r>
            <a:r>
              <a:rPr lang="en-US" dirty="0" err="1" smtClean="0"/>
              <a:t>datatypes</a:t>
            </a:r>
            <a:r>
              <a:rPr lang="en-US" dirty="0" smtClean="0"/>
              <a:t> like </a:t>
            </a:r>
            <a:r>
              <a:rPr lang="en-US" dirty="0" err="1" smtClean="0"/>
              <a:t>void,int,bool</a:t>
            </a:r>
            <a:r>
              <a:rPr lang="en-US" dirty="0" smtClean="0"/>
              <a:t>, etc..</a:t>
            </a:r>
          </a:p>
          <a:p>
            <a:pPr lvl="1"/>
            <a:r>
              <a:rPr lang="en-US" b="1" dirty="0" err="1" smtClean="0"/>
              <a:t>function_name</a:t>
            </a:r>
            <a:r>
              <a:rPr lang="en-US" dirty="0" smtClean="0"/>
              <a:t> defines the name of the function.</a:t>
            </a:r>
          </a:p>
          <a:p>
            <a:pPr lvl="1"/>
            <a:r>
              <a:rPr lang="en-US" b="1" dirty="0" smtClean="0"/>
              <a:t>parameters </a:t>
            </a:r>
            <a:r>
              <a:rPr lang="en-US" dirty="0" smtClean="0"/>
              <a:t>are the list of parameters function requires.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511768" y="1753334"/>
            <a:ext cx="6076677" cy="685065"/>
            <a:chOff x="511768" y="1753334"/>
            <a:chExt cx="6076677" cy="685065"/>
          </a:xfrm>
        </p:grpSpPr>
        <p:sp>
          <p:nvSpPr>
            <p:cNvPr id="13" name="Rectangle 12"/>
            <p:cNvSpPr/>
            <p:nvPr/>
          </p:nvSpPr>
          <p:spPr>
            <a:xfrm>
              <a:off x="923890" y="2094592"/>
              <a:ext cx="5664555" cy="343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 smtClean="0">
                  <a:solidFill>
                    <a:srgbClr val="C00000"/>
                  </a:solidFill>
                </a:rPr>
                <a:t>return_type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function_name</a:t>
              </a:r>
              <a:r>
                <a:rPr lang="en-US" sz="1600" dirty="0" smtClean="0">
                  <a:solidFill>
                    <a:schemeClr val="tx1"/>
                  </a:solidFill>
                </a:rPr>
                <a:t>(parameters...) =&gt; expression;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1768" y="2094591"/>
              <a:ext cx="398385" cy="343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511768" y="1753334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5725" y="3646735"/>
            <a:ext cx="6947811" cy="2144466"/>
            <a:chOff x="495725" y="3646735"/>
            <a:chExt cx="6947811" cy="2144466"/>
          </a:xfrm>
        </p:grpSpPr>
        <p:sp>
          <p:nvSpPr>
            <p:cNvPr id="16" name="Rectangle 15"/>
            <p:cNvSpPr/>
            <p:nvPr/>
          </p:nvSpPr>
          <p:spPr>
            <a:xfrm>
              <a:off x="907847" y="3981245"/>
              <a:ext cx="6535689" cy="1809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 main() {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perimeterOfRectangle</a:t>
              </a:r>
              <a:r>
                <a:rPr lang="en-US" sz="1600" dirty="0" smtClean="0">
                  <a:solidFill>
                    <a:schemeClr val="tx1"/>
                  </a:solidFill>
                </a:rPr>
                <a:t>(47, 57);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Arrow Syntax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perimeterOfRectangle</a:t>
              </a: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int</a:t>
              </a:r>
              <a:r>
                <a:rPr lang="en-US" sz="1600" dirty="0" smtClean="0">
                  <a:solidFill>
                    <a:srgbClr val="C00000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length,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breadth) =&gt; </a:t>
              </a:r>
              <a:r>
                <a:rPr lang="en-US" sz="1600" dirty="0" smtClean="0">
                  <a:solidFill>
                    <a:srgbClr val="00B050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('The perimeter of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rectangele</a:t>
              </a:r>
              <a:r>
                <a:rPr lang="en-US" sz="1600" dirty="0" smtClean="0">
                  <a:solidFill>
                    <a:schemeClr val="tx1"/>
                  </a:solidFill>
                </a:rPr>
                <a:t> is ${2 * (length +   breadth)}');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5725" y="3981242"/>
              <a:ext cx="412123" cy="18099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95725" y="364673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94523" y="3630693"/>
            <a:ext cx="4104971" cy="668591"/>
            <a:chOff x="7894523" y="3630693"/>
            <a:chExt cx="4104971" cy="668591"/>
          </a:xfrm>
        </p:grpSpPr>
        <p:sp>
          <p:nvSpPr>
            <p:cNvPr id="20" name="Rectangle 19"/>
            <p:cNvSpPr/>
            <p:nvPr/>
          </p:nvSpPr>
          <p:spPr>
            <a:xfrm>
              <a:off x="8306645" y="3965203"/>
              <a:ext cx="3692849" cy="334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The perimeter of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rectangele</a:t>
              </a:r>
              <a:r>
                <a:rPr lang="en-US" sz="1600" dirty="0" smtClean="0">
                  <a:solidFill>
                    <a:schemeClr val="tx1"/>
                  </a:solidFill>
                </a:rPr>
                <a:t> is 208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94523" y="3965201"/>
              <a:ext cx="412123" cy="3340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7894523" y="363069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Optional Parameter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Function overloading is not supported in Dart at all.</a:t>
            </a:r>
          </a:p>
          <a:p>
            <a:r>
              <a:rPr lang="en-US" dirty="0" smtClean="0"/>
              <a:t>Optional parameters are those parameters that don't need to be specified when calling the function. </a:t>
            </a:r>
          </a:p>
          <a:p>
            <a:r>
              <a:rPr lang="en-US" dirty="0" smtClean="0"/>
              <a:t>Optional parameters allow us to pass default values to parameters that we define.</a:t>
            </a:r>
          </a:p>
          <a:p>
            <a:r>
              <a:rPr lang="en-US" dirty="0" smtClean="0"/>
              <a:t>There are two types of optional parameters</a:t>
            </a:r>
          </a:p>
          <a:p>
            <a:pPr lvl="1"/>
            <a:r>
              <a:rPr lang="en-US" dirty="0" smtClean="0"/>
              <a:t>Ordered (positional) optional parameters</a:t>
            </a:r>
          </a:p>
          <a:p>
            <a:pPr lvl="1"/>
            <a:r>
              <a:rPr lang="en-US" dirty="0" smtClean="0"/>
              <a:t>Named optional parameters</a:t>
            </a:r>
          </a:p>
          <a:p>
            <a:pPr lvl="1"/>
            <a:r>
              <a:rPr lang="en-US" dirty="0" smtClean="0"/>
              <a:t>Anonymous function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Ordered (positional) optional parameter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 smtClean="0"/>
              <a:t>The square brackets [] are used to specify optional positional parameters.</a:t>
            </a:r>
          </a:p>
          <a:p>
            <a:r>
              <a:rPr lang="en-US" dirty="0" smtClean="0"/>
              <a:t>Optional parameters can be used when arguments need not be compulsorily passed for a function’s execution.</a:t>
            </a:r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47598" y="2154819"/>
            <a:ext cx="6947811" cy="3347623"/>
            <a:chOff x="447598" y="2154819"/>
            <a:chExt cx="6947811" cy="3347623"/>
          </a:xfrm>
        </p:grpSpPr>
        <p:sp>
          <p:nvSpPr>
            <p:cNvPr id="4" name="Rectangle 3"/>
            <p:cNvSpPr/>
            <p:nvPr/>
          </p:nvSpPr>
          <p:spPr>
            <a:xfrm>
              <a:off x="859720" y="2489328"/>
              <a:ext cx="6535689" cy="301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  main() {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print(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pow</a:t>
              </a:r>
              <a:r>
                <a:rPr lang="en-US" sz="1600" dirty="0" smtClean="0">
                  <a:solidFill>
                    <a:schemeClr val="tx1"/>
                  </a:solidFill>
                </a:rPr>
                <a:t>(2, 2));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print(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pow</a:t>
              </a:r>
              <a:r>
                <a:rPr lang="en-US" sz="1600" dirty="0" smtClean="0">
                  <a:solidFill>
                    <a:schemeClr val="tx1"/>
                  </a:solidFill>
                </a:rPr>
                <a:t>(2, 3)); </a:t>
              </a:r>
            </a:p>
            <a:p>
              <a:r>
                <a:rPr lang="en-US" sz="1600" dirty="0" smtClean="0">
                  <a:solidFill>
                    <a:srgbClr val="00B050"/>
                  </a:solidFill>
                </a:rPr>
                <a:t>    </a:t>
              </a:r>
              <a:r>
                <a:rPr lang="en-US" sz="1600" dirty="0" smtClean="0">
                  <a:solidFill>
                    <a:schemeClr val="tx1"/>
                  </a:solidFill>
                </a:rPr>
                <a:t>print(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pow</a:t>
              </a:r>
              <a:r>
                <a:rPr lang="en-US" sz="1600" dirty="0" smtClean="0">
                  <a:solidFill>
                    <a:schemeClr val="tx1"/>
                  </a:solidFill>
                </a:rPr>
                <a:t>(3));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pow</a:t>
              </a: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x, [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y = 2]) {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r = 1;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for 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 smtClean="0">
                  <a:solidFill>
                    <a:schemeClr val="tx1"/>
                  </a:solidFill>
                </a:rPr>
                <a:t> = 0;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 smtClean="0">
                  <a:solidFill>
                    <a:schemeClr val="tx1"/>
                  </a:solidFill>
                </a:rPr>
                <a:t> &lt; 2;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 smtClean="0">
                  <a:solidFill>
                    <a:schemeClr val="tx1"/>
                  </a:solidFill>
                </a:rPr>
                <a:t>++) {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   r *= x;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smtClean="0">
                  <a:solidFill>
                    <a:srgbClr val="C00000"/>
                  </a:solidFill>
                </a:rPr>
                <a:t>return</a:t>
              </a:r>
              <a:r>
                <a:rPr lang="en-US" sz="1600" dirty="0" smtClean="0">
                  <a:solidFill>
                    <a:schemeClr val="tx1"/>
                  </a:solidFill>
                </a:rPr>
                <a:t> r;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7598" y="2489326"/>
              <a:ext cx="412123" cy="30131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47598" y="21548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46396" y="2138777"/>
            <a:ext cx="1971373" cy="1181939"/>
            <a:chOff x="7846396" y="2138777"/>
            <a:chExt cx="1971373" cy="1181939"/>
          </a:xfrm>
        </p:grpSpPr>
        <p:sp>
          <p:nvSpPr>
            <p:cNvPr id="7" name="Rectangle 6"/>
            <p:cNvSpPr/>
            <p:nvPr/>
          </p:nvSpPr>
          <p:spPr>
            <a:xfrm>
              <a:off x="8258519" y="2473287"/>
              <a:ext cx="1559250" cy="847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46396" y="2473285"/>
              <a:ext cx="412123" cy="8474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7846396" y="21387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Named optional parameters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 smtClean="0"/>
              <a:t>Optional named parameters are specified </a:t>
            </a:r>
            <a:r>
              <a:rPr lang="en-US" dirty="0" err="1" smtClean="0"/>
              <a:t>insice</a:t>
            </a:r>
            <a:r>
              <a:rPr lang="en-US" dirty="0" smtClean="0"/>
              <a:t> curly {} brackets. </a:t>
            </a:r>
          </a:p>
          <a:p>
            <a:r>
              <a:rPr lang="en-US" dirty="0" smtClean="0"/>
              <a:t>When passing the optional named parameter, we have to specify both the parameter name and value, separated with colon.</a:t>
            </a:r>
          </a:p>
          <a:p>
            <a:r>
              <a:rPr lang="en-US" dirty="0" smtClean="0"/>
              <a:t>It is necessary for you to use the name of the parameter if you want to pass your argument.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 info function takes an optional named argument as its second argument.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63639" y="2652123"/>
            <a:ext cx="6947811" cy="2353013"/>
            <a:chOff x="463639" y="2652123"/>
            <a:chExt cx="6947811" cy="2353013"/>
          </a:xfrm>
        </p:grpSpPr>
        <p:sp>
          <p:nvSpPr>
            <p:cNvPr id="4" name="Rectangle 3"/>
            <p:cNvSpPr/>
            <p:nvPr/>
          </p:nvSpPr>
          <p:spPr>
            <a:xfrm>
              <a:off x="875761" y="2986632"/>
              <a:ext cx="6535689" cy="2018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 main() {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chemeClr val="tx1"/>
                  </a:solidFill>
                </a:rPr>
                <a:t> name = "John Doe"; 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 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occupation = "carpenter";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info(name, </a:t>
              </a:r>
              <a:r>
                <a:rPr lang="en-US" sz="1600" dirty="0" smtClean="0">
                  <a:solidFill>
                    <a:srgbClr val="C00000"/>
                  </a:solidFill>
                </a:rPr>
                <a:t>occupation: </a:t>
              </a:r>
              <a:r>
                <a:rPr lang="en-US" sz="1600" dirty="0" smtClean="0">
                  <a:solidFill>
                    <a:schemeClr val="tx1"/>
                  </a:solidFill>
                </a:rPr>
                <a:t>occupation);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 info(String name, {String occupation}) {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print("$name is a $occupation");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639" y="2986630"/>
              <a:ext cx="412123" cy="2018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63639" y="265212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62437" y="2636081"/>
            <a:ext cx="1971373" cy="1181939"/>
            <a:chOff x="7862437" y="2636081"/>
            <a:chExt cx="1971373" cy="1181939"/>
          </a:xfrm>
        </p:grpSpPr>
        <p:sp>
          <p:nvSpPr>
            <p:cNvPr id="7" name="Rectangle 6"/>
            <p:cNvSpPr/>
            <p:nvPr/>
          </p:nvSpPr>
          <p:spPr>
            <a:xfrm>
              <a:off x="8274560" y="2970591"/>
              <a:ext cx="1559250" cy="847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62437" y="2970589"/>
              <a:ext cx="412123" cy="8474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7862437" y="263608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Anonymous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 smtClean="0"/>
              <a:t>Anonymous functions do not have a name.</a:t>
            </a:r>
          </a:p>
          <a:p>
            <a:r>
              <a:rPr lang="en-US" dirty="0" smtClean="0"/>
              <a:t>An </a:t>
            </a:r>
            <a:r>
              <a:rPr lang="en-US" dirty="0" smtClean="0">
                <a:solidFill>
                  <a:srgbClr val="C00000"/>
                </a:solidFill>
              </a:rPr>
              <a:t>anonymous</a:t>
            </a:r>
            <a:r>
              <a:rPr lang="en-US" dirty="0" smtClean="0"/>
              <a:t> function can have zero or more parameters with optional type annotations.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11768" y="1753334"/>
            <a:ext cx="6076677" cy="1144412"/>
            <a:chOff x="511768" y="1753334"/>
            <a:chExt cx="6076677" cy="1144412"/>
          </a:xfrm>
        </p:grpSpPr>
        <p:sp>
          <p:nvSpPr>
            <p:cNvPr id="5" name="Rectangle 4"/>
            <p:cNvSpPr/>
            <p:nvPr/>
          </p:nvSpPr>
          <p:spPr>
            <a:xfrm>
              <a:off x="923890" y="2094592"/>
              <a:ext cx="5664555" cy="803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parameter_list</a:t>
              </a:r>
              <a:r>
                <a:rPr lang="en-US" sz="1600" dirty="0">
                  <a:solidFill>
                    <a:schemeClr val="tx1"/>
                  </a:solidFill>
                </a:rPr>
                <a:t>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statement(s)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1768" y="2094590"/>
              <a:ext cx="398385" cy="8031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511768" y="1753334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1768" y="3100062"/>
            <a:ext cx="6947811" cy="2353013"/>
            <a:chOff x="511768" y="3100062"/>
            <a:chExt cx="6947811" cy="2353013"/>
          </a:xfrm>
        </p:grpSpPr>
        <p:sp>
          <p:nvSpPr>
            <p:cNvPr id="9" name="Rectangle 8"/>
            <p:cNvSpPr/>
            <p:nvPr/>
          </p:nvSpPr>
          <p:spPr>
            <a:xfrm>
              <a:off x="923890" y="3434571"/>
              <a:ext cx="6535689" cy="2018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 main() {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list = ["</a:t>
              </a:r>
              <a:r>
                <a:rPr lang="en-US" sz="1600" dirty="0" err="1">
                  <a:solidFill>
                    <a:schemeClr val="tx1"/>
                  </a:solidFill>
                </a:rPr>
                <a:t>James","Patrick","Mathew","Tom</a:t>
              </a:r>
              <a:r>
                <a:rPr lang="en-US" sz="1600" dirty="0">
                  <a:solidFill>
                    <a:schemeClr val="tx1"/>
                  </a:solidFill>
                </a:rPr>
                <a:t>"];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 smtClean="0">
                  <a:solidFill>
                    <a:srgbClr val="0000FF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("</a:t>
              </a:r>
              <a:r>
                <a:rPr lang="en-US" sz="1600" dirty="0">
                  <a:solidFill>
                    <a:schemeClr val="tx1"/>
                  </a:solidFill>
                </a:rPr>
                <a:t>Example of anonymous function");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 err="1">
                  <a:solidFill>
                    <a:schemeClr val="tx1"/>
                  </a:solidFill>
                </a:rPr>
                <a:t>list.forEach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(item) { 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print('${</a:t>
              </a:r>
              <a:r>
                <a:rPr lang="en-US" sz="1600" dirty="0" err="1">
                  <a:solidFill>
                    <a:schemeClr val="tx1"/>
                  </a:solidFill>
                </a:rPr>
                <a:t>list.indexOf</a:t>
              </a:r>
              <a:r>
                <a:rPr lang="en-US" sz="1600" dirty="0">
                  <a:solidFill>
                    <a:schemeClr val="tx1"/>
                  </a:solidFill>
                </a:rPr>
                <a:t>(item)}: $item');  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}</a:t>
              </a:r>
              <a:r>
                <a:rPr lang="en-US" sz="1600" dirty="0">
                  <a:solidFill>
                    <a:schemeClr val="tx1"/>
                  </a:solidFill>
                </a:rPr>
                <a:t>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1768" y="3434569"/>
              <a:ext cx="412123" cy="2018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511768" y="310006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10566" y="3084020"/>
            <a:ext cx="3384205" cy="1629648"/>
            <a:chOff x="7910566" y="3084020"/>
            <a:chExt cx="3384205" cy="1629648"/>
          </a:xfrm>
        </p:grpSpPr>
        <p:sp>
          <p:nvSpPr>
            <p:cNvPr id="13" name="Rectangle 12"/>
            <p:cNvSpPr/>
            <p:nvPr/>
          </p:nvSpPr>
          <p:spPr>
            <a:xfrm>
              <a:off x="8322688" y="3418530"/>
              <a:ext cx="2972083" cy="1295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Example of anonymous function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: James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: Patrick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r>
                <a:rPr lang="en-US" sz="1600" dirty="0">
                  <a:solidFill>
                    <a:schemeClr val="tx1"/>
                  </a:solidFill>
                </a:rPr>
                <a:t>: Mathew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r>
                <a:rPr lang="en-US" sz="1600" dirty="0">
                  <a:solidFill>
                    <a:schemeClr val="tx1"/>
                  </a:solidFill>
                </a:rPr>
                <a:t>: Tom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10566" y="3418528"/>
              <a:ext cx="412123" cy="1295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7910566" y="30840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Nested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nested function, also called an inner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It </a:t>
            </a:r>
            <a:r>
              <a:rPr lang="en-US" dirty="0"/>
              <a:t>is a function defined inside another </a:t>
            </a:r>
            <a:r>
              <a:rPr lang="en-US" dirty="0" smtClean="0"/>
              <a:t>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We have a helper </a:t>
            </a:r>
            <a:r>
              <a:rPr lang="en-US" dirty="0" err="1"/>
              <a:t>buildMessage</a:t>
            </a:r>
            <a:r>
              <a:rPr lang="en-US" dirty="0"/>
              <a:t> function which is defined inside the main function.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33748" y="1744420"/>
            <a:ext cx="6947811" cy="2589041"/>
            <a:chOff x="433748" y="1744420"/>
            <a:chExt cx="6947811" cy="2589041"/>
          </a:xfrm>
        </p:grpSpPr>
        <p:sp>
          <p:nvSpPr>
            <p:cNvPr id="16" name="Rectangle 15"/>
            <p:cNvSpPr/>
            <p:nvPr/>
          </p:nvSpPr>
          <p:spPr>
            <a:xfrm>
              <a:off x="845870" y="2078929"/>
              <a:ext cx="6535689" cy="2254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String </a:t>
              </a:r>
              <a:r>
                <a:rPr lang="en-US" sz="1600" dirty="0" err="1">
                  <a:solidFill>
                    <a:schemeClr val="tx1"/>
                  </a:solidFill>
                </a:rPr>
                <a:t>buildMessage</a:t>
              </a:r>
              <a:r>
                <a:rPr lang="en-US" sz="1600" dirty="0">
                  <a:solidFill>
                    <a:schemeClr val="tx1"/>
                  </a:solidFill>
                </a:rPr>
                <a:t>(String name, String occupation)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   return </a:t>
              </a:r>
              <a:r>
                <a:rPr lang="en-US" sz="1600" dirty="0">
                  <a:solidFill>
                    <a:schemeClr val="tx1"/>
                  </a:solidFill>
                </a:rPr>
                <a:t>"$name is a $occupation";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name = "John Doe";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occupation = "gardener";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msg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 err="1">
                  <a:solidFill>
                    <a:schemeClr val="tx1"/>
                  </a:solidFill>
                </a:rPr>
                <a:t>buildMessage</a:t>
              </a:r>
              <a:r>
                <a:rPr lang="en-US" sz="1600" dirty="0">
                  <a:solidFill>
                    <a:schemeClr val="tx1"/>
                  </a:solidFill>
                </a:rPr>
                <a:t>(name, occupation);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print(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msg</a:t>
              </a:r>
              <a:r>
                <a:rPr lang="en-US" sz="1600" dirty="0">
                  <a:solidFill>
                    <a:schemeClr val="tx1"/>
                  </a:solidFill>
                </a:rPr>
                <a:t>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3748" y="2078927"/>
              <a:ext cx="412123" cy="2254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33748" y="17444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32546" y="1728378"/>
            <a:ext cx="3384205" cy="669359"/>
            <a:chOff x="7832546" y="1728378"/>
            <a:chExt cx="3384205" cy="669359"/>
          </a:xfrm>
        </p:grpSpPr>
        <p:sp>
          <p:nvSpPr>
            <p:cNvPr id="20" name="Rectangle 19"/>
            <p:cNvSpPr/>
            <p:nvPr/>
          </p:nvSpPr>
          <p:spPr>
            <a:xfrm>
              <a:off x="8244668" y="2062888"/>
              <a:ext cx="2972083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John Doe is a gardener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2546" y="206288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7832546" y="17283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0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 smtClean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998257"/>
            <a:ext cx="11929641" cy="3455752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main()</a:t>
            </a:r>
            <a:r>
              <a:rPr lang="en-US" dirty="0"/>
              <a:t> function is a predefined method in Dart</a:t>
            </a:r>
            <a:r>
              <a:rPr lang="en-US" dirty="0" smtClean="0"/>
              <a:t>.</a:t>
            </a:r>
          </a:p>
          <a:p>
            <a:r>
              <a:rPr lang="en-US" dirty="0"/>
              <a:t>This method acts as the entry point to the </a:t>
            </a:r>
            <a:r>
              <a:rPr lang="en-US" dirty="0" smtClean="0"/>
              <a:t>application. It needs </a:t>
            </a:r>
            <a:r>
              <a:rPr lang="en-US" dirty="0"/>
              <a:t>the </a:t>
            </a:r>
            <a:r>
              <a:rPr lang="en-US" b="1" dirty="0"/>
              <a:t>main()</a:t>
            </a:r>
            <a:r>
              <a:rPr lang="en-US" dirty="0"/>
              <a:t> method for execution</a:t>
            </a:r>
            <a:endParaRPr lang="en-US" dirty="0" smtClean="0"/>
          </a:p>
          <a:p>
            <a:r>
              <a:rPr lang="en-US" b="1" dirty="0" smtClean="0"/>
              <a:t>print</a:t>
            </a:r>
            <a:r>
              <a:rPr lang="en-US" b="1" dirty="0"/>
              <a:t>()</a:t>
            </a:r>
            <a:r>
              <a:rPr lang="en-US" dirty="0"/>
              <a:t> is a predefined function that prints the specified string or value to the standard output i.e. the terminal</a:t>
            </a:r>
            <a:r>
              <a:rPr lang="en-US" dirty="0" smtClean="0"/>
              <a:t>.</a:t>
            </a:r>
          </a:p>
          <a:p>
            <a:r>
              <a:rPr lang="en-US" dirty="0"/>
              <a:t>To execute a Dart program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398" y="992015"/>
            <a:ext cx="3773509" cy="1671734"/>
            <a:chOff x="489398" y="992015"/>
            <a:chExt cx="3773509" cy="1671734"/>
          </a:xfrm>
        </p:grpSpPr>
        <p:sp>
          <p:nvSpPr>
            <p:cNvPr id="5" name="Rectangle 4"/>
            <p:cNvSpPr/>
            <p:nvPr/>
          </p:nvSpPr>
          <p:spPr>
            <a:xfrm>
              <a:off x="901521" y="1326525"/>
              <a:ext cx="3361386" cy="1337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v</a:t>
              </a:r>
              <a:r>
                <a:rPr lang="en-US" sz="1600" dirty="0" smtClean="0">
                  <a:solidFill>
                    <a:schemeClr val="tx1"/>
                  </a:solidFill>
                </a:rPr>
                <a:t>oid </a:t>
              </a:r>
              <a:r>
                <a:rPr lang="en-US" sz="1600" dirty="0" smtClean="0">
                  <a:solidFill>
                    <a:srgbClr val="C00000"/>
                  </a:solidFill>
                </a:rPr>
                <a:t>main()</a:t>
              </a:r>
              <a:r>
                <a:rPr lang="en-US" sz="1600" dirty="0" smtClean="0">
                  <a:solidFill>
                    <a:schemeClr val="tx1"/>
                  </a:solidFill>
                </a:rPr>
                <a:t>{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301B92"/>
                  </a:solidFill>
                </a:rPr>
                <a:t>print</a:t>
              </a:r>
              <a:r>
                <a:rPr lang="en-US" sz="16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("Hello World</a:t>
              </a:r>
              <a:r>
                <a:rPr lang="en-US" sz="16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!");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9398" y="1326523"/>
              <a:ext cx="412123" cy="133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89398" y="99201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9398" y="5149745"/>
            <a:ext cx="3773509" cy="669359"/>
            <a:chOff x="489398" y="5149745"/>
            <a:chExt cx="3773509" cy="669359"/>
          </a:xfrm>
        </p:grpSpPr>
        <p:sp>
          <p:nvSpPr>
            <p:cNvPr id="9" name="Rectangle 8"/>
            <p:cNvSpPr/>
            <p:nvPr/>
          </p:nvSpPr>
          <p:spPr>
            <a:xfrm>
              <a:off x="901521" y="5484255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dart </a:t>
              </a:r>
              <a:r>
                <a:rPr lang="en-US" sz="1600" dirty="0" err="1">
                  <a:solidFill>
                    <a:schemeClr val="tx1"/>
                  </a:solidFill>
                </a:rPr>
                <a:t>file_name.dart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9398" y="5484253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89398" y="514974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8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function as parameter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passed to other functions as a </a:t>
            </a:r>
            <a:r>
              <a:rPr lang="en-US" dirty="0" smtClean="0"/>
              <a:t>parameter.</a:t>
            </a:r>
          </a:p>
          <a:p>
            <a:r>
              <a:rPr lang="en-US" dirty="0" smtClean="0"/>
              <a:t>This </a:t>
            </a:r>
            <a:r>
              <a:rPr lang="en-US" dirty="0"/>
              <a:t>function is called a higher-order function.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33748" y="1744420"/>
            <a:ext cx="6947811" cy="3145632"/>
            <a:chOff x="433748" y="1744420"/>
            <a:chExt cx="6947811" cy="3145632"/>
          </a:xfrm>
        </p:grpSpPr>
        <p:sp>
          <p:nvSpPr>
            <p:cNvPr id="10" name="Rectangle 9"/>
            <p:cNvSpPr/>
            <p:nvPr/>
          </p:nvSpPr>
          <p:spPr>
            <a:xfrm>
              <a:off x="845870" y="2078928"/>
              <a:ext cx="6535689" cy="2811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exec(10,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plusOne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>
                  <a:solidFill>
                    <a:schemeClr val="tx1"/>
                  </a:solidFill>
                </a:rPr>
                <a:t>exec(10, double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exec(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, Function f) 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print(f(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));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plusOne</a:t>
              </a: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) =&gt;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+ 1;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double(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) =&gt;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*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3748" y="2078926"/>
              <a:ext cx="412123" cy="28111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433748" y="17444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32546" y="1728378"/>
            <a:ext cx="3384205" cy="895552"/>
            <a:chOff x="7832546" y="1728378"/>
            <a:chExt cx="3384205" cy="895552"/>
          </a:xfrm>
        </p:grpSpPr>
        <p:sp>
          <p:nvSpPr>
            <p:cNvPr id="13" name="Rectangle 12"/>
            <p:cNvSpPr/>
            <p:nvPr/>
          </p:nvSpPr>
          <p:spPr>
            <a:xfrm>
              <a:off x="8244668" y="2062888"/>
              <a:ext cx="2972083" cy="561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100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2546" y="2062886"/>
              <a:ext cx="412123" cy="561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7832546" y="17283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5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Dart is an object-oriented programming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It supports </a:t>
            </a:r>
            <a:r>
              <a:rPr lang="en-US" dirty="0"/>
              <a:t>the concept of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… etc</a:t>
            </a:r>
            <a:r>
              <a:rPr lang="en-US" dirty="0" smtClean="0"/>
              <a:t>.</a:t>
            </a:r>
          </a:p>
          <a:p>
            <a:r>
              <a:rPr lang="en-US" dirty="0"/>
              <a:t>We use the 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 keyword to </a:t>
            </a:r>
            <a:r>
              <a:rPr lang="en-US" dirty="0" smtClean="0"/>
              <a:t>define class.</a:t>
            </a:r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lasses </a:t>
            </a:r>
            <a:r>
              <a:rPr lang="en-US" dirty="0"/>
              <a:t>are the blueprint of the </a:t>
            </a:r>
            <a:r>
              <a:rPr lang="en-US" dirty="0" smtClean="0"/>
              <a:t>object.</a:t>
            </a:r>
          </a:p>
          <a:p>
            <a:r>
              <a:rPr lang="en-US" dirty="0"/>
              <a:t>A class can contain fields, functions, constructors, etc</a:t>
            </a:r>
            <a:r>
              <a:rPr lang="en-US" dirty="0" smtClean="0"/>
              <a:t>.</a:t>
            </a:r>
          </a:p>
          <a:p>
            <a:r>
              <a:rPr lang="en-US" dirty="0"/>
              <a:t>It is a wrapper that binds/encapsulates the data and functions together; that can be accessed by creating an object.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86010" y="2191216"/>
            <a:ext cx="6076677" cy="1144412"/>
            <a:chOff x="486010" y="2191216"/>
            <a:chExt cx="6076677" cy="1144412"/>
          </a:xfrm>
        </p:grpSpPr>
        <p:sp>
          <p:nvSpPr>
            <p:cNvPr id="16" name="Rectangle 15"/>
            <p:cNvSpPr/>
            <p:nvPr/>
          </p:nvSpPr>
          <p:spPr>
            <a:xfrm>
              <a:off x="898132" y="2532474"/>
              <a:ext cx="5664555" cy="803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ClassName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{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Body of class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6010" y="2532472"/>
              <a:ext cx="398385" cy="8031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86010" y="2191216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4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9353" y="958809"/>
            <a:ext cx="6947811" cy="3600312"/>
            <a:chOff x="369353" y="958809"/>
            <a:chExt cx="6947811" cy="3600312"/>
          </a:xfrm>
        </p:grpSpPr>
        <p:sp>
          <p:nvSpPr>
            <p:cNvPr id="7" name="Rectangle 6"/>
            <p:cNvSpPr/>
            <p:nvPr/>
          </p:nvSpPr>
          <p:spPr>
            <a:xfrm>
              <a:off x="781475" y="1293317"/>
              <a:ext cx="6535689" cy="32658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 main() {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 // Defining class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b="1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 Student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Class Function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</a:t>
              </a:r>
              <a:r>
                <a:rPr lang="en-US" sz="1600" dirty="0" err="1">
                  <a:solidFill>
                    <a:schemeClr val="tx1"/>
                  </a:solidFill>
                </a:rPr>
                <a:t>showStdInfo</a:t>
              </a:r>
              <a:r>
                <a:rPr lang="en-US" sz="1600" dirty="0">
                  <a:solidFill>
                    <a:schemeClr val="tx1"/>
                  </a:solidFill>
                </a:rPr>
                <a:t>()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Name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Age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Roll Number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}")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353" y="1293315"/>
              <a:ext cx="412123" cy="32658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69353" y="95880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Example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1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Dart is object-oriented programming, and everything is treated as an </a:t>
            </a:r>
            <a:r>
              <a:rPr lang="en-US" dirty="0" smtClean="0"/>
              <a:t>object.</a:t>
            </a:r>
          </a:p>
          <a:p>
            <a:r>
              <a:rPr lang="en-US" dirty="0"/>
              <a:t>An object is a variable or instance of the class used to access the class's properties</a:t>
            </a:r>
            <a:r>
              <a:rPr lang="en-US" dirty="0" smtClean="0"/>
              <a:t>.</a:t>
            </a:r>
          </a:p>
          <a:p>
            <a:r>
              <a:rPr lang="en-US" dirty="0"/>
              <a:t>Objects have two features </a:t>
            </a:r>
            <a:r>
              <a:rPr lang="en-US" dirty="0" smtClean="0"/>
              <a:t>- state </a:t>
            </a:r>
            <a:r>
              <a:rPr lang="en-US" dirty="0"/>
              <a:t>and behavior.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86010" y="2191216"/>
            <a:ext cx="6076677" cy="629257"/>
            <a:chOff x="486010" y="2191216"/>
            <a:chExt cx="6076677" cy="629257"/>
          </a:xfrm>
        </p:grpSpPr>
        <p:sp>
          <p:nvSpPr>
            <p:cNvPr id="7" name="Rectangle 6"/>
            <p:cNvSpPr/>
            <p:nvPr/>
          </p:nvSpPr>
          <p:spPr>
            <a:xfrm>
              <a:off x="898132" y="2532474"/>
              <a:ext cx="5664555" cy="287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object_name</a:t>
              </a:r>
              <a:r>
                <a:rPr lang="en-US" sz="1600" dirty="0">
                  <a:solidFill>
                    <a:schemeClr val="tx1"/>
                  </a:solidFill>
                </a:rPr>
                <a:t>  = </a:t>
              </a:r>
              <a:r>
                <a:rPr lang="en-US" sz="1600" b="1" dirty="0">
                  <a:solidFill>
                    <a:schemeClr val="tx1"/>
                  </a:solidFill>
                </a:rPr>
                <a:t>new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ClassName</a:t>
              </a:r>
              <a:r>
                <a:rPr lang="en-US" sz="1600" dirty="0">
                  <a:solidFill>
                    <a:schemeClr val="tx1"/>
                  </a:solidFill>
                </a:rPr>
                <a:t>(&lt;</a:t>
              </a:r>
              <a:r>
                <a:rPr lang="en-US" sz="1600" dirty="0" err="1">
                  <a:solidFill>
                    <a:schemeClr val="tx1"/>
                  </a:solidFill>
                </a:rPr>
                <a:t>constructor_arguments</a:t>
              </a:r>
              <a:r>
                <a:rPr lang="en-US" sz="1600" dirty="0">
                  <a:solidFill>
                    <a:schemeClr val="tx1"/>
                  </a:solidFill>
                </a:rPr>
                <a:t>&gt;); 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6010" y="2532472"/>
              <a:ext cx="398385" cy="288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86010" y="2191216"/>
              <a:ext cx="2720829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Syntax </a:t>
              </a:r>
              <a:r>
                <a:rPr lang="en-US" sz="1600" dirty="0" smtClean="0">
                  <a:solidFill>
                    <a:srgbClr val="FFC000"/>
                  </a:solidFill>
                </a:rPr>
                <a:t>(with new Keyword)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6010" y="3271754"/>
            <a:ext cx="6076677" cy="629257"/>
            <a:chOff x="486010" y="3271754"/>
            <a:chExt cx="6076677" cy="629257"/>
          </a:xfrm>
        </p:grpSpPr>
        <p:sp>
          <p:nvSpPr>
            <p:cNvPr id="10" name="Rectangle 9"/>
            <p:cNvSpPr/>
            <p:nvPr/>
          </p:nvSpPr>
          <p:spPr>
            <a:xfrm>
              <a:off x="898132" y="3613012"/>
              <a:ext cx="5664555" cy="287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object_name</a:t>
              </a:r>
              <a:r>
                <a:rPr lang="en-US" sz="1600" dirty="0">
                  <a:solidFill>
                    <a:schemeClr val="tx1"/>
                  </a:solidFill>
                </a:rPr>
                <a:t>  =  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ClassName</a:t>
              </a:r>
              <a:r>
                <a:rPr lang="en-US" sz="1600" dirty="0">
                  <a:solidFill>
                    <a:schemeClr val="tx1"/>
                  </a:solidFill>
                </a:rPr>
                <a:t>(&lt;</a:t>
              </a:r>
              <a:r>
                <a:rPr lang="en-US" sz="1600" dirty="0" err="1">
                  <a:solidFill>
                    <a:schemeClr val="tx1"/>
                  </a:solidFill>
                </a:rPr>
                <a:t>constructor_arguments</a:t>
              </a:r>
              <a:r>
                <a:rPr lang="en-US" sz="1600" dirty="0">
                  <a:solidFill>
                    <a:schemeClr val="tx1"/>
                  </a:solidFill>
                </a:rPr>
                <a:t>&gt;);  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6010" y="3613010"/>
              <a:ext cx="398385" cy="288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486010" y="3271754"/>
              <a:ext cx="3055680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C000"/>
                  </a:solidFill>
                </a:rPr>
                <a:t>Syntax </a:t>
              </a:r>
              <a:r>
                <a:rPr lang="en-US" sz="1600" dirty="0">
                  <a:solidFill>
                    <a:srgbClr val="FFC000"/>
                  </a:solidFill>
                </a:rPr>
                <a:t>(</a:t>
              </a:r>
              <a:r>
                <a:rPr lang="en-US" sz="1600" dirty="0" smtClean="0">
                  <a:solidFill>
                    <a:srgbClr val="FFC000"/>
                  </a:solidFill>
                </a:rPr>
                <a:t>without </a:t>
              </a:r>
              <a:r>
                <a:rPr lang="en-US" sz="1600" dirty="0">
                  <a:solidFill>
                    <a:srgbClr val="FFC000"/>
                  </a:solidFill>
                </a:rPr>
                <a:t>new Keyword</a:t>
              </a:r>
              <a:r>
                <a:rPr lang="en-US" sz="1600" dirty="0" smtClean="0">
                  <a:solidFill>
                    <a:srgbClr val="FFC000"/>
                  </a:solidFill>
                </a:rPr>
                <a:t>)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98132" y="2920791"/>
            <a:ext cx="5664555" cy="28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78251" y="984567"/>
            <a:ext cx="6947811" cy="4308650"/>
            <a:chOff x="369353" y="958809"/>
            <a:chExt cx="6947811" cy="4308650"/>
          </a:xfrm>
        </p:grpSpPr>
        <p:sp>
          <p:nvSpPr>
            <p:cNvPr id="20" name="Rectangle 19"/>
            <p:cNvSpPr/>
            <p:nvPr/>
          </p:nvSpPr>
          <p:spPr>
            <a:xfrm>
              <a:off x="781475" y="1293317"/>
              <a:ext cx="6535689" cy="3974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 main() {   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smtClean="0">
                  <a:solidFill>
                    <a:schemeClr val="tx1"/>
                  </a:solidFill>
                </a:rPr>
                <a:t>=</a:t>
              </a:r>
              <a:r>
                <a:rPr lang="en-US" sz="1600" dirty="0">
                  <a:solidFill>
                    <a:schemeClr val="tx1"/>
                  </a:solidFill>
                </a:rPr>
                <a:t> Student();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 // Defining class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b="1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 Student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Class Function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</a:t>
              </a:r>
              <a:r>
                <a:rPr lang="en-US" sz="1600" dirty="0" err="1">
                  <a:solidFill>
                    <a:schemeClr val="tx1"/>
                  </a:solidFill>
                </a:rPr>
                <a:t>showStdInfo</a:t>
              </a:r>
              <a:r>
                <a:rPr lang="en-US" sz="1600" dirty="0">
                  <a:solidFill>
                    <a:schemeClr val="tx1"/>
                  </a:solidFill>
                </a:rPr>
                <a:t>()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Name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Age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Roll Number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}")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9353" y="1293315"/>
              <a:ext cx="412123" cy="39741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369353" y="95880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Example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1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 smtClean="0"/>
              <a:t>Variables &amp; </a:t>
            </a:r>
            <a:r>
              <a:rPr lang="en-US" dirty="0" err="1" smtClean="0"/>
              <a:t>DataTypes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One of the most fundamental characteristics of a programming language is the set of data types it supports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Dart language </a:t>
            </a:r>
            <a:r>
              <a:rPr lang="en-US" dirty="0" smtClean="0"/>
              <a:t>supports following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Dynamic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 smtClean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Numbers in Dart are used to represent numeric </a:t>
            </a:r>
            <a:r>
              <a:rPr lang="en-US" b="1" dirty="0">
                <a:solidFill>
                  <a:srgbClr val="C00000"/>
                </a:solidFill>
              </a:rPr>
              <a:t>literals</a:t>
            </a:r>
            <a:r>
              <a:rPr lang="en-US" dirty="0" smtClean="0"/>
              <a:t>.</a:t>
            </a:r>
          </a:p>
          <a:p>
            <a:r>
              <a:rPr lang="en-US" dirty="0"/>
              <a:t>The Number Dart come in two </a:t>
            </a:r>
            <a:r>
              <a:rPr lang="en-US" dirty="0" smtClean="0"/>
              <a:t>types.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/>
              <a:t>Double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Integer:</a:t>
            </a:r>
          </a:p>
          <a:p>
            <a:pPr lvl="1"/>
            <a:r>
              <a:rPr lang="fr-FR" dirty="0" err="1"/>
              <a:t>Integer</a:t>
            </a:r>
            <a:r>
              <a:rPr lang="fr-FR" dirty="0"/>
              <a:t> values </a:t>
            </a:r>
            <a:r>
              <a:rPr lang="fr-FR" dirty="0" err="1"/>
              <a:t>represent</a:t>
            </a:r>
            <a:r>
              <a:rPr lang="fr-FR" dirty="0"/>
              <a:t> non-</a:t>
            </a:r>
            <a:r>
              <a:rPr lang="fr-FR" dirty="0" err="1"/>
              <a:t>fractional</a:t>
            </a:r>
            <a:r>
              <a:rPr lang="fr-FR" dirty="0"/>
              <a:t> </a:t>
            </a:r>
            <a:r>
              <a:rPr lang="fr-FR" dirty="0" smtClean="0"/>
              <a:t>values.</a:t>
            </a:r>
          </a:p>
          <a:p>
            <a:pPr lvl="1"/>
            <a:r>
              <a:rPr lang="en-US" dirty="0"/>
              <a:t>For example, the value "10" is an integer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Integer literals are represented using the 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r>
              <a:rPr lang="en-US" b="1" dirty="0"/>
              <a:t>Double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Double data type in Dart represents a 64-bit (double-precision) floating-point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example, the value "10.10". </a:t>
            </a:r>
            <a:endParaRPr lang="en-US" dirty="0" smtClean="0"/>
          </a:p>
          <a:p>
            <a:pPr lvl="1"/>
            <a:r>
              <a:rPr lang="en-US" dirty="0"/>
              <a:t>The keyword </a:t>
            </a:r>
            <a:r>
              <a:rPr lang="en-US" b="1" dirty="0"/>
              <a:t>double</a:t>
            </a:r>
            <a:r>
              <a:rPr lang="en-US" dirty="0"/>
              <a:t> is used to represent floating point literals.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31110" y="2831548"/>
            <a:ext cx="3773509" cy="669359"/>
            <a:chOff x="7431110" y="2831548"/>
            <a:chExt cx="3773509" cy="669359"/>
          </a:xfrm>
        </p:grpSpPr>
        <p:sp>
          <p:nvSpPr>
            <p:cNvPr id="4" name="Rectangle 3"/>
            <p:cNvSpPr/>
            <p:nvPr/>
          </p:nvSpPr>
          <p:spPr>
            <a:xfrm>
              <a:off x="7843233" y="3166058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A = 20;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431110" y="316605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7431110" y="283154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31110" y="4825969"/>
            <a:ext cx="3773509" cy="669359"/>
            <a:chOff x="7431110" y="4825969"/>
            <a:chExt cx="3773509" cy="669359"/>
          </a:xfrm>
        </p:grpSpPr>
        <p:sp>
          <p:nvSpPr>
            <p:cNvPr id="12" name="Rectangle 11"/>
            <p:cNvSpPr/>
            <p:nvPr/>
          </p:nvSpPr>
          <p:spPr>
            <a:xfrm>
              <a:off x="7843233" y="5160479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double B = 30.0;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31110" y="5160477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7431110" y="482596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18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 smtClean="0"/>
              <a:t>Number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8034" y="912596"/>
            <a:ext cx="6375041" cy="5282142"/>
            <a:chOff x="528034" y="912596"/>
            <a:chExt cx="6375041" cy="5282142"/>
          </a:xfrm>
        </p:grpSpPr>
        <p:sp>
          <p:nvSpPr>
            <p:cNvPr id="4" name="Rectangle 3"/>
            <p:cNvSpPr/>
            <p:nvPr/>
          </p:nvSpPr>
          <p:spPr>
            <a:xfrm>
              <a:off x="940156" y="1247106"/>
              <a:ext cx="5962919" cy="4947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673BB7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</a:t>
              </a:r>
              <a:r>
                <a:rPr lang="en-US" sz="1600" dirty="0" smtClean="0">
                  <a:solidFill>
                    <a:schemeClr val="tx1"/>
                  </a:solidFill>
                </a:rPr>
                <a:t>(){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declare an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integer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num1 = 2</a:t>
              </a:r>
              <a:r>
                <a:rPr lang="en-US" sz="1600" dirty="0" smtClean="0">
                  <a:solidFill>
                    <a:schemeClr val="tx1"/>
                  </a:solidFill>
                </a:rPr>
                <a:t>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declare a double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value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double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num2 = 1.5</a:t>
              </a:r>
              <a:r>
                <a:rPr lang="en-US" sz="1600" dirty="0" smtClean="0">
                  <a:solidFill>
                    <a:schemeClr val="tx1"/>
                  </a:solidFill>
                </a:rPr>
                <a:t>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print the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values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(num1);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smtClean="0">
                  <a:solidFill>
                    <a:srgbClr val="0000FF"/>
                  </a:solidFill>
                </a:rPr>
                <a:t>print</a:t>
              </a:r>
              <a:r>
                <a:rPr lang="en-US" sz="1600" dirty="0" smtClean="0">
                  <a:solidFill>
                    <a:schemeClr val="tx1"/>
                  </a:solidFill>
                </a:rPr>
                <a:t>(num2);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a1 = </a:t>
              </a:r>
              <a:r>
                <a:rPr lang="en-US" sz="1600" dirty="0" err="1">
                  <a:solidFill>
                    <a:schemeClr val="tx1"/>
                  </a:solidFill>
                </a:rPr>
                <a:t>num.parse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673BB7"/>
                  </a:solidFill>
                </a:rPr>
                <a:t>"1</a:t>
              </a:r>
              <a:r>
                <a:rPr lang="en-US" sz="1600" dirty="0" smtClean="0">
                  <a:solidFill>
                    <a:srgbClr val="673BB7"/>
                  </a:solidFill>
                </a:rPr>
                <a:t>"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b1 = </a:t>
              </a:r>
              <a:r>
                <a:rPr lang="en-US" sz="1600" dirty="0" err="1">
                  <a:solidFill>
                    <a:schemeClr val="tx1"/>
                  </a:solidFill>
                </a:rPr>
                <a:t>num.parse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7030A0"/>
                  </a:solidFill>
                </a:rPr>
                <a:t>"2.34</a:t>
              </a:r>
              <a:r>
                <a:rPr lang="en-US" sz="1600" dirty="0" smtClean="0">
                  <a:solidFill>
                    <a:srgbClr val="7030A0"/>
                  </a:solidFill>
                </a:rPr>
                <a:t>"</a:t>
              </a:r>
              <a:r>
                <a:rPr lang="en-US" sz="1600" dirty="0" smtClean="0">
                  <a:solidFill>
                    <a:schemeClr val="tx1"/>
                  </a:solidFill>
                </a:rPr>
                <a:t>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var</a:t>
              </a:r>
              <a:r>
                <a:rPr lang="en-US" sz="1600" dirty="0" smtClean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c1 = a1+b1</a:t>
              </a:r>
              <a:r>
                <a:rPr lang="en-US" sz="1600" dirty="0" smtClean="0">
                  <a:solidFill>
                    <a:schemeClr val="tx1"/>
                  </a:solidFill>
                </a:rPr>
                <a:t>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	print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673BB7"/>
                  </a:solidFill>
                </a:rPr>
                <a:t>"Product = ${c1}"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8034" y="1247104"/>
              <a:ext cx="412123" cy="49476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28034" y="91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Program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43234" y="912596"/>
            <a:ext cx="4172755" cy="1135145"/>
            <a:chOff x="7843234" y="912596"/>
            <a:chExt cx="4172755" cy="1135145"/>
          </a:xfrm>
        </p:grpSpPr>
        <p:sp>
          <p:nvSpPr>
            <p:cNvPr id="12" name="Rectangle 11"/>
            <p:cNvSpPr/>
            <p:nvPr/>
          </p:nvSpPr>
          <p:spPr>
            <a:xfrm>
              <a:off x="8255357" y="1247106"/>
              <a:ext cx="3760632" cy="800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1.5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Product </a:t>
              </a:r>
              <a:r>
                <a:rPr lang="en-US" sz="1600" dirty="0">
                  <a:solidFill>
                    <a:schemeClr val="tx1"/>
                  </a:solidFill>
                </a:rPr>
                <a:t>= 3.34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3234" y="1247104"/>
              <a:ext cx="412123" cy="800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7843234" y="91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Output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5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3927</Words>
  <Application>Microsoft Office PowerPoint</Application>
  <PresentationFormat>Widescreen</PresentationFormat>
  <Paragraphs>1759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Roboto Condensed</vt:lpstr>
      <vt:lpstr>Segoe UI Black</vt:lpstr>
      <vt:lpstr>Calibri</vt:lpstr>
      <vt:lpstr>Wingdings 3</vt:lpstr>
      <vt:lpstr>Wingdings</vt:lpstr>
      <vt:lpstr>Roboto Condensed Light</vt:lpstr>
      <vt:lpstr>Arial</vt:lpstr>
      <vt:lpstr>Office Theme</vt:lpstr>
      <vt:lpstr>Unit : 1.1 Introduction to Flutter</vt:lpstr>
      <vt:lpstr>Dart Programming Language</vt:lpstr>
      <vt:lpstr>Dart Overview</vt:lpstr>
      <vt:lpstr>Dart Tools</vt:lpstr>
      <vt:lpstr>Syntax</vt:lpstr>
      <vt:lpstr>Syntax</vt:lpstr>
      <vt:lpstr>Variables &amp; DataTypes</vt:lpstr>
      <vt:lpstr>Number</vt:lpstr>
      <vt:lpstr>Number</vt:lpstr>
      <vt:lpstr>Strings</vt:lpstr>
      <vt:lpstr>Strings</vt:lpstr>
      <vt:lpstr>Boolean</vt:lpstr>
      <vt:lpstr>Assessing Variable and Function</vt:lpstr>
      <vt:lpstr>Sound null safety</vt:lpstr>
      <vt:lpstr>Nullable &amp; Non-Nullable Types</vt:lpstr>
      <vt:lpstr>Assertion/Bang Operators</vt:lpstr>
      <vt:lpstr>Access Modifiers</vt:lpstr>
      <vt:lpstr>Access Modifiers : Example </vt:lpstr>
      <vt:lpstr>List</vt:lpstr>
      <vt:lpstr>Fixed Length List</vt:lpstr>
      <vt:lpstr>Growable List</vt:lpstr>
      <vt:lpstr>Map</vt:lpstr>
      <vt:lpstr>Decision Making</vt:lpstr>
      <vt:lpstr>if statement </vt:lpstr>
      <vt:lpstr>if-else statement</vt:lpstr>
      <vt:lpstr>if else if statement</vt:lpstr>
      <vt:lpstr>if else if statement</vt:lpstr>
      <vt:lpstr>switch case statement</vt:lpstr>
      <vt:lpstr>switch case statement</vt:lpstr>
      <vt:lpstr>Operators in Dart</vt:lpstr>
      <vt:lpstr>Arithmetic Operators</vt:lpstr>
      <vt:lpstr>Arithmetic Operators</vt:lpstr>
      <vt:lpstr>Relational Operators</vt:lpstr>
      <vt:lpstr>Relational Operators</vt:lpstr>
      <vt:lpstr>Type Test Operators</vt:lpstr>
      <vt:lpstr>Bitwise Operators</vt:lpstr>
      <vt:lpstr>Bitwise Operators</vt:lpstr>
      <vt:lpstr>Assignment Operators</vt:lpstr>
      <vt:lpstr>Logical Operators</vt:lpstr>
      <vt:lpstr>Logical Operators</vt:lpstr>
      <vt:lpstr>Conditional Operators</vt:lpstr>
      <vt:lpstr>Conditional Operators</vt:lpstr>
      <vt:lpstr>Conditional/Ternary Operator</vt:lpstr>
      <vt:lpstr>Null Aware Operator</vt:lpstr>
      <vt:lpstr>Cascade Notation Operators</vt:lpstr>
      <vt:lpstr>Cascade Notation Operators</vt:lpstr>
      <vt:lpstr>Loops</vt:lpstr>
      <vt:lpstr>For Loop</vt:lpstr>
      <vt:lpstr>For Loop</vt:lpstr>
      <vt:lpstr>For…in Loop</vt:lpstr>
      <vt:lpstr>for each loop</vt:lpstr>
      <vt:lpstr>Functions</vt:lpstr>
      <vt:lpstr>Functions Call</vt:lpstr>
      <vt:lpstr>Arrow/Lambda Function</vt:lpstr>
      <vt:lpstr>Optional Parameter Function</vt:lpstr>
      <vt:lpstr>Ordered (positional) optional parameter Function</vt:lpstr>
      <vt:lpstr>Named optional parameters Function</vt:lpstr>
      <vt:lpstr>Anonymous function</vt:lpstr>
      <vt:lpstr>Nested function</vt:lpstr>
      <vt:lpstr>function as parameter</vt:lpstr>
      <vt:lpstr>Class</vt:lpstr>
      <vt:lpstr>Example</vt:lpstr>
      <vt:lpstr>Object</vt:lpstr>
      <vt:lpstr>Object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519</cp:revision>
  <dcterms:created xsi:type="dcterms:W3CDTF">2020-05-01T05:09:15Z</dcterms:created>
  <dcterms:modified xsi:type="dcterms:W3CDTF">2023-06-24T04:29:59Z</dcterms:modified>
</cp:coreProperties>
</file>