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9" r:id="rId2"/>
    <p:sldId id="405" r:id="rId3"/>
    <p:sldId id="406" r:id="rId4"/>
    <p:sldId id="407" r:id="rId5"/>
    <p:sldId id="408" r:id="rId6"/>
    <p:sldId id="409" r:id="rId7"/>
    <p:sldId id="416" r:id="rId8"/>
    <p:sldId id="417" r:id="rId9"/>
    <p:sldId id="397" r:id="rId10"/>
    <p:sldId id="398" r:id="rId11"/>
    <p:sldId id="399" r:id="rId12"/>
    <p:sldId id="402" r:id="rId13"/>
    <p:sldId id="400" r:id="rId14"/>
    <p:sldId id="403" r:id="rId15"/>
    <p:sldId id="404" r:id="rId16"/>
    <p:sldId id="410" r:id="rId17"/>
    <p:sldId id="411" r:id="rId18"/>
    <p:sldId id="412" r:id="rId19"/>
    <p:sldId id="413" r:id="rId20"/>
    <p:sldId id="414" r:id="rId21"/>
    <p:sldId id="415" r:id="rId22"/>
    <p:sldId id="418" r:id="rId23"/>
    <p:sldId id="419" r:id="rId24"/>
    <p:sldId id="396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Roboto Condensed" panose="02000000000000000000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  <p:embeddedFont>
      <p:font typeface="Wingdings 3" panose="05040102010807070707" pitchFamily="18" charset="2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bnjTaA7RWhyBBIDF5Aung==" hashData="fOyZVOAzQVwWQkfGZdTDzB9JmKDuL/AUmIBnxS8CMaVG3z6hWR7TAbA8IeNTENKD8SFw5Hm9jgviy01bwzV96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2488"/>
    <a:srgbClr val="3333FF"/>
    <a:srgbClr val="BFBFBF"/>
    <a:srgbClr val="0000FF"/>
    <a:srgbClr val="D10233"/>
    <a:srgbClr val="384952"/>
    <a:srgbClr val="607D8B"/>
    <a:srgbClr val="3399FF"/>
    <a:srgbClr val="000099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1" autoAdjust="0"/>
    <p:restoredTop sz="95343" autoAdjust="0"/>
  </p:normalViewPr>
  <p:slideViewPr>
    <p:cSldViewPr snapToGrid="0">
      <p:cViewPr varScale="1">
        <p:scale>
          <a:sx n="68" d="100"/>
          <a:sy n="68" d="100"/>
        </p:scale>
        <p:origin x="72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3F851-5E2D-48C3-9845-DF25FD850C5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6055-D1BA-47A4-A5B5-AAD2A541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4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#2105CS303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Storages &amp; Database Connectivity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2105CS303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Storages &amp;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 2105CS303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Storages &amp;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3" y="6272216"/>
            <a:ext cx="1652159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#2105CS303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Storages &amp;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#2105CS303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Storages &amp;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#2105CS303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Unit 3 – Storages &amp;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088121" cy="3802881"/>
          </a:xfrm>
        </p:spPr>
        <p:txBody>
          <a:bodyPr/>
          <a:lstStyle/>
          <a:p>
            <a:r>
              <a:rPr lang="en-US" dirty="0"/>
              <a:t>Unit : 3</a:t>
            </a:r>
            <a:br>
              <a:rPr lang="en-US" dirty="0"/>
            </a:br>
            <a:r>
              <a:rPr lang="en-US" dirty="0"/>
              <a:t>Storages &amp; </a:t>
            </a:r>
            <a:r>
              <a:rPr lang="en-IN" dirty="0">
                <a:effectLst/>
              </a:rPr>
              <a:t>Database Connectivity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mehul.bhundiya@darshan.ac.in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+91 - 9428231065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7" y="5537768"/>
            <a:ext cx="4079263" cy="309928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Mehul Bhundiya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Mobile Application Development using Flutter</a:t>
            </a:r>
          </a:p>
          <a:p>
            <a:r>
              <a:rPr lang="en-IN" dirty="0"/>
              <a:t>(MADF) (</a:t>
            </a:r>
            <a:r>
              <a:rPr lang="en-US" dirty="0"/>
              <a:t>2105CS303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storage stores data locally to the device hence it don’t need network connection to access it.</a:t>
            </a:r>
          </a:p>
          <a:p>
            <a:r>
              <a:rPr lang="en-US" dirty="0"/>
              <a:t>Local storage do not share data between devices.</a:t>
            </a:r>
          </a:p>
          <a:p>
            <a:r>
              <a:rPr lang="en-US" dirty="0"/>
              <a:t>Different types of local storage available as below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Shared Preferences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SQLite Database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File Storage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755" cy="495388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Shared Preferences</a:t>
            </a:r>
            <a:r>
              <a:rPr lang="en-US" dirty="0"/>
              <a:t> is the used to store a small amount of data in flutter projects.</a:t>
            </a:r>
          </a:p>
          <a:p>
            <a:r>
              <a:rPr lang="en-US" dirty="0"/>
              <a:t>It Stored primitive data as </a:t>
            </a:r>
            <a:r>
              <a:rPr lang="en-US" dirty="0">
                <a:solidFill>
                  <a:srgbClr val="C00000"/>
                </a:solidFill>
              </a:rPr>
              <a:t>key/value</a:t>
            </a:r>
            <a:r>
              <a:rPr lang="en-US" dirty="0"/>
              <a:t> pairs to a file on the device storage.</a:t>
            </a:r>
          </a:p>
          <a:p>
            <a:r>
              <a:rPr lang="en-US" dirty="0"/>
              <a:t>It make up an XML file inside the app on the device storage.</a:t>
            </a:r>
          </a:p>
          <a:p>
            <a:r>
              <a:rPr lang="en-US" dirty="0">
                <a:solidFill>
                  <a:srgbClr val="C00000"/>
                </a:solidFill>
              </a:rPr>
              <a:t>Shared Preferences </a:t>
            </a:r>
            <a:r>
              <a:rPr lang="en-US" dirty="0"/>
              <a:t>in flutter uses </a:t>
            </a:r>
            <a:r>
              <a:rPr lang="en-US" dirty="0" err="1"/>
              <a:t>NSUserDefaultson</a:t>
            </a:r>
            <a:r>
              <a:rPr lang="en-US" dirty="0"/>
              <a:t> iOS and </a:t>
            </a:r>
            <a:r>
              <a:rPr lang="en-US" dirty="0" err="1"/>
              <a:t>SharedPreferences</a:t>
            </a:r>
            <a:r>
              <a:rPr lang="en-US" dirty="0"/>
              <a:t> on Android, providing a persistent store for simple data.</a:t>
            </a:r>
          </a:p>
          <a:p>
            <a:r>
              <a:rPr lang="en-US" dirty="0">
                <a:solidFill>
                  <a:srgbClr val="C00000"/>
                </a:solidFill>
              </a:rPr>
              <a:t>Shared Preferences </a:t>
            </a:r>
            <a:r>
              <a:rPr lang="en-US" dirty="0"/>
              <a:t>is not a solution for you to keep complex relational data.</a:t>
            </a:r>
          </a:p>
          <a:p>
            <a:r>
              <a:rPr lang="en-US" dirty="0"/>
              <a:t>Flutter SDK does not have support </a:t>
            </a:r>
            <a:r>
              <a:rPr lang="en-US" dirty="0" err="1">
                <a:solidFill>
                  <a:srgbClr val="C00000"/>
                </a:solidFill>
              </a:rPr>
              <a:t>SharedPreferences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C00000"/>
                </a:solidFill>
              </a:rPr>
              <a:t>shared_preferences</a:t>
            </a:r>
            <a:r>
              <a:rPr lang="en-US" dirty="0"/>
              <a:t> plugin can be used to persist key-value data on disk.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7475" y="4336106"/>
            <a:ext cx="5950412" cy="1411553"/>
            <a:chOff x="402310" y="3125615"/>
            <a:chExt cx="5950412" cy="1411553"/>
          </a:xfrm>
        </p:grpSpPr>
        <p:sp>
          <p:nvSpPr>
            <p:cNvPr id="13" name="Rectangle 12"/>
            <p:cNvSpPr/>
            <p:nvPr/>
          </p:nvSpPr>
          <p:spPr>
            <a:xfrm>
              <a:off x="731522" y="3462947"/>
              <a:ext cx="5621200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dependencies: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flutter: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sdk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flutter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>
                  <a:solidFill>
                    <a:srgbClr val="D10233"/>
                  </a:solidFill>
                  <a:latin typeface="Consolas" panose="020B0609020204030204" pitchFamily="49" charset="0"/>
                </a:rPr>
                <a:t>shared_preferences: "&lt;newest version&gt;"</a:t>
              </a:r>
              <a:endParaRPr lang="en-US" sz="1600" dirty="0">
                <a:solidFill>
                  <a:srgbClr val="D10233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Implementation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31181" y="5843457"/>
            <a:ext cx="10414900" cy="679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are store the data inside the storage through </a:t>
            </a:r>
            <a:r>
              <a:rPr lang="en-US" dirty="0" err="1">
                <a:solidFill>
                  <a:srgbClr val="C00000"/>
                </a:solidFill>
              </a:rPr>
              <a:t>SharedPreferences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we have to pass key and value both.</a:t>
            </a:r>
          </a:p>
        </p:txBody>
      </p:sp>
    </p:spTree>
    <p:extLst>
      <p:ext uri="{BB962C8B-B14F-4D97-AF65-F5344CB8AC3E}">
        <p14:creationId xmlns:p14="http://schemas.microsoft.com/office/powerpoint/2010/main" val="20258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0563930" y="1800524"/>
            <a:ext cx="1471749" cy="16981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03713" y="2021745"/>
            <a:ext cx="1182464" cy="3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Value: </a:t>
            </a:r>
            <a:r>
              <a:rPr lang="en-US" sz="1000" dirty="0">
                <a:solidFill>
                  <a:srgbClr val="C00000"/>
                </a:solidFill>
              </a:rPr>
              <a:t>DU</a:t>
            </a:r>
          </a:p>
        </p:txBody>
      </p:sp>
      <p:sp>
        <p:nvSpPr>
          <p:cNvPr id="9" name="Rectangle 8"/>
          <p:cNvSpPr/>
          <p:nvPr/>
        </p:nvSpPr>
        <p:spPr>
          <a:xfrm>
            <a:off x="8603713" y="2021745"/>
            <a:ext cx="1182464" cy="3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Value: </a:t>
            </a:r>
            <a:r>
              <a:rPr lang="en-US" sz="1000" dirty="0" err="1">
                <a:solidFill>
                  <a:srgbClr val="C00000"/>
                </a:solidFill>
              </a:rPr>
              <a:t>Darshan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Data Inside Shared Preference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24146" y="3545286"/>
            <a:ext cx="23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Shared Preference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41" y="872485"/>
            <a:ext cx="1784275" cy="30421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8097233" y="2393551"/>
            <a:ext cx="2429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4722" y="866007"/>
            <a:ext cx="5950412" cy="1411553"/>
            <a:chOff x="402310" y="3125615"/>
            <a:chExt cx="5950412" cy="1411553"/>
          </a:xfrm>
        </p:grpSpPr>
        <p:sp>
          <p:nvSpPr>
            <p:cNvPr id="19" name="Rectangle 18"/>
            <p:cNvSpPr/>
            <p:nvPr/>
          </p:nvSpPr>
          <p:spPr>
            <a:xfrm>
              <a:off x="731522" y="3462947"/>
              <a:ext cx="5621200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('Name', "DU");</a:t>
              </a:r>
              <a:endParaRPr lang="en-US" sz="1600" dirty="0">
                <a:solidFill>
                  <a:srgbClr val="D10233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Insert Name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03713" y="2021745"/>
            <a:ext cx="1182464" cy="3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Type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Value: </a:t>
            </a:r>
            <a:r>
              <a:rPr lang="en-US" sz="1000" dirty="0">
                <a:solidFill>
                  <a:srgbClr val="C00000"/>
                </a:solidFill>
              </a:rPr>
              <a:t>University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55858" y="3024175"/>
            <a:ext cx="5950412" cy="1411553"/>
            <a:chOff x="402310" y="3125615"/>
            <a:chExt cx="5950412" cy="1411553"/>
          </a:xfrm>
        </p:grpSpPr>
        <p:sp>
          <p:nvSpPr>
            <p:cNvPr id="24" name="Rectangle 23"/>
            <p:cNvSpPr/>
            <p:nvPr/>
          </p:nvSpPr>
          <p:spPr>
            <a:xfrm>
              <a:off x="731522" y="3462947"/>
              <a:ext cx="5621200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('Name', "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");</a:t>
              </a:r>
              <a:endParaRPr lang="en-US" sz="1600" dirty="0">
                <a:solidFill>
                  <a:srgbClr val="D10233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Insert Name</a:t>
              </a:r>
            </a:p>
          </p:txBody>
        </p:sp>
      </p:grp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174722" y="2303734"/>
            <a:ext cx="6066315" cy="685252"/>
          </a:xfrm>
        </p:spPr>
        <p:txBody>
          <a:bodyPr/>
          <a:lstStyle/>
          <a:p>
            <a:r>
              <a:rPr lang="en-US" dirty="0"/>
              <a:t>It will store </a:t>
            </a:r>
            <a:r>
              <a:rPr lang="en-US" dirty="0">
                <a:solidFill>
                  <a:srgbClr val="D10233"/>
                </a:solidFill>
              </a:rPr>
              <a:t>DU</a:t>
            </a:r>
            <a:r>
              <a:rPr lang="en-US" dirty="0"/>
              <a:t> as value inside file with </a:t>
            </a:r>
            <a:r>
              <a:rPr lang="en-US" dirty="0">
                <a:solidFill>
                  <a:srgbClr val="D10233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rgbClr val="D10233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155858" y="4479200"/>
            <a:ext cx="8644052" cy="364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will replace </a:t>
            </a:r>
            <a:r>
              <a:rPr lang="en-US" dirty="0" err="1">
                <a:solidFill>
                  <a:srgbClr val="D10233"/>
                </a:solidFill>
              </a:rPr>
              <a:t>Darshan</a:t>
            </a:r>
            <a:r>
              <a:rPr lang="en-US" dirty="0">
                <a:solidFill>
                  <a:srgbClr val="D10233"/>
                </a:solidFill>
              </a:rPr>
              <a:t> </a:t>
            </a:r>
            <a:r>
              <a:rPr lang="en-US" dirty="0"/>
              <a:t>with</a:t>
            </a:r>
            <a:r>
              <a:rPr lang="en-US" dirty="0">
                <a:solidFill>
                  <a:srgbClr val="D10233"/>
                </a:solidFill>
              </a:rPr>
              <a:t> DU </a:t>
            </a:r>
            <a:r>
              <a:rPr lang="en-US" dirty="0"/>
              <a:t>as value inside file with </a:t>
            </a:r>
            <a:r>
              <a:rPr lang="en-US" dirty="0">
                <a:solidFill>
                  <a:srgbClr val="D10233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rgbClr val="D10233"/>
                </a:solidFill>
              </a:rPr>
              <a:t>Name</a:t>
            </a:r>
            <a:r>
              <a:rPr lang="en-US" dirty="0"/>
              <a:t>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74722" y="4878567"/>
            <a:ext cx="5950412" cy="1411553"/>
            <a:chOff x="402310" y="3125615"/>
            <a:chExt cx="5950412" cy="1411553"/>
          </a:xfrm>
        </p:grpSpPr>
        <p:sp>
          <p:nvSpPr>
            <p:cNvPr id="30" name="Rectangle 29"/>
            <p:cNvSpPr/>
            <p:nvPr/>
          </p:nvSpPr>
          <p:spPr>
            <a:xfrm>
              <a:off x="731522" y="3462947"/>
              <a:ext cx="5621200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('Type', "University");</a:t>
              </a:r>
              <a:endParaRPr lang="en-US" sz="1600" dirty="0">
                <a:solidFill>
                  <a:srgbClr val="D10233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32" name="Round Same Side Corner Rectangle 31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Insert Type</a:t>
              </a:r>
            </a:p>
          </p:txBody>
        </p:sp>
      </p:grpSp>
      <p:sp>
        <p:nvSpPr>
          <p:cNvPr id="33" name="Content Placeholder 5"/>
          <p:cNvSpPr txBox="1">
            <a:spLocks/>
          </p:cNvSpPr>
          <p:nvPr/>
        </p:nvSpPr>
        <p:spPr>
          <a:xfrm>
            <a:off x="6237589" y="5271820"/>
            <a:ext cx="5144821" cy="758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will store </a:t>
            </a:r>
            <a:r>
              <a:rPr lang="en-US" dirty="0">
                <a:solidFill>
                  <a:srgbClr val="D10233"/>
                </a:solidFill>
              </a:rPr>
              <a:t>University</a:t>
            </a:r>
            <a:r>
              <a:rPr lang="en-US" dirty="0"/>
              <a:t> as value with </a:t>
            </a:r>
            <a:r>
              <a:rPr lang="en-US" dirty="0">
                <a:solidFill>
                  <a:srgbClr val="D10233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rgbClr val="D10233"/>
                </a:solidFill>
              </a:rPr>
              <a:t>Type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11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8646 -1.11111E-6 C 0.12526 -1.11111E-6 0.17304 0.03912 0.17304 0.0713 L 0.17304 0.14259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8646 -1.11111E-6 C 0.12526 -1.11111E-6 0.17304 0.03889 0.17304 0.0706 L 0.17304 0.1412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8646 -1.11111E-6 C 0.12526 -1.11111E-6 0.17304 0.01968 0.17304 0.03588 L 0.17304 0.07245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  <p:bldP spid="9" grpId="0" animBg="1"/>
      <p:bldP spid="9" grpId="1" animBg="1"/>
      <p:bldP spid="5" grpId="0"/>
      <p:bldP spid="10" grpId="0" animBg="1"/>
      <p:bldP spid="10" grpId="1" animBg="1"/>
      <p:bldP spid="27" grpId="0" build="p"/>
      <p:bldP spid="28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from Shared Preference</a:t>
            </a:r>
          </a:p>
        </p:txBody>
      </p:sp>
      <p:sp>
        <p:nvSpPr>
          <p:cNvPr id="4" name="Can 3"/>
          <p:cNvSpPr/>
          <p:nvPr/>
        </p:nvSpPr>
        <p:spPr>
          <a:xfrm>
            <a:off x="6415532" y="863444"/>
            <a:ext cx="1471749" cy="16981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2544886"/>
            <a:ext cx="23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Shared Preference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87281" y="1566959"/>
            <a:ext cx="242969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894000" y="2074247"/>
            <a:ext cx="2429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0323692" y="773307"/>
            <a:ext cx="1784275" cy="2653474"/>
            <a:chOff x="10323692" y="773307"/>
            <a:chExt cx="1784275" cy="30421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3692" y="773307"/>
              <a:ext cx="1784275" cy="3042133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519954" y="1261577"/>
              <a:ext cx="1489166" cy="13820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558286" y="1638855"/>
            <a:ext cx="1182464" cy="227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University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9108846" y="1304255"/>
            <a:ext cx="1182464" cy="220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8286" y="2084976"/>
            <a:ext cx="1182464" cy="227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C00000"/>
                </a:solidFill>
              </a:rPr>
              <a:t>Darshan</a:t>
            </a:r>
            <a:endParaRPr lang="en-US" sz="1000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96" y="1368098"/>
            <a:ext cx="101321" cy="101321"/>
          </a:xfrm>
          <a:prstGeom prst="rect">
            <a:avLst/>
          </a:prstGeom>
        </p:spPr>
      </p:pic>
      <p:pic>
        <p:nvPicPr>
          <p:cNvPr id="2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75" y="2183864"/>
            <a:ext cx="151361" cy="8754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881003" y="1363508"/>
            <a:ext cx="88053" cy="14306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108846" y="1304527"/>
            <a:ext cx="1182464" cy="220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08846" y="1304254"/>
            <a:ext cx="1182464" cy="220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Type</a:t>
            </a:r>
          </a:p>
        </p:txBody>
      </p:sp>
      <p:pic>
        <p:nvPicPr>
          <p:cNvPr id="29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74" y="1730451"/>
            <a:ext cx="151361" cy="8754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564104" y="1313024"/>
            <a:ext cx="1182464" cy="227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C00000"/>
                </a:solidFill>
              </a:rPr>
              <a:t>NULL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1569" y="1486249"/>
            <a:ext cx="5931550" cy="1411553"/>
            <a:chOff x="402310" y="3125615"/>
            <a:chExt cx="5716069" cy="1411553"/>
          </a:xfrm>
        </p:grpSpPr>
        <p:sp>
          <p:nvSpPr>
            <p:cNvPr id="32" name="Rectangle 31"/>
            <p:cNvSpPr/>
            <p:nvPr/>
          </p:nvSpPr>
          <p:spPr>
            <a:xfrm>
              <a:off x="731522" y="3462947"/>
              <a:ext cx="5386857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name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('name');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34" name="Round Same Side Corner Rectangle 33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Retrieve name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5858" y="3608766"/>
            <a:ext cx="5950412" cy="1411553"/>
            <a:chOff x="402310" y="3125615"/>
            <a:chExt cx="5950412" cy="1411553"/>
          </a:xfrm>
        </p:grpSpPr>
        <p:sp>
          <p:nvSpPr>
            <p:cNvPr id="36" name="Rectangle 35"/>
            <p:cNvSpPr/>
            <p:nvPr/>
          </p:nvSpPr>
          <p:spPr>
            <a:xfrm>
              <a:off x="731522" y="3462947"/>
              <a:ext cx="5621200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name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('Name');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38" name="Round Same Side Corner Rectangle 37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Retrieve Name</a:t>
              </a:r>
            </a:p>
          </p:txBody>
        </p:sp>
      </p:grpSp>
      <p:sp>
        <p:nvSpPr>
          <p:cNvPr id="39" name="Content Placeholder 5"/>
          <p:cNvSpPr>
            <a:spLocks noGrp="1"/>
          </p:cNvSpPr>
          <p:nvPr>
            <p:ph idx="1"/>
          </p:nvPr>
        </p:nvSpPr>
        <p:spPr>
          <a:xfrm>
            <a:off x="131613" y="776837"/>
            <a:ext cx="6066315" cy="685252"/>
          </a:xfrm>
        </p:spPr>
        <p:txBody>
          <a:bodyPr/>
          <a:lstStyle/>
          <a:p>
            <a:r>
              <a:rPr lang="en-US" dirty="0"/>
              <a:t>When we are reading the data from the storage we only required to pass the key only.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6197928" y="3938139"/>
            <a:ext cx="5910039" cy="7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pass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 as </a:t>
            </a:r>
            <a:r>
              <a:rPr lang="en-US" dirty="0">
                <a:solidFill>
                  <a:srgbClr val="C00000"/>
                </a:solidFill>
              </a:rPr>
              <a:t>key</a:t>
            </a:r>
            <a:r>
              <a:rPr lang="en-US" dirty="0"/>
              <a:t> it will return </a:t>
            </a:r>
            <a:r>
              <a:rPr lang="en-US" dirty="0" err="1">
                <a:solidFill>
                  <a:srgbClr val="C00000"/>
                </a:solidFill>
              </a:rPr>
              <a:t>Darshan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</a:t>
            </a:r>
            <a:r>
              <a:rPr lang="en-US" dirty="0">
                <a:solidFill>
                  <a:srgbClr val="C00000"/>
                </a:solidFill>
              </a:rPr>
              <a:t>value</a:t>
            </a:r>
            <a:r>
              <a:rPr lang="en-US" dirty="0"/>
              <a:t> because it is found in file.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55858" y="5095614"/>
            <a:ext cx="5950412" cy="1411553"/>
            <a:chOff x="402310" y="3125615"/>
            <a:chExt cx="5950412" cy="1411553"/>
          </a:xfrm>
        </p:grpSpPr>
        <p:sp>
          <p:nvSpPr>
            <p:cNvPr id="42" name="Rectangle 41"/>
            <p:cNvSpPr/>
            <p:nvPr/>
          </p:nvSpPr>
          <p:spPr>
            <a:xfrm>
              <a:off x="731522" y="3462947"/>
              <a:ext cx="5621200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name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NType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');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Round Same Side Corner Rectangle 43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Retrieve Type</a:t>
              </a:r>
            </a:p>
          </p:txBody>
        </p:sp>
      </p:grpSp>
      <p:sp>
        <p:nvSpPr>
          <p:cNvPr id="45" name="Content Placeholder 5"/>
          <p:cNvSpPr txBox="1">
            <a:spLocks/>
          </p:cNvSpPr>
          <p:nvPr/>
        </p:nvSpPr>
        <p:spPr>
          <a:xfrm>
            <a:off x="6197928" y="5290672"/>
            <a:ext cx="5804373" cy="1083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pass </a:t>
            </a:r>
            <a:r>
              <a:rPr lang="en-US" dirty="0">
                <a:solidFill>
                  <a:srgbClr val="C00000"/>
                </a:solidFill>
              </a:rPr>
              <a:t>Type </a:t>
            </a:r>
            <a:r>
              <a:rPr lang="en-US" dirty="0"/>
              <a:t>as </a:t>
            </a:r>
            <a:r>
              <a:rPr lang="en-US" dirty="0">
                <a:solidFill>
                  <a:srgbClr val="C00000"/>
                </a:solidFill>
              </a:rPr>
              <a:t>key</a:t>
            </a:r>
            <a:r>
              <a:rPr lang="en-US" dirty="0"/>
              <a:t> it will return </a:t>
            </a:r>
            <a:r>
              <a:rPr lang="en-US" dirty="0">
                <a:solidFill>
                  <a:srgbClr val="C00000"/>
                </a:solidFill>
              </a:rPr>
              <a:t>University </a:t>
            </a:r>
            <a:r>
              <a:rPr lang="en-US" dirty="0"/>
              <a:t>as </a:t>
            </a:r>
            <a:r>
              <a:rPr lang="en-US" dirty="0">
                <a:solidFill>
                  <a:srgbClr val="C00000"/>
                </a:solidFill>
              </a:rPr>
              <a:t>value</a:t>
            </a:r>
            <a:r>
              <a:rPr lang="en-US" dirty="0"/>
              <a:t> because it is found in file.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8286" y="1630044"/>
            <a:ext cx="1182464" cy="3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Type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Value: </a:t>
            </a:r>
            <a:r>
              <a:rPr lang="en-US" sz="1000" dirty="0">
                <a:solidFill>
                  <a:srgbClr val="C00000"/>
                </a:solidFill>
              </a:rPr>
              <a:t>University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64104" y="1998143"/>
            <a:ext cx="1182464" cy="3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Value: </a:t>
            </a:r>
            <a:r>
              <a:rPr lang="en-US" sz="1000" dirty="0" err="1">
                <a:solidFill>
                  <a:srgbClr val="C00000"/>
                </a:solidFill>
              </a:rPr>
              <a:t>Darshan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6" name="Content Placeholder 5"/>
          <p:cNvSpPr txBox="1">
            <a:spLocks/>
          </p:cNvSpPr>
          <p:nvPr/>
        </p:nvSpPr>
        <p:spPr>
          <a:xfrm>
            <a:off x="131613" y="2912154"/>
            <a:ext cx="9349738" cy="626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pass </a:t>
            </a:r>
            <a:r>
              <a:rPr lang="en-US" dirty="0">
                <a:solidFill>
                  <a:srgbClr val="C00000"/>
                </a:solidFill>
              </a:rPr>
              <a:t>name </a:t>
            </a:r>
            <a:r>
              <a:rPr lang="en-US" dirty="0"/>
              <a:t>as</a:t>
            </a:r>
            <a:r>
              <a:rPr lang="en-US" dirty="0">
                <a:solidFill>
                  <a:srgbClr val="C00000"/>
                </a:solidFill>
              </a:rPr>
              <a:t> key </a:t>
            </a:r>
            <a:r>
              <a:rPr lang="en-US" dirty="0"/>
              <a:t>it will return </a:t>
            </a:r>
            <a:r>
              <a:rPr lang="en-US" dirty="0">
                <a:solidFill>
                  <a:srgbClr val="C00000"/>
                </a:solidFill>
              </a:rPr>
              <a:t>NULL </a:t>
            </a:r>
            <a:r>
              <a:rPr lang="en-US" dirty="0"/>
              <a:t>as value because</a:t>
            </a:r>
            <a:r>
              <a:rPr lang="en-US" dirty="0">
                <a:solidFill>
                  <a:srgbClr val="C00000"/>
                </a:solidFill>
              </a:rPr>
              <a:t> name key </a:t>
            </a:r>
            <a:r>
              <a:rPr lang="en-US" dirty="0"/>
              <a:t>not found inside file.</a:t>
            </a:r>
          </a:p>
        </p:txBody>
      </p:sp>
    </p:spTree>
    <p:extLst>
      <p:ext uri="{BB962C8B-B14F-4D97-AF65-F5344CB8AC3E}">
        <p14:creationId xmlns:p14="http://schemas.microsoft.com/office/powerpoint/2010/main" val="39849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-0.20911 0.001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0.33906 0.0013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-0.20911 0.0016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0.17018 -3.7037E-7 C 0.24648 -3.7037E-7 0.34049 -0.0287 0.34049 -0.05185 L 0.34049 -0.1037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 L -0.2095 0.003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17005 -3.7037E-7 C 0.24622 -3.7037E-7 0.34036 0.01736 0.34036 0.03148 L 0.34036 0.06412 " pathEditMode="relative" rAng="0" ptsTypes="AAAA">
                                      <p:cBhvr>
                                        <p:cTn id="1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6" grpId="0" animBg="1"/>
      <p:bldP spid="16" grpId="1" animBg="1"/>
      <p:bldP spid="8" grpId="0" animBg="1"/>
      <p:bldP spid="8" grpId="1" animBg="1"/>
      <p:bldP spid="8" grpId="3" animBg="1"/>
      <p:bldP spid="11" grpId="0" animBg="1"/>
      <p:bldP spid="11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14" grpId="0" animBg="1"/>
      <p:bldP spid="14" grpId="1" animBg="1"/>
      <p:bldP spid="14" grpId="2" animBg="1"/>
      <p:bldP spid="30" grpId="0" animBg="1"/>
      <p:bldP spid="30" grpId="1" animBg="1"/>
      <p:bldP spid="30" grpId="2" animBg="1"/>
      <p:bldP spid="39" grpId="0" build="p"/>
      <p:bldP spid="40" grpId="0"/>
      <p:bldP spid="45" grpId="0"/>
      <p:bldP spid="12" grpId="0" animBg="1"/>
      <p:bldP spid="13" grpId="0" animBg="1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11191"/>
            <a:ext cx="11929641" cy="5232552"/>
          </a:xfrm>
        </p:spPr>
        <p:txBody>
          <a:bodyPr/>
          <a:lstStyle/>
          <a:p>
            <a:r>
              <a:rPr lang="en-US" dirty="0"/>
              <a:t>We can store String, integer, float, Boolean &amp; List data inside </a:t>
            </a:r>
            <a:r>
              <a:rPr lang="en-US" dirty="0">
                <a:solidFill>
                  <a:srgbClr val="C00000"/>
                </a:solidFill>
              </a:rPr>
              <a:t>Shared Preference</a:t>
            </a:r>
            <a:r>
              <a:rPr lang="en-US" dirty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180" y="1181443"/>
            <a:ext cx="5391915" cy="4862300"/>
            <a:chOff x="402309" y="3125615"/>
            <a:chExt cx="5196038" cy="4862300"/>
          </a:xfrm>
        </p:grpSpPr>
        <p:sp>
          <p:nvSpPr>
            <p:cNvPr id="5" name="Rectangle 4"/>
            <p:cNvSpPr/>
            <p:nvPr/>
          </p:nvSpPr>
          <p:spPr>
            <a:xfrm>
              <a:off x="864001" y="3462947"/>
              <a:ext cx="4734346" cy="4524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Save an integer value to 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 key.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prefs.setInt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', 10);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Save an 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value to 'flag' key.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prefs.setBool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('flag', true);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Save an double value to 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decnum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 key.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prefs.setDouble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decnum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', 1.5);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Save an String value to 'name' key.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('name', 'Start');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Save an list of strings to 'items' key.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prefs.setStringList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('items', &lt;String&gt;['Earth', 'Moon', 'Sun']);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09" y="3460123"/>
              <a:ext cx="461692" cy="45277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Store Data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48060" y="1181442"/>
            <a:ext cx="6412761" cy="4840369"/>
            <a:chOff x="402309" y="3125615"/>
            <a:chExt cx="6179799" cy="5213900"/>
          </a:xfrm>
        </p:grpSpPr>
        <p:sp>
          <p:nvSpPr>
            <p:cNvPr id="12" name="Rectangle 11"/>
            <p:cNvSpPr/>
            <p:nvPr/>
          </p:nvSpPr>
          <p:spPr>
            <a:xfrm>
              <a:off x="864001" y="3462946"/>
              <a:ext cx="5718107" cy="48765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 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Get an integer value from 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 key. </a:t>
              </a:r>
            </a:p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prefs.getInt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'); 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Get an 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value from 'flag' key. </a:t>
              </a:r>
            </a:p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bool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 flag=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prefs.getBool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('flag'); 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Get an double value from 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decnum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 key.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double?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decNum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prefs.getDouble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decnum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'); 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Get an String value from 'name' key.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String? name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('name'); 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Get an list of strings from 'items' key.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List&lt;String&gt; list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prefs.getStringList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('items');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309" y="3460123"/>
              <a:ext cx="461692" cy="48793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Read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1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data from Shared Preference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the data from the storage we provide the key in the </a:t>
            </a:r>
            <a:r>
              <a:rPr lang="en-US" dirty="0">
                <a:solidFill>
                  <a:srgbClr val="C00000"/>
                </a:solidFill>
              </a:rPr>
              <a:t>remove(String key) </a:t>
            </a:r>
            <a:r>
              <a:rPr lang="en-US" dirty="0"/>
              <a:t>method.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0244" y="1381746"/>
            <a:ext cx="5931550" cy="1411553"/>
            <a:chOff x="402310" y="3125615"/>
            <a:chExt cx="5716069" cy="1411553"/>
          </a:xfrm>
        </p:grpSpPr>
        <p:sp>
          <p:nvSpPr>
            <p:cNvPr id="6" name="Rectangle 5"/>
            <p:cNvSpPr/>
            <p:nvPr/>
          </p:nvSpPr>
          <p:spPr>
            <a:xfrm>
              <a:off x="731522" y="3462947"/>
              <a:ext cx="5386857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success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prefs.remove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Delete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45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is a C-language library that implements a small, fast, self-contained, high-reliability, full-featured, SQL database engine.</a:t>
            </a:r>
          </a:p>
          <a:p>
            <a:r>
              <a:rPr lang="en-US" dirty="0"/>
              <a:t>SQLite is not directly comparable to client/server SQL database engines such as MySQL, Oracle, PostgreSQL, or SQL Server.</a:t>
            </a:r>
          </a:p>
          <a:p>
            <a:r>
              <a:rPr lang="en-US" dirty="0"/>
              <a:t>Client/server SQL database engines strive to implement a shared repository of enterprise data.</a:t>
            </a:r>
          </a:p>
          <a:p>
            <a:r>
              <a:rPr lang="en-US" dirty="0"/>
              <a:t>SQLite provide local data storage for individual applications and devices.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72212" y="3318308"/>
            <a:ext cx="3754706" cy="1936218"/>
            <a:chOff x="402310" y="3125615"/>
            <a:chExt cx="3618305" cy="1936218"/>
          </a:xfrm>
        </p:grpSpPr>
        <p:sp>
          <p:nvSpPr>
            <p:cNvPr id="5" name="Rectangle 4"/>
            <p:cNvSpPr/>
            <p:nvPr/>
          </p:nvSpPr>
          <p:spPr>
            <a:xfrm>
              <a:off x="731522" y="3462946"/>
              <a:ext cx="3289093" cy="1598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dependencies: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cupertino_icons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^1.0.2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flutter: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sdk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flutter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path: 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Lates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Version'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sqflite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Lates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Version'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3"/>
              <a:ext cx="329210" cy="16017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rgbClr val="FFC000"/>
                  </a:solidFill>
                  <a:latin typeface="Consolas" panose="020B0609020204030204" pitchFamily="49" charset="0"/>
                </a:rPr>
                <a:t>Pubspec.yaml</a:t>
              </a:r>
              <a:endParaRPr lang="en-US" sz="1600" b="1" dirty="0">
                <a:solidFill>
                  <a:srgbClr val="FFC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31180" y="3318308"/>
            <a:ext cx="8107130" cy="2986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app that needs to persist and query large amounts of data on the local device, consider using a database instead of a local file or key-value store.</a:t>
            </a:r>
          </a:p>
          <a:p>
            <a:r>
              <a:rPr lang="en-US" dirty="0"/>
              <a:t>Databases provide faster inserts, updates and queries compared to other local storages.</a:t>
            </a:r>
          </a:p>
          <a:p>
            <a:r>
              <a:rPr lang="en-US" dirty="0"/>
              <a:t>Flutter apps can make use of the SQLite databases via the </a:t>
            </a:r>
            <a:r>
              <a:rPr lang="en-US" dirty="0" err="1">
                <a:solidFill>
                  <a:srgbClr val="C00000"/>
                </a:solidFill>
              </a:rPr>
              <a:t>sqflite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plugin.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1956316" cy="5624441"/>
          </a:xfrm>
        </p:spPr>
        <p:txBody>
          <a:bodyPr/>
          <a:lstStyle/>
          <a:p>
            <a:r>
              <a:rPr lang="en-US" dirty="0"/>
              <a:t>An app that needs to persist and query large amounts of data on the local device, consider using a database instead of a local file or key-value store.</a:t>
            </a:r>
          </a:p>
          <a:p>
            <a:r>
              <a:rPr lang="en-US" dirty="0"/>
              <a:t>Databases provide faster inserts, updates and queries compared to other local storages.</a:t>
            </a:r>
          </a:p>
          <a:p>
            <a:r>
              <a:rPr lang="en-US" dirty="0"/>
              <a:t>Flutter apps can make use of the SQLite databases via the </a:t>
            </a:r>
            <a:r>
              <a:rPr lang="en-US" dirty="0" err="1">
                <a:solidFill>
                  <a:srgbClr val="C00000"/>
                </a:solidFill>
              </a:rPr>
              <a:t>sqflite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plugin.</a:t>
            </a:r>
          </a:p>
          <a:p>
            <a:r>
              <a:rPr lang="en-US" dirty="0"/>
              <a:t>Now you can create database in flutter using two different ways.</a:t>
            </a:r>
          </a:p>
          <a:p>
            <a:pPr lvl="1"/>
            <a:r>
              <a:rPr lang="en-US" dirty="0"/>
              <a:t>1) Create database using query inside </a:t>
            </a:r>
            <a:r>
              <a:rPr lang="en-US" dirty="0" err="1">
                <a:solidFill>
                  <a:srgbClr val="C00000"/>
                </a:solidFill>
              </a:rPr>
              <a:t>onCreate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/>
              <a:t> function.</a:t>
            </a:r>
          </a:p>
          <a:p>
            <a:pPr lvl="1"/>
            <a:r>
              <a:rPr lang="en-US" dirty="0"/>
              <a:t>2) Attach external </a:t>
            </a:r>
            <a:r>
              <a:rPr lang="en-US" dirty="0" err="1"/>
              <a:t>db</a:t>
            </a:r>
            <a:r>
              <a:rPr lang="en-US" dirty="0"/>
              <a:t> file by copy-paste from asset folder to root of phone.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67645"/>
            <a:ext cx="11929641" cy="5590565"/>
          </a:xfrm>
        </p:spPr>
        <p:txBody>
          <a:bodyPr/>
          <a:lstStyle/>
          <a:p>
            <a:r>
              <a:rPr lang="en-US" dirty="0"/>
              <a:t>To create database first we have to initialize database object to perform operation on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</a:t>
            </a:r>
            <a:r>
              <a:rPr lang="en-US" dirty="0" err="1">
                <a:solidFill>
                  <a:srgbClr val="C00000"/>
                </a:solidFill>
              </a:rPr>
              <a:t>openDatabase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executed it will create an empty </a:t>
            </a:r>
            <a:r>
              <a:rPr lang="en-US" dirty="0" err="1">
                <a:solidFill>
                  <a:srgbClr val="C00000"/>
                </a:solidFill>
              </a:rPr>
              <a:t>UserInfo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database inside root folder of the device where installed application data is stored and it is not directly accessed by user.</a:t>
            </a:r>
          </a:p>
          <a:p>
            <a:r>
              <a:rPr lang="en-US" dirty="0">
                <a:solidFill>
                  <a:srgbClr val="C00000"/>
                </a:solidFill>
              </a:rPr>
              <a:t>Version</a:t>
            </a:r>
            <a:r>
              <a:rPr lang="en-US" dirty="0"/>
              <a:t> indicates current version of database &amp; </a:t>
            </a:r>
            <a:r>
              <a:rPr lang="en-US" dirty="0" err="1">
                <a:solidFill>
                  <a:srgbClr val="C00000"/>
                </a:solidFill>
              </a:rPr>
              <a:t>onCreate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will create User Table inside </a:t>
            </a:r>
            <a:r>
              <a:rPr lang="en-US" dirty="0" err="1">
                <a:solidFill>
                  <a:srgbClr val="C00000"/>
                </a:solidFill>
              </a:rPr>
              <a:t>UserInfo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database with </a:t>
            </a:r>
            <a:r>
              <a:rPr lang="en-US" dirty="0">
                <a:solidFill>
                  <a:srgbClr val="C00000"/>
                </a:solidFill>
              </a:rPr>
              <a:t>id, name </a:t>
            </a:r>
            <a:r>
              <a:rPr lang="en-US" dirty="0"/>
              <a:t>as columns.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867" y="1306286"/>
            <a:ext cx="10120670" cy="3335366"/>
            <a:chOff x="402310" y="3145966"/>
            <a:chExt cx="9753007" cy="3335366"/>
          </a:xfrm>
        </p:grpSpPr>
        <p:sp>
          <p:nvSpPr>
            <p:cNvPr id="5" name="Rectangle 4"/>
            <p:cNvSpPr/>
            <p:nvPr/>
          </p:nvSpPr>
          <p:spPr>
            <a:xfrm>
              <a:off x="865145" y="3462947"/>
              <a:ext cx="9290172" cy="30183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Future&lt;Database&gt;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initializedDB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</a:t>
              </a:r>
              <a:r>
                <a:rPr lang="en-US" altLang="en-US" sz="1600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alt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String path = 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getDatabasesPath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en-US" sz="1600" b="1" dirty="0">
                  <a:solidFill>
                    <a:srgbClr val="342488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openDatabase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join(path, </a:t>
              </a:r>
              <a:r>
                <a:rPr lang="en-US" alt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en-US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UserInfo.db</a:t>
              </a:r>
              <a:r>
                <a:rPr lang="en-US" alt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version: 1,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onCreate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(Database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version)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db.execute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    </a:t>
              </a:r>
              <a:r>
                <a:rPr lang="en-US" alt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"CREATE TABLE User(id INTEGER PRIMARY KEY AUTOINCREMENT, name TEXT)"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},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3"/>
              <a:ext cx="462832" cy="3021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45966"/>
              <a:ext cx="1844501" cy="3145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Create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70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31179" y="828608"/>
            <a:ext cx="11982443" cy="3055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creating database successfully now we can insert data inside </a:t>
            </a:r>
            <a:r>
              <a:rPr lang="en-US" dirty="0">
                <a:solidFill>
                  <a:srgbClr val="C00000"/>
                </a:solidFill>
              </a:rPr>
              <a:t>User</a:t>
            </a:r>
            <a:r>
              <a:rPr lang="en-US" dirty="0"/>
              <a:t> table when ever needed.</a:t>
            </a:r>
          </a:p>
          <a:p>
            <a:r>
              <a:rPr lang="en-US" dirty="0"/>
              <a:t>To insert record in table first we need the reference of the database.</a:t>
            </a:r>
          </a:p>
          <a:p>
            <a:r>
              <a:rPr lang="en-US" dirty="0"/>
              <a:t>Then we have to map data with column using </a:t>
            </a:r>
            <a:r>
              <a:rPr lang="en-US" dirty="0">
                <a:solidFill>
                  <a:srgbClr val="C00000"/>
                </a:solidFill>
              </a:rPr>
              <a:t>Map&lt;</a:t>
            </a:r>
            <a:r>
              <a:rPr lang="en-US" dirty="0" err="1">
                <a:solidFill>
                  <a:srgbClr val="C00000"/>
                </a:solidFill>
              </a:rPr>
              <a:t>String,dynamic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Finally we can store data in table using </a:t>
            </a:r>
            <a:r>
              <a:rPr lang="en-US" dirty="0" err="1">
                <a:solidFill>
                  <a:srgbClr val="C00000"/>
                </a:solidFill>
              </a:rPr>
              <a:t>db.insert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method.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518224"/>
              </p:ext>
            </p:extLst>
          </p:nvPr>
        </p:nvGraphicFramePr>
        <p:xfrm>
          <a:off x="7901450" y="4419294"/>
          <a:ext cx="4187102" cy="37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691153" y="1607413"/>
            <a:ext cx="3474722" cy="33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Database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</a:rPr>
              <a:t>db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342488"/>
                </a:solidFill>
                <a:latin typeface="Consolas" panose="020B0609020204030204" pitchFamily="49" charset="0"/>
              </a:rPr>
              <a:t>await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initializedDB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17210" y="2605349"/>
            <a:ext cx="5104152" cy="566767"/>
            <a:chOff x="402312" y="3462946"/>
            <a:chExt cx="4918729" cy="566767"/>
          </a:xfrm>
        </p:grpSpPr>
        <p:sp>
          <p:nvSpPr>
            <p:cNvPr id="16" name="Rectangle 15"/>
            <p:cNvSpPr/>
            <p:nvPr/>
          </p:nvSpPr>
          <p:spPr>
            <a:xfrm>
              <a:off x="731521" y="3462947"/>
              <a:ext cx="4589520" cy="5667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Map&lt;String, dynamic&gt; map = {};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map['Name']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userName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2312" y="3462946"/>
              <a:ext cx="329210" cy="566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862911" y="3444683"/>
            <a:ext cx="3998164" cy="332029"/>
            <a:chOff x="402312" y="3462946"/>
            <a:chExt cx="3852919" cy="332029"/>
          </a:xfrm>
        </p:grpSpPr>
        <p:sp>
          <p:nvSpPr>
            <p:cNvPr id="20" name="Rectangle 19"/>
            <p:cNvSpPr/>
            <p:nvPr/>
          </p:nvSpPr>
          <p:spPr>
            <a:xfrm>
              <a:off x="731521" y="3462947"/>
              <a:ext cx="3523710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db.insert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(User', map);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312" y="3462946"/>
              <a:ext cx="329210" cy="332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7210" y="3884023"/>
            <a:ext cx="6888479" cy="1813700"/>
            <a:chOff x="402310" y="3193498"/>
            <a:chExt cx="6638235" cy="1813700"/>
          </a:xfrm>
        </p:grpSpPr>
        <p:sp>
          <p:nvSpPr>
            <p:cNvPr id="24" name="Rectangle 23"/>
            <p:cNvSpPr/>
            <p:nvPr/>
          </p:nvSpPr>
          <p:spPr>
            <a:xfrm>
              <a:off x="865145" y="3462947"/>
              <a:ext cx="6175400" cy="15442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insertIntoUserTable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({String? name}) </a:t>
              </a:r>
              <a:r>
                <a:rPr lang="en-US" altLang="en-US" sz="1600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alt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Database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initDatabase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Map&lt;String, dynamic&gt; map = {};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map['Name'] = 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db.insert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('User', map);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312" y="3460123"/>
              <a:ext cx="462832" cy="15470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402310" y="3193498"/>
              <a:ext cx="1844501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5919" y="5804737"/>
            <a:ext cx="5538101" cy="611871"/>
            <a:chOff x="131179" y="5922144"/>
            <a:chExt cx="5538101" cy="611871"/>
          </a:xfrm>
        </p:grpSpPr>
        <p:sp>
          <p:nvSpPr>
            <p:cNvPr id="29" name="Rectangle 28"/>
            <p:cNvSpPr/>
            <p:nvPr/>
          </p:nvSpPr>
          <p:spPr>
            <a:xfrm>
              <a:off x="472798" y="6201987"/>
              <a:ext cx="5196482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insertIntoUserTable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name:'University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');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1179" y="6201986"/>
              <a:ext cx="341620" cy="332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1" name="Round Same Side Corner Rectangle 30"/>
            <p:cNvSpPr/>
            <p:nvPr/>
          </p:nvSpPr>
          <p:spPr>
            <a:xfrm>
              <a:off x="131179" y="5922144"/>
              <a:ext cx="1914034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Function Call</a:t>
              </a: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71934"/>
              </p:ext>
            </p:extLst>
          </p:nvPr>
        </p:nvGraphicFramePr>
        <p:xfrm>
          <a:off x="7901450" y="4760729"/>
          <a:ext cx="41871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Darshan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31993"/>
              </p:ext>
            </p:extLst>
          </p:nvPr>
        </p:nvGraphicFramePr>
        <p:xfrm>
          <a:off x="7901450" y="5114151"/>
          <a:ext cx="41871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University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17210" y="5799719"/>
            <a:ext cx="5320387" cy="611871"/>
            <a:chOff x="131179" y="5922144"/>
            <a:chExt cx="5320387" cy="611871"/>
          </a:xfrm>
        </p:grpSpPr>
        <p:sp>
          <p:nvSpPr>
            <p:cNvPr id="49" name="Rectangle 48"/>
            <p:cNvSpPr/>
            <p:nvPr/>
          </p:nvSpPr>
          <p:spPr>
            <a:xfrm>
              <a:off x="472798" y="6201987"/>
              <a:ext cx="4978768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insertIntoUserTable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(name:'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');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1179" y="6201986"/>
              <a:ext cx="341620" cy="332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51" name="Round Same Side Corner Rectangle 50"/>
            <p:cNvSpPr/>
            <p:nvPr/>
          </p:nvSpPr>
          <p:spPr>
            <a:xfrm>
              <a:off x="131179" y="5922144"/>
              <a:ext cx="1914034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Function Call</a:t>
              </a:r>
            </a:p>
          </p:txBody>
        </p:sp>
      </p:grpSp>
      <p:sp>
        <p:nvSpPr>
          <p:cNvPr id="52" name="Round Same Side Corner Rectangle 51"/>
          <p:cNvSpPr/>
          <p:nvPr/>
        </p:nvSpPr>
        <p:spPr>
          <a:xfrm>
            <a:off x="7910594" y="4150674"/>
            <a:ext cx="1914034" cy="26696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860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58366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C00000"/>
                </a:solidFill>
              </a:rPr>
              <a:t>synchronous</a:t>
            </a:r>
            <a:r>
              <a:rPr lang="en-US" dirty="0"/>
              <a:t> programming, each person would have to wait for the person before them to finish their task before starting their own.</a:t>
            </a:r>
          </a:p>
          <a:p>
            <a:r>
              <a:rPr lang="en-US" dirty="0">
                <a:solidFill>
                  <a:srgbClr val="C00000"/>
                </a:solidFill>
              </a:rPr>
              <a:t>Asynchronous programming </a:t>
            </a:r>
            <a:r>
              <a:rPr lang="en-US" dirty="0"/>
              <a:t>allows a program to work on multiple tasks simultaneously instead of completing one task before moving on to the next 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78" y="2447109"/>
            <a:ext cx="5627643" cy="25167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1180" y="2518664"/>
            <a:ext cx="6121574" cy="3934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can make the program get more things done in a shorter amount of time.</a:t>
            </a:r>
          </a:p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operations let your program complete work while waiting for another operation to finish.</a:t>
            </a:r>
          </a:p>
          <a:p>
            <a:r>
              <a:rPr lang="en-US" dirty="0"/>
              <a:t>Here are some common asynchronous operations: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Fetching data over a network.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Writing to a database.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Reading data from a file.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3178" y="5122002"/>
            <a:ext cx="348342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https://www.freecodecamp.org/news/asynchronous-programming-in-javascript/</a:t>
            </a:r>
          </a:p>
        </p:txBody>
      </p:sp>
    </p:spTree>
    <p:extLst>
      <p:ext uri="{BB962C8B-B14F-4D97-AF65-F5344CB8AC3E}">
        <p14:creationId xmlns:p14="http://schemas.microsoft.com/office/powerpoint/2010/main" val="3476222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45184"/>
              </p:ext>
            </p:extLst>
          </p:nvPr>
        </p:nvGraphicFramePr>
        <p:xfrm>
          <a:off x="8466339" y="4434355"/>
          <a:ext cx="3638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Darshan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1982330" cy="5746362"/>
          </a:xfrm>
        </p:spPr>
        <p:txBody>
          <a:bodyPr/>
          <a:lstStyle/>
          <a:p>
            <a:r>
              <a:rPr lang="en-US" dirty="0"/>
              <a:t>To update information of inserted data at a later time can be done by using the </a:t>
            </a:r>
            <a:r>
              <a:rPr lang="en-US" dirty="0">
                <a:solidFill>
                  <a:srgbClr val="C00000"/>
                </a:solidFill>
              </a:rPr>
              <a:t>update()</a:t>
            </a:r>
            <a:r>
              <a:rPr lang="en-US" dirty="0"/>
              <a:t> method from the </a:t>
            </a:r>
            <a:r>
              <a:rPr lang="en-US" dirty="0" err="1">
                <a:solidFill>
                  <a:srgbClr val="C00000"/>
                </a:solidFill>
              </a:rPr>
              <a:t>sqflite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library.</a:t>
            </a:r>
          </a:p>
          <a:p>
            <a:r>
              <a:rPr lang="en-US" dirty="0"/>
              <a:t>This involves two steps</a:t>
            </a:r>
          </a:p>
          <a:p>
            <a:pPr lvl="1"/>
            <a:r>
              <a:rPr lang="en-US" dirty="0"/>
              <a:t>Convert the information into a Map.</a:t>
            </a:r>
          </a:p>
          <a:p>
            <a:pPr lvl="1"/>
            <a:r>
              <a:rPr lang="en-US" dirty="0"/>
              <a:t>Use a where clause to ensure you update the correct information.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Always use </a:t>
            </a:r>
            <a:r>
              <a:rPr lang="en-US" dirty="0" err="1">
                <a:solidFill>
                  <a:srgbClr val="C00000"/>
                </a:solidFill>
              </a:rPr>
              <a:t>whereArgs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pass arguments to a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statement.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7128" y="2734491"/>
            <a:ext cx="8352451" cy="625487"/>
            <a:chOff x="402310" y="3169489"/>
            <a:chExt cx="8049023" cy="625487"/>
          </a:xfrm>
        </p:grpSpPr>
        <p:sp>
          <p:nvSpPr>
            <p:cNvPr id="6" name="Rectangle 5"/>
            <p:cNvSpPr/>
            <p:nvPr/>
          </p:nvSpPr>
          <p:spPr>
            <a:xfrm>
              <a:off x="731521" y="3462947"/>
              <a:ext cx="7719812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db.update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('TABLE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NAME',map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'id = ?', </a:t>
              </a:r>
              <a:r>
                <a:rPr lang="en-US" sz="1600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whereArgs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[id],);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2312" y="3460124"/>
              <a:ext cx="329210" cy="3348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402310" y="3169489"/>
              <a:ext cx="1284905" cy="29097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8040" y="3840919"/>
            <a:ext cx="7847354" cy="2026902"/>
            <a:chOff x="402310" y="3193498"/>
            <a:chExt cx="7562276" cy="2026902"/>
          </a:xfrm>
        </p:grpSpPr>
        <p:sp>
          <p:nvSpPr>
            <p:cNvPr id="10" name="Rectangle 9"/>
            <p:cNvSpPr/>
            <p:nvPr/>
          </p:nvSpPr>
          <p:spPr>
            <a:xfrm>
              <a:off x="865145" y="3462947"/>
              <a:ext cx="7099441" cy="17574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updateIntoUserTable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({String?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name,int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 id}) </a:t>
              </a:r>
              <a:r>
                <a:rPr lang="en-US" altLang="en-US" sz="1600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alt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Database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initDatabase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Map&lt;String, dynamic&gt; map = {};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map['Name'] = 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db.update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('User',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map,where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'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id=?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', 				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whereArgs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:[id]);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2312" y="3460123"/>
              <a:ext cx="462832" cy="17602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402310" y="3193498"/>
              <a:ext cx="1844501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040" y="5931196"/>
            <a:ext cx="5320387" cy="611871"/>
            <a:chOff x="131179" y="5922144"/>
            <a:chExt cx="5320387" cy="611871"/>
          </a:xfrm>
        </p:grpSpPr>
        <p:sp>
          <p:nvSpPr>
            <p:cNvPr id="14" name="Rectangle 13"/>
            <p:cNvSpPr/>
            <p:nvPr/>
          </p:nvSpPr>
          <p:spPr>
            <a:xfrm>
              <a:off x="472798" y="6201987"/>
              <a:ext cx="4978768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updateIntoUserTable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(name:'DU',id:1);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1179" y="6201986"/>
              <a:ext cx="341620" cy="332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6" name="Round Same Side Corner Rectangle 15"/>
            <p:cNvSpPr/>
            <p:nvPr/>
          </p:nvSpPr>
          <p:spPr>
            <a:xfrm>
              <a:off x="131179" y="5922144"/>
              <a:ext cx="1914034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Function Call</a:t>
              </a:r>
            </a:p>
          </p:txBody>
        </p:sp>
      </p:grpSp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908625"/>
              </p:ext>
            </p:extLst>
          </p:nvPr>
        </p:nvGraphicFramePr>
        <p:xfrm>
          <a:off x="8466339" y="4083412"/>
          <a:ext cx="3638028" cy="37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132206"/>
              </p:ext>
            </p:extLst>
          </p:nvPr>
        </p:nvGraphicFramePr>
        <p:xfrm>
          <a:off x="8475483" y="4824439"/>
          <a:ext cx="3638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University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ound Same Side Corner Rectangle 19"/>
          <p:cNvSpPr/>
          <p:nvPr/>
        </p:nvSpPr>
        <p:spPr>
          <a:xfrm>
            <a:off x="8475483" y="3814792"/>
            <a:ext cx="1914034" cy="26696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User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77824"/>
              </p:ext>
            </p:extLst>
          </p:nvPr>
        </p:nvGraphicFramePr>
        <p:xfrm>
          <a:off x="8475483" y="4466686"/>
          <a:ext cx="3638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DU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87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data from database, query the database for a specific record or a list of all records.</a:t>
            </a:r>
          </a:p>
          <a:p>
            <a:r>
              <a:rPr lang="en-US" dirty="0"/>
              <a:t>This involves following steps</a:t>
            </a:r>
          </a:p>
          <a:p>
            <a:pPr lvl="1"/>
            <a:r>
              <a:rPr lang="en-US" dirty="0"/>
              <a:t>Run a query against the table. </a:t>
            </a:r>
          </a:p>
          <a:p>
            <a:pPr lvl="1"/>
            <a:r>
              <a:rPr lang="en-US" dirty="0"/>
              <a:t>This returns a List&lt;Map&gt;.</a:t>
            </a:r>
          </a:p>
          <a:p>
            <a:pPr lvl="1"/>
            <a:r>
              <a:rPr lang="en-US" dirty="0"/>
              <a:t>Convert the List&lt;Map&gt; into a List&lt;Model&gt;.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Always use </a:t>
            </a:r>
            <a:r>
              <a:rPr lang="en-US" dirty="0" err="1">
                <a:solidFill>
                  <a:srgbClr val="C00000"/>
                </a:solidFill>
              </a:rPr>
              <a:t>whereArgs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pass arguments to a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statement.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7128" y="2734491"/>
            <a:ext cx="7176417" cy="625487"/>
            <a:chOff x="402310" y="3169489"/>
            <a:chExt cx="6915712" cy="625487"/>
          </a:xfrm>
        </p:grpSpPr>
        <p:sp>
          <p:nvSpPr>
            <p:cNvPr id="5" name="Rectangle 4"/>
            <p:cNvSpPr/>
            <p:nvPr/>
          </p:nvSpPr>
          <p:spPr>
            <a:xfrm>
              <a:off x="731521" y="3462947"/>
              <a:ext cx="6586501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db.rawQuery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('SELECT * FROM TABLE');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4"/>
              <a:ext cx="329210" cy="3348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69489"/>
              <a:ext cx="1284905" cy="29097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128" y="3946996"/>
            <a:ext cx="8595912" cy="625487"/>
            <a:chOff x="402310" y="3169489"/>
            <a:chExt cx="8283638" cy="625487"/>
          </a:xfrm>
        </p:grpSpPr>
        <p:sp>
          <p:nvSpPr>
            <p:cNvPr id="9" name="Rectangle 8"/>
            <p:cNvSpPr/>
            <p:nvPr/>
          </p:nvSpPr>
          <p:spPr>
            <a:xfrm>
              <a:off x="731522" y="3462947"/>
              <a:ext cx="7954426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db.rawQuery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('SELECT * FROM TABLE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ID = ?',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whereArgs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[ID]);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2312" y="3460124"/>
              <a:ext cx="329210" cy="3348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402310" y="3169489"/>
              <a:ext cx="1284905" cy="29097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31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180" y="863444"/>
            <a:ext cx="7847354" cy="3543093"/>
            <a:chOff x="402310" y="3193498"/>
            <a:chExt cx="7562276" cy="3543093"/>
          </a:xfrm>
        </p:grpSpPr>
        <p:sp>
          <p:nvSpPr>
            <p:cNvPr id="5" name="Rectangle 4"/>
            <p:cNvSpPr/>
            <p:nvPr/>
          </p:nvSpPr>
          <p:spPr>
            <a:xfrm>
              <a:off x="865145" y="3462947"/>
              <a:ext cx="7099441" cy="32736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Future&lt;List&lt;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UserModel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getDataFromTblUser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</a:t>
              </a:r>
              <a:r>
                <a:rPr lang="en-US" altLang="en-US" sz="1600" b="1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altLang="en-US" sz="16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Database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en-US" sz="16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getDatabaseReference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List&lt;Map&lt;String, Object?&gt;&gt;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userList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en-US" sz="16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db.rawQuery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600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'SELECT * FROM </a:t>
              </a:r>
              <a:r>
                <a:rPr lang="en-US" altLang="en-US" sz="1600" b="1" dirty="0" err="1">
                  <a:solidFill>
                    <a:srgbClr val="008000"/>
                  </a:solidFill>
                  <a:latin typeface="JetBrains Mono"/>
                </a:rPr>
                <a:t>Tbl_User</a:t>
              </a:r>
              <a:r>
                <a:rPr lang="en-US" altLang="en-US" sz="1600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6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altLang="en-US" sz="1600" dirty="0" err="1">
                  <a:solidFill>
                    <a:srgbClr val="2196F3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en-US" sz="1600" dirty="0" err="1">
                  <a:solidFill>
                    <a:srgbClr val="2196F3"/>
                  </a:solidFill>
                  <a:latin typeface="Consolas" panose="020B0609020204030204" pitchFamily="49" charset="0"/>
                </a:rPr>
                <a:t>generate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userList.</a:t>
              </a:r>
              <a:r>
                <a:rPr lang="en-US" altLang="en-US" sz="1600" b="1" dirty="0" err="1">
                  <a:solidFill>
                    <a:srgbClr val="660E7A"/>
                  </a:solidFill>
                  <a:latin typeface="Consolas" panose="020B0609020204030204" pitchFamily="49" charset="0"/>
                </a:rPr>
                <a:t>length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(index) =&gt; </a:t>
              </a:r>
              <a:r>
                <a:rPr lang="en-US" altLang="en-US" sz="1600" dirty="0">
                  <a:solidFill>
                    <a:srgbClr val="2196F3"/>
                  </a:solidFill>
                  <a:latin typeface="Consolas" panose="020B0609020204030204" pitchFamily="49" charset="0"/>
                </a:rPr>
                <a:t>UserModel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en-US" sz="1600" dirty="0">
                  <a:solidFill>
                    <a:srgbClr val="2196F3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userList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[index][</a:t>
              </a:r>
              <a:r>
                <a:rPr lang="en-US" altLang="en-US" sz="1600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en-US" sz="1600" b="1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UserID</a:t>
              </a:r>
              <a:r>
                <a:rPr lang="en-US" altLang="en-US" sz="1600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</a:t>
              </a:r>
              <a:r>
                <a:rPr lang="en-US" altLang="en-US" sz="16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userList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[index][</a:t>
              </a:r>
              <a:r>
                <a:rPr lang="en-US" altLang="en-US" sz="1600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].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(),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userList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[index][</a:t>
              </a:r>
              <a:r>
                <a:rPr lang="en-US" altLang="en-US" sz="1600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'City'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].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(),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),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);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altLang="en-US" sz="1600" dirty="0">
                <a:latin typeface="Consolas" panose="020B0609020204030204" pitchFamily="49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3"/>
              <a:ext cx="462832" cy="3276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93498"/>
              <a:ext cx="1844501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948838"/>
              </p:ext>
            </p:extLst>
          </p:nvPr>
        </p:nvGraphicFramePr>
        <p:xfrm>
          <a:off x="8231206" y="1132064"/>
          <a:ext cx="3838875" cy="37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74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91849"/>
              </p:ext>
            </p:extLst>
          </p:nvPr>
        </p:nvGraphicFramePr>
        <p:xfrm>
          <a:off x="8240350" y="1873091"/>
          <a:ext cx="3838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University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Surat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ound Same Side Corner Rectangle 16"/>
          <p:cNvSpPr/>
          <p:nvPr/>
        </p:nvSpPr>
        <p:spPr>
          <a:xfrm>
            <a:off x="8240351" y="863444"/>
            <a:ext cx="1456148" cy="26696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User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1250"/>
              </p:ext>
            </p:extLst>
          </p:nvPr>
        </p:nvGraphicFramePr>
        <p:xfrm>
          <a:off x="8240350" y="1515338"/>
          <a:ext cx="3838875" cy="37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DU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Rajkot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52798"/>
              </p:ext>
            </p:extLst>
          </p:nvPr>
        </p:nvGraphicFramePr>
        <p:xfrm>
          <a:off x="8231206" y="2243931"/>
          <a:ext cx="3838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BCA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Ahmedabad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89896"/>
              </p:ext>
            </p:extLst>
          </p:nvPr>
        </p:nvGraphicFramePr>
        <p:xfrm>
          <a:off x="8240350" y="2624871"/>
          <a:ext cx="3838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MCA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Vadodara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8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data from the database use the </a:t>
            </a:r>
            <a:r>
              <a:rPr lang="en-US" dirty="0">
                <a:solidFill>
                  <a:srgbClr val="C00000"/>
                </a:solidFill>
              </a:rPr>
              <a:t>delete() </a:t>
            </a:r>
            <a:r>
              <a:rPr lang="en-US" dirty="0"/>
              <a:t>method from the </a:t>
            </a:r>
            <a:r>
              <a:rPr lang="en-US" dirty="0" err="1">
                <a:solidFill>
                  <a:srgbClr val="C00000"/>
                </a:solidFill>
              </a:rPr>
              <a:t>sqflite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library.</a:t>
            </a:r>
          </a:p>
          <a:p>
            <a:r>
              <a:rPr lang="en-US" dirty="0"/>
              <a:t>create a function that takes an id and deletes the data with a matching id from the database.</a:t>
            </a:r>
          </a:p>
          <a:p>
            <a:r>
              <a:rPr lang="en-US" dirty="0"/>
              <a:t>To make this work, you must provide a where clause to limit the records being deleted.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9711" y="2211977"/>
            <a:ext cx="7428964" cy="625487"/>
            <a:chOff x="402310" y="3169489"/>
            <a:chExt cx="7159084" cy="625487"/>
          </a:xfrm>
        </p:grpSpPr>
        <p:sp>
          <p:nvSpPr>
            <p:cNvPr id="6" name="Rectangle 5"/>
            <p:cNvSpPr/>
            <p:nvPr/>
          </p:nvSpPr>
          <p:spPr>
            <a:xfrm>
              <a:off x="731521" y="3462947"/>
              <a:ext cx="6829873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db.delete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('Table', where: 'id = ?',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whereArgs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[id]);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2312" y="3460124"/>
              <a:ext cx="329210" cy="3348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402310" y="3169489"/>
              <a:ext cx="1284905" cy="29097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1326" y="2947642"/>
            <a:ext cx="6500697" cy="1531812"/>
            <a:chOff x="402310" y="3193498"/>
            <a:chExt cx="6264540" cy="1531812"/>
          </a:xfrm>
        </p:grpSpPr>
        <p:sp>
          <p:nvSpPr>
            <p:cNvPr id="11" name="Rectangle 10"/>
            <p:cNvSpPr/>
            <p:nvPr/>
          </p:nvSpPr>
          <p:spPr>
            <a:xfrm>
              <a:off x="865146" y="3462947"/>
              <a:ext cx="5801704" cy="1262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Future&lt;void&gt;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deleteUser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({required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id})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pPr lvl="0"/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Database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getDatabaseReference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lvl="0"/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db.delete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('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Tbl_User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pPr lvl="0"/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where: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'id = ?',</a:t>
              </a:r>
              <a:r>
                <a:rPr lang="en-US" alt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whereArgs</a:t>
              </a:r>
              <a:r>
                <a:rPr lang="en-US" alt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[id],);</a:t>
              </a:r>
            </a:p>
            <a:p>
              <a:pPr lvl="0"/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312" y="3460123"/>
              <a:ext cx="462832" cy="12651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402310" y="3193498"/>
              <a:ext cx="1844501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794833"/>
              </p:ext>
            </p:extLst>
          </p:nvPr>
        </p:nvGraphicFramePr>
        <p:xfrm>
          <a:off x="7484890" y="3216262"/>
          <a:ext cx="3838875" cy="37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74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6660"/>
              </p:ext>
            </p:extLst>
          </p:nvPr>
        </p:nvGraphicFramePr>
        <p:xfrm>
          <a:off x="7494034" y="3957289"/>
          <a:ext cx="3838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University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Surat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ound Same Side Corner Rectangle 15"/>
          <p:cNvSpPr/>
          <p:nvPr/>
        </p:nvSpPr>
        <p:spPr>
          <a:xfrm>
            <a:off x="7494035" y="2947642"/>
            <a:ext cx="1456148" cy="26696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User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97544"/>
              </p:ext>
            </p:extLst>
          </p:nvPr>
        </p:nvGraphicFramePr>
        <p:xfrm>
          <a:off x="7494034" y="3599536"/>
          <a:ext cx="3838875" cy="37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DU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Rajkot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24069"/>
              </p:ext>
            </p:extLst>
          </p:nvPr>
        </p:nvGraphicFramePr>
        <p:xfrm>
          <a:off x="7484890" y="4328129"/>
          <a:ext cx="3838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BCA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Ahmedabad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5417"/>
              </p:ext>
            </p:extLst>
          </p:nvPr>
        </p:nvGraphicFramePr>
        <p:xfrm>
          <a:off x="7494034" y="4709069"/>
          <a:ext cx="3838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MCA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Vadodara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31326" y="4773973"/>
            <a:ext cx="5320387" cy="611871"/>
            <a:chOff x="131179" y="5922144"/>
            <a:chExt cx="5320387" cy="611871"/>
          </a:xfrm>
        </p:grpSpPr>
        <p:sp>
          <p:nvSpPr>
            <p:cNvPr id="21" name="Rectangle 20"/>
            <p:cNvSpPr/>
            <p:nvPr/>
          </p:nvSpPr>
          <p:spPr>
            <a:xfrm>
              <a:off x="472798" y="6201987"/>
              <a:ext cx="4978768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deleteUser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(id:4);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179" y="6201986"/>
              <a:ext cx="341620" cy="332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131179" y="5922144"/>
              <a:ext cx="1914034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Function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0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0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31116"/>
          </a:xfrm>
        </p:spPr>
        <p:txBody>
          <a:bodyPr/>
          <a:lstStyle/>
          <a:p>
            <a:r>
              <a:rPr lang="en-US" dirty="0"/>
              <a:t>A Future is an object that represents the result of an asynchronous operation.</a:t>
            </a:r>
          </a:p>
          <a:p>
            <a:pPr marL="379413" indent="-342900"/>
            <a:r>
              <a:rPr lang="en-US" dirty="0"/>
              <a:t>This is the indicator that we use to identify asynchronous operations in Dart. </a:t>
            </a:r>
          </a:p>
          <a:p>
            <a:pPr marL="379413" indent="-342900"/>
            <a:r>
              <a:rPr lang="en-US" dirty="0"/>
              <a:t>Future is a placeholder for a value that will exist.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1606" y="2194560"/>
            <a:ext cx="5258410" cy="4214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Imagine you’re visiting a hamburger restaurant. </a:t>
            </a:r>
          </a:p>
          <a:p>
            <a:r>
              <a:rPr lang="en-US" dirty="0"/>
              <a:t>In the restaurant, you order your burger at the counter and get a receipt.</a:t>
            </a:r>
          </a:p>
          <a:p>
            <a:r>
              <a:rPr lang="en-US" dirty="0"/>
              <a:t>Futures are a lot like that receipt that guarantees you’ll get a burger as soon as one is ready.</a:t>
            </a:r>
          </a:p>
          <a:p>
            <a:r>
              <a:rPr lang="en-US" dirty="0"/>
              <a:t>So, you go wait until the server calls your number, and then delivers on the guarantee of a burger. </a:t>
            </a:r>
          </a:p>
          <a:p>
            <a:r>
              <a:rPr lang="en-US" dirty="0"/>
              <a:t>The burger is the value, not the future.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69" y="4434175"/>
            <a:ext cx="1678231" cy="1975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44" y="2202474"/>
            <a:ext cx="3603705" cy="19164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049" y="2079391"/>
            <a:ext cx="3041951" cy="23547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657" y="4442089"/>
            <a:ext cx="3086367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6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functions you want to run asynchronously need to have the </a:t>
            </a:r>
            <a:r>
              <a:rPr lang="en-US" dirty="0" err="1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modifier added to it.</a:t>
            </a:r>
          </a:p>
          <a:p>
            <a:r>
              <a:rPr lang="en-US" dirty="0"/>
              <a:t>This modifier comes right after the function name.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an </a:t>
            </a:r>
            <a:r>
              <a:rPr lang="en-US" dirty="0" err="1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function is called, a </a:t>
            </a:r>
            <a:r>
              <a:rPr lang="en-US" dirty="0">
                <a:solidFill>
                  <a:srgbClr val="C00000"/>
                </a:solidFill>
              </a:rPr>
              <a:t>Future</a:t>
            </a:r>
            <a:r>
              <a:rPr lang="en-US" dirty="0"/>
              <a:t> is immediately returned and the body of the function is executed later.</a:t>
            </a:r>
          </a:p>
          <a:p>
            <a:r>
              <a:rPr lang="en-US" dirty="0"/>
              <a:t>As the body of the </a:t>
            </a:r>
            <a:r>
              <a:rPr lang="en-US" dirty="0" err="1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function is executed, the </a:t>
            </a:r>
            <a:r>
              <a:rPr lang="en-US" dirty="0">
                <a:solidFill>
                  <a:srgbClr val="C00000"/>
                </a:solidFill>
              </a:rPr>
              <a:t>Future</a:t>
            </a:r>
            <a:r>
              <a:rPr lang="en-US" dirty="0"/>
              <a:t> returned by the function call will be completed along with its result.</a:t>
            </a:r>
          </a:p>
          <a:p>
            <a:r>
              <a:rPr lang="en-US" dirty="0"/>
              <a:t>In the above example, calling hello() results in the </a:t>
            </a:r>
            <a:r>
              <a:rPr lang="en-US" dirty="0">
                <a:solidFill>
                  <a:srgbClr val="C00000"/>
                </a:solidFill>
              </a:rPr>
              <a:t>Future</a:t>
            </a:r>
            <a:r>
              <a:rPr lang="en-US" dirty="0"/>
              <a:t>. </a:t>
            </a:r>
          </a:p>
          <a:p>
            <a:r>
              <a:rPr lang="en-US" dirty="0"/>
              <a:t>Typically, the function you want to run asynchronously would have some expensive operation in it like file I/O, an API call to a </a:t>
            </a:r>
            <a:r>
              <a:rPr lang="en-US" dirty="0" err="1"/>
              <a:t>RESTful</a:t>
            </a:r>
            <a:r>
              <a:rPr lang="en-US" dirty="0"/>
              <a:t> service, Executing database query.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2496" y="1791048"/>
            <a:ext cx="6245357" cy="1161157"/>
            <a:chOff x="402310" y="3125615"/>
            <a:chExt cx="6018476" cy="1161157"/>
          </a:xfrm>
        </p:grpSpPr>
        <p:sp>
          <p:nvSpPr>
            <p:cNvPr id="5" name="Rectangle 4"/>
            <p:cNvSpPr/>
            <p:nvPr/>
          </p:nvSpPr>
          <p:spPr>
            <a:xfrm>
              <a:off x="731523" y="3462947"/>
              <a:ext cx="5689263" cy="823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Future&lt;void&gt; hello() 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print('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University');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4"/>
              <a:ext cx="329210" cy="826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5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11929641" cy="428735"/>
          </a:xfrm>
        </p:spPr>
        <p:txBody>
          <a:bodyPr/>
          <a:lstStyle/>
          <a:p>
            <a:r>
              <a:rPr lang="en-US" dirty="0"/>
              <a:t>Await expressions makes you write the asynchronous code as synchronous.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5113" y="1294660"/>
            <a:ext cx="4782315" cy="1396290"/>
            <a:chOff x="402310" y="3125615"/>
            <a:chExt cx="4608584" cy="1396290"/>
          </a:xfrm>
        </p:grpSpPr>
        <p:sp>
          <p:nvSpPr>
            <p:cNvPr id="5" name="Rectangle 4"/>
            <p:cNvSpPr/>
            <p:nvPr/>
          </p:nvSpPr>
          <p:spPr>
            <a:xfrm>
              <a:off x="731521" y="3462947"/>
              <a:ext cx="4279373" cy="10589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Future&lt;void&gt; main() 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	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hello();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print('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University');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3"/>
              <a:ext cx="329210" cy="10617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25615"/>
              <a:ext cx="1100642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42982" y="1294660"/>
            <a:ext cx="5217743" cy="4087237"/>
            <a:chOff x="402310" y="3125615"/>
            <a:chExt cx="5028194" cy="4087237"/>
          </a:xfrm>
        </p:grpSpPr>
        <p:sp>
          <p:nvSpPr>
            <p:cNvPr id="9" name="Rectangle 8"/>
            <p:cNvSpPr/>
            <p:nvPr/>
          </p:nvSpPr>
          <p:spPr>
            <a:xfrm>
              <a:off x="823182" y="3462946"/>
              <a:ext cx="4607322" cy="37499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createOrderMessage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{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order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fetchUserOrder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b="1" dirty="0">
                  <a:solidFill>
                    <a:srgbClr val="342488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'Your order is: $order';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Future&lt;String&gt;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fetchUserOrder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Future.delayed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Duration(seconds: 2),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() =&gt; 'Large Latte', 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main() {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print('Fetching user order...'); 	print(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createOrderMessage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2312" y="3460122"/>
              <a:ext cx="420870" cy="37527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402310" y="3125615"/>
              <a:ext cx="3525990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Example: synchronous functions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225143" y="1197908"/>
            <a:ext cx="8708" cy="515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442982" y="5546102"/>
            <a:ext cx="5217743" cy="1002771"/>
            <a:chOff x="5442982" y="5546102"/>
            <a:chExt cx="5217743" cy="1002771"/>
          </a:xfrm>
        </p:grpSpPr>
        <p:sp>
          <p:nvSpPr>
            <p:cNvPr id="21" name="Rectangle 20"/>
            <p:cNvSpPr/>
            <p:nvPr/>
          </p:nvSpPr>
          <p:spPr>
            <a:xfrm>
              <a:off x="5442982" y="5880953"/>
              <a:ext cx="5217743" cy="667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Consolas" panose="020B0609020204030204" pitchFamily="49" charset="0"/>
                </a:rPr>
                <a:t>Fetching user order... 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Your order is: Instance of '_Future&lt;String&gt;'</a:t>
              </a: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5442982" y="5546102"/>
              <a:ext cx="1142133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Output</a:t>
              </a:r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31179" y="2876768"/>
            <a:ext cx="4972045" cy="372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use the await keyword to get the completed result of an asynchronous expression.</a:t>
            </a:r>
          </a:p>
          <a:p>
            <a:r>
              <a:rPr lang="en-US" dirty="0"/>
              <a:t>The await keyword works only in </a:t>
            </a:r>
            <a:r>
              <a:rPr lang="en-US" dirty="0" err="1"/>
              <a:t>async</a:t>
            </a:r>
            <a:r>
              <a:rPr lang="en-US" dirty="0"/>
              <a:t> functions.</a:t>
            </a:r>
          </a:p>
          <a:p>
            <a:r>
              <a:rPr lang="en-US" dirty="0"/>
              <a:t>In example we had written code as synchronous code without </a:t>
            </a:r>
            <a:r>
              <a:rPr lang="en-US" dirty="0" err="1"/>
              <a:t>async</a:t>
            </a:r>
            <a:r>
              <a:rPr lang="en-US" dirty="0"/>
              <a:t>/await.</a:t>
            </a:r>
          </a:p>
          <a:p>
            <a:r>
              <a:rPr lang="en-US" dirty="0"/>
              <a:t>Output </a:t>
            </a:r>
            <a:r>
              <a:rPr lang="en-US" dirty="0" err="1"/>
              <a:t>diplays</a:t>
            </a:r>
            <a:r>
              <a:rPr lang="en-US" dirty="0"/>
              <a:t> the instance of future as returned value.</a:t>
            </a:r>
          </a:p>
        </p:txBody>
      </p:sp>
    </p:spTree>
    <p:extLst>
      <p:ext uri="{BB962C8B-B14F-4D97-AF65-F5344CB8AC3E}">
        <p14:creationId xmlns:p14="http://schemas.microsoft.com/office/powerpoint/2010/main" val="6930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asynchronous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74630" y="792176"/>
            <a:ext cx="6132696" cy="4095946"/>
            <a:chOff x="402309" y="3125615"/>
            <a:chExt cx="5909909" cy="4095946"/>
          </a:xfrm>
        </p:grpSpPr>
        <p:sp>
          <p:nvSpPr>
            <p:cNvPr id="5" name="Rectangle 4"/>
            <p:cNvSpPr/>
            <p:nvPr/>
          </p:nvSpPr>
          <p:spPr>
            <a:xfrm>
              <a:off x="823182" y="3462946"/>
              <a:ext cx="5489036" cy="37586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Future&lt;String&gt;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createOrderMessage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</a:t>
              </a:r>
              <a:r>
                <a:rPr lang="en-US" sz="1600" b="1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b="1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order = </a:t>
              </a:r>
              <a:r>
                <a:rPr lang="en-US" sz="1600" b="1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fetchUserOrder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 	</a:t>
              </a:r>
              <a:r>
                <a:rPr lang="en-US" sz="1600" b="1" dirty="0">
                  <a:solidFill>
                    <a:srgbClr val="342488"/>
                  </a:solidFill>
                  <a:latin typeface="Consolas" panose="020B0609020204030204" pitchFamily="49" charset="0"/>
                </a:rPr>
                <a:t> 	return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'Your order is: $order';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Future&lt;String&gt;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fetchUserOrder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Future.delayed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Duration(seconds: 2),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() =&gt; 'Large Latte', 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</a:t>
              </a:r>
              <a:r>
                <a:rPr lang="en-US" sz="1600" b="1" dirty="0">
                  <a:solidFill>
                    <a:srgbClr val="342488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main() </a:t>
              </a:r>
              <a:r>
                <a:rPr lang="en-US" sz="1600" b="1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print('Fetching user order...'); 	print(</a:t>
              </a:r>
              <a:r>
                <a:rPr lang="en-US" sz="1600" b="1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createOrderMessage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2"/>
              <a:ext cx="420870" cy="3761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09" y="3125615"/>
              <a:ext cx="3692589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Example: asynchronous functions</a:t>
              </a: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765" y="792176"/>
            <a:ext cx="5681497" cy="5687001"/>
          </a:xfrm>
        </p:spPr>
        <p:txBody>
          <a:bodyPr/>
          <a:lstStyle/>
          <a:p>
            <a:r>
              <a:rPr lang="en-US" dirty="0"/>
              <a:t>The return type for </a:t>
            </a:r>
            <a:r>
              <a:rPr lang="en-US" dirty="0" err="1"/>
              <a:t>createOrderMessage</a:t>
            </a:r>
            <a:r>
              <a:rPr lang="en-US" dirty="0"/>
              <a:t>() changes from String to Future&lt;String&gt;.</a:t>
            </a:r>
          </a:p>
          <a:p>
            <a:r>
              <a:rPr lang="en-US" dirty="0"/>
              <a:t>The </a:t>
            </a:r>
            <a:r>
              <a:rPr lang="en-US" dirty="0" err="1"/>
              <a:t>async</a:t>
            </a:r>
            <a:r>
              <a:rPr lang="en-US" dirty="0"/>
              <a:t> keyword appears before the function bodies for </a:t>
            </a:r>
            <a:r>
              <a:rPr lang="en-US" dirty="0" err="1"/>
              <a:t>createOrderMessage</a:t>
            </a:r>
            <a:r>
              <a:rPr lang="en-US" dirty="0"/>
              <a:t>() and main().</a:t>
            </a:r>
          </a:p>
          <a:p>
            <a:r>
              <a:rPr lang="en-US" dirty="0"/>
              <a:t>The await keyword appears before calling the asynchronous functions </a:t>
            </a:r>
            <a:r>
              <a:rPr lang="en-US" dirty="0" err="1"/>
              <a:t>fetchUserOrder</a:t>
            </a:r>
            <a:r>
              <a:rPr lang="en-US" dirty="0"/>
              <a:t>() and </a:t>
            </a:r>
            <a:r>
              <a:rPr lang="en-US" dirty="0" err="1"/>
              <a:t>createOrderMessage</a:t>
            </a:r>
            <a:r>
              <a:rPr lang="en-US" dirty="0"/>
              <a:t>().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74630" y="4980044"/>
            <a:ext cx="5217743" cy="1002771"/>
            <a:chOff x="5442982" y="5546102"/>
            <a:chExt cx="5217743" cy="1002771"/>
          </a:xfrm>
        </p:grpSpPr>
        <p:sp>
          <p:nvSpPr>
            <p:cNvPr id="12" name="Rectangle 11"/>
            <p:cNvSpPr/>
            <p:nvPr/>
          </p:nvSpPr>
          <p:spPr>
            <a:xfrm>
              <a:off x="5442982" y="5880953"/>
              <a:ext cx="5217743" cy="667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Consolas" panose="020B0609020204030204" pitchFamily="49" charset="0"/>
                </a:rPr>
                <a:t>Fetching user order... 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Your order is: Large Latte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5442982" y="5546102"/>
              <a:ext cx="1142133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4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FutureBuilder</a:t>
            </a:r>
            <a:r>
              <a:rPr lang="en-US" dirty="0"/>
              <a:t> is a </a:t>
            </a:r>
            <a:r>
              <a:rPr lang="en-US" dirty="0">
                <a:solidFill>
                  <a:srgbClr val="C00000"/>
                </a:solidFill>
              </a:rPr>
              <a:t>Widget</a:t>
            </a:r>
            <a:r>
              <a:rPr lang="en-US" dirty="0"/>
              <a:t> that will help you to execute some asynchronous function and based on that function’s result UI will update.</a:t>
            </a:r>
          </a:p>
          <a:p>
            <a:r>
              <a:rPr lang="en-US" dirty="0" err="1">
                <a:solidFill>
                  <a:srgbClr val="C00000"/>
                </a:solidFill>
              </a:rPr>
              <a:t>FutureBuilder</a:t>
            </a:r>
            <a:r>
              <a:rPr lang="en-US" i="1" dirty="0"/>
              <a:t> </a:t>
            </a:r>
            <a:r>
              <a:rPr lang="en-US" dirty="0"/>
              <a:t>is </a:t>
            </a:r>
            <a:r>
              <a:rPr lang="en-US" dirty="0" err="1"/>
              <a:t>Stateful</a:t>
            </a:r>
            <a:r>
              <a:rPr lang="en-US" dirty="0"/>
              <a:t> by nature.</a:t>
            </a:r>
          </a:p>
          <a:p>
            <a:r>
              <a:rPr lang="en-US" dirty="0"/>
              <a:t>When we use the </a:t>
            </a:r>
            <a:r>
              <a:rPr lang="en-US" dirty="0" err="1">
                <a:solidFill>
                  <a:srgbClr val="C00000"/>
                </a:solidFill>
              </a:rPr>
              <a:t>FutureBuilder</a:t>
            </a:r>
            <a:r>
              <a:rPr lang="en-US" dirty="0"/>
              <a:t> widget we need to check for future state.</a:t>
            </a:r>
          </a:p>
          <a:p>
            <a:r>
              <a:rPr lang="en-US" dirty="0"/>
              <a:t>There is various State as follows</a:t>
            </a:r>
          </a:p>
          <a:p>
            <a:pPr lvl="1"/>
            <a:r>
              <a:rPr lang="en-US" b="1" dirty="0" err="1"/>
              <a:t>ConnectionState.none</a:t>
            </a:r>
            <a:r>
              <a:rPr lang="en-US" b="1" dirty="0"/>
              <a:t>: </a:t>
            </a:r>
            <a:r>
              <a:rPr lang="en-US" dirty="0"/>
              <a:t>It means that the future is null and </a:t>
            </a:r>
            <a:r>
              <a:rPr lang="en-US" dirty="0" err="1"/>
              <a:t>initialData</a:t>
            </a:r>
            <a:r>
              <a:rPr lang="en-US" dirty="0"/>
              <a:t> is used as </a:t>
            </a:r>
            <a:r>
              <a:rPr lang="en-US" dirty="0" err="1"/>
              <a:t>defaultValue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ConnectionState.active</a:t>
            </a:r>
            <a:r>
              <a:rPr lang="en-US" dirty="0"/>
              <a:t>: It means the future is not null but it is not resolved yet.</a:t>
            </a:r>
          </a:p>
          <a:p>
            <a:pPr lvl="1"/>
            <a:r>
              <a:rPr lang="en-US" b="1" dirty="0" err="1"/>
              <a:t>ConnectionState.waiting</a:t>
            </a:r>
            <a:r>
              <a:rPr lang="en-US" dirty="0"/>
              <a:t>: It means the future is being resolved, and we will get the result soon enough.</a:t>
            </a:r>
          </a:p>
          <a:p>
            <a:pPr lvl="1"/>
            <a:r>
              <a:rPr lang="en-US" b="1" dirty="0" err="1"/>
              <a:t>ConnectionState.done</a:t>
            </a:r>
            <a:r>
              <a:rPr lang="en-US" dirty="0"/>
              <a:t>: It means that the future has been resolved.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1180" y="4394912"/>
            <a:ext cx="6915915" cy="1928469"/>
            <a:chOff x="402310" y="3125615"/>
            <a:chExt cx="6664675" cy="1928469"/>
          </a:xfrm>
        </p:grpSpPr>
        <p:sp>
          <p:nvSpPr>
            <p:cNvPr id="5" name="Rectangle 4"/>
            <p:cNvSpPr/>
            <p:nvPr/>
          </p:nvSpPr>
          <p:spPr>
            <a:xfrm>
              <a:off x="731520" y="3462946"/>
              <a:ext cx="6335465" cy="1591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Future&lt;String&gt;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Future.delayed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(Duration(seconds: 2), () {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"I am data";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	}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2"/>
              <a:ext cx="329210" cy="15939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25615"/>
              <a:ext cx="1100642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Future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6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Builder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5445" y="867940"/>
            <a:ext cx="9624282" cy="5611236"/>
            <a:chOff x="402310" y="3125615"/>
            <a:chExt cx="9274653" cy="5611236"/>
          </a:xfrm>
        </p:grpSpPr>
        <p:sp>
          <p:nvSpPr>
            <p:cNvPr id="5" name="Rectangle 4"/>
            <p:cNvSpPr/>
            <p:nvPr/>
          </p:nvSpPr>
          <p:spPr>
            <a:xfrm>
              <a:off x="881928" y="3462946"/>
              <a:ext cx="8795035" cy="52739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@override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Widget build(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BuildContext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context)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Scaffold(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body: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FutureBuilder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builder: 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ctx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snapshot)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snapshot.connectionState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== 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ConnectionState.done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snapshot.hasError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return Text(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	'</a:t>
              </a:r>
              <a:r>
                <a:rPr lang="en-US" sz="1600" dirty="0">
                  <a:solidFill>
                    <a:srgbClr val="3333FF"/>
                  </a:solidFill>
                  <a:latin typeface="Consolas" panose="020B0609020204030204" pitchFamily="49" charset="0"/>
                </a:rPr>
                <a:t>${</a:t>
              </a:r>
              <a:r>
                <a:rPr lang="en-US" sz="1600" dirty="0" err="1">
                  <a:solidFill>
                    <a:srgbClr val="3333FF"/>
                  </a:solidFill>
                  <a:latin typeface="Consolas" panose="020B0609020204030204" pitchFamily="49" charset="0"/>
                </a:rPr>
                <a:t>snapshot.error</a:t>
              </a:r>
              <a:r>
                <a:rPr lang="en-US" sz="1600" dirty="0">
                  <a:solidFill>
                    <a:srgbClr val="3333FF"/>
                  </a:solidFill>
                  <a:latin typeface="Consolas" panose="020B0609020204030204" pitchFamily="49" charset="0"/>
                </a:rPr>
                <a:t>}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occurred');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} 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snapshot.hasData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final data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snapshot.data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as String;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Text(</a:t>
              </a:r>
              <a:r>
                <a:rPr lang="en-US" sz="1600" dirty="0">
                  <a:solidFill>
                    <a:srgbClr val="3333FF"/>
                  </a:solidFill>
                  <a:latin typeface="Consolas" panose="020B0609020204030204" pitchFamily="49" charset="0"/>
                </a:rPr>
                <a:t>'$data'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}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}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Center(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child: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CircularProgressIndicator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},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		future: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(),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));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3"/>
              <a:ext cx="479616" cy="52767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21</a:t>
              </a:r>
            </a:p>
            <a:p>
              <a:pPr algn="r"/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25615"/>
              <a:ext cx="1956646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Future Builder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3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Storages available in flutter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data are stored in variables but it is not permanently. </a:t>
            </a:r>
          </a:p>
          <a:p>
            <a:r>
              <a:rPr lang="en-US" dirty="0"/>
              <a:t>When ever we start application again it initializes with default value.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r>
              <a:rPr lang="en-US" dirty="0"/>
              <a:t>To overcome this situation we need to store data in place where it cannot deleted automatically or initialize with default value.</a:t>
            </a:r>
          </a:p>
          <a:p>
            <a:r>
              <a:rPr lang="en-US" dirty="0"/>
              <a:t>Not all data is created equally and not all data should be stored the same way.</a:t>
            </a:r>
          </a:p>
          <a:p>
            <a:r>
              <a:rPr lang="en-US" dirty="0"/>
              <a:t>Similar to learning about </a:t>
            </a:r>
            <a:r>
              <a:rPr lang="en-US" dirty="0" err="1"/>
              <a:t>HashMaps</a:t>
            </a:r>
            <a:r>
              <a:rPr lang="en-US" dirty="0"/>
              <a:t>, Linked Lists, Heaps, etc., it’s important to know the different ways to store data in your Flutter App to create the best user experience possible.</a:t>
            </a:r>
          </a:p>
          <a:p>
            <a:r>
              <a:rPr lang="en-US" dirty="0"/>
              <a:t>There are two types of storages available</a:t>
            </a:r>
          </a:p>
          <a:p>
            <a:pPr lvl="1"/>
            <a:r>
              <a:rPr lang="en-US" dirty="0"/>
              <a:t>1) </a:t>
            </a:r>
            <a:r>
              <a:rPr lang="en-US" dirty="0">
                <a:solidFill>
                  <a:srgbClr val="C00000"/>
                </a:solidFill>
              </a:rPr>
              <a:t>Local storage</a:t>
            </a:r>
          </a:p>
          <a:p>
            <a:pPr lvl="1"/>
            <a:r>
              <a:rPr lang="en-US" dirty="0"/>
              <a:t>2) </a:t>
            </a:r>
            <a:r>
              <a:rPr lang="en-US" dirty="0">
                <a:solidFill>
                  <a:srgbClr val="C00000"/>
                </a:solidFill>
              </a:rPr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157057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10726</TotalTime>
  <Words>3219</Words>
  <Application>Microsoft Office PowerPoint</Application>
  <PresentationFormat>Widescreen</PresentationFormat>
  <Paragraphs>630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JetBrains Mono</vt:lpstr>
      <vt:lpstr>Wingdings</vt:lpstr>
      <vt:lpstr>Wingdings 3</vt:lpstr>
      <vt:lpstr>Consolas</vt:lpstr>
      <vt:lpstr>Roboto Condensed Light</vt:lpstr>
      <vt:lpstr>Roboto Condensed</vt:lpstr>
      <vt:lpstr>Arial</vt:lpstr>
      <vt:lpstr>Calibri</vt:lpstr>
      <vt:lpstr>Office Theme</vt:lpstr>
      <vt:lpstr>Unit : 3 Storages &amp; Database Connectivity</vt:lpstr>
      <vt:lpstr>Asynchronous programming</vt:lpstr>
      <vt:lpstr>Future</vt:lpstr>
      <vt:lpstr>async</vt:lpstr>
      <vt:lpstr>await</vt:lpstr>
      <vt:lpstr>await asynchronous example</vt:lpstr>
      <vt:lpstr>Future Builder</vt:lpstr>
      <vt:lpstr>Future Builder Example</vt:lpstr>
      <vt:lpstr>Storages available in flutter</vt:lpstr>
      <vt:lpstr>Local Storage </vt:lpstr>
      <vt:lpstr>Shared Preference</vt:lpstr>
      <vt:lpstr>Store Data Inside Shared Preference</vt:lpstr>
      <vt:lpstr>Retrieve data from Shared Preference</vt:lpstr>
      <vt:lpstr>Shared Preference</vt:lpstr>
      <vt:lpstr>Remove data from Shared Preference</vt:lpstr>
      <vt:lpstr>Sqlite Database</vt:lpstr>
      <vt:lpstr>Sqlite Database</vt:lpstr>
      <vt:lpstr>Create database</vt:lpstr>
      <vt:lpstr>Insert Data</vt:lpstr>
      <vt:lpstr>Update Data</vt:lpstr>
      <vt:lpstr>Read Data</vt:lpstr>
      <vt:lpstr>Read Data</vt:lpstr>
      <vt:lpstr>Delete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1151</cp:revision>
  <dcterms:created xsi:type="dcterms:W3CDTF">2020-05-01T05:09:15Z</dcterms:created>
  <dcterms:modified xsi:type="dcterms:W3CDTF">2023-08-31T07:52:06Z</dcterms:modified>
</cp:coreProperties>
</file>