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9" r:id="rId2"/>
    <p:sldId id="425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05" r:id="rId11"/>
    <p:sldId id="413" r:id="rId12"/>
    <p:sldId id="415" r:id="rId13"/>
    <p:sldId id="414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396" r:id="rId24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Roboto Condensed" panose="02000000000000000000" pitchFamily="2" charset="0"/>
      <p:regular r:id="rId35"/>
      <p:bold r:id="rId36"/>
      <p:italic r:id="rId37"/>
      <p:boldItalic r:id="rId38"/>
    </p:embeddedFont>
    <p:embeddedFont>
      <p:font typeface="Roboto Condensed Light" panose="02000000000000000000" pitchFamily="2" charset="0"/>
      <p:regular r:id="rId39"/>
      <p:italic r:id="rId40"/>
    </p:embeddedFont>
    <p:embeddedFont>
      <p:font typeface="Wingdings 3" panose="05040102010807070707" pitchFamily="18" charset="2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gAEJIipM39D6vpPcAgpXkw==" hashData="ix5ZOB2W1Lsu8ta4K5Ujpm3EMZ64l/14FcrCzTLJ0EAgeBz50sb+jZLfo77KDC8fVx2xxe2ng1KZZWpzlPXYo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42488"/>
    <a:srgbClr val="BFBFBF"/>
    <a:srgbClr val="0000FF"/>
    <a:srgbClr val="D10233"/>
    <a:srgbClr val="384952"/>
    <a:srgbClr val="607D8B"/>
    <a:srgbClr val="3399FF"/>
    <a:srgbClr val="000099"/>
    <a:srgbClr val="673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1" autoAdjust="0"/>
    <p:restoredTop sz="95343" autoAdjust="0"/>
  </p:normalViewPr>
  <p:slideViewPr>
    <p:cSldViewPr snapToGrid="0">
      <p:cViewPr varScale="1">
        <p:scale>
          <a:sx n="68" d="100"/>
          <a:sy n="68" d="100"/>
        </p:scale>
        <p:origin x="72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3F851-5E2D-48C3-9845-DF25FD850C5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76055-D1BA-47A4-A5B5-AAD2A541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84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4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#2105CS303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</a:t>
            </a:r>
            <a:r>
              <a:rPr lang="en-US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– Accessing Rest API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#2105CS303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</a:t>
            </a:r>
            <a:r>
              <a:rPr lang="en-US" sz="10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– </a:t>
            </a:r>
            <a:r>
              <a:rPr lang="en-US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Accessing Rest API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#2105CS303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</a:t>
            </a:r>
            <a:r>
              <a:rPr lang="en-US" sz="8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– </a:t>
            </a:r>
            <a:r>
              <a:rPr lang="en-US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Accessing Rest API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3" y="6272216"/>
            <a:ext cx="1652159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#2105CS303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</a:t>
            </a:r>
            <a:r>
              <a:rPr lang="en-US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– Accessing Rest API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#2105CS303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Accessing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Rest Api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#2105CS303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Accessing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Rest Api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8088121" cy="3802881"/>
          </a:xfrm>
        </p:spPr>
        <p:txBody>
          <a:bodyPr/>
          <a:lstStyle/>
          <a:p>
            <a:r>
              <a:rPr lang="en-US" dirty="0"/>
              <a:t>Unit : 4</a:t>
            </a:r>
            <a:br>
              <a:rPr lang="en-US" dirty="0"/>
            </a:br>
            <a:r>
              <a:rPr lang="en-US" dirty="0"/>
              <a:t>Accessing Rest API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mehul.bhundiya@darshan.ac.in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+91 - 9428231065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7" y="5537768"/>
            <a:ext cx="4079263" cy="309928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Mehul Bhundiya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Mobile Application Development using Flutter</a:t>
            </a:r>
          </a:p>
          <a:p>
            <a:r>
              <a:rPr lang="en-IN" dirty="0"/>
              <a:t>(MADF) (</a:t>
            </a:r>
            <a:r>
              <a:rPr lang="en-US" dirty="0"/>
              <a:t>2105CS303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26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624442"/>
          </a:xfrm>
        </p:spPr>
        <p:txBody>
          <a:bodyPr/>
          <a:lstStyle/>
          <a:p>
            <a:r>
              <a:rPr lang="en-US" dirty="0"/>
              <a:t>JSON stands for JavaScript Object Notation.</a:t>
            </a:r>
          </a:p>
          <a:p>
            <a:r>
              <a:rPr lang="en-US" dirty="0"/>
              <a:t>JSON is a lightweight format for storing and transporting data.</a:t>
            </a:r>
          </a:p>
          <a:p>
            <a:r>
              <a:rPr lang="en-US" dirty="0"/>
              <a:t>JSON is often used when data is sent from a server to a web page.</a:t>
            </a:r>
          </a:p>
          <a:p>
            <a:r>
              <a:rPr lang="en-US" dirty="0"/>
              <a:t>JSON is </a:t>
            </a:r>
            <a:r>
              <a:rPr lang="en-US" dirty="0">
                <a:solidFill>
                  <a:srgbClr val="C00000"/>
                </a:solidFill>
              </a:rPr>
              <a:t>self-describing</a:t>
            </a:r>
            <a:r>
              <a:rPr lang="en-US" dirty="0"/>
              <a:t> and easy to understand.</a:t>
            </a:r>
          </a:p>
          <a:p>
            <a:pPr lvl="0"/>
            <a:r>
              <a:rPr lang="en-US" dirty="0"/>
              <a:t>JSON data is written as name/value pairs, just like JavaScript object properties.</a:t>
            </a:r>
          </a:p>
          <a:p>
            <a:pPr lvl="0"/>
            <a:r>
              <a:rPr lang="en-US" dirty="0"/>
              <a:t>A name/value pair consists of a field name (in double quotes), followed by a colon, followed by a value: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JSON response is made up of JSON Objects and Arrays.</a:t>
            </a:r>
          </a:p>
          <a:p>
            <a:pPr lvl="0"/>
            <a:r>
              <a:rPr lang="en-US" dirty="0"/>
              <a:t>JSON objects are written inside curly braces </a:t>
            </a:r>
            <a:r>
              <a:rPr lang="en-US" dirty="0">
                <a:solidFill>
                  <a:srgbClr val="C00000"/>
                </a:solidFill>
              </a:rPr>
              <a:t>{ }</a:t>
            </a:r>
            <a:r>
              <a:rPr lang="en-US" dirty="0"/>
              <a:t>.</a:t>
            </a:r>
          </a:p>
          <a:p>
            <a:r>
              <a:rPr lang="en-US" dirty="0"/>
              <a:t>JSON arrays are written inside square brackets  </a:t>
            </a:r>
            <a:r>
              <a:rPr lang="en-US" dirty="0">
                <a:solidFill>
                  <a:srgbClr val="C00000"/>
                </a:solidFill>
              </a:rPr>
              <a:t>[ ]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6160" y="3964075"/>
            <a:ext cx="2703760" cy="611872"/>
            <a:chOff x="131179" y="5922143"/>
            <a:chExt cx="2703760" cy="611872"/>
          </a:xfrm>
        </p:grpSpPr>
        <p:sp>
          <p:nvSpPr>
            <p:cNvPr id="5" name="Rectangle 4"/>
            <p:cNvSpPr/>
            <p:nvPr/>
          </p:nvSpPr>
          <p:spPr>
            <a:xfrm>
              <a:off x="472798" y="6201987"/>
              <a:ext cx="2362141" cy="332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"</a:t>
              </a:r>
              <a:r>
                <a:rPr lang="en-IN" sz="16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firstName</a:t>
              </a:r>
              <a:r>
                <a:rPr lang="en-IN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":"John"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1179" y="6201986"/>
              <a:ext cx="341620" cy="332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131179" y="5922143"/>
              <a:ext cx="1136217" cy="27984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22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object literals are surrounded by curly braces </a:t>
            </a:r>
            <a:r>
              <a:rPr lang="en-US" dirty="0">
                <a:solidFill>
                  <a:srgbClr val="C00000"/>
                </a:solidFill>
              </a:rPr>
              <a:t>{}</a:t>
            </a:r>
            <a:r>
              <a:rPr lang="en-US" dirty="0"/>
              <a:t>.</a:t>
            </a:r>
          </a:p>
          <a:p>
            <a:r>
              <a:rPr lang="en-US" dirty="0"/>
              <a:t>JSON object literals contains key/value pairs.</a:t>
            </a:r>
          </a:p>
          <a:p>
            <a:r>
              <a:rPr lang="en-US" dirty="0"/>
              <a:t>Keys and values are separated by a colon </a:t>
            </a:r>
            <a:r>
              <a:rPr lang="en-US" b="1" dirty="0">
                <a:solidFill>
                  <a:srgbClr val="C00000"/>
                </a:solidFill>
              </a:rPr>
              <a:t>:</a:t>
            </a:r>
            <a:r>
              <a:rPr lang="en-US" dirty="0"/>
              <a:t> .</a:t>
            </a:r>
          </a:p>
          <a:p>
            <a:r>
              <a:rPr lang="en-US" dirty="0"/>
              <a:t>Keys must be strings, and values must be a valid JSON data type: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null</a:t>
            </a:r>
          </a:p>
          <a:p>
            <a:r>
              <a:rPr lang="en-US" dirty="0"/>
              <a:t>Each key/value pair is separated by a comma </a:t>
            </a:r>
            <a:r>
              <a:rPr lang="en-US" b="1" dirty="0">
                <a:solidFill>
                  <a:srgbClr val="C00000"/>
                </a:solidFill>
              </a:rPr>
              <a:t>,</a:t>
            </a:r>
            <a:r>
              <a:rPr lang="en-US" dirty="0"/>
              <a:t> 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96491" y="5174566"/>
            <a:ext cx="4941863" cy="611872"/>
            <a:chOff x="131179" y="5922143"/>
            <a:chExt cx="4941863" cy="611872"/>
          </a:xfrm>
        </p:grpSpPr>
        <p:sp>
          <p:nvSpPr>
            <p:cNvPr id="5" name="Rectangle 4"/>
            <p:cNvSpPr/>
            <p:nvPr/>
          </p:nvSpPr>
          <p:spPr>
            <a:xfrm>
              <a:off x="472798" y="6201987"/>
              <a:ext cx="4600244" cy="332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{"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name":"John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", "age":30, "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car":null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1179" y="6201986"/>
              <a:ext cx="341620" cy="332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131179" y="5922143"/>
              <a:ext cx="1136217" cy="27984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395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in JSON are almost the same as arrays in JavaScript.</a:t>
            </a:r>
          </a:p>
          <a:p>
            <a:r>
              <a:rPr lang="en-US" dirty="0"/>
              <a:t>In JSON, array values must be of type string, number, object, array, </a:t>
            </a:r>
            <a:r>
              <a:rPr lang="en-US" dirty="0" err="1"/>
              <a:t>boolean</a:t>
            </a:r>
            <a:r>
              <a:rPr lang="en-US" dirty="0"/>
              <a:t> or </a:t>
            </a:r>
            <a:r>
              <a:rPr lang="en-US" i="1" dirty="0"/>
              <a:t>null</a:t>
            </a:r>
            <a:r>
              <a:rPr lang="en-US" dirty="0"/>
              <a:t>.</a:t>
            </a:r>
          </a:p>
          <a:p>
            <a:r>
              <a:rPr lang="en-US" dirty="0"/>
              <a:t>A JSON array contains zero, one, or more ordered elements, separated by a comma. </a:t>
            </a:r>
          </a:p>
          <a:p>
            <a:r>
              <a:rPr lang="en-US" dirty="0"/>
              <a:t>The JSON array is surrounded by square brackets </a:t>
            </a:r>
            <a:r>
              <a:rPr lang="en-US" dirty="0">
                <a:solidFill>
                  <a:srgbClr val="C00000"/>
                </a:solidFill>
              </a:rPr>
              <a:t>[ ]</a:t>
            </a:r>
            <a:r>
              <a:rPr lang="en-US" dirty="0"/>
              <a:t>.</a:t>
            </a:r>
          </a:p>
          <a:p>
            <a:r>
              <a:rPr lang="en-US" dirty="0"/>
              <a:t>A JSON array is zero terminated, the first index of the array is zero (0). Therefore, the last index of the array is length - 1.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0364" y="3415434"/>
            <a:ext cx="7332065" cy="3038574"/>
            <a:chOff x="131178" y="5922143"/>
            <a:chExt cx="7332065" cy="3038574"/>
          </a:xfrm>
        </p:grpSpPr>
        <p:sp>
          <p:nvSpPr>
            <p:cNvPr id="6" name="Rectangle 5"/>
            <p:cNvSpPr/>
            <p:nvPr/>
          </p:nvSpPr>
          <p:spPr>
            <a:xfrm>
              <a:off x="562003" y="6196116"/>
              <a:ext cx="6901240" cy="27587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 ] </a:t>
              </a: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//Empty JSON array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[ 0, 1, 2, 3, 4, 5]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3333FF"/>
                  </a:solidFill>
                  <a:latin typeface="Consolas" panose="020B0609020204030204" pitchFamily="49" charset="0"/>
                </a:rPr>
                <a:t>[ “</a:t>
              </a:r>
              <a:r>
                <a:rPr lang="en-US" sz="1600" dirty="0" err="1">
                  <a:solidFill>
                    <a:srgbClr val="3333FF"/>
                  </a:solidFill>
                  <a:latin typeface="Consolas" panose="020B0609020204030204" pitchFamily="49" charset="0"/>
                </a:rPr>
                <a:t>StringValue</a:t>
              </a:r>
              <a:r>
                <a:rPr lang="en-US" sz="1600" dirty="0">
                  <a:solidFill>
                    <a:srgbClr val="3333FF"/>
                  </a:solidFill>
                  <a:latin typeface="Consolas" panose="020B0609020204030204" pitchFamily="49" charset="0"/>
                </a:rPr>
                <a:t>”, 10, 20.13, true, null ]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[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   “Name” : “Nested Object”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 },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 [ 10, 20, true, 40, “Nested Array” ]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1178" y="6201986"/>
              <a:ext cx="430825" cy="275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131179" y="5922143"/>
              <a:ext cx="1136217" cy="27984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637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REST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we see in today’s world is just data.</a:t>
            </a:r>
          </a:p>
          <a:p>
            <a:r>
              <a:rPr lang="en-US" dirty="0"/>
              <a:t>There are a lot of ways we show data in our app, such as:</a:t>
            </a:r>
          </a:p>
          <a:p>
            <a:pPr lvl="1"/>
            <a:r>
              <a:rPr lang="en-US" dirty="0"/>
              <a:t>Static data</a:t>
            </a:r>
          </a:p>
          <a:p>
            <a:pPr lvl="1" fontAlgn="base"/>
            <a:r>
              <a:rPr lang="en-US" dirty="0"/>
              <a:t>From a file</a:t>
            </a:r>
          </a:p>
          <a:p>
            <a:pPr lvl="1" fontAlgn="base"/>
            <a:r>
              <a:rPr lang="en-US" dirty="0"/>
              <a:t>From a database or public APIs</a:t>
            </a:r>
          </a:p>
          <a:p>
            <a:pPr fontAlgn="base"/>
            <a:r>
              <a:rPr lang="en-US" dirty="0"/>
              <a:t>The most common method is to show data from a database or public APIs.</a:t>
            </a:r>
          </a:p>
          <a:p>
            <a:pPr fontAlgn="base"/>
            <a:r>
              <a:rPr lang="en-US" dirty="0"/>
              <a:t>Even loading data from a database involves using APIs.</a:t>
            </a:r>
          </a:p>
          <a:p>
            <a:pPr fontAlgn="base"/>
            <a:r>
              <a:rPr lang="en-US" dirty="0"/>
              <a:t>We can integrate APIs, fetch data from a public API.</a:t>
            </a:r>
          </a:p>
          <a:p>
            <a:pPr fontAlgn="base"/>
            <a:r>
              <a:rPr lang="en-US" dirty="0"/>
              <a:t>There are a few steps that we can follow to easily integrate an API into our Flutter app.</a:t>
            </a:r>
          </a:p>
          <a:p>
            <a:pPr lvl="1" fontAlgn="base"/>
            <a:r>
              <a:rPr lang="en-US" dirty="0">
                <a:solidFill>
                  <a:srgbClr val="C00000"/>
                </a:solidFill>
              </a:rPr>
              <a:t>Step 1:</a:t>
            </a:r>
            <a:r>
              <a:rPr lang="en-US" dirty="0"/>
              <a:t> Get the API URL and endpoints.</a:t>
            </a:r>
          </a:p>
          <a:p>
            <a:pPr lvl="1" fontAlgn="base"/>
            <a:r>
              <a:rPr lang="en-US" dirty="0">
                <a:solidFill>
                  <a:srgbClr val="C00000"/>
                </a:solidFill>
              </a:rPr>
              <a:t>Step 2:</a:t>
            </a:r>
            <a:r>
              <a:rPr lang="en-US" dirty="0"/>
              <a:t> Add relevant packages into the app (http, </a:t>
            </a:r>
            <a:r>
              <a:rPr lang="en-US" dirty="0" err="1"/>
              <a:t>dio</a:t>
            </a:r>
            <a:r>
              <a:rPr lang="en-US" dirty="0"/>
              <a:t>, chopper, etc.).</a:t>
            </a:r>
          </a:p>
          <a:p>
            <a:pPr lvl="1" fontAlgn="base"/>
            <a:r>
              <a:rPr lang="en-US" dirty="0">
                <a:solidFill>
                  <a:srgbClr val="C00000"/>
                </a:solidFill>
              </a:rPr>
              <a:t>Step 3:</a:t>
            </a:r>
            <a:r>
              <a:rPr lang="en-US" dirty="0"/>
              <a:t> Create a constant file that stores URLs and endpoints.</a:t>
            </a:r>
          </a:p>
          <a:p>
            <a:pPr lvl="1" fontAlgn="base"/>
            <a:r>
              <a:rPr lang="en-US" dirty="0">
                <a:solidFill>
                  <a:srgbClr val="C00000"/>
                </a:solidFill>
              </a:rPr>
              <a:t>Step 4:</a:t>
            </a:r>
            <a:r>
              <a:rPr lang="en-US" dirty="0"/>
              <a:t> Create a file that handles the API call, and write specific methods to fetch and parse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1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composable</a:t>
            </a:r>
            <a:r>
              <a:rPr lang="en-US" dirty="0"/>
              <a:t>, Future-based library for making HTTP requests.</a:t>
            </a:r>
          </a:p>
          <a:p>
            <a:r>
              <a:rPr lang="en-US" dirty="0"/>
              <a:t>This package contains a set of high-level functions and classes that make it easy to consume HTTP resources. </a:t>
            </a:r>
          </a:p>
          <a:p>
            <a:r>
              <a:rPr lang="en-US" dirty="0"/>
              <a:t>It's multi-platform, and supports mobile, desktop, and the browser.</a:t>
            </a:r>
          </a:p>
          <a:p>
            <a:r>
              <a:rPr lang="en-US" dirty="0"/>
              <a:t>They allow you to make individual HTTP requests with minimal hassle.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2947" y="3100252"/>
            <a:ext cx="9592242" cy="1846217"/>
            <a:chOff x="131178" y="5665997"/>
            <a:chExt cx="9592242" cy="3158567"/>
          </a:xfrm>
        </p:grpSpPr>
        <p:sp>
          <p:nvSpPr>
            <p:cNvPr id="5" name="Rectangle 4"/>
            <p:cNvSpPr/>
            <p:nvPr/>
          </p:nvSpPr>
          <p:spPr>
            <a:xfrm>
              <a:off x="562002" y="6196116"/>
              <a:ext cx="9161418" cy="26284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package:http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http.dart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http;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url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6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Uri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.https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'example.com'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'whatsit/create'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response =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http.post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url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body: {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'name': 'doodle', 'color': 'blue'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});</a:t>
              </a:r>
            </a:p>
            <a:p>
              <a:r>
                <a:rPr lang="en-US" sz="16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'Response status: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${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response.statusCode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'Response body: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${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response.body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  <a:endParaRPr lang="en-US" sz="16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1178" y="6201986"/>
              <a:ext cx="430825" cy="2622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131179" y="5665997"/>
              <a:ext cx="1136217" cy="53598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65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are making multiple requests to the same server, can keep open a persistent connection by using a Client rather than making one-off requests.</a:t>
            </a:r>
          </a:p>
          <a:p>
            <a:r>
              <a:rPr lang="en-US" dirty="0"/>
              <a:t>Make sure to close the client when it’s done.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4867" y="2264230"/>
            <a:ext cx="9592242" cy="3082834"/>
            <a:chOff x="131178" y="5665997"/>
            <a:chExt cx="9592242" cy="5274210"/>
          </a:xfrm>
        </p:grpSpPr>
        <p:sp>
          <p:nvSpPr>
            <p:cNvPr id="5" name="Rectangle 4"/>
            <p:cNvSpPr/>
            <p:nvPr/>
          </p:nvSpPr>
          <p:spPr>
            <a:xfrm>
              <a:off x="562002" y="6196115"/>
              <a:ext cx="9161418" cy="4744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client =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http.Client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try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response =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client.post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6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Uri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.https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'example.com'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'whatsit/create'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body: {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'name'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'doodle'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'color'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'blue'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decodedResponse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jsonDecode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(utf8.decode(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response.bodyBytes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))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Map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uri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6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Uri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.parse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decodedResponse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['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uri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']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client.</a:t>
              </a:r>
              <a:r>
                <a:rPr lang="en-US" sz="16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uri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finally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client.close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lang="en-US" sz="16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1178" y="6201983"/>
              <a:ext cx="430825" cy="4738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131179" y="5665997"/>
              <a:ext cx="1136217" cy="53598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0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Retrying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package:http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retry.dart</a:t>
            </a:r>
            <a:r>
              <a:rPr lang="en-US" dirty="0"/>
              <a:t> provides a class </a:t>
            </a:r>
            <a:r>
              <a:rPr lang="en-US" dirty="0" err="1"/>
              <a:t>RetryClient</a:t>
            </a:r>
            <a:r>
              <a:rPr lang="en-US" dirty="0"/>
              <a:t> to wrap an underlying </a:t>
            </a:r>
            <a:r>
              <a:rPr lang="en-US" dirty="0" err="1"/>
              <a:t>http.Client</a:t>
            </a:r>
            <a:r>
              <a:rPr lang="en-US" dirty="0"/>
              <a:t> which transparently retries failing requests.</a:t>
            </a:r>
          </a:p>
          <a:p>
            <a:r>
              <a:rPr lang="en-US" dirty="0"/>
              <a:t>By default, this retries any request whose response has status code </a:t>
            </a:r>
            <a:r>
              <a:rPr lang="en-US" dirty="0">
                <a:solidFill>
                  <a:srgbClr val="C00000"/>
                </a:solidFill>
              </a:rPr>
              <a:t>503 </a:t>
            </a:r>
            <a:r>
              <a:rPr lang="en-US" dirty="0"/>
              <a:t>Temporary Failure up to three retries.</a:t>
            </a:r>
          </a:p>
          <a:p>
            <a:r>
              <a:rPr lang="en-US" dirty="0"/>
              <a:t>It waits </a:t>
            </a:r>
            <a:r>
              <a:rPr lang="en-US" dirty="0">
                <a:solidFill>
                  <a:srgbClr val="C00000"/>
                </a:solidFill>
              </a:rPr>
              <a:t>500ms</a:t>
            </a:r>
            <a:r>
              <a:rPr lang="en-US" dirty="0"/>
              <a:t> before the first retry, and increases the delay by </a:t>
            </a:r>
            <a:r>
              <a:rPr lang="en-US" dirty="0">
                <a:solidFill>
                  <a:srgbClr val="C00000"/>
                </a:solidFill>
              </a:rPr>
              <a:t>1.5x</a:t>
            </a:r>
            <a:r>
              <a:rPr lang="en-US" dirty="0"/>
              <a:t> each time.</a:t>
            </a:r>
          </a:p>
          <a:p>
            <a:r>
              <a:rPr lang="en-US" dirty="0"/>
              <a:t>All of this can be customized using the </a:t>
            </a:r>
            <a:r>
              <a:rPr lang="en-US" dirty="0" err="1">
                <a:solidFill>
                  <a:srgbClr val="C00000"/>
                </a:solidFill>
              </a:rPr>
              <a:t>RetryClient</a:t>
            </a:r>
            <a:r>
              <a:rPr lang="en-US" dirty="0">
                <a:solidFill>
                  <a:srgbClr val="C00000"/>
                </a:solidFill>
              </a:rPr>
              <a:t>()</a:t>
            </a:r>
            <a:r>
              <a:rPr lang="en-US" dirty="0"/>
              <a:t> constructor.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6490" y="3371175"/>
            <a:ext cx="9592242" cy="3082834"/>
            <a:chOff x="131178" y="5665997"/>
            <a:chExt cx="9592242" cy="5274210"/>
          </a:xfrm>
        </p:grpSpPr>
        <p:sp>
          <p:nvSpPr>
            <p:cNvPr id="7" name="Rectangle 6"/>
            <p:cNvSpPr/>
            <p:nvPr/>
          </p:nvSpPr>
          <p:spPr>
            <a:xfrm>
              <a:off x="562002" y="6196115"/>
              <a:ext cx="9161418" cy="4744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package:http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http.dart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http;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package:http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retry.dart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Future&lt;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main() </a:t>
              </a:r>
              <a:r>
                <a:rPr lang="en-US" sz="16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final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client =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RetryClient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http.Client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try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client.read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Uri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.http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'example.org'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)));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}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finally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client.close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}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lang="en-US" sz="16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1178" y="6201983"/>
              <a:ext cx="430825" cy="4738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131179" y="5665997"/>
              <a:ext cx="1136217" cy="53598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85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GET requests are used to retrieve data from a server.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code sends an HTTP GET request to the URL </a:t>
            </a:r>
            <a:r>
              <a:rPr lang="en-US" u="sng" dirty="0">
                <a:hlinkClick r:id="rId2"/>
              </a:rPr>
              <a:t>https://jsonplaceholder.typicode.com/posts</a:t>
            </a:r>
            <a:r>
              <a:rPr lang="en-US" dirty="0"/>
              <a:t>, API for testing purposes.</a:t>
            </a:r>
          </a:p>
          <a:p>
            <a:r>
              <a:rPr lang="en-US" dirty="0"/>
              <a:t>If the response status code is 200, which indicates success, the response body is decoded from JSON and returned as a list of dynamic objects. </a:t>
            </a:r>
          </a:p>
          <a:p>
            <a:r>
              <a:rPr lang="en-US" dirty="0"/>
              <a:t>Otherwise, an exception is thrown.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2615" y="1403039"/>
            <a:ext cx="9592242" cy="2803203"/>
            <a:chOff x="131178" y="5665997"/>
            <a:chExt cx="9592242" cy="4795808"/>
          </a:xfrm>
        </p:grpSpPr>
        <p:sp>
          <p:nvSpPr>
            <p:cNvPr id="5" name="Rectangle 4"/>
            <p:cNvSpPr/>
            <p:nvPr/>
          </p:nvSpPr>
          <p:spPr>
            <a:xfrm>
              <a:off x="562002" y="6196115"/>
              <a:ext cx="9161418" cy="4265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Future&lt;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List&lt;dynamic&gt;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fetchData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</a:t>
              </a:r>
              <a:r>
                <a:rPr lang="en-US" sz="16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final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response =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http.</a:t>
              </a:r>
              <a:r>
                <a:rPr lang="en-US" sz="16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Uri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.parse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'https://jsonplaceholder.typicode.com/posts'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));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response.statusCode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== 200) {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jsonDecode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response.body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}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else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{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throw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Exception('Failed to load data');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}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1178" y="6201985"/>
              <a:ext cx="430825" cy="42598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131179" y="5665997"/>
              <a:ext cx="1136217" cy="53598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23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POST requests are used to create new data on a server.</a:t>
            </a:r>
          </a:p>
          <a:p>
            <a:r>
              <a:rPr lang="en-US" dirty="0"/>
              <a:t>This code sends an HTTP POST request to the same URL as before, but with a different payload in the body.</a:t>
            </a:r>
          </a:p>
          <a:p>
            <a:r>
              <a:rPr lang="en-US" dirty="0"/>
              <a:t>The body is a JSON-encoded map with three fields: title, body, and </a:t>
            </a:r>
            <a:r>
              <a:rPr lang="en-US" dirty="0" err="1"/>
              <a:t>userId</a:t>
            </a:r>
            <a:r>
              <a:rPr lang="en-US" dirty="0"/>
              <a:t>.</a:t>
            </a:r>
          </a:p>
          <a:p>
            <a:r>
              <a:rPr lang="en-US" dirty="0"/>
              <a:t>If the response status code is not 201, which indicates success, an exception is thrown.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0363" y="3048960"/>
            <a:ext cx="11281706" cy="2803203"/>
            <a:chOff x="131178" y="5665997"/>
            <a:chExt cx="11281706" cy="4795808"/>
          </a:xfrm>
        </p:grpSpPr>
        <p:sp>
          <p:nvSpPr>
            <p:cNvPr id="5" name="Rectangle 4"/>
            <p:cNvSpPr/>
            <p:nvPr/>
          </p:nvSpPr>
          <p:spPr>
            <a:xfrm>
              <a:off x="562002" y="6196115"/>
              <a:ext cx="10850882" cy="4265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Future&lt;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createData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</a:t>
              </a:r>
              <a:r>
                <a:rPr lang="en-US" sz="16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{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final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response =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http.</a:t>
              </a:r>
              <a:r>
                <a:rPr lang="en-US" sz="16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post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Uri.parse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'https://jsonplaceholder.typicode.com/posts'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headers: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&lt;String, String&gt;{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'Content-Type'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'application/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json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; charset=UTF-8'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,},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body: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jsonEncode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(&lt;String, dynamic&gt;{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'title'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'Flutter HTTP CRUD',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}));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response.statusCode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!= 201) {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throw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Exception(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'Failed to create data'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}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1178" y="6201985"/>
              <a:ext cx="430825" cy="42598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131179" y="5665997"/>
              <a:ext cx="1136217" cy="53598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15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PUT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PUT requests are used to update existing data on a server.</a:t>
            </a:r>
          </a:p>
          <a:p>
            <a:r>
              <a:rPr lang="en-US" dirty="0"/>
              <a:t>The URL includes the ID of the post to be updated, and the body is a JSON-encoded map with the same fields as in the HTTP POST.</a:t>
            </a:r>
          </a:p>
          <a:p>
            <a:r>
              <a:rPr lang="en-US" dirty="0"/>
              <a:t>If the response status code is not 200, an exception is thrown.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4237" y="2726743"/>
            <a:ext cx="11281706" cy="2803203"/>
            <a:chOff x="131178" y="5665997"/>
            <a:chExt cx="11281706" cy="4795808"/>
          </a:xfrm>
        </p:grpSpPr>
        <p:sp>
          <p:nvSpPr>
            <p:cNvPr id="5" name="Rectangle 4"/>
            <p:cNvSpPr/>
            <p:nvPr/>
          </p:nvSpPr>
          <p:spPr>
            <a:xfrm>
              <a:off x="562002" y="6196115"/>
              <a:ext cx="10850882" cy="4265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Future&lt;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createData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id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16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{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final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response =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http.</a:t>
              </a:r>
              <a:r>
                <a:rPr lang="en-US" sz="16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post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Uri.parse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'https://jsonplaceholder.typicode.com/posts/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$id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headers: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&lt;String, String&gt;{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'Content-Type'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'application/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json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; charset=UTF-8'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,},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body: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jsonEncode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(&lt;String, dynamic&gt;{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'title'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'Flutter HTTP CRUD',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}));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response.statusCode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!= 200) {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throw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Exception(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'Failed to create data'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}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1178" y="6201985"/>
              <a:ext cx="430825" cy="42598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131179" y="5665997"/>
              <a:ext cx="1136217" cy="53598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57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 (Application Programming 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it comes to the client server architecture, the client and server are both completely independent of one another.</a:t>
            </a:r>
          </a:p>
          <a:p>
            <a:r>
              <a:rPr lang="en-US" dirty="0"/>
              <a:t>The front end component is the client and the back end of the service is the server.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80926" y="4066187"/>
            <a:ext cx="647753" cy="185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</a:p>
        </p:txBody>
      </p:sp>
      <p:sp>
        <p:nvSpPr>
          <p:cNvPr id="5" name="Can 4"/>
          <p:cNvSpPr/>
          <p:nvPr/>
        </p:nvSpPr>
        <p:spPr>
          <a:xfrm>
            <a:off x="10548105" y="4137139"/>
            <a:ext cx="1412570" cy="1503554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584412" y="3794655"/>
            <a:ext cx="1459395" cy="2532301"/>
            <a:chOff x="1358537" y="2516777"/>
            <a:chExt cx="1628503" cy="3065417"/>
          </a:xfrm>
        </p:grpSpPr>
        <p:sp>
          <p:nvSpPr>
            <p:cNvPr id="21" name="Rectangle 20"/>
            <p:cNvSpPr/>
            <p:nvPr/>
          </p:nvSpPr>
          <p:spPr>
            <a:xfrm>
              <a:off x="1358537" y="2516777"/>
              <a:ext cx="1628503" cy="3065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45623" y="2621280"/>
              <a:ext cx="1454331" cy="28738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45623" y="2621280"/>
              <a:ext cx="1454331" cy="217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45623" y="5229496"/>
              <a:ext cx="452846" cy="26561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98468" y="5229497"/>
              <a:ext cx="531225" cy="26343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29693" y="5227317"/>
              <a:ext cx="461554" cy="26561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076993" y="5300253"/>
              <a:ext cx="113211" cy="1513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24147" y="5300253"/>
              <a:ext cx="117565" cy="1164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ction Button: Back or Previous 29">
              <a:hlinkClick r:id="" action="ppaction://hlinkshowjump?jump=previousslide" highlightClick="1"/>
            </p:cNvPr>
            <p:cNvSpPr/>
            <p:nvPr/>
          </p:nvSpPr>
          <p:spPr>
            <a:xfrm>
              <a:off x="2566857" y="5297527"/>
              <a:ext cx="204649" cy="145333"/>
            </a:xfrm>
            <a:prstGeom prst="actionButtonBackPrevious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624147" y="2987040"/>
              <a:ext cx="452846" cy="42236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151293" y="3658726"/>
              <a:ext cx="517888" cy="53292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/>
            <p:cNvSpPr/>
            <p:nvPr/>
          </p:nvSpPr>
          <p:spPr>
            <a:xfrm>
              <a:off x="1741712" y="4319450"/>
              <a:ext cx="592185" cy="565285"/>
            </a:xfrm>
            <a:prstGeom prst="hexag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8148998" y="4693921"/>
            <a:ext cx="736845" cy="33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9705946" y="4673096"/>
            <a:ext cx="742560" cy="33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Callout 39"/>
          <p:cNvSpPr/>
          <p:nvPr/>
        </p:nvSpPr>
        <p:spPr>
          <a:xfrm>
            <a:off x="6281847" y="3129207"/>
            <a:ext cx="2095740" cy="593509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Needed to Display</a:t>
            </a:r>
          </a:p>
        </p:txBody>
      </p:sp>
      <p:sp>
        <p:nvSpPr>
          <p:cNvPr id="41" name="Oval Callout 40"/>
          <p:cNvSpPr/>
          <p:nvPr/>
        </p:nvSpPr>
        <p:spPr>
          <a:xfrm>
            <a:off x="8517420" y="3225441"/>
            <a:ext cx="2300205" cy="728206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Fetch data from database and send data back to device</a:t>
            </a:r>
          </a:p>
        </p:txBody>
      </p:sp>
    </p:spTree>
    <p:extLst>
      <p:ext uri="{BB962C8B-B14F-4D97-AF65-F5344CB8AC3E}">
        <p14:creationId xmlns:p14="http://schemas.microsoft.com/office/powerpoint/2010/main" val="4033356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DELETE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DELETE requests are used to delete data on a server.</a:t>
            </a:r>
          </a:p>
          <a:p>
            <a:r>
              <a:rPr lang="en-US" dirty="0"/>
              <a:t>The URL includes the ID of the post to be deleted.</a:t>
            </a:r>
          </a:p>
          <a:p>
            <a:r>
              <a:rPr lang="en-US" dirty="0"/>
              <a:t>If the response status code is not 200, an exception is thrown.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3397" y="2257124"/>
            <a:ext cx="10510694" cy="2349710"/>
            <a:chOff x="131178" y="5665997"/>
            <a:chExt cx="10510694" cy="4019958"/>
          </a:xfrm>
        </p:grpSpPr>
        <p:sp>
          <p:nvSpPr>
            <p:cNvPr id="5" name="Rectangle 4"/>
            <p:cNvSpPr/>
            <p:nvPr/>
          </p:nvSpPr>
          <p:spPr>
            <a:xfrm>
              <a:off x="562002" y="6196115"/>
              <a:ext cx="10079870" cy="34898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Future&lt;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deleteData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id) </a:t>
              </a:r>
              <a:r>
                <a:rPr lang="en-US" sz="16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{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final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response =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http.</a:t>
              </a:r>
              <a:r>
                <a:rPr lang="en-US" sz="16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delete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Uri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.parse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'https://jsonplaceholder.typicode.com/posts/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$id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));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response.statusCode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!= 200) {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throw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Exception(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'Failed to delete data'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}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1178" y="6201985"/>
              <a:ext cx="430825" cy="34839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131179" y="5665997"/>
              <a:ext cx="1136217" cy="53598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41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510" y="785376"/>
            <a:ext cx="5250716" cy="5746052"/>
            <a:chOff x="131178" y="5665997"/>
            <a:chExt cx="5250716" cy="9830527"/>
          </a:xfrm>
        </p:grpSpPr>
        <p:sp>
          <p:nvSpPr>
            <p:cNvPr id="5" name="Rectangle 4"/>
            <p:cNvSpPr/>
            <p:nvPr/>
          </p:nvSpPr>
          <p:spPr>
            <a:xfrm>
              <a:off x="562001" y="6196114"/>
              <a:ext cx="4819893" cy="9300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dart:convert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package:flutter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material.dart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package:http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http.dart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http;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main() {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runApp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MyApp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());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MyApp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extends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StatelessWidget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{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@override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Widget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build(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BuildContext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context) {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return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MaterialApp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title: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'Flutter HTTP CRUD'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theme: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ThemeData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6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primarySwatch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Colors.blue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),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home: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MyHomePage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(title: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'Flutter   		HTTP CRUD'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);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}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1178" y="6201983"/>
              <a:ext cx="430825" cy="9294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22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131179" y="5665997"/>
              <a:ext cx="1136217" cy="53598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78093" y="785375"/>
            <a:ext cx="6308810" cy="2367130"/>
            <a:chOff x="131178" y="5665997"/>
            <a:chExt cx="6308810" cy="4049761"/>
          </a:xfrm>
        </p:grpSpPr>
        <p:sp>
          <p:nvSpPr>
            <p:cNvPr id="9" name="Rectangle 8"/>
            <p:cNvSpPr/>
            <p:nvPr/>
          </p:nvSpPr>
          <p:spPr>
            <a:xfrm>
              <a:off x="562001" y="6196115"/>
              <a:ext cx="5877987" cy="35196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_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MyHomePageState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extends State&lt;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MyHomePage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{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List&lt;dynamic&gt; _data = [];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@override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initState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{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super.initState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fetchData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1178" y="6201985"/>
              <a:ext cx="430825" cy="35137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30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131179" y="5665997"/>
              <a:ext cx="1136217" cy="53598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69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510" y="785376"/>
            <a:ext cx="6853096" cy="5746052"/>
            <a:chOff x="131178" y="5665997"/>
            <a:chExt cx="6853096" cy="9830527"/>
          </a:xfrm>
        </p:grpSpPr>
        <p:sp>
          <p:nvSpPr>
            <p:cNvPr id="5" name="Rectangle 4"/>
            <p:cNvSpPr/>
            <p:nvPr/>
          </p:nvSpPr>
          <p:spPr>
            <a:xfrm>
              <a:off x="562001" y="6196114"/>
              <a:ext cx="6422273" cy="9300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@override</a:t>
              </a:r>
              <a:b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</a:b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Widget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build(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BuildContext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context) {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Scaffold(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appBar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AppBar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title: Text(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widget.title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),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body: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ListView.builder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itemCount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_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data.length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itemBuilder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BuildContext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context,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index) {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final data = _data[index];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return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ListTile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title: Text(data['title']),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subtitle: Text(data['body']),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trailing: Row(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mainAxisSize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MainAxisSize.min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  children: [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IconButton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      icon: Icon(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Icons.edit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     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onPressed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() =&gt; _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updateData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(data['id']),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    ),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   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1178" y="6201983"/>
              <a:ext cx="430825" cy="9294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52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131179" y="5665997"/>
              <a:ext cx="1136217" cy="53598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989179" y="785376"/>
            <a:ext cx="5048942" cy="4784077"/>
            <a:chOff x="131178" y="5665997"/>
            <a:chExt cx="5048942" cy="8184749"/>
          </a:xfrm>
        </p:grpSpPr>
        <p:sp>
          <p:nvSpPr>
            <p:cNvPr id="10" name="Rectangle 9"/>
            <p:cNvSpPr/>
            <p:nvPr/>
          </p:nvSpPr>
          <p:spPr>
            <a:xfrm>
              <a:off x="562002" y="6196113"/>
              <a:ext cx="4618118" cy="765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IconButton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icon: Icon(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Icons.delete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onPressed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() =&gt; _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deleteData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(data['id']),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),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],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),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);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floatingActionButton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 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FloatingActionButton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onPressed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_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createData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tooltip: 'Create',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child: Icon(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Icons.add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),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);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1178" y="6201985"/>
              <a:ext cx="430825" cy="7648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70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131179" y="5665997"/>
              <a:ext cx="1136217" cy="53598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734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30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 (Application Programming 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 are mechanisms that enable two software components to communicate with each other using a set of definitions and protocols.</a:t>
            </a:r>
          </a:p>
          <a:p>
            <a:r>
              <a:rPr lang="en-US" dirty="0"/>
              <a:t>For example, the weather bureau’s software system contains daily weather data.</a:t>
            </a:r>
          </a:p>
          <a:p>
            <a:r>
              <a:rPr lang="en-US" dirty="0"/>
              <a:t>The weather app on your phone “talks” to this system via APIs and shows you daily weather updates on your phone.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64" y="3056709"/>
            <a:ext cx="4355568" cy="3288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000" y="2847704"/>
            <a:ext cx="1784939" cy="360630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807132" y="4206240"/>
            <a:ext cx="3231868" cy="26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807132" y="4950823"/>
            <a:ext cx="3240577" cy="21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01492" y="3862095"/>
            <a:ext cx="1837508" cy="274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Call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7132" y="5014116"/>
            <a:ext cx="1837508" cy="274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6461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85185E-6 L -0.25 -1.85185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25 4.07407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 (Application Programming 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context of APIs, the word Application refers to any software with a distinct function.</a:t>
            </a:r>
          </a:p>
          <a:p>
            <a:r>
              <a:rPr lang="en-US" dirty="0"/>
              <a:t>Interface can be thought of as a contract of service between two applications.</a:t>
            </a:r>
          </a:p>
          <a:p>
            <a:r>
              <a:rPr lang="en-US" dirty="0"/>
              <a:t>This contract defines how the two communicate with each other using requests and responses.</a:t>
            </a:r>
          </a:p>
          <a:p>
            <a:r>
              <a:rPr lang="en-US" dirty="0"/>
              <a:t>API architecture is usually explained in terms of client and server.</a:t>
            </a:r>
          </a:p>
          <a:p>
            <a:r>
              <a:rPr lang="en-US" dirty="0"/>
              <a:t>The application sending the request is called the client, and the application sending the response is called the server.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2097"/>
            <a:ext cx="5169300" cy="310158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00480" y="3422098"/>
            <a:ext cx="6760341" cy="3031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 in the weather example, the bureau’s weather database is the server, and the mobile app is the client. </a:t>
            </a:r>
          </a:p>
        </p:txBody>
      </p:sp>
    </p:spTree>
    <p:extLst>
      <p:ext uri="{BB962C8B-B14F-4D97-AF65-F5344CB8AC3E}">
        <p14:creationId xmlns:p14="http://schemas.microsoft.com/office/powerpoint/2010/main" val="369950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 (Application Programming 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different ways that APIs can work depending on when and why they were created.</a:t>
            </a:r>
          </a:p>
          <a:p>
            <a:r>
              <a:rPr lang="en-US" b="1" dirty="0"/>
              <a:t>SOAP APIs </a:t>
            </a:r>
          </a:p>
          <a:p>
            <a:pPr lvl="1"/>
            <a:r>
              <a:rPr lang="en-US" dirty="0"/>
              <a:t>These APIs use Simple Object Access Protocol. </a:t>
            </a:r>
          </a:p>
          <a:p>
            <a:pPr lvl="1"/>
            <a:r>
              <a:rPr lang="en-US" dirty="0"/>
              <a:t>Client and server exchange messages using XML.</a:t>
            </a:r>
          </a:p>
          <a:p>
            <a:pPr lvl="1"/>
            <a:r>
              <a:rPr lang="en-US" dirty="0"/>
              <a:t>This is a less flexible API that was more popular in the past.</a:t>
            </a:r>
          </a:p>
          <a:p>
            <a:r>
              <a:rPr lang="en-US" b="1" dirty="0"/>
              <a:t>RPC APIs</a:t>
            </a:r>
          </a:p>
          <a:p>
            <a:pPr lvl="1"/>
            <a:r>
              <a:rPr lang="en-US" dirty="0"/>
              <a:t>These APIs are called Remote Procedure Calls.</a:t>
            </a:r>
          </a:p>
          <a:p>
            <a:pPr lvl="1"/>
            <a:r>
              <a:rPr lang="en-US" dirty="0"/>
              <a:t>The client completes a function (or procedure) on the server, and the server sends the output back to the client.</a:t>
            </a:r>
          </a:p>
          <a:p>
            <a:r>
              <a:rPr lang="en-US" b="1" dirty="0" err="1"/>
              <a:t>Websocket</a:t>
            </a:r>
            <a:r>
              <a:rPr lang="en-US" b="1" dirty="0"/>
              <a:t> APIs</a:t>
            </a:r>
          </a:p>
          <a:p>
            <a:pPr lvl="1"/>
            <a:r>
              <a:rPr lang="en-US" dirty="0" err="1"/>
              <a:t>Websocket</a:t>
            </a:r>
            <a:r>
              <a:rPr lang="en-US" dirty="0"/>
              <a:t> API is another modern web API development that uses JSON objects to pass data.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WebSocket</a:t>
            </a:r>
            <a:r>
              <a:rPr lang="en-US" dirty="0"/>
              <a:t> API supports two-way communication between client apps and the server.</a:t>
            </a:r>
          </a:p>
          <a:p>
            <a:pPr lvl="1"/>
            <a:r>
              <a:rPr lang="en-US" dirty="0"/>
              <a:t>The server can send callback messages to connected clients, making it more efficient than REST API.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5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 (Application Programming 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REST APIs</a:t>
            </a:r>
          </a:p>
          <a:p>
            <a:pPr lvl="1"/>
            <a:r>
              <a:rPr lang="en-US" dirty="0"/>
              <a:t>These are the most popular and flexible APIs found on the web today.</a:t>
            </a:r>
          </a:p>
          <a:p>
            <a:pPr lvl="1"/>
            <a:r>
              <a:rPr lang="en-US" dirty="0"/>
              <a:t>The client sends requests to the server as data. </a:t>
            </a:r>
          </a:p>
          <a:p>
            <a:pPr lvl="1"/>
            <a:r>
              <a:rPr lang="en-US" dirty="0"/>
              <a:t>The server uses this client input to start internal functions and returns output data back to the client.</a:t>
            </a:r>
          </a:p>
          <a:p>
            <a:pPr lvl="1"/>
            <a:r>
              <a:rPr lang="en-US" dirty="0"/>
              <a:t>REST stands for Representational State Transfer.</a:t>
            </a:r>
          </a:p>
          <a:p>
            <a:pPr lvl="1"/>
            <a:r>
              <a:rPr lang="en-US" dirty="0"/>
              <a:t>REST defines a set of functions like GET, PUT, DELETE, etc. that clients can use to access server data.</a:t>
            </a:r>
          </a:p>
          <a:p>
            <a:pPr lvl="1"/>
            <a:r>
              <a:rPr lang="en-US" dirty="0"/>
              <a:t>Clients and servers exchange data using HTTP.</a:t>
            </a:r>
          </a:p>
          <a:p>
            <a:pPr lvl="1"/>
            <a:r>
              <a:rPr lang="en-US" dirty="0"/>
              <a:t>The main feature of REST API is statelessness.</a:t>
            </a:r>
          </a:p>
          <a:p>
            <a:pPr lvl="1"/>
            <a:r>
              <a:rPr lang="en-US" dirty="0"/>
              <a:t> Statelessness means that servers do not save client data between requests.</a:t>
            </a:r>
          </a:p>
          <a:p>
            <a:pPr lvl="1"/>
            <a:r>
              <a:rPr lang="en-US" dirty="0"/>
              <a:t>Client requests to the server are similar to URLs you type in your browser to visit a website.</a:t>
            </a:r>
          </a:p>
          <a:p>
            <a:pPr lvl="1"/>
            <a:r>
              <a:rPr lang="en-US" dirty="0"/>
              <a:t>The response from the server is plain data, without the typical graphical rendering of a web page.</a:t>
            </a:r>
          </a:p>
        </p:txBody>
      </p:sp>
    </p:spTree>
    <p:extLst>
      <p:ext uri="{BB962C8B-B14F-4D97-AF65-F5344CB8AC3E}">
        <p14:creationId xmlns:p14="http://schemas.microsoft.com/office/powerpoint/2010/main" val="246165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Restfull</a:t>
            </a:r>
            <a:r>
              <a:rPr lang="en-US" dirty="0"/>
              <a:t> vs Restless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531030"/>
              </p:ext>
            </p:extLst>
          </p:nvPr>
        </p:nvGraphicFramePr>
        <p:xfrm>
          <a:off x="131763" y="863600"/>
          <a:ext cx="11928476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Restful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not based on the principles of REST.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based on the principles of REST architecture and is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integrable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other computer systems on the network.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does not uses REST principles.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uses REST principles.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uses SOAP services.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uses REST services.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supports only XML format.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supports JSON, HTML,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format.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services uses service interface to show business logic.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services uses service interface to show business logic.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less usable and flexible for the users.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more usable and flexible for the users.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secure as it designs it’s own security layer.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secure as it uses the security layers to communication protocols.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uses a small bandwidth.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uses a large bandwidth.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05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API URL Path is an address that allows you to access an API and its various features.</a:t>
            </a:r>
          </a:p>
          <a:p>
            <a:r>
              <a:rPr lang="en-US" dirty="0"/>
              <a:t>An API URL Path is as simple as using any URL in your web browser.</a:t>
            </a:r>
          </a:p>
          <a:p>
            <a:r>
              <a:rPr lang="en-US" dirty="0"/>
              <a:t>If you’re typing </a:t>
            </a:r>
            <a:r>
              <a:rPr lang="en-US" dirty="0">
                <a:solidFill>
                  <a:srgbClr val="C00000"/>
                </a:solidFill>
              </a:rPr>
              <a:t>www.darshan.ac.in</a:t>
            </a:r>
            <a:r>
              <a:rPr lang="en-US" dirty="0"/>
              <a:t> into your browser’s address bar, you’re basically making a </a:t>
            </a:r>
            <a:r>
              <a:rPr lang="en-US" dirty="0">
                <a:solidFill>
                  <a:srgbClr val="C00000"/>
                </a:solidFill>
              </a:rPr>
              <a:t>request</a:t>
            </a:r>
            <a:r>
              <a:rPr lang="en-US" dirty="0"/>
              <a:t> to your browser to show you the content of our website.</a:t>
            </a:r>
          </a:p>
          <a:p>
            <a:r>
              <a:rPr lang="en-US" dirty="0"/>
              <a:t>In the context of APIs, basically the same thing is happening.</a:t>
            </a:r>
          </a:p>
          <a:p>
            <a:r>
              <a:rPr lang="en-US" dirty="0"/>
              <a:t>There are 2 parts to any API URL:</a:t>
            </a:r>
          </a:p>
          <a:p>
            <a:pPr lvl="1"/>
            <a:r>
              <a:rPr lang="en-US" dirty="0"/>
              <a:t>Base URL</a:t>
            </a:r>
          </a:p>
          <a:p>
            <a:pPr lvl="1"/>
            <a:r>
              <a:rPr lang="en-US" dirty="0"/>
              <a:t>Endpoint</a:t>
            </a:r>
          </a:p>
          <a:p>
            <a:r>
              <a:rPr lang="en-US" dirty="0"/>
              <a:t>The Base URL is kind of like the base address for the specific API that you’re using.</a:t>
            </a:r>
          </a:p>
          <a:p>
            <a:r>
              <a:rPr lang="en-US" dirty="0"/>
              <a:t>Until you choose a specific Endpoint, though, the Base URL isn’t going to do much.</a:t>
            </a:r>
          </a:p>
          <a:p>
            <a:r>
              <a:rPr lang="en-US" dirty="0"/>
              <a:t>The Endpoint is a specific point of entry in an API. </a:t>
            </a:r>
          </a:p>
          <a:p>
            <a:r>
              <a:rPr lang="en-US" dirty="0"/>
              <a:t>You attach these to the end of your Base URL and get results depending on which Endpoint you choose.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8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API paths are relative to this base URL</a:t>
            </a:r>
          </a:p>
          <a:p>
            <a:endParaRPr lang="en-IN" dirty="0"/>
          </a:p>
          <a:p>
            <a:endParaRPr lang="en-IN" dirty="0"/>
          </a:p>
          <a:p>
            <a:pPr lvl="0" algn="l"/>
            <a:r>
              <a:rPr lang="en-IN" dirty="0"/>
              <a:t>In above </a:t>
            </a:r>
            <a:r>
              <a:rPr lang="en-IN" dirty="0" err="1"/>
              <a:t>url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https://perstore.swagger.io/v2 </a:t>
            </a:r>
            <a:r>
              <a:rPr lang="en-IN" dirty="0"/>
              <a:t>is base </a:t>
            </a:r>
            <a:r>
              <a:rPr lang="en-IN" dirty="0" err="1"/>
              <a:t>url</a:t>
            </a:r>
            <a:r>
              <a:rPr lang="en-IN" dirty="0"/>
              <a:t> &amp; </a:t>
            </a:r>
            <a:r>
              <a:rPr lang="en-IN" dirty="0">
                <a:solidFill>
                  <a:srgbClr val="C00000"/>
                </a:solidFill>
              </a:rPr>
              <a:t>/pets/</a:t>
            </a:r>
            <a:r>
              <a:rPr lang="en-IN" dirty="0" err="1">
                <a:solidFill>
                  <a:srgbClr val="C00000"/>
                </a:solidFill>
              </a:rPr>
              <a:t>findByStatus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end points &amp; </a:t>
            </a:r>
            <a:r>
              <a:rPr lang="en-IN" dirty="0">
                <a:solidFill>
                  <a:srgbClr val="C00000"/>
                </a:solidFill>
              </a:rPr>
              <a:t>status=available </a:t>
            </a:r>
            <a:r>
              <a:rPr lang="en-IN" dirty="0"/>
              <a:t>is query parameter.</a:t>
            </a:r>
            <a:endParaRPr lang="en-US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5" name="image2.jpeg" descr="C:\Users\Mr\OneDrive\Desktop\url-structur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499" y="1387791"/>
            <a:ext cx="8488998" cy="78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3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13860</TotalTime>
  <Words>2966</Words>
  <Application>Microsoft Office PowerPoint</Application>
  <PresentationFormat>Widescreen</PresentationFormat>
  <Paragraphs>387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Roboto Condensed</vt:lpstr>
      <vt:lpstr>Arial</vt:lpstr>
      <vt:lpstr>Calibri</vt:lpstr>
      <vt:lpstr>Wingdings</vt:lpstr>
      <vt:lpstr>Roboto Condensed Light</vt:lpstr>
      <vt:lpstr>Consolas</vt:lpstr>
      <vt:lpstr>Wingdings 3</vt:lpstr>
      <vt:lpstr>Office Theme</vt:lpstr>
      <vt:lpstr>Unit : 4 Accessing Rest API</vt:lpstr>
      <vt:lpstr>API (Application Programming Interface)</vt:lpstr>
      <vt:lpstr>API (Application Programming Interface)</vt:lpstr>
      <vt:lpstr>API (Application Programming Interface)</vt:lpstr>
      <vt:lpstr>API (Application Programming Interface)</vt:lpstr>
      <vt:lpstr>API (Application Programming Interface)</vt:lpstr>
      <vt:lpstr>Restfull vs Restless</vt:lpstr>
      <vt:lpstr>Api URL</vt:lpstr>
      <vt:lpstr>Api URL</vt:lpstr>
      <vt:lpstr>JSON</vt:lpstr>
      <vt:lpstr>JSON Object</vt:lpstr>
      <vt:lpstr>JSON Array</vt:lpstr>
      <vt:lpstr>Working with REST APIs</vt:lpstr>
      <vt:lpstr>http package</vt:lpstr>
      <vt:lpstr>http package</vt:lpstr>
      <vt:lpstr>Retrying requests</vt:lpstr>
      <vt:lpstr>http GET method</vt:lpstr>
      <vt:lpstr>http POST method</vt:lpstr>
      <vt:lpstr>http PUT method</vt:lpstr>
      <vt:lpstr>http DELETE method</vt:lpstr>
      <vt:lpstr>http </vt:lpstr>
      <vt:lpstr>http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1276</cp:revision>
  <dcterms:created xsi:type="dcterms:W3CDTF">2020-05-01T05:09:15Z</dcterms:created>
  <dcterms:modified xsi:type="dcterms:W3CDTF">2023-10-24T12:11:04Z</dcterms:modified>
</cp:coreProperties>
</file>