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409" r:id="rId3"/>
    <p:sldId id="410" r:id="rId4"/>
    <p:sldId id="411" r:id="rId5"/>
    <p:sldId id="414" r:id="rId6"/>
    <p:sldId id="415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Roboto Condensed" panose="020000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rQS0epQtgpErDlDqj//5w==" hashData="gunM3q1qecgKMoH/0ViQqZUvBQvNrlbgxrCT1x6CAGaDiuilMsdnU4NSbz61AmjnZH4O2VnCUD85pVOHTR0xH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16" d="100"/>
          <a:sy n="16" d="100"/>
        </p:scale>
        <p:origin x="3132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684E68-542C-8B98-BA4C-97397B8914C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3B902F4-9883-3A78-A896-67CC45E2AA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Simplification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37ED9-A2C4-497E-AAAB-78C27ADAFE18}"/>
              </a:ext>
            </a:extLst>
          </p:cNvPr>
          <p:cNvSpPr txBox="1"/>
          <p:nvPr/>
        </p:nvSpPr>
        <p:spPr>
          <a:xfrm>
            <a:off x="171450" y="820856"/>
            <a:ext cx="11944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ysClr val="windowText" lastClr="000000"/>
                </a:solidFill>
                <a:latin typeface="+mj-lt"/>
              </a:rPr>
              <a:t>It is based on basic mathematical equations and calculations like BODMAS.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ysClr val="windowText" lastClr="000000"/>
                </a:solidFill>
                <a:latin typeface="+mj-lt"/>
              </a:rPr>
              <a:t>You need to form equation from giving data or to establish some relation between given quantities.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ysClr val="windowText" lastClr="000000"/>
                </a:solidFill>
                <a:latin typeface="+mj-lt"/>
              </a:rPr>
              <a:t>After making equation, solve it with simple mathematics calculation without calculator.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ysClr val="windowText" lastClr="000000"/>
                </a:solidFill>
                <a:latin typeface="+mj-lt"/>
              </a:rPr>
              <a:t>For this, you have to practice hard in Addition, Subtraction, Multiplication, Division, Square of numbers, Square root of numbers, Cube of numbers and Cube root of numbers.</a:t>
            </a:r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Solve the following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597E06-8F02-4A52-820A-EBDE10AFBA7B}"/>
              </a:ext>
            </a:extLst>
          </p:cNvPr>
          <p:cNvSpPr/>
          <p:nvPr/>
        </p:nvSpPr>
        <p:spPr>
          <a:xfrm>
            <a:off x="538678" y="1822173"/>
            <a:ext cx="4997418" cy="469789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3AC45C9-63C2-4566-A05E-7A98B2730151}"/>
              </a:ext>
            </a:extLst>
          </p:cNvPr>
          <p:cNvSpPr/>
          <p:nvPr/>
        </p:nvSpPr>
        <p:spPr>
          <a:xfrm>
            <a:off x="6629399" y="1822173"/>
            <a:ext cx="4997418" cy="469789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46023A-AAC5-4100-B46D-25EC3E449EBC}"/>
              </a:ext>
            </a:extLst>
          </p:cNvPr>
          <p:cNvSpPr txBox="1"/>
          <p:nvPr/>
        </p:nvSpPr>
        <p:spPr>
          <a:xfrm>
            <a:off x="1551487" y="1792356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Standard Method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1171B2-DD60-409B-8B40-5A9043B55D36}"/>
              </a:ext>
            </a:extLst>
          </p:cNvPr>
          <p:cNvSpPr txBox="1"/>
          <p:nvPr/>
        </p:nvSpPr>
        <p:spPr>
          <a:xfrm>
            <a:off x="7668713" y="1822173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Shortcut Method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3708F-AC26-4B9E-8485-98216D4D87B1}"/>
                  </a:ext>
                </a:extLst>
              </p:cNvPr>
              <p:cNvSpPr txBox="1"/>
              <p:nvPr/>
            </p:nvSpPr>
            <p:spPr>
              <a:xfrm>
                <a:off x="805070" y="2107099"/>
                <a:ext cx="4412973" cy="4489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10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= 4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y</a:t>
                </a:r>
                <a:r>
                  <a:rPr lang="en-IN" sz="2000" dirty="0"/>
                  <a:t>,  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y</a:t>
                </a:r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……..(1)</a:t>
                </a:r>
              </a:p>
              <a:p>
                <a:r>
                  <a:rPr lang="en-IN" sz="2000" dirty="0"/>
                  <a:t>15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+ 2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y</a:t>
                </a:r>
                <a:r>
                  <a:rPr lang="en-IN" sz="2000" dirty="0"/>
                  <a:t> = 4000</a:t>
                </a:r>
              </a:p>
              <a:p>
                <a:r>
                  <a:rPr lang="en-IN" sz="2000" dirty="0"/>
                  <a:t>15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+ 2(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) = 4000</a:t>
                </a:r>
              </a:p>
              <a:p>
                <a:r>
                  <a:rPr lang="en-IN" sz="2000" dirty="0"/>
                  <a:t>15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+ 5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= 4000</a:t>
                </a:r>
              </a:p>
              <a:p>
                <a:r>
                  <a:rPr lang="en-IN" sz="2000" dirty="0"/>
                  <a:t>20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= 4000</a:t>
                </a:r>
              </a:p>
              <a:p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=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200</a:t>
                </a:r>
                <a:r>
                  <a:rPr lang="en-IN" sz="2000" dirty="0"/>
                  <a:t>……..(2)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Putting value of (2) in (1),</a:t>
                </a:r>
              </a:p>
              <a:p>
                <a:r>
                  <a:rPr lang="en-IN" sz="2000" dirty="0">
                    <a:solidFill>
                      <a:schemeClr val="accent3"/>
                    </a:solidFill>
                  </a:rPr>
                  <a:t>y</a:t>
                </a:r>
                <a:r>
                  <a:rPr lang="en-IN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 * 200 =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500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Hence, 12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x</a:t>
                </a:r>
                <a:r>
                  <a:rPr lang="en-IN" sz="2000" dirty="0"/>
                  <a:t> + 3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y</a:t>
                </a:r>
                <a:r>
                  <a:rPr lang="en-IN" sz="2000" dirty="0"/>
                  <a:t> = 12 (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200</a:t>
                </a:r>
                <a:r>
                  <a:rPr lang="en-IN" sz="2000" dirty="0"/>
                  <a:t>) + 3 (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500</a:t>
                </a:r>
                <a:r>
                  <a:rPr lang="en-IN" sz="2000" dirty="0"/>
                  <a:t>)</a:t>
                </a:r>
              </a:p>
              <a:p>
                <a:r>
                  <a:rPr lang="en-IN" sz="2000" dirty="0"/>
                  <a:t>                            =  2400 + 1500</a:t>
                </a:r>
              </a:p>
              <a:p>
                <a:r>
                  <a:rPr lang="en-IN" sz="2000" dirty="0"/>
                  <a:t>                            =  </a:t>
                </a:r>
                <a:r>
                  <a:rPr lang="en-IN" sz="2000" dirty="0">
                    <a:solidFill>
                      <a:schemeClr val="tx2"/>
                    </a:solidFill>
                  </a:rPr>
                  <a:t>3900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3708F-AC26-4B9E-8485-98216D4D8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70" y="2107099"/>
                <a:ext cx="4412973" cy="4489114"/>
              </a:xfrm>
              <a:prstGeom prst="rect">
                <a:avLst/>
              </a:prstGeom>
              <a:blipFill>
                <a:blip r:embed="rId2"/>
                <a:stretch>
                  <a:fillRect l="-1381" b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18AF21-4564-411C-8331-3CC34B6F278A}"/>
                  </a:ext>
                </a:extLst>
              </p:cNvPr>
              <p:cNvSpPr txBox="1"/>
              <p:nvPr/>
            </p:nvSpPr>
            <p:spPr>
              <a:xfrm>
                <a:off x="6798365" y="2203173"/>
                <a:ext cx="4681331" cy="299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LCM of 10 &amp; 4 = </a:t>
                </a:r>
                <a:r>
                  <a:rPr lang="en-IN" sz="2000" dirty="0">
                    <a:solidFill>
                      <a:schemeClr val="accent6"/>
                    </a:solidFill>
                  </a:rPr>
                  <a:t>20</a:t>
                </a:r>
              </a:p>
              <a:p>
                <a:r>
                  <a:rPr lang="en-IN" sz="2000" dirty="0"/>
                  <a:t>1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chair</a:t>
                </a:r>
                <a:r>
                  <a:rPr lang="en-IN" sz="2000" dirty="0"/>
                  <a:t> price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IN" sz="2000" dirty="0"/>
                  <a:t> =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2</a:t>
                </a:r>
                <a:r>
                  <a:rPr lang="en-IN" sz="2000" dirty="0"/>
                  <a:t>,    1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table</a:t>
                </a:r>
                <a:r>
                  <a:rPr lang="en-IN" sz="2000" dirty="0"/>
                  <a:t> price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2000" dirty="0"/>
                  <a:t> =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5</a:t>
                </a:r>
              </a:p>
              <a:p>
                <a:r>
                  <a:rPr lang="en-IN" sz="2000" dirty="0"/>
                  <a:t>Price of 15 chairs &amp; 2 tables = 15 *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2</a:t>
                </a:r>
                <a:r>
                  <a:rPr lang="en-IN" sz="2000" dirty="0"/>
                  <a:t> + 2 *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5</a:t>
                </a:r>
              </a:p>
              <a:p>
                <a:r>
                  <a:rPr lang="en-IN" sz="2000" dirty="0"/>
                  <a:t>                                                 = 40</a:t>
                </a:r>
              </a:p>
              <a:p>
                <a:r>
                  <a:rPr lang="en-IN" sz="2000" dirty="0"/>
                  <a:t>40          4000</a:t>
                </a:r>
              </a:p>
              <a:p>
                <a:r>
                  <a:rPr lang="en-IN" sz="2000" dirty="0"/>
                  <a:t>1           100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Price of </a:t>
                </a:r>
                <a:r>
                  <a:rPr lang="en-IN" sz="2000" dirty="0">
                    <a:solidFill>
                      <a:schemeClr val="accent5"/>
                    </a:solidFill>
                  </a:rPr>
                  <a:t>12</a:t>
                </a:r>
                <a:r>
                  <a:rPr lang="en-IN" sz="2000" dirty="0"/>
                  <a:t> chairs &amp; </a:t>
                </a:r>
                <a:r>
                  <a:rPr lang="en-IN" sz="2000" dirty="0">
                    <a:solidFill>
                      <a:schemeClr val="accent3"/>
                    </a:solidFill>
                  </a:rPr>
                  <a:t>3</a:t>
                </a:r>
                <a:r>
                  <a:rPr lang="en-IN" sz="2000" dirty="0"/>
                  <a:t> tables = 39</a:t>
                </a:r>
              </a:p>
              <a:p>
                <a:r>
                  <a:rPr lang="en-IN" sz="2000" dirty="0"/>
                  <a:t>39          </a:t>
                </a:r>
                <a:r>
                  <a:rPr lang="en-IN" sz="2000" dirty="0">
                    <a:solidFill>
                      <a:schemeClr val="tx2"/>
                    </a:solidFill>
                  </a:rPr>
                  <a:t>3900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18AF21-4564-411C-8331-3CC34B6F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65" y="2203173"/>
                <a:ext cx="4681331" cy="2991716"/>
              </a:xfrm>
              <a:prstGeom prst="rect">
                <a:avLst/>
              </a:prstGeom>
              <a:blipFill>
                <a:blip r:embed="rId3"/>
                <a:stretch>
                  <a:fillRect l="-1302" t="-815" b="-2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0879008-690F-4574-AF83-C3167E5648DC}"/>
              </a:ext>
            </a:extLst>
          </p:cNvPr>
          <p:cNvCxnSpPr/>
          <p:nvPr/>
        </p:nvCxnSpPr>
        <p:spPr>
          <a:xfrm>
            <a:off x="7215809" y="3737114"/>
            <a:ext cx="46284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8B2E9F2-D17B-4BF4-9570-28043500504E}"/>
              </a:ext>
            </a:extLst>
          </p:cNvPr>
          <p:cNvCxnSpPr/>
          <p:nvPr/>
        </p:nvCxnSpPr>
        <p:spPr>
          <a:xfrm>
            <a:off x="7113105" y="4058479"/>
            <a:ext cx="46284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F6D5D3D-8FDE-44D2-9814-D9A706FF2CE8}"/>
              </a:ext>
            </a:extLst>
          </p:cNvPr>
          <p:cNvCxnSpPr/>
          <p:nvPr/>
        </p:nvCxnSpPr>
        <p:spPr>
          <a:xfrm>
            <a:off x="7205870" y="4956314"/>
            <a:ext cx="46284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B8F09AB-C744-4BA7-9728-904CE8C4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99667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Example-1: </a:t>
            </a:r>
            <a:r>
              <a:rPr lang="en-US" dirty="0">
                <a:solidFill>
                  <a:schemeClr val="accent6"/>
                </a:solidFill>
              </a:rPr>
              <a:t>The price of 10 chairs is equal to that of 4 tables. The price of 15 chairs and 2 tables together is Rs.4000. The total price of 12 chairs and 3 tables is?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7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/>
      <p:bldP spid="178" grpId="0"/>
      <p:bldP spid="3" grpId="0" build="p"/>
      <p:bldP spid="5" grpId="0" uiExpand="1" build="p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3231479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The price of 2 sarees and 4 shirts is Rs.1600. With the same money one </a:t>
            </a:r>
            <a:r>
              <a:rPr lang="en-IN"/>
              <a:t>can buy </a:t>
            </a:r>
            <a:r>
              <a:rPr lang="en-IN" dirty="0"/>
              <a:t>1 saree and 6 shirts. If one wants to buy 12 shirts, how much shall he has to pay?</a:t>
            </a: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One-third of Rahul’s savings in National Savings Certificate is equal to one-half of his savings in Public Provident Fund. If he has Rs.1,50,000 as total savings, how much has he saved in Public Provident Fund?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To fill a tank, 25 buckets of water is required.  How many buckets of water will be required to fill the same tank if the capacity of the bucket is reduced to two-fifth of its present?</a:t>
            </a:r>
          </a:p>
          <a:p>
            <a:endParaRPr lang="en-IN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9412356" y="1169349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2400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93B95A5-1A04-4A3E-8DE6-79D067FF3110}"/>
              </a:ext>
            </a:extLst>
          </p:cNvPr>
          <p:cNvSpPr txBox="1"/>
          <p:nvPr/>
        </p:nvSpPr>
        <p:spPr>
          <a:xfrm>
            <a:off x="4436163" y="2275905"/>
            <a:ext cx="17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60000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AAC199-3B06-4249-B5A2-BAA4887C163E}"/>
              </a:ext>
            </a:extLst>
          </p:cNvPr>
          <p:cNvSpPr txBox="1"/>
          <p:nvPr/>
        </p:nvSpPr>
        <p:spPr>
          <a:xfrm>
            <a:off x="374372" y="3429000"/>
            <a:ext cx="17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62.5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277" grpId="0"/>
      <p:bldP spid="2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1DD7-F7B4-4059-AFCB-4DE40ED3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Solve the following.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AC597E06-8F02-4A52-820A-EBDE10AFBA7B}"/>
              </a:ext>
            </a:extLst>
          </p:cNvPr>
          <p:cNvSpPr/>
          <p:nvPr/>
        </p:nvSpPr>
        <p:spPr>
          <a:xfrm>
            <a:off x="3384582" y="2378764"/>
            <a:ext cx="4997418" cy="3942524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6CA28-B449-4710-A212-FA4EB148CB03}"/>
              </a:ext>
            </a:extLst>
          </p:cNvPr>
          <p:cNvSpPr txBox="1"/>
          <p:nvPr/>
        </p:nvSpPr>
        <p:spPr>
          <a:xfrm>
            <a:off x="3647661" y="2713383"/>
            <a:ext cx="4412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Working hours = 4 * 5 * 8 = </a:t>
            </a:r>
            <a:r>
              <a:rPr lang="en-IN" sz="2000" dirty="0">
                <a:solidFill>
                  <a:schemeClr val="accent5"/>
                </a:solidFill>
              </a:rPr>
              <a:t>160</a:t>
            </a:r>
            <a:r>
              <a:rPr lang="en-IN" sz="2000" dirty="0"/>
              <a:t> </a:t>
            </a:r>
          </a:p>
          <a:p>
            <a:r>
              <a:rPr lang="en-IN" sz="2000" dirty="0"/>
              <a:t>Let overtime hours = </a:t>
            </a:r>
            <a:r>
              <a:rPr lang="en-IN" sz="2000" dirty="0">
                <a:solidFill>
                  <a:schemeClr val="accent3"/>
                </a:solidFill>
              </a:rPr>
              <a:t>X</a:t>
            </a:r>
          </a:p>
          <a:p>
            <a:endParaRPr lang="en-IN" sz="2000" dirty="0"/>
          </a:p>
          <a:p>
            <a:r>
              <a:rPr lang="en-IN" sz="2000" dirty="0">
                <a:solidFill>
                  <a:schemeClr val="accent5"/>
                </a:solidFill>
              </a:rPr>
              <a:t>160</a:t>
            </a:r>
            <a:r>
              <a:rPr lang="en-IN" sz="2000" dirty="0"/>
              <a:t> * 2.4 + </a:t>
            </a:r>
            <a:r>
              <a:rPr lang="en-IN" sz="2000" dirty="0">
                <a:solidFill>
                  <a:schemeClr val="accent3"/>
                </a:solidFill>
              </a:rPr>
              <a:t>X</a:t>
            </a:r>
            <a:r>
              <a:rPr lang="en-IN" sz="2000" dirty="0"/>
              <a:t> * 3.2 = 432</a:t>
            </a:r>
          </a:p>
          <a:p>
            <a:r>
              <a:rPr lang="en-IN" sz="2000" dirty="0"/>
              <a:t>384 + </a:t>
            </a:r>
            <a:r>
              <a:rPr lang="en-IN" sz="2000" dirty="0">
                <a:solidFill>
                  <a:schemeClr val="accent3"/>
                </a:solidFill>
              </a:rPr>
              <a:t>X</a:t>
            </a:r>
            <a:r>
              <a:rPr lang="en-IN" sz="2000" dirty="0"/>
              <a:t> * 3.2 = 432</a:t>
            </a:r>
          </a:p>
          <a:p>
            <a:r>
              <a:rPr lang="en-IN" sz="2000" dirty="0">
                <a:solidFill>
                  <a:schemeClr val="accent3"/>
                </a:solidFill>
              </a:rPr>
              <a:t>X</a:t>
            </a:r>
            <a:r>
              <a:rPr lang="en-IN" sz="2000" dirty="0"/>
              <a:t> * 3.2 = 48</a:t>
            </a:r>
          </a:p>
          <a:p>
            <a:r>
              <a:rPr lang="en-IN" sz="2000" dirty="0">
                <a:solidFill>
                  <a:schemeClr val="accent3"/>
                </a:solidFill>
              </a:rPr>
              <a:t>X</a:t>
            </a:r>
            <a:r>
              <a:rPr lang="en-IN" sz="2000" dirty="0"/>
              <a:t> = 15</a:t>
            </a:r>
          </a:p>
          <a:p>
            <a:endParaRPr lang="en-IN" sz="2000" dirty="0"/>
          </a:p>
          <a:p>
            <a:r>
              <a:rPr lang="en-IN" sz="2000" dirty="0"/>
              <a:t>Hence, total hours of work = </a:t>
            </a:r>
            <a:r>
              <a:rPr lang="en-IN" sz="2000" dirty="0">
                <a:solidFill>
                  <a:schemeClr val="tx2"/>
                </a:solidFill>
              </a:rPr>
              <a:t>175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FDA465F-8BA9-45AF-85DB-7A13700E0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104356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Example-2: </a:t>
            </a:r>
            <a:r>
              <a:rPr lang="en-US" dirty="0">
                <a:solidFill>
                  <a:schemeClr val="accent6"/>
                </a:solidFill>
              </a:rPr>
              <a:t>In a regular week, there are 5 working days and for each day, the working hours are 8. A man gets Rs.2.40 per hour for regular work and Rs.3.20 per hour for overtime. If he earns Rs. 432 in 4 weeks, then how many hours  does he work for?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2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4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3231479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Free notebooks were distributed equally among children of a class. The number of notebooks each child got was one-eighth of the number of children. Had the number of children been half, each child would have got 16 notebooks. Total how many notebooks were distributed?</a:t>
            </a: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If the sum of two numbers is 22 and the sum of their squares is 404, then the product of two numbers is?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There are two examination rooms A and B. If 10 students are sent from A to B, then the number of students in each room is the same. If 20 students are sent from B to A, then the number of students in A is double the number of students in B. The number of students in A?</a:t>
            </a:r>
          </a:p>
          <a:p>
            <a:endParaRPr lang="en-IN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1976229" y="1811240"/>
            <a:ext cx="158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512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593B95A5-1A04-4A3E-8DE6-79D067FF3110}"/>
              </a:ext>
            </a:extLst>
          </p:cNvPr>
          <p:cNvSpPr txBox="1"/>
          <p:nvPr/>
        </p:nvSpPr>
        <p:spPr>
          <a:xfrm>
            <a:off x="2488094" y="2600745"/>
            <a:ext cx="17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40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AAAC199-3B06-4249-B5A2-BAA4887C163E}"/>
              </a:ext>
            </a:extLst>
          </p:cNvPr>
          <p:cNvSpPr txBox="1"/>
          <p:nvPr/>
        </p:nvSpPr>
        <p:spPr>
          <a:xfrm>
            <a:off x="384310" y="4094922"/>
            <a:ext cx="1745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100</a:t>
            </a:r>
          </a:p>
        </p:txBody>
      </p:sp>
    </p:spTree>
    <p:extLst>
      <p:ext uri="{BB962C8B-B14F-4D97-AF65-F5344CB8AC3E}">
        <p14:creationId xmlns:p14="http://schemas.microsoft.com/office/powerpoint/2010/main" val="8504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277" grpId="0"/>
      <p:bldP spid="27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691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Roboto Condensed Light</vt:lpstr>
      <vt:lpstr>Arial</vt:lpstr>
      <vt:lpstr>Calibri</vt:lpstr>
      <vt:lpstr>Wingdings</vt:lpstr>
      <vt:lpstr>Roboto Condensed</vt:lpstr>
      <vt:lpstr>Wingdings 3</vt:lpstr>
      <vt:lpstr>Cambria Math</vt:lpstr>
      <vt:lpstr>Office Theme</vt:lpstr>
      <vt:lpstr> Simplification </vt:lpstr>
      <vt:lpstr>Introduction</vt:lpstr>
      <vt:lpstr>Solve the following</vt:lpstr>
      <vt:lpstr>Exercise</vt:lpstr>
      <vt:lpstr>Solve the following.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543</cp:revision>
  <dcterms:created xsi:type="dcterms:W3CDTF">2020-05-01T05:09:15Z</dcterms:created>
  <dcterms:modified xsi:type="dcterms:W3CDTF">2024-01-04T15:32:23Z</dcterms:modified>
</cp:coreProperties>
</file>