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0" r:id="rId2"/>
    <p:sldId id="409" r:id="rId3"/>
    <p:sldId id="419" r:id="rId4"/>
    <p:sldId id="420" r:id="rId5"/>
    <p:sldId id="421" r:id="rId6"/>
    <p:sldId id="411" r:id="rId7"/>
  </p:sldIdLst>
  <p:sldSz cx="12192000" cy="6858000"/>
  <p:notesSz cx="6858000" cy="9144000"/>
  <p:embeddedFontLst>
    <p:embeddedFont>
      <p:font typeface="Roboto Condensed" panose="02000000000000000000" pitchFamily="2" charset="0"/>
      <p:regular r:id="rId10"/>
      <p:bold r:id="rId11"/>
      <p:italic r:id="rId12"/>
      <p:boldItalic r:id="rId13"/>
    </p:embeddedFont>
    <p:embeddedFont>
      <p:font typeface="Roboto Condensed Light" panose="02000000000000000000" pitchFamily="2" charset="0"/>
      <p:regular r:id="rId14"/>
      <p: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xEoApJx/QyxqayMVzrMFXw==" hashData="rlbLxKA9Akq9RUkdX/mpqD7R3PpmbWj7KPwbUsxPhxRstYUOGiuIib4Sd/9FbFcnTeLgS8ry5dsIAGIUcGgFT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07D8B"/>
    <a:srgbClr val="301B92"/>
    <a:srgbClr val="673BB7"/>
    <a:srgbClr val="ED524F"/>
    <a:srgbClr val="B71B1C"/>
    <a:srgbClr val="F54337"/>
    <a:srgbClr val="D81A60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842" autoAdjust="0"/>
  </p:normalViewPr>
  <p:slideViewPr>
    <p:cSldViewPr snapToGrid="0">
      <p:cViewPr varScale="1">
        <p:scale>
          <a:sx n="68" d="100"/>
          <a:sy n="68" d="100"/>
        </p:scale>
        <p:origin x="112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22241" y="1872509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8012080-EEDF-452D-8D43-5803ED5F2331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32" y="1437106"/>
            <a:ext cx="3383666" cy="2594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CD84F-E524-DD8C-2CDD-F913E6FCCF2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265" y="219982"/>
            <a:ext cx="2943833" cy="8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Problems on age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Problems on age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68D4206-F253-BF4D-BD2B-54A612113E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683" y="6036826"/>
            <a:ext cx="1786137" cy="54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C9B6194-7463-456E-B567-D9B9C856AB72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0D0635C5-7AE7-4A31-84EE-FC14A4BCEA69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78199469-7E22-4333-9962-C2A03923F078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Aptitude &amp; Reasoning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Simplification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7CC2A7B-BE67-4B8D-A096-51A052E62895}"/>
              </a:ext>
            </a:extLst>
          </p:cNvPr>
          <p:cNvSpPr txBox="1">
            <a:spLocks/>
          </p:cNvSpPr>
          <p:nvPr userDrawn="1"/>
        </p:nvSpPr>
        <p:spPr>
          <a:xfrm>
            <a:off x="3606546" y="6604000"/>
            <a:ext cx="4978908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3130704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A/D and D/A Converters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683" y="1495555"/>
            <a:ext cx="7035300" cy="25787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Problems on age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b="1" dirty="0"/>
              <a:t>Placement Preparation</a:t>
            </a:r>
          </a:p>
          <a:p>
            <a:pPr lvl="0"/>
            <a:r>
              <a:rPr lang="en-US" dirty="0"/>
              <a:t>Aptitude &amp; Reasoning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04E803-21AA-4CB7-B183-6210F9A5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154199"/>
          </a:xfrm>
        </p:spPr>
        <p:txBody>
          <a:bodyPr/>
          <a:lstStyle/>
          <a:p>
            <a:pPr lvl="0"/>
            <a:r>
              <a:rPr lang="en-US" dirty="0"/>
              <a:t>To solve these problems, the basic knowledge of linear equations is essential.</a:t>
            </a:r>
            <a:endParaRPr lang="en-IN" dirty="0"/>
          </a:p>
          <a:p>
            <a:pPr lvl="0"/>
            <a:r>
              <a:rPr lang="en-US" dirty="0"/>
              <a:t>There may be three situations: Age some years ago, Present age and Age some years hence.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23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D880C4D-0A2C-42EF-B000-CC4AA65F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79979"/>
            <a:ext cx="11929641" cy="51735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Example-1: </a:t>
            </a:r>
            <a:r>
              <a:rPr lang="en-US" dirty="0"/>
              <a:t>The ratio of present age of A &amp; B is 2 : 3. The present age of A is 20 years. Find the age of B after 5 years.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Solution-1: </a:t>
            </a:r>
            <a:r>
              <a:rPr lang="en-US" dirty="0"/>
              <a:t>The ratio of present age of A and B is given by A</a:t>
            </a:r>
            <a:r>
              <a:rPr lang="en-US" baseline="30000" dirty="0"/>
              <a:t>0</a:t>
            </a:r>
            <a:r>
              <a:rPr lang="en-US" dirty="0"/>
              <a:t> : B</a:t>
            </a:r>
            <a:r>
              <a:rPr lang="en-US" baseline="30000" dirty="0"/>
              <a:t>0</a:t>
            </a:r>
            <a:r>
              <a:rPr lang="en-US" dirty="0"/>
              <a:t> = 2 : 3, A</a:t>
            </a:r>
            <a:r>
              <a:rPr lang="en-US" baseline="30000" dirty="0"/>
              <a:t>0</a:t>
            </a:r>
            <a:r>
              <a:rPr lang="en-US" dirty="0"/>
              <a:t> = 20 years.</a:t>
            </a:r>
          </a:p>
          <a:p>
            <a:pPr marL="0" indent="0">
              <a:buNone/>
            </a:pPr>
            <a:r>
              <a:rPr lang="en-US" dirty="0"/>
              <a:t>• 2        20, then 3        30. So, present age of B is 30 years.</a:t>
            </a:r>
          </a:p>
          <a:p>
            <a:pPr marL="0" indent="0">
              <a:buNone/>
            </a:pPr>
            <a:r>
              <a:rPr lang="en-US" dirty="0"/>
              <a:t>• B+5 = 35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Example-2: </a:t>
            </a:r>
            <a:r>
              <a:rPr lang="en-US" dirty="0"/>
              <a:t>The present ratio of age of A &amp; B is 3 : 5. If the sum of present age of A &amp; B is 48 years. Find the ages of A &amp; B before 5 years.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Solution-2: </a:t>
            </a:r>
            <a:r>
              <a:rPr lang="en-US" dirty="0"/>
              <a:t>The ratio of present age of A and B is given by A</a:t>
            </a:r>
            <a:r>
              <a:rPr lang="en-US" baseline="30000" dirty="0"/>
              <a:t>0</a:t>
            </a:r>
            <a:r>
              <a:rPr lang="en-US" dirty="0"/>
              <a:t> : B</a:t>
            </a:r>
            <a:r>
              <a:rPr lang="en-US" baseline="30000" dirty="0"/>
              <a:t>0</a:t>
            </a:r>
            <a:r>
              <a:rPr lang="en-US" dirty="0"/>
              <a:t> = 3 : 5, so (A+B)</a:t>
            </a:r>
            <a:r>
              <a:rPr lang="en-US" baseline="30000" dirty="0"/>
              <a:t>0</a:t>
            </a:r>
            <a:r>
              <a:rPr lang="en-US" dirty="0"/>
              <a:t> = 8.</a:t>
            </a:r>
          </a:p>
          <a:p>
            <a:pPr marL="0" indent="0">
              <a:buNone/>
            </a:pPr>
            <a:r>
              <a:rPr lang="en-US" dirty="0"/>
              <a:t>• 8        48, then 3        18 and 5        30. So, present ages of A &amp; B are 18 and 30 years respectively.</a:t>
            </a:r>
          </a:p>
          <a:p>
            <a:pPr marL="0" indent="0">
              <a:buNone/>
            </a:pPr>
            <a:r>
              <a:rPr lang="en-US" dirty="0"/>
              <a:t>• The ages of A &amp; B before 5 years are 13 years and 25 years respectively.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920E7F-97FC-467B-931B-126DF77A2FC0}"/>
              </a:ext>
            </a:extLst>
          </p:cNvPr>
          <p:cNvCxnSpPr/>
          <p:nvPr/>
        </p:nvCxnSpPr>
        <p:spPr>
          <a:xfrm>
            <a:off x="606287" y="2206487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72B19-BBF8-4822-80CE-EC4B6723576C}"/>
              </a:ext>
            </a:extLst>
          </p:cNvPr>
          <p:cNvCxnSpPr/>
          <p:nvPr/>
        </p:nvCxnSpPr>
        <p:spPr>
          <a:xfrm>
            <a:off x="2339009" y="2206487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9F7258-B611-4B32-B98E-1B7A4EACC387}"/>
              </a:ext>
            </a:extLst>
          </p:cNvPr>
          <p:cNvCxnSpPr/>
          <p:nvPr/>
        </p:nvCxnSpPr>
        <p:spPr>
          <a:xfrm>
            <a:off x="619540" y="4813853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7D7C4D-2CEA-4ECC-AD88-3190482FB8FA}"/>
              </a:ext>
            </a:extLst>
          </p:cNvPr>
          <p:cNvCxnSpPr/>
          <p:nvPr/>
        </p:nvCxnSpPr>
        <p:spPr>
          <a:xfrm>
            <a:off x="2352261" y="4817167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573A19-5281-41F4-B753-B02D4CD10C5E}"/>
              </a:ext>
            </a:extLst>
          </p:cNvPr>
          <p:cNvCxnSpPr/>
          <p:nvPr/>
        </p:nvCxnSpPr>
        <p:spPr>
          <a:xfrm>
            <a:off x="3945835" y="4823792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D880C4D-0A2C-42EF-B000-CC4AA65F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79979"/>
            <a:ext cx="11929641" cy="57897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Example-3: </a:t>
            </a:r>
            <a:r>
              <a:rPr lang="en-US" dirty="0"/>
              <a:t>The present ratio of ages of A &amp; B is 6 : 7. After 5 years this ratio will be changed into 7 : 8. Find the present age of A &amp; B.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Solution-3: </a:t>
            </a:r>
            <a:r>
              <a:rPr lang="en-US" dirty="0"/>
              <a:t>The ratio of present age of A &amp; B is given by A</a:t>
            </a:r>
            <a:r>
              <a:rPr lang="en-US" baseline="30000" dirty="0"/>
              <a:t>0</a:t>
            </a:r>
            <a:r>
              <a:rPr lang="en-US" dirty="0"/>
              <a:t> : B</a:t>
            </a:r>
            <a:r>
              <a:rPr lang="en-US" baseline="30000" dirty="0"/>
              <a:t>0</a:t>
            </a:r>
            <a:r>
              <a:rPr lang="en-US" dirty="0"/>
              <a:t> = 6 : 7, so (A+B)</a:t>
            </a:r>
            <a:r>
              <a:rPr lang="en-US" baseline="30000" dirty="0"/>
              <a:t>0</a:t>
            </a:r>
            <a:r>
              <a:rPr lang="en-US" dirty="0"/>
              <a:t> = 13.</a:t>
            </a:r>
          </a:p>
          <a:p>
            <a:pPr marL="0" indent="0">
              <a:buNone/>
            </a:pPr>
            <a:r>
              <a:rPr lang="en-US" dirty="0"/>
              <a:t>• The ratio of ages after 5 years is given by A</a:t>
            </a:r>
            <a:r>
              <a:rPr lang="en-US" baseline="30000" dirty="0"/>
              <a:t>+5</a:t>
            </a:r>
            <a:r>
              <a:rPr lang="en-US" dirty="0"/>
              <a:t> : B</a:t>
            </a:r>
            <a:r>
              <a:rPr lang="en-US" baseline="30000" dirty="0"/>
              <a:t>+5</a:t>
            </a:r>
            <a:r>
              <a:rPr lang="en-US" dirty="0"/>
              <a:t> = 7 : 8, so (A+B)</a:t>
            </a:r>
            <a:r>
              <a:rPr lang="en-US" baseline="30000" dirty="0"/>
              <a:t>+5</a:t>
            </a:r>
            <a:r>
              <a:rPr lang="en-US" dirty="0"/>
              <a:t> = 15.</a:t>
            </a:r>
          </a:p>
          <a:p>
            <a:pPr marL="0" indent="0">
              <a:buNone/>
            </a:pPr>
            <a:r>
              <a:rPr lang="en-US" dirty="0"/>
              <a:t>• Actual difference between sum of present ages and sum of ages after 5 years should be 10 years.</a:t>
            </a:r>
          </a:p>
          <a:p>
            <a:pPr marL="0" indent="0">
              <a:buNone/>
            </a:pPr>
            <a:r>
              <a:rPr lang="en-US" dirty="0"/>
              <a:t>• Therefore, 2      10 then 6      30 and 7      35. So, the present ages of A &amp; B are 30 years and 35 years respectively.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Example-4: </a:t>
            </a:r>
            <a:r>
              <a:rPr lang="en-US" dirty="0"/>
              <a:t>Neeraj is as younger to Gopal as he is older to Deepak. If the sum of the ages of Gopal &amp; Deepak is 58 years. What is Neeraj’s age?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Solution-4: </a:t>
            </a:r>
            <a:r>
              <a:rPr lang="en-US" dirty="0"/>
              <a:t>Gopal’ age(G) – Neeraj’s age(N) = Neeraj’s age(N) – Deepak’s age(D)</a:t>
            </a:r>
          </a:p>
          <a:p>
            <a:pPr marL="0" indent="0">
              <a:buNone/>
            </a:pPr>
            <a:r>
              <a:rPr lang="en-US" dirty="0"/>
              <a:t>• G+D = 2N, But we have G+D = 58 years, So 2N = 58</a:t>
            </a:r>
          </a:p>
          <a:p>
            <a:pPr marL="0" indent="0">
              <a:buNone/>
            </a:pPr>
            <a:r>
              <a:rPr lang="en-US" dirty="0"/>
              <a:t>• Hence, Neeraj’s age is 29 years.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533536-3D29-4C8F-B3B4-CADF3192921D}"/>
              </a:ext>
            </a:extLst>
          </p:cNvPr>
          <p:cNvCxnSpPr/>
          <p:nvPr/>
        </p:nvCxnSpPr>
        <p:spPr>
          <a:xfrm>
            <a:off x="1878497" y="3448878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331400-4A3F-44B9-A1F8-8A867B3C18FD}"/>
              </a:ext>
            </a:extLst>
          </p:cNvPr>
          <p:cNvCxnSpPr/>
          <p:nvPr/>
        </p:nvCxnSpPr>
        <p:spPr>
          <a:xfrm>
            <a:off x="3511827" y="3448878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736D1D-69CE-4C4D-96C7-4745C4BD74BC}"/>
              </a:ext>
            </a:extLst>
          </p:cNvPr>
          <p:cNvCxnSpPr/>
          <p:nvPr/>
        </p:nvCxnSpPr>
        <p:spPr>
          <a:xfrm>
            <a:off x="5015948" y="3448878"/>
            <a:ext cx="4472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2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335D-B36D-4492-9914-7F606F11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60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D880C4D-0A2C-42EF-B000-CC4AA65F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779979"/>
            <a:ext cx="11929641" cy="363299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Example-5: </a:t>
            </a:r>
            <a:r>
              <a:rPr lang="en-US" dirty="0"/>
              <a:t>If Sita’s mother was 4 times as old as Sita 10 years ago. After ten years, mother will be twice as old as Sita. How old is mother &amp; Sita at present?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Solution-5: </a:t>
            </a:r>
            <a:r>
              <a:rPr lang="en-US" dirty="0"/>
              <a:t>Let Sita’s present age is X and Sita’s mother’s present age is Y.</a:t>
            </a:r>
          </a:p>
          <a:p>
            <a:pPr marL="0" indent="0">
              <a:buNone/>
            </a:pPr>
            <a:r>
              <a:rPr lang="en-US" dirty="0"/>
              <a:t>• So, as per given data: Y-10 = 4(X-10)   &amp;    Y+10 = 2(X+10)</a:t>
            </a:r>
          </a:p>
          <a:p>
            <a:pPr marL="0" indent="0" algn="ctr">
              <a:buNone/>
            </a:pPr>
            <a:r>
              <a:rPr lang="en-US" dirty="0"/>
              <a:t>Y-10 = 4X-40     &amp;      Y+10 = 2X+20</a:t>
            </a:r>
          </a:p>
          <a:p>
            <a:pPr marL="0" indent="0" algn="ctr">
              <a:buNone/>
            </a:pPr>
            <a:r>
              <a:rPr lang="en-US" dirty="0"/>
              <a:t>4X-Y = 30 …………(1)   &amp;    2X-Y = -10 …………(2)</a:t>
            </a:r>
          </a:p>
          <a:p>
            <a:pPr marL="0" indent="0">
              <a:buNone/>
            </a:pPr>
            <a:r>
              <a:rPr lang="en-US" dirty="0"/>
              <a:t>• By solving these two equations, we will get X = 20 &amp; Y = 50.</a:t>
            </a:r>
          </a:p>
          <a:p>
            <a:pPr marL="0" indent="0">
              <a:buNone/>
            </a:pPr>
            <a:r>
              <a:rPr lang="en-US" dirty="0"/>
              <a:t>• Hence, Sita’s present age is 20 years and Sita’s mother’s present age is 50 years.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41F-7DAF-4586-9A74-97719FE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1E903-C9D4-41BB-8727-D4D504225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966974"/>
          </a:xfrm>
        </p:spPr>
        <p:txBody>
          <a:bodyPr/>
          <a:lstStyle/>
          <a:p>
            <a:r>
              <a:rPr lang="en-IN" dirty="0">
                <a:solidFill>
                  <a:schemeClr val="accent6"/>
                </a:solidFill>
              </a:rPr>
              <a:t>Ex-1:</a:t>
            </a:r>
            <a:r>
              <a:rPr lang="en-IN" dirty="0"/>
              <a:t> </a:t>
            </a:r>
            <a:r>
              <a:rPr lang="en-US" dirty="0"/>
              <a:t>The age of a mother today is thrice that of her daughter. After 12 years, the age of the mother will be twice of her daughter. The present age of the daughter is?</a:t>
            </a:r>
          </a:p>
          <a:p>
            <a:r>
              <a:rPr lang="en-IN" dirty="0">
                <a:solidFill>
                  <a:schemeClr val="accent6"/>
                </a:solidFill>
              </a:rPr>
              <a:t>Ex-2:</a:t>
            </a:r>
            <a:r>
              <a:rPr lang="en-IN" dirty="0"/>
              <a:t> </a:t>
            </a:r>
            <a:r>
              <a:rPr lang="en-US" dirty="0"/>
              <a:t>The age of Shakti and </a:t>
            </a:r>
            <a:r>
              <a:rPr lang="en-US" dirty="0" err="1"/>
              <a:t>Kanti</a:t>
            </a:r>
            <a:r>
              <a:rPr lang="en-US" dirty="0"/>
              <a:t> are in the ratio of 8:7 respectively. After 10 years, the ratio of their ages will be 13:12. What is the difference between their ages?</a:t>
            </a:r>
          </a:p>
          <a:p>
            <a:r>
              <a:rPr lang="en-IN" dirty="0">
                <a:solidFill>
                  <a:schemeClr val="accent6"/>
                </a:solidFill>
              </a:rPr>
              <a:t>Ex-3:</a:t>
            </a:r>
            <a:r>
              <a:rPr lang="en-IN" dirty="0"/>
              <a:t> </a:t>
            </a:r>
            <a:r>
              <a:rPr lang="en-US" dirty="0" err="1"/>
              <a:t>Rajan</a:t>
            </a:r>
            <a:r>
              <a:rPr lang="en-US" dirty="0"/>
              <a:t> got married 8 years ago. His present age is 6/5 times his age at the time of his marriage. </a:t>
            </a:r>
            <a:r>
              <a:rPr lang="en-US" dirty="0" err="1"/>
              <a:t>Rajan’s</a:t>
            </a:r>
            <a:r>
              <a:rPr lang="en-US" dirty="0"/>
              <a:t> sister was 10 years younger to him at the time of his marriage. The age of </a:t>
            </a:r>
            <a:r>
              <a:rPr lang="en-US" dirty="0" err="1"/>
              <a:t>Rajan’s</a:t>
            </a:r>
            <a:r>
              <a:rPr lang="en-US" dirty="0"/>
              <a:t> sister is?</a:t>
            </a:r>
          </a:p>
          <a:p>
            <a:r>
              <a:rPr lang="en-IN" dirty="0">
                <a:solidFill>
                  <a:schemeClr val="accent6"/>
                </a:solidFill>
              </a:rPr>
              <a:t>Ex-4: </a:t>
            </a:r>
            <a:r>
              <a:rPr lang="en-US" dirty="0"/>
              <a:t>A couple has a son and a daughter. The age of the father is four times that of the son and the age of the daughter is one-third of that of her mother. The wife is 6 years younger to her husband and the sister is 3 years older than her brother. The mother’s age is?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A704C04-304C-4DD5-BCD4-CE930C0B5474}"/>
              </a:ext>
            </a:extLst>
          </p:cNvPr>
          <p:cNvSpPr txBox="1"/>
          <p:nvPr/>
        </p:nvSpPr>
        <p:spPr>
          <a:xfrm>
            <a:off x="9236769" y="1158417"/>
            <a:ext cx="262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12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4023A-AF84-4854-A278-E2A8AED45660}"/>
              </a:ext>
            </a:extLst>
          </p:cNvPr>
          <p:cNvSpPr txBox="1"/>
          <p:nvPr/>
        </p:nvSpPr>
        <p:spPr>
          <a:xfrm>
            <a:off x="8506243" y="1938178"/>
            <a:ext cx="196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2 years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C993D-07D7-49CF-B311-D09760E8A90A}"/>
              </a:ext>
            </a:extLst>
          </p:cNvPr>
          <p:cNvSpPr txBox="1"/>
          <p:nvPr/>
        </p:nvSpPr>
        <p:spPr>
          <a:xfrm>
            <a:off x="2479817" y="3062514"/>
            <a:ext cx="2131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38 years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54174-94AC-409E-8937-441C44542C1B}"/>
              </a:ext>
            </a:extLst>
          </p:cNvPr>
          <p:cNvSpPr txBox="1"/>
          <p:nvPr/>
        </p:nvSpPr>
        <p:spPr>
          <a:xfrm>
            <a:off x="9750284" y="4167691"/>
            <a:ext cx="2112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Ans = 54 years</a:t>
            </a:r>
          </a:p>
        </p:txBody>
      </p:sp>
    </p:spTree>
    <p:extLst>
      <p:ext uri="{BB962C8B-B14F-4D97-AF65-F5344CB8AC3E}">
        <p14:creationId xmlns:p14="http://schemas.microsoft.com/office/powerpoint/2010/main" val="224214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7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7930</TotalTime>
  <Words>854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Roboto Condensed</vt:lpstr>
      <vt:lpstr>Wingdings 3</vt:lpstr>
      <vt:lpstr>Wingdings</vt:lpstr>
      <vt:lpstr>Roboto Condensed Light</vt:lpstr>
      <vt:lpstr>Calibri</vt:lpstr>
      <vt:lpstr>Arial</vt:lpstr>
      <vt:lpstr>Office Theme</vt:lpstr>
      <vt:lpstr> Problems on age </vt:lpstr>
      <vt:lpstr>Introduction</vt:lpstr>
      <vt:lpstr>Examples</vt:lpstr>
      <vt:lpstr>Examples</vt:lpstr>
      <vt:lpstr>Examples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592</cp:revision>
  <dcterms:created xsi:type="dcterms:W3CDTF">2020-05-01T05:09:15Z</dcterms:created>
  <dcterms:modified xsi:type="dcterms:W3CDTF">2024-02-23T04:56:17Z</dcterms:modified>
</cp:coreProperties>
</file>