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10" r:id="rId2"/>
    <p:sldId id="409" r:id="rId3"/>
    <p:sldId id="416" r:id="rId4"/>
    <p:sldId id="417" r:id="rId5"/>
    <p:sldId id="418" r:id="rId6"/>
    <p:sldId id="411" r:id="rId7"/>
  </p:sldIdLst>
  <p:sldSz cx="12192000" cy="6858000"/>
  <p:notesSz cx="6858000" cy="9144000"/>
  <p:embeddedFontLst>
    <p:embeddedFont>
      <p:font typeface="Cambria Math" panose="02040503050406030204" pitchFamily="18" charset="0"/>
      <p:regular r:id="rId10"/>
    </p:embeddedFont>
    <p:embeddedFont>
      <p:font typeface="Roboto Condensed" panose="02000000000000000000" pitchFamily="2" charset="0"/>
      <p:regular r:id="rId11"/>
      <p:bold r:id="rId12"/>
      <p:italic r:id="rId13"/>
      <p:boldItalic r:id="rId14"/>
    </p:embeddedFont>
    <p:embeddedFont>
      <p:font typeface="Roboto Condensed Light" panose="02000000000000000000" pitchFamily="2" charset="0"/>
      <p:regular r:id="rId15"/>
      <p:italic r:id="rId16"/>
    </p:embeddedFont>
    <p:embeddedFont>
      <p:font typeface="Wingdings 3" panose="05040102010807070707" pitchFamily="18" charset="2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blrgHPjFcifD6aJ1lKrTMQ==" hashData="d+PpjHheaAkXQkgf3nWPblJzS80ygJela39zA2Gsum9PwHVAGvv1l01UtTUXwgo+jz08TGJX9GPGKl5XHqu1vQ=="/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nal vyas" initials="kv" lastIdx="1" clrIdx="0">
    <p:extLst>
      <p:ext uri="{19B8F6BF-5375-455C-9EA6-DF929625EA0E}">
        <p15:presenceInfo xmlns:p15="http://schemas.microsoft.com/office/powerpoint/2012/main" userId="bf93b71aea7da0b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07D8B"/>
    <a:srgbClr val="301B92"/>
    <a:srgbClr val="673BB7"/>
    <a:srgbClr val="ED524F"/>
    <a:srgbClr val="B71B1C"/>
    <a:srgbClr val="F54337"/>
    <a:srgbClr val="D81A60"/>
    <a:srgbClr val="890E4F"/>
    <a:srgbClr val="EA1E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inimized">
    <p:restoredLeft sz="0" autoAdjust="0"/>
    <p:restoredTop sz="0" autoAdjust="0"/>
  </p:normalViewPr>
  <p:slideViewPr>
    <p:cSldViewPr snapToGrid="0">
      <p:cViewPr varScale="1">
        <p:scale>
          <a:sx n="16" d="100"/>
          <a:sy n="16" d="100"/>
        </p:scale>
        <p:origin x="3132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2676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B85114-151F-4DD3-A0B8-3D48A21591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E6D90B-9A8F-485C-8292-FBB99BB4E9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54983-44D3-45A8-9D86-0B9C45442AB1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7CB2A6-6534-401E-8C5F-E86CDFCB3F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4E556C-8D15-4673-BFA2-E8DEF4C2CB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C8025-BFE7-4B0B-BEDD-AFE1C976C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550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49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3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>
                  <a:alpha val="91000"/>
                </a:srgbClr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0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122241" y="1872509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Placement Preparation</a:t>
            </a:r>
          </a:p>
          <a:p>
            <a:pPr lvl="0"/>
            <a:r>
              <a:rPr lang="en-US" dirty="0"/>
              <a:t>Aptitude &amp; Reasoning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8012080-EEDF-452D-8D43-5803ED5F2331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32" y="1437106"/>
            <a:ext cx="3383666" cy="25941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47F9FF-AA0C-B115-90D5-FA7A247B43D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265" y="219982"/>
            <a:ext cx="2943833" cy="89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D. Vyas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Aptitude &amp; Reasoning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Permutation &amp; Combination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D. Vyas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606546" y="6604000"/>
            <a:ext cx="4978908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Aptitude &amp; Reasoning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Permutation &amp; Combination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B2A90C3-935B-DDDF-D3F4-26630E4296B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683" y="6036826"/>
            <a:ext cx="1786137" cy="54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6C226DAF-A3C6-40FB-8F91-C7F7A713C3D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D. Vyas</a:t>
            </a: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8C9B6194-7463-456E-B567-D9B9C856AB72}"/>
              </a:ext>
            </a:extLst>
          </p:cNvPr>
          <p:cNvSpPr txBox="1">
            <a:spLocks/>
          </p:cNvSpPr>
          <p:nvPr userDrawn="1"/>
        </p:nvSpPr>
        <p:spPr>
          <a:xfrm>
            <a:off x="3606546" y="6604000"/>
            <a:ext cx="4978908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3130704 (DF)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A/D and D/A Converters</a:t>
            </a:r>
          </a:p>
        </p:txBody>
      </p: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AC05D353-A70B-4687-8A49-D44BCD80FCA5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802A992-B18A-47D4-8497-02E7586DF58D}"/>
              </a:ext>
            </a:extLst>
          </p:cNvPr>
          <p:cNvGrpSpPr/>
          <p:nvPr userDrawn="1"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17">
            <a:extLst>
              <a:ext uri="{FF2B5EF4-FFF2-40B4-BE49-F238E27FC236}">
                <a16:creationId xmlns:a16="http://schemas.microsoft.com/office/drawing/2014/main" id="{9C2E92C4-49EF-4D4D-A6B9-E157CCC2FFE0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E1C651DC-CFA8-4914-92F1-1FF83E900B8B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D. Vyas</a:t>
            </a: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0D0635C5-7AE7-4A31-84EE-FC14A4BCEA69}"/>
              </a:ext>
            </a:extLst>
          </p:cNvPr>
          <p:cNvSpPr txBox="1">
            <a:spLocks/>
          </p:cNvSpPr>
          <p:nvPr userDrawn="1"/>
        </p:nvSpPr>
        <p:spPr>
          <a:xfrm>
            <a:off x="3606546" y="6604000"/>
            <a:ext cx="4978908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3130704 (DF)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A/D and D/A Converters</a:t>
            </a: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E1B8BC83-3189-4BEF-9B76-E5B3BE752022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">
            <a:extLst>
              <a:ext uri="{FF2B5EF4-FFF2-40B4-BE49-F238E27FC236}">
                <a16:creationId xmlns:a16="http://schemas.microsoft.com/office/drawing/2014/main" id="{3D54113D-A297-4D4F-B507-CA01E1459CB8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D. Vyas</a:t>
            </a:r>
          </a:p>
        </p:txBody>
      </p:sp>
      <p:sp>
        <p:nvSpPr>
          <p:cNvPr id="21" name="Footer Placeholder 2">
            <a:extLst>
              <a:ext uri="{FF2B5EF4-FFF2-40B4-BE49-F238E27FC236}">
                <a16:creationId xmlns:a16="http://schemas.microsoft.com/office/drawing/2014/main" id="{78199469-7E22-4333-9962-C2A03923F078}"/>
              </a:ext>
            </a:extLst>
          </p:cNvPr>
          <p:cNvSpPr txBox="1">
            <a:spLocks/>
          </p:cNvSpPr>
          <p:nvPr userDrawn="1"/>
        </p:nvSpPr>
        <p:spPr>
          <a:xfrm>
            <a:off x="3606546" y="6604000"/>
            <a:ext cx="4978908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Aptitude &amp; Reasoning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Simplification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4DF0B2CA-0D59-41EF-8432-9E74D5B5179D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AC9F0E07-E84B-4A94-8124-2A56A55F2AFE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D. Vyas</a:t>
            </a: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37CC2A7B-BE67-4B8D-A096-51A052E62895}"/>
              </a:ext>
            </a:extLst>
          </p:cNvPr>
          <p:cNvSpPr txBox="1">
            <a:spLocks/>
          </p:cNvSpPr>
          <p:nvPr userDrawn="1"/>
        </p:nvSpPr>
        <p:spPr>
          <a:xfrm>
            <a:off x="3606546" y="6604000"/>
            <a:ext cx="4978908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3130704 (DF)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A/D and D/A Converters</a:t>
            </a: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4DBF1E76-977D-4892-ACFE-BC891B8F7A45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5517B9A-CB15-4105-8DB6-3BE4CEF0C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683" y="1495555"/>
            <a:ext cx="7035300" cy="257878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Permutation &amp; Combination</a:t>
            </a:r>
            <a:br>
              <a:rPr lang="en-US" dirty="0"/>
            </a:b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82D7EB-29EC-46FF-A7B0-A0D59D247A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krunal.vyas@darshan.ac.in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A546C7D-5FAD-4283-8D6D-335B978557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9601901005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122C0AC-FE99-4050-96C1-834C68B582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747B24B-6BDC-4D9B-A81D-E04AD86D99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Krunal D. Vyas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8247361-D1B1-496C-91FD-362FC47441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en-US" b="1" dirty="0"/>
              <a:t>Placement Preparation</a:t>
            </a:r>
          </a:p>
          <a:p>
            <a:pPr lvl="0"/>
            <a:r>
              <a:rPr lang="en-US" dirty="0"/>
              <a:t>Aptitude &amp; Reasoning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C7FA3FA8-B6EF-43CB-89FE-A5F553A3680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33740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335D-B36D-4492-9914-7F606F11E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60"/>
            <a:ext cx="12192000" cy="711200"/>
          </a:xfrm>
        </p:spPr>
        <p:txBody>
          <a:bodyPr>
            <a:normAutofit/>
          </a:bodyPr>
          <a:lstStyle/>
          <a:p>
            <a:r>
              <a:rPr lang="en-US" dirty="0"/>
              <a:t>Permutation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937ED9-A2C4-497E-AAAB-78C27ADAFE18}"/>
              </a:ext>
            </a:extLst>
          </p:cNvPr>
          <p:cNvSpPr txBox="1"/>
          <p:nvPr/>
        </p:nvSpPr>
        <p:spPr>
          <a:xfrm>
            <a:off x="171450" y="820856"/>
            <a:ext cx="1194435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ysClr val="windowText" lastClr="000000"/>
                </a:solidFill>
                <a:latin typeface="+mj-lt"/>
              </a:rPr>
              <a:t>The different arrangements of a given number or things by taking some or all at a time, are called permutation.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ysClr val="windowText" lastClr="000000"/>
                </a:solidFill>
                <a:latin typeface="+mj-lt"/>
              </a:rPr>
              <a:t>For example, all permutations made with the letters of ‘</a:t>
            </a:r>
            <a:r>
              <a:rPr lang="en-US" sz="2400" dirty="0" err="1">
                <a:solidFill>
                  <a:sysClr val="windowText" lastClr="000000"/>
                </a:solidFill>
                <a:latin typeface="+mj-lt"/>
              </a:rPr>
              <a:t>abc</a:t>
            </a:r>
            <a:r>
              <a:rPr lang="en-US" sz="2400" dirty="0">
                <a:solidFill>
                  <a:sysClr val="windowText" lastClr="000000"/>
                </a:solidFill>
                <a:latin typeface="+mj-lt"/>
              </a:rPr>
              <a:t>’, taking two at a time are: ab, </a:t>
            </a:r>
            <a:r>
              <a:rPr lang="en-US" sz="2400" dirty="0" err="1">
                <a:solidFill>
                  <a:sysClr val="windowText" lastClr="000000"/>
                </a:solidFill>
                <a:latin typeface="+mj-lt"/>
              </a:rPr>
              <a:t>ba</a:t>
            </a:r>
            <a:r>
              <a:rPr lang="en-US" sz="2400" dirty="0">
                <a:solidFill>
                  <a:sysClr val="windowText" lastClr="000000"/>
                </a:solidFill>
                <a:latin typeface="+mj-lt"/>
              </a:rPr>
              <a:t>, ac, ca, </a:t>
            </a:r>
            <a:r>
              <a:rPr lang="en-US" sz="2400" dirty="0" err="1">
                <a:solidFill>
                  <a:sysClr val="windowText" lastClr="000000"/>
                </a:solidFill>
                <a:latin typeface="+mj-lt"/>
              </a:rPr>
              <a:t>bc</a:t>
            </a:r>
            <a:r>
              <a:rPr lang="en-US" sz="2400" dirty="0">
                <a:solidFill>
                  <a:sysClr val="windowText" lastClr="000000"/>
                </a:solidFill>
                <a:latin typeface="+mj-lt"/>
              </a:rPr>
              <a:t>, </a:t>
            </a:r>
            <a:r>
              <a:rPr lang="en-US" sz="2400" dirty="0" err="1">
                <a:solidFill>
                  <a:sysClr val="windowText" lastClr="000000"/>
                </a:solidFill>
                <a:latin typeface="+mj-lt"/>
              </a:rPr>
              <a:t>cb</a:t>
            </a:r>
            <a:r>
              <a:rPr lang="en-US" sz="2400" dirty="0">
                <a:solidFill>
                  <a:sysClr val="windowText" lastClr="000000"/>
                </a:solidFill>
                <a:latin typeface="+mj-lt"/>
              </a:rPr>
              <a:t> and all permutations made with the letters of ‘</a:t>
            </a:r>
            <a:r>
              <a:rPr lang="en-US" sz="2400" dirty="0" err="1">
                <a:solidFill>
                  <a:sysClr val="windowText" lastClr="000000"/>
                </a:solidFill>
                <a:latin typeface="+mj-lt"/>
              </a:rPr>
              <a:t>abc</a:t>
            </a:r>
            <a:r>
              <a:rPr lang="en-US" sz="2400" dirty="0">
                <a:solidFill>
                  <a:sysClr val="windowText" lastClr="000000"/>
                </a:solidFill>
                <a:latin typeface="+mj-lt"/>
              </a:rPr>
              <a:t>’, taking all at a time are: </a:t>
            </a:r>
            <a:r>
              <a:rPr lang="en-US" sz="2400" dirty="0" err="1">
                <a:solidFill>
                  <a:sysClr val="windowText" lastClr="000000"/>
                </a:solidFill>
                <a:latin typeface="+mj-lt"/>
              </a:rPr>
              <a:t>abc</a:t>
            </a:r>
            <a:r>
              <a:rPr lang="en-US" sz="2400" dirty="0">
                <a:solidFill>
                  <a:sysClr val="windowText" lastClr="000000"/>
                </a:solidFill>
                <a:latin typeface="+mj-lt"/>
              </a:rPr>
              <a:t>, </a:t>
            </a:r>
            <a:r>
              <a:rPr lang="en-US" sz="2400" dirty="0" err="1">
                <a:solidFill>
                  <a:sysClr val="windowText" lastClr="000000"/>
                </a:solidFill>
                <a:latin typeface="+mj-lt"/>
              </a:rPr>
              <a:t>acb</a:t>
            </a:r>
            <a:r>
              <a:rPr lang="en-US" sz="2400" dirty="0">
                <a:solidFill>
                  <a:sysClr val="windowText" lastClr="000000"/>
                </a:solidFill>
                <a:latin typeface="+mj-lt"/>
              </a:rPr>
              <a:t>, bac, </a:t>
            </a:r>
            <a:r>
              <a:rPr lang="en-US" sz="2400" dirty="0" err="1">
                <a:solidFill>
                  <a:sysClr val="windowText" lastClr="000000"/>
                </a:solidFill>
                <a:latin typeface="+mj-lt"/>
              </a:rPr>
              <a:t>bca</a:t>
            </a:r>
            <a:r>
              <a:rPr lang="en-US" sz="2400" dirty="0">
                <a:solidFill>
                  <a:sysClr val="windowText" lastClr="000000"/>
                </a:solidFill>
                <a:latin typeface="+mj-lt"/>
              </a:rPr>
              <a:t>, cab, cba.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DEF1F55-C10C-4DD7-A0D2-38D8B72773AD}"/>
                  </a:ext>
                </a:extLst>
              </p:cNvPr>
              <p:cNvSpPr txBox="1"/>
              <p:nvPr/>
            </p:nvSpPr>
            <p:spPr>
              <a:xfrm>
                <a:off x="171450" y="3023083"/>
                <a:ext cx="9111698" cy="21501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400" b="1" dirty="0">
                    <a:solidFill>
                      <a:schemeClr val="accent6"/>
                    </a:solidFill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Number of Permutation</a:t>
                </a:r>
                <a:endParaRPr lang="en-IN" sz="2400" dirty="0">
                  <a:solidFill>
                    <a:schemeClr val="accent6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15000"/>
                  </a:lnSpc>
                  <a:buFont typeface="Symbol" panose="05050102010706020507" pitchFamily="18" charset="2"/>
                  <a:buChar char=""/>
                </a:pPr>
                <a:r>
                  <a:rPr lang="en-US" sz="24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Number of all permutations of n things, taken r at a time, is given by:</a:t>
                </a:r>
                <a:endParaRPr lang="en-IN" sz="24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6695" algn="ctr">
                  <a:lnSpc>
                    <a:spcPct val="115000"/>
                  </a:lnSpc>
                </a:pPr>
                <a:r>
                  <a:rPr lang="en-US" sz="24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IN" sz="24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6695"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400" baseline="300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lang="en-US" sz="2400" baseline="-250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r</a:t>
                </a:r>
                <a:r>
                  <a:rPr lang="en-US" sz="24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IN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IN" sz="24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DEF1F55-C10C-4DD7-A0D2-38D8B7277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" y="3023083"/>
                <a:ext cx="9111698" cy="2150140"/>
              </a:xfrm>
              <a:prstGeom prst="rect">
                <a:avLst/>
              </a:prstGeom>
              <a:blipFill>
                <a:blip r:embed="rId2"/>
                <a:stretch>
                  <a:fillRect l="-1070" t="-850" b="-2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323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335D-B36D-4492-9914-7F606F11E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60"/>
            <a:ext cx="12192000" cy="711200"/>
          </a:xfrm>
        </p:spPr>
        <p:txBody>
          <a:bodyPr>
            <a:normAutofit/>
          </a:bodyPr>
          <a:lstStyle/>
          <a:p>
            <a:r>
              <a:rPr lang="en-US" dirty="0"/>
              <a:t>Permutation Examples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4">
                <a:extLst>
                  <a:ext uri="{FF2B5EF4-FFF2-40B4-BE49-F238E27FC236}">
                    <a16:creationId xmlns:a16="http://schemas.microsoft.com/office/drawing/2014/main" id="{CD880C4D-0A2C-42EF-B000-CC4AA65FB9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1179" y="820633"/>
                <a:ext cx="11929641" cy="557022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6"/>
                    </a:solidFill>
                  </a:rPr>
                  <a:t>Example-1: </a:t>
                </a:r>
                <a:r>
                  <a:rPr lang="en-US" dirty="0"/>
                  <a:t>In how many different ways can the letters of the word ROSE be arranged?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2"/>
                    </a:solidFill>
                  </a:rPr>
                  <a:t>Solution-1: </a:t>
                </a:r>
                <a:r>
                  <a:rPr lang="en-US" dirty="0"/>
                  <a:t>n = 4, r = 4</a:t>
                </a:r>
                <a:r>
                  <a:rPr lang="en-IN" dirty="0"/>
                  <a:t>                    </a:t>
                </a:r>
                <a:r>
                  <a:rPr lang="en-US" dirty="0"/>
                  <a:t> </a:t>
                </a:r>
                <a:r>
                  <a:rPr lang="en-US" baseline="30000" dirty="0"/>
                  <a:t>4</a:t>
                </a:r>
                <a:r>
                  <a:rPr lang="en-US" dirty="0"/>
                  <a:t>P</a:t>
                </a:r>
                <a:r>
                  <a:rPr lang="en-US" baseline="-25000" dirty="0"/>
                  <a:t>4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4!</m:t>
                        </m:r>
                      </m:num>
                      <m:den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4−4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4!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0!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4∗3∗2∗1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dirty="0"/>
                  <a:t> = 24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6"/>
                    </a:solidFill>
                  </a:rPr>
                  <a:t>Example-2: </a:t>
                </a:r>
                <a:r>
                  <a:rPr lang="en-US" dirty="0"/>
                  <a:t>In how many different ways can the letters of the word TOFFEE be arranged?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2"/>
                    </a:solidFill>
                  </a:rPr>
                  <a:t>Solution-2: </a:t>
                </a:r>
                <a:r>
                  <a:rPr lang="en-US" dirty="0"/>
                  <a:t>Here TOFFEE word has 6 letters but with repetition of F and E two times, therefore arrangement is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6!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2! 2!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6∗5∗4∗3∗2∗1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2∗2</m:t>
                        </m:r>
                      </m:den>
                    </m:f>
                  </m:oMath>
                </a14:m>
                <a:r>
                  <a:rPr lang="en-US" dirty="0"/>
                  <a:t> = 180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6"/>
                    </a:solidFill>
                  </a:rPr>
                  <a:t>Example-3: </a:t>
                </a:r>
                <a:r>
                  <a:rPr lang="en-US" dirty="0"/>
                  <a:t>In how many different ways can the letters of the word ELEPHANT be arranged so that vowels always occur together?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2"/>
                    </a:solidFill>
                  </a:rPr>
                  <a:t>Solution-3: </a:t>
                </a:r>
                <a:r>
                  <a:rPr lang="en-US" dirty="0"/>
                  <a:t>Vowels = E, E and A</a:t>
                </a:r>
                <a:r>
                  <a:rPr lang="en-IN" dirty="0"/>
                  <a:t>, </a:t>
                </a:r>
                <a:r>
                  <a:rPr lang="en-US" dirty="0"/>
                  <a:t>They can be arranged in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3!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</m:oMath>
                </a14:m>
                <a:r>
                  <a:rPr lang="en-US" dirty="0"/>
                  <a:t> , now take these three vowels as one group, so we have total 6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dirty="0"/>
                  <a:t>letters</a:t>
                </a:r>
                <a:r>
                  <a:rPr lang="en-IN" dirty="0"/>
                  <a:t>  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6! 3!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6∗5∗4∗3∗2∗1 ∗ 3∗2∗1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2∗1</m:t>
                        </m:r>
                      </m:den>
                    </m:f>
                  </m:oMath>
                </a14:m>
                <a:r>
                  <a:rPr lang="en-US" dirty="0"/>
                  <a:t> = 2160 </a:t>
                </a:r>
              </a:p>
            </p:txBody>
          </p:sp>
        </mc:Choice>
        <mc:Fallback xmlns="">
          <p:sp>
            <p:nvSpPr>
              <p:cNvPr id="4" name="Content Placeholder 4">
                <a:extLst>
                  <a:ext uri="{FF2B5EF4-FFF2-40B4-BE49-F238E27FC236}">
                    <a16:creationId xmlns:a16="http://schemas.microsoft.com/office/drawing/2014/main" id="{CD880C4D-0A2C-42EF-B000-CC4AA65FB9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179" y="820633"/>
                <a:ext cx="11929641" cy="5570228"/>
              </a:xfrm>
              <a:blipFill>
                <a:blip r:embed="rId2"/>
                <a:stretch>
                  <a:fillRect l="-818" t="-1424" r="-818" b="-35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3419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335D-B36D-4492-9914-7F606F11E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60"/>
            <a:ext cx="12192000" cy="711200"/>
          </a:xfrm>
        </p:spPr>
        <p:txBody>
          <a:bodyPr>
            <a:normAutofit/>
          </a:bodyPr>
          <a:lstStyle/>
          <a:p>
            <a:r>
              <a:rPr lang="en-US" dirty="0"/>
              <a:t>Combination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937ED9-A2C4-497E-AAAB-78C27ADAFE18}"/>
              </a:ext>
            </a:extLst>
          </p:cNvPr>
          <p:cNvSpPr txBox="1"/>
          <p:nvPr/>
        </p:nvSpPr>
        <p:spPr>
          <a:xfrm>
            <a:off x="171450" y="820856"/>
            <a:ext cx="1194435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ysClr val="windowText" lastClr="000000"/>
                </a:solidFill>
                <a:latin typeface="+mj-lt"/>
              </a:rPr>
              <a:t>Combination means selection, committee, group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ysClr val="windowText" lastClr="000000"/>
                </a:solidFill>
                <a:latin typeface="+mj-lt"/>
              </a:rPr>
              <a:t>Each of the different groups or selections which can be formed by taking some or all of a number of objects called a combination.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ysClr val="windowText" lastClr="000000"/>
                </a:solidFill>
                <a:latin typeface="+mj-lt"/>
              </a:rPr>
              <a:t>For example, if we want to select two out of three persons A, B, and C, then possible selections are: AB, BC and CA. (Note here that AB and BA represent the same selection)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D4DD904-190B-4759-900F-CC4B0C74FB3E}"/>
                  </a:ext>
                </a:extLst>
              </p:cNvPr>
              <p:cNvSpPr txBox="1"/>
              <p:nvPr/>
            </p:nvSpPr>
            <p:spPr>
              <a:xfrm>
                <a:off x="171449" y="2870364"/>
                <a:ext cx="8316567" cy="29703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400" b="1" dirty="0">
                    <a:solidFill>
                      <a:schemeClr val="accent6"/>
                    </a:solidFill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Number of Combination</a:t>
                </a:r>
                <a:endParaRPr lang="en-IN" sz="2400" dirty="0">
                  <a:solidFill>
                    <a:schemeClr val="accent6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15000"/>
                  </a:lnSpc>
                  <a:buFont typeface="Symbol" panose="05050102010706020507" pitchFamily="18" charset="2"/>
                  <a:buChar char=""/>
                </a:pPr>
                <a:r>
                  <a:rPr lang="en-US" sz="24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The number of combinations of n things, taken r at a time is:</a:t>
                </a:r>
                <a:endParaRPr lang="en-IN" sz="24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6695" algn="just">
                  <a:lnSpc>
                    <a:spcPct val="115000"/>
                  </a:lnSpc>
                </a:pPr>
                <a:r>
                  <a:rPr lang="en-US" sz="24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IN" sz="24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6695" algn="ctr">
                  <a:lnSpc>
                    <a:spcPct val="115000"/>
                  </a:lnSpc>
                </a:pPr>
                <a:r>
                  <a:rPr lang="en-US" sz="2400" baseline="30000" dirty="0" err="1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 err="1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 err="1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r</a:t>
                </a:r>
                <a:r>
                  <a:rPr lang="en-US" sz="24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!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! </m:t>
                        </m:r>
                        <m:d>
                          <m:dPr>
                            <m:ctrlPr>
                              <a:rPr lang="en-IN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IN" sz="24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6695" algn="ctr">
                  <a:lnSpc>
                    <a:spcPct val="115000"/>
                  </a:lnSpc>
                </a:pPr>
                <a:r>
                  <a:rPr lang="en-US" sz="24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IN" sz="24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15000"/>
                  </a:lnSpc>
                  <a:spcAft>
                    <a:spcPts val="1000"/>
                  </a:spcAft>
                  <a:buFont typeface="Symbol" panose="05050102010706020507" pitchFamily="18" charset="2"/>
                  <a:buChar char=""/>
                </a:pPr>
                <a:r>
                  <a:rPr lang="en-US" sz="2400" baseline="30000" dirty="0" err="1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 err="1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 err="1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= 1, </a:t>
                </a:r>
                <a:r>
                  <a:rPr lang="en-US" sz="2400" baseline="300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= 1 and </a:t>
                </a:r>
                <a:r>
                  <a:rPr lang="en-US" sz="2400" baseline="300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= n</a:t>
                </a:r>
                <a:endParaRPr lang="en-IN" sz="24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D4DD904-190B-4759-900F-CC4B0C74F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49" y="2870364"/>
                <a:ext cx="8316567" cy="2970365"/>
              </a:xfrm>
              <a:prstGeom prst="rect">
                <a:avLst/>
              </a:prstGeom>
              <a:blipFill>
                <a:blip r:embed="rId2"/>
                <a:stretch>
                  <a:fillRect l="-1173" t="-616" b="-39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620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335D-B36D-4492-9914-7F606F11E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60"/>
            <a:ext cx="12192000" cy="711200"/>
          </a:xfrm>
        </p:spPr>
        <p:txBody>
          <a:bodyPr>
            <a:normAutofit/>
          </a:bodyPr>
          <a:lstStyle/>
          <a:p>
            <a:r>
              <a:rPr lang="en-US" dirty="0"/>
              <a:t>Combination Examples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4">
                <a:extLst>
                  <a:ext uri="{FF2B5EF4-FFF2-40B4-BE49-F238E27FC236}">
                    <a16:creationId xmlns:a16="http://schemas.microsoft.com/office/drawing/2014/main" id="{CD880C4D-0A2C-42EF-B000-CC4AA65FB9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1179" y="770042"/>
                <a:ext cx="11929641" cy="581960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6"/>
                    </a:solidFill>
                  </a:rPr>
                  <a:t>Example-1: </a:t>
                </a:r>
                <a:r>
                  <a:rPr lang="en-US" dirty="0"/>
                  <a:t>There are 15 persons in a group. They shake hand with each other. Find </a:t>
                </a:r>
                <a:r>
                  <a:rPr lang="en-US"/>
                  <a:t>the different </a:t>
                </a:r>
                <a:r>
                  <a:rPr lang="en-US" dirty="0"/>
                  <a:t>number of hand shake.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2"/>
                    </a:solidFill>
                  </a:rPr>
                  <a:t>Solution-1: </a:t>
                </a:r>
                <a:r>
                  <a:rPr lang="en-US" dirty="0"/>
                  <a:t>At a time two persons can hand shake with each other, so total hand shake is</a:t>
                </a:r>
                <a:endParaRPr lang="en-IN" dirty="0"/>
              </a:p>
              <a:p>
                <a:pPr marL="0" indent="0" algn="ctr">
                  <a:buNone/>
                </a:pPr>
                <a:r>
                  <a:rPr lang="en-US" dirty="0"/>
                  <a:t>     </a:t>
                </a:r>
                <a:r>
                  <a:rPr lang="en-US" baseline="30000" dirty="0"/>
                  <a:t>15</a:t>
                </a:r>
                <a:r>
                  <a:rPr lang="en-US" dirty="0"/>
                  <a:t>C</a:t>
                </a:r>
                <a:r>
                  <a:rPr lang="en-US" baseline="-25000" dirty="0"/>
                  <a:t>2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15!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2! 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15−2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15!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2! 13!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15∗14∗13!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2∗1 ∗ 13!</m:t>
                        </m:r>
                      </m:den>
                    </m:f>
                  </m:oMath>
                </a14:m>
                <a:r>
                  <a:rPr lang="en-US" dirty="0"/>
                  <a:t> = 105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6"/>
                    </a:solidFill>
                  </a:rPr>
                  <a:t>Example-2: </a:t>
                </a:r>
                <a:r>
                  <a:rPr lang="en-US" dirty="0"/>
                  <a:t>A committee of 5 members is to be formed out of 4 men and 5 women.</a:t>
                </a:r>
              </a:p>
              <a:p>
                <a:pPr marL="0" indent="0">
                  <a:buNone/>
                </a:pPr>
                <a:r>
                  <a:rPr lang="en-US" dirty="0"/>
                  <a:t>(</a:t>
                </a:r>
                <a:r>
                  <a:rPr lang="en-US" dirty="0" err="1"/>
                  <a:t>i</a:t>
                </a:r>
                <a:r>
                  <a:rPr lang="en-US" dirty="0"/>
                  <a:t>)  In how many ways can a committee consisting of at least 1 woman be formed?</a:t>
                </a:r>
              </a:p>
              <a:p>
                <a:pPr marL="0" indent="0">
                  <a:buNone/>
                </a:pPr>
                <a:r>
                  <a:rPr lang="en-US" dirty="0"/>
                  <a:t>(ii) In how many ways can a committee consisting of 3 men and 2 women be formed?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2"/>
                    </a:solidFill>
                  </a:rPr>
                  <a:t>Solution-2: </a:t>
                </a:r>
                <a:r>
                  <a:rPr lang="en-US" dirty="0"/>
                  <a:t>(</a:t>
                </a:r>
                <a:r>
                  <a:rPr lang="en-US" dirty="0" err="1"/>
                  <a:t>i</a:t>
                </a:r>
                <a:r>
                  <a:rPr lang="en-US" dirty="0"/>
                  <a:t>) Committee has at least 1 woman, so there are different cases like 4 men + 1 woman, 3 men + 2 women, 2 men + 3 women, 1 men + 4 women and only 5 women.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Therefore, </a:t>
                </a:r>
                <a:r>
                  <a:rPr lang="en-US" baseline="30000" dirty="0"/>
                  <a:t>4</a:t>
                </a:r>
                <a:r>
                  <a:rPr lang="en-US" dirty="0"/>
                  <a:t>C</a:t>
                </a:r>
                <a:r>
                  <a:rPr lang="en-US" baseline="-25000" dirty="0"/>
                  <a:t>4</a:t>
                </a:r>
                <a:r>
                  <a:rPr lang="en-US" dirty="0"/>
                  <a:t> x </a:t>
                </a:r>
                <a:r>
                  <a:rPr lang="en-US" baseline="30000" dirty="0"/>
                  <a:t>5</a:t>
                </a:r>
                <a:r>
                  <a:rPr lang="en-US" dirty="0"/>
                  <a:t>C</a:t>
                </a:r>
                <a:r>
                  <a:rPr lang="en-US" baseline="-25000" dirty="0"/>
                  <a:t>1</a:t>
                </a:r>
                <a:r>
                  <a:rPr lang="en-US" dirty="0"/>
                  <a:t> + </a:t>
                </a:r>
                <a:r>
                  <a:rPr lang="en-US" baseline="30000" dirty="0"/>
                  <a:t>4</a:t>
                </a:r>
                <a:r>
                  <a:rPr lang="en-US" dirty="0"/>
                  <a:t>C</a:t>
                </a:r>
                <a:r>
                  <a:rPr lang="en-US" baseline="-25000" dirty="0"/>
                  <a:t>3</a:t>
                </a:r>
                <a:r>
                  <a:rPr lang="en-US" dirty="0"/>
                  <a:t> x </a:t>
                </a:r>
                <a:r>
                  <a:rPr lang="en-US" baseline="30000" dirty="0"/>
                  <a:t>5</a:t>
                </a:r>
                <a:r>
                  <a:rPr lang="en-US" dirty="0"/>
                  <a:t>C</a:t>
                </a:r>
                <a:r>
                  <a:rPr lang="en-US" baseline="-25000" dirty="0"/>
                  <a:t>2</a:t>
                </a:r>
                <a:r>
                  <a:rPr lang="en-US" dirty="0"/>
                  <a:t> + </a:t>
                </a:r>
                <a:r>
                  <a:rPr lang="en-US" baseline="30000" dirty="0"/>
                  <a:t>4</a:t>
                </a:r>
                <a:r>
                  <a:rPr lang="en-US" dirty="0"/>
                  <a:t>C</a:t>
                </a:r>
                <a:r>
                  <a:rPr lang="en-US" baseline="-25000" dirty="0"/>
                  <a:t>2</a:t>
                </a:r>
                <a:r>
                  <a:rPr lang="en-US" dirty="0"/>
                  <a:t> x </a:t>
                </a:r>
                <a:r>
                  <a:rPr lang="en-US" baseline="30000" dirty="0"/>
                  <a:t>5</a:t>
                </a:r>
                <a:r>
                  <a:rPr lang="en-US" dirty="0"/>
                  <a:t>C</a:t>
                </a:r>
                <a:r>
                  <a:rPr lang="en-US" baseline="-25000" dirty="0"/>
                  <a:t>3 </a:t>
                </a:r>
                <a:r>
                  <a:rPr lang="en-US" dirty="0"/>
                  <a:t>+ </a:t>
                </a:r>
                <a:r>
                  <a:rPr lang="en-US" baseline="30000" dirty="0"/>
                  <a:t>4</a:t>
                </a:r>
                <a:r>
                  <a:rPr lang="en-US" dirty="0"/>
                  <a:t>C</a:t>
                </a:r>
                <a:r>
                  <a:rPr lang="en-US" baseline="-25000" dirty="0"/>
                  <a:t>1</a:t>
                </a:r>
                <a:r>
                  <a:rPr lang="en-US" dirty="0"/>
                  <a:t> x </a:t>
                </a:r>
                <a:r>
                  <a:rPr lang="en-US" baseline="30000" dirty="0"/>
                  <a:t>5</a:t>
                </a:r>
                <a:r>
                  <a:rPr lang="en-US" dirty="0"/>
                  <a:t>C</a:t>
                </a:r>
                <a:r>
                  <a:rPr lang="en-US" baseline="-25000" dirty="0"/>
                  <a:t>4</a:t>
                </a:r>
                <a:r>
                  <a:rPr lang="en-US" dirty="0"/>
                  <a:t> + </a:t>
                </a:r>
                <a:r>
                  <a:rPr lang="en-US" baseline="30000" dirty="0"/>
                  <a:t>4</a:t>
                </a:r>
                <a:r>
                  <a:rPr lang="en-US" dirty="0"/>
                  <a:t>C</a:t>
                </a:r>
                <a:r>
                  <a:rPr lang="en-US" baseline="-25000" dirty="0"/>
                  <a:t>0</a:t>
                </a:r>
                <a:r>
                  <a:rPr lang="en-US" dirty="0"/>
                  <a:t> x </a:t>
                </a:r>
                <a:r>
                  <a:rPr lang="en-US" baseline="30000" dirty="0"/>
                  <a:t>5</a:t>
                </a:r>
                <a:r>
                  <a:rPr lang="en-US" dirty="0"/>
                  <a:t>C</a:t>
                </a:r>
                <a:r>
                  <a:rPr lang="en-US" baseline="-25000" dirty="0"/>
                  <a:t>5</a:t>
                </a:r>
                <a:r>
                  <a:rPr lang="en-IN" dirty="0"/>
                  <a:t> </a:t>
                </a:r>
                <a:r>
                  <a:rPr lang="en-US" dirty="0"/>
                  <a:t>= 1x5 + 4x10 + 6x10 + 4x5 + 1x1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                                              = 5 + 40 + 60 + 20 + 1   =  126 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(ii) Committee has 3 men and 2 women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Therefore, </a:t>
                </a:r>
                <a:r>
                  <a:rPr lang="en-US" baseline="30000" dirty="0"/>
                  <a:t>4</a:t>
                </a:r>
                <a:r>
                  <a:rPr lang="en-US" dirty="0"/>
                  <a:t>C</a:t>
                </a:r>
                <a:r>
                  <a:rPr lang="en-US" baseline="-25000" dirty="0"/>
                  <a:t>3</a:t>
                </a:r>
                <a:r>
                  <a:rPr lang="en-US" dirty="0"/>
                  <a:t> x </a:t>
                </a:r>
                <a:r>
                  <a:rPr lang="en-US" baseline="30000" dirty="0"/>
                  <a:t>5</a:t>
                </a:r>
                <a:r>
                  <a:rPr lang="en-US" dirty="0"/>
                  <a:t>C</a:t>
                </a:r>
                <a:r>
                  <a:rPr lang="en-US" baseline="-25000" dirty="0"/>
                  <a:t>2</a:t>
                </a:r>
                <a:r>
                  <a:rPr lang="en-US" dirty="0"/>
                  <a:t>  = 4 x 10 = 40</a:t>
                </a:r>
                <a:endParaRPr lang="en-IN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4">
                <a:extLst>
                  <a:ext uri="{FF2B5EF4-FFF2-40B4-BE49-F238E27FC236}">
                    <a16:creationId xmlns:a16="http://schemas.microsoft.com/office/drawing/2014/main" id="{CD880C4D-0A2C-42EF-B000-CC4AA65FB9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179" y="770042"/>
                <a:ext cx="11929641" cy="5819602"/>
              </a:xfrm>
              <a:blipFill>
                <a:blip r:embed="rId2"/>
                <a:stretch>
                  <a:fillRect l="-818" t="-1361" r="-818" b="-24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204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EF41F-7DAF-4586-9A74-97719FE56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31E903-C9D4-41BB-8727-D4D504225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3"/>
            <a:ext cx="11929641" cy="4016670"/>
          </a:xfrm>
        </p:spPr>
        <p:txBody>
          <a:bodyPr/>
          <a:lstStyle/>
          <a:p>
            <a:r>
              <a:rPr lang="en-IN" dirty="0">
                <a:solidFill>
                  <a:schemeClr val="accent6"/>
                </a:solidFill>
              </a:rPr>
              <a:t>Ex-1:</a:t>
            </a:r>
            <a:r>
              <a:rPr lang="en-IN" dirty="0"/>
              <a:t> </a:t>
            </a:r>
            <a:r>
              <a:rPr lang="en-US" dirty="0"/>
              <a:t>In how many different ways can the letters of the word AUCTION be arranged so that vowels always occur together?</a:t>
            </a:r>
            <a:endParaRPr lang="en-IN" dirty="0"/>
          </a:p>
          <a:p>
            <a:r>
              <a:rPr lang="en-IN" dirty="0">
                <a:solidFill>
                  <a:schemeClr val="accent6"/>
                </a:solidFill>
              </a:rPr>
              <a:t>Ex-2: </a:t>
            </a:r>
            <a:r>
              <a:rPr lang="en-US" dirty="0"/>
              <a:t>In how many different ways can the letters of the word ALLAHABAD be arranged?</a:t>
            </a:r>
            <a:endParaRPr lang="en-IN" dirty="0"/>
          </a:p>
          <a:p>
            <a:r>
              <a:rPr lang="en-IN" dirty="0">
                <a:solidFill>
                  <a:schemeClr val="accent6"/>
                </a:solidFill>
              </a:rPr>
              <a:t>Ex-3:</a:t>
            </a:r>
            <a:r>
              <a:rPr lang="en-IN" dirty="0"/>
              <a:t> Out of 5 women and 4 men, a committee of three members is to be formed in such a way that at least one member is a woman. In how many different ways can it be done?</a:t>
            </a:r>
          </a:p>
          <a:p>
            <a:r>
              <a:rPr lang="en-IN" dirty="0">
                <a:solidFill>
                  <a:schemeClr val="accent6"/>
                </a:solidFill>
              </a:rPr>
              <a:t>Ex-4: </a:t>
            </a:r>
            <a:r>
              <a:rPr lang="en-US" dirty="0"/>
              <a:t>In how many different ways can the letters of the word MACHINE be arranged so that vowels may occupy only the odd positions? </a:t>
            </a:r>
          </a:p>
          <a:p>
            <a:r>
              <a:rPr lang="en-US" dirty="0">
                <a:solidFill>
                  <a:schemeClr val="accent6"/>
                </a:solidFill>
              </a:rPr>
              <a:t>Ex-5: </a:t>
            </a:r>
            <a:r>
              <a:rPr lang="en-US" dirty="0"/>
              <a:t>A committee of 5 members is to be formed out of 3 trainees, 4 professors, and 6 research associates. In how many different ways can this be done if the committee should have 2 trainees and 3 research associates?</a:t>
            </a:r>
            <a:endParaRPr lang="en-IN" dirty="0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0A704C04-304C-4DD5-BCD4-CE930C0B5474}"/>
              </a:ext>
            </a:extLst>
          </p:cNvPr>
          <p:cNvSpPr txBox="1"/>
          <p:nvPr/>
        </p:nvSpPr>
        <p:spPr>
          <a:xfrm>
            <a:off x="4134677" y="1161617"/>
            <a:ext cx="1580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2"/>
                </a:solidFill>
              </a:rPr>
              <a:t>Ans = 576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54023A-AF84-4854-A278-E2A8AED45660}"/>
              </a:ext>
            </a:extLst>
          </p:cNvPr>
          <p:cNvSpPr txBox="1"/>
          <p:nvPr/>
        </p:nvSpPr>
        <p:spPr>
          <a:xfrm>
            <a:off x="10757453" y="1603404"/>
            <a:ext cx="1580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2"/>
                </a:solidFill>
              </a:rPr>
              <a:t>Ans = 7560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3C993D-07D7-49CF-B311-D09760E8A90A}"/>
              </a:ext>
            </a:extLst>
          </p:cNvPr>
          <p:cNvSpPr txBox="1"/>
          <p:nvPr/>
        </p:nvSpPr>
        <p:spPr>
          <a:xfrm>
            <a:off x="10303566" y="2401902"/>
            <a:ext cx="1580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2"/>
                </a:solidFill>
              </a:rPr>
              <a:t>Ans = 80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454174-94AC-409E-8937-441C44542C1B}"/>
              </a:ext>
            </a:extLst>
          </p:cNvPr>
          <p:cNvSpPr txBox="1"/>
          <p:nvPr/>
        </p:nvSpPr>
        <p:spPr>
          <a:xfrm>
            <a:off x="5714999" y="3188228"/>
            <a:ext cx="1580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2"/>
                </a:solidFill>
              </a:rPr>
              <a:t>Ans = 576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51DD56-E4D8-4FD6-84B5-18F32C2F7436}"/>
              </a:ext>
            </a:extLst>
          </p:cNvPr>
          <p:cNvSpPr txBox="1"/>
          <p:nvPr/>
        </p:nvSpPr>
        <p:spPr>
          <a:xfrm>
            <a:off x="4823791" y="4302219"/>
            <a:ext cx="1580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2"/>
                </a:solidFill>
              </a:rPr>
              <a:t>Ans = 60</a:t>
            </a:r>
          </a:p>
        </p:txBody>
      </p:sp>
    </p:spTree>
    <p:extLst>
      <p:ext uri="{BB962C8B-B14F-4D97-AF65-F5344CB8AC3E}">
        <p14:creationId xmlns:p14="http://schemas.microsoft.com/office/powerpoint/2010/main" val="224214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76" grpId="0"/>
      <p:bldP spid="7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6896</TotalTime>
  <Words>784</Words>
  <Application>Microsoft Office PowerPoint</Application>
  <PresentationFormat>Widescreen</PresentationFormat>
  <Paragraphs>58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Symbol</vt:lpstr>
      <vt:lpstr>Wingdings 3</vt:lpstr>
      <vt:lpstr>Roboto Condensed</vt:lpstr>
      <vt:lpstr>Wingdings</vt:lpstr>
      <vt:lpstr>Roboto Condensed Light</vt:lpstr>
      <vt:lpstr>Calibri</vt:lpstr>
      <vt:lpstr>Cambria Math</vt:lpstr>
      <vt:lpstr>Arial</vt:lpstr>
      <vt:lpstr>Office Theme</vt:lpstr>
      <vt:lpstr> Permutation &amp; Combination </vt:lpstr>
      <vt:lpstr>Permutation</vt:lpstr>
      <vt:lpstr>Permutation Examples</vt:lpstr>
      <vt:lpstr>Combination</vt:lpstr>
      <vt:lpstr>Combination Examples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HareKrishna</cp:lastModifiedBy>
  <cp:revision>567</cp:revision>
  <dcterms:created xsi:type="dcterms:W3CDTF">2020-05-01T05:09:15Z</dcterms:created>
  <dcterms:modified xsi:type="dcterms:W3CDTF">2024-02-23T04:58:39Z</dcterms:modified>
</cp:coreProperties>
</file>