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0" r:id="rId2"/>
    <p:sldId id="409" r:id="rId3"/>
    <p:sldId id="419" r:id="rId4"/>
    <p:sldId id="416" r:id="rId5"/>
    <p:sldId id="420" r:id="rId6"/>
    <p:sldId id="411" r:id="rId7"/>
  </p:sldIdLst>
  <p:sldSz cx="12192000" cy="6858000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Roboto Condensed" panose="02000000000000000000" pitchFamily="2" charset="0"/>
      <p:regular r:id="rId11"/>
      <p:bold r:id="rId12"/>
      <p:italic r:id="rId13"/>
      <p:boldItalic r:id="rId14"/>
    </p:embeddedFont>
    <p:embeddedFont>
      <p:font typeface="Roboto Condensed Light" panose="02000000000000000000" pitchFamily="2" charset="0"/>
      <p:regular r:id="rId15"/>
      <p: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t7nLemtL3TuKxde28ZSSw==" hashData="O/0hR+Jhkon2gKazXqs6ezSUBm75EcyafStdsdkcmV81JA+mpKBp+r/YqlddKk+U5qkQm4gpDDZ/lfINV8QlSQ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vyas" initials="kv" lastIdx="1" clrIdx="0">
    <p:extLst>
      <p:ext uri="{19B8F6BF-5375-455C-9EA6-DF929625EA0E}">
        <p15:presenceInfo xmlns:p15="http://schemas.microsoft.com/office/powerpoint/2012/main" userId="bf93b71aea7da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07D8B"/>
    <a:srgbClr val="301B92"/>
    <a:srgbClr val="673BB7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16" d="100"/>
          <a:sy n="16" d="100"/>
        </p:scale>
        <p:origin x="313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85114-151F-4DD3-A0B8-3D48A215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D90B-9A8F-485C-8292-FBB99BB4E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4983-44D3-45A8-9D86-0B9C45442A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B2A6-6534-401E-8C5F-E86CDFCB3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556C-8D15-4673-BFA2-E8DEF4C2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8025-BFE7-4B0B-BEDD-AFE1C976C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5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0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22241" y="1872509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8012080-EEDF-452D-8D43-5803ED5F233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32" y="1437106"/>
            <a:ext cx="3383666" cy="2594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38E56C-3B95-9C21-6C3B-4B8DC75A62D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265" y="219982"/>
            <a:ext cx="2943833" cy="8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D414B88-DB4B-E87D-582C-0FF695A5FF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83" y="6036826"/>
            <a:ext cx="1786137" cy="5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C226DAF-A3C6-40FB-8F91-C7F7A713C3D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C9B6194-7463-456E-B567-D9B9C856AB72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C05D353-A70B-4687-8A49-D44BCD80FCA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9C2E92C4-49EF-4D4D-A6B9-E157CCC2FFE0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1C651DC-CFA8-4914-92F1-1FF83E900B8B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D0635C5-7AE7-4A31-84EE-FC14A4BCEA69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1B8BC83-3189-4BEF-9B76-E5B3BE7520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D54113D-A297-4D4F-B507-CA01E1459CB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78199469-7E22-4333-9962-C2A03923F078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Simplification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4DF0B2CA-0D59-41EF-8432-9E74D5B517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AC9F0E07-E84B-4A94-8124-2A56A55F2AF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7CC2A7B-BE67-4B8D-A096-51A052E6289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DBF1E76-977D-4892-ACFE-BC891B8F7A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3" y="1495555"/>
            <a:ext cx="7035300" cy="25787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Probability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D.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b="1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FA3FA8-B6EF-43CB-89FE-A5F553A368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37ED9-A2C4-497E-AAAB-78C27ADAFE18}"/>
              </a:ext>
            </a:extLst>
          </p:cNvPr>
          <p:cNvSpPr txBox="1"/>
          <p:nvPr/>
        </p:nvSpPr>
        <p:spPr>
          <a:xfrm>
            <a:off x="171450" y="820856"/>
            <a:ext cx="11944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accent6"/>
                </a:solidFill>
              </a:rPr>
              <a:t>Random experiment</a:t>
            </a:r>
            <a:endParaRPr lang="en-IN" sz="2400" dirty="0">
              <a:solidFill>
                <a:schemeClr val="accent6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random experiment is an experiment or a process for which the outcomes cannot be predicted with certainty.</a:t>
            </a:r>
            <a:endParaRPr lang="en-IN" sz="24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For example, the process of rolling an unbiased dice, tossing a fair coin, drawing a card from a pack of well shuffled card, picking up a ball of certain color from a bag containing balls of different colors, </a:t>
            </a:r>
            <a:r>
              <a:rPr lang="en-US" sz="2400" dirty="0" err="1"/>
              <a:t>etc</a:t>
            </a:r>
            <a:r>
              <a:rPr lang="en-US" sz="2400" dirty="0"/>
              <a:t>… are known as random experiment.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94921-A6F2-476C-A71F-FF210B2F3A0C}"/>
              </a:ext>
            </a:extLst>
          </p:cNvPr>
          <p:cNvSpPr txBox="1"/>
          <p:nvPr/>
        </p:nvSpPr>
        <p:spPr>
          <a:xfrm>
            <a:off x="171449" y="3239696"/>
            <a:ext cx="11944349" cy="2739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Sample space</a:t>
            </a:r>
            <a:endParaRPr lang="en-IN" sz="2400" dirty="0">
              <a:solidFill>
                <a:schemeClr val="accent6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set of total possible outcomes in a random experiment is known as sample space denoted by S.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 rolling a dice S = {1, 2, 3, 4, 5, 6}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 tossing a coin once, S = {H, T}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two coins are tossed, then S = {HH, HT, TH, TT}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B937-2A90-40C5-81EA-0C8587D3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81787B-3017-49B4-964A-EB6C49228DF5}"/>
                  </a:ext>
                </a:extLst>
              </p:cNvPr>
              <p:cNvSpPr txBox="1"/>
              <p:nvPr/>
            </p:nvSpPr>
            <p:spPr>
              <a:xfrm>
                <a:off x="111814" y="807263"/>
                <a:ext cx="7382289" cy="274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Probability</a:t>
                </a:r>
                <a:endParaRPr lang="en-IN" sz="2400" dirty="0">
                  <a:solidFill>
                    <a:schemeClr val="accent6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Probability of any event (E), P(E)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4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6695" algn="just"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 where, n(E) = Total number of required outcomes</a:t>
                </a:r>
                <a:endParaRPr lang="en-IN" sz="2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6695" algn="just"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n(S) = Total number of possible outcomes</a:t>
                </a:r>
                <a:endParaRPr lang="en-IN" sz="2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6695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P(E) = Probability of event</a:t>
                </a:r>
                <a:endParaRPr lang="en-IN" sz="2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81787B-3017-49B4-964A-EB6C49228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4" y="807263"/>
                <a:ext cx="7382289" cy="2741391"/>
              </a:xfrm>
              <a:prstGeom prst="rect">
                <a:avLst/>
              </a:prstGeom>
              <a:blipFill>
                <a:blip r:embed="rId2"/>
                <a:stretch>
                  <a:fillRect l="-1321" t="-667" b="-4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52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D880C4D-0A2C-42EF-B000-CC4AA65F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20633"/>
            <a:ext cx="11929641" cy="55702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Example-1: </a:t>
            </a:r>
            <a:r>
              <a:rPr lang="en-US" dirty="0"/>
              <a:t>Find the probability of head when single coin is tossed.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Solution-1: </a:t>
            </a:r>
            <a:r>
              <a:rPr lang="en-US" dirty="0"/>
              <a:t>n(E) = 1 {H}</a:t>
            </a:r>
            <a:r>
              <a:rPr lang="en-IN" dirty="0"/>
              <a:t>,  </a:t>
            </a:r>
            <a:r>
              <a:rPr lang="en-US" dirty="0"/>
              <a:t>n(S) = 2 {H, T}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            P(E) = 1/2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Example-2: </a:t>
            </a:r>
            <a:r>
              <a:rPr lang="en-US" dirty="0"/>
              <a:t>Find the probability of at most one head when two coins are tossed simultaneously.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Solution-2: </a:t>
            </a:r>
            <a:r>
              <a:rPr lang="en-US" dirty="0"/>
              <a:t>n(E) = 3 {TT, TH, HT}</a:t>
            </a:r>
            <a:r>
              <a:rPr lang="en-IN" dirty="0"/>
              <a:t>,  </a:t>
            </a:r>
            <a:r>
              <a:rPr lang="en-US" dirty="0"/>
              <a:t>n(S) = 4 {HH, HT, TH, TT}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             P(E) = 3/4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Example-3: </a:t>
            </a:r>
            <a:r>
              <a:rPr lang="en-US" dirty="0"/>
              <a:t>Find the probability of getting a multiple of 3 when one dice is thrown once.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Solution-3: </a:t>
            </a:r>
            <a:r>
              <a:rPr lang="en-US" dirty="0"/>
              <a:t>n(E) = 2 {3, 6}</a:t>
            </a:r>
            <a:r>
              <a:rPr lang="en-IN" dirty="0"/>
              <a:t>,  </a:t>
            </a:r>
            <a:r>
              <a:rPr lang="en-US" dirty="0"/>
              <a:t>n(S) = 6 {1, 2, 3, 4, 5, 6}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US" dirty="0"/>
              <a:t>                  P(E) = 2/6  = 1/3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D880C4D-0A2C-42EF-B000-CC4AA65F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20633"/>
            <a:ext cx="11929641" cy="55702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Example-4: </a:t>
            </a:r>
            <a:r>
              <a:rPr lang="en-US" dirty="0"/>
              <a:t>Find the probability that sum is divisible by 4 when two dice are thrown simultaneously.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Solution-4: </a:t>
            </a:r>
            <a:r>
              <a:rPr lang="pt-BR" dirty="0"/>
              <a:t>n(E) = 9 {1+3, 2+2, 2+6, 3+1, 3+5, 4+4, 5+3, 6+2, 6+6},  n(S) = 36 </a:t>
            </a:r>
          </a:p>
          <a:p>
            <a:pPr marL="0" indent="0">
              <a:buNone/>
            </a:pPr>
            <a:r>
              <a:rPr lang="pt-BR" dirty="0"/>
              <a:t>                   P(E) = 9/36  = 1/4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Example-5: </a:t>
            </a:r>
            <a:r>
              <a:rPr lang="en-US" dirty="0"/>
              <a:t>If from a pack of 52 cards, 1 card is drawn at random. Find the probability that the card is King card.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Solution-5: </a:t>
            </a:r>
            <a:r>
              <a:rPr lang="pt-BR" dirty="0"/>
              <a:t>n(E) = </a:t>
            </a:r>
            <a:r>
              <a:rPr lang="en-US" baseline="30000" dirty="0"/>
              <a:t>4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pt-BR" dirty="0"/>
              <a:t> = 4, n(S) = </a:t>
            </a:r>
            <a:r>
              <a:rPr lang="en-US" baseline="30000" dirty="0"/>
              <a:t>52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pt-BR" dirty="0"/>
              <a:t> = 52</a:t>
            </a:r>
          </a:p>
          <a:p>
            <a:pPr marL="0" indent="0">
              <a:buNone/>
            </a:pPr>
            <a:r>
              <a:rPr lang="pt-BR" dirty="0"/>
              <a:t>                   P(E) = 4/52  = 1/13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1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F41F-7DAF-4586-9A74-97719FE5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1E903-C9D4-41BB-8727-D4D50422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3"/>
            <a:ext cx="11929641" cy="4016670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Ex-1:</a:t>
            </a:r>
            <a:r>
              <a:rPr lang="en-IN" dirty="0"/>
              <a:t> </a:t>
            </a:r>
            <a:r>
              <a:rPr lang="en-US" dirty="0"/>
              <a:t>In a simultaneous throw of two dice, what is the probability of getting a doublet?</a:t>
            </a:r>
            <a:endParaRPr lang="en-IN" dirty="0"/>
          </a:p>
          <a:p>
            <a:r>
              <a:rPr lang="en-IN" dirty="0">
                <a:solidFill>
                  <a:schemeClr val="accent6"/>
                </a:solidFill>
              </a:rPr>
              <a:t>Ex-2: </a:t>
            </a:r>
            <a:r>
              <a:rPr lang="en-IN" dirty="0"/>
              <a:t>Tickets numbered 1 to 20 are mixed up and then a ticket is drawn at random. What is the probability that the ticket drawn has a number which is a multiple of 3 or 5?</a:t>
            </a:r>
          </a:p>
          <a:p>
            <a:r>
              <a:rPr lang="en-IN" dirty="0">
                <a:solidFill>
                  <a:schemeClr val="accent6"/>
                </a:solidFill>
              </a:rPr>
              <a:t>Ex-3:</a:t>
            </a:r>
            <a:r>
              <a:rPr lang="en-IN" dirty="0"/>
              <a:t> A basket contains 4 red, 5 blue, and 3 green marbles. If 2 marbles are drawn at random from the basket, what is the probability that both are red?</a:t>
            </a:r>
          </a:p>
          <a:p>
            <a:r>
              <a:rPr lang="en-IN" dirty="0">
                <a:solidFill>
                  <a:schemeClr val="accent6"/>
                </a:solidFill>
              </a:rPr>
              <a:t>Ex-4: </a:t>
            </a:r>
            <a:r>
              <a:rPr lang="en-US" dirty="0"/>
              <a:t>Four persons are chosen at random from a group of 3 men, 2 women, and 4 children. The chance that exactly 2 of them are children, is?</a:t>
            </a:r>
          </a:p>
          <a:p>
            <a:r>
              <a:rPr lang="en-US" dirty="0">
                <a:solidFill>
                  <a:schemeClr val="accent6"/>
                </a:solidFill>
              </a:rPr>
              <a:t>Ex-5: </a:t>
            </a:r>
            <a:r>
              <a:rPr lang="en-US" dirty="0"/>
              <a:t>A bag contains 4 red balls, 6 blue balls, and 8 pink balls. One ball is drawn at random and replace with 3 pink balls. A probability that the first ball drawn was either red or blue in color and the second ball drawn was pink in color?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A704C04-304C-4DD5-BCD4-CE930C0B5474}"/>
                  </a:ext>
                </a:extLst>
              </p:cNvPr>
              <p:cNvSpPr txBox="1"/>
              <p:nvPr/>
            </p:nvSpPr>
            <p:spPr>
              <a:xfrm>
                <a:off x="10767392" y="731079"/>
                <a:ext cx="1580322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chemeClr val="tx2"/>
                    </a:solidFill>
                  </a:rPr>
                  <a:t>Ans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IN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A704C04-304C-4DD5-BCD4-CE930C0B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392" y="731079"/>
                <a:ext cx="1580322" cy="613886"/>
              </a:xfrm>
              <a:prstGeom prst="rect">
                <a:avLst/>
              </a:prstGeom>
              <a:blipFill>
                <a:blip r:embed="rId2"/>
                <a:stretch>
                  <a:fillRect l="-5769" b="-9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54023A-AF84-4854-A278-E2A8AED45660}"/>
                  </a:ext>
                </a:extLst>
              </p:cNvPr>
              <p:cNvSpPr txBox="1"/>
              <p:nvPr/>
            </p:nvSpPr>
            <p:spPr>
              <a:xfrm>
                <a:off x="9584634" y="1531948"/>
                <a:ext cx="1580322" cy="61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chemeClr val="tx2"/>
                    </a:solidFill>
                  </a:rPr>
                  <a:t>Ans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IN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54023A-AF84-4854-A278-E2A8AED4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34" y="1531948"/>
                <a:ext cx="1580322" cy="616194"/>
              </a:xfrm>
              <a:prstGeom prst="rect">
                <a:avLst/>
              </a:prstGeom>
              <a:blipFill>
                <a:blip r:embed="rId3"/>
                <a:stretch>
                  <a:fillRect l="-5769" b="-9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3C993D-07D7-49CF-B311-D09760E8A90A}"/>
                  </a:ext>
                </a:extLst>
              </p:cNvPr>
              <p:cNvSpPr txBox="1"/>
              <p:nvPr/>
            </p:nvSpPr>
            <p:spPr>
              <a:xfrm>
                <a:off x="7358270" y="2340539"/>
                <a:ext cx="1580322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chemeClr val="tx2"/>
                    </a:solidFill>
                  </a:rPr>
                  <a:t>Ans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IN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3C993D-07D7-49CF-B311-D09760E8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270" y="2340539"/>
                <a:ext cx="1580322" cy="616964"/>
              </a:xfrm>
              <a:prstGeom prst="rect">
                <a:avLst/>
              </a:prstGeom>
              <a:blipFill>
                <a:blip r:embed="rId4"/>
                <a:stretch>
                  <a:fillRect l="-5792" b="-9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54174-94AC-409E-8937-441C44542C1B}"/>
                  </a:ext>
                </a:extLst>
              </p:cNvPr>
              <p:cNvSpPr txBox="1"/>
              <p:nvPr/>
            </p:nvSpPr>
            <p:spPr>
              <a:xfrm>
                <a:off x="6185453" y="3122057"/>
                <a:ext cx="1580322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chemeClr val="tx2"/>
                    </a:solidFill>
                  </a:rPr>
                  <a:t>Ans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IN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54174-94AC-409E-8937-441C44542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453" y="3122057"/>
                <a:ext cx="1580322" cy="613886"/>
              </a:xfrm>
              <a:prstGeom prst="rect">
                <a:avLst/>
              </a:prstGeom>
              <a:blipFill>
                <a:blip r:embed="rId5"/>
                <a:stretch>
                  <a:fillRect l="-6178" b="-9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1DD56-E4D8-4FD6-84B5-18F32C2F7436}"/>
                  </a:ext>
                </a:extLst>
              </p:cNvPr>
              <p:cNvSpPr txBox="1"/>
              <p:nvPr/>
            </p:nvSpPr>
            <p:spPr>
              <a:xfrm>
                <a:off x="6096000" y="4269893"/>
                <a:ext cx="1580322" cy="61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chemeClr val="tx2"/>
                    </a:solidFill>
                  </a:rPr>
                  <a:t>Ans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IN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1DD56-E4D8-4FD6-84B5-18F32C2F7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69893"/>
                <a:ext cx="1580322" cy="614655"/>
              </a:xfrm>
              <a:prstGeom prst="rect">
                <a:avLst/>
              </a:prstGeom>
              <a:blipFill>
                <a:blip r:embed="rId6"/>
                <a:stretch>
                  <a:fillRect l="-5792" b="-9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14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7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6957</TotalTime>
  <Words>694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Symbol</vt:lpstr>
      <vt:lpstr>Wingdings 3</vt:lpstr>
      <vt:lpstr>Roboto Condensed</vt:lpstr>
      <vt:lpstr>Wingdings</vt:lpstr>
      <vt:lpstr>Roboto Condensed Light</vt:lpstr>
      <vt:lpstr>Calibri</vt:lpstr>
      <vt:lpstr>Cambria Math</vt:lpstr>
      <vt:lpstr>Arial</vt:lpstr>
      <vt:lpstr>Office Theme</vt:lpstr>
      <vt:lpstr> Probability </vt:lpstr>
      <vt:lpstr>Introduction</vt:lpstr>
      <vt:lpstr>Introduction</vt:lpstr>
      <vt:lpstr>Examples</vt:lpstr>
      <vt:lpstr>Examples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574</cp:revision>
  <dcterms:created xsi:type="dcterms:W3CDTF">2020-05-01T05:09:15Z</dcterms:created>
  <dcterms:modified xsi:type="dcterms:W3CDTF">2024-02-23T04:57:12Z</dcterms:modified>
</cp:coreProperties>
</file>