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8"/>
  </p:notesMasterIdLst>
  <p:handoutMasterIdLst>
    <p:handoutMasterId r:id="rId9"/>
  </p:handoutMasterIdLst>
  <p:sldIdLst>
    <p:sldId id="310" r:id="rId2"/>
    <p:sldId id="409" r:id="rId3"/>
    <p:sldId id="420" r:id="rId4"/>
    <p:sldId id="422" r:id="rId5"/>
    <p:sldId id="423" r:id="rId6"/>
    <p:sldId id="411" r:id="rId7"/>
  </p:sldIdLst>
  <p:sldSz cx="12192000" cy="6858000"/>
  <p:notesSz cx="6858000" cy="9144000"/>
  <p:embeddedFontLst>
    <p:embeddedFont>
      <p:font typeface="Cambria Math" panose="02040503050406030204" pitchFamily="18" charset="0"/>
      <p:regular r:id="rId10"/>
    </p:embeddedFont>
    <p:embeddedFont>
      <p:font typeface="Roboto Condensed" panose="02000000000000000000" pitchFamily="2" charset="0"/>
      <p:regular r:id="rId11"/>
      <p:bold r:id="rId12"/>
      <p:italic r:id="rId13"/>
      <p:boldItalic r:id="rId14"/>
    </p:embeddedFont>
    <p:embeddedFont>
      <p:font typeface="Roboto Condensed Light" panose="02000000000000000000" pitchFamily="2" charset="0"/>
      <p:regular r:id="rId15"/>
      <p:italic r:id="rId16"/>
    </p:embeddedFont>
    <p:embeddedFont>
      <p:font typeface="Wingdings 3" panose="05040102010807070707" pitchFamily="18" charset="2"/>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tLvh2nqg22+QTgJqVVsuHQ==" hashData="UXHMZ4GjPHhJdfd/b7Se5xVfYij69o05NjukG3gNNPguGoCJIqn0ow23I9qZbv8hZSJaKMAFxMTAzyoE1Y4Owg=="/>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nal vyas" initials="kv" lastIdx="1" clrIdx="0">
    <p:extLst>
      <p:ext uri="{19B8F6BF-5375-455C-9EA6-DF929625EA0E}">
        <p15:presenceInfo xmlns:p15="http://schemas.microsoft.com/office/powerpoint/2012/main" userId="bf93b71aea7da0b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607D8B"/>
    <a:srgbClr val="301B92"/>
    <a:srgbClr val="673BB7"/>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varScale="1">
        <p:scale>
          <a:sx n="16" d="100"/>
          <a:sy n="16" d="100"/>
        </p:scale>
        <p:origin x="3132" y="24"/>
      </p:cViewPr>
      <p:guideLst>
        <p:guide orient="horz" pos="2160"/>
        <p:guide pos="3840"/>
      </p:guideLst>
    </p:cSldViewPr>
  </p:slideViewPr>
  <p:notesTextViewPr>
    <p:cViewPr>
      <p:scale>
        <a:sx n="1" d="1"/>
        <a:sy n="1" d="1"/>
      </p:scale>
      <p:origin x="0" y="0"/>
    </p:cViewPr>
  </p:notesTextViewPr>
  <p:notesViewPr>
    <p:cSldViewPr snapToGrid="0">
      <p:cViewPr varScale="1">
        <p:scale>
          <a:sx n="48" d="100"/>
          <a:sy n="48" d="100"/>
        </p:scale>
        <p:origin x="267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B85114-151F-4DD3-A0B8-3D48A215911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1E6D90B-9A8F-485C-8292-FBB99BB4E9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454983-44D3-45A8-9D86-0B9C45442AB1}" type="datetimeFigureOut">
              <a:rPr lang="en-IN" smtClean="0"/>
              <a:t>23-02-2024</a:t>
            </a:fld>
            <a:endParaRPr lang="en-IN"/>
          </a:p>
        </p:txBody>
      </p:sp>
      <p:sp>
        <p:nvSpPr>
          <p:cNvPr id="4" name="Footer Placeholder 3">
            <a:extLst>
              <a:ext uri="{FF2B5EF4-FFF2-40B4-BE49-F238E27FC236}">
                <a16:creationId xmlns:a16="http://schemas.microsoft.com/office/drawing/2014/main" id="{957CB2A6-6534-401E-8C5F-E86CDFCB3F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94E556C-8D15-4673-BFA2-E8DEF4C2CB4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C8025-BFE7-4B0B-BEDD-AFE1C976CB6D}" type="slidenum">
              <a:rPr lang="en-IN" smtClean="0"/>
              <a:t>‹#›</a:t>
            </a:fld>
            <a:endParaRPr lang="en-IN"/>
          </a:p>
        </p:txBody>
      </p:sp>
    </p:spTree>
    <p:extLst>
      <p:ext uri="{BB962C8B-B14F-4D97-AF65-F5344CB8AC3E}">
        <p14:creationId xmlns:p14="http://schemas.microsoft.com/office/powerpoint/2010/main" val="1538550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BC79BDEF-6165-4E72-B1A6-6E8034CEC248}" type="slidenum">
              <a:rPr lang="en-US" smtClean="0"/>
              <a:t>1</a:t>
            </a:fld>
            <a:endParaRPr lang="en-US"/>
          </a:p>
        </p:txBody>
      </p:sp>
    </p:spTree>
    <p:extLst>
      <p:ext uri="{BB962C8B-B14F-4D97-AF65-F5344CB8AC3E}">
        <p14:creationId xmlns:p14="http://schemas.microsoft.com/office/powerpoint/2010/main" val="203954949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10" Type="http://schemas.openxmlformats.org/officeDocument/2006/relationships/image" Target="../media/image11.png"/><Relationship Id="rId4" Type="http://schemas.openxmlformats.org/officeDocument/2006/relationships/image" Target="../media/image4.png"/><Relationship Id="rId9" Type="http://schemas.openxmlformats.org/officeDocument/2006/relationships/image" Target="../media/image12.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alpha val="91000"/>
                </a:srgbClr>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0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endParaRPr lang="en-US" dirty="0"/>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endParaRPr lang="en-US" dirty="0"/>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122241" y="1872509"/>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Placement Preparation</a:t>
            </a:r>
          </a:p>
          <a:p>
            <a:pPr lvl="0"/>
            <a:r>
              <a:rPr lang="en-US" dirty="0"/>
              <a:t>Aptitude &amp; Reasoning</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8">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pic>
        <p:nvPicPr>
          <p:cNvPr id="33" name="Picture 32">
            <a:extLst>
              <a:ext uri="{FF2B5EF4-FFF2-40B4-BE49-F238E27FC236}">
                <a16:creationId xmlns:a16="http://schemas.microsoft.com/office/drawing/2014/main" id="{F8012080-EEDF-452D-8D43-5803ED5F2331}"/>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8267432" y="1437106"/>
            <a:ext cx="3383666" cy="2594143"/>
          </a:xfrm>
          <a:prstGeom prst="rect">
            <a:avLst/>
          </a:prstGeom>
        </p:spPr>
      </p:pic>
      <p:pic>
        <p:nvPicPr>
          <p:cNvPr id="4" name="Picture 3">
            <a:extLst>
              <a:ext uri="{FF2B5EF4-FFF2-40B4-BE49-F238E27FC236}">
                <a16:creationId xmlns:a16="http://schemas.microsoft.com/office/drawing/2014/main" id="{F2ED4D8B-111B-2371-C61F-AC1CCB6DBCD3}"/>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8707265" y="219982"/>
            <a:ext cx="2943833" cy="895042"/>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Average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Average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CFAAF84-9392-34DC-A337-63479D91C2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74683" y="6036826"/>
            <a:ext cx="1786137" cy="543057"/>
          </a:xfrm>
          <a:prstGeom prst="rect">
            <a:avLst/>
          </a:prstGeom>
        </p:spPr>
      </p:pic>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6C226DAF-A3C6-40FB-8F91-C7F7A713C3D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8C9B6194-7463-456E-B567-D9B9C856AB72}"/>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21" name="Slide Number Placeholder 3">
            <a:extLst>
              <a:ext uri="{FF2B5EF4-FFF2-40B4-BE49-F238E27FC236}">
                <a16:creationId xmlns:a16="http://schemas.microsoft.com/office/drawing/2014/main" id="{AC05D353-A70B-4687-8A49-D44BCD80FCA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17">
            <a:extLst>
              <a:ext uri="{FF2B5EF4-FFF2-40B4-BE49-F238E27FC236}">
                <a16:creationId xmlns:a16="http://schemas.microsoft.com/office/drawing/2014/main" id="{9C2E92C4-49EF-4D4D-A6B9-E157CCC2FFE0}"/>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id="{E1C651DC-CFA8-4914-92F1-1FF83E900B8B}"/>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0D0635C5-7AE7-4A31-84EE-FC14A4BCEA69}"/>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19" name="Slide Number Placeholder 3">
            <a:extLst>
              <a:ext uri="{FF2B5EF4-FFF2-40B4-BE49-F238E27FC236}">
                <a16:creationId xmlns:a16="http://schemas.microsoft.com/office/drawing/2014/main" id="{E1B8BC83-3189-4BEF-9B76-E5B3BE752022}"/>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Date Placeholder 1">
            <a:extLst>
              <a:ext uri="{FF2B5EF4-FFF2-40B4-BE49-F238E27FC236}">
                <a16:creationId xmlns:a16="http://schemas.microsoft.com/office/drawing/2014/main" id="{3D54113D-A297-4D4F-B507-CA01E1459CB8}"/>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21" name="Footer Placeholder 2">
            <a:extLst>
              <a:ext uri="{FF2B5EF4-FFF2-40B4-BE49-F238E27FC236}">
                <a16:creationId xmlns:a16="http://schemas.microsoft.com/office/drawing/2014/main" id="{78199469-7E22-4333-9962-C2A03923F078}"/>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Aptitude &amp; Reasoning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Simplification</a:t>
            </a:r>
          </a:p>
        </p:txBody>
      </p:sp>
      <p:sp>
        <p:nvSpPr>
          <p:cNvPr id="23" name="Slide Number Placeholder 3">
            <a:extLst>
              <a:ext uri="{FF2B5EF4-FFF2-40B4-BE49-F238E27FC236}">
                <a16:creationId xmlns:a16="http://schemas.microsoft.com/office/drawing/2014/main" id="{4DF0B2CA-0D59-41EF-8432-9E74D5B5179D}"/>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Date Placeholder 1">
            <a:extLst>
              <a:ext uri="{FF2B5EF4-FFF2-40B4-BE49-F238E27FC236}">
                <a16:creationId xmlns:a16="http://schemas.microsoft.com/office/drawing/2014/main" id="{AC9F0E07-E84B-4A94-8124-2A56A55F2AFE}"/>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Krunal D. Vyas</a:t>
            </a:r>
          </a:p>
        </p:txBody>
      </p:sp>
      <p:sp>
        <p:nvSpPr>
          <p:cNvPr id="15" name="Footer Placeholder 2">
            <a:extLst>
              <a:ext uri="{FF2B5EF4-FFF2-40B4-BE49-F238E27FC236}">
                <a16:creationId xmlns:a16="http://schemas.microsoft.com/office/drawing/2014/main" id="{37CC2A7B-BE67-4B8D-A096-51A052E62895}"/>
              </a:ext>
            </a:extLst>
          </p:cNvPr>
          <p:cNvSpPr txBox="1">
            <a:spLocks/>
          </p:cNvSpPr>
          <p:nvPr userDrawn="1"/>
        </p:nvSpPr>
        <p:spPr>
          <a:xfrm>
            <a:off x="3606546" y="6604000"/>
            <a:ext cx="4978908"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3130704 (DF)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A/D and D/A Converters</a:t>
            </a:r>
          </a:p>
        </p:txBody>
      </p:sp>
      <p:sp>
        <p:nvSpPr>
          <p:cNvPr id="19" name="Slide Number Placeholder 3">
            <a:extLst>
              <a:ext uri="{FF2B5EF4-FFF2-40B4-BE49-F238E27FC236}">
                <a16:creationId xmlns:a16="http://schemas.microsoft.com/office/drawing/2014/main" id="{4DBF1E76-977D-4892-ACFE-BC891B8F7A45}"/>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2/23/2024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5517B9A-CB15-4105-8DB6-3BE4CEF0C915}"/>
              </a:ext>
            </a:extLst>
          </p:cNvPr>
          <p:cNvSpPr>
            <a:spLocks noGrp="1"/>
          </p:cNvSpPr>
          <p:nvPr>
            <p:ph type="ctrTitle"/>
          </p:nvPr>
        </p:nvSpPr>
        <p:spPr>
          <a:xfrm>
            <a:off x="630683" y="1495555"/>
            <a:ext cx="7035300" cy="2578780"/>
          </a:xfrm>
        </p:spPr>
        <p:txBody>
          <a:bodyPr/>
          <a:lstStyle/>
          <a:p>
            <a:br>
              <a:rPr lang="en-US" dirty="0"/>
            </a:br>
            <a:r>
              <a:rPr lang="en-US" dirty="0"/>
              <a:t>Average</a:t>
            </a:r>
            <a:br>
              <a:rPr lang="en-US" dirty="0"/>
            </a:br>
            <a:endParaRPr lang="en-US" dirty="0"/>
          </a:p>
        </p:txBody>
      </p:sp>
      <p:sp>
        <p:nvSpPr>
          <p:cNvPr id="10" name="Text Placeholder 9">
            <a:extLst>
              <a:ext uri="{FF2B5EF4-FFF2-40B4-BE49-F238E27FC236}">
                <a16:creationId xmlns:a16="http://schemas.microsoft.com/office/drawing/2014/main" id="{C082D7EB-29EC-46FF-A7B0-A0D59D247AEB}"/>
              </a:ext>
            </a:extLst>
          </p:cNvPr>
          <p:cNvSpPr>
            <a:spLocks noGrp="1"/>
          </p:cNvSpPr>
          <p:nvPr>
            <p:ph type="body" sz="quarter" idx="11"/>
          </p:nvPr>
        </p:nvSpPr>
        <p:spPr/>
        <p:txBody>
          <a:bodyPr/>
          <a:lstStyle/>
          <a:p>
            <a:r>
              <a:rPr lang="en-US" dirty="0"/>
              <a:t>krunal.vyas@darshan.ac.in</a:t>
            </a:r>
          </a:p>
        </p:txBody>
      </p:sp>
      <p:sp>
        <p:nvSpPr>
          <p:cNvPr id="11" name="Text Placeholder 10">
            <a:extLst>
              <a:ext uri="{FF2B5EF4-FFF2-40B4-BE49-F238E27FC236}">
                <a16:creationId xmlns:a16="http://schemas.microsoft.com/office/drawing/2014/main" id="{AA546C7D-5FAD-4283-8D6D-335B9785575B}"/>
              </a:ext>
            </a:extLst>
          </p:cNvPr>
          <p:cNvSpPr>
            <a:spLocks noGrp="1"/>
          </p:cNvSpPr>
          <p:nvPr>
            <p:ph type="body" sz="quarter" idx="12"/>
          </p:nvPr>
        </p:nvSpPr>
        <p:spPr/>
        <p:txBody>
          <a:bodyPr/>
          <a:lstStyle/>
          <a:p>
            <a:r>
              <a:rPr lang="en-US" dirty="0"/>
              <a:t>9601901005</a:t>
            </a:r>
          </a:p>
        </p:txBody>
      </p:sp>
      <p:sp>
        <p:nvSpPr>
          <p:cNvPr id="12" name="Text Placeholder 11">
            <a:extLst>
              <a:ext uri="{FF2B5EF4-FFF2-40B4-BE49-F238E27FC236}">
                <a16:creationId xmlns:a16="http://schemas.microsoft.com/office/drawing/2014/main" id="{E122C0AC-FE99-4050-96C1-834C68B58208}"/>
              </a:ext>
            </a:extLst>
          </p:cNvPr>
          <p:cNvSpPr>
            <a:spLocks noGrp="1"/>
          </p:cNvSpPr>
          <p:nvPr>
            <p:ph type="body" sz="quarter" idx="13"/>
          </p:nvPr>
        </p:nvSpPr>
        <p:spPr/>
        <p:txBody>
          <a:bodyPr/>
          <a:lstStyle/>
          <a:p>
            <a:r>
              <a:rPr lang="en-US" dirty="0"/>
              <a:t>Computer Engineering Department</a:t>
            </a:r>
          </a:p>
        </p:txBody>
      </p:sp>
      <p:sp>
        <p:nvSpPr>
          <p:cNvPr id="13" name="Text Placeholder 12">
            <a:extLst>
              <a:ext uri="{FF2B5EF4-FFF2-40B4-BE49-F238E27FC236}">
                <a16:creationId xmlns:a16="http://schemas.microsoft.com/office/drawing/2014/main" id="{4747B24B-6BDC-4D9B-A81D-E04AD86D9990}"/>
              </a:ext>
            </a:extLst>
          </p:cNvPr>
          <p:cNvSpPr>
            <a:spLocks noGrp="1"/>
          </p:cNvSpPr>
          <p:nvPr>
            <p:ph type="body" sz="quarter" idx="14"/>
          </p:nvPr>
        </p:nvSpPr>
        <p:spPr/>
        <p:txBody>
          <a:bodyPr/>
          <a:lstStyle/>
          <a:p>
            <a:r>
              <a:rPr lang="en-US" dirty="0"/>
              <a:t>Prof. Krunal D. Vyas</a:t>
            </a:r>
          </a:p>
        </p:txBody>
      </p:sp>
      <p:sp>
        <p:nvSpPr>
          <p:cNvPr id="14" name="Text Placeholder 13">
            <a:extLst>
              <a:ext uri="{FF2B5EF4-FFF2-40B4-BE49-F238E27FC236}">
                <a16:creationId xmlns:a16="http://schemas.microsoft.com/office/drawing/2014/main" id="{38247361-D1B1-496C-91FD-362FC4744130}"/>
              </a:ext>
            </a:extLst>
          </p:cNvPr>
          <p:cNvSpPr>
            <a:spLocks noGrp="1"/>
          </p:cNvSpPr>
          <p:nvPr>
            <p:ph type="body" sz="quarter" idx="16"/>
          </p:nvPr>
        </p:nvSpPr>
        <p:spPr/>
        <p:txBody>
          <a:bodyPr/>
          <a:lstStyle/>
          <a:p>
            <a:pPr lvl="0"/>
            <a:r>
              <a:rPr lang="en-US" b="1" dirty="0"/>
              <a:t>Placement Preparation</a:t>
            </a:r>
          </a:p>
          <a:p>
            <a:pPr lvl="0"/>
            <a:r>
              <a:rPr lang="en-US" dirty="0"/>
              <a:t>Aptitude &amp; Reasoning</a:t>
            </a:r>
          </a:p>
        </p:txBody>
      </p:sp>
      <p:pic>
        <p:nvPicPr>
          <p:cNvPr id="9" name="Picture Placeholder 8">
            <a:extLst>
              <a:ext uri="{FF2B5EF4-FFF2-40B4-BE49-F238E27FC236}">
                <a16:creationId xmlns:a16="http://schemas.microsoft.com/office/drawing/2014/main" id="{C7FA3FA8-B6EF-43CB-89FE-A5F553A3680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333374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p:txBody>
          <a:bodyPr>
            <a:normAutofit/>
          </a:bodyPr>
          <a:lstStyle/>
          <a:p>
            <a:r>
              <a:rPr lang="en-US" dirty="0"/>
              <a:t>General rule - 1</a:t>
            </a:r>
            <a:endParaRPr lang="en-IN" dirty="0"/>
          </a:p>
        </p:txBody>
      </p:sp>
      <p:sp>
        <p:nvSpPr>
          <p:cNvPr id="3" name="Content Placeholder 2">
            <a:extLst>
              <a:ext uri="{FF2B5EF4-FFF2-40B4-BE49-F238E27FC236}">
                <a16:creationId xmlns:a16="http://schemas.microsoft.com/office/drawing/2014/main" id="{094D27EE-1888-4268-9074-700D379AEDCF}"/>
              </a:ext>
            </a:extLst>
          </p:cNvPr>
          <p:cNvSpPr>
            <a:spLocks noGrp="1"/>
          </p:cNvSpPr>
          <p:nvPr>
            <p:ph idx="1"/>
          </p:nvPr>
        </p:nvSpPr>
        <p:spPr>
          <a:xfrm>
            <a:off x="131180" y="863445"/>
            <a:ext cx="11929641" cy="1213834"/>
          </a:xfrm>
        </p:spPr>
        <p:txBody>
          <a:bodyPr/>
          <a:lstStyle/>
          <a:p>
            <a:r>
              <a:rPr lang="en-US" dirty="0"/>
              <a:t>Average is equal distribution of the overall value among all the things or persons present there. So, the formula for finding the average is as follows:</a:t>
            </a:r>
          </a:p>
          <a:p>
            <a:r>
              <a:rPr lang="en-US" dirty="0"/>
              <a:t>Average = Sum of observations / Number of observations</a:t>
            </a:r>
            <a:endParaRPr lang="en-IN" dirty="0"/>
          </a:p>
        </p:txBody>
      </p:sp>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9C415593-F26A-4440-AA4B-9C86F72655B5}"/>
                  </a:ext>
                </a:extLst>
              </p:cNvPr>
              <p:cNvSpPr txBox="1">
                <a:spLocks/>
              </p:cNvSpPr>
              <p:nvPr/>
            </p:nvSpPr>
            <p:spPr>
              <a:xfrm>
                <a:off x="131179" y="2756298"/>
                <a:ext cx="11929641" cy="184552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accent6"/>
                    </a:solidFill>
                  </a:rPr>
                  <a:t>Example-1: </a:t>
                </a:r>
                <a:r>
                  <a:rPr lang="en-US" dirty="0"/>
                  <a:t>There are two sections A and B of a class, consisting of 10 and 20 students respectively. If the average weight of section A is 60 kg and that of section B is 45 kg. Find the average weight of the whole class.</a:t>
                </a:r>
              </a:p>
              <a:p>
                <a:pPr marL="0" indent="0">
                  <a:buNone/>
                </a:pPr>
                <a:r>
                  <a:rPr lang="en-US" dirty="0">
                    <a:solidFill>
                      <a:schemeClr val="tx2"/>
                    </a:solidFill>
                  </a:rPr>
                  <a:t>Solution-1: </a:t>
                </a:r>
                <a:r>
                  <a:rPr lang="en-US" dirty="0"/>
                  <a:t>Average = </a:t>
                </a:r>
                <a14:m>
                  <m:oMath xmlns:m="http://schemas.openxmlformats.org/officeDocument/2006/math">
                    <m:f>
                      <m:fPr>
                        <m:ctrlPr>
                          <a:rPr lang="en-IN" sz="2800" i="1">
                            <a:latin typeface="Cambria Math" panose="02040503050406030204" pitchFamily="18" charset="0"/>
                          </a:rPr>
                        </m:ctrlPr>
                      </m:fPr>
                      <m:num>
                        <m:r>
                          <a:rPr lang="en-US" sz="2800" i="1">
                            <a:latin typeface="Cambria Math" panose="02040503050406030204" pitchFamily="18" charset="0"/>
                          </a:rPr>
                          <m:t>60 </m:t>
                        </m:r>
                        <m:r>
                          <a:rPr lang="en-US" sz="2800" i="1">
                            <a:latin typeface="Cambria Math" panose="02040503050406030204" pitchFamily="18" charset="0"/>
                          </a:rPr>
                          <m:t>𝑋</m:t>
                        </m:r>
                        <m:r>
                          <a:rPr lang="en-US" sz="2800" i="1">
                            <a:latin typeface="Cambria Math" panose="02040503050406030204" pitchFamily="18" charset="0"/>
                          </a:rPr>
                          <m:t> 10 + 45 </m:t>
                        </m:r>
                        <m:r>
                          <a:rPr lang="en-US" sz="2800" i="1">
                            <a:latin typeface="Cambria Math" panose="02040503050406030204" pitchFamily="18" charset="0"/>
                          </a:rPr>
                          <m:t>𝑋</m:t>
                        </m:r>
                        <m:r>
                          <a:rPr lang="en-US" sz="2800" i="1">
                            <a:latin typeface="Cambria Math" panose="02040503050406030204" pitchFamily="18" charset="0"/>
                          </a:rPr>
                          <m:t> 20</m:t>
                        </m:r>
                      </m:num>
                      <m:den>
                        <m:r>
                          <a:rPr lang="en-US" sz="2800" i="1">
                            <a:latin typeface="Cambria Math" panose="02040503050406030204" pitchFamily="18" charset="0"/>
                          </a:rPr>
                          <m:t>10+20</m:t>
                        </m:r>
                      </m:den>
                    </m:f>
                  </m:oMath>
                </a14:m>
                <a:r>
                  <a:rPr lang="en-US" sz="2800" dirty="0">
                    <a:latin typeface="+mj-lt"/>
                  </a:rPr>
                  <a:t> </a:t>
                </a:r>
                <a:r>
                  <a:rPr lang="en-US" dirty="0"/>
                  <a:t>= </a:t>
                </a:r>
                <a14:m>
                  <m:oMath xmlns:m="http://schemas.openxmlformats.org/officeDocument/2006/math">
                    <m:r>
                      <a:rPr lang="en-US" sz="2800" i="1">
                        <a:latin typeface="Cambria Math" panose="02040503050406030204" pitchFamily="18" charset="0"/>
                      </a:rPr>
                      <m:t> </m:t>
                    </m:r>
                    <m:f>
                      <m:fPr>
                        <m:ctrlPr>
                          <a:rPr lang="en-IN" sz="2800" i="1">
                            <a:latin typeface="Cambria Math" panose="02040503050406030204" pitchFamily="18" charset="0"/>
                          </a:rPr>
                        </m:ctrlPr>
                      </m:fPr>
                      <m:num>
                        <m:r>
                          <a:rPr lang="en-US" sz="2800" i="1">
                            <a:latin typeface="Cambria Math" panose="02040503050406030204" pitchFamily="18" charset="0"/>
                          </a:rPr>
                          <m:t>600</m:t>
                        </m:r>
                        <m:r>
                          <a:rPr lang="en-US" sz="2800" b="0" i="1" smtClean="0">
                            <a:latin typeface="Cambria Math" panose="02040503050406030204" pitchFamily="18" charset="0"/>
                          </a:rPr>
                          <m:t> </m:t>
                        </m:r>
                        <m:r>
                          <a:rPr lang="en-US" sz="2800" i="1">
                            <a:latin typeface="Cambria Math" panose="02040503050406030204" pitchFamily="18" charset="0"/>
                          </a:rPr>
                          <m:t>+</m:t>
                        </m:r>
                        <m:r>
                          <a:rPr lang="en-US" sz="2800" b="0" i="1" smtClean="0">
                            <a:latin typeface="Cambria Math" panose="02040503050406030204" pitchFamily="18" charset="0"/>
                          </a:rPr>
                          <m:t> </m:t>
                        </m:r>
                        <m:r>
                          <a:rPr lang="en-US" sz="2800" i="1">
                            <a:latin typeface="Cambria Math" panose="02040503050406030204" pitchFamily="18" charset="0"/>
                          </a:rPr>
                          <m:t>900</m:t>
                        </m:r>
                      </m:num>
                      <m:den>
                        <m:r>
                          <a:rPr lang="en-US" sz="2800" i="1">
                            <a:latin typeface="Cambria Math" panose="02040503050406030204" pitchFamily="18" charset="0"/>
                          </a:rPr>
                          <m:t>30</m:t>
                        </m:r>
                      </m:den>
                    </m:f>
                  </m:oMath>
                </a14:m>
                <a:r>
                  <a:rPr lang="en-US" sz="2800" dirty="0">
                    <a:latin typeface="+mj-lt"/>
                  </a:rPr>
                  <a:t>  </a:t>
                </a:r>
                <a:r>
                  <a:rPr lang="en-US" dirty="0"/>
                  <a:t>= </a:t>
                </a:r>
                <a14:m>
                  <m:oMath xmlns:m="http://schemas.openxmlformats.org/officeDocument/2006/math">
                    <m:r>
                      <a:rPr lang="en-US" i="1">
                        <a:latin typeface="Cambria Math" panose="02040503050406030204" pitchFamily="18" charset="0"/>
                      </a:rPr>
                      <m:t>50</m:t>
                    </m:r>
                  </m:oMath>
                </a14:m>
                <a:endParaRPr lang="en-US" dirty="0"/>
              </a:p>
              <a:p>
                <a:pPr marL="0" indent="0">
                  <a:buFont typeface="Wingdings 3" panose="05040102010807070707" pitchFamily="18" charset="2"/>
                  <a:buNone/>
                </a:pPr>
                <a:endParaRPr lang="en-US" dirty="0"/>
              </a:p>
            </p:txBody>
          </p:sp>
        </mc:Choice>
        <mc:Fallback xmlns="">
          <p:sp>
            <p:nvSpPr>
              <p:cNvPr id="6" name="Content Placeholder 4">
                <a:extLst>
                  <a:ext uri="{FF2B5EF4-FFF2-40B4-BE49-F238E27FC236}">
                    <a16:creationId xmlns:a16="http://schemas.microsoft.com/office/drawing/2014/main" id="{9C415593-F26A-4440-AA4B-9C86F72655B5}"/>
                  </a:ext>
                </a:extLst>
              </p:cNvPr>
              <p:cNvSpPr txBox="1">
                <a:spLocks noRot="1" noChangeAspect="1" noMove="1" noResize="1" noEditPoints="1" noAdjustHandles="1" noChangeArrowheads="1" noChangeShapeType="1" noTextEdit="1"/>
              </p:cNvSpPr>
              <p:nvPr/>
            </p:nvSpPr>
            <p:spPr>
              <a:xfrm>
                <a:off x="131179" y="2756298"/>
                <a:ext cx="11929641" cy="1845520"/>
              </a:xfrm>
              <a:prstGeom prst="rect">
                <a:avLst/>
              </a:prstGeom>
              <a:blipFill>
                <a:blip r:embed="rId2"/>
                <a:stretch>
                  <a:fillRect l="-818" t="-4290" r="-818"/>
                </a:stretch>
              </a:blipFill>
            </p:spPr>
            <p:txBody>
              <a:bodyPr/>
              <a:lstStyle/>
              <a:p>
                <a:r>
                  <a:rPr lang="en-IN">
                    <a:noFill/>
                  </a:rPr>
                  <a:t> </a:t>
                </a:r>
              </a:p>
            </p:txBody>
          </p:sp>
        </mc:Fallback>
      </mc:AlternateContent>
    </p:spTree>
    <p:extLst>
      <p:ext uri="{BB962C8B-B14F-4D97-AF65-F5344CB8AC3E}">
        <p14:creationId xmlns:p14="http://schemas.microsoft.com/office/powerpoint/2010/main" val="1613235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fade">
                                      <p:cBhvr>
                                        <p:cTn id="2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Examples</a:t>
            </a:r>
            <a:endParaRPr lang="en-IN" dirty="0"/>
          </a:p>
        </p:txBody>
      </p:sp>
      <p:sp>
        <p:nvSpPr>
          <p:cNvPr id="4" name="Content Placeholder 4">
            <a:extLst>
              <a:ext uri="{FF2B5EF4-FFF2-40B4-BE49-F238E27FC236}">
                <a16:creationId xmlns:a16="http://schemas.microsoft.com/office/drawing/2014/main" id="{CD880C4D-0A2C-42EF-B000-CC4AA65FB9E3}"/>
              </a:ext>
            </a:extLst>
          </p:cNvPr>
          <p:cNvSpPr>
            <a:spLocks noGrp="1"/>
          </p:cNvSpPr>
          <p:nvPr>
            <p:ph idx="1"/>
          </p:nvPr>
        </p:nvSpPr>
        <p:spPr>
          <a:xfrm>
            <a:off x="131179" y="779979"/>
            <a:ext cx="11929641" cy="5451856"/>
          </a:xfrm>
        </p:spPr>
        <p:txBody>
          <a:bodyPr/>
          <a:lstStyle/>
          <a:p>
            <a:pPr marL="0" indent="0">
              <a:buNone/>
            </a:pPr>
            <a:r>
              <a:rPr lang="en-US" dirty="0">
                <a:solidFill>
                  <a:schemeClr val="accent6"/>
                </a:solidFill>
              </a:rPr>
              <a:t>Example-2: </a:t>
            </a:r>
            <a:r>
              <a:rPr lang="en-US" dirty="0"/>
              <a:t>A batsman makes a score of 97 runs in the 21</a:t>
            </a:r>
            <a:r>
              <a:rPr lang="en-US" baseline="30000" dirty="0"/>
              <a:t>st</a:t>
            </a:r>
            <a:r>
              <a:rPr lang="en-US" dirty="0"/>
              <a:t> inning and thus increases his average by 2. Find his average after 21</a:t>
            </a:r>
            <a:r>
              <a:rPr lang="en-US" baseline="30000" dirty="0"/>
              <a:t>st</a:t>
            </a:r>
            <a:r>
              <a:rPr lang="en-US" dirty="0"/>
              <a:t> inning.</a:t>
            </a:r>
          </a:p>
          <a:p>
            <a:pPr marL="0" indent="0">
              <a:buNone/>
            </a:pPr>
            <a:r>
              <a:rPr lang="en-US" dirty="0">
                <a:solidFill>
                  <a:schemeClr val="tx2"/>
                </a:solidFill>
              </a:rPr>
              <a:t>Solution-2: </a:t>
            </a:r>
            <a:r>
              <a:rPr lang="en-US" dirty="0"/>
              <a:t>Before 21</a:t>
            </a:r>
            <a:r>
              <a:rPr lang="en-US" baseline="30000" dirty="0"/>
              <a:t>st</a:t>
            </a:r>
            <a:r>
              <a:rPr lang="en-US" dirty="0"/>
              <a:t> inning, a batsman has played 20 innings and at that time, his average was 2 runs decreased as of now.</a:t>
            </a:r>
          </a:p>
          <a:p>
            <a:pPr marL="0" indent="0">
              <a:buNone/>
            </a:pPr>
            <a:r>
              <a:rPr lang="en-US" dirty="0"/>
              <a:t>• So, he has to score 2 x 20 = 40 runs extra in his 21</a:t>
            </a:r>
            <a:r>
              <a:rPr lang="en-US" baseline="30000" dirty="0"/>
              <a:t>st</a:t>
            </a:r>
            <a:r>
              <a:rPr lang="en-US" dirty="0"/>
              <a:t> inning.</a:t>
            </a:r>
          </a:p>
          <a:p>
            <a:pPr marL="0" indent="0">
              <a:buNone/>
            </a:pPr>
            <a:r>
              <a:rPr lang="en-US" dirty="0"/>
              <a:t>• Hence, after 21</a:t>
            </a:r>
            <a:r>
              <a:rPr lang="en-US" baseline="30000" dirty="0"/>
              <a:t>st</a:t>
            </a:r>
            <a:r>
              <a:rPr lang="en-US" dirty="0"/>
              <a:t> inning, his average becomes 97 – 40 = 57 runs.</a:t>
            </a:r>
          </a:p>
          <a:p>
            <a:pPr marL="0" lvl="0" indent="0">
              <a:buNone/>
            </a:pPr>
            <a:endParaRPr lang="en-US" dirty="0"/>
          </a:p>
          <a:p>
            <a:pPr marL="0" indent="0">
              <a:buNone/>
            </a:pPr>
            <a:r>
              <a:rPr lang="en-US" dirty="0">
                <a:solidFill>
                  <a:schemeClr val="accent6"/>
                </a:solidFill>
              </a:rPr>
              <a:t>Example-3: </a:t>
            </a:r>
            <a:r>
              <a:rPr lang="en-US" dirty="0"/>
              <a:t>A student was asked to find the arithmetic mean of the numbers 3, 11, 7, 9, 15, 13, 8, 19, 17, 21, 14 and x. He found the mean to be 12. What should be the number in place of x?</a:t>
            </a:r>
          </a:p>
          <a:p>
            <a:pPr marL="0" indent="0">
              <a:buNone/>
            </a:pPr>
            <a:r>
              <a:rPr lang="en-US" dirty="0">
                <a:solidFill>
                  <a:schemeClr val="tx2"/>
                </a:solidFill>
              </a:rPr>
              <a:t>Solution-3: </a:t>
            </a:r>
            <a:r>
              <a:rPr lang="en-US" dirty="0"/>
              <a:t>12 =</a:t>
            </a:r>
            <a:r>
              <a:rPr lang="en-US" b="1" dirty="0"/>
              <a:t> </a:t>
            </a:r>
            <a:r>
              <a:rPr lang="en-US" dirty="0"/>
              <a:t>(3+11+7+9+15+13+8+19+17+21+14+x)/12</a:t>
            </a:r>
            <a:endParaRPr lang="en-IN" dirty="0"/>
          </a:p>
          <a:p>
            <a:pPr marL="0" indent="0">
              <a:buNone/>
            </a:pPr>
            <a:r>
              <a:rPr lang="en-US" b="1" dirty="0"/>
              <a:t>               </a:t>
            </a:r>
            <a:r>
              <a:rPr lang="en-US" sz="1400" b="1" dirty="0"/>
              <a:t>  </a:t>
            </a:r>
            <a:r>
              <a:rPr lang="en-US" b="1" dirty="0"/>
              <a:t> </a:t>
            </a:r>
            <a:r>
              <a:rPr lang="en-US" dirty="0"/>
              <a:t>144 = 137 + x</a:t>
            </a:r>
            <a:endParaRPr lang="en-IN" dirty="0"/>
          </a:p>
          <a:p>
            <a:pPr marL="0" indent="0">
              <a:buNone/>
            </a:pPr>
            <a:r>
              <a:rPr lang="en-US" dirty="0"/>
              <a:t>                      x = 7 </a:t>
            </a:r>
            <a:r>
              <a:rPr lang="en-US" b="1" dirty="0"/>
              <a:t> </a:t>
            </a:r>
            <a:r>
              <a:rPr lang="en-US" dirty="0"/>
              <a:t>  </a:t>
            </a:r>
            <a:endParaRPr lang="en-IN" dirty="0"/>
          </a:p>
          <a:p>
            <a:pPr marL="0" indent="0">
              <a:buNone/>
            </a:pPr>
            <a:endParaRPr lang="en-US" dirty="0"/>
          </a:p>
        </p:txBody>
      </p:sp>
    </p:spTree>
    <p:extLst>
      <p:ext uri="{BB962C8B-B14F-4D97-AF65-F5344CB8AC3E}">
        <p14:creationId xmlns:p14="http://schemas.microsoft.com/office/powerpoint/2010/main" val="404492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General rule - 2</a:t>
            </a:r>
            <a:endParaRPr lang="en-IN" dirty="0"/>
          </a:p>
        </p:txBody>
      </p:sp>
      <p:sp>
        <p:nvSpPr>
          <p:cNvPr id="6" name="Content Placeholder 5">
            <a:extLst>
              <a:ext uri="{FF2B5EF4-FFF2-40B4-BE49-F238E27FC236}">
                <a16:creationId xmlns:a16="http://schemas.microsoft.com/office/drawing/2014/main" id="{C4E26A68-885E-447E-932A-DF91049706D1}"/>
              </a:ext>
            </a:extLst>
          </p:cNvPr>
          <p:cNvSpPr>
            <a:spLocks noGrp="1"/>
          </p:cNvSpPr>
          <p:nvPr>
            <p:ph idx="1"/>
          </p:nvPr>
        </p:nvSpPr>
        <p:spPr>
          <a:xfrm>
            <a:off x="131180" y="863445"/>
            <a:ext cx="11929641" cy="1283408"/>
          </a:xfrm>
        </p:spPr>
        <p:txBody>
          <a:bodyPr/>
          <a:lstStyle/>
          <a:p>
            <a:r>
              <a:rPr lang="en-US" dirty="0"/>
              <a:t>Average of consecutive terms:</a:t>
            </a:r>
          </a:p>
          <a:p>
            <a:r>
              <a:rPr lang="en-US" dirty="0"/>
              <a:t>Average = (1</a:t>
            </a:r>
            <a:r>
              <a:rPr lang="en-US" baseline="30000" dirty="0"/>
              <a:t>st</a:t>
            </a:r>
            <a:r>
              <a:rPr lang="en-US" dirty="0"/>
              <a:t>  term + last term)/2</a:t>
            </a:r>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236707B-4AF6-4590-8A88-275C2F6FF3EF}"/>
                  </a:ext>
                </a:extLst>
              </p:cNvPr>
              <p:cNvSpPr txBox="1"/>
              <p:nvPr/>
            </p:nvSpPr>
            <p:spPr>
              <a:xfrm>
                <a:off x="131179" y="2377252"/>
                <a:ext cx="11929640" cy="2178930"/>
              </a:xfrm>
              <a:prstGeom prst="rect">
                <a:avLst/>
              </a:prstGeom>
              <a:noFill/>
            </p:spPr>
            <p:txBody>
              <a:bodyPr wrap="square">
                <a:spAutoFit/>
              </a:bodyPr>
              <a:lstStyle/>
              <a:p>
                <a:pPr marL="0" indent="0" algn="just">
                  <a:buNone/>
                </a:pPr>
                <a:r>
                  <a:rPr lang="en-US" sz="2400" dirty="0">
                    <a:solidFill>
                      <a:schemeClr val="accent6"/>
                    </a:solidFill>
                  </a:rPr>
                  <a:t>Example-4: </a:t>
                </a:r>
                <a:r>
                  <a:rPr lang="en-US" sz="2400" dirty="0"/>
                  <a:t>Find the average of all the numbers from 20 to 90 which is divisible by 3.</a:t>
                </a:r>
              </a:p>
              <a:p>
                <a:pPr marL="0" indent="0" algn="just">
                  <a:buNone/>
                </a:pPr>
                <a:r>
                  <a:rPr lang="en-US" sz="2400" dirty="0">
                    <a:solidFill>
                      <a:schemeClr val="tx2"/>
                    </a:solidFill>
                  </a:rPr>
                  <a:t>Solution-4: </a:t>
                </a:r>
                <a:r>
                  <a:rPr lang="en-US" sz="2400" dirty="0"/>
                  <a:t>First term is 21 and last term is 90.</a:t>
                </a:r>
              </a:p>
              <a:p>
                <a:pPr marL="0" indent="0" algn="just">
                  <a:buNone/>
                </a:pPr>
                <a:endParaRPr lang="en-US" sz="2400" dirty="0"/>
              </a:p>
              <a:p>
                <a:pPr marL="0" indent="0" algn="just">
                  <a:buNone/>
                </a:pPr>
                <a:r>
                  <a:rPr lang="en-US" sz="2400" dirty="0"/>
                  <a:t>       Average = </a:t>
                </a:r>
                <a14:m>
                  <m:oMath xmlns:m="http://schemas.openxmlformats.org/officeDocument/2006/math">
                    <m:f>
                      <m:fPr>
                        <m:ctrlPr>
                          <a:rPr lang="en-IN" sz="2800" i="1" smtClean="0">
                            <a:effectLst/>
                            <a:latin typeface="Cambria Math" panose="02040503050406030204" pitchFamily="18" charset="0"/>
                          </a:rPr>
                        </m:ctrlPr>
                      </m:fPr>
                      <m:num>
                        <m:r>
                          <a:rPr lang="en-US" sz="2800" i="1">
                            <a:effectLst/>
                            <a:latin typeface="Cambria Math" panose="02040503050406030204" pitchFamily="18" charset="0"/>
                            <a:ea typeface="Calibri" panose="020F0502020204030204" pitchFamily="34" charset="0"/>
                            <a:cs typeface="Times New Roman" panose="02020603050405020304" pitchFamily="18" charset="0"/>
                          </a:rPr>
                          <m:t>21+90</m:t>
                        </m:r>
                      </m:num>
                      <m:den>
                        <m:r>
                          <a:rPr lang="en-US" sz="28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oMath>
                </a14:m>
                <a:r>
                  <a:rPr lang="en-US" sz="2400" dirty="0"/>
                  <a:t>= 55.5</a:t>
                </a:r>
              </a:p>
              <a:p>
                <a:pPr marL="0" indent="0" algn="just">
                  <a:buNone/>
                </a:pPr>
                <a:endParaRPr lang="en-IN" sz="2400" dirty="0"/>
              </a:p>
            </p:txBody>
          </p:sp>
        </mc:Choice>
        <mc:Fallback xmlns="">
          <p:sp>
            <p:nvSpPr>
              <p:cNvPr id="8" name="TextBox 7">
                <a:extLst>
                  <a:ext uri="{FF2B5EF4-FFF2-40B4-BE49-F238E27FC236}">
                    <a16:creationId xmlns:a16="http://schemas.microsoft.com/office/drawing/2014/main" id="{1236707B-4AF6-4590-8A88-275C2F6FF3EF}"/>
                  </a:ext>
                </a:extLst>
              </p:cNvPr>
              <p:cNvSpPr txBox="1">
                <a:spLocks noRot="1" noChangeAspect="1" noMove="1" noResize="1" noEditPoints="1" noAdjustHandles="1" noChangeArrowheads="1" noChangeShapeType="1" noTextEdit="1"/>
              </p:cNvSpPr>
              <p:nvPr/>
            </p:nvSpPr>
            <p:spPr>
              <a:xfrm>
                <a:off x="131179" y="2377252"/>
                <a:ext cx="11929640" cy="2178930"/>
              </a:xfrm>
              <a:prstGeom prst="rect">
                <a:avLst/>
              </a:prstGeom>
              <a:blipFill>
                <a:blip r:embed="rId2"/>
                <a:stretch>
                  <a:fillRect l="-818" t="-1961"/>
                </a:stretch>
              </a:blipFill>
            </p:spPr>
            <p:txBody>
              <a:bodyPr/>
              <a:lstStyle/>
              <a:p>
                <a:r>
                  <a:rPr lang="en-IN">
                    <a:noFill/>
                  </a:rPr>
                  <a:t> </a:t>
                </a:r>
              </a:p>
            </p:txBody>
          </p:sp>
        </mc:Fallback>
      </mc:AlternateContent>
    </p:spTree>
    <p:extLst>
      <p:ext uri="{BB962C8B-B14F-4D97-AF65-F5344CB8AC3E}">
        <p14:creationId xmlns:p14="http://schemas.microsoft.com/office/powerpoint/2010/main" val="661492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335D-B36D-4492-9914-7F606F11E656}"/>
              </a:ext>
            </a:extLst>
          </p:cNvPr>
          <p:cNvSpPr>
            <a:spLocks noGrp="1"/>
          </p:cNvSpPr>
          <p:nvPr>
            <p:ph type="title"/>
          </p:nvPr>
        </p:nvSpPr>
        <p:spPr>
          <a:xfrm>
            <a:off x="0" y="-860"/>
            <a:ext cx="12192000" cy="711200"/>
          </a:xfrm>
        </p:spPr>
        <p:txBody>
          <a:bodyPr>
            <a:normAutofit/>
          </a:bodyPr>
          <a:lstStyle/>
          <a:p>
            <a:r>
              <a:rPr lang="en-US" dirty="0"/>
              <a:t>General rule - 3</a:t>
            </a:r>
            <a:endParaRPr lang="en-IN" dirty="0"/>
          </a:p>
        </p:txBody>
      </p:sp>
      <p:sp>
        <p:nvSpPr>
          <p:cNvPr id="6" name="Content Placeholder 5">
            <a:extLst>
              <a:ext uri="{FF2B5EF4-FFF2-40B4-BE49-F238E27FC236}">
                <a16:creationId xmlns:a16="http://schemas.microsoft.com/office/drawing/2014/main" id="{C4E26A68-885E-447E-932A-DF91049706D1}"/>
              </a:ext>
            </a:extLst>
          </p:cNvPr>
          <p:cNvSpPr>
            <a:spLocks noGrp="1"/>
          </p:cNvSpPr>
          <p:nvPr>
            <p:ph idx="1"/>
          </p:nvPr>
        </p:nvSpPr>
        <p:spPr>
          <a:xfrm>
            <a:off x="131180" y="863445"/>
            <a:ext cx="11929641" cy="1283408"/>
          </a:xfrm>
        </p:spPr>
        <p:txBody>
          <a:bodyPr/>
          <a:lstStyle/>
          <a:p>
            <a:r>
              <a:rPr lang="en-US" dirty="0"/>
              <a:t>Concept of addition or removal of items and change in average:</a:t>
            </a:r>
          </a:p>
          <a:p>
            <a:r>
              <a:rPr lang="en-US" dirty="0"/>
              <a:t>The excluded or included item = Average ± extra ( + for excluded &amp; - for included)</a:t>
            </a:r>
            <a:endParaRPr lang="en-IN" dirty="0"/>
          </a:p>
        </p:txBody>
      </p:sp>
      <p:sp>
        <p:nvSpPr>
          <p:cNvPr id="8" name="TextBox 7">
            <a:extLst>
              <a:ext uri="{FF2B5EF4-FFF2-40B4-BE49-F238E27FC236}">
                <a16:creationId xmlns:a16="http://schemas.microsoft.com/office/drawing/2014/main" id="{1236707B-4AF6-4590-8A88-275C2F6FF3EF}"/>
              </a:ext>
            </a:extLst>
          </p:cNvPr>
          <p:cNvSpPr txBox="1"/>
          <p:nvPr/>
        </p:nvSpPr>
        <p:spPr>
          <a:xfrm>
            <a:off x="131179" y="2377252"/>
            <a:ext cx="11929640" cy="2677656"/>
          </a:xfrm>
          <a:prstGeom prst="rect">
            <a:avLst/>
          </a:prstGeom>
          <a:noFill/>
        </p:spPr>
        <p:txBody>
          <a:bodyPr wrap="square">
            <a:spAutoFit/>
          </a:bodyPr>
          <a:lstStyle/>
          <a:p>
            <a:pPr marL="0" indent="0" algn="just">
              <a:buNone/>
            </a:pPr>
            <a:r>
              <a:rPr lang="en-US" sz="2400" dirty="0">
                <a:solidFill>
                  <a:schemeClr val="accent6"/>
                </a:solidFill>
              </a:rPr>
              <a:t>Example-5: </a:t>
            </a:r>
            <a:r>
              <a:rPr lang="en-US" sz="2400" dirty="0"/>
              <a:t>Average of 5 no. is 21. If one number is excluded then average becomes 20. What is the excluded no?</a:t>
            </a:r>
          </a:p>
          <a:p>
            <a:pPr marL="0" indent="0" algn="just">
              <a:buNone/>
            </a:pPr>
            <a:r>
              <a:rPr lang="en-US" sz="2400" dirty="0">
                <a:solidFill>
                  <a:schemeClr val="tx2"/>
                </a:solidFill>
              </a:rPr>
              <a:t>Solution-5: </a:t>
            </a:r>
            <a:r>
              <a:rPr lang="en-US" sz="2400" dirty="0"/>
              <a:t>Average is 21. So, if the excluded number is 21, then there will be no change in average.</a:t>
            </a:r>
          </a:p>
          <a:p>
            <a:pPr marL="0" indent="0" algn="just">
              <a:buNone/>
            </a:pPr>
            <a:r>
              <a:rPr lang="en-US" sz="2400" dirty="0"/>
              <a:t>• But the new average is 20, average decreased by 21 - 20 = 1.</a:t>
            </a:r>
          </a:p>
          <a:p>
            <a:pPr marL="0" indent="0" algn="just">
              <a:buNone/>
            </a:pPr>
            <a:r>
              <a:rPr lang="en-US" sz="2400" dirty="0"/>
              <a:t>• Total decreased = 1 x 4 = 4, so excluded number = 21 + 4 = 25.</a:t>
            </a:r>
          </a:p>
          <a:p>
            <a:pPr marL="0" indent="0" algn="just">
              <a:buNone/>
            </a:pPr>
            <a:endParaRPr lang="en-IN" sz="2400" dirty="0"/>
          </a:p>
        </p:txBody>
      </p:sp>
    </p:spTree>
    <p:extLst>
      <p:ext uri="{BB962C8B-B14F-4D97-AF65-F5344CB8AC3E}">
        <p14:creationId xmlns:p14="http://schemas.microsoft.com/office/powerpoint/2010/main" val="200783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EF41F-7DAF-4586-9A74-97719FE5637F}"/>
              </a:ext>
            </a:extLst>
          </p:cNvPr>
          <p:cNvSpPr>
            <a:spLocks noGrp="1"/>
          </p:cNvSpPr>
          <p:nvPr>
            <p:ph type="title"/>
          </p:nvPr>
        </p:nvSpPr>
        <p:spPr/>
        <p:txBody>
          <a:bodyPr/>
          <a:lstStyle/>
          <a:p>
            <a:r>
              <a:rPr lang="en-US" dirty="0"/>
              <a:t>Exercise</a:t>
            </a:r>
            <a:endParaRPr lang="en-IN" dirty="0"/>
          </a:p>
        </p:txBody>
      </p:sp>
      <p:sp>
        <p:nvSpPr>
          <p:cNvPr id="5" name="Content Placeholder 4">
            <a:extLst>
              <a:ext uri="{FF2B5EF4-FFF2-40B4-BE49-F238E27FC236}">
                <a16:creationId xmlns:a16="http://schemas.microsoft.com/office/drawing/2014/main" id="{1831E903-C9D4-41BB-8727-D4D50422592B}"/>
              </a:ext>
            </a:extLst>
          </p:cNvPr>
          <p:cNvSpPr>
            <a:spLocks noGrp="1"/>
          </p:cNvSpPr>
          <p:nvPr>
            <p:ph idx="1"/>
          </p:nvPr>
        </p:nvSpPr>
        <p:spPr>
          <a:xfrm>
            <a:off x="131180" y="863444"/>
            <a:ext cx="11929641" cy="4245270"/>
          </a:xfrm>
        </p:spPr>
        <p:txBody>
          <a:bodyPr/>
          <a:lstStyle/>
          <a:p>
            <a:r>
              <a:rPr lang="en-IN" dirty="0">
                <a:solidFill>
                  <a:schemeClr val="accent6"/>
                </a:solidFill>
              </a:rPr>
              <a:t>Ex-1:</a:t>
            </a:r>
            <a:r>
              <a:rPr lang="en-IN" dirty="0"/>
              <a:t> </a:t>
            </a:r>
            <a:r>
              <a:rPr lang="en-US" dirty="0"/>
              <a:t>In a class there are 50 students. Their average weight is 45 kg. When a student leaves the class, the average is reduced by 100g. Find the weight of the student who left the class.</a:t>
            </a:r>
          </a:p>
          <a:p>
            <a:pPr marL="0" indent="0">
              <a:buNone/>
            </a:pPr>
            <a:endParaRPr lang="en-US" baseline="30000" dirty="0"/>
          </a:p>
          <a:p>
            <a:r>
              <a:rPr lang="en-IN" dirty="0">
                <a:solidFill>
                  <a:schemeClr val="accent6"/>
                </a:solidFill>
              </a:rPr>
              <a:t>Ex-2:</a:t>
            </a:r>
            <a:r>
              <a:rPr lang="en-IN" dirty="0"/>
              <a:t> </a:t>
            </a:r>
            <a:r>
              <a:rPr lang="en-US" dirty="0"/>
              <a:t>The average of five consecutive numbers A, B, C, D, and E is 48. What is the product of A and E? </a:t>
            </a:r>
          </a:p>
          <a:p>
            <a:r>
              <a:rPr lang="en-IN" dirty="0">
                <a:solidFill>
                  <a:schemeClr val="accent6"/>
                </a:solidFill>
              </a:rPr>
              <a:t>Ex-3:</a:t>
            </a:r>
            <a:r>
              <a:rPr lang="en-IN" dirty="0"/>
              <a:t> </a:t>
            </a:r>
            <a:r>
              <a:rPr lang="en-US" dirty="0"/>
              <a:t>In a one-day cricket match the captain of one of the teams scored 30 runs more than the average runs scored by the remaining six batsmen of that team who batted in the match. If the total run scored by all the batsmen of that team were 310, how many runs did the captain score?</a:t>
            </a:r>
          </a:p>
          <a:p>
            <a:r>
              <a:rPr lang="en-US" dirty="0">
                <a:solidFill>
                  <a:schemeClr val="accent6"/>
                </a:solidFill>
              </a:rPr>
              <a:t>Ex-4: </a:t>
            </a:r>
            <a:r>
              <a:rPr lang="en-US" dirty="0"/>
              <a:t>The average weight of a class of 24 students is 35 kg. If the weight of the teacher be included, the average rises by 400 g. The weight of the teacher is?</a:t>
            </a:r>
          </a:p>
        </p:txBody>
      </p:sp>
      <p:sp>
        <p:nvSpPr>
          <p:cNvPr id="276" name="TextBox 275">
            <a:extLst>
              <a:ext uri="{FF2B5EF4-FFF2-40B4-BE49-F238E27FC236}">
                <a16:creationId xmlns:a16="http://schemas.microsoft.com/office/drawing/2014/main" id="{0A704C04-304C-4DD5-BCD4-CE930C0B5474}"/>
              </a:ext>
            </a:extLst>
          </p:cNvPr>
          <p:cNvSpPr txBox="1"/>
          <p:nvPr/>
        </p:nvSpPr>
        <p:spPr>
          <a:xfrm>
            <a:off x="389633" y="1520536"/>
            <a:ext cx="1876489" cy="461665"/>
          </a:xfrm>
          <a:prstGeom prst="rect">
            <a:avLst/>
          </a:prstGeom>
          <a:noFill/>
        </p:spPr>
        <p:txBody>
          <a:bodyPr wrap="square" rtlCol="0">
            <a:spAutoFit/>
          </a:bodyPr>
          <a:lstStyle/>
          <a:p>
            <a:r>
              <a:rPr lang="en-IN" sz="2400" dirty="0">
                <a:solidFill>
                  <a:schemeClr val="tx2"/>
                </a:solidFill>
              </a:rPr>
              <a:t>Ans = 49.9 kg</a:t>
            </a:r>
          </a:p>
        </p:txBody>
      </p:sp>
      <p:sp>
        <p:nvSpPr>
          <p:cNvPr id="7" name="TextBox 6">
            <a:extLst>
              <a:ext uri="{FF2B5EF4-FFF2-40B4-BE49-F238E27FC236}">
                <a16:creationId xmlns:a16="http://schemas.microsoft.com/office/drawing/2014/main" id="{6754023A-AF84-4854-A278-E2A8AED45660}"/>
              </a:ext>
            </a:extLst>
          </p:cNvPr>
          <p:cNvSpPr txBox="1"/>
          <p:nvPr/>
        </p:nvSpPr>
        <p:spPr>
          <a:xfrm>
            <a:off x="1327877" y="2284689"/>
            <a:ext cx="1628358" cy="461665"/>
          </a:xfrm>
          <a:prstGeom prst="rect">
            <a:avLst/>
          </a:prstGeom>
          <a:noFill/>
        </p:spPr>
        <p:txBody>
          <a:bodyPr wrap="square" rtlCol="0">
            <a:spAutoFit/>
          </a:bodyPr>
          <a:lstStyle/>
          <a:p>
            <a:r>
              <a:rPr lang="en-IN" sz="2400" dirty="0">
                <a:solidFill>
                  <a:schemeClr val="tx2"/>
                </a:solidFill>
              </a:rPr>
              <a:t>Ans = 2300</a:t>
            </a:r>
          </a:p>
        </p:txBody>
      </p:sp>
      <p:sp>
        <p:nvSpPr>
          <p:cNvPr id="8" name="TextBox 7">
            <a:extLst>
              <a:ext uri="{FF2B5EF4-FFF2-40B4-BE49-F238E27FC236}">
                <a16:creationId xmlns:a16="http://schemas.microsoft.com/office/drawing/2014/main" id="{393C993D-07D7-49CF-B311-D09760E8A90A}"/>
              </a:ext>
            </a:extLst>
          </p:cNvPr>
          <p:cNvSpPr txBox="1"/>
          <p:nvPr/>
        </p:nvSpPr>
        <p:spPr>
          <a:xfrm>
            <a:off x="1327877" y="3735752"/>
            <a:ext cx="1473477" cy="461665"/>
          </a:xfrm>
          <a:prstGeom prst="rect">
            <a:avLst/>
          </a:prstGeom>
          <a:noFill/>
        </p:spPr>
        <p:txBody>
          <a:bodyPr wrap="square" rtlCol="0">
            <a:spAutoFit/>
          </a:bodyPr>
          <a:lstStyle/>
          <a:p>
            <a:r>
              <a:rPr lang="en-IN" sz="2400" dirty="0">
                <a:solidFill>
                  <a:schemeClr val="tx2"/>
                </a:solidFill>
              </a:rPr>
              <a:t>Ans = </a:t>
            </a:r>
            <a:r>
              <a:rPr lang="pt-BR" sz="2400" dirty="0">
                <a:solidFill>
                  <a:schemeClr val="tx2"/>
                </a:solidFill>
              </a:rPr>
              <a:t>70</a:t>
            </a:r>
          </a:p>
        </p:txBody>
      </p:sp>
      <p:sp>
        <p:nvSpPr>
          <p:cNvPr id="9" name="TextBox 8">
            <a:extLst>
              <a:ext uri="{FF2B5EF4-FFF2-40B4-BE49-F238E27FC236}">
                <a16:creationId xmlns:a16="http://schemas.microsoft.com/office/drawing/2014/main" id="{31D3DE62-D536-4E8E-90EC-35B9FBCCBAC9}"/>
              </a:ext>
            </a:extLst>
          </p:cNvPr>
          <p:cNvSpPr txBox="1"/>
          <p:nvPr/>
        </p:nvSpPr>
        <p:spPr>
          <a:xfrm>
            <a:off x="8488847" y="4529875"/>
            <a:ext cx="1758396" cy="461665"/>
          </a:xfrm>
          <a:prstGeom prst="rect">
            <a:avLst/>
          </a:prstGeom>
          <a:noFill/>
        </p:spPr>
        <p:txBody>
          <a:bodyPr wrap="square" rtlCol="0">
            <a:spAutoFit/>
          </a:bodyPr>
          <a:lstStyle/>
          <a:p>
            <a:r>
              <a:rPr lang="en-IN" sz="2400" dirty="0">
                <a:solidFill>
                  <a:schemeClr val="tx2"/>
                </a:solidFill>
              </a:rPr>
              <a:t>Ans = 45 kg</a:t>
            </a:r>
            <a:endParaRPr lang="pt-BR" sz="2400" dirty="0">
              <a:solidFill>
                <a:schemeClr val="tx2"/>
              </a:solidFill>
            </a:endParaRPr>
          </a:p>
        </p:txBody>
      </p:sp>
    </p:spTree>
    <p:extLst>
      <p:ext uri="{BB962C8B-B14F-4D97-AF65-F5344CB8AC3E}">
        <p14:creationId xmlns:p14="http://schemas.microsoft.com/office/powerpoint/2010/main" val="224214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6"/>
                                        </p:tgtEl>
                                        <p:attrNameLst>
                                          <p:attrName>style.visibility</p:attrName>
                                        </p:attrNameLst>
                                      </p:cBhvr>
                                      <p:to>
                                        <p:strVal val="visible"/>
                                      </p:to>
                                    </p:set>
                                    <p:animEffect transition="in" filter="fade">
                                      <p:cBhvr>
                                        <p:cTn id="27" dur="500"/>
                                        <p:tgtEl>
                                          <p:spTgt spid="27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276" grpId="0"/>
      <p:bldP spid="7" grpId="0"/>
      <p:bldP spid="8" grpId="0"/>
      <p:bldP spid="9" grpId="0"/>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8289</TotalTime>
  <Words>659</Words>
  <Application>Microsoft Office PowerPoint</Application>
  <PresentationFormat>Widescreen</PresentationFormat>
  <Paragraphs>47</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Wingdings 3</vt:lpstr>
      <vt:lpstr>Roboto Condensed</vt:lpstr>
      <vt:lpstr>Wingdings</vt:lpstr>
      <vt:lpstr>Roboto Condensed Light</vt:lpstr>
      <vt:lpstr>Calibri</vt:lpstr>
      <vt:lpstr>Cambria Math</vt:lpstr>
      <vt:lpstr>Arial</vt:lpstr>
      <vt:lpstr>Office Theme</vt:lpstr>
      <vt:lpstr> Average </vt:lpstr>
      <vt:lpstr>General rule - 1</vt:lpstr>
      <vt:lpstr>Examples</vt:lpstr>
      <vt:lpstr>General rule - 2</vt:lpstr>
      <vt:lpstr>General rule - 3</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643</cp:revision>
  <dcterms:created xsi:type="dcterms:W3CDTF">2020-05-01T05:09:15Z</dcterms:created>
  <dcterms:modified xsi:type="dcterms:W3CDTF">2024-02-23T04:55:55Z</dcterms:modified>
</cp:coreProperties>
</file>