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10" r:id="rId2"/>
    <p:sldId id="409" r:id="rId3"/>
    <p:sldId id="420" r:id="rId4"/>
    <p:sldId id="422" r:id="rId5"/>
    <p:sldId id="411" r:id="rId6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mbria Math" panose="02040503050406030204" pitchFamily="18" charset="0"/>
      <p:regular r:id="rId13"/>
    </p:embeddedFont>
    <p:embeddedFont>
      <p:font typeface="Roboto Condensed" panose="02000000000000000000" pitchFamily="2" charset="0"/>
      <p:regular r:id="rId14"/>
      <p:bold r:id="rId15"/>
      <p:italic r:id="rId16"/>
      <p:boldItalic r:id="rId17"/>
    </p:embeddedFont>
    <p:embeddedFont>
      <p:font typeface="Roboto Condensed Light" panose="02000000000000000000" pitchFamily="2" charset="0"/>
      <p:regular r:id="rId18"/>
      <p:italic r:id="rId19"/>
    </p:embeddedFont>
    <p:embeddedFont>
      <p:font typeface="Wingdings 3" panose="05040102010807070707" pitchFamily="18" charset="2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CRTZgoJwFVGfirzndibxKw==" hashData="X1wacAEzU39jpX0i3aLeTaKkUcCNGOhp/OROSht1dpHBqKmnMtcz3nf4+/1nOxU/9JtsVmEgcb8PWuO/0/I6lw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al vyas" initials="kv" lastIdx="1" clrIdx="0">
    <p:extLst>
      <p:ext uri="{19B8F6BF-5375-455C-9EA6-DF929625EA0E}">
        <p15:presenceInfo xmlns:p15="http://schemas.microsoft.com/office/powerpoint/2012/main" userId="bf93b71aea7da0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07D8B"/>
    <a:srgbClr val="301B92"/>
    <a:srgbClr val="673BB7"/>
    <a:srgbClr val="ED524F"/>
    <a:srgbClr val="B71B1C"/>
    <a:srgbClr val="F54337"/>
    <a:srgbClr val="D81A60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 snapToGrid="0">
      <p:cViewPr varScale="1">
        <p:scale>
          <a:sx n="16" d="100"/>
          <a:sy n="16" d="100"/>
        </p:scale>
        <p:origin x="3132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67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B85114-151F-4DD3-A0B8-3D48A21591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6D90B-9A8F-485C-8292-FBB99BB4E9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54983-44D3-45A8-9D86-0B9C45442AB1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CB2A6-6534-401E-8C5F-E86CDFCB3F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E556C-8D15-4673-BFA2-E8DEF4C2CB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C8025-BFE7-4B0B-BEDD-AFE1C976C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550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4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>
                  <a:alpha val="91000"/>
                </a:srgbClr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0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122241" y="1872509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Placement Preparation</a:t>
            </a:r>
          </a:p>
          <a:p>
            <a:pPr lvl="0"/>
            <a:r>
              <a:rPr lang="en-US" dirty="0"/>
              <a:t>Aptitude &amp; Reasoning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8012080-EEDF-452D-8D43-5803ED5F233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32" y="1437106"/>
            <a:ext cx="3383666" cy="2594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93F20C-CE9F-396E-04F8-7411EF0AA22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265" y="219982"/>
            <a:ext cx="2943833" cy="89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Aptitude &amp; Reasoning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Percentage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Aptitude &amp; Reasoning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Percentage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EE8DB7F-6B77-45AA-BDBA-C570CF5041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683" y="6036826"/>
            <a:ext cx="1786137" cy="54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6C226DAF-A3C6-40FB-8F91-C7F7A713C3D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C9B6194-7463-456E-B567-D9B9C856AB72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A/D and D/A Converters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AC05D353-A70B-4687-8A49-D44BCD80FCA5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id="{9C2E92C4-49EF-4D4D-A6B9-E157CCC2FFE0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1C651DC-CFA8-4914-92F1-1FF83E900B8B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0D0635C5-7AE7-4A31-84EE-FC14A4BCEA69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A/D and D/A Converters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E1B8BC83-3189-4BEF-9B76-E5B3BE752022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D54113D-A297-4D4F-B507-CA01E1459CB8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78199469-7E22-4333-9962-C2A03923F078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Aptitude &amp; Reasoning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Simplification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4DF0B2CA-0D59-41EF-8432-9E74D5B5179D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AC9F0E07-E84B-4A94-8124-2A56A55F2AFE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37CC2A7B-BE67-4B8D-A096-51A052E62895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A/D and D/A Converters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4DBF1E76-977D-4892-ACFE-BC891B8F7A45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5517B9A-CB15-4105-8DB6-3BE4CEF0C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683" y="1495555"/>
            <a:ext cx="7035300" cy="257878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Percentage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82D7EB-29EC-46FF-A7B0-A0D59D247A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krunal.vyas@darshan.ac.in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546C7D-5FAD-4283-8D6D-335B978557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9601901005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122C0AC-FE99-4050-96C1-834C68B58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747B24B-6BDC-4D9B-A81D-E04AD86D99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Krunal D. Vyas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8247361-D1B1-496C-91FD-362FC47441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b="1" dirty="0"/>
              <a:t>Placement Preparation</a:t>
            </a:r>
          </a:p>
          <a:p>
            <a:pPr lvl="0"/>
            <a:r>
              <a:rPr lang="en-US" dirty="0"/>
              <a:t>Aptitude &amp; Reasoning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7FA3FA8-B6EF-43CB-89FE-A5F553A3680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374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335D-B36D-4492-9914-7F606F1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BC2EB73-F8E9-4CE3-A720-B8A2683F81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6187599"/>
                  </p:ext>
                </p:extLst>
              </p:nvPr>
            </p:nvGraphicFramePr>
            <p:xfrm>
              <a:off x="1585118" y="1144770"/>
              <a:ext cx="9021763" cy="42819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88511">
                      <a:extLst>
                        <a:ext uri="{9D8B030D-6E8A-4147-A177-3AD203B41FA5}">
                          <a16:colId xmlns:a16="http://schemas.microsoft.com/office/drawing/2014/main" val="4168261452"/>
                        </a:ext>
                      </a:extLst>
                    </a:gridCol>
                    <a:gridCol w="566530">
                      <a:extLst>
                        <a:ext uri="{9D8B030D-6E8A-4147-A177-3AD203B41FA5}">
                          <a16:colId xmlns:a16="http://schemas.microsoft.com/office/drawing/2014/main" val="139500531"/>
                        </a:ext>
                      </a:extLst>
                    </a:gridCol>
                    <a:gridCol w="1858618">
                      <a:extLst>
                        <a:ext uri="{9D8B030D-6E8A-4147-A177-3AD203B41FA5}">
                          <a16:colId xmlns:a16="http://schemas.microsoft.com/office/drawing/2014/main" val="1469410882"/>
                        </a:ext>
                      </a:extLst>
                    </a:gridCol>
                    <a:gridCol w="745435">
                      <a:extLst>
                        <a:ext uri="{9D8B030D-6E8A-4147-A177-3AD203B41FA5}">
                          <a16:colId xmlns:a16="http://schemas.microsoft.com/office/drawing/2014/main" val="724686990"/>
                        </a:ext>
                      </a:extLst>
                    </a:gridCol>
                    <a:gridCol w="1560443">
                      <a:extLst>
                        <a:ext uri="{9D8B030D-6E8A-4147-A177-3AD203B41FA5}">
                          <a16:colId xmlns:a16="http://schemas.microsoft.com/office/drawing/2014/main" val="27629819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244676568"/>
                        </a:ext>
                      </a:extLst>
                    </a:gridCol>
                    <a:gridCol w="1459223">
                      <a:extLst>
                        <a:ext uri="{9D8B030D-6E8A-4147-A177-3AD203B41FA5}">
                          <a16:colId xmlns:a16="http://schemas.microsoft.com/office/drawing/2014/main" val="983672369"/>
                        </a:ext>
                      </a:extLst>
                    </a:gridCol>
                    <a:gridCol w="757203">
                      <a:extLst>
                        <a:ext uri="{9D8B030D-6E8A-4147-A177-3AD203B41FA5}">
                          <a16:colId xmlns:a16="http://schemas.microsoft.com/office/drawing/2014/main" val="1876977268"/>
                        </a:ext>
                      </a:extLst>
                    </a:gridCol>
                  </a:tblGrid>
                  <a:tr h="1070918">
                    <a:tc>
                      <a:txBody>
                        <a:bodyPr/>
                        <a:lstStyle/>
                        <a:p>
                          <a:pPr marL="20955" algn="r" defTabSz="893763" rtl="0" eaLnBrk="1" latinLnBrk="0" hangingPunct="1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  <a:tabLst>
                              <a:tab pos="7366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200" b="0" i="1" kern="120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50 %=</m:t>
                                </m:r>
                              </m:oMath>
                            </m:oMathPara>
                          </a14:m>
                          <a:endParaRPr lang="en-US" sz="2200" b="0" i="1" kern="1200" dirty="0">
                            <a:solidFill>
                              <a:sysClr val="windowText" lastClr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1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22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200" b="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57188" indent="0" algn="r">
                            <a:lnSpc>
                              <a:spcPct val="11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  <m:r>
                                  <a:rPr lang="en-US" sz="2200" b="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2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  <m:r>
                                  <a:rPr lang="en-US" sz="2200" b="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%=</m:t>
                                </m:r>
                              </m:oMath>
                            </m:oMathPara>
                          </a14:m>
                          <a:endParaRPr lang="en-IN" sz="2200" b="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lnSpc>
                              <a:spcPct val="11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22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200" b="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0005" algn="r">
                            <a:lnSpc>
                              <a:spcPct val="11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  <m:r>
                                  <a:rPr lang="en-US" sz="2200" b="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2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  <m:r>
                                  <a:rPr lang="en-US" sz="2200" b="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%=</m:t>
                                </m:r>
                              </m:oMath>
                            </m:oMathPara>
                          </a14:m>
                          <a:endParaRPr lang="en-IN" sz="2200" b="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22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200" b="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76835" algn="r">
                            <a:lnSpc>
                              <a:spcPct val="11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sz="2200" b="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2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69</m:t>
                                </m:r>
                                <m:r>
                                  <a:rPr lang="en-US" sz="2200" b="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%=</m:t>
                                </m:r>
                              </m:oMath>
                            </m:oMathPara>
                          </a14:m>
                          <a:endParaRPr lang="en-IN" sz="2200" b="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22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200" b="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7708211"/>
                      </a:ext>
                    </a:extLst>
                  </a:tr>
                  <a:tr h="1070997">
                    <a:tc>
                      <a:txBody>
                        <a:bodyPr/>
                        <a:lstStyle/>
                        <a:p>
                          <a:pPr marL="20955" algn="r">
                            <a:lnSpc>
                              <a:spcPct val="11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  <m:r>
                                  <a:rPr lang="en-US" sz="2200" b="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%=</m:t>
                                </m:r>
                              </m:oMath>
                            </m:oMathPara>
                          </a14:m>
                          <a:endParaRPr lang="en-IN" sz="2200" b="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1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22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200" b="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57188" indent="0" algn="r">
                            <a:lnSpc>
                              <a:spcPct val="11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  <m:r>
                                  <a:rPr lang="en-US" sz="2200" b="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2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67</m:t>
                                </m:r>
                                <m:r>
                                  <a:rPr lang="en-US" sz="2200" b="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%=</m:t>
                                </m:r>
                              </m:oMath>
                            </m:oMathPara>
                          </a14:m>
                          <a:endParaRPr lang="en-IN" sz="2200" b="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lnSpc>
                              <a:spcPct val="11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22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200" b="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179388" indent="0" algn="r">
                            <a:lnSpc>
                              <a:spcPct val="11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sz="2200" b="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2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  <m:r>
                                  <a:rPr lang="en-US" sz="2200" b="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%=</m:t>
                                </m:r>
                              </m:oMath>
                            </m:oMathPara>
                          </a14:m>
                          <a:endParaRPr lang="en-IN" sz="2200" b="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22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200" b="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76835" algn="r">
                            <a:lnSpc>
                              <a:spcPct val="11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2200" b="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2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67</m:t>
                                </m:r>
                                <m:r>
                                  <a:rPr lang="en-US" sz="2200" b="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%=</m:t>
                                </m:r>
                              </m:oMath>
                            </m:oMathPara>
                          </a14:m>
                          <a:endParaRPr lang="en-IN" sz="2200" b="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22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200" b="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96060714"/>
                      </a:ext>
                    </a:extLst>
                  </a:tr>
                  <a:tr h="1069161">
                    <a:tc>
                      <a:txBody>
                        <a:bodyPr/>
                        <a:lstStyle/>
                        <a:p>
                          <a:pPr marL="20955" algn="r">
                            <a:lnSpc>
                              <a:spcPct val="11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en-US" sz="2200" b="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2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2200" b="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%=</m:t>
                                </m:r>
                              </m:oMath>
                            </m:oMathPara>
                          </a14:m>
                          <a:endParaRPr lang="en-IN" sz="2200" b="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1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22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200" b="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75565" algn="r">
                            <a:lnSpc>
                              <a:spcPct val="11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sz="2200" b="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2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  <m:r>
                                  <a:rPr lang="en-US" sz="2200" b="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%=</m:t>
                                </m:r>
                              </m:oMath>
                            </m:oMathPara>
                          </a14:m>
                          <a:endParaRPr lang="en-IN" sz="2200" b="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lnSpc>
                              <a:spcPct val="11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22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200" b="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0005" algn="r">
                            <a:lnSpc>
                              <a:spcPct val="11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en-US" sz="2200" b="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2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en-US" sz="2200" b="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%=</m:t>
                                </m:r>
                              </m:oMath>
                            </m:oMathPara>
                          </a14:m>
                          <a:endParaRPr lang="en-IN" sz="2200" b="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22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200" b="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76835" algn="r">
                            <a:lnSpc>
                              <a:spcPct val="11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2200" b="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2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88</m:t>
                                </m:r>
                                <m:r>
                                  <a:rPr lang="en-US" sz="2200" b="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%=</m:t>
                                </m:r>
                              </m:oMath>
                            </m:oMathPara>
                          </a14:m>
                          <a:endParaRPr lang="en-IN" sz="2200" b="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22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200" b="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3536907"/>
                      </a:ext>
                    </a:extLst>
                  </a:tr>
                  <a:tr h="1070918">
                    <a:tc>
                      <a:txBody>
                        <a:bodyPr/>
                        <a:lstStyle/>
                        <a:p>
                          <a:pPr marL="20955" algn="r">
                            <a:lnSpc>
                              <a:spcPct val="11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2200" b="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2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  <m:r>
                                  <a:rPr lang="en-US" sz="2200" b="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%=</m:t>
                                </m:r>
                              </m:oMath>
                            </m:oMathPara>
                          </a14:m>
                          <a:endParaRPr lang="en-IN" sz="2200" b="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1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22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200" b="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75565" algn="r">
                            <a:lnSpc>
                              <a:spcPct val="11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200" b="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2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  <m:r>
                                  <a:rPr lang="en-US" sz="2200" b="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%=</m:t>
                                </m:r>
                              </m:oMath>
                            </m:oMathPara>
                          </a14:m>
                          <a:endParaRPr lang="en-IN" sz="2200" b="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lnSpc>
                              <a:spcPct val="11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22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200" b="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130175" algn="r">
                            <a:lnSpc>
                              <a:spcPct val="11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sz="2200" b="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2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09</m:t>
                                </m:r>
                                <m:r>
                                  <a:rPr lang="en-US" sz="2200" b="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%=</m:t>
                                </m:r>
                              </m:oMath>
                            </m:oMathPara>
                          </a14:m>
                          <a:endParaRPr lang="en-IN" sz="2200" b="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1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22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200" b="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76835" algn="r">
                            <a:lnSpc>
                              <a:spcPct val="11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2200" b="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200" b="0" i="1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  <m:r>
                                  <a:rPr lang="en-US" sz="2200" b="0" smtClean="0">
                                    <a:solidFill>
                                      <a:sysClr val="windowText" lastClr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%=</m:t>
                                </m:r>
                              </m:oMath>
                            </m:oMathPara>
                          </a14:m>
                          <a:endParaRPr lang="en-IN" sz="2200" b="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2200" b="0" i="1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200" b="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37748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BC2EB73-F8E9-4CE3-A720-B8A2683F81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6187599"/>
                  </p:ext>
                </p:extLst>
              </p:nvPr>
            </p:nvGraphicFramePr>
            <p:xfrm>
              <a:off x="1585118" y="1144770"/>
              <a:ext cx="9021763" cy="42819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88511">
                      <a:extLst>
                        <a:ext uri="{9D8B030D-6E8A-4147-A177-3AD203B41FA5}">
                          <a16:colId xmlns:a16="http://schemas.microsoft.com/office/drawing/2014/main" val="4168261452"/>
                        </a:ext>
                      </a:extLst>
                    </a:gridCol>
                    <a:gridCol w="566530">
                      <a:extLst>
                        <a:ext uri="{9D8B030D-6E8A-4147-A177-3AD203B41FA5}">
                          <a16:colId xmlns:a16="http://schemas.microsoft.com/office/drawing/2014/main" val="139500531"/>
                        </a:ext>
                      </a:extLst>
                    </a:gridCol>
                    <a:gridCol w="1858618">
                      <a:extLst>
                        <a:ext uri="{9D8B030D-6E8A-4147-A177-3AD203B41FA5}">
                          <a16:colId xmlns:a16="http://schemas.microsoft.com/office/drawing/2014/main" val="1469410882"/>
                        </a:ext>
                      </a:extLst>
                    </a:gridCol>
                    <a:gridCol w="745435">
                      <a:extLst>
                        <a:ext uri="{9D8B030D-6E8A-4147-A177-3AD203B41FA5}">
                          <a16:colId xmlns:a16="http://schemas.microsoft.com/office/drawing/2014/main" val="724686990"/>
                        </a:ext>
                      </a:extLst>
                    </a:gridCol>
                    <a:gridCol w="1560443">
                      <a:extLst>
                        <a:ext uri="{9D8B030D-6E8A-4147-A177-3AD203B41FA5}">
                          <a16:colId xmlns:a16="http://schemas.microsoft.com/office/drawing/2014/main" val="27629819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244676568"/>
                        </a:ext>
                      </a:extLst>
                    </a:gridCol>
                    <a:gridCol w="1459223">
                      <a:extLst>
                        <a:ext uri="{9D8B030D-6E8A-4147-A177-3AD203B41FA5}">
                          <a16:colId xmlns:a16="http://schemas.microsoft.com/office/drawing/2014/main" val="983672369"/>
                        </a:ext>
                      </a:extLst>
                    </a:gridCol>
                    <a:gridCol w="757203">
                      <a:extLst>
                        <a:ext uri="{9D8B030D-6E8A-4147-A177-3AD203B41FA5}">
                          <a16:colId xmlns:a16="http://schemas.microsoft.com/office/drawing/2014/main" val="1876977268"/>
                        </a:ext>
                      </a:extLst>
                    </a:gridCol>
                  </a:tblGrid>
                  <a:tr h="10709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39" r="-550000" b="-300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6237" r="-1248387" b="-300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5574" r="-280656" b="-300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3934" r="-601639" b="-300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2578" r="-186719" b="-300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7321" r="-326786" b="-300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5417" r="-52500" b="-300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94355" r="-1613" b="-3005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708211"/>
                      </a:ext>
                    </a:extLst>
                  </a:tr>
                  <a:tr h="10709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39" t="-100000" r="-550000" b="-200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6237" t="-100000" r="-1248387" b="-200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5574" t="-100000" r="-280656" b="-200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3934" t="-100000" r="-601639" b="-200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2578" t="-100000" r="-186719" b="-200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7321" t="-100000" r="-326786" b="-200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5417" t="-100000" r="-52500" b="-200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94355" t="-100000" r="-1613" b="-2005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6060714"/>
                      </a:ext>
                    </a:extLst>
                  </a:tr>
                  <a:tr h="10691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39" t="-200000" r="-550000" b="-100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6237" t="-200000" r="-1248387" b="-100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5574" t="-200000" r="-280656" b="-100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3934" t="-200000" r="-601639" b="-100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2578" t="-200000" r="-186719" b="-100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7321" t="-200000" r="-326786" b="-100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5417" t="-200000" r="-52500" b="-100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94355" t="-200000" r="-1613" b="-1005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536907"/>
                      </a:ext>
                    </a:extLst>
                  </a:tr>
                  <a:tr h="10709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39" t="-300000" r="-550000" b="-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6237" t="-300000" r="-1248387" b="-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5574" t="-300000" r="-280656" b="-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3934" t="-300000" r="-601639" b="-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2578" t="-300000" r="-186719" b="-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7321" t="-300000" r="-326786" b="-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5417" t="-300000" r="-52500" b="-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94355" t="-300000" r="-1613" b="-5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37748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3235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335D-B36D-4492-9914-7F606F1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CD880C4D-0A2C-42EF-B000-CC4AA65FB9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1179" y="779979"/>
                <a:ext cx="11929641" cy="417964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6"/>
                    </a:solidFill>
                  </a:rPr>
                  <a:t>Example-1: </a:t>
                </a:r>
                <a:r>
                  <a:rPr lang="en-US" dirty="0"/>
                  <a:t>Ankit spends 75% of his income. His income is increased by 20% and he increased his expenditure by 10%. Find the percentage increase in his savings.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/>
                    </a:solidFill>
                  </a:rPr>
                  <a:t>Solution-1: </a:t>
                </a:r>
                <a:r>
                  <a:rPr lang="en-US" dirty="0"/>
                  <a:t>Let the original income is Rs.100, then expenditure = Rs.75 and savings = Rs.25.</a:t>
                </a:r>
              </a:p>
              <a:p>
                <a:r>
                  <a:rPr lang="en-US" dirty="0"/>
                  <a:t>New income is 100 + 20% of 100 = Rs.120</a:t>
                </a:r>
              </a:p>
              <a:p>
                <a:r>
                  <a:rPr lang="en-US" dirty="0"/>
                  <a:t>New expenditure is 75 + 10% of 75 = Rs. 82.5</a:t>
                </a:r>
              </a:p>
              <a:p>
                <a:r>
                  <a:rPr lang="en-US" dirty="0"/>
                  <a:t>New saving = Rs. 120 – Rs. 82.5 = Rs. 37.5</a:t>
                </a:r>
              </a:p>
              <a:p>
                <a:r>
                  <a:rPr lang="en-US" dirty="0"/>
                  <a:t>Percentage increase in saving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(3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7</m:t>
                        </m:r>
                        <m:r>
                          <m:rPr>
                            <m:nor/>
                          </m:rPr>
                          <a:rPr lang="en-US" dirty="0"/>
                          <m:t>.5 – 2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5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5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∗100 </m:t>
                    </m:r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b="0" i="0" dirty="0" smtClean="0"/>
                          <m:t>12.5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  <m:r>
                          <m:rPr>
                            <m:nor/>
                          </m:rPr>
                          <a:rPr lang="en-IN" dirty="0"/>
                          <m:t>5</m:t>
                        </m:r>
                      </m:den>
                    </m:f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∗100</m:t>
                    </m:r>
                  </m:oMath>
                </a14:m>
                <a:r>
                  <a:rPr lang="en-IN" dirty="0"/>
                  <a:t> = 50%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CD880C4D-0A2C-42EF-B000-CC4AA65FB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79" y="779979"/>
                <a:ext cx="11929641" cy="4179647"/>
              </a:xfrm>
              <a:blipFill>
                <a:blip r:embed="rId2"/>
                <a:stretch>
                  <a:fillRect l="-818" t="-1895" r="-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92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335D-B36D-4492-9914-7F606F1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D880C4D-0A2C-42EF-B000-CC4AA65FB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779979"/>
            <a:ext cx="11929641" cy="42989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Example-2: </a:t>
            </a:r>
            <a:r>
              <a:rPr lang="en-US" dirty="0"/>
              <a:t>In an election between two candidates, 75% of the voters cast their votes, out of which 2% of the votes were declared invalid. A candidate got 9261 votes which were 75% of the total valid votes. Find the total numbers of votes enrolled in that election.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Solution-2: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9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F41F-7DAF-4586-9A74-97719FE5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31E903-C9D4-41BB-8727-D4D504225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53918"/>
            <a:ext cx="11929641" cy="4911191"/>
          </a:xfrm>
        </p:spPr>
        <p:txBody>
          <a:bodyPr/>
          <a:lstStyle/>
          <a:p>
            <a:r>
              <a:rPr lang="en-IN" dirty="0">
                <a:solidFill>
                  <a:schemeClr val="accent6"/>
                </a:solidFill>
              </a:rPr>
              <a:t>Ex-1:</a:t>
            </a:r>
            <a:r>
              <a:rPr lang="en-IN" dirty="0"/>
              <a:t> </a:t>
            </a:r>
            <a:r>
              <a:rPr lang="en-US" dirty="0"/>
              <a:t>If the numerator of a fraction be increased by 15% and its denominator be diminished by 8%, the value of the fraction is 15/16. Find the original fraction.</a:t>
            </a:r>
            <a:endParaRPr lang="en-US" baseline="30000" dirty="0"/>
          </a:p>
          <a:p>
            <a:r>
              <a:rPr lang="en-IN" dirty="0">
                <a:solidFill>
                  <a:schemeClr val="accent6"/>
                </a:solidFill>
              </a:rPr>
              <a:t>Ex-2:</a:t>
            </a:r>
            <a:r>
              <a:rPr lang="en-IN" dirty="0"/>
              <a:t> </a:t>
            </a:r>
            <a:r>
              <a:rPr lang="en-US" dirty="0"/>
              <a:t>10% of the inhabitants of a village died of a cholera, a panic set in, during which 25% of the remaining inhabitants left the village. The population is then reduced to 4050. Find the number of original inhabitants.</a:t>
            </a:r>
          </a:p>
          <a:p>
            <a:r>
              <a:rPr lang="en-IN" dirty="0">
                <a:solidFill>
                  <a:schemeClr val="accent6"/>
                </a:solidFill>
              </a:rPr>
              <a:t>Ex-3:</a:t>
            </a:r>
            <a:r>
              <a:rPr lang="en-IN" dirty="0"/>
              <a:t> </a:t>
            </a:r>
            <a:r>
              <a:rPr lang="en-US" dirty="0"/>
              <a:t>If A’s salary is 20% less than B’s salary, by how much percent is B’s salary more than A?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Ex-4: </a:t>
            </a:r>
            <a:r>
              <a:rPr lang="en-US" dirty="0"/>
              <a:t>In an examination, 80% of the students passed in English, 85% passed in Mathematics and 75% passed in both English and Mathematics. If 40 students failed in both the subjects, find the total number of students.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0A704C04-304C-4DD5-BCD4-CE930C0B5474}"/>
              </a:ext>
            </a:extLst>
          </p:cNvPr>
          <p:cNvSpPr txBox="1"/>
          <p:nvPr/>
        </p:nvSpPr>
        <p:spPr>
          <a:xfrm>
            <a:off x="8117657" y="1167927"/>
            <a:ext cx="1394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Ans = 3/4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4023A-AF84-4854-A278-E2A8AED45660}"/>
              </a:ext>
            </a:extLst>
          </p:cNvPr>
          <p:cNvSpPr txBox="1"/>
          <p:nvPr/>
        </p:nvSpPr>
        <p:spPr>
          <a:xfrm>
            <a:off x="4195973" y="2276983"/>
            <a:ext cx="1628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Ans = 6000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C993D-07D7-49CF-B311-D09760E8A90A}"/>
              </a:ext>
            </a:extLst>
          </p:cNvPr>
          <p:cNvSpPr txBox="1"/>
          <p:nvPr/>
        </p:nvSpPr>
        <p:spPr>
          <a:xfrm>
            <a:off x="373131" y="3107255"/>
            <a:ext cx="1473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Ans = </a:t>
            </a:r>
            <a:r>
              <a:rPr lang="pt-BR" sz="2400" dirty="0">
                <a:solidFill>
                  <a:schemeClr val="tx2"/>
                </a:solidFill>
              </a:rPr>
              <a:t>25%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D3DE62-D536-4E8E-90EC-35B9FBCCBAC9}"/>
              </a:ext>
            </a:extLst>
          </p:cNvPr>
          <p:cNvSpPr txBox="1"/>
          <p:nvPr/>
        </p:nvSpPr>
        <p:spPr>
          <a:xfrm>
            <a:off x="4596020" y="4302103"/>
            <a:ext cx="149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Ans = 400</a:t>
            </a:r>
            <a:endParaRPr lang="pt-BR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14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7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8275</TotalTime>
  <Words>414</Words>
  <Application>Microsoft Office PowerPoint</Application>
  <PresentationFormat>Widescreen</PresentationFormat>
  <Paragraphs>61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Roboto Condensed Light</vt:lpstr>
      <vt:lpstr>Arial</vt:lpstr>
      <vt:lpstr>Calibri</vt:lpstr>
      <vt:lpstr>Wingdings</vt:lpstr>
      <vt:lpstr>Roboto Condensed</vt:lpstr>
      <vt:lpstr>Wingdings 3</vt:lpstr>
      <vt:lpstr>Cambria Math</vt:lpstr>
      <vt:lpstr>Office Theme</vt:lpstr>
      <vt:lpstr> Percentage </vt:lpstr>
      <vt:lpstr>Introduction</vt:lpstr>
      <vt:lpstr>Examples</vt:lpstr>
      <vt:lpstr>Examples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633</cp:revision>
  <dcterms:created xsi:type="dcterms:W3CDTF">2020-05-01T05:09:15Z</dcterms:created>
  <dcterms:modified xsi:type="dcterms:W3CDTF">2024-01-04T15:32:02Z</dcterms:modified>
</cp:coreProperties>
</file>