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handoutMasterIdLst>
    <p:handoutMasterId r:id="rId11"/>
  </p:handoutMasterIdLst>
  <p:sldIdLst>
    <p:sldId id="310" r:id="rId2"/>
    <p:sldId id="409" r:id="rId3"/>
    <p:sldId id="425" r:id="rId4"/>
    <p:sldId id="426" r:id="rId5"/>
    <p:sldId id="423" r:id="rId6"/>
    <p:sldId id="427" r:id="rId7"/>
    <p:sldId id="422" r:id="rId8"/>
    <p:sldId id="411" r:id="rId9"/>
  </p:sldIdLst>
  <p:sldSz cx="12192000" cy="6858000"/>
  <p:notesSz cx="6858000" cy="9144000"/>
  <p:embeddedFontLst>
    <p:embeddedFont>
      <p:font typeface="Cambria Math" panose="02040503050406030204" pitchFamily="18" charset="0"/>
      <p:regular r:id="rId12"/>
    </p:embeddedFont>
    <p:embeddedFont>
      <p:font typeface="Roboto Condensed" panose="02000000000000000000" pitchFamily="2" charset="0"/>
      <p:regular r:id="rId13"/>
      <p:bold r:id="rId14"/>
      <p:italic r:id="rId15"/>
      <p:boldItalic r:id="rId16"/>
    </p:embeddedFont>
    <p:embeddedFont>
      <p:font typeface="Roboto Condensed Light" panose="02000000000000000000" pitchFamily="2" charset="0"/>
      <p:regular r:id="rId17"/>
      <p:italic r:id="rId18"/>
    </p:embeddedFont>
    <p:embeddedFont>
      <p:font typeface="Wingdings 3" panose="05040102010807070707" pitchFamily="18" charset="2"/>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C4GhbaAGm0/GEaPcFNeYbg==" hashData="OPinKVfleXrryLOpJiV7qNL3F7oxhmzf+ha18FlFwmO2Me5leDALYr2Poc2Rx1Lfgm4R868iUEKXohEjC6vwVA=="/>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p15="http://schemas.microsoft.com/office/powerpoint/2012/main"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07D8B"/>
    <a:srgbClr val="301B92"/>
    <a:srgbClr val="673BB7"/>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60"/>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67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t>23-02-2024</a:t>
            </a:fld>
            <a:endParaRPr lang="en-IN"/>
          </a:p>
        </p:txBody>
      </p:sp>
      <p:sp>
        <p:nvSpPr>
          <p:cNvPr id="4" name="Footer Placeholder 3">
            <a:extLst>
              <a:ext uri="{FF2B5EF4-FFF2-40B4-BE49-F238E27FC236}">
                <a16:creationId xmlns:a16="http://schemas.microsoft.com/office/drawing/2014/main"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t>‹#›</a:t>
            </a:fld>
            <a:endParaRPr lang="en-IN"/>
          </a:p>
        </p:txBody>
      </p:sp>
    </p:spTree>
    <p:extLst>
      <p:ext uri="{BB962C8B-B14F-4D97-AF65-F5344CB8AC3E}">
        <p14:creationId xmlns:p14="http://schemas.microsoft.com/office/powerpoint/2010/main"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0395494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22241" y="1872509"/>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Placement Preparation</a:t>
            </a:r>
          </a:p>
          <a:p>
            <a:pPr lvl="0"/>
            <a:r>
              <a:rPr lang="en-US" dirty="0"/>
              <a:t>Aptitude &amp; Reasoning</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8">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3" name="Picture 32">
            <a:extLst>
              <a:ext uri="{FF2B5EF4-FFF2-40B4-BE49-F238E27FC236}">
                <a16:creationId xmlns:a16="http://schemas.microsoft.com/office/drawing/2014/main" id="{F8012080-EEDF-452D-8D43-5803ED5F2331}"/>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67432" y="1437106"/>
            <a:ext cx="3383666" cy="2594143"/>
          </a:xfrm>
          <a:prstGeom prst="rect">
            <a:avLst/>
          </a:prstGeom>
        </p:spPr>
      </p:pic>
      <p:pic>
        <p:nvPicPr>
          <p:cNvPr id="4" name="Picture 3">
            <a:extLst>
              <a:ext uri="{FF2B5EF4-FFF2-40B4-BE49-F238E27FC236}">
                <a16:creationId xmlns:a16="http://schemas.microsoft.com/office/drawing/2014/main" id="{36C75D74-6224-B64D-117D-08A52810BDFD}"/>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707265" y="219982"/>
            <a:ext cx="2943833" cy="895042"/>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Mixture &amp;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Alligation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Mixture &amp;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Alligation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62E7962-5EB8-08FE-793D-F0210BDF9BA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74683" y="6036826"/>
            <a:ext cx="1786137" cy="543057"/>
          </a:xfrm>
          <a:prstGeom prst="rect">
            <a:avLst/>
          </a:prstGeom>
        </p:spPr>
      </p:pic>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8C9B6194-7463-456E-B567-D9B9C856AB72}"/>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21" name="Slide Number Placeholder 3">
            <a:extLst>
              <a:ext uri="{FF2B5EF4-FFF2-40B4-BE49-F238E27FC236}">
                <a16:creationId xmlns:a16="http://schemas.microsoft.com/office/drawing/2014/main"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0D0635C5-7AE7-4A31-84EE-FC14A4BCEA69}"/>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
            <a:extLst>
              <a:ext uri="{FF2B5EF4-FFF2-40B4-BE49-F238E27FC236}">
                <a16:creationId xmlns:a16="http://schemas.microsoft.com/office/drawing/2014/main" id="{3D54113D-A297-4D4F-B507-CA01E1459CB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1" name="Footer Placeholder 2">
            <a:extLst>
              <a:ext uri="{FF2B5EF4-FFF2-40B4-BE49-F238E27FC236}">
                <a16:creationId xmlns:a16="http://schemas.microsoft.com/office/drawing/2014/main" id="{78199469-7E22-4333-9962-C2A03923F078}"/>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Simplification</a:t>
            </a:r>
          </a:p>
        </p:txBody>
      </p:sp>
      <p:sp>
        <p:nvSpPr>
          <p:cNvPr id="23" name="Slide Number Placeholder 3">
            <a:extLst>
              <a:ext uri="{FF2B5EF4-FFF2-40B4-BE49-F238E27FC236}">
                <a16:creationId xmlns:a16="http://schemas.microsoft.com/office/drawing/2014/main"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AC9F0E07-E84B-4A94-8124-2A56A55F2AF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37CC2A7B-BE67-4B8D-A096-51A052E6289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2/23/2024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517B9A-CB15-4105-8DB6-3BE4CEF0C915}"/>
              </a:ext>
            </a:extLst>
          </p:cNvPr>
          <p:cNvSpPr>
            <a:spLocks noGrp="1"/>
          </p:cNvSpPr>
          <p:nvPr>
            <p:ph type="ctrTitle"/>
          </p:nvPr>
        </p:nvSpPr>
        <p:spPr>
          <a:xfrm>
            <a:off x="630683" y="1495555"/>
            <a:ext cx="7035300" cy="2578780"/>
          </a:xfrm>
        </p:spPr>
        <p:txBody>
          <a:bodyPr/>
          <a:lstStyle/>
          <a:p>
            <a:br>
              <a:rPr lang="en-US" dirty="0"/>
            </a:br>
            <a:r>
              <a:rPr lang="en-US" dirty="0"/>
              <a:t>Mixture &amp; </a:t>
            </a:r>
            <a:r>
              <a:rPr lang="en-US" dirty="0" err="1"/>
              <a:t>Alligation</a:t>
            </a:r>
            <a:br>
              <a:rPr lang="en-US" dirty="0"/>
            </a:br>
            <a:endParaRPr lang="en-US" dirty="0"/>
          </a:p>
        </p:txBody>
      </p:sp>
      <p:sp>
        <p:nvSpPr>
          <p:cNvPr id="10" name="Text Placeholder 9">
            <a:extLst>
              <a:ext uri="{FF2B5EF4-FFF2-40B4-BE49-F238E27FC236}">
                <a16:creationId xmlns:a16="http://schemas.microsoft.com/office/drawing/2014/main" id="{C082D7EB-29EC-46FF-A7B0-A0D59D247AEB}"/>
              </a:ext>
            </a:extLst>
          </p:cNvPr>
          <p:cNvSpPr>
            <a:spLocks noGrp="1"/>
          </p:cNvSpPr>
          <p:nvPr>
            <p:ph type="body" sz="quarter" idx="11"/>
          </p:nvPr>
        </p:nvSpPr>
        <p:spPr/>
        <p:txBody>
          <a:bodyPr/>
          <a:lstStyle/>
          <a:p>
            <a:r>
              <a:rPr lang="en-US" dirty="0"/>
              <a:t>krunal.vyas@darshan.ac.in</a:t>
            </a:r>
          </a:p>
        </p:txBody>
      </p:sp>
      <p:sp>
        <p:nvSpPr>
          <p:cNvPr id="11" name="Text Placeholder 10">
            <a:extLst>
              <a:ext uri="{FF2B5EF4-FFF2-40B4-BE49-F238E27FC236}">
                <a16:creationId xmlns:a16="http://schemas.microsoft.com/office/drawing/2014/main" id="{AA546C7D-5FAD-4283-8D6D-335B9785575B}"/>
              </a:ext>
            </a:extLst>
          </p:cNvPr>
          <p:cNvSpPr>
            <a:spLocks noGrp="1"/>
          </p:cNvSpPr>
          <p:nvPr>
            <p:ph type="body" sz="quarter" idx="12"/>
          </p:nvPr>
        </p:nvSpPr>
        <p:spPr/>
        <p:txBody>
          <a:bodyPr/>
          <a:lstStyle/>
          <a:p>
            <a:r>
              <a:rPr lang="en-US" dirty="0"/>
              <a:t>9601901005</a:t>
            </a:r>
          </a:p>
        </p:txBody>
      </p:sp>
      <p:sp>
        <p:nvSpPr>
          <p:cNvPr id="12" name="Text Placeholder 11">
            <a:extLst>
              <a:ext uri="{FF2B5EF4-FFF2-40B4-BE49-F238E27FC236}">
                <a16:creationId xmlns:a16="http://schemas.microsoft.com/office/drawing/2014/main" id="{E122C0AC-FE99-4050-96C1-834C68B58208}"/>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id="{4747B24B-6BDC-4D9B-A81D-E04AD86D9990}"/>
              </a:ext>
            </a:extLst>
          </p:cNvPr>
          <p:cNvSpPr>
            <a:spLocks noGrp="1"/>
          </p:cNvSpPr>
          <p:nvPr>
            <p:ph type="body" sz="quarter" idx="14"/>
          </p:nvPr>
        </p:nvSpPr>
        <p:spPr/>
        <p:txBody>
          <a:bodyPr/>
          <a:lstStyle/>
          <a:p>
            <a:r>
              <a:rPr lang="en-US" dirty="0"/>
              <a:t>Prof. Krunal D. Vyas</a:t>
            </a:r>
          </a:p>
        </p:txBody>
      </p:sp>
      <p:sp>
        <p:nvSpPr>
          <p:cNvPr id="14" name="Text Placeholder 13">
            <a:extLst>
              <a:ext uri="{FF2B5EF4-FFF2-40B4-BE49-F238E27FC236}">
                <a16:creationId xmlns:a16="http://schemas.microsoft.com/office/drawing/2014/main" id="{38247361-D1B1-496C-91FD-362FC4744130}"/>
              </a:ext>
            </a:extLst>
          </p:cNvPr>
          <p:cNvSpPr>
            <a:spLocks noGrp="1"/>
          </p:cNvSpPr>
          <p:nvPr>
            <p:ph type="body" sz="quarter" idx="16"/>
          </p:nvPr>
        </p:nvSpPr>
        <p:spPr/>
        <p:txBody>
          <a:bodyPr/>
          <a:lstStyle/>
          <a:p>
            <a:pPr lvl="0"/>
            <a:r>
              <a:rPr lang="en-US" b="1" dirty="0"/>
              <a:t>Placement Preparation</a:t>
            </a:r>
          </a:p>
          <a:p>
            <a:pPr lvl="0"/>
            <a:r>
              <a:rPr lang="en-US" dirty="0"/>
              <a:t>Aptitude &amp; Reasoning</a:t>
            </a:r>
          </a:p>
        </p:txBody>
      </p:sp>
      <p:pic>
        <p:nvPicPr>
          <p:cNvPr id="9" name="Picture Placeholder 8">
            <a:extLst>
              <a:ext uri="{FF2B5EF4-FFF2-40B4-BE49-F238E27FC236}">
                <a16:creationId xmlns:a16="http://schemas.microsoft.com/office/drawing/2014/main" id="{C7FA3FA8-B6EF-43CB-89FE-A5F553A3680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3374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p:txBody>
          <a:bodyPr>
            <a:normAutofit/>
          </a:bodyPr>
          <a:lstStyle/>
          <a:p>
            <a:r>
              <a:rPr lang="en-US" dirty="0"/>
              <a:t>General Rule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763214-8412-465B-BA11-6F6DFA31D0B2}"/>
                  </a:ext>
                </a:extLst>
              </p:cNvPr>
              <p:cNvSpPr>
                <a:spLocks noGrp="1"/>
              </p:cNvSpPr>
              <p:nvPr>
                <p:ph idx="1"/>
              </p:nvPr>
            </p:nvSpPr>
            <p:spPr>
              <a:xfrm>
                <a:off x="131180" y="863445"/>
                <a:ext cx="11929641" cy="2684825"/>
              </a:xfrm>
            </p:spPr>
            <p:txBody>
              <a:bodyPr/>
              <a:lstStyle/>
              <a:p>
                <a:r>
                  <a:rPr lang="en-US" dirty="0"/>
                  <a:t>Basic formula:</a:t>
                </a:r>
              </a:p>
              <a:p>
                <a:r>
                  <a:rPr lang="en-US" dirty="0"/>
                  <a:t>If </a:t>
                </a:r>
                <a:r>
                  <a:rPr lang="en-US"/>
                  <a:t>two ingredients </a:t>
                </a:r>
                <a:r>
                  <a:rPr lang="en-US" dirty="0"/>
                  <a:t>A and B are mixed of price x and y respectively, then the price of resultant mixture is M mean price. </a:t>
                </a:r>
              </a:p>
              <a:p>
                <a:r>
                  <a:rPr lang="en-US" dirty="0"/>
                  <a:t>The ratio in which ingredients are mixed is given by rule of </a:t>
                </a:r>
                <a:r>
                  <a:rPr lang="en-US" dirty="0" err="1"/>
                  <a:t>alligation</a:t>
                </a:r>
                <a:r>
                  <a:rPr lang="en-US" dirty="0"/>
                  <a:t>.</a:t>
                </a:r>
              </a:p>
              <a:p>
                <a:pPr marL="0" indent="0" algn="ctr">
                  <a:buNone/>
                </a:pPr>
                <a:r>
                  <a:rPr lang="en-IN" dirty="0"/>
                  <a:t>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𝑀</m:t>
                        </m:r>
                      </m:den>
                    </m:f>
                  </m:oMath>
                </a14:m>
                <a:endParaRPr lang="en-IN" dirty="0"/>
              </a:p>
              <a:p>
                <a:r>
                  <a:rPr lang="en-US" dirty="0"/>
                  <a:t>The above formula can be represented as</a:t>
                </a:r>
                <a:endParaRPr lang="en-IN" dirty="0"/>
              </a:p>
            </p:txBody>
          </p:sp>
        </mc:Choice>
        <mc:Fallback xmlns="">
          <p:sp>
            <p:nvSpPr>
              <p:cNvPr id="3" name="Content Placeholder 2">
                <a:extLst>
                  <a:ext uri="{FF2B5EF4-FFF2-40B4-BE49-F238E27FC236}">
                    <a16:creationId xmlns:a16="http://schemas.microsoft.com/office/drawing/2014/main" id="{B3763214-8412-465B-BA11-6F6DFA31D0B2}"/>
                  </a:ext>
                </a:extLst>
              </p:cNvPr>
              <p:cNvSpPr>
                <a:spLocks noGrp="1" noRot="1" noChangeAspect="1" noMove="1" noResize="1" noEditPoints="1" noAdjustHandles="1" noChangeArrowheads="1" noChangeShapeType="1" noTextEdit="1"/>
              </p:cNvSpPr>
              <p:nvPr>
                <p:ph idx="1"/>
              </p:nvPr>
            </p:nvSpPr>
            <p:spPr>
              <a:xfrm>
                <a:off x="131180" y="863445"/>
                <a:ext cx="11929641" cy="2684825"/>
              </a:xfrm>
              <a:blipFill>
                <a:blip r:embed="rId2"/>
                <a:stretch>
                  <a:fillRect l="-716" t="-2955" r="-818" b="-659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65495425-E978-4651-87DB-72F821C5108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287509" y="3548270"/>
            <a:ext cx="3616982" cy="2882348"/>
          </a:xfrm>
          <a:prstGeom prst="rect">
            <a:avLst/>
          </a:prstGeom>
        </p:spPr>
      </p:pic>
    </p:spTree>
    <p:extLst>
      <p:ext uri="{BB962C8B-B14F-4D97-AF65-F5344CB8AC3E}">
        <p14:creationId xmlns:p14="http://schemas.microsoft.com/office/powerpoint/2010/main" val="16132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Examples</a:t>
            </a:r>
            <a:endParaRPr lang="en-IN" dirty="0"/>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779979"/>
            <a:ext cx="11929641" cy="1168091"/>
          </a:xfrm>
        </p:spPr>
        <p:txBody>
          <a:bodyPr/>
          <a:lstStyle/>
          <a:p>
            <a:pPr marL="0" indent="0">
              <a:buNone/>
            </a:pPr>
            <a:r>
              <a:rPr lang="en-US" dirty="0">
                <a:solidFill>
                  <a:schemeClr val="accent6"/>
                </a:solidFill>
              </a:rPr>
              <a:t>Example-1: </a:t>
            </a:r>
            <a:r>
              <a:rPr lang="en-US" dirty="0"/>
              <a:t>In what ratio must rice costing Rs. 8.50 per kg be mixed with rice costing Rs. 13 per kg so that the mixture be worth Rs. 10 per kg?</a:t>
            </a:r>
          </a:p>
          <a:p>
            <a:pPr marL="0" indent="0">
              <a:buNone/>
            </a:pPr>
            <a:r>
              <a:rPr lang="en-US" dirty="0">
                <a:solidFill>
                  <a:schemeClr val="tx2"/>
                </a:solidFill>
              </a:rPr>
              <a:t>Solution-1: </a:t>
            </a:r>
            <a:r>
              <a:rPr lang="en-US" dirty="0"/>
              <a:t>Here, by cross connection formula, 10 - 8.5 = 1.5 &amp; 13 -10 = 3 as shown below.</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9552356-182C-46D9-952C-7F8846D21AC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627850" y="2017709"/>
            <a:ext cx="4936297" cy="3368716"/>
          </a:xfrm>
          <a:prstGeom prst="rect">
            <a:avLst/>
          </a:prstGeom>
        </p:spPr>
      </p:pic>
      <p:sp>
        <p:nvSpPr>
          <p:cNvPr id="6" name="TextBox 5">
            <a:extLst>
              <a:ext uri="{FF2B5EF4-FFF2-40B4-BE49-F238E27FC236}">
                <a16:creationId xmlns:a16="http://schemas.microsoft.com/office/drawing/2014/main" id="{E2C2F0A7-F36A-46B6-97B0-A4E710FB76F2}"/>
              </a:ext>
            </a:extLst>
          </p:cNvPr>
          <p:cNvSpPr txBox="1"/>
          <p:nvPr/>
        </p:nvSpPr>
        <p:spPr>
          <a:xfrm>
            <a:off x="131179" y="5435537"/>
            <a:ext cx="4420428" cy="487826"/>
          </a:xfrm>
          <a:prstGeom prst="rect">
            <a:avLst/>
          </a:prstGeom>
          <a:noFill/>
        </p:spPr>
        <p:txBody>
          <a:bodyPr wrap="square">
            <a:spAutoFit/>
          </a:bodyPr>
          <a:lstStyle/>
          <a:p>
            <a:pPr indent="7938">
              <a:lnSpc>
                <a:spcPct val="115000"/>
              </a:lnSpc>
              <a:spcAft>
                <a:spcPts val="1000"/>
              </a:spcAft>
            </a:pPr>
            <a:r>
              <a:rPr lang="en-US" sz="2400" dirty="0">
                <a:effectLst/>
                <a:latin typeface="+mj-lt"/>
                <a:ea typeface="Calibri" panose="020F0502020204030204" pitchFamily="34" charset="0"/>
                <a:cs typeface="Times New Roman" panose="02020603050405020304" pitchFamily="18" charset="0"/>
              </a:rPr>
              <a:t>Required ratio = 3 : 1.5 = 2 : 1</a:t>
            </a:r>
            <a:endParaRPr lang="en-IN"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702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Examples</a:t>
            </a:r>
            <a:endParaRPr lang="en-IN" dirty="0"/>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779979"/>
                <a:ext cx="11929641" cy="1168091"/>
              </a:xfrm>
            </p:spPr>
            <p:txBody>
              <a:bodyPr/>
              <a:lstStyle/>
              <a:p>
                <a:pPr marL="0" indent="0">
                  <a:buNone/>
                </a:pPr>
                <a:r>
                  <a:rPr lang="en-US" dirty="0">
                    <a:solidFill>
                      <a:schemeClr val="accent6"/>
                    </a:solidFill>
                  </a:rPr>
                  <a:t>Example-2: </a:t>
                </a:r>
                <a:r>
                  <a:rPr lang="en-US" dirty="0"/>
                  <a:t>In what ratio must a grocer mix two varieties of sugar costing Rs.60 per kg and Rs.65 per kg, so that on selling the mixture at Rs.68.20 per kg, he may gain 10%?</a:t>
                </a:r>
              </a:p>
              <a:p>
                <a:pPr marL="0" indent="0">
                  <a:buNone/>
                </a:pPr>
                <a:r>
                  <a:rPr lang="en-US" dirty="0">
                    <a:solidFill>
                      <a:schemeClr val="tx2"/>
                    </a:solidFill>
                  </a:rPr>
                  <a:t>Solution-2: </a:t>
                </a:r>
                <a:r>
                  <a:rPr lang="en-US" dirty="0"/>
                  <a:t>Cost price of 1 kg of mixture = 68.20 x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100</m:t>
                        </m:r>
                      </m:num>
                      <m:den>
                        <m:r>
                          <a:rPr lang="en-US" i="1">
                            <a:latin typeface="Cambria Math" panose="02040503050406030204" pitchFamily="18" charset="0"/>
                          </a:rPr>
                          <m:t>110</m:t>
                        </m:r>
                      </m:den>
                    </m:f>
                  </m:oMath>
                </a14:m>
                <a:r>
                  <a:rPr lang="en-US" dirty="0"/>
                  <a:t> = 62</a:t>
                </a:r>
              </a:p>
              <a:p>
                <a:pPr marL="0" indent="0">
                  <a:buNone/>
                </a:pPr>
                <a:endParaRPr lang="en-US" dirty="0"/>
              </a:p>
            </p:txBody>
          </p:sp>
        </mc:Choice>
        <mc:Fallback xmlns="">
          <p:sp>
            <p:nvSpPr>
              <p:cNvPr id="4" name="Content Placeholder 4">
                <a:extLst>
                  <a:ext uri="{FF2B5EF4-FFF2-40B4-BE49-F238E27FC236}">
                    <a16:creationId xmlns:a16="http://schemas.microsoft.com/office/drawing/2014/main" id="{CD880C4D-0A2C-42EF-B000-CC4AA65FB9E3}"/>
                  </a:ext>
                </a:extLst>
              </p:cNvPr>
              <p:cNvSpPr>
                <a:spLocks noGrp="1" noRot="1" noChangeAspect="1" noMove="1" noResize="1" noEditPoints="1" noAdjustHandles="1" noChangeArrowheads="1" noChangeShapeType="1" noTextEdit="1"/>
              </p:cNvSpPr>
              <p:nvPr>
                <p:ph idx="1"/>
              </p:nvPr>
            </p:nvSpPr>
            <p:spPr>
              <a:xfrm>
                <a:off x="131179" y="779979"/>
                <a:ext cx="11929641" cy="1168091"/>
              </a:xfrm>
              <a:blipFill>
                <a:blip r:embed="rId2"/>
                <a:stretch>
                  <a:fillRect l="-818" t="-6771" r="-818" b="-22396"/>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E2C2F0A7-F36A-46B6-97B0-A4E710FB76F2}"/>
              </a:ext>
            </a:extLst>
          </p:cNvPr>
          <p:cNvSpPr txBox="1"/>
          <p:nvPr/>
        </p:nvSpPr>
        <p:spPr>
          <a:xfrm>
            <a:off x="131179" y="5834108"/>
            <a:ext cx="4420428" cy="487826"/>
          </a:xfrm>
          <a:prstGeom prst="rect">
            <a:avLst/>
          </a:prstGeom>
          <a:noFill/>
        </p:spPr>
        <p:txBody>
          <a:bodyPr wrap="square">
            <a:spAutoFit/>
          </a:bodyPr>
          <a:lstStyle/>
          <a:p>
            <a:pPr indent="7938">
              <a:lnSpc>
                <a:spcPct val="115000"/>
              </a:lnSpc>
              <a:spcAft>
                <a:spcPts val="1000"/>
              </a:spcAft>
            </a:pPr>
            <a:r>
              <a:rPr lang="en-US" sz="2400" dirty="0">
                <a:effectLst/>
                <a:latin typeface="+mj-lt"/>
                <a:ea typeface="Calibri" panose="020F0502020204030204" pitchFamily="34" charset="0"/>
                <a:cs typeface="Times New Roman" panose="02020603050405020304" pitchFamily="18" charset="0"/>
              </a:rPr>
              <a:t>Required ratio = 3 : 2</a:t>
            </a:r>
            <a:endParaRPr lang="en-IN" sz="2400" dirty="0">
              <a:effectLst/>
              <a:latin typeface="+mj-l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83E2865-3906-4608-A7EE-ABC79C7D471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818281" y="2296422"/>
            <a:ext cx="4555435" cy="3189333"/>
          </a:xfrm>
          <a:prstGeom prst="rect">
            <a:avLst/>
          </a:prstGeom>
        </p:spPr>
      </p:pic>
    </p:spTree>
    <p:extLst>
      <p:ext uri="{BB962C8B-B14F-4D97-AF65-F5344CB8AC3E}">
        <p14:creationId xmlns:p14="http://schemas.microsoft.com/office/powerpoint/2010/main" val="156649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p:txBody>
          <a:bodyPr>
            <a:normAutofit/>
          </a:bodyPr>
          <a:lstStyle/>
          <a:p>
            <a:r>
              <a:rPr lang="en-US" dirty="0"/>
              <a:t>Mixture of more than two elements</a:t>
            </a:r>
            <a:endParaRPr lang="en-IN" dirty="0"/>
          </a:p>
        </p:txBody>
      </p:sp>
      <p:sp>
        <p:nvSpPr>
          <p:cNvPr id="3" name="Content Placeholder 2">
            <a:extLst>
              <a:ext uri="{FF2B5EF4-FFF2-40B4-BE49-F238E27FC236}">
                <a16:creationId xmlns:a16="http://schemas.microsoft.com/office/drawing/2014/main" id="{B3763214-8412-465B-BA11-6F6DFA31D0B2}"/>
              </a:ext>
            </a:extLst>
          </p:cNvPr>
          <p:cNvSpPr>
            <a:spLocks noGrp="1"/>
          </p:cNvSpPr>
          <p:nvPr>
            <p:ph idx="1"/>
          </p:nvPr>
        </p:nvSpPr>
        <p:spPr>
          <a:xfrm>
            <a:off x="131180" y="863445"/>
            <a:ext cx="11929641" cy="3370625"/>
          </a:xfrm>
        </p:spPr>
        <p:txBody>
          <a:bodyPr/>
          <a:lstStyle/>
          <a:p>
            <a:r>
              <a:rPr lang="en-US" dirty="0"/>
              <a:t>These questions may seem to be a little tricky at first, but similar concept is applied repeatedly in order to calculate final ratio of ingredients when mixture contains more than two ingredients.</a:t>
            </a:r>
          </a:p>
          <a:p>
            <a:pPr marL="0" indent="0">
              <a:buNone/>
            </a:pPr>
            <a:r>
              <a:rPr lang="en-US" dirty="0"/>
              <a:t>1. Take two ingredients in such a way that first ingredient is lower than the mean value and the other one is higher than mean value.</a:t>
            </a:r>
          </a:p>
          <a:p>
            <a:pPr marL="0" indent="0">
              <a:buNone/>
            </a:pPr>
            <a:r>
              <a:rPr lang="en-US" dirty="0"/>
              <a:t>2. Calculate the ratio of ingredients.</a:t>
            </a:r>
          </a:p>
          <a:p>
            <a:pPr marL="0" indent="0">
              <a:buNone/>
            </a:pPr>
            <a:r>
              <a:rPr lang="en-US" dirty="0"/>
              <a:t>3. Repeat for all possible pairs.</a:t>
            </a:r>
          </a:p>
          <a:p>
            <a:pPr marL="0" indent="0">
              <a:buNone/>
            </a:pPr>
            <a:r>
              <a:rPr lang="en-US" dirty="0"/>
              <a:t>4. Final ratio is the ratio obtained from step-2 (if an ingredient is common in the ratios, add value for this particular ingredient)</a:t>
            </a:r>
          </a:p>
          <a:p>
            <a:endParaRPr lang="en-IN" dirty="0"/>
          </a:p>
        </p:txBody>
      </p:sp>
    </p:spTree>
    <p:extLst>
      <p:ext uri="{BB962C8B-B14F-4D97-AF65-F5344CB8AC3E}">
        <p14:creationId xmlns:p14="http://schemas.microsoft.com/office/powerpoint/2010/main" val="238569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Examples</a:t>
            </a:r>
            <a:endParaRPr lang="en-IN" dirty="0"/>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779980"/>
            <a:ext cx="11929641" cy="1535838"/>
          </a:xfrm>
        </p:spPr>
        <p:txBody>
          <a:bodyPr/>
          <a:lstStyle/>
          <a:p>
            <a:pPr marL="0" indent="0">
              <a:buNone/>
            </a:pPr>
            <a:r>
              <a:rPr lang="en-US" dirty="0">
                <a:solidFill>
                  <a:schemeClr val="accent6"/>
                </a:solidFill>
              </a:rPr>
              <a:t>Example-3: </a:t>
            </a:r>
            <a:r>
              <a:rPr lang="en-US" dirty="0"/>
              <a:t>Three types of Rice of Rs. 1.27, Rs. 1.29 and Rs. 1.32 per kg are mixed together to be sold at Rs. 1.30 per kg. In what ratio should this rice be mixed?</a:t>
            </a:r>
          </a:p>
          <a:p>
            <a:pPr marL="0" indent="0">
              <a:buNone/>
            </a:pPr>
            <a:r>
              <a:rPr lang="en-US" dirty="0">
                <a:solidFill>
                  <a:schemeClr val="tx2"/>
                </a:solidFill>
              </a:rPr>
              <a:t>Solution-3: </a:t>
            </a:r>
            <a:r>
              <a:rPr lang="en-US" dirty="0"/>
              <a:t>Here, we can convert fractional number into integer by simply multiply with 100 to each and every rupee and by cross connection formula, we will get ratio as shown below</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B4B8AD0-1C44-4855-8B46-B9C677859E0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812912" y="2584968"/>
            <a:ext cx="6566176" cy="2672832"/>
          </a:xfrm>
          <a:prstGeom prst="rect">
            <a:avLst/>
          </a:prstGeom>
        </p:spPr>
      </p:pic>
      <p:sp>
        <p:nvSpPr>
          <p:cNvPr id="6" name="TextBox 5">
            <a:extLst>
              <a:ext uri="{FF2B5EF4-FFF2-40B4-BE49-F238E27FC236}">
                <a16:creationId xmlns:a16="http://schemas.microsoft.com/office/drawing/2014/main" id="{AE73ABFF-23DB-4CE3-943C-138049A69430}"/>
              </a:ext>
            </a:extLst>
          </p:cNvPr>
          <p:cNvSpPr txBox="1"/>
          <p:nvPr/>
        </p:nvSpPr>
        <p:spPr>
          <a:xfrm>
            <a:off x="131179" y="5526950"/>
            <a:ext cx="6636855" cy="487826"/>
          </a:xfrm>
          <a:prstGeom prst="rect">
            <a:avLst/>
          </a:prstGeom>
          <a:noFill/>
        </p:spPr>
        <p:txBody>
          <a:bodyPr wrap="square">
            <a:spAutoFit/>
          </a:bodyPr>
          <a:lstStyle/>
          <a:p>
            <a:pPr algn="just">
              <a:lnSpc>
                <a:spcPct val="115000"/>
              </a:lnSpc>
              <a:spcAft>
                <a:spcPts val="1000"/>
              </a:spcAft>
            </a:pPr>
            <a:r>
              <a:rPr lang="en-US" sz="2400" dirty="0">
                <a:effectLst/>
                <a:latin typeface="+mj-lt"/>
                <a:ea typeface="Calibri" panose="020F0502020204030204" pitchFamily="34" charset="0"/>
                <a:cs typeface="Times New Roman" panose="02020603050405020304" pitchFamily="18" charset="0"/>
              </a:rPr>
              <a:t>Hence, final ratio is 2 : 2 : 3+1 = 2 : 2 : 4 = 1 : 1 : 2 </a:t>
            </a:r>
            <a:endParaRPr lang="en-IN"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107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Examples</a:t>
            </a:r>
            <a:endParaRPr lang="en-IN" dirty="0"/>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779979"/>
            <a:ext cx="11929641" cy="1893647"/>
          </a:xfrm>
        </p:spPr>
        <p:txBody>
          <a:bodyPr/>
          <a:lstStyle/>
          <a:p>
            <a:pPr marL="0" indent="0">
              <a:buNone/>
            </a:pPr>
            <a:r>
              <a:rPr lang="en-US" dirty="0">
                <a:solidFill>
                  <a:schemeClr val="accent6"/>
                </a:solidFill>
              </a:rPr>
              <a:t>Example-4: </a:t>
            </a:r>
            <a:r>
              <a:rPr lang="en-US" dirty="0"/>
              <a:t>How much a shop owner mixture 4 types of rice worth Rs. 95, Rs. 60, Rs. 90 &amp; Rs. 50 per kg so that he can make the mixture of these rice worth Rs. 80 per kg.</a:t>
            </a:r>
          </a:p>
          <a:p>
            <a:pPr marL="0" indent="0">
              <a:buNone/>
            </a:pPr>
            <a:r>
              <a:rPr lang="en-US" dirty="0">
                <a:solidFill>
                  <a:schemeClr val="tx2"/>
                </a:solidFill>
              </a:rPr>
              <a:t>Solution-4: </a:t>
            </a:r>
            <a:r>
              <a:rPr lang="en-US" dirty="0"/>
              <a:t>Here, we have to mix two mixtures at a time with total three different types of mixing in which one quantity should remain common in every beside mixture, like 95 &amp; 60, 60 &amp; 90 and 90 &amp; 50 as shown in below.</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99C73D6-0D89-4194-A4AE-F50C40A6750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92601" y="2690469"/>
            <a:ext cx="8006797" cy="2987812"/>
          </a:xfrm>
          <a:prstGeom prst="rect">
            <a:avLst/>
          </a:prstGeom>
        </p:spPr>
      </p:pic>
      <p:sp>
        <p:nvSpPr>
          <p:cNvPr id="6" name="TextBox 5">
            <a:extLst>
              <a:ext uri="{FF2B5EF4-FFF2-40B4-BE49-F238E27FC236}">
                <a16:creationId xmlns:a16="http://schemas.microsoft.com/office/drawing/2014/main" id="{A84B1B91-55E8-4569-B148-CD661D881E6B}"/>
              </a:ext>
            </a:extLst>
          </p:cNvPr>
          <p:cNvSpPr txBox="1"/>
          <p:nvPr/>
        </p:nvSpPr>
        <p:spPr>
          <a:xfrm>
            <a:off x="131179" y="5834108"/>
            <a:ext cx="6358559" cy="487826"/>
          </a:xfrm>
          <a:prstGeom prst="rect">
            <a:avLst/>
          </a:prstGeom>
          <a:noFill/>
        </p:spPr>
        <p:txBody>
          <a:bodyPr wrap="square">
            <a:spAutoFit/>
          </a:bodyPr>
          <a:lstStyle/>
          <a:p>
            <a:pPr algn="just">
              <a:lnSpc>
                <a:spcPct val="115000"/>
              </a:lnSpc>
              <a:spcAft>
                <a:spcPts val="1000"/>
              </a:spcAft>
            </a:pPr>
            <a:r>
              <a:rPr lang="en-US" sz="2400" dirty="0">
                <a:effectLst/>
                <a:latin typeface="+mj-lt"/>
                <a:ea typeface="Calibri" panose="020F0502020204030204" pitchFamily="34" charset="0"/>
                <a:cs typeface="Times New Roman" panose="02020603050405020304" pitchFamily="18" charset="0"/>
              </a:rPr>
              <a:t>Hence, final ratio is 4 : 3+1 : 2+3 : 1 = 4 : 4 : 5 : 1</a:t>
            </a:r>
            <a:endParaRPr lang="en-IN"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149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F41F-7DAF-4586-9A74-97719FE5637F}"/>
              </a:ext>
            </a:extLst>
          </p:cNvPr>
          <p:cNvSpPr>
            <a:spLocks noGrp="1"/>
          </p:cNvSpPr>
          <p:nvPr>
            <p:ph type="title"/>
          </p:nvPr>
        </p:nvSpPr>
        <p:spPr/>
        <p:txBody>
          <a:bodyPr/>
          <a:lstStyle/>
          <a:p>
            <a:r>
              <a:rPr lang="en-US" dirty="0"/>
              <a:t>Exercise</a:t>
            </a:r>
            <a:endParaRPr lang="en-IN" dirty="0"/>
          </a:p>
        </p:txBody>
      </p:sp>
      <p:sp>
        <p:nvSpPr>
          <p:cNvPr id="5" name="Content Placeholder 4">
            <a:extLst>
              <a:ext uri="{FF2B5EF4-FFF2-40B4-BE49-F238E27FC236}">
                <a16:creationId xmlns:a16="http://schemas.microsoft.com/office/drawing/2014/main" id="{1831E903-C9D4-41BB-8727-D4D50422592B}"/>
              </a:ext>
            </a:extLst>
          </p:cNvPr>
          <p:cNvSpPr>
            <a:spLocks noGrp="1"/>
          </p:cNvSpPr>
          <p:nvPr>
            <p:ph idx="1"/>
          </p:nvPr>
        </p:nvSpPr>
        <p:spPr>
          <a:xfrm>
            <a:off x="131180" y="863444"/>
            <a:ext cx="11929641" cy="3440200"/>
          </a:xfrm>
        </p:spPr>
        <p:txBody>
          <a:bodyPr/>
          <a:lstStyle/>
          <a:p>
            <a:r>
              <a:rPr lang="en-IN" dirty="0">
                <a:solidFill>
                  <a:schemeClr val="accent6"/>
                </a:solidFill>
              </a:rPr>
              <a:t>Ex-1:</a:t>
            </a:r>
            <a:r>
              <a:rPr lang="en-IN" dirty="0"/>
              <a:t> </a:t>
            </a:r>
            <a:r>
              <a:rPr lang="en-US" dirty="0"/>
              <a:t>Two alloys are both made up of copper and tin. The ratio of copper and tin in the first alloy is 1 : 3 and in the second alloy is 2 : 5. In what ratio should the two alloys be mixed to obtain a new alloy in which ratio of tin and copper be 8 : 3?</a:t>
            </a:r>
            <a:endParaRPr lang="en-IN" dirty="0">
              <a:solidFill>
                <a:schemeClr val="accent6"/>
              </a:solidFill>
            </a:endParaRPr>
          </a:p>
          <a:p>
            <a:r>
              <a:rPr lang="en-IN" dirty="0">
                <a:solidFill>
                  <a:schemeClr val="accent6"/>
                </a:solidFill>
              </a:rPr>
              <a:t>Ex-2:</a:t>
            </a:r>
            <a:r>
              <a:rPr lang="en-IN" dirty="0"/>
              <a:t> </a:t>
            </a:r>
            <a:r>
              <a:rPr lang="en-US" dirty="0"/>
              <a:t>1050 rupees are distributed among 1400 males and females such that each male got Rs. 1 and each female got 50 paisa. Find the number of females among the group.</a:t>
            </a:r>
          </a:p>
          <a:p>
            <a:r>
              <a:rPr lang="en-IN" dirty="0">
                <a:solidFill>
                  <a:schemeClr val="accent6"/>
                </a:solidFill>
              </a:rPr>
              <a:t>Ex-3:</a:t>
            </a:r>
            <a:r>
              <a:rPr lang="en-IN" dirty="0"/>
              <a:t> </a:t>
            </a:r>
            <a:r>
              <a:rPr lang="en-US" dirty="0"/>
              <a:t>How many kg of salt at 42 paisa per kg must be a man mixed with 25 kg of salt at 24 paisa per kg, so that he gains 25% on outlay on selling the mixture at 40 paisa per kg?</a:t>
            </a:r>
          </a:p>
        </p:txBody>
      </p:sp>
      <p:sp>
        <p:nvSpPr>
          <p:cNvPr id="276" name="TextBox 275">
            <a:extLst>
              <a:ext uri="{FF2B5EF4-FFF2-40B4-BE49-F238E27FC236}">
                <a16:creationId xmlns:a16="http://schemas.microsoft.com/office/drawing/2014/main" id="{0A704C04-304C-4DD5-BCD4-CE930C0B5474}"/>
              </a:ext>
            </a:extLst>
          </p:cNvPr>
          <p:cNvSpPr txBox="1"/>
          <p:nvPr/>
        </p:nvSpPr>
        <p:spPr>
          <a:xfrm>
            <a:off x="7603725" y="1492130"/>
            <a:ext cx="1568850" cy="461665"/>
          </a:xfrm>
          <a:prstGeom prst="rect">
            <a:avLst/>
          </a:prstGeom>
          <a:noFill/>
        </p:spPr>
        <p:txBody>
          <a:bodyPr wrap="square" rtlCol="0">
            <a:spAutoFit/>
          </a:bodyPr>
          <a:lstStyle/>
          <a:p>
            <a:r>
              <a:rPr lang="en-IN" sz="2400" dirty="0">
                <a:solidFill>
                  <a:schemeClr val="tx2"/>
                </a:solidFill>
              </a:rPr>
              <a:t>Ans = 4 : 7</a:t>
            </a:r>
          </a:p>
        </p:txBody>
      </p:sp>
      <p:sp>
        <p:nvSpPr>
          <p:cNvPr id="7" name="TextBox 6">
            <a:extLst>
              <a:ext uri="{FF2B5EF4-FFF2-40B4-BE49-F238E27FC236}">
                <a16:creationId xmlns:a16="http://schemas.microsoft.com/office/drawing/2014/main" id="{6754023A-AF84-4854-A278-E2A8AED45660}"/>
              </a:ext>
            </a:extLst>
          </p:cNvPr>
          <p:cNvSpPr txBox="1"/>
          <p:nvPr/>
        </p:nvSpPr>
        <p:spPr>
          <a:xfrm>
            <a:off x="9877843" y="2277321"/>
            <a:ext cx="1422948" cy="461665"/>
          </a:xfrm>
          <a:prstGeom prst="rect">
            <a:avLst/>
          </a:prstGeom>
          <a:noFill/>
        </p:spPr>
        <p:txBody>
          <a:bodyPr wrap="square" rtlCol="0">
            <a:spAutoFit/>
          </a:bodyPr>
          <a:lstStyle/>
          <a:p>
            <a:r>
              <a:rPr lang="en-IN" sz="2400" dirty="0">
                <a:solidFill>
                  <a:schemeClr val="tx2"/>
                </a:solidFill>
              </a:rPr>
              <a:t>Ans = 700</a:t>
            </a:r>
          </a:p>
        </p:txBody>
      </p:sp>
      <p:sp>
        <p:nvSpPr>
          <p:cNvPr id="8" name="TextBox 7">
            <a:extLst>
              <a:ext uri="{FF2B5EF4-FFF2-40B4-BE49-F238E27FC236}">
                <a16:creationId xmlns:a16="http://schemas.microsoft.com/office/drawing/2014/main" id="{393C993D-07D7-49CF-B311-D09760E8A90A}"/>
              </a:ext>
            </a:extLst>
          </p:cNvPr>
          <p:cNvSpPr txBox="1"/>
          <p:nvPr/>
        </p:nvSpPr>
        <p:spPr>
          <a:xfrm>
            <a:off x="430695" y="3479956"/>
            <a:ext cx="1656522" cy="461665"/>
          </a:xfrm>
          <a:prstGeom prst="rect">
            <a:avLst/>
          </a:prstGeom>
          <a:noFill/>
        </p:spPr>
        <p:txBody>
          <a:bodyPr wrap="square" rtlCol="0">
            <a:spAutoFit/>
          </a:bodyPr>
          <a:lstStyle/>
          <a:p>
            <a:r>
              <a:rPr lang="en-IN" sz="2400" dirty="0">
                <a:solidFill>
                  <a:schemeClr val="tx2"/>
                </a:solidFill>
              </a:rPr>
              <a:t>Ans = </a:t>
            </a:r>
            <a:r>
              <a:rPr lang="pt-BR" sz="2400" dirty="0">
                <a:solidFill>
                  <a:schemeClr val="tx2"/>
                </a:solidFill>
              </a:rPr>
              <a:t>20 kg</a:t>
            </a:r>
          </a:p>
        </p:txBody>
      </p:sp>
    </p:spTree>
    <p:extLst>
      <p:ext uri="{BB962C8B-B14F-4D97-AF65-F5344CB8AC3E}">
        <p14:creationId xmlns:p14="http://schemas.microsoft.com/office/powerpoint/2010/main" val="224214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
                                        </p:tgtEl>
                                        <p:attrNameLst>
                                          <p:attrName>style.visibility</p:attrName>
                                        </p:attrNameLst>
                                      </p:cBhvr>
                                      <p:to>
                                        <p:strVal val="visible"/>
                                      </p:to>
                                    </p:set>
                                    <p:animEffect transition="in" filter="fade">
                                      <p:cBhvr>
                                        <p:cTn id="22" dur="500"/>
                                        <p:tgtEl>
                                          <p:spTgt spid="2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76" grpId="0"/>
      <p:bldP spid="7" grpId="0"/>
      <p:bldP spid="8"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8385</TotalTime>
  <Words>706</Words>
  <Application>Microsoft Office PowerPoint</Application>
  <PresentationFormat>Widescreen</PresentationFormat>
  <Paragraphs>43</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Roboto Condensed</vt:lpstr>
      <vt:lpstr>Wingdings 3</vt:lpstr>
      <vt:lpstr>Wingdings</vt:lpstr>
      <vt:lpstr>Roboto Condensed Light</vt:lpstr>
      <vt:lpstr>Calibri</vt:lpstr>
      <vt:lpstr>Cambria Math</vt:lpstr>
      <vt:lpstr>Arial</vt:lpstr>
      <vt:lpstr>Office Theme</vt:lpstr>
      <vt:lpstr> Mixture &amp; Alligation </vt:lpstr>
      <vt:lpstr>General Rule</vt:lpstr>
      <vt:lpstr>Examples</vt:lpstr>
      <vt:lpstr>Examples</vt:lpstr>
      <vt:lpstr>Mixture of more than two elements</vt:lpstr>
      <vt:lpstr>Examples</vt:lpstr>
      <vt:lpstr>Examples</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650</cp:revision>
  <dcterms:created xsi:type="dcterms:W3CDTF">2020-05-01T05:09:15Z</dcterms:created>
  <dcterms:modified xsi:type="dcterms:W3CDTF">2024-02-23T04:59:58Z</dcterms:modified>
</cp:coreProperties>
</file>