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0" r:id="rId2"/>
    <p:sldId id="409" r:id="rId3"/>
    <p:sldId id="423" r:id="rId4"/>
    <p:sldId id="420" r:id="rId5"/>
    <p:sldId id="422" r:id="rId6"/>
    <p:sldId id="424" r:id="rId7"/>
    <p:sldId id="411" r:id="rId8"/>
  </p:sldIdLst>
  <p:sldSz cx="12192000" cy="6858000"/>
  <p:notesSz cx="6858000" cy="9144000"/>
  <p:embeddedFontLst>
    <p:embeddedFont>
      <p:font typeface="Cambria Math" panose="02040503050406030204" pitchFamily="18" charset="0"/>
      <p:regular r:id="rId11"/>
    </p:embeddedFont>
    <p:embeddedFont>
      <p:font typeface="Roboto Condensed" panose="02000000000000000000" pitchFamily="2" charset="0"/>
      <p:regular r:id="rId12"/>
      <p:bold r:id="rId13"/>
      <p:italic r:id="rId14"/>
      <p:boldItalic r:id="rId15"/>
    </p:embeddedFont>
    <p:embeddedFont>
      <p:font typeface="Roboto Condensed Light" panose="02000000000000000000" pitchFamily="2" charset="0"/>
      <p:regular r:id="rId16"/>
      <p:italic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FiOyTb/DInnNhk5eVqnfXg==" hashData="wPjmpgy7glvC7S4kJsPc+0VdcHQ4Q7jajDIns8mcM9iqptCKdCtJGf4lv2TQGQiShbccp3xSZ+wRVazaajyaeg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al vyas" initials="kv" lastIdx="1" clrIdx="0">
    <p:extLst>
      <p:ext uri="{19B8F6BF-5375-455C-9EA6-DF929625EA0E}">
        <p15:presenceInfo xmlns:p15="http://schemas.microsoft.com/office/powerpoint/2012/main" userId="bf93b71aea7da0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07D8B"/>
    <a:srgbClr val="301B92"/>
    <a:srgbClr val="673BB7"/>
    <a:srgbClr val="ED524F"/>
    <a:srgbClr val="B71B1C"/>
    <a:srgbClr val="F54337"/>
    <a:srgbClr val="D81A60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67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B85114-151F-4DD3-A0B8-3D48A21591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6D90B-9A8F-485C-8292-FBB99BB4E9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54983-44D3-45A8-9D86-0B9C45442AB1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CB2A6-6534-401E-8C5F-E86CDFCB3F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E556C-8D15-4673-BFA2-E8DEF4C2CB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C8025-BFE7-4B0B-BEDD-AFE1C976C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550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4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>
                  <a:alpha val="91000"/>
                </a:srgbClr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0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122241" y="1872509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Placement Preparation</a:t>
            </a:r>
          </a:p>
          <a:p>
            <a:pPr lvl="0"/>
            <a:r>
              <a:rPr lang="en-US" dirty="0"/>
              <a:t>Aptitude &amp; Reasoning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8012080-EEDF-452D-8D43-5803ED5F233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32" y="1437106"/>
            <a:ext cx="3383666" cy="2594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F9A96B-1801-6583-6B38-92E4451813EA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265" y="219982"/>
            <a:ext cx="2943833" cy="89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Aptitude &amp; Reasoning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Ratio &amp; Proportion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Aptitude &amp; Reasoning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Ratio &amp; Proportion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97AF261-40B4-47AC-C143-2D8759FE13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683" y="6036826"/>
            <a:ext cx="1786137" cy="54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6C226DAF-A3C6-40FB-8F91-C7F7A713C3D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C9B6194-7463-456E-B567-D9B9C856AB72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AC05D353-A70B-4687-8A49-D44BCD80FCA5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id="{9C2E92C4-49EF-4D4D-A6B9-E157CCC2FFE0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1C651DC-CFA8-4914-92F1-1FF83E900B8B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0D0635C5-7AE7-4A31-84EE-FC14A4BCEA69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E1B8BC83-3189-4BEF-9B76-E5B3BE7520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D54113D-A297-4D4F-B507-CA01E1459CB8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78199469-7E22-4333-9962-C2A03923F078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Aptitude &amp; Reasoning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Simplification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4DF0B2CA-0D59-41EF-8432-9E74D5B5179D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AC9F0E07-E84B-4A94-8124-2A56A55F2AFE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7CC2A7B-BE67-4B8D-A096-51A052E62895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4DBF1E76-977D-4892-ACFE-BC891B8F7A45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5517B9A-CB15-4105-8DB6-3BE4CEF0C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683" y="1495555"/>
            <a:ext cx="7035300" cy="257878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Ratio &amp; Proportion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82D7EB-29EC-46FF-A7B0-A0D59D247A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krunal.vyas@darshan.ac.in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546C7D-5FAD-4283-8D6D-335B978557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9601901005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122C0AC-FE99-4050-96C1-834C68B58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747B24B-6BDC-4D9B-A81D-E04AD86D99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Krunal D. Vyas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8247361-D1B1-496C-91FD-362FC47441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b="1" dirty="0"/>
              <a:t>Placement Preparation</a:t>
            </a:r>
          </a:p>
          <a:p>
            <a:pPr lvl="0"/>
            <a:r>
              <a:rPr lang="en-US" dirty="0"/>
              <a:t>Aptitude &amp; Reasoning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7FA3FA8-B6EF-43CB-89FE-A5F553A368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374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Ratio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63214-8412-465B-BA11-6F6DFA31D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3529652"/>
          </a:xfrm>
        </p:spPr>
        <p:txBody>
          <a:bodyPr/>
          <a:lstStyle/>
          <a:p>
            <a:r>
              <a:rPr lang="en-US" dirty="0"/>
              <a:t>In a ratio, two quantities are compared, so the quantities must be of the same kind.</a:t>
            </a:r>
          </a:p>
          <a:p>
            <a:r>
              <a:rPr lang="en-US" dirty="0"/>
              <a:t>The ratio of two quantities determines how many times one quantity is contained by the other.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Type - 1: Derive ratio of three quantities from given sets of two ratios with one common quantity.</a:t>
            </a:r>
          </a:p>
          <a:p>
            <a:r>
              <a:rPr lang="en-US" dirty="0"/>
              <a:t>If A : B = x : y and B : C = p : q then, </a:t>
            </a:r>
          </a:p>
          <a:p>
            <a:pPr marL="0" indent="0">
              <a:buNone/>
            </a:pPr>
            <a:r>
              <a:rPr lang="en-US" dirty="0"/>
              <a:t>1) A : C = x p : y q</a:t>
            </a:r>
          </a:p>
          <a:p>
            <a:pPr marL="0" indent="0">
              <a:buNone/>
            </a:pPr>
            <a:r>
              <a:rPr lang="en-US" dirty="0"/>
              <a:t>2) A : B : C = (x : y) p : y q  = x p : y p : y q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869E7-B89F-4205-985F-0C81A04649E9}"/>
              </a:ext>
            </a:extLst>
          </p:cNvPr>
          <p:cNvSpPr txBox="1"/>
          <p:nvPr/>
        </p:nvSpPr>
        <p:spPr>
          <a:xfrm>
            <a:off x="131178" y="4513518"/>
            <a:ext cx="119296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Example-1: </a:t>
            </a:r>
            <a:r>
              <a:rPr lang="en-US" sz="2400" dirty="0"/>
              <a:t>If A : B = 3 : 4 and B : C = 8 : 9 then A : B : C is?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Solution-1: </a:t>
            </a:r>
            <a:r>
              <a:rPr lang="pt-BR" sz="2400" dirty="0"/>
              <a:t>A : B = (3 : 4) 2 = 6 : 8</a:t>
            </a:r>
          </a:p>
          <a:p>
            <a:pPr marL="0" indent="0">
              <a:buNone/>
            </a:pPr>
            <a:r>
              <a:rPr lang="pt-BR" sz="2400" dirty="0"/>
              <a:t>         </a:t>
            </a:r>
            <a:r>
              <a:rPr lang="pt-BR" sz="1200" dirty="0"/>
              <a:t>    </a:t>
            </a:r>
            <a:r>
              <a:rPr lang="pt-BR" sz="2400" dirty="0"/>
              <a:t>	   </a:t>
            </a:r>
            <a:r>
              <a:rPr lang="pt-BR" dirty="0"/>
              <a:t>    </a:t>
            </a:r>
            <a:r>
              <a:rPr lang="pt-BR" sz="600" dirty="0"/>
              <a:t> </a:t>
            </a:r>
            <a:r>
              <a:rPr lang="pt-BR" sz="2400" dirty="0"/>
              <a:t>B : C = 8 : 9</a:t>
            </a:r>
          </a:p>
          <a:p>
            <a:pPr marL="0" indent="0">
              <a:buNone/>
            </a:pPr>
            <a:r>
              <a:rPr lang="pt-BR" sz="2400" dirty="0"/>
              <a:t>                   A : B : C = 6 : 8 : 9 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1323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Ratio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63214-8412-465B-BA11-6F6DFA31D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247503"/>
          </a:xfrm>
        </p:spPr>
        <p:txBody>
          <a:bodyPr/>
          <a:lstStyle/>
          <a:p>
            <a:r>
              <a:rPr lang="en-US" dirty="0"/>
              <a:t>Type - 2: Derive ratio of four quantities from given sets of three ratios with one common quantity in group of two ratios.</a:t>
            </a:r>
          </a:p>
          <a:p>
            <a:r>
              <a:rPr lang="en-US" dirty="0"/>
              <a:t>If A : B = x : y, B : C = p : q and C : D = m : n, then</a:t>
            </a:r>
          </a:p>
          <a:p>
            <a:pPr marL="0" indent="0">
              <a:buNone/>
            </a:pPr>
            <a:r>
              <a:rPr lang="en-US" dirty="0"/>
              <a:t>1) A : D = x p m : y q n</a:t>
            </a:r>
          </a:p>
          <a:p>
            <a:pPr marL="0" indent="0">
              <a:buNone/>
            </a:pPr>
            <a:r>
              <a:rPr lang="en-US" dirty="0"/>
              <a:t>2) A : B : C : D = </a:t>
            </a:r>
            <a:r>
              <a:rPr lang="en-US" dirty="0" err="1"/>
              <a:t>xpm</a:t>
            </a:r>
            <a:r>
              <a:rPr lang="en-US" dirty="0"/>
              <a:t> : </a:t>
            </a:r>
            <a:r>
              <a:rPr lang="en-US" dirty="0" err="1"/>
              <a:t>ypm</a:t>
            </a:r>
            <a:r>
              <a:rPr lang="en-US" dirty="0"/>
              <a:t> : </a:t>
            </a:r>
            <a:r>
              <a:rPr lang="en-US" dirty="0" err="1"/>
              <a:t>yqm</a:t>
            </a:r>
            <a:r>
              <a:rPr lang="en-US" dirty="0"/>
              <a:t> : </a:t>
            </a:r>
            <a:r>
              <a:rPr lang="en-US" dirty="0" err="1"/>
              <a:t>yqn</a:t>
            </a:r>
            <a:endParaRPr lang="en-US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869E7-B89F-4205-985F-0C81A04649E9}"/>
              </a:ext>
            </a:extLst>
          </p:cNvPr>
          <p:cNvSpPr txBox="1"/>
          <p:nvPr/>
        </p:nvSpPr>
        <p:spPr>
          <a:xfrm>
            <a:off x="131178" y="3285726"/>
            <a:ext cx="119296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Example-2: </a:t>
            </a:r>
            <a:r>
              <a:rPr lang="en-US" sz="2400" dirty="0"/>
              <a:t>If A : B = 2 : 3, B : C = 4 : 5 and D : C = 7 : 6 then A : B : C : D is?</a:t>
            </a:r>
          </a:p>
          <a:p>
            <a:r>
              <a:rPr lang="en-US" sz="2400" dirty="0">
                <a:solidFill>
                  <a:schemeClr val="tx2"/>
                </a:solidFill>
              </a:rPr>
              <a:t>Solution-2: </a:t>
            </a:r>
            <a:r>
              <a:rPr lang="pt-BR" sz="2400" dirty="0"/>
              <a:t>A : B = 2 : 3 </a:t>
            </a:r>
          </a:p>
          <a:p>
            <a:r>
              <a:rPr lang="pt-BR" sz="2400" dirty="0"/>
              <a:t>       	      B : C = 4 : 5</a:t>
            </a:r>
          </a:p>
          <a:p>
            <a:r>
              <a:rPr lang="pt-BR" sz="2400" dirty="0"/>
              <a:t>      	      C : D = 6 : 7</a:t>
            </a:r>
          </a:p>
          <a:p>
            <a:r>
              <a:rPr lang="pt-BR" sz="2400" dirty="0"/>
              <a:t>       	      A : B : C : D = 2 x 4 x 6 : 3 x 4 x 6 : 3 x 5 x 6 : 3 x 5 x 7  =  16 : 24 : 30 : 35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8569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Proportion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CD880C4D-0A2C-42EF-B000-CC4AA65FB9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179" y="779979"/>
                <a:ext cx="11929641" cy="3444151"/>
              </a:xfrm>
            </p:spPr>
            <p:txBody>
              <a:bodyPr/>
              <a:lstStyle/>
              <a:p>
                <a:r>
                  <a:rPr lang="en-US" dirty="0"/>
                  <a:t>A proportion is an expression which states that two ratios are equal.</a:t>
                </a:r>
              </a:p>
              <a:p>
                <a:r>
                  <a:rPr lang="en-US" dirty="0"/>
                  <a:t>E.g. 3/12 = 1/4  is a proportion, it can also be expressed as 3 : 12 = 1 : 4  or  3 : 12 :: 1 : 4 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r>
                  <a:rPr lang="en-US" dirty="0"/>
                  <a:t>Type - 1: Third proportion.</a:t>
                </a:r>
                <a:endParaRPr lang="en-IN" dirty="0"/>
              </a:p>
              <a:p>
                <a:pPr lvl="0"/>
                <a:r>
                  <a:rPr lang="en-US" dirty="0"/>
                  <a:t>If a : b :: b : c, then c is called the 3</a:t>
                </a:r>
                <a:r>
                  <a:rPr lang="en-US" baseline="30000" dirty="0"/>
                  <a:t>rd</a:t>
                </a:r>
                <a:r>
                  <a:rPr lang="en-US" dirty="0"/>
                  <a:t> proportional to a and b. </a:t>
                </a:r>
                <a:endParaRPr lang="en-IN" dirty="0"/>
              </a:p>
              <a:p>
                <a:pPr lvl="0"/>
                <a:r>
                  <a:rPr lang="en-US" dirty="0"/>
                  <a:t>c will be calculated as follow: a : b :: b : c  or  a : b = b : c</a:t>
                </a:r>
                <a:endParaRPr lang="en-IN" dirty="0"/>
              </a:p>
              <a:p>
                <a:pPr lvl="0"/>
                <a:r>
                  <a:rPr lang="en-US" dirty="0"/>
                  <a:t>a c = b </a:t>
                </a:r>
                <a:r>
                  <a:rPr lang="en-US" dirty="0" err="1"/>
                  <a:t>b</a:t>
                </a:r>
                <a:r>
                  <a:rPr lang="en-US" dirty="0"/>
                  <a:t>, therefore c</a:t>
                </a:r>
                <a:r>
                  <a:rPr lang="en-US" baseline="30000" dirty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IN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CD880C4D-0A2C-42EF-B000-CC4AA65FB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79" y="779979"/>
                <a:ext cx="11929641" cy="3444151"/>
              </a:xfrm>
              <a:blipFill>
                <a:blip r:embed="rId2"/>
                <a:stretch>
                  <a:fillRect l="-716" t="-23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D6B163-4A7D-4341-BFB2-1A585B6CD43B}"/>
                  </a:ext>
                </a:extLst>
              </p:cNvPr>
              <p:cNvSpPr txBox="1"/>
              <p:nvPr/>
            </p:nvSpPr>
            <p:spPr>
              <a:xfrm>
                <a:off x="131178" y="4513518"/>
                <a:ext cx="11929641" cy="1148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accent6"/>
                    </a:solidFill>
                  </a:rPr>
                  <a:t>Example-3: </a:t>
                </a:r>
                <a:r>
                  <a:rPr lang="en-US" sz="2400" dirty="0"/>
                  <a:t>Find the third proportion of 0.36 &amp; 0.48.</a:t>
                </a:r>
              </a:p>
              <a:p>
                <a:r>
                  <a:rPr lang="en-US" sz="2400" dirty="0">
                    <a:solidFill>
                      <a:schemeClr val="tx2"/>
                    </a:solidFill>
                  </a:rPr>
                  <a:t>Solution-3: </a:t>
                </a:r>
                <a:r>
                  <a:rPr lang="en-US" sz="2400" dirty="0"/>
                  <a:t>Third proportion 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0.48 ∗ 0.48 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0.36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r>
                  <a:rPr lang="en-US" sz="2400" dirty="0"/>
                  <a:t>= 0.64</a:t>
                </a:r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D6B163-4A7D-4341-BFB2-1A585B6CD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78" y="4513518"/>
                <a:ext cx="11929641" cy="1148328"/>
              </a:xfrm>
              <a:prstGeom prst="rect">
                <a:avLst/>
              </a:prstGeom>
              <a:blipFill>
                <a:blip r:embed="rId3"/>
                <a:stretch>
                  <a:fillRect l="-818" t="-3704" b="-58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92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D880C4D-0A2C-42EF-B000-CC4AA65F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779979"/>
            <a:ext cx="11929641" cy="415976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Example-4: </a:t>
            </a:r>
            <a:r>
              <a:rPr lang="en-US" dirty="0"/>
              <a:t>A bag contains 50 P, 25 P and 10 P coins in the ratio of 5 : 9 : 4 amounting to Rs. 206. Find the number of coins of 50 paise.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Solution-4: </a:t>
            </a:r>
            <a:r>
              <a:rPr lang="en-US" dirty="0"/>
              <a:t>Let the number of 50 P, 25 P and 10 P coins be 5x, 9x and 4x respectively.</a:t>
            </a:r>
          </a:p>
          <a:p>
            <a:r>
              <a:rPr lang="en-US" dirty="0"/>
              <a:t>First, we have to convert rupees to paise to equalize currency. So, Rs. 206 = 20600 paise.</a:t>
            </a:r>
          </a:p>
          <a:p>
            <a:r>
              <a:rPr lang="en-US" dirty="0"/>
              <a:t>50 * 5x + 25 * 9x + 10 * 4x = 20600</a:t>
            </a:r>
          </a:p>
          <a:p>
            <a:r>
              <a:rPr lang="en-US" dirty="0"/>
              <a:t>250x + 225 x + 40 x = 20600</a:t>
            </a:r>
          </a:p>
          <a:p>
            <a:r>
              <a:rPr lang="en-US" dirty="0"/>
              <a:t>515x  = 20600</a:t>
            </a:r>
          </a:p>
          <a:p>
            <a:r>
              <a:rPr lang="en-US" dirty="0"/>
              <a:t>x = 40</a:t>
            </a:r>
          </a:p>
          <a:p>
            <a:r>
              <a:rPr lang="en-US" dirty="0"/>
              <a:t>Therefore, number of 50 paise coins = 5 * 40 = 200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9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D880C4D-0A2C-42EF-B000-CC4AA65F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779979"/>
            <a:ext cx="11929641" cy="364293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Example-5: </a:t>
            </a:r>
            <a:r>
              <a:rPr lang="en-US" dirty="0"/>
              <a:t>A mixture contains alcohol and water in the ratio of 4 : 3. If 5 liters of water is added to the mixture, the ratio becomes 4 : 5. Find the quantities of alcohol in the given mixture.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Solution-5: </a:t>
            </a:r>
            <a:r>
              <a:rPr lang="en-US" dirty="0"/>
              <a:t>Let the quantity of alcohol and water be 4x liters and 3x liters respectively.</a:t>
            </a:r>
          </a:p>
          <a:p>
            <a:r>
              <a:rPr lang="en-US" dirty="0"/>
              <a:t>4x / (3x + 5) = 4 / 5</a:t>
            </a:r>
          </a:p>
          <a:p>
            <a:r>
              <a:rPr lang="en-US" dirty="0"/>
              <a:t>20x = 12x + 20</a:t>
            </a:r>
          </a:p>
          <a:p>
            <a:r>
              <a:rPr lang="en-US" dirty="0"/>
              <a:t>8x = 20</a:t>
            </a:r>
          </a:p>
          <a:p>
            <a:r>
              <a:rPr lang="en-US" dirty="0"/>
              <a:t>x = 2.5</a:t>
            </a:r>
          </a:p>
          <a:p>
            <a:r>
              <a:rPr lang="en-US" dirty="0"/>
              <a:t>Quantity of alcohol = 4 * 2.5 = 10 liters.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4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F41F-7DAF-4586-9A74-97719FE5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31E903-C9D4-41BB-8727-D4D50422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3"/>
            <a:ext cx="11929641" cy="4911191"/>
          </a:xfrm>
        </p:spPr>
        <p:txBody>
          <a:bodyPr/>
          <a:lstStyle/>
          <a:p>
            <a:r>
              <a:rPr lang="en-IN" dirty="0">
                <a:solidFill>
                  <a:schemeClr val="accent6"/>
                </a:solidFill>
              </a:rPr>
              <a:t>Ex-1:</a:t>
            </a:r>
            <a:r>
              <a:rPr lang="en-IN" dirty="0"/>
              <a:t> </a:t>
            </a:r>
            <a:r>
              <a:rPr lang="en-US" dirty="0"/>
              <a:t>Divide Rs. 3600 among P, Q, R in the ratio 7 : 2 : 9. Find the amount received by Q.</a:t>
            </a:r>
          </a:p>
          <a:p>
            <a:endParaRPr lang="en-IN" dirty="0">
              <a:solidFill>
                <a:schemeClr val="accent6"/>
              </a:solidFill>
            </a:endParaRPr>
          </a:p>
          <a:p>
            <a:r>
              <a:rPr lang="en-IN" dirty="0">
                <a:solidFill>
                  <a:schemeClr val="accent6"/>
                </a:solidFill>
              </a:rPr>
              <a:t>Ex-2:</a:t>
            </a:r>
            <a:r>
              <a:rPr lang="en-IN" dirty="0"/>
              <a:t> </a:t>
            </a:r>
            <a:r>
              <a:rPr lang="en-US" dirty="0"/>
              <a:t>The monthly incomes of two persons are in the ratio of 2 : 3 and their monthly expenses are in the ratio 5 : 9. If each of them saves Rs. 600 per month then the total of their monthly incomes is?</a:t>
            </a:r>
          </a:p>
          <a:p>
            <a:r>
              <a:rPr lang="en-IN" dirty="0">
                <a:solidFill>
                  <a:schemeClr val="accent6"/>
                </a:solidFill>
              </a:rPr>
              <a:t>Ex-3:</a:t>
            </a:r>
            <a:r>
              <a:rPr lang="en-IN" dirty="0"/>
              <a:t> </a:t>
            </a:r>
            <a:r>
              <a:rPr lang="en-US" dirty="0"/>
              <a:t>A vessel contains 60 liters of mixture of milk and water in the ratio of 7 : 3 respectively. 8 liters of mixture is replaced by 12 liters of milk. What is the ratio of milk and water in the resulting mixture?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0A704C04-304C-4DD5-BCD4-CE930C0B5474}"/>
              </a:ext>
            </a:extLst>
          </p:cNvPr>
          <p:cNvSpPr txBox="1"/>
          <p:nvPr/>
        </p:nvSpPr>
        <p:spPr>
          <a:xfrm>
            <a:off x="1050998" y="1240159"/>
            <a:ext cx="139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Ans = 400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4023A-AF84-4854-A278-E2A8AED45660}"/>
              </a:ext>
            </a:extLst>
          </p:cNvPr>
          <p:cNvSpPr txBox="1"/>
          <p:nvPr/>
        </p:nvSpPr>
        <p:spPr>
          <a:xfrm>
            <a:off x="2000254" y="2399732"/>
            <a:ext cx="1628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Ans = 4000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C993D-07D7-49CF-B311-D09760E8A90A}"/>
              </a:ext>
            </a:extLst>
          </p:cNvPr>
          <p:cNvSpPr txBox="1"/>
          <p:nvPr/>
        </p:nvSpPr>
        <p:spPr>
          <a:xfrm>
            <a:off x="2681080" y="3534939"/>
            <a:ext cx="200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Ans = </a:t>
            </a:r>
            <a:r>
              <a:rPr lang="pt-BR" sz="2400" dirty="0">
                <a:solidFill>
                  <a:schemeClr val="tx2"/>
                </a:solidFill>
              </a:rPr>
              <a:t>121 : 39</a:t>
            </a:r>
          </a:p>
        </p:txBody>
      </p:sp>
    </p:spTree>
    <p:extLst>
      <p:ext uri="{BB962C8B-B14F-4D97-AF65-F5344CB8AC3E}">
        <p14:creationId xmlns:p14="http://schemas.microsoft.com/office/powerpoint/2010/main" val="224214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7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8315</TotalTime>
  <Words>877</Words>
  <Application>Microsoft Office PowerPoint</Application>
  <PresentationFormat>Widescreen</PresentationFormat>
  <Paragraphs>65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Roboto Condensed</vt:lpstr>
      <vt:lpstr>Wingdings 3</vt:lpstr>
      <vt:lpstr>Wingdings</vt:lpstr>
      <vt:lpstr>Roboto Condensed Light</vt:lpstr>
      <vt:lpstr>Calibri</vt:lpstr>
      <vt:lpstr>Cambria Math</vt:lpstr>
      <vt:lpstr>Arial</vt:lpstr>
      <vt:lpstr>Office Theme</vt:lpstr>
      <vt:lpstr> Ratio &amp; Proportion </vt:lpstr>
      <vt:lpstr>Ratio</vt:lpstr>
      <vt:lpstr>Ratio</vt:lpstr>
      <vt:lpstr>Proportion</vt:lpstr>
      <vt:lpstr>Examples</vt:lpstr>
      <vt:lpstr>Examples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641</cp:revision>
  <dcterms:created xsi:type="dcterms:W3CDTF">2020-05-01T05:09:15Z</dcterms:created>
  <dcterms:modified xsi:type="dcterms:W3CDTF">2024-02-23T04:59:33Z</dcterms:modified>
</cp:coreProperties>
</file>