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0" r:id="rId2"/>
    <p:sldId id="409" r:id="rId3"/>
    <p:sldId id="419" r:id="rId4"/>
    <p:sldId id="420" r:id="rId5"/>
    <p:sldId id="422" r:id="rId6"/>
    <p:sldId id="421" r:id="rId7"/>
    <p:sldId id="423" r:id="rId8"/>
    <p:sldId id="411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BYmhtqaTuoAhfl3G454xA==" hashData="87hQSl81Ghi1XNzSJVE9nU85kBs2DO8GMMR12e9HdS/6ARh4WeQH5L0COks1S/+/xvJ4XYHAvGGfpP9H3Bwvq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EE4920-B7F9-E13A-DCCF-DCD97F59DC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Mensuration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Mensuration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7EE05C-8DBE-0594-B900-22238685F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Mensuration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4E803-21AA-4CB7-B183-6210F9A5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744459"/>
          </a:xfrm>
        </p:spPr>
        <p:txBody>
          <a:bodyPr/>
          <a:lstStyle/>
          <a:p>
            <a:pPr lvl="0"/>
            <a:r>
              <a:rPr lang="en-US" dirty="0"/>
              <a:t>Mensuration deals with the study of different geometrical shapes, their area and volume.</a:t>
            </a:r>
          </a:p>
          <a:p>
            <a:pPr lvl="0"/>
            <a:r>
              <a:rPr lang="en-US" dirty="0"/>
              <a:t>It is based on the use of algebraic equations and geometric calculations to provide measurement data regarding the width, depth and volume of a given object or group of objects.</a:t>
            </a:r>
          </a:p>
          <a:p>
            <a:pPr lvl="0"/>
            <a:r>
              <a:rPr lang="en-US" dirty="0"/>
              <a:t>There are two types of geometric shapes:</a:t>
            </a:r>
          </a:p>
          <a:p>
            <a:pPr marL="0" lvl="0" indent="0">
              <a:buNone/>
            </a:pPr>
            <a:r>
              <a:rPr lang="en-US" dirty="0"/>
              <a:t>1) Two – dimensions (2D) shape: It has area and perimeter.</a:t>
            </a:r>
          </a:p>
          <a:p>
            <a:pPr marL="0" lvl="0" indent="0">
              <a:buNone/>
            </a:pPr>
            <a:r>
              <a:rPr lang="en-US" dirty="0"/>
              <a:t>2) Three – dimensions (3D) shape: It has volume and surface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– dimensions (2D)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62A0FE0-555A-4CEC-99D7-8632AFF63D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05624"/>
                  </p:ext>
                </p:extLst>
              </p:nvPr>
            </p:nvGraphicFramePr>
            <p:xfrm>
              <a:off x="1328345" y="1100848"/>
              <a:ext cx="9535309" cy="46563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081">
                      <a:extLst>
                        <a:ext uri="{9D8B030D-6E8A-4147-A177-3AD203B41FA5}">
                          <a16:colId xmlns:a16="http://schemas.microsoft.com/office/drawing/2014/main" val="1038423908"/>
                        </a:ext>
                      </a:extLst>
                    </a:gridCol>
                    <a:gridCol w="1909692">
                      <a:extLst>
                        <a:ext uri="{9D8B030D-6E8A-4147-A177-3AD203B41FA5}">
                          <a16:colId xmlns:a16="http://schemas.microsoft.com/office/drawing/2014/main" val="1027110785"/>
                        </a:ext>
                      </a:extLst>
                    </a:gridCol>
                    <a:gridCol w="3481093">
                      <a:extLst>
                        <a:ext uri="{9D8B030D-6E8A-4147-A177-3AD203B41FA5}">
                          <a16:colId xmlns:a16="http://schemas.microsoft.com/office/drawing/2014/main" val="1378812615"/>
                        </a:ext>
                      </a:extLst>
                    </a:gridCol>
                    <a:gridCol w="2703443">
                      <a:extLst>
                        <a:ext uri="{9D8B030D-6E8A-4147-A177-3AD203B41FA5}">
                          <a16:colId xmlns:a16="http://schemas.microsoft.com/office/drawing/2014/main" val="909371787"/>
                        </a:ext>
                      </a:extLst>
                    </a:gridCol>
                  </a:tblGrid>
                  <a:tr h="530387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Shape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Nomenclature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Area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Perimeter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382398"/>
                      </a:ext>
                    </a:extLst>
                  </a:tr>
                  <a:tr h="58547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Square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Side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b="0" i="1" kern="12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oMath>
                          </a14:m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5842833"/>
                      </a:ext>
                    </a:extLst>
                  </a:tr>
                  <a:tr h="883335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Rectangle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Length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Breadth =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kern="12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4048942"/>
                      </a:ext>
                    </a:extLst>
                  </a:tr>
                  <a:tr h="1346016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Triangle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Sides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oMath>
                          </a14:m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IN" sz="2400" b="0" i="1" kern="12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kern="12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sz="2400" b="0" kern="12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2400" b="0" kern="12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lang="en-US" sz="2400" b="0" kern="12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2400" b="0" kern="12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0412748"/>
                      </a:ext>
                    </a:extLst>
                  </a:tr>
                  <a:tr h="58547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Circle</a:t>
                          </a:r>
                          <a:endParaRPr lang="en-IN" sz="2400" b="1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Radius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2π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(circumference)</a:t>
                          </a:r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598323"/>
                      </a:ext>
                    </a:extLst>
                  </a:tr>
                  <a:tr h="572637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Semicircle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Radius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½ 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+ 2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79221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62A0FE0-555A-4CEC-99D7-8632AFF63D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305624"/>
                  </p:ext>
                </p:extLst>
              </p:nvPr>
            </p:nvGraphicFramePr>
            <p:xfrm>
              <a:off x="1328345" y="1100848"/>
              <a:ext cx="9535309" cy="46563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1081">
                      <a:extLst>
                        <a:ext uri="{9D8B030D-6E8A-4147-A177-3AD203B41FA5}">
                          <a16:colId xmlns:a16="http://schemas.microsoft.com/office/drawing/2014/main" val="1038423908"/>
                        </a:ext>
                      </a:extLst>
                    </a:gridCol>
                    <a:gridCol w="1909692">
                      <a:extLst>
                        <a:ext uri="{9D8B030D-6E8A-4147-A177-3AD203B41FA5}">
                          <a16:colId xmlns:a16="http://schemas.microsoft.com/office/drawing/2014/main" val="1027110785"/>
                        </a:ext>
                      </a:extLst>
                    </a:gridCol>
                    <a:gridCol w="3481093">
                      <a:extLst>
                        <a:ext uri="{9D8B030D-6E8A-4147-A177-3AD203B41FA5}">
                          <a16:colId xmlns:a16="http://schemas.microsoft.com/office/drawing/2014/main" val="1378812615"/>
                        </a:ext>
                      </a:extLst>
                    </a:gridCol>
                    <a:gridCol w="2703443">
                      <a:extLst>
                        <a:ext uri="{9D8B030D-6E8A-4147-A177-3AD203B41FA5}">
                          <a16:colId xmlns:a16="http://schemas.microsoft.com/office/drawing/2014/main" val="909371787"/>
                        </a:ext>
                      </a:extLst>
                    </a:gridCol>
                  </a:tblGrid>
                  <a:tr h="530387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Shape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Nomenclature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Area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Perimeter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382398"/>
                      </a:ext>
                    </a:extLst>
                  </a:tr>
                  <a:tr h="58547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Square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719" t="-91667" r="-324920" b="-6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54" t="-91667" r="-77797" b="-6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703" t="-91667" r="-225" b="-6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5842833"/>
                      </a:ext>
                    </a:extLst>
                  </a:tr>
                  <a:tr h="1036320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Rectangle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719" t="-107602" r="-324920" b="-2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54" t="-107602" r="-77797" b="-2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703" t="-107602" r="-225" b="-254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048942"/>
                      </a:ext>
                    </a:extLst>
                  </a:tr>
                  <a:tr h="1346016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Triangle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719" t="-160633" r="-324920" b="-96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54" t="-160633" r="-77797" b="-96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703" t="-160633" r="-225" b="-96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412748"/>
                      </a:ext>
                    </a:extLst>
                  </a:tr>
                  <a:tr h="58547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Circle</a:t>
                          </a:r>
                          <a:endParaRPr lang="en-IN" sz="2400" b="1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719" t="-600000" r="-324920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54" t="-600000" r="-77797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703" t="-600000" r="-225" b="-1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598323"/>
                      </a:ext>
                    </a:extLst>
                  </a:tr>
                  <a:tr h="572637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Semicircle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719" t="-714894" r="-324920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6154" t="-714894" r="-77797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078" marR="27078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703" t="-714894" r="-225" b="-25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221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01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Two – dimensions (2D) 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779979"/>
                <a:ext cx="11929641" cy="41796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Example-1: </a:t>
                </a:r>
                <a:r>
                  <a:rPr lang="en-US" dirty="0"/>
                  <a:t>At the rate of Rs.2 per sq m, cost of painting a rectangular floor is Rs. 5760. If the length of the floor is 80% more than its breadth, then what is the length of the floor?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Solution-1: </a:t>
                </a:r>
                <a:r>
                  <a:rPr lang="en-US" dirty="0"/>
                  <a:t>Let the length and the breadth of the floor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respectively.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+ 80%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+ 0.8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1.8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pPr lvl="0"/>
                <a:r>
                  <a:rPr lang="en-US" dirty="0"/>
                  <a:t>Area of the floor = Total cost / Rate per sq m  =  5760/2  = 2880 sq m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2880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1.8</m:t>
                        </m:r>
                      </m:den>
                    </m:f>
                  </m:oMath>
                </a14:m>
                <a:r>
                  <a:rPr lang="en-US" dirty="0"/>
                  <a:t> = 2880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5184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= 72, Length of the floor is 72 m.</a:t>
                </a: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779979"/>
                <a:ext cx="11929641" cy="4179647"/>
              </a:xfrm>
              <a:blipFill>
                <a:blip r:embed="rId2"/>
                <a:stretch>
                  <a:fillRect l="-818" t="-1895" r="-818" b="-14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Two – dimensions (2D) 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779979"/>
                <a:ext cx="11929641" cy="42989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Example-2: </a:t>
                </a:r>
                <a:r>
                  <a:rPr lang="en-US" dirty="0"/>
                  <a:t>Total area of a circle and a square is equal to 6350 m</a:t>
                </a:r>
                <a:r>
                  <a:rPr lang="en-US" baseline="30000" dirty="0"/>
                  <a:t>2</a:t>
                </a:r>
                <a:r>
                  <a:rPr lang="en-US" dirty="0"/>
                  <a:t>. The radius of a circle is 35 m. What is the perimeter of square?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Solution-2: </a:t>
                </a:r>
                <a:r>
                  <a:rPr lang="en-US" dirty="0"/>
                  <a:t>Area of circle + Area of square = 6350</a:t>
                </a:r>
                <a:endParaRPr lang="en-IN" dirty="0"/>
              </a:p>
              <a:p>
                <a:pPr lvl="0"/>
                <a:r>
                  <a:rPr lang="en-US" dirty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6350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(35)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6350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6350 – 3850 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2500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50 m</a:t>
                </a:r>
                <a:endParaRPr lang="en-IN" dirty="0"/>
              </a:p>
              <a:p>
                <a:pPr lvl="0"/>
                <a:r>
                  <a:rPr lang="en-US" dirty="0"/>
                  <a:t>Perimeter of square = 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4 x 50 = 200 m</a:t>
                </a: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779979"/>
                <a:ext cx="11929641" cy="4298917"/>
              </a:xfrm>
              <a:blipFill>
                <a:blip r:embed="rId2"/>
                <a:stretch>
                  <a:fillRect l="-818" t="-1844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4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– dimensions (3D)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8937AC3-A46F-485A-B072-67CC5FD3E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181980"/>
                  </p:ext>
                </p:extLst>
              </p:nvPr>
            </p:nvGraphicFramePr>
            <p:xfrm>
              <a:off x="997959" y="787198"/>
              <a:ext cx="10422102" cy="56982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92093">
                      <a:extLst>
                        <a:ext uri="{9D8B030D-6E8A-4147-A177-3AD203B41FA5}">
                          <a16:colId xmlns:a16="http://schemas.microsoft.com/office/drawing/2014/main" val="1928262755"/>
                        </a:ext>
                      </a:extLst>
                    </a:gridCol>
                    <a:gridCol w="2507370">
                      <a:extLst>
                        <a:ext uri="{9D8B030D-6E8A-4147-A177-3AD203B41FA5}">
                          <a16:colId xmlns:a16="http://schemas.microsoft.com/office/drawing/2014/main" val="2175328057"/>
                        </a:ext>
                      </a:extLst>
                    </a:gridCol>
                    <a:gridCol w="1772044">
                      <a:extLst>
                        <a:ext uri="{9D8B030D-6E8A-4147-A177-3AD203B41FA5}">
                          <a16:colId xmlns:a16="http://schemas.microsoft.com/office/drawing/2014/main" val="2429282842"/>
                        </a:ext>
                      </a:extLst>
                    </a:gridCol>
                    <a:gridCol w="4250595">
                      <a:extLst>
                        <a:ext uri="{9D8B030D-6E8A-4147-A177-3AD203B41FA5}">
                          <a16:colId xmlns:a16="http://schemas.microsoft.com/office/drawing/2014/main" val="3622958204"/>
                        </a:ext>
                      </a:extLst>
                    </a:gridCol>
                  </a:tblGrid>
                  <a:tr h="54062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Shape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Nomenclature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Surface area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616474"/>
                      </a:ext>
                    </a:extLst>
                  </a:tr>
                  <a:tr h="414694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Cube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Side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b="0" i="1" kern="12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kern="12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397451"/>
                      </a:ext>
                    </a:extLst>
                  </a:tr>
                  <a:tr h="1166396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Cuboid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Length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Breadth =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Height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kern="12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𝑙𝑏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𝑏h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h𝑙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772635"/>
                      </a:ext>
                    </a:extLst>
                  </a:tr>
                  <a:tr h="908181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Cylinder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Radius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Height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Total surface area = 2π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Curved surface area = 2π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2400" b="0" kern="12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1650466"/>
                      </a:ext>
                    </a:extLst>
                  </a:tr>
                  <a:tr h="1137118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Radius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Height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Slant height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400" b="0" i="1" kern="12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Total surface area = π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Curved surface area = π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𝑟𝑙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0676290"/>
                      </a:ext>
                    </a:extLst>
                  </a:tr>
                  <a:tr h="699459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Sphere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Radius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IN" sz="2400" b="0" kern="120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400" b="0" i="1" kern="12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1318014"/>
                      </a:ext>
                    </a:extLst>
                  </a:tr>
                  <a:tr h="83173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Hemisphere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Radius =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kern="12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400" b="0" i="1" kern="1200" smtClean="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Total surface area = 3π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0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Curved surface area = 2π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2400" b="0" i="1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kern="12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2400" b="0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6654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8937AC3-A46F-485A-B072-67CC5FD3E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181980"/>
                  </p:ext>
                </p:extLst>
              </p:nvPr>
            </p:nvGraphicFramePr>
            <p:xfrm>
              <a:off x="997959" y="787198"/>
              <a:ext cx="10422102" cy="56982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92093">
                      <a:extLst>
                        <a:ext uri="{9D8B030D-6E8A-4147-A177-3AD203B41FA5}">
                          <a16:colId xmlns:a16="http://schemas.microsoft.com/office/drawing/2014/main" val="1928262755"/>
                        </a:ext>
                      </a:extLst>
                    </a:gridCol>
                    <a:gridCol w="2507370">
                      <a:extLst>
                        <a:ext uri="{9D8B030D-6E8A-4147-A177-3AD203B41FA5}">
                          <a16:colId xmlns:a16="http://schemas.microsoft.com/office/drawing/2014/main" val="2175328057"/>
                        </a:ext>
                      </a:extLst>
                    </a:gridCol>
                    <a:gridCol w="1772044">
                      <a:extLst>
                        <a:ext uri="{9D8B030D-6E8A-4147-A177-3AD203B41FA5}">
                          <a16:colId xmlns:a16="http://schemas.microsoft.com/office/drawing/2014/main" val="2429282842"/>
                        </a:ext>
                      </a:extLst>
                    </a:gridCol>
                    <a:gridCol w="4250595">
                      <a:extLst>
                        <a:ext uri="{9D8B030D-6E8A-4147-A177-3AD203B41FA5}">
                          <a16:colId xmlns:a16="http://schemas.microsoft.com/office/drawing/2014/main" val="3622958204"/>
                        </a:ext>
                      </a:extLst>
                    </a:gridCol>
                  </a:tblGrid>
                  <a:tr h="54062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Shape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Nomenclature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Surface area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616474"/>
                      </a:ext>
                    </a:extLst>
                  </a:tr>
                  <a:tr h="414694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Cube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912" t="-132353" r="-240876" b="-11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54" t="-132353" r="-240206" b="-11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272" t="-132353" r="-143" b="-11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97451"/>
                      </a:ext>
                    </a:extLst>
                  </a:tr>
                  <a:tr h="1166396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Cuboid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912" t="-82723" r="-240876" b="-319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54" t="-82723" r="-240206" b="-319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272" t="-82723" r="-143" b="-319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772635"/>
                      </a:ext>
                    </a:extLst>
                  </a:tr>
                  <a:tr h="908181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Cylinder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912" t="-234228" r="-240876" b="-3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54" t="-234228" r="-240206" b="-3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272" t="-234228" r="-143" b="-3100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650466"/>
                      </a:ext>
                    </a:extLst>
                  </a:tr>
                  <a:tr h="1137118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912" t="-266310" r="-240876" b="-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54" t="-266310" r="-240206" b="-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272" t="-266310" r="-143" b="-1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676290"/>
                      </a:ext>
                    </a:extLst>
                  </a:tr>
                  <a:tr h="699459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Sphere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912" t="-595652" r="-240876" b="-1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54" t="-595652" r="-240206" b="-1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272" t="-595652" r="-143" b="-1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318014"/>
                      </a:ext>
                    </a:extLst>
                  </a:tr>
                  <a:tr h="831732">
                    <a:tc>
                      <a:txBody>
                        <a:bodyPr/>
                        <a:lstStyle/>
                        <a:p>
                          <a:pPr marL="88900" indent="0" algn="just" defTabSz="914400" rtl="0" eaLnBrk="1" latinLnBrk="0" hangingPunct="1">
                            <a:lnSpc>
                              <a:spcPct val="100000"/>
                            </a:lnSpc>
                          </a:pPr>
                          <a:r>
                            <a:rPr lang="en-US" sz="2400" b="1" kern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Hemisphere</a:t>
                          </a:r>
                          <a:endParaRPr lang="en-IN" sz="2400" b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912" t="-588235" r="-24087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8454" t="-588235" r="-24020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920" marR="2292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272" t="-588235" r="-143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6549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60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Three – dimensions (3D) 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779979"/>
                <a:ext cx="11929641" cy="27682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Example: </a:t>
                </a:r>
                <a:r>
                  <a:rPr lang="en-US" dirty="0"/>
                  <a:t>The height of the cone is 24 cm and radius of cone is 7 cm. Find the volume.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Solution: </a:t>
                </a:r>
                <a:r>
                  <a:rPr lang="en-US" dirty="0"/>
                  <a:t>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7 cm and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24 cm</a:t>
                </a:r>
                <a:endParaRPr lang="en-IN" dirty="0"/>
              </a:p>
              <a:p>
                <a:pPr lvl="0"/>
                <a:r>
                  <a:rPr lang="en-US" dirty="0"/>
                  <a:t>Volume of cone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= 1232 cm</a:t>
                </a:r>
                <a:r>
                  <a:rPr lang="en-US" baseline="30000" dirty="0"/>
                  <a:t>3</a:t>
                </a:r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779979"/>
                <a:ext cx="11929641" cy="2768291"/>
              </a:xfrm>
              <a:blipFill>
                <a:blip r:embed="rId2"/>
                <a:stretch>
                  <a:fillRect l="-818" t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4911191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The perimeter of a square is 48 cm. The area of rectangle is 4 cm</a:t>
            </a:r>
            <a:r>
              <a:rPr lang="en-US" baseline="30000" dirty="0"/>
              <a:t>2 </a:t>
            </a:r>
            <a:r>
              <a:rPr lang="en-US" dirty="0"/>
              <a:t>less than the area of the square. If the length of the rectangle is 14 cm, then its perimeter is?</a:t>
            </a:r>
            <a:endParaRPr lang="en-US" baseline="30000" dirty="0"/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</a:t>
            </a:r>
            <a:r>
              <a:rPr lang="en-US" dirty="0"/>
              <a:t>A tank is 25 m long, 12 m wide and 6 m deep. The cost of plastering its walls and bottom at 75 paise per sq. m is?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</a:t>
            </a:r>
            <a:r>
              <a:rPr lang="en-US" dirty="0"/>
              <a:t>The capacity of a cylindrical tank is 246.4 liters. If the height is 4 meters, what is the diameter of the base?</a:t>
            </a:r>
          </a:p>
          <a:p>
            <a:r>
              <a:rPr lang="en-US" dirty="0">
                <a:solidFill>
                  <a:schemeClr val="accent6"/>
                </a:solidFill>
              </a:rPr>
              <a:t>Ex-4: </a:t>
            </a:r>
            <a:r>
              <a:rPr lang="en-US" dirty="0"/>
              <a:t>Area of the canvas cloth needed to erect a right conical tent of height 12 ft and circular base having circumference 10∏ ft is?</a:t>
            </a:r>
          </a:p>
          <a:p>
            <a:r>
              <a:rPr lang="en-US" dirty="0">
                <a:solidFill>
                  <a:schemeClr val="accent6"/>
                </a:solidFill>
              </a:rPr>
              <a:t>Ex-5:</a:t>
            </a:r>
            <a:r>
              <a:rPr lang="en-US" dirty="0"/>
              <a:t> How many lead shots each 3 mm in diameter can be made from a cuboid of dimensions 9 cm x 11 cm x 12 cm?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9068500" y="1157986"/>
            <a:ext cx="17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48 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023A-AF84-4854-A278-E2A8AED45660}"/>
              </a:ext>
            </a:extLst>
          </p:cNvPr>
          <p:cNvSpPr txBox="1"/>
          <p:nvPr/>
        </p:nvSpPr>
        <p:spPr>
          <a:xfrm>
            <a:off x="3457164" y="1939052"/>
            <a:ext cx="202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Rs. 558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C993D-07D7-49CF-B311-D09760E8A90A}"/>
              </a:ext>
            </a:extLst>
          </p:cNvPr>
          <p:cNvSpPr txBox="1"/>
          <p:nvPr/>
        </p:nvSpPr>
        <p:spPr>
          <a:xfrm>
            <a:off x="3144907" y="2730056"/>
            <a:ext cx="174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</a:t>
            </a:r>
            <a:r>
              <a:rPr lang="pt-BR" sz="2400" dirty="0">
                <a:solidFill>
                  <a:schemeClr val="tx2"/>
                </a:solidFill>
              </a:rPr>
              <a:t>28 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3DE62-D536-4E8E-90EC-35B9FBCCBAC9}"/>
              </a:ext>
            </a:extLst>
          </p:cNvPr>
          <p:cNvSpPr txBox="1"/>
          <p:nvPr/>
        </p:nvSpPr>
        <p:spPr>
          <a:xfrm>
            <a:off x="4967081" y="3506143"/>
            <a:ext cx="246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</a:t>
            </a:r>
            <a:r>
              <a:rPr lang="pt-BR" sz="2400" dirty="0">
                <a:solidFill>
                  <a:schemeClr val="tx2"/>
                </a:solidFill>
              </a:rPr>
              <a:t>65</a:t>
            </a:r>
            <a:r>
              <a:rPr lang="en-US" sz="2400" dirty="0">
                <a:solidFill>
                  <a:schemeClr val="tx2"/>
                </a:solidFill>
              </a:rPr>
              <a:t>∏</a:t>
            </a:r>
            <a:r>
              <a:rPr lang="pt-BR" sz="2400" dirty="0">
                <a:solidFill>
                  <a:schemeClr val="tx2"/>
                </a:solidFill>
              </a:rPr>
              <a:t> sq. 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6BAFA-E345-4A20-B658-3D01850FD02A}"/>
              </a:ext>
            </a:extLst>
          </p:cNvPr>
          <p:cNvSpPr txBox="1"/>
          <p:nvPr/>
        </p:nvSpPr>
        <p:spPr>
          <a:xfrm>
            <a:off x="3019010" y="4302555"/>
            <a:ext cx="246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84000</a:t>
            </a:r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8083</TotalTime>
  <Words>785</Words>
  <Application>Microsoft Office PowerPoint</Application>
  <PresentationFormat>Widescreen</PresentationFormat>
  <Paragraphs>113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Condensed</vt:lpstr>
      <vt:lpstr>Wingdings 3</vt:lpstr>
      <vt:lpstr>Wingdings</vt:lpstr>
      <vt:lpstr>Roboto Condensed Light</vt:lpstr>
      <vt:lpstr>Calibri</vt:lpstr>
      <vt:lpstr>Cambria Math</vt:lpstr>
      <vt:lpstr>Arial</vt:lpstr>
      <vt:lpstr>Office Theme</vt:lpstr>
      <vt:lpstr> Mensuration </vt:lpstr>
      <vt:lpstr>Introduction</vt:lpstr>
      <vt:lpstr>Two – dimensions (2D)</vt:lpstr>
      <vt:lpstr>Two – dimensions (2D) Examples</vt:lpstr>
      <vt:lpstr>Two – dimensions (2D) Examples</vt:lpstr>
      <vt:lpstr>Three – dimensions (3D)</vt:lpstr>
      <vt:lpstr>Three – dimensions (3D) 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618</cp:revision>
  <dcterms:created xsi:type="dcterms:W3CDTF">2020-05-01T05:09:15Z</dcterms:created>
  <dcterms:modified xsi:type="dcterms:W3CDTF">2024-02-23T04:59:07Z</dcterms:modified>
</cp:coreProperties>
</file>