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4"/>
  </p:notesMasterIdLst>
  <p:handoutMasterIdLst>
    <p:handoutMasterId r:id="rId15"/>
  </p:handoutMasterIdLst>
  <p:sldIdLst>
    <p:sldId id="310" r:id="rId2"/>
    <p:sldId id="409" r:id="rId3"/>
    <p:sldId id="416" r:id="rId4"/>
    <p:sldId id="417" r:id="rId5"/>
    <p:sldId id="410" r:id="rId6"/>
    <p:sldId id="418" r:id="rId7"/>
    <p:sldId id="419" r:id="rId8"/>
    <p:sldId id="420" r:id="rId9"/>
    <p:sldId id="421" r:id="rId10"/>
    <p:sldId id="422" r:id="rId11"/>
    <p:sldId id="423" r:id="rId12"/>
    <p:sldId id="424" r:id="rId13"/>
  </p:sldIdLst>
  <p:sldSz cx="12192000" cy="6858000"/>
  <p:notesSz cx="6858000" cy="9144000"/>
  <p:embeddedFontLst>
    <p:embeddedFont>
      <p:font typeface="Calibri" panose="020F0502020204030204" pitchFamily="34" charset="0"/>
      <p:regular r:id="rId16"/>
      <p:bold r:id="rId17"/>
      <p:italic r:id="rId18"/>
      <p:boldItalic r:id="rId19"/>
    </p:embeddedFont>
    <p:embeddedFont>
      <p:font typeface="Cambria Math" panose="02040503050406030204" pitchFamily="18" charset="0"/>
      <p:regular r:id="rId20"/>
    </p:embeddedFont>
    <p:embeddedFont>
      <p:font typeface="Roboto Condensed" panose="02000000000000000000" pitchFamily="2" charset="0"/>
      <p:regular r:id="rId21"/>
      <p:bold r:id="rId22"/>
      <p:italic r:id="rId23"/>
      <p:boldItalic r:id="rId24"/>
    </p:embeddedFont>
    <p:embeddedFont>
      <p:font typeface="Roboto Condensed Light" panose="02000000000000000000" pitchFamily="2" charset="0"/>
      <p:regular r:id="rId25"/>
      <p:italic r:id="rId26"/>
    </p:embeddedFont>
    <p:embeddedFont>
      <p:font typeface="Wingdings 3" panose="05040102010807070707" pitchFamily="18" charset="2"/>
      <p:regular r:id="rId2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modifyVerifier cryptProviderType="rsaAES" cryptAlgorithmClass="hash" cryptAlgorithmType="typeAny" cryptAlgorithmSid="14" spinCount="100000" saltData="Hn5EQS2XmhtOFVuZ8P/AdA==" hashData="Shbbb0psMd66vAC1uMKtQBRnT10wM+yJyTSGvzn2c0Lpt5S6fKOljRlFlwHJU9HyUD05TkQXRxmuJDYXm5grtA=="/>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unal vyas" initials="kv" lastIdx="1" clrIdx="0">
    <p:extLst>
      <p:ext uri="{19B8F6BF-5375-455C-9EA6-DF929625EA0E}">
        <p15:presenceInfo xmlns:p15="http://schemas.microsoft.com/office/powerpoint/2012/main" userId="bf93b71aea7da0b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607D8B"/>
    <a:srgbClr val="301B92"/>
    <a:srgbClr val="673BB7"/>
    <a:srgbClr val="ED524F"/>
    <a:srgbClr val="B71B1C"/>
    <a:srgbClr val="F54337"/>
    <a:srgbClr val="D81A60"/>
    <a:srgbClr val="890E4F"/>
    <a:srgbClr val="EA1E6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inimized">
    <p:restoredLeft sz="0" autoAdjust="0"/>
    <p:restoredTop sz="0" autoAdjust="0"/>
  </p:normalViewPr>
  <p:slideViewPr>
    <p:cSldViewPr snapToGrid="0">
      <p:cViewPr varScale="1">
        <p:scale>
          <a:sx n="16" d="100"/>
          <a:sy n="16" d="100"/>
        </p:scale>
        <p:origin x="3132" y="24"/>
      </p:cViewPr>
      <p:guideLst>
        <p:guide orient="horz" pos="2160"/>
        <p:guide pos="3840"/>
      </p:guideLst>
    </p:cSldViewPr>
  </p:slideViewPr>
  <p:notesTextViewPr>
    <p:cViewPr>
      <p:scale>
        <a:sx n="1" d="1"/>
        <a:sy n="1" d="1"/>
      </p:scale>
      <p:origin x="0" y="0"/>
    </p:cViewPr>
  </p:notesTextViewPr>
  <p:notesViewPr>
    <p:cSldViewPr snapToGrid="0">
      <p:cViewPr varScale="1">
        <p:scale>
          <a:sx n="48" d="100"/>
          <a:sy n="48" d="100"/>
        </p:scale>
        <p:origin x="2676" y="3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handoutMaster" Target="handoutMasters/handoutMaster1.xml"/><Relationship Id="rId23" Type="http://schemas.openxmlformats.org/officeDocument/2006/relationships/font" Target="fonts/font8.fntdata"/><Relationship Id="rId28"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font" Target="fonts/font4.fntdata"/><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AB85114-151F-4DD3-A0B8-3D48A215911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11E6D90B-9A8F-485C-8292-FBB99BB4E98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F454983-44D3-45A8-9D86-0B9C45442AB1}" type="datetimeFigureOut">
              <a:rPr lang="en-IN" smtClean="0"/>
              <a:t>04-01-2024</a:t>
            </a:fld>
            <a:endParaRPr lang="en-IN"/>
          </a:p>
        </p:txBody>
      </p:sp>
      <p:sp>
        <p:nvSpPr>
          <p:cNvPr id="4" name="Footer Placeholder 3">
            <a:extLst>
              <a:ext uri="{FF2B5EF4-FFF2-40B4-BE49-F238E27FC236}">
                <a16:creationId xmlns:a16="http://schemas.microsoft.com/office/drawing/2014/main" id="{957CB2A6-6534-401E-8C5F-E86CDFCB3F4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694E556C-8D15-4673-BFA2-E8DEF4C2CB4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37C8025-BFE7-4B0B-BEDD-AFE1C976CB6D}" type="slidenum">
              <a:rPr lang="en-IN" smtClean="0"/>
              <a:t>‹#›</a:t>
            </a:fld>
            <a:endParaRPr lang="en-IN"/>
          </a:p>
        </p:txBody>
      </p:sp>
    </p:spTree>
    <p:extLst>
      <p:ext uri="{BB962C8B-B14F-4D97-AF65-F5344CB8AC3E}">
        <p14:creationId xmlns:p14="http://schemas.microsoft.com/office/powerpoint/2010/main" val="15385501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48E3F3-8B31-41D2-AA9B-9796555DB866}" type="datetimeFigureOut">
              <a:rPr lang="en-US" smtClean="0"/>
              <a:t>1/4/2024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79BDEF-6165-4E72-B1A6-6E8034CEC248}" type="slidenum">
              <a:rPr lang="en-US" smtClean="0"/>
              <a:t>‹#›</a:t>
            </a:fld>
            <a:endParaRPr lang="en-US"/>
          </a:p>
        </p:txBody>
      </p:sp>
    </p:spTree>
    <p:extLst>
      <p:ext uri="{BB962C8B-B14F-4D97-AF65-F5344CB8AC3E}">
        <p14:creationId xmlns:p14="http://schemas.microsoft.com/office/powerpoint/2010/main" val="17660139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BC79BDEF-6165-4E72-B1A6-6E8034CEC248}" type="slidenum">
              <a:rPr lang="en-US" smtClean="0"/>
              <a:t>1</a:t>
            </a:fld>
            <a:endParaRPr lang="en-US"/>
          </a:p>
        </p:txBody>
      </p:sp>
    </p:spTree>
    <p:extLst>
      <p:ext uri="{BB962C8B-B14F-4D97-AF65-F5344CB8AC3E}">
        <p14:creationId xmlns:p14="http://schemas.microsoft.com/office/powerpoint/2010/main" val="2039549493"/>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11" Type="http://schemas.openxmlformats.org/officeDocument/2006/relationships/image" Target="../media/image9.jpeg"/><Relationship Id="rId5" Type="http://schemas.openxmlformats.org/officeDocument/2006/relationships/image" Target="../media/image4.png"/><Relationship Id="rId10" Type="http://schemas.openxmlformats.org/officeDocument/2006/relationships/image" Target="../media/image8.png"/><Relationship Id="rId4" Type="http://schemas.openxmlformats.org/officeDocument/2006/relationships/image" Target="../media/image3.png"/><Relationship Id="rId9" Type="http://schemas.microsoft.com/office/2007/relationships/hdphoto" Target="../media/hdphoto1.wdp"/></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6.xml.rels><?xml version="1.0" encoding="UTF-8" standalone="yes"?>
<Relationships xmlns="http://schemas.openxmlformats.org/package/2006/relationships"><Relationship Id="rId8" Type="http://schemas.openxmlformats.org/officeDocument/2006/relationships/image" Target="../media/image9.jpeg"/><Relationship Id="rId3" Type="http://schemas.openxmlformats.org/officeDocument/2006/relationships/image" Target="../media/image2.png"/><Relationship Id="rId7"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5.png"/><Relationship Id="rId10" Type="http://schemas.openxmlformats.org/officeDocument/2006/relationships/image" Target="../media/image11.png"/><Relationship Id="rId4" Type="http://schemas.openxmlformats.org/officeDocument/2006/relationships/image" Target="../media/image4.png"/><Relationship Id="rId9" Type="http://schemas.openxmlformats.org/officeDocument/2006/relationships/image" Target="../media/image12.png"/></Relationships>
</file>

<file path=ppt/slideLayouts/_rels/slideLayout1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11" Type="http://schemas.openxmlformats.org/officeDocument/2006/relationships/image" Target="../media/image9.jpeg"/><Relationship Id="rId5" Type="http://schemas.openxmlformats.org/officeDocument/2006/relationships/image" Target="../media/image4.png"/><Relationship Id="rId10" Type="http://schemas.openxmlformats.org/officeDocument/2006/relationships/image" Target="../media/image13.jpeg"/><Relationship Id="rId4" Type="http://schemas.openxmlformats.org/officeDocument/2006/relationships/image" Target="../media/image3.png"/><Relationship Id="rId9" Type="http://schemas.microsoft.com/office/2007/relationships/hdphoto" Target="../media/hdphoto1.wdp"/></Relationships>
</file>

<file path=ppt/slideLayouts/_rels/slideLayout2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6.png"/><Relationship Id="rId4" Type="http://schemas.microsoft.com/office/2007/relationships/hdphoto" Target="../media/hdphoto1.wdp"/></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 Default Color">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0">
                <a:srgbClr val="1D3064"/>
              </a:gs>
              <a:gs pos="50000">
                <a:srgbClr val="1D3064"/>
              </a:gs>
              <a:gs pos="100000">
                <a:schemeClr val="tx2"/>
              </a:gs>
            </a:gsLst>
            <a:lin ang="108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0">
                <a:srgbClr val="1D3064"/>
              </a:gs>
              <a:gs pos="50000">
                <a:srgbClr val="1D3064"/>
              </a:gs>
              <a:gs pos="100000">
                <a:schemeClr val="tx2"/>
              </a:gs>
            </a:gsLst>
            <a:lin ang="10800000" scaled="1"/>
          </a:gradFill>
          <a:ln>
            <a:noFill/>
          </a:ln>
        </p:spPr>
        <p:txBody>
          <a:bodyPr vert="horz" wrap="square" lIns="91440" tIns="45720" rIns="91440" bIns="45720" numCol="1" anchor="t" anchorCtr="0" compatLnSpc="1">
            <a:prstTxWarp prst="textNoShape">
              <a:avLst/>
            </a:prstTxWarp>
          </a:bodyPr>
          <a:lstStyle/>
          <a:p>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0">
                      <a:srgbClr val="1D3064"/>
                    </a:gs>
                    <a:gs pos="100000">
                      <a:schemeClr val="tx2"/>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0" name="Picture 19">
            <a:extLst>
              <a:ext uri="{FF2B5EF4-FFF2-40B4-BE49-F238E27FC236}">
                <a16:creationId xmlns:a16="http://schemas.microsoft.com/office/drawing/2014/main" id="{E0042908-6588-4C7A-9615-8D5899E8A9FA}"/>
              </a:ext>
            </a:extLst>
          </p:cNvPr>
          <p:cNvPicPr>
            <a:picLocks noChangeAspect="1"/>
          </p:cNvPicPr>
          <p:nvPr userDrawn="1"/>
        </p:nvPicPr>
        <p:blipFill rotWithShape="1">
          <a:blip r:embed="rId10">
            <a:extLst>
              <a:ext uri="{28A0092B-C50C-407E-A947-70E740481C1C}">
                <a14:useLocalDpi xmlns:a14="http://schemas.microsoft.com/office/drawing/2010/main" val="0"/>
              </a:ext>
            </a:extLst>
          </a:blip>
          <a:srcRect l="144383" t="-16142" r="-144383" b="22103"/>
          <a:stretch/>
        </p:blipFill>
        <p:spPr>
          <a:xfrm>
            <a:off x="1834747" y="3985791"/>
            <a:ext cx="3075940" cy="2892592"/>
          </a:xfrm>
          <a:prstGeom prst="rect">
            <a:avLst/>
          </a:prstGeom>
        </p:spPr>
      </p:pic>
      <p:pic>
        <p:nvPicPr>
          <p:cNvPr id="36" name="Picture 35" descr="User icon Royalty Free Vector Image - VectorStock">
            <a:extLst>
              <a:ext uri="{FF2B5EF4-FFF2-40B4-BE49-F238E27FC236}">
                <a16:creationId xmlns:a16="http://schemas.microsoft.com/office/drawing/2014/main" id="{3C805A05-DDF6-4BA6-8EDB-D97128A43BFF}"/>
              </a:ext>
            </a:extLst>
          </p:cNvPr>
          <p:cNvPicPr>
            <a:picLocks noChangeAspect="1" noChangeArrowheads="1"/>
          </p:cNvPicPr>
          <p:nvPr userDrawn="1"/>
        </p:nvPicPr>
        <p:blipFill>
          <a:blip r:embed="rId11">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7" name="Picture Placeholder 36">
            <a:extLst>
              <a:ext uri="{FF2B5EF4-FFF2-40B4-BE49-F238E27FC236}">
                <a16:creationId xmlns:a16="http://schemas.microsoft.com/office/drawing/2014/main" id="{C4AACC20-C1A0-45ED-8640-28D84A9F84E1}"/>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35705932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Complete Blanck">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9D71C1D1-D056-4C60-9F03-E6291617B71F}"/>
              </a:ext>
            </a:extLst>
          </p:cNvPr>
          <p:cNvSpPr txBox="1"/>
          <p:nvPr userDrawn="1"/>
        </p:nvSpPr>
        <p:spPr>
          <a:xfrm>
            <a:off x="375920" y="457200"/>
            <a:ext cx="4185761" cy="523220"/>
          </a:xfrm>
          <a:prstGeom prst="rect">
            <a:avLst/>
          </a:prstGeom>
          <a:noFill/>
        </p:spPr>
        <p:txBody>
          <a:bodyPr wrap="none" rtlCol="0">
            <a:spAutoFit/>
          </a:bodyPr>
          <a:lstStyle/>
          <a:p>
            <a:r>
              <a:rPr lang="en-US" sz="2800" dirty="0">
                <a:solidFill>
                  <a:srgbClr val="FF0000"/>
                </a:solidFill>
              </a:rPr>
              <a:t>How to Crop Circular Photo?</a:t>
            </a:r>
          </a:p>
        </p:txBody>
      </p:sp>
      <p:sp>
        <p:nvSpPr>
          <p:cNvPr id="11" name="Picture Placeholder 10">
            <a:extLst>
              <a:ext uri="{FF2B5EF4-FFF2-40B4-BE49-F238E27FC236}">
                <a16:creationId xmlns:a16="http://schemas.microsoft.com/office/drawing/2014/main" id="{E0451329-7800-417A-9D19-D93464C6306C}"/>
              </a:ext>
            </a:extLst>
          </p:cNvPr>
          <p:cNvSpPr>
            <a:spLocks noGrp="1"/>
          </p:cNvSpPr>
          <p:nvPr>
            <p:ph type="pic" sz="quarter" idx="10"/>
          </p:nvPr>
        </p:nvSpPr>
        <p:spPr>
          <a:xfrm>
            <a:off x="4013200" y="1808163"/>
            <a:ext cx="3890962" cy="3890962"/>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p:spPr>
        <p:txBody>
          <a:bodyPr wrap="square">
            <a:noAutofit/>
          </a:bodyPr>
          <a:lstStyle/>
          <a:p>
            <a:endParaRPr lang="en-US"/>
          </a:p>
        </p:txBody>
      </p:sp>
    </p:spTree>
    <p:extLst>
      <p:ext uri="{BB962C8B-B14F-4D97-AF65-F5344CB8AC3E}">
        <p14:creationId xmlns:p14="http://schemas.microsoft.com/office/powerpoint/2010/main" val="40033120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lide - Teal">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4">
                  <a:lumMod val="50000"/>
                </a:schemeClr>
              </a:gs>
              <a:gs pos="100000">
                <a:srgbClr val="009788"/>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4">
                  <a:lumMod val="50000"/>
                </a:schemeClr>
              </a:gs>
              <a:gs pos="100000">
                <a:srgbClr val="009788"/>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4">
                        <a:lumMod val="50000"/>
                      </a:schemeClr>
                    </a:gs>
                    <a:gs pos="100000">
                      <a:srgbClr val="009788"/>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0" name="Picture 19" descr="User icon Royalty Free Vector Image - VectorStock">
            <a:extLst>
              <a:ext uri="{FF2B5EF4-FFF2-40B4-BE49-F238E27FC236}">
                <a16:creationId xmlns:a16="http://schemas.microsoft.com/office/drawing/2014/main" id="{4A8E0F54-DC01-449D-B951-DC7CBAFD9546}"/>
              </a:ext>
            </a:extLst>
          </p:cNvPr>
          <p:cNvPicPr>
            <a:picLocks noChangeAspect="1" noChangeArrowheads="1"/>
          </p:cNvPicPr>
          <p:nvPr userDrawn="1"/>
        </p:nvPicPr>
        <p:blipFill>
          <a:blip r:embed="rId10">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21" name="Picture Placeholder 20">
            <a:extLst>
              <a:ext uri="{FF2B5EF4-FFF2-40B4-BE49-F238E27FC236}">
                <a16:creationId xmlns:a16="http://schemas.microsoft.com/office/drawing/2014/main" id="{65D60AFC-04BC-4FCA-A89D-6FCD04B6DC35}"/>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27088808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 Cya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2">
                  <a:lumMod val="50000"/>
                </a:schemeClr>
              </a:gs>
              <a:gs pos="100000">
                <a:schemeClr val="accent2"/>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2">
                  <a:lumMod val="50000"/>
                </a:schemeClr>
              </a:gs>
              <a:gs pos="100000">
                <a:schemeClr val="accent2"/>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2">
                        <a:lumMod val="50000"/>
                      </a:schemeClr>
                    </a:gs>
                    <a:gs pos="100000">
                      <a:schemeClr val="accent2"/>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30" name="Picture 29" descr="User icon Royalty Free Vector Image - VectorStock">
            <a:extLst>
              <a:ext uri="{FF2B5EF4-FFF2-40B4-BE49-F238E27FC236}">
                <a16:creationId xmlns:a16="http://schemas.microsoft.com/office/drawing/2014/main" id="{5F55812D-505A-4B1A-9EB5-16DCD08F2B82}"/>
              </a:ext>
            </a:extLst>
          </p:cNvPr>
          <p:cNvPicPr>
            <a:picLocks noChangeAspect="1" noChangeArrowheads="1"/>
          </p:cNvPicPr>
          <p:nvPr userDrawn="1"/>
        </p:nvPicPr>
        <p:blipFill>
          <a:blip r:embed="rId10">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4" name="Picture Placeholder 33">
            <a:extLst>
              <a:ext uri="{FF2B5EF4-FFF2-40B4-BE49-F238E27FC236}">
                <a16:creationId xmlns:a16="http://schemas.microsoft.com/office/drawing/2014/main" id="{0974588E-8956-4BF5-BF58-B7E42070A56A}"/>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7645704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 Light Gree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3">
                  <a:lumMod val="50000"/>
                </a:schemeClr>
              </a:gs>
              <a:gs pos="100000">
                <a:schemeClr val="accent3"/>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3">
                  <a:lumMod val="50000"/>
                </a:schemeClr>
              </a:gs>
              <a:gs pos="100000">
                <a:schemeClr val="accent3"/>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3">
                        <a:lumMod val="50000"/>
                      </a:schemeClr>
                    </a:gs>
                    <a:gs pos="100000">
                      <a:schemeClr val="accent3"/>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AE6570A8-081D-45CE-A0DD-F78F5EDB0F9B}"/>
              </a:ext>
            </a:extLst>
          </p:cNvPr>
          <p:cNvPicPr>
            <a:picLocks noChangeAspect="1" noChangeArrowheads="1"/>
          </p:cNvPicPr>
          <p:nvPr userDrawn="1"/>
        </p:nvPicPr>
        <p:blipFill>
          <a:blip r:embed="rId10">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0B000B32-CB56-440D-9FAE-7DE703A93A02}"/>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7850339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lide - Amber">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5">
                  <a:lumMod val="50000"/>
                </a:schemeClr>
              </a:gs>
              <a:gs pos="100000">
                <a:schemeClr val="accent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5">
                  <a:lumMod val="50000"/>
                </a:schemeClr>
              </a:gs>
              <a:gs pos="100000">
                <a:schemeClr val="accent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5">
                        <a:lumMod val="75000"/>
                      </a:schemeClr>
                    </a:gs>
                    <a:gs pos="100000">
                      <a:schemeClr val="accent5"/>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00C9ED70-1CC8-4EF2-BE10-AAFE24AAC5D7}"/>
              </a:ext>
            </a:extLst>
          </p:cNvPr>
          <p:cNvPicPr>
            <a:picLocks noChangeAspect="1" noChangeArrowheads="1"/>
          </p:cNvPicPr>
          <p:nvPr userDrawn="1"/>
        </p:nvPicPr>
        <p:blipFill>
          <a:blip r:embed="rId10">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7FD1CDD6-829C-4C5B-BFB7-74153A66FF24}"/>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6158597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 Maroo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6">
                        <a:lumMod val="50000"/>
                      </a:schemeClr>
                    </a:gs>
                    <a:gs pos="100000">
                      <a:schemeClr val="accent6"/>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80BF4AFD-B365-46D4-AAC5-485DFA5A7D42}"/>
              </a:ext>
            </a:extLst>
          </p:cNvPr>
          <p:cNvPicPr>
            <a:picLocks noChangeAspect="1" noChangeArrowheads="1"/>
          </p:cNvPicPr>
          <p:nvPr userDrawn="1"/>
        </p:nvPicPr>
        <p:blipFill>
          <a:blip r:embed="rId10">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2BC70C35-8BA7-4D49-9AF7-DC36FAB8FDA3}"/>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27316259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Slide - Blue Gray">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273238">
                  <a:alpha val="91000"/>
                </a:srgbClr>
              </a:gs>
              <a:gs pos="100000">
                <a:srgbClr val="607D8B"/>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273238"/>
              </a:gs>
              <a:gs pos="100000">
                <a:srgbClr val="607D8B"/>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0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endParaRPr lang="en-US" dirty="0"/>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273238"/>
                    </a:gs>
                    <a:gs pos="100000">
                      <a:srgbClr val="607D8B"/>
                    </a:gs>
                  </a:gsLst>
                  <a:lin ang="0" scaled="1"/>
                  <a:tileRect/>
                </a:gradFill>
                <a:effectLst/>
                <a:latin typeface="+mn-lt"/>
                <a:ea typeface="+mn-ea"/>
                <a:cs typeface="+mn-cs"/>
              </a:defRPr>
            </a:lvl1pPr>
          </a:lstStyle>
          <a:p>
            <a:pPr lvl="0"/>
            <a:endParaRPr lang="en-US" dirty="0"/>
          </a:p>
        </p:txBody>
      </p:sp>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6">
            <a:extLst>
              <a:ext uri="{BEBA8EAE-BF5A-486C-A8C5-ECC9F3942E4B}">
                <a14:imgProps xmlns:a14="http://schemas.microsoft.com/office/drawing/2010/main">
                  <a14:imgLayer r:embed="rId7">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122241" y="1872509"/>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Placement Preparation</a:t>
            </a:r>
          </a:p>
          <a:p>
            <a:pPr lvl="0"/>
            <a:r>
              <a:rPr lang="en-US" dirty="0"/>
              <a:t>Aptitude &amp; Reasoning</a:t>
            </a:r>
          </a:p>
        </p:txBody>
      </p:sp>
      <p:pic>
        <p:nvPicPr>
          <p:cNvPr id="21" name="Picture 20" descr="User icon Royalty Free Vector Image - VectorStock">
            <a:extLst>
              <a:ext uri="{FF2B5EF4-FFF2-40B4-BE49-F238E27FC236}">
                <a16:creationId xmlns:a16="http://schemas.microsoft.com/office/drawing/2014/main" id="{AEB45C91-0DA6-4973-9AEA-FF1388508ACC}"/>
              </a:ext>
            </a:extLst>
          </p:cNvPr>
          <p:cNvPicPr>
            <a:picLocks noChangeAspect="1" noChangeArrowheads="1"/>
          </p:cNvPicPr>
          <p:nvPr userDrawn="1"/>
        </p:nvPicPr>
        <p:blipFill>
          <a:blip r:embed="rId8">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F70CF6D9-DDB4-41AA-BB82-F8ED04AD8BC1}"/>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dirty="0"/>
          </a:p>
        </p:txBody>
      </p:sp>
      <p:pic>
        <p:nvPicPr>
          <p:cNvPr id="33" name="Picture 32">
            <a:extLst>
              <a:ext uri="{FF2B5EF4-FFF2-40B4-BE49-F238E27FC236}">
                <a16:creationId xmlns:a16="http://schemas.microsoft.com/office/drawing/2014/main" id="{F8012080-EEDF-452D-8D43-5803ED5F2331}"/>
              </a:ext>
            </a:extLst>
          </p:cNvPr>
          <p:cNvPicPr>
            <a:picLocks noChangeAspect="1"/>
          </p:cNvPicPr>
          <p:nvPr userDrawn="1"/>
        </p:nvPicPr>
        <p:blipFill>
          <a:blip r:embed="rId9">
            <a:extLst>
              <a:ext uri="{28A0092B-C50C-407E-A947-70E740481C1C}">
                <a14:useLocalDpi xmlns:a14="http://schemas.microsoft.com/office/drawing/2010/main" val="0"/>
              </a:ext>
            </a:extLst>
          </a:blip>
          <a:stretch>
            <a:fillRect/>
          </a:stretch>
        </p:blipFill>
        <p:spPr>
          <a:xfrm>
            <a:off x="8267432" y="1437106"/>
            <a:ext cx="3383666" cy="2594143"/>
          </a:xfrm>
          <a:prstGeom prst="rect">
            <a:avLst/>
          </a:prstGeom>
        </p:spPr>
      </p:pic>
      <p:pic>
        <p:nvPicPr>
          <p:cNvPr id="4" name="Picture 3">
            <a:extLst>
              <a:ext uri="{FF2B5EF4-FFF2-40B4-BE49-F238E27FC236}">
                <a16:creationId xmlns:a16="http://schemas.microsoft.com/office/drawing/2014/main" id="{F23CDFBC-FC99-9394-0C26-2D20F2F7E0D0}"/>
              </a:ext>
            </a:extLst>
          </p:cNvPr>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8707265" y="219982"/>
            <a:ext cx="2943833" cy="895042"/>
          </a:xfrm>
          <a:prstGeom prst="rect">
            <a:avLst/>
          </a:prstGeom>
        </p:spPr>
      </p:pic>
    </p:spTree>
    <p:extLst>
      <p:ext uri="{BB962C8B-B14F-4D97-AF65-F5344CB8AC3E}">
        <p14:creationId xmlns:p14="http://schemas.microsoft.com/office/powerpoint/2010/main" val="37518816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Slide - Brow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3E2622"/>
              </a:gs>
              <a:gs pos="100000">
                <a:srgbClr val="79554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3E2622"/>
              </a:gs>
              <a:gs pos="100000">
                <a:srgbClr val="79554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3E2622"/>
                    </a:gs>
                    <a:gs pos="100000">
                      <a:srgbClr val="795547"/>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7E386D9D-B92A-4F40-9089-A1FD00CD3874}"/>
              </a:ext>
            </a:extLst>
          </p:cNvPr>
          <p:cNvPicPr>
            <a:picLocks noChangeAspect="1" noChangeArrowheads="1"/>
          </p:cNvPicPr>
          <p:nvPr userDrawn="1"/>
        </p:nvPicPr>
        <p:blipFill>
          <a:blip r:embed="rId10">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DA295F85-D43D-42E5-9539-A471116A43B0}"/>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180652624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lide - Deep Puple">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301B92"/>
              </a:gs>
              <a:gs pos="100000">
                <a:srgbClr val="673BB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301B92"/>
              </a:gs>
              <a:gs pos="100000">
                <a:srgbClr val="673BB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301B92"/>
                    </a:gs>
                    <a:gs pos="100000">
                      <a:srgbClr val="673BB7"/>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BE300026-40E8-4FB1-998A-9CEB5F7A1B84}"/>
              </a:ext>
            </a:extLst>
          </p:cNvPr>
          <p:cNvPicPr>
            <a:picLocks noChangeAspect="1" noChangeArrowheads="1"/>
          </p:cNvPicPr>
          <p:nvPr userDrawn="1"/>
        </p:nvPicPr>
        <p:blipFill>
          <a:blip r:embed="rId10">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DB3B5E9B-B4F0-4E85-954A-F7CC04BBF24C}"/>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401228099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lide - Blue">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0E47A1"/>
              </a:gs>
              <a:gs pos="100000">
                <a:srgbClr val="03A9F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0E47A1"/>
              </a:gs>
              <a:gs pos="100000">
                <a:srgbClr val="03A9F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0E47A1"/>
                    </a:gs>
                    <a:gs pos="100000">
                      <a:srgbClr val="03A9F5"/>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C3A13D11-EC6C-4E81-AD83-7AC73D273FD4}"/>
              </a:ext>
            </a:extLst>
          </p:cNvPr>
          <p:cNvPicPr>
            <a:picLocks noChangeAspect="1" noChangeArrowheads="1"/>
          </p:cNvPicPr>
          <p:nvPr userDrawn="1"/>
        </p:nvPicPr>
        <p:blipFill>
          <a:blip r:embed="rId10">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85035EF3-F5FB-41C2-A0BE-B3AEF7556ABD}"/>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25328075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 Logo on TR">
    <p:spTree>
      <p:nvGrpSpPr>
        <p:cNvPr id="1" name=""/>
        <p:cNvGrpSpPr/>
        <p:nvPr/>
      </p:nvGrpSpPr>
      <p:grpSpPr>
        <a:xfrm>
          <a:off x="0" y="0"/>
          <a:ext cx="0" cy="0"/>
          <a:chOff x="0" y="0"/>
          <a:chExt cx="0" cy="0"/>
        </a:xfrm>
      </p:grpSpPr>
      <p:sp>
        <p:nvSpPr>
          <p:cNvPr id="17" name="Rectangle: Rounded Corners 16">
            <a:extLst>
              <a:ext uri="{FF2B5EF4-FFF2-40B4-BE49-F238E27FC236}">
                <a16:creationId xmlns:a16="http://schemas.microsoft.com/office/drawing/2014/main"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ate Placeholder 1">
            <a:extLst>
              <a:ext uri="{FF2B5EF4-FFF2-40B4-BE49-F238E27FC236}">
                <a16:creationId xmlns:a16="http://schemas.microsoft.com/office/drawing/2014/main"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Krunal D. Vyas</a:t>
            </a:r>
          </a:p>
        </p:txBody>
      </p:sp>
      <p:sp>
        <p:nvSpPr>
          <p:cNvPr id="22" name="Footer Placeholder 2">
            <a:extLst>
              <a:ext uri="{FF2B5EF4-FFF2-40B4-BE49-F238E27FC236}">
                <a16:creationId xmlns:a16="http://schemas.microsoft.com/office/drawing/2014/main" id="{BF2BE79E-EA17-4AB9-8CB5-714A52A6B2F5}"/>
              </a:ext>
            </a:extLst>
          </p:cNvPr>
          <p:cNvSpPr txBox="1">
            <a:spLocks/>
          </p:cNvSpPr>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Aptitude &amp; Reasoning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Problems based on Trains</a:t>
            </a:r>
          </a:p>
        </p:txBody>
      </p:sp>
      <p:sp>
        <p:nvSpPr>
          <p:cNvPr id="23" name="Slide Number Placeholder 3">
            <a:extLst>
              <a:ext uri="{FF2B5EF4-FFF2-40B4-BE49-F238E27FC236}">
                <a16:creationId xmlns:a16="http://schemas.microsoft.com/office/drawing/2014/main"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a16="http://schemas.microsoft.com/office/drawing/2014/main" id="{ACB01872-4321-4181-A609-1C503C074C10}"/>
              </a:ext>
            </a:extLst>
          </p:cNvPr>
          <p:cNvPicPr preferRelativeResize="0"/>
          <p:nvPr userDrawn="1"/>
        </p:nvPicPr>
        <p:blipFill rotWithShape="1">
          <a:blip r:embed="rId2">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sp>
        <p:nvSpPr>
          <p:cNvPr id="3" name="Content Placeholder 2">
            <a:extLst>
              <a:ext uri="{FF2B5EF4-FFF2-40B4-BE49-F238E27FC236}">
                <a16:creationId xmlns:a16="http://schemas.microsoft.com/office/drawing/2014/main" id="{DC6F4971-704E-42EF-A852-52D75741FB7C}"/>
              </a:ext>
            </a:extLst>
          </p:cNvPr>
          <p:cNvSpPr>
            <a:spLocks noGrp="1"/>
          </p:cNvSpPr>
          <p:nvPr>
            <p:ph idx="1"/>
          </p:nvPr>
        </p:nvSpPr>
        <p:spPr>
          <a:xfrm>
            <a:off x="131180" y="863444"/>
            <a:ext cx="11929641" cy="5590565"/>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0" name="Straight Connector 19">
            <a:extLst>
              <a:ext uri="{FF2B5EF4-FFF2-40B4-BE49-F238E27FC236}">
                <a16:creationId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663331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lide - Red">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B71B1C"/>
              </a:gs>
              <a:gs pos="100000">
                <a:srgbClr val="ED524F"/>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B71B1C"/>
              </a:gs>
              <a:gs pos="100000">
                <a:srgbClr val="ED524F"/>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B71B1C"/>
                    </a:gs>
                    <a:gs pos="100000">
                      <a:srgbClr val="ED524F"/>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31" name="Picture 30">
            <a:extLst>
              <a:ext uri="{FF2B5EF4-FFF2-40B4-BE49-F238E27FC236}">
                <a16:creationId xmlns:a16="http://schemas.microsoft.com/office/drawing/2014/main" id="{77B7B864-C091-4493-B14B-F5B61B586EED}"/>
              </a:ext>
            </a:extLst>
          </p:cNvPr>
          <p:cNvPicPr>
            <a:picLocks noChangeAspect="1"/>
          </p:cNvPicPr>
          <p:nvPr userDrawn="1"/>
        </p:nvPicPr>
        <p:blipFill>
          <a:blip r:embed="rId10">
            <a:extLst>
              <a:ext uri="{28A0092B-C50C-407E-A947-70E740481C1C}">
                <a14:useLocalDpi xmlns:a14="http://schemas.microsoft.com/office/drawing/2010/main" val="0"/>
              </a:ext>
            </a:extLst>
          </a:blip>
          <a:srcRect l="24746" t="7575" r="25761" b="18186"/>
          <a:stretch>
            <a:fillRect/>
          </a:stretch>
        </p:blipFill>
        <p:spPr>
          <a:xfrm>
            <a:off x="356499" y="5214354"/>
            <a:ext cx="1354234" cy="1354234"/>
          </a:xfrm>
          <a:custGeom>
            <a:avLst/>
            <a:gdLst>
              <a:gd name="connsiteX0" fmla="*/ 2286000 w 4572000"/>
              <a:gd name="connsiteY0" fmla="*/ 0 h 4572000"/>
              <a:gd name="connsiteX1" fmla="*/ 4572000 w 4572000"/>
              <a:gd name="connsiteY1" fmla="*/ 2286000 h 4572000"/>
              <a:gd name="connsiteX2" fmla="*/ 2286000 w 4572000"/>
              <a:gd name="connsiteY2" fmla="*/ 4572000 h 4572000"/>
              <a:gd name="connsiteX3" fmla="*/ 0 w 4572000"/>
              <a:gd name="connsiteY3" fmla="*/ 2286000 h 4572000"/>
              <a:gd name="connsiteX4" fmla="*/ 2286000 w 4572000"/>
              <a:gd name="connsiteY4" fmla="*/ 0 h 4572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2000" h="4572000">
                <a:moveTo>
                  <a:pt x="2286000" y="0"/>
                </a:moveTo>
                <a:cubicBezTo>
                  <a:pt x="3548523" y="0"/>
                  <a:pt x="4572000" y="1023477"/>
                  <a:pt x="4572000" y="2286000"/>
                </a:cubicBezTo>
                <a:cubicBezTo>
                  <a:pt x="4572000" y="3548523"/>
                  <a:pt x="3548523" y="4572000"/>
                  <a:pt x="2286000" y="4572000"/>
                </a:cubicBezTo>
                <a:cubicBezTo>
                  <a:pt x="1023477" y="4572000"/>
                  <a:pt x="0" y="3548523"/>
                  <a:pt x="0" y="2286000"/>
                </a:cubicBezTo>
                <a:cubicBezTo>
                  <a:pt x="0" y="1023477"/>
                  <a:pt x="1023477" y="0"/>
                  <a:pt x="2286000" y="0"/>
                </a:cubicBezTo>
                <a:close/>
              </a:path>
            </a:pathLst>
          </a:custGeom>
          <a:noFill/>
          <a:ln w="6350">
            <a:solidFill>
              <a:schemeClr val="bg1">
                <a:lumMod val="65000"/>
              </a:schemeClr>
            </a:solidFill>
          </a:ln>
          <a:effectLst/>
        </p:spPr>
      </p:pic>
      <p:pic>
        <p:nvPicPr>
          <p:cNvPr id="21" name="Picture 20" descr="User icon Royalty Free Vector Image - VectorStock">
            <a:extLst>
              <a:ext uri="{FF2B5EF4-FFF2-40B4-BE49-F238E27FC236}">
                <a16:creationId xmlns:a16="http://schemas.microsoft.com/office/drawing/2014/main" id="{177B86E9-222D-4757-BE64-59540DB794E6}"/>
              </a:ext>
            </a:extLst>
          </p:cNvPr>
          <p:cNvPicPr>
            <a:picLocks noChangeAspect="1" noChangeArrowheads="1"/>
          </p:cNvPicPr>
          <p:nvPr userDrawn="1"/>
        </p:nvPicPr>
        <p:blipFill>
          <a:blip r:embed="rId11">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8ABCD18B-D4E0-41E4-8162-7E83CB11DAE0}"/>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376513194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lide - Pink">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890E4F"/>
              </a:gs>
              <a:gs pos="100000">
                <a:srgbClr val="D81A60"/>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890E4F"/>
              </a:gs>
              <a:gs pos="100000">
                <a:srgbClr val="D81A60"/>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890E4F"/>
                    </a:gs>
                    <a:gs pos="100000">
                      <a:srgbClr val="D81A60"/>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A2F1AAAC-C051-4A31-837B-4A9977722A44}"/>
              </a:ext>
            </a:extLst>
          </p:cNvPr>
          <p:cNvPicPr>
            <a:picLocks noChangeAspect="1" noChangeArrowheads="1"/>
          </p:cNvPicPr>
          <p:nvPr userDrawn="1"/>
        </p:nvPicPr>
        <p:blipFill>
          <a:blip r:embed="rId10">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ADF34BDA-AFB4-4120-81EF-C0AB56D388CB}"/>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11705025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 Logo on BR">
    <p:spTree>
      <p:nvGrpSpPr>
        <p:cNvPr id="1" name=""/>
        <p:cNvGrpSpPr/>
        <p:nvPr/>
      </p:nvGrpSpPr>
      <p:grpSpPr>
        <a:xfrm>
          <a:off x="0" y="0"/>
          <a:ext cx="0" cy="0"/>
          <a:chOff x="0" y="0"/>
          <a:chExt cx="0" cy="0"/>
        </a:xfrm>
      </p:grpSpPr>
      <p:sp>
        <p:nvSpPr>
          <p:cNvPr id="17" name="Rectangle: Rounded Corners 16">
            <a:extLst>
              <a:ext uri="{FF2B5EF4-FFF2-40B4-BE49-F238E27FC236}">
                <a16:creationId xmlns:a16="http://schemas.microsoft.com/office/drawing/2014/main"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ate Placeholder 1">
            <a:extLst>
              <a:ext uri="{FF2B5EF4-FFF2-40B4-BE49-F238E27FC236}">
                <a16:creationId xmlns:a16="http://schemas.microsoft.com/office/drawing/2014/main"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Krunal D. Vyas</a:t>
            </a:r>
          </a:p>
        </p:txBody>
      </p:sp>
      <p:sp>
        <p:nvSpPr>
          <p:cNvPr id="22" name="Footer Placeholder 2">
            <a:extLst>
              <a:ext uri="{FF2B5EF4-FFF2-40B4-BE49-F238E27FC236}">
                <a16:creationId xmlns:a16="http://schemas.microsoft.com/office/drawing/2014/main" id="{BF2BE79E-EA17-4AB9-8CB5-714A52A6B2F5}"/>
              </a:ext>
            </a:extLst>
          </p:cNvPr>
          <p:cNvSpPr txBox="1">
            <a:spLocks/>
          </p:cNvSpPr>
          <p:nvPr userDrawn="1"/>
        </p:nvSpPr>
        <p:spPr>
          <a:xfrm>
            <a:off x="3606546" y="6604000"/>
            <a:ext cx="4978908"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Aptitude &amp; Reasoning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Problems based on Trains</a:t>
            </a:r>
          </a:p>
        </p:txBody>
      </p:sp>
      <p:sp>
        <p:nvSpPr>
          <p:cNvPr id="23" name="Slide Number Placeholder 3">
            <a:extLst>
              <a:ext uri="{FF2B5EF4-FFF2-40B4-BE49-F238E27FC236}">
                <a16:creationId xmlns:a16="http://schemas.microsoft.com/office/drawing/2014/main"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a16="http://schemas.microsoft.com/office/drawing/2014/main" id="{ACB01872-4321-4181-A609-1C503C074C10}"/>
              </a:ext>
            </a:extLst>
          </p:cNvPr>
          <p:cNvPicPr preferRelativeResize="0"/>
          <p:nvPr userDrawn="1"/>
        </p:nvPicPr>
        <p:blipFill rotWithShape="1">
          <a:blip r:embed="rId2">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sp>
        <p:nvSpPr>
          <p:cNvPr id="3" name="Content Placeholder 2">
            <a:extLst>
              <a:ext uri="{FF2B5EF4-FFF2-40B4-BE49-F238E27FC236}">
                <a16:creationId xmlns:a16="http://schemas.microsoft.com/office/drawing/2014/main" id="{DC6F4971-704E-42EF-A852-52D75741FB7C}"/>
              </a:ext>
            </a:extLst>
          </p:cNvPr>
          <p:cNvSpPr>
            <a:spLocks noGrp="1"/>
          </p:cNvSpPr>
          <p:nvPr>
            <p:ph idx="1"/>
          </p:nvPr>
        </p:nvSpPr>
        <p:spPr>
          <a:xfrm>
            <a:off x="131180" y="863444"/>
            <a:ext cx="11929641" cy="5590565"/>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0" name="Straight Connector 19">
            <a:extLst>
              <a:ext uri="{FF2B5EF4-FFF2-40B4-BE49-F238E27FC236}">
                <a16:creationId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93BA87AE-B992-8845-6310-F91E1EA390A3}"/>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274683" y="6036826"/>
            <a:ext cx="1786137" cy="543057"/>
          </a:xfrm>
          <a:prstGeom prst="rect">
            <a:avLst/>
          </a:prstGeom>
        </p:spPr>
      </p:pic>
    </p:spTree>
    <p:extLst>
      <p:ext uri="{BB962C8B-B14F-4D97-AF65-F5344CB8AC3E}">
        <p14:creationId xmlns:p14="http://schemas.microsoft.com/office/powerpoint/2010/main" val="42027612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 Logo on BL">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2967F7A9-F404-4412-B868-8EB67A41E2A4}"/>
              </a:ext>
            </a:extLst>
          </p:cNvPr>
          <p:cNvGrpSpPr/>
          <p:nvPr userDrawn="1"/>
        </p:nvGrpSpPr>
        <p:grpSpPr>
          <a:xfrm>
            <a:off x="128095" y="5890392"/>
            <a:ext cx="2554143" cy="587454"/>
            <a:chOff x="131177" y="5775962"/>
            <a:chExt cx="2530239" cy="581956"/>
          </a:xfrm>
        </p:grpSpPr>
        <p:pic>
          <p:nvPicPr>
            <p:cNvPr id="16" name="Picture 15">
              <a:extLst>
                <a:ext uri="{FF2B5EF4-FFF2-40B4-BE49-F238E27FC236}">
                  <a16:creationId xmlns:a16="http://schemas.microsoft.com/office/drawing/2014/main" id="{23F8D339-A0AA-4150-B7E8-C84E7F2AB7D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5" name="Rectangle 4">
              <a:extLst>
                <a:ext uri="{FF2B5EF4-FFF2-40B4-BE49-F238E27FC236}">
                  <a16:creationId xmlns:a16="http://schemas.microsoft.com/office/drawing/2014/main" id="{6112BAB0-1CB8-413D-970D-4F482F1A0EDB}"/>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Rounded Corners 16">
            <a:extLst>
              <a:ext uri="{FF2B5EF4-FFF2-40B4-BE49-F238E27FC236}">
                <a16:creationId xmlns:a16="http://schemas.microsoft.com/office/drawing/2014/main"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Shape 56">
            <a:extLst>
              <a:ext uri="{FF2B5EF4-FFF2-40B4-BE49-F238E27FC236}">
                <a16:creationId xmlns:a16="http://schemas.microsoft.com/office/drawing/2014/main" id="{ACB01872-4321-4181-A609-1C503C074C10}"/>
              </a:ext>
            </a:extLst>
          </p:cNvPr>
          <p:cNvPicPr preferRelativeResize="0"/>
          <p:nvPr userDrawn="1"/>
        </p:nvPicPr>
        <p:blipFill rotWithShape="1">
          <a:blip r:embed="rId3">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sp>
        <p:nvSpPr>
          <p:cNvPr id="3" name="Content Placeholder 2">
            <a:extLst>
              <a:ext uri="{FF2B5EF4-FFF2-40B4-BE49-F238E27FC236}">
                <a16:creationId xmlns:a16="http://schemas.microsoft.com/office/drawing/2014/main" id="{DC6F4971-704E-42EF-A852-52D75741FB7C}"/>
              </a:ext>
            </a:extLst>
          </p:cNvPr>
          <p:cNvSpPr>
            <a:spLocks noGrp="1"/>
          </p:cNvSpPr>
          <p:nvPr>
            <p:ph idx="1"/>
          </p:nvPr>
        </p:nvSpPr>
        <p:spPr>
          <a:xfrm>
            <a:off x="131180" y="863444"/>
            <a:ext cx="11929641" cy="5590565"/>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0" name="Straight Connector 19">
            <a:extLst>
              <a:ext uri="{FF2B5EF4-FFF2-40B4-BE49-F238E27FC236}">
                <a16:creationId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
        <p:nvSpPr>
          <p:cNvPr id="14" name="Date Placeholder 1">
            <a:extLst>
              <a:ext uri="{FF2B5EF4-FFF2-40B4-BE49-F238E27FC236}">
                <a16:creationId xmlns:a16="http://schemas.microsoft.com/office/drawing/2014/main" id="{6C226DAF-A3C6-40FB-8F91-C7F7A713C3D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Krunal D. Vyas</a:t>
            </a:r>
          </a:p>
        </p:txBody>
      </p:sp>
      <p:sp>
        <p:nvSpPr>
          <p:cNvPr id="15" name="Footer Placeholder 2">
            <a:extLst>
              <a:ext uri="{FF2B5EF4-FFF2-40B4-BE49-F238E27FC236}">
                <a16:creationId xmlns:a16="http://schemas.microsoft.com/office/drawing/2014/main" id="{8C9B6194-7463-456E-B567-D9B9C856AB72}"/>
              </a:ext>
            </a:extLst>
          </p:cNvPr>
          <p:cNvSpPr txBox="1">
            <a:spLocks/>
          </p:cNvSpPr>
          <p:nvPr userDrawn="1"/>
        </p:nvSpPr>
        <p:spPr>
          <a:xfrm>
            <a:off x="3606546" y="6604000"/>
            <a:ext cx="4978908"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3130704 (DF)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4 – A/D and D/A Converters</a:t>
            </a:r>
          </a:p>
        </p:txBody>
      </p:sp>
      <p:sp>
        <p:nvSpPr>
          <p:cNvPr id="21" name="Slide Number Placeholder 3">
            <a:extLst>
              <a:ext uri="{FF2B5EF4-FFF2-40B4-BE49-F238E27FC236}">
                <a16:creationId xmlns:a16="http://schemas.microsoft.com/office/drawing/2014/main" id="{AC05D353-A70B-4687-8A49-D44BCD80FCA5}"/>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spTree>
    <p:extLst>
      <p:ext uri="{BB962C8B-B14F-4D97-AF65-F5344CB8AC3E}">
        <p14:creationId xmlns:p14="http://schemas.microsoft.com/office/powerpoint/2010/main" val="3468628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07171932-FFF4-4D27-9425-8CB5D27A92F2}"/>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r="11581" b="21180"/>
          <a:stretch/>
        </p:blipFill>
        <p:spPr>
          <a:xfrm rot="16200000">
            <a:off x="9807099" y="606901"/>
            <a:ext cx="2991808" cy="1778000"/>
          </a:xfrm>
          <a:prstGeom prst="rect">
            <a:avLst/>
          </a:prstGeom>
        </p:spPr>
      </p:pic>
      <p:pic>
        <p:nvPicPr>
          <p:cNvPr id="12" name="Picture 11">
            <a:extLst>
              <a:ext uri="{FF2B5EF4-FFF2-40B4-BE49-F238E27FC236}">
                <a16:creationId xmlns:a16="http://schemas.microsoft.com/office/drawing/2014/main" id="{1639DF2A-5426-428D-B32D-78E9191D8A0C}"/>
              </a:ext>
            </a:extLst>
          </p:cNvPr>
          <p:cNvPicPr>
            <a:picLocks noChangeAspect="1"/>
          </p:cNvPicPr>
          <p:nvPr userDrawn="1"/>
        </p:nvPicPr>
        <p:blipFill rotWithShape="1">
          <a:blip r:embed="rId3">
            <a:extLst>
              <a:ext uri="{BEBA8EAE-BF5A-486C-A8C5-ECC9F3942E4B}">
                <a14:imgProps xmlns:a14="http://schemas.microsoft.com/office/drawing/2010/main">
                  <a14:imgLayer r:embed="rId4">
                    <a14:imgEffect>
                      <a14:brightnessContrast contrast="-40000"/>
                    </a14:imgEffect>
                  </a14:imgLayer>
                </a14:imgProps>
              </a:ext>
              <a:ext uri="{28A0092B-C50C-407E-A947-70E740481C1C}">
                <a14:useLocalDpi xmlns:a14="http://schemas.microsoft.com/office/drawing/2010/main" val="0"/>
              </a:ext>
            </a:extLst>
          </a:blip>
          <a:srcRect l="79646" t="18062" r="2731" b="17724"/>
          <a:stretch/>
        </p:blipFill>
        <p:spPr>
          <a:xfrm>
            <a:off x="0" y="401568"/>
            <a:ext cx="543946" cy="772151"/>
          </a:xfrm>
          <a:prstGeom prst="rect">
            <a:avLst/>
          </a:prstGeom>
        </p:spPr>
      </p:pic>
      <p:sp>
        <p:nvSpPr>
          <p:cNvPr id="2" name="Title 1">
            <a:extLst>
              <a:ext uri="{FF2B5EF4-FFF2-40B4-BE49-F238E27FC236}">
                <a16:creationId xmlns:a16="http://schemas.microsoft.com/office/drawing/2014/main" id="{6B8C6168-C8A4-4660-9D38-045657B80D09}"/>
              </a:ext>
            </a:extLst>
          </p:cNvPr>
          <p:cNvSpPr>
            <a:spLocks noGrp="1"/>
          </p:cNvSpPr>
          <p:nvPr>
            <p:ph type="title" hasCustomPrompt="1"/>
          </p:nvPr>
        </p:nvSpPr>
        <p:spPr>
          <a:xfrm>
            <a:off x="831850" y="1709738"/>
            <a:ext cx="10515600" cy="2852737"/>
          </a:xfrm>
        </p:spPr>
        <p:txBody>
          <a:bodyPr anchor="b">
            <a:normAutofit/>
          </a:bodyPr>
          <a:lstStyle>
            <a:lvl1pPr>
              <a:defRPr lang="en-US" sz="6000" b="1" kern="1200" dirty="0">
                <a:gradFill flip="none" rotWithShape="1">
                  <a:gsLst>
                    <a:gs pos="0">
                      <a:srgbClr val="1D3064"/>
                    </a:gs>
                    <a:gs pos="100000">
                      <a:schemeClr val="tx2"/>
                    </a:gs>
                  </a:gsLst>
                  <a:lin ang="0" scaled="1"/>
                  <a:tileRect/>
                </a:gradFill>
                <a:effectLst/>
                <a:latin typeface="+mn-lt"/>
                <a:ea typeface="+mn-ea"/>
                <a:cs typeface="+mn-cs"/>
              </a:defRPr>
            </a:lvl1pPr>
          </a:lstStyle>
          <a:p>
            <a:r>
              <a:rPr lang="en-US" dirty="0"/>
              <a:t>Write here Section Title</a:t>
            </a:r>
          </a:p>
        </p:txBody>
      </p:sp>
      <p:sp>
        <p:nvSpPr>
          <p:cNvPr id="3" name="Text Placeholder 2">
            <a:extLst>
              <a:ext uri="{FF2B5EF4-FFF2-40B4-BE49-F238E27FC236}">
                <a16:creationId xmlns:a16="http://schemas.microsoft.com/office/drawing/2014/main" id="{566C89DA-344D-4448-822C-2826084EF127}"/>
              </a:ext>
            </a:extLst>
          </p:cNvPr>
          <p:cNvSpPr>
            <a:spLocks noGrp="1"/>
          </p:cNvSpPr>
          <p:nvPr>
            <p:ph type="body" idx="1" hasCustomPrompt="1"/>
          </p:nvPr>
        </p:nvSpPr>
        <p:spPr>
          <a:xfrm>
            <a:off x="831850" y="4589463"/>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Write here Section Subtitle</a:t>
            </a:r>
          </a:p>
        </p:txBody>
      </p:sp>
      <p:grpSp>
        <p:nvGrpSpPr>
          <p:cNvPr id="9" name="Group 8">
            <a:extLst>
              <a:ext uri="{FF2B5EF4-FFF2-40B4-BE49-F238E27FC236}">
                <a16:creationId xmlns:a16="http://schemas.microsoft.com/office/drawing/2014/main" id="{2802A992-B18A-47D4-8497-02E7586DF58D}"/>
              </a:ext>
            </a:extLst>
          </p:cNvPr>
          <p:cNvGrpSpPr/>
          <p:nvPr userDrawn="1"/>
        </p:nvGrpSpPr>
        <p:grpSpPr>
          <a:xfrm>
            <a:off x="9437223" y="6087939"/>
            <a:ext cx="2554143" cy="587454"/>
            <a:chOff x="131177" y="5775962"/>
            <a:chExt cx="2530239" cy="581956"/>
          </a:xfrm>
        </p:grpSpPr>
        <p:pic>
          <p:nvPicPr>
            <p:cNvPr id="13" name="Picture 12">
              <a:extLst>
                <a:ext uri="{FF2B5EF4-FFF2-40B4-BE49-F238E27FC236}">
                  <a16:creationId xmlns:a16="http://schemas.microsoft.com/office/drawing/2014/main" id="{8DD61FEC-075B-4EDD-97CA-36E6F72630F4}"/>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14" name="Rectangle 13">
              <a:extLst>
                <a:ext uri="{FF2B5EF4-FFF2-40B4-BE49-F238E27FC236}">
                  <a16:creationId xmlns:a16="http://schemas.microsoft.com/office/drawing/2014/main" id="{CB550E12-AA95-4B1B-A8D2-ED01E515FC43}"/>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Freeform 17">
            <a:extLst>
              <a:ext uri="{FF2B5EF4-FFF2-40B4-BE49-F238E27FC236}">
                <a16:creationId xmlns:a16="http://schemas.microsoft.com/office/drawing/2014/main" id="{9C2E92C4-49EF-4D4D-A6B9-E157CCC2FFE0}"/>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273238"/>
              </a:gs>
              <a:gs pos="100000">
                <a:srgbClr val="607D8B"/>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Tree>
    <p:extLst>
      <p:ext uri="{BB962C8B-B14F-4D97-AF65-F5344CB8AC3E}">
        <p14:creationId xmlns:p14="http://schemas.microsoft.com/office/powerpoint/2010/main" val="20016929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ck - Logo on TR">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Connector 21">
            <a:extLst>
              <a:ext uri="{FF2B5EF4-FFF2-40B4-BE49-F238E27FC236}">
                <a16:creationId xmlns:a16="http://schemas.microsoft.com/office/drawing/2014/main"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a16="http://schemas.microsoft.com/office/drawing/2014/main" id="{FE191CF5-3D57-422B-B2EB-FF235E30DB22}"/>
              </a:ext>
            </a:extLst>
          </p:cNvPr>
          <p:cNvGrpSpPr/>
          <p:nvPr userDrawn="1"/>
        </p:nvGrpSpPr>
        <p:grpSpPr>
          <a:xfrm>
            <a:off x="9576895" y="99192"/>
            <a:ext cx="2554143" cy="587454"/>
            <a:chOff x="131177" y="5775962"/>
            <a:chExt cx="2530239" cy="581956"/>
          </a:xfrm>
        </p:grpSpPr>
        <p:pic>
          <p:nvPicPr>
            <p:cNvPr id="12" name="Picture 11">
              <a:extLst>
                <a:ext uri="{FF2B5EF4-FFF2-40B4-BE49-F238E27FC236}">
                  <a16:creationId xmlns:a16="http://schemas.microsoft.com/office/drawing/2014/main" id="{C9B183D5-5DE8-48E7-85E7-60CE9D0FD2D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13" name="Rectangle 12">
              <a:extLst>
                <a:ext uri="{FF2B5EF4-FFF2-40B4-BE49-F238E27FC236}">
                  <a16:creationId xmlns:a16="http://schemas.microsoft.com/office/drawing/2014/main" id="{62445F4B-50F2-4CA0-A5C5-6D690A29F3F2}"/>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Date Placeholder 1">
            <a:extLst>
              <a:ext uri="{FF2B5EF4-FFF2-40B4-BE49-F238E27FC236}">
                <a16:creationId xmlns:a16="http://schemas.microsoft.com/office/drawing/2014/main" id="{E1C651DC-CFA8-4914-92F1-1FF83E900B8B}"/>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Krunal D. Vyas</a:t>
            </a:r>
          </a:p>
        </p:txBody>
      </p:sp>
      <p:sp>
        <p:nvSpPr>
          <p:cNvPr id="15" name="Footer Placeholder 2">
            <a:extLst>
              <a:ext uri="{FF2B5EF4-FFF2-40B4-BE49-F238E27FC236}">
                <a16:creationId xmlns:a16="http://schemas.microsoft.com/office/drawing/2014/main" id="{0D0635C5-7AE7-4A31-84EE-FC14A4BCEA69}"/>
              </a:ext>
            </a:extLst>
          </p:cNvPr>
          <p:cNvSpPr txBox="1">
            <a:spLocks/>
          </p:cNvSpPr>
          <p:nvPr userDrawn="1"/>
        </p:nvSpPr>
        <p:spPr>
          <a:xfrm>
            <a:off x="3606546" y="6604000"/>
            <a:ext cx="4978908"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3130704 (DF)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4 – A/D and D/A Converters</a:t>
            </a:r>
          </a:p>
        </p:txBody>
      </p:sp>
      <p:sp>
        <p:nvSpPr>
          <p:cNvPr id="19" name="Slide Number Placeholder 3">
            <a:extLst>
              <a:ext uri="{FF2B5EF4-FFF2-40B4-BE49-F238E27FC236}">
                <a16:creationId xmlns:a16="http://schemas.microsoft.com/office/drawing/2014/main" id="{E1B8BC83-3189-4BEF-9B76-E5B3BE752022}"/>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spTree>
    <p:extLst>
      <p:ext uri="{BB962C8B-B14F-4D97-AF65-F5344CB8AC3E}">
        <p14:creationId xmlns:p14="http://schemas.microsoft.com/office/powerpoint/2010/main" val="29719725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ck - Logo on BR">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Connector 21">
            <a:extLst>
              <a:ext uri="{FF2B5EF4-FFF2-40B4-BE49-F238E27FC236}">
                <a16:creationId xmlns:a16="http://schemas.microsoft.com/office/drawing/2014/main"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a16="http://schemas.microsoft.com/office/drawing/2014/main" id="{913602D2-CAF0-4790-95E8-87990761ED0C}"/>
              </a:ext>
            </a:extLst>
          </p:cNvPr>
          <p:cNvGrpSpPr/>
          <p:nvPr userDrawn="1"/>
        </p:nvGrpSpPr>
        <p:grpSpPr>
          <a:xfrm>
            <a:off x="9576895" y="5890392"/>
            <a:ext cx="2554143" cy="587454"/>
            <a:chOff x="131177" y="5775962"/>
            <a:chExt cx="2530239" cy="581956"/>
          </a:xfrm>
        </p:grpSpPr>
        <p:pic>
          <p:nvPicPr>
            <p:cNvPr id="12" name="Picture 11">
              <a:extLst>
                <a:ext uri="{FF2B5EF4-FFF2-40B4-BE49-F238E27FC236}">
                  <a16:creationId xmlns:a16="http://schemas.microsoft.com/office/drawing/2014/main" id="{A378A2C8-EF9C-479C-ACF0-D9819B46DF5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13" name="Rectangle 12">
              <a:extLst>
                <a:ext uri="{FF2B5EF4-FFF2-40B4-BE49-F238E27FC236}">
                  <a16:creationId xmlns:a16="http://schemas.microsoft.com/office/drawing/2014/main" id="{61DE4F58-7D48-453D-89E1-B25767150977}"/>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 name="Date Placeholder 1">
            <a:extLst>
              <a:ext uri="{FF2B5EF4-FFF2-40B4-BE49-F238E27FC236}">
                <a16:creationId xmlns:a16="http://schemas.microsoft.com/office/drawing/2014/main" id="{3D54113D-A297-4D4F-B507-CA01E1459CB8}"/>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Krunal D. Vyas</a:t>
            </a:r>
          </a:p>
        </p:txBody>
      </p:sp>
      <p:sp>
        <p:nvSpPr>
          <p:cNvPr id="21" name="Footer Placeholder 2">
            <a:extLst>
              <a:ext uri="{FF2B5EF4-FFF2-40B4-BE49-F238E27FC236}">
                <a16:creationId xmlns:a16="http://schemas.microsoft.com/office/drawing/2014/main" id="{78199469-7E22-4333-9962-C2A03923F078}"/>
              </a:ext>
            </a:extLst>
          </p:cNvPr>
          <p:cNvSpPr txBox="1">
            <a:spLocks/>
          </p:cNvSpPr>
          <p:nvPr userDrawn="1"/>
        </p:nvSpPr>
        <p:spPr>
          <a:xfrm>
            <a:off x="3606546" y="6604000"/>
            <a:ext cx="4978908"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Aptitude &amp; Reasoning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Simplification</a:t>
            </a:r>
          </a:p>
        </p:txBody>
      </p:sp>
      <p:sp>
        <p:nvSpPr>
          <p:cNvPr id="23" name="Slide Number Placeholder 3">
            <a:extLst>
              <a:ext uri="{FF2B5EF4-FFF2-40B4-BE49-F238E27FC236}">
                <a16:creationId xmlns:a16="http://schemas.microsoft.com/office/drawing/2014/main" id="{4DF0B2CA-0D59-41EF-8432-9E74D5B5179D}"/>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spTree>
    <p:extLst>
      <p:ext uri="{BB962C8B-B14F-4D97-AF65-F5344CB8AC3E}">
        <p14:creationId xmlns:p14="http://schemas.microsoft.com/office/powerpoint/2010/main" val="32062478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ck - Logo on BL">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Connector 21">
            <a:extLst>
              <a:ext uri="{FF2B5EF4-FFF2-40B4-BE49-F238E27FC236}">
                <a16:creationId xmlns:a16="http://schemas.microsoft.com/office/drawing/2014/main"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a16="http://schemas.microsoft.com/office/drawing/2014/main" id="{15C60ED7-12D4-496E-AF73-0995BE8C12FD}"/>
              </a:ext>
            </a:extLst>
          </p:cNvPr>
          <p:cNvGrpSpPr/>
          <p:nvPr userDrawn="1"/>
        </p:nvGrpSpPr>
        <p:grpSpPr>
          <a:xfrm>
            <a:off x="128095" y="5890392"/>
            <a:ext cx="2554143" cy="587454"/>
            <a:chOff x="131177" y="5775962"/>
            <a:chExt cx="2530239" cy="581956"/>
          </a:xfrm>
        </p:grpSpPr>
        <p:pic>
          <p:nvPicPr>
            <p:cNvPr id="12" name="Picture 11">
              <a:extLst>
                <a:ext uri="{FF2B5EF4-FFF2-40B4-BE49-F238E27FC236}">
                  <a16:creationId xmlns:a16="http://schemas.microsoft.com/office/drawing/2014/main" id="{30CB04CE-0025-4B1F-B962-A759D179D84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13" name="Rectangle 12">
              <a:extLst>
                <a:ext uri="{FF2B5EF4-FFF2-40B4-BE49-F238E27FC236}">
                  <a16:creationId xmlns:a16="http://schemas.microsoft.com/office/drawing/2014/main" id="{43F480CB-A4AF-424E-90DB-5B677403441A}"/>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Date Placeholder 1">
            <a:extLst>
              <a:ext uri="{FF2B5EF4-FFF2-40B4-BE49-F238E27FC236}">
                <a16:creationId xmlns:a16="http://schemas.microsoft.com/office/drawing/2014/main" id="{AC9F0E07-E84B-4A94-8124-2A56A55F2AFE}"/>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Krunal D. Vyas</a:t>
            </a:r>
          </a:p>
        </p:txBody>
      </p:sp>
      <p:sp>
        <p:nvSpPr>
          <p:cNvPr id="15" name="Footer Placeholder 2">
            <a:extLst>
              <a:ext uri="{FF2B5EF4-FFF2-40B4-BE49-F238E27FC236}">
                <a16:creationId xmlns:a16="http://schemas.microsoft.com/office/drawing/2014/main" id="{37CC2A7B-BE67-4B8D-A096-51A052E62895}"/>
              </a:ext>
            </a:extLst>
          </p:cNvPr>
          <p:cNvSpPr txBox="1">
            <a:spLocks/>
          </p:cNvSpPr>
          <p:nvPr userDrawn="1"/>
        </p:nvSpPr>
        <p:spPr>
          <a:xfrm>
            <a:off x="3606546" y="6604000"/>
            <a:ext cx="4978908"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3130704 (DF)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4 – A/D and D/A Converters</a:t>
            </a:r>
          </a:p>
        </p:txBody>
      </p:sp>
      <p:sp>
        <p:nvSpPr>
          <p:cNvPr id="19" name="Slide Number Placeholder 3">
            <a:extLst>
              <a:ext uri="{FF2B5EF4-FFF2-40B4-BE49-F238E27FC236}">
                <a16:creationId xmlns:a16="http://schemas.microsoft.com/office/drawing/2014/main" id="{4DBF1E76-977D-4892-ACFE-BC891B8F7A45}"/>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spTree>
    <p:extLst>
      <p:ext uri="{BB962C8B-B14F-4D97-AF65-F5344CB8AC3E}">
        <p14:creationId xmlns:p14="http://schemas.microsoft.com/office/powerpoint/2010/main" val="42433145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lete Blanc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23116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BF5063B-909B-4A7F-B502-7802280439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027DDF1-16E2-4622-B8FD-0148CD5CE0F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7EA166-F18A-4D32-AA1F-AE475D49103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D21B45-1703-4330-B544-825BD8F37AF2}" type="datetimeFigureOut">
              <a:rPr lang="en-US" smtClean="0"/>
              <a:t>1/4/2024</a:t>
            </a:fld>
            <a:endParaRPr lang="en-US"/>
          </a:p>
        </p:txBody>
      </p:sp>
      <p:sp>
        <p:nvSpPr>
          <p:cNvPr id="5" name="Footer Placeholder 4">
            <a:extLst>
              <a:ext uri="{FF2B5EF4-FFF2-40B4-BE49-F238E27FC236}">
                <a16:creationId xmlns:a16="http://schemas.microsoft.com/office/drawing/2014/main" id="{205C5379-5B41-4775-9279-F9F7608E662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1A4B342-6FD5-4BB7-B9AE-3C5081C089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41F3C7-36DD-4595-AA08-2525D86280BD}" type="slidenum">
              <a:rPr lang="en-US" smtClean="0"/>
              <a:t>‹#›</a:t>
            </a:fld>
            <a:endParaRPr lang="en-US"/>
          </a:p>
        </p:txBody>
      </p:sp>
    </p:spTree>
    <p:extLst>
      <p:ext uri="{BB962C8B-B14F-4D97-AF65-F5344CB8AC3E}">
        <p14:creationId xmlns:p14="http://schemas.microsoft.com/office/powerpoint/2010/main" val="791954662"/>
      </p:ext>
    </p:extLst>
  </p:cSld>
  <p:clrMap bg1="lt1" tx1="dk1" bg2="lt2" tx2="dk2" accent1="accent1" accent2="accent2" accent3="accent3" accent4="accent4" accent5="accent5" accent6="accent6" hlink="hlink" folHlink="folHlink"/>
  <p:sldLayoutIdLst>
    <p:sldLayoutId id="2147483667" r:id="rId1"/>
    <p:sldLayoutId id="2147483670" r:id="rId2"/>
    <p:sldLayoutId id="2147483687" r:id="rId3"/>
    <p:sldLayoutId id="2147483688" r:id="rId4"/>
    <p:sldLayoutId id="2147483671" r:id="rId5"/>
    <p:sldLayoutId id="2147483672" r:id="rId6"/>
    <p:sldLayoutId id="2147483689" r:id="rId7"/>
    <p:sldLayoutId id="2147483690" r:id="rId8"/>
    <p:sldLayoutId id="2147483673" r:id="rId9"/>
    <p:sldLayoutId id="2147483691" r:id="rId10"/>
    <p:sldLayoutId id="2147483674" r:id="rId11"/>
    <p:sldLayoutId id="2147483676" r:id="rId12"/>
    <p:sldLayoutId id="2147483677" r:id="rId13"/>
    <p:sldLayoutId id="2147483678" r:id="rId14"/>
    <p:sldLayoutId id="2147483679" r:id="rId15"/>
    <p:sldLayoutId id="2147483681" r:id="rId16"/>
    <p:sldLayoutId id="2147483683" r:id="rId17"/>
    <p:sldLayoutId id="2147483682" r:id="rId18"/>
    <p:sldLayoutId id="2147483684" r:id="rId19"/>
    <p:sldLayoutId id="2147483685" r:id="rId20"/>
    <p:sldLayoutId id="2147483686" r:id="rId2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1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5517B9A-CB15-4105-8DB6-3BE4CEF0C915}"/>
              </a:ext>
            </a:extLst>
          </p:cNvPr>
          <p:cNvSpPr>
            <a:spLocks noGrp="1"/>
          </p:cNvSpPr>
          <p:nvPr>
            <p:ph type="ctrTitle"/>
          </p:nvPr>
        </p:nvSpPr>
        <p:spPr>
          <a:xfrm>
            <a:off x="630683" y="1495555"/>
            <a:ext cx="7035300" cy="2578780"/>
          </a:xfrm>
        </p:spPr>
        <p:txBody>
          <a:bodyPr/>
          <a:lstStyle/>
          <a:p>
            <a:br>
              <a:rPr lang="en-US" dirty="0"/>
            </a:br>
            <a:r>
              <a:rPr lang="en-US" dirty="0"/>
              <a:t>Problems based on Trains</a:t>
            </a:r>
            <a:br>
              <a:rPr lang="en-US" dirty="0"/>
            </a:br>
            <a:endParaRPr lang="en-US" dirty="0"/>
          </a:p>
        </p:txBody>
      </p:sp>
      <p:sp>
        <p:nvSpPr>
          <p:cNvPr id="10" name="Text Placeholder 9">
            <a:extLst>
              <a:ext uri="{FF2B5EF4-FFF2-40B4-BE49-F238E27FC236}">
                <a16:creationId xmlns:a16="http://schemas.microsoft.com/office/drawing/2014/main" id="{C082D7EB-29EC-46FF-A7B0-A0D59D247AEB}"/>
              </a:ext>
            </a:extLst>
          </p:cNvPr>
          <p:cNvSpPr>
            <a:spLocks noGrp="1"/>
          </p:cNvSpPr>
          <p:nvPr>
            <p:ph type="body" sz="quarter" idx="11"/>
          </p:nvPr>
        </p:nvSpPr>
        <p:spPr/>
        <p:txBody>
          <a:bodyPr/>
          <a:lstStyle/>
          <a:p>
            <a:r>
              <a:rPr lang="en-US" dirty="0"/>
              <a:t>krunal.vyas@darshan.ac.in</a:t>
            </a:r>
          </a:p>
        </p:txBody>
      </p:sp>
      <p:sp>
        <p:nvSpPr>
          <p:cNvPr id="11" name="Text Placeholder 10">
            <a:extLst>
              <a:ext uri="{FF2B5EF4-FFF2-40B4-BE49-F238E27FC236}">
                <a16:creationId xmlns:a16="http://schemas.microsoft.com/office/drawing/2014/main" id="{AA546C7D-5FAD-4283-8D6D-335B9785575B}"/>
              </a:ext>
            </a:extLst>
          </p:cNvPr>
          <p:cNvSpPr>
            <a:spLocks noGrp="1"/>
          </p:cNvSpPr>
          <p:nvPr>
            <p:ph type="body" sz="quarter" idx="12"/>
          </p:nvPr>
        </p:nvSpPr>
        <p:spPr/>
        <p:txBody>
          <a:bodyPr/>
          <a:lstStyle/>
          <a:p>
            <a:r>
              <a:rPr lang="en-US" dirty="0"/>
              <a:t>9601901005</a:t>
            </a:r>
          </a:p>
        </p:txBody>
      </p:sp>
      <p:sp>
        <p:nvSpPr>
          <p:cNvPr id="12" name="Text Placeholder 11">
            <a:extLst>
              <a:ext uri="{FF2B5EF4-FFF2-40B4-BE49-F238E27FC236}">
                <a16:creationId xmlns:a16="http://schemas.microsoft.com/office/drawing/2014/main" id="{E122C0AC-FE99-4050-96C1-834C68B58208}"/>
              </a:ext>
            </a:extLst>
          </p:cNvPr>
          <p:cNvSpPr>
            <a:spLocks noGrp="1"/>
          </p:cNvSpPr>
          <p:nvPr>
            <p:ph type="body" sz="quarter" idx="13"/>
          </p:nvPr>
        </p:nvSpPr>
        <p:spPr/>
        <p:txBody>
          <a:bodyPr/>
          <a:lstStyle/>
          <a:p>
            <a:r>
              <a:rPr lang="en-US" dirty="0"/>
              <a:t>Computer Engineering Department</a:t>
            </a:r>
          </a:p>
        </p:txBody>
      </p:sp>
      <p:sp>
        <p:nvSpPr>
          <p:cNvPr id="13" name="Text Placeholder 12">
            <a:extLst>
              <a:ext uri="{FF2B5EF4-FFF2-40B4-BE49-F238E27FC236}">
                <a16:creationId xmlns:a16="http://schemas.microsoft.com/office/drawing/2014/main" id="{4747B24B-6BDC-4D9B-A81D-E04AD86D9990}"/>
              </a:ext>
            </a:extLst>
          </p:cNvPr>
          <p:cNvSpPr>
            <a:spLocks noGrp="1"/>
          </p:cNvSpPr>
          <p:nvPr>
            <p:ph type="body" sz="quarter" idx="14"/>
          </p:nvPr>
        </p:nvSpPr>
        <p:spPr/>
        <p:txBody>
          <a:bodyPr/>
          <a:lstStyle/>
          <a:p>
            <a:r>
              <a:rPr lang="en-US" dirty="0"/>
              <a:t>Prof. Krunal D. Vyas</a:t>
            </a:r>
          </a:p>
        </p:txBody>
      </p:sp>
      <p:sp>
        <p:nvSpPr>
          <p:cNvPr id="14" name="Text Placeholder 13">
            <a:extLst>
              <a:ext uri="{FF2B5EF4-FFF2-40B4-BE49-F238E27FC236}">
                <a16:creationId xmlns:a16="http://schemas.microsoft.com/office/drawing/2014/main" id="{38247361-D1B1-496C-91FD-362FC4744130}"/>
              </a:ext>
            </a:extLst>
          </p:cNvPr>
          <p:cNvSpPr>
            <a:spLocks noGrp="1"/>
          </p:cNvSpPr>
          <p:nvPr>
            <p:ph type="body" sz="quarter" idx="16"/>
          </p:nvPr>
        </p:nvSpPr>
        <p:spPr/>
        <p:txBody>
          <a:bodyPr/>
          <a:lstStyle/>
          <a:p>
            <a:pPr lvl="0"/>
            <a:r>
              <a:rPr lang="en-US" b="1" dirty="0"/>
              <a:t>Placement Preparation</a:t>
            </a:r>
          </a:p>
          <a:p>
            <a:pPr lvl="0"/>
            <a:r>
              <a:rPr lang="en-US" dirty="0"/>
              <a:t>Aptitude &amp; Reasoning</a:t>
            </a:r>
          </a:p>
        </p:txBody>
      </p:sp>
      <p:pic>
        <p:nvPicPr>
          <p:cNvPr id="9" name="Picture Placeholder 8">
            <a:extLst>
              <a:ext uri="{FF2B5EF4-FFF2-40B4-BE49-F238E27FC236}">
                <a16:creationId xmlns:a16="http://schemas.microsoft.com/office/drawing/2014/main" id="{C7FA3FA8-B6EF-43CB-89FE-A5F553A36809}"/>
              </a:ext>
            </a:extLst>
          </p:cNvPr>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33337401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D9B7C-5BAA-453F-BAEE-AD69ECF25338}"/>
              </a:ext>
            </a:extLst>
          </p:cNvPr>
          <p:cNvSpPr>
            <a:spLocks noGrp="1"/>
          </p:cNvSpPr>
          <p:nvPr>
            <p:ph type="title"/>
          </p:nvPr>
        </p:nvSpPr>
        <p:spPr/>
        <p:txBody>
          <a:bodyPr>
            <a:noAutofit/>
          </a:bodyPr>
          <a:lstStyle/>
          <a:p>
            <a:r>
              <a:rPr lang="en-US" sz="2800" dirty="0"/>
              <a:t>When a moving train crosses another moving train coming from opposite direction</a:t>
            </a:r>
            <a:endParaRPr lang="en-IN" sz="2800" dirty="0"/>
          </a:p>
        </p:txBody>
      </p:sp>
      <p:sp>
        <p:nvSpPr>
          <p:cNvPr id="4" name="Rectangle: Rounded Corners 3">
            <a:extLst>
              <a:ext uri="{FF2B5EF4-FFF2-40B4-BE49-F238E27FC236}">
                <a16:creationId xmlns:a16="http://schemas.microsoft.com/office/drawing/2014/main" id="{B524043F-8B20-4E6A-B2F6-100531DE8721}"/>
              </a:ext>
            </a:extLst>
          </p:cNvPr>
          <p:cNvSpPr/>
          <p:nvPr/>
        </p:nvSpPr>
        <p:spPr>
          <a:xfrm>
            <a:off x="2559817" y="1663111"/>
            <a:ext cx="6743209" cy="4331445"/>
          </a:xfrm>
          <a:prstGeom prst="roundRect">
            <a:avLst/>
          </a:prstGeom>
          <a:no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Content Placeholder 4">
            <a:extLst>
              <a:ext uri="{FF2B5EF4-FFF2-40B4-BE49-F238E27FC236}">
                <a16:creationId xmlns:a16="http://schemas.microsoft.com/office/drawing/2014/main" id="{AFF1DAE1-9120-446A-B51E-21AD7B5965C9}"/>
              </a:ext>
            </a:extLst>
          </p:cNvPr>
          <p:cNvSpPr>
            <a:spLocks noGrp="1"/>
          </p:cNvSpPr>
          <p:nvPr>
            <p:ph idx="1"/>
          </p:nvPr>
        </p:nvSpPr>
        <p:spPr>
          <a:xfrm>
            <a:off x="131180" y="863444"/>
            <a:ext cx="11929641" cy="799667"/>
          </a:xfrm>
        </p:spPr>
        <p:txBody>
          <a:bodyPr/>
          <a:lstStyle/>
          <a:p>
            <a:r>
              <a:rPr lang="en-US" b="1" dirty="0">
                <a:solidFill>
                  <a:schemeClr val="accent6"/>
                </a:solidFill>
              </a:rPr>
              <a:t>Example: </a:t>
            </a:r>
            <a:r>
              <a:rPr lang="en-US" dirty="0">
                <a:solidFill>
                  <a:schemeClr val="accent6"/>
                </a:solidFill>
              </a:rPr>
              <a:t>Two trains are running in opposite direction with the same speed. If the length of each train is 120 meters and they cross each other in 12 seconds, the speed of each train is?</a:t>
            </a:r>
            <a:endParaRPr lang="en-IN" dirty="0"/>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B051359C-5715-4276-814D-F2C2417ADFA5}"/>
                  </a:ext>
                </a:extLst>
              </p:cNvPr>
              <p:cNvSpPr txBox="1"/>
              <p:nvPr/>
            </p:nvSpPr>
            <p:spPr>
              <a:xfrm>
                <a:off x="2720008" y="1734189"/>
                <a:ext cx="6102626" cy="4189288"/>
              </a:xfrm>
              <a:prstGeom prst="rect">
                <a:avLst/>
              </a:prstGeom>
              <a:noFill/>
            </p:spPr>
            <p:txBody>
              <a:bodyPr wrap="square">
                <a:spAutoFit/>
              </a:bodyPr>
              <a:lstStyle/>
              <a:p>
                <a:pPr marL="457200" algn="just">
                  <a:lnSpc>
                    <a:spcPct val="115000"/>
                  </a:lnSpc>
                </a:pPr>
                <a:r>
                  <a:rPr lang="en-US" sz="2000" dirty="0">
                    <a:effectLst/>
                    <a:latin typeface="+mj-lt"/>
                    <a:ea typeface="Calibri" panose="020F0502020204030204" pitchFamily="34" charset="0"/>
                    <a:cs typeface="Times New Roman" panose="02020603050405020304" pitchFamily="18" charset="0"/>
                  </a:rPr>
                  <a:t>T </a:t>
                </a:r>
                <a14:m>
                  <m:oMath xmlns:m="http://schemas.openxmlformats.org/officeDocument/2006/math">
                    <m:r>
                      <a:rPr lang="en-US" sz="2000" i="1">
                        <a:effectLst/>
                        <a:latin typeface="Cambria Math" panose="02040503050406030204" pitchFamily="18" charset="0"/>
                        <a:ea typeface="Calibri" panose="020F0502020204030204" pitchFamily="34" charset="0"/>
                        <a:cs typeface="Times New Roman" panose="02020603050405020304" pitchFamily="18" charset="0"/>
                      </a:rPr>
                      <m:t>=12 </m:t>
                    </m:r>
                    <m:r>
                      <a:rPr lang="en-US" sz="2000" i="1">
                        <a:effectLst/>
                        <a:latin typeface="Cambria Math" panose="02040503050406030204" pitchFamily="18" charset="0"/>
                        <a:ea typeface="Calibri" panose="020F0502020204030204" pitchFamily="34" charset="0"/>
                        <a:cs typeface="Times New Roman" panose="02020603050405020304" pitchFamily="18" charset="0"/>
                      </a:rPr>
                      <m:t>𝑠</m:t>
                    </m:r>
                  </m:oMath>
                </a14:m>
                <a:r>
                  <a:rPr lang="en-US" sz="2000" dirty="0">
                    <a:effectLst/>
                    <a:latin typeface="+mj-lt"/>
                    <a:ea typeface="Calibri" panose="020F0502020204030204" pitchFamily="34" charset="0"/>
                    <a:cs typeface="Times New Roman" panose="02020603050405020304" pitchFamily="18" charset="0"/>
                  </a:rPr>
                  <a:t>  </a:t>
                </a:r>
                <a:endParaRPr lang="en-IN" sz="2000" dirty="0">
                  <a:effectLst/>
                  <a:latin typeface="+mj-lt"/>
                  <a:ea typeface="Calibri" panose="020F0502020204030204" pitchFamily="34" charset="0"/>
                  <a:cs typeface="Times New Roman" panose="02020603050405020304" pitchFamily="18" charset="0"/>
                </a:endParaRPr>
              </a:p>
              <a:p>
                <a:pPr marL="457200" algn="just">
                  <a:lnSpc>
                    <a:spcPct val="115000"/>
                  </a:lnSpc>
                </a:pPr>
                <a:r>
                  <a:rPr lang="en-US" sz="2000" dirty="0">
                    <a:effectLst/>
                    <a:latin typeface="+mj-lt"/>
                    <a:ea typeface="Calibri" panose="020F0502020204030204" pitchFamily="34" charset="0"/>
                    <a:cs typeface="Times New Roman" panose="02020603050405020304" pitchFamily="18" charset="0"/>
                  </a:rPr>
                  <a:t>L </a:t>
                </a:r>
                <a14:m>
                  <m:oMath xmlns:m="http://schemas.openxmlformats.org/officeDocument/2006/math">
                    <m:r>
                      <a:rPr lang="en-US" sz="2000" i="1">
                        <a:effectLst/>
                        <a:latin typeface="Cambria Math" panose="02040503050406030204" pitchFamily="18" charset="0"/>
                        <a:ea typeface="Calibri" panose="020F0502020204030204" pitchFamily="34" charset="0"/>
                        <a:cs typeface="Times New Roman" panose="02020603050405020304" pitchFamily="18" charset="0"/>
                      </a:rPr>
                      <m:t>=120 </m:t>
                    </m:r>
                    <m:r>
                      <a:rPr lang="en-US" sz="2000" i="1">
                        <a:effectLst/>
                        <a:latin typeface="Cambria Math" panose="02040503050406030204" pitchFamily="18" charset="0"/>
                        <a:ea typeface="Calibri" panose="020F0502020204030204" pitchFamily="34" charset="0"/>
                        <a:cs typeface="Times New Roman" panose="02020603050405020304" pitchFamily="18" charset="0"/>
                      </a:rPr>
                      <m:t>𝑚</m:t>
                    </m:r>
                    <m:r>
                      <a:rPr lang="en-US" sz="2000" i="1">
                        <a:effectLst/>
                        <a:latin typeface="Cambria Math" panose="02040503050406030204" pitchFamily="18" charset="0"/>
                        <a:ea typeface="Calibri" panose="020F0502020204030204" pitchFamily="34" charset="0"/>
                        <a:cs typeface="Times New Roman" panose="02020603050405020304" pitchFamily="18" charset="0"/>
                      </a:rPr>
                      <m:t>+120 </m:t>
                    </m:r>
                    <m:r>
                      <a:rPr lang="en-US" sz="2000" i="1">
                        <a:effectLst/>
                        <a:latin typeface="Cambria Math" panose="02040503050406030204" pitchFamily="18" charset="0"/>
                        <a:ea typeface="Calibri" panose="020F0502020204030204" pitchFamily="34" charset="0"/>
                        <a:cs typeface="Times New Roman" panose="02020603050405020304" pitchFamily="18" charset="0"/>
                      </a:rPr>
                      <m:t>𝑚</m:t>
                    </m:r>
                    <m:r>
                      <a:rPr lang="en-US" sz="2000" i="1">
                        <a:effectLst/>
                        <a:latin typeface="Cambria Math" panose="02040503050406030204" pitchFamily="18" charset="0"/>
                        <a:ea typeface="Calibri" panose="020F0502020204030204" pitchFamily="34" charset="0"/>
                        <a:cs typeface="Times New Roman" panose="02020603050405020304" pitchFamily="18" charset="0"/>
                      </a:rPr>
                      <m:t>=240 </m:t>
                    </m:r>
                    <m:r>
                      <a:rPr lang="en-US" sz="2000" i="1">
                        <a:effectLst/>
                        <a:latin typeface="Cambria Math" panose="02040503050406030204" pitchFamily="18" charset="0"/>
                        <a:ea typeface="Calibri" panose="020F0502020204030204" pitchFamily="34" charset="0"/>
                        <a:cs typeface="Times New Roman" panose="02020603050405020304" pitchFamily="18" charset="0"/>
                      </a:rPr>
                      <m:t>𝑚</m:t>
                    </m:r>
                  </m:oMath>
                </a14:m>
                <a:endParaRPr lang="en-IN" sz="2000" dirty="0">
                  <a:effectLst/>
                  <a:latin typeface="+mj-lt"/>
                  <a:ea typeface="Calibri" panose="020F0502020204030204" pitchFamily="34" charset="0"/>
                  <a:cs typeface="Times New Roman" panose="02020603050405020304" pitchFamily="18" charset="0"/>
                </a:endParaRPr>
              </a:p>
              <a:p>
                <a:pPr marL="457200">
                  <a:lnSpc>
                    <a:spcPct val="115000"/>
                  </a:lnSpc>
                </a:pPr>
                <a14:m>
                  <m:oMathPara xmlns:m="http://schemas.openxmlformats.org/officeDocument/2006/math">
                    <m:oMathParaPr>
                      <m:jc m:val="centerGroup"/>
                    </m:oMathParaPr>
                    <m:oMath xmlns:m="http://schemas.openxmlformats.org/officeDocument/2006/math">
                      <m:r>
                        <a:rPr lang="en-US" sz="2000" i="1">
                          <a:effectLst/>
                          <a:latin typeface="Cambria Math" panose="02040503050406030204" pitchFamily="18" charset="0"/>
                          <a:ea typeface="Calibri" panose="020F0502020204030204" pitchFamily="34" charset="0"/>
                          <a:cs typeface="Times New Roman" panose="02020603050405020304" pitchFamily="18" charset="0"/>
                        </a:rPr>
                        <m:t>𝑆</m:t>
                      </m:r>
                      <m:r>
                        <a:rPr lang="en-US" sz="2000" i="1">
                          <a:effectLst/>
                          <a:latin typeface="Cambria Math" panose="02040503050406030204" pitchFamily="18" charset="0"/>
                          <a:ea typeface="Calibri" panose="020F0502020204030204" pitchFamily="34" charset="0"/>
                          <a:cs typeface="Times New Roman" panose="02020603050405020304" pitchFamily="18" charset="0"/>
                        </a:rPr>
                        <m:t>=</m:t>
                      </m:r>
                      <m:f>
                        <m:fPr>
                          <m:ctrlPr>
                            <a:rPr lang="en-IN" sz="2000" i="1">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2000" i="1">
                              <a:effectLst/>
                              <a:latin typeface="Cambria Math" panose="02040503050406030204" pitchFamily="18" charset="0"/>
                              <a:ea typeface="Calibri" panose="020F0502020204030204" pitchFamily="34" charset="0"/>
                              <a:cs typeface="Times New Roman" panose="02020603050405020304" pitchFamily="18" charset="0"/>
                            </a:rPr>
                            <m:t>𝐿</m:t>
                          </m:r>
                        </m:num>
                        <m:den>
                          <m:r>
                            <a:rPr lang="en-US" sz="2000" i="1">
                              <a:effectLst/>
                              <a:latin typeface="Cambria Math" panose="02040503050406030204" pitchFamily="18" charset="0"/>
                              <a:ea typeface="Calibri" panose="020F0502020204030204" pitchFamily="34" charset="0"/>
                              <a:cs typeface="Times New Roman" panose="02020603050405020304" pitchFamily="18" charset="0"/>
                            </a:rPr>
                            <m:t>𝑇</m:t>
                          </m:r>
                        </m:den>
                      </m:f>
                    </m:oMath>
                  </m:oMathPara>
                </a14:m>
                <a:endParaRPr lang="en-IN" sz="2000" dirty="0">
                  <a:effectLst/>
                  <a:latin typeface="+mj-lt"/>
                  <a:ea typeface="Calibri" panose="020F0502020204030204" pitchFamily="34" charset="0"/>
                  <a:cs typeface="Times New Roman" panose="02020603050405020304" pitchFamily="18" charset="0"/>
                </a:endParaRPr>
              </a:p>
              <a:p>
                <a:pPr marL="470535">
                  <a:lnSpc>
                    <a:spcPct val="115000"/>
                  </a:lnSpc>
                </a:pPr>
                <a:r>
                  <a:rPr lang="en-US" sz="2000" dirty="0">
                    <a:effectLst/>
                    <a:latin typeface="+mj-lt"/>
                    <a:ea typeface="Calibri" panose="020F0502020204030204" pitchFamily="34" charset="0"/>
                    <a:cs typeface="Times New Roman" panose="02020603050405020304" pitchFamily="18" charset="0"/>
                  </a:rPr>
                  <a:t> </a:t>
                </a:r>
                <a:endParaRPr lang="en-IN" sz="2000" dirty="0">
                  <a:effectLst/>
                  <a:latin typeface="+mj-lt"/>
                  <a:ea typeface="Calibri" panose="020F0502020204030204" pitchFamily="34" charset="0"/>
                  <a:cs typeface="Times New Roman" panose="02020603050405020304" pitchFamily="18" charset="0"/>
                </a:endParaRPr>
              </a:p>
              <a:p>
                <a:pPr marL="457200">
                  <a:lnSpc>
                    <a:spcPct val="115000"/>
                  </a:lnSpc>
                </a:pPr>
                <a14:m>
                  <m:oMathPara xmlns:m="http://schemas.openxmlformats.org/officeDocument/2006/math">
                    <m:oMathParaPr>
                      <m:jc m:val="centerGroup"/>
                    </m:oMathParaPr>
                    <m:oMath xmlns:m="http://schemas.openxmlformats.org/officeDocument/2006/math">
                      <m:f>
                        <m:fPr>
                          <m:ctrlPr>
                            <a:rPr lang="en-IN" sz="2000" i="1">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2000" i="1">
                              <a:effectLst/>
                              <a:latin typeface="Cambria Math" panose="02040503050406030204" pitchFamily="18" charset="0"/>
                              <a:ea typeface="Calibri" panose="020F0502020204030204" pitchFamily="34" charset="0"/>
                              <a:cs typeface="Times New Roman" panose="02020603050405020304" pitchFamily="18" charset="0"/>
                            </a:rPr>
                            <m:t>𝑆</m:t>
                          </m:r>
                          <m:r>
                            <a:rPr lang="en-US" sz="2000" i="1">
                              <a:effectLst/>
                              <a:latin typeface="Cambria Math" panose="02040503050406030204" pitchFamily="18" charset="0"/>
                              <a:ea typeface="Calibri" panose="020F0502020204030204" pitchFamily="34" charset="0"/>
                              <a:cs typeface="Times New Roman" panose="02020603050405020304" pitchFamily="18" charset="0"/>
                            </a:rPr>
                            <m:t> </m:t>
                          </m:r>
                          <m:r>
                            <a:rPr lang="en-US" sz="2000" i="1">
                              <a:effectLst/>
                              <a:latin typeface="Cambria Math" panose="02040503050406030204" pitchFamily="18" charset="0"/>
                              <a:ea typeface="Calibri" panose="020F0502020204030204" pitchFamily="34" charset="0"/>
                              <a:cs typeface="Times New Roman" panose="02020603050405020304" pitchFamily="18" charset="0"/>
                            </a:rPr>
                            <m:t>𝑋</m:t>
                          </m:r>
                          <m:r>
                            <a:rPr lang="en-US" sz="2000" i="1">
                              <a:effectLst/>
                              <a:latin typeface="Cambria Math" panose="02040503050406030204" pitchFamily="18" charset="0"/>
                              <a:ea typeface="Calibri" panose="020F0502020204030204" pitchFamily="34" charset="0"/>
                              <a:cs typeface="Times New Roman" panose="02020603050405020304" pitchFamily="18" charset="0"/>
                            </a:rPr>
                            <m:t> 5 </m:t>
                          </m:r>
                          <m:r>
                            <a:rPr lang="en-US" sz="2000" i="1">
                              <a:effectLst/>
                              <a:latin typeface="Cambria Math" panose="02040503050406030204" pitchFamily="18" charset="0"/>
                              <a:ea typeface="Calibri" panose="020F0502020204030204" pitchFamily="34" charset="0"/>
                              <a:cs typeface="Times New Roman" panose="02020603050405020304" pitchFamily="18" charset="0"/>
                            </a:rPr>
                            <m:t>𝑚</m:t>
                          </m:r>
                        </m:num>
                        <m:den>
                          <m:r>
                            <a:rPr lang="en-US" sz="2000" i="1">
                              <a:effectLst/>
                              <a:latin typeface="Cambria Math" panose="02040503050406030204" pitchFamily="18" charset="0"/>
                              <a:ea typeface="Calibri" panose="020F0502020204030204" pitchFamily="34" charset="0"/>
                              <a:cs typeface="Times New Roman" panose="02020603050405020304" pitchFamily="18" charset="0"/>
                            </a:rPr>
                            <m:t>18 </m:t>
                          </m:r>
                          <m:r>
                            <a:rPr lang="en-US" sz="2000" i="1">
                              <a:effectLst/>
                              <a:latin typeface="Cambria Math" panose="02040503050406030204" pitchFamily="18" charset="0"/>
                              <a:ea typeface="Calibri" panose="020F0502020204030204" pitchFamily="34" charset="0"/>
                              <a:cs typeface="Times New Roman" panose="02020603050405020304" pitchFamily="18" charset="0"/>
                            </a:rPr>
                            <m:t>𝑠</m:t>
                          </m:r>
                        </m:den>
                      </m:f>
                      <m:r>
                        <a:rPr lang="en-US" sz="2000" i="1">
                          <a:effectLst/>
                          <a:latin typeface="Cambria Math" panose="02040503050406030204" pitchFamily="18" charset="0"/>
                          <a:ea typeface="Calibri" panose="020F0502020204030204" pitchFamily="34" charset="0"/>
                          <a:cs typeface="Times New Roman" panose="02020603050405020304" pitchFamily="18" charset="0"/>
                        </a:rPr>
                        <m:t>=</m:t>
                      </m:r>
                      <m:f>
                        <m:fPr>
                          <m:ctrlPr>
                            <a:rPr lang="en-IN" sz="2000" i="1">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2000" i="1">
                              <a:effectLst/>
                              <a:latin typeface="Cambria Math" panose="02040503050406030204" pitchFamily="18" charset="0"/>
                              <a:ea typeface="Calibri" panose="020F0502020204030204" pitchFamily="34" charset="0"/>
                              <a:cs typeface="Times New Roman" panose="02020603050405020304" pitchFamily="18" charset="0"/>
                            </a:rPr>
                            <m:t>240</m:t>
                          </m:r>
                          <m:r>
                            <a:rPr lang="en-US" sz="2000" i="1">
                              <a:effectLst/>
                              <a:latin typeface="Cambria Math" panose="02040503050406030204" pitchFamily="18" charset="0"/>
                              <a:ea typeface="Calibri" panose="020F0502020204030204" pitchFamily="34" charset="0"/>
                              <a:cs typeface="Times New Roman" panose="02020603050405020304" pitchFamily="18" charset="0"/>
                            </a:rPr>
                            <m:t>𝑚</m:t>
                          </m:r>
                        </m:num>
                        <m:den>
                          <m:r>
                            <a:rPr lang="en-US" sz="2000" i="1">
                              <a:effectLst/>
                              <a:latin typeface="Cambria Math" panose="02040503050406030204" pitchFamily="18" charset="0"/>
                              <a:ea typeface="Calibri" panose="020F0502020204030204" pitchFamily="34" charset="0"/>
                              <a:cs typeface="Times New Roman" panose="02020603050405020304" pitchFamily="18" charset="0"/>
                            </a:rPr>
                            <m:t>12 </m:t>
                          </m:r>
                          <m:r>
                            <a:rPr lang="en-US" sz="2000" i="1">
                              <a:effectLst/>
                              <a:latin typeface="Cambria Math" panose="02040503050406030204" pitchFamily="18" charset="0"/>
                              <a:ea typeface="Calibri" panose="020F0502020204030204" pitchFamily="34" charset="0"/>
                              <a:cs typeface="Times New Roman" panose="02020603050405020304" pitchFamily="18" charset="0"/>
                            </a:rPr>
                            <m:t>𝑠</m:t>
                          </m:r>
                        </m:den>
                      </m:f>
                      <m:r>
                        <a:rPr lang="en-US" sz="2000" i="1">
                          <a:effectLst/>
                          <a:latin typeface="Cambria Math" panose="02040503050406030204" pitchFamily="18" charset="0"/>
                          <a:ea typeface="Calibri" panose="020F0502020204030204" pitchFamily="34" charset="0"/>
                          <a:cs typeface="Times New Roman" panose="02020603050405020304" pitchFamily="18" charset="0"/>
                        </a:rPr>
                        <m:t> </m:t>
                      </m:r>
                    </m:oMath>
                  </m:oMathPara>
                </a14:m>
                <a:endParaRPr lang="en-IN" sz="2000" dirty="0">
                  <a:effectLst/>
                  <a:latin typeface="+mj-lt"/>
                  <a:ea typeface="Calibri" panose="020F0502020204030204" pitchFamily="34" charset="0"/>
                  <a:cs typeface="Times New Roman" panose="02020603050405020304" pitchFamily="18" charset="0"/>
                </a:endParaRPr>
              </a:p>
              <a:p>
                <a:pPr marL="380365">
                  <a:lnSpc>
                    <a:spcPct val="115000"/>
                  </a:lnSpc>
                </a:pPr>
                <a:r>
                  <a:rPr lang="en-US" sz="2000" dirty="0">
                    <a:effectLst/>
                    <a:latin typeface="+mj-lt"/>
                    <a:ea typeface="Calibri" panose="020F0502020204030204" pitchFamily="34" charset="0"/>
                    <a:cs typeface="Times New Roman" panose="02020603050405020304" pitchFamily="18" charset="0"/>
                  </a:rPr>
                  <a:t> </a:t>
                </a:r>
                <a:endParaRPr lang="en-IN" sz="2000" dirty="0">
                  <a:effectLst/>
                  <a:latin typeface="+mj-lt"/>
                  <a:ea typeface="Calibri" panose="020F0502020204030204" pitchFamily="34" charset="0"/>
                  <a:cs typeface="Times New Roman" panose="02020603050405020304" pitchFamily="18" charset="0"/>
                </a:endParaRPr>
              </a:p>
              <a:p>
                <a:pPr marL="560705">
                  <a:lnSpc>
                    <a:spcPct val="115000"/>
                  </a:lnSpc>
                </a:pPr>
                <a14:m>
                  <m:oMathPara xmlns:m="http://schemas.openxmlformats.org/officeDocument/2006/math">
                    <m:oMathParaPr>
                      <m:jc m:val="centerGroup"/>
                    </m:oMathParaPr>
                    <m:oMath xmlns:m="http://schemas.openxmlformats.org/officeDocument/2006/math">
                      <m:r>
                        <a:rPr lang="en-US" sz="2000" i="1">
                          <a:effectLst/>
                          <a:latin typeface="Cambria Math" panose="02040503050406030204" pitchFamily="18" charset="0"/>
                          <a:ea typeface="Calibri" panose="020F0502020204030204" pitchFamily="34" charset="0"/>
                          <a:cs typeface="Times New Roman" panose="02020603050405020304" pitchFamily="18" charset="0"/>
                        </a:rPr>
                        <m:t>𝑆</m:t>
                      </m:r>
                      <m:r>
                        <a:rPr lang="en-US" sz="2000" i="1">
                          <a:effectLst/>
                          <a:latin typeface="Cambria Math" panose="02040503050406030204" pitchFamily="18" charset="0"/>
                          <a:ea typeface="Calibri" panose="020F0502020204030204" pitchFamily="34" charset="0"/>
                          <a:cs typeface="Times New Roman" panose="02020603050405020304" pitchFamily="18" charset="0"/>
                        </a:rPr>
                        <m:t>=</m:t>
                      </m:r>
                      <m:f>
                        <m:fPr>
                          <m:ctrlPr>
                            <a:rPr lang="en-IN" sz="2000" i="1">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2000" i="1">
                              <a:effectLst/>
                              <a:latin typeface="Cambria Math" panose="02040503050406030204" pitchFamily="18" charset="0"/>
                              <a:ea typeface="Calibri" panose="020F0502020204030204" pitchFamily="34" charset="0"/>
                              <a:cs typeface="Times New Roman" panose="02020603050405020304" pitchFamily="18" charset="0"/>
                            </a:rPr>
                            <m:t>240 </m:t>
                          </m:r>
                          <m:r>
                            <a:rPr lang="en-US" sz="2000" i="1">
                              <a:effectLst/>
                              <a:latin typeface="Cambria Math" panose="02040503050406030204" pitchFamily="18" charset="0"/>
                              <a:ea typeface="Calibri" panose="020F0502020204030204" pitchFamily="34" charset="0"/>
                              <a:cs typeface="Times New Roman" panose="02020603050405020304" pitchFamily="18" charset="0"/>
                            </a:rPr>
                            <m:t>𝑋</m:t>
                          </m:r>
                          <m:r>
                            <a:rPr lang="en-US" sz="2000" i="1">
                              <a:effectLst/>
                              <a:latin typeface="Cambria Math" panose="02040503050406030204" pitchFamily="18" charset="0"/>
                              <a:ea typeface="Calibri" panose="020F0502020204030204" pitchFamily="34" charset="0"/>
                              <a:cs typeface="Times New Roman" panose="02020603050405020304" pitchFamily="18" charset="0"/>
                            </a:rPr>
                            <m:t> 18 </m:t>
                          </m:r>
                          <m:r>
                            <a:rPr lang="en-US" sz="2000" i="1">
                              <a:effectLst/>
                              <a:latin typeface="Cambria Math" panose="02040503050406030204" pitchFamily="18" charset="0"/>
                              <a:ea typeface="Calibri" panose="020F0502020204030204" pitchFamily="34" charset="0"/>
                              <a:cs typeface="Times New Roman" panose="02020603050405020304" pitchFamily="18" charset="0"/>
                            </a:rPr>
                            <m:t>𝑚𝑠</m:t>
                          </m:r>
                        </m:num>
                        <m:den>
                          <m:r>
                            <a:rPr lang="en-US" sz="2000" i="1">
                              <a:effectLst/>
                              <a:latin typeface="Cambria Math" panose="02040503050406030204" pitchFamily="18" charset="0"/>
                              <a:ea typeface="Calibri" panose="020F0502020204030204" pitchFamily="34" charset="0"/>
                              <a:cs typeface="Times New Roman" panose="02020603050405020304" pitchFamily="18" charset="0"/>
                            </a:rPr>
                            <m:t>12 </m:t>
                          </m:r>
                          <m:r>
                            <a:rPr lang="en-US" sz="2000" i="1">
                              <a:effectLst/>
                              <a:latin typeface="Cambria Math" panose="02040503050406030204" pitchFamily="18" charset="0"/>
                              <a:ea typeface="Calibri" panose="020F0502020204030204" pitchFamily="34" charset="0"/>
                              <a:cs typeface="Times New Roman" panose="02020603050405020304" pitchFamily="18" charset="0"/>
                            </a:rPr>
                            <m:t>𝑋</m:t>
                          </m:r>
                          <m:r>
                            <a:rPr lang="en-US" sz="2000" i="1">
                              <a:effectLst/>
                              <a:latin typeface="Cambria Math" panose="02040503050406030204" pitchFamily="18" charset="0"/>
                              <a:ea typeface="Calibri" panose="020F0502020204030204" pitchFamily="34" charset="0"/>
                              <a:cs typeface="Times New Roman" panose="02020603050405020304" pitchFamily="18" charset="0"/>
                            </a:rPr>
                            <m:t> 5 </m:t>
                          </m:r>
                          <m:r>
                            <a:rPr lang="en-US" sz="2000" i="1">
                              <a:effectLst/>
                              <a:latin typeface="Cambria Math" panose="02040503050406030204" pitchFamily="18" charset="0"/>
                              <a:ea typeface="Calibri" panose="020F0502020204030204" pitchFamily="34" charset="0"/>
                              <a:cs typeface="Times New Roman" panose="02020603050405020304" pitchFamily="18" charset="0"/>
                            </a:rPr>
                            <m:t>𝑚</m:t>
                          </m:r>
                        </m:den>
                      </m:f>
                    </m:oMath>
                  </m:oMathPara>
                </a14:m>
                <a:endParaRPr lang="en-IN" sz="2000" dirty="0">
                  <a:effectLst/>
                  <a:latin typeface="+mj-lt"/>
                  <a:ea typeface="Calibri" panose="020F0502020204030204" pitchFamily="34" charset="0"/>
                  <a:cs typeface="Times New Roman" panose="02020603050405020304" pitchFamily="18" charset="0"/>
                </a:endParaRPr>
              </a:p>
              <a:p>
                <a:pPr marL="290195">
                  <a:lnSpc>
                    <a:spcPct val="115000"/>
                  </a:lnSpc>
                </a:pPr>
                <a:r>
                  <a:rPr lang="en-US" sz="2000" dirty="0">
                    <a:effectLst/>
                    <a:latin typeface="+mj-lt"/>
                    <a:ea typeface="Calibri" panose="020F0502020204030204" pitchFamily="34" charset="0"/>
                    <a:cs typeface="Times New Roman" panose="02020603050405020304" pitchFamily="18" charset="0"/>
                  </a:rPr>
                  <a:t> </a:t>
                </a:r>
                <a:endParaRPr lang="en-IN" sz="2000" dirty="0">
                  <a:effectLst/>
                  <a:latin typeface="+mj-lt"/>
                  <a:ea typeface="Calibri" panose="020F0502020204030204" pitchFamily="34" charset="0"/>
                  <a:cs typeface="Times New Roman" panose="02020603050405020304" pitchFamily="18" charset="0"/>
                </a:endParaRPr>
              </a:p>
              <a:p>
                <a:pPr marL="290195" algn="ctr">
                  <a:lnSpc>
                    <a:spcPct val="115000"/>
                  </a:lnSpc>
                  <a:spcAft>
                    <a:spcPts val="1000"/>
                  </a:spcAft>
                </a:pPr>
                <a14:m>
                  <m:oMath xmlns:m="http://schemas.openxmlformats.org/officeDocument/2006/math">
                    <m:r>
                      <a:rPr lang="en-US" sz="2000" i="1" smtClean="0">
                        <a:solidFill>
                          <a:schemeClr val="tx2"/>
                        </a:solidFill>
                        <a:effectLst/>
                        <a:latin typeface="Cambria Math" panose="02040503050406030204" pitchFamily="18" charset="0"/>
                        <a:ea typeface="Calibri" panose="020F0502020204030204" pitchFamily="34" charset="0"/>
                        <a:cs typeface="Times New Roman" panose="02020603050405020304" pitchFamily="18" charset="0"/>
                      </a:rPr>
                      <m:t>𝑆</m:t>
                    </m:r>
                    <m:r>
                      <a:rPr lang="en-US" sz="2000" i="1" smtClean="0">
                        <a:solidFill>
                          <a:schemeClr val="tx2"/>
                        </a:solidFill>
                        <a:effectLst/>
                        <a:latin typeface="Cambria Math" panose="02040503050406030204" pitchFamily="18" charset="0"/>
                        <a:ea typeface="Calibri" panose="020F0502020204030204" pitchFamily="34" charset="0"/>
                        <a:cs typeface="Times New Roman" panose="02020603050405020304" pitchFamily="18" charset="0"/>
                      </a:rPr>
                      <m:t>=72 </m:t>
                    </m:r>
                    <m:r>
                      <a:rPr lang="en-US" sz="2000" i="1" smtClean="0">
                        <a:solidFill>
                          <a:schemeClr val="tx2"/>
                        </a:solidFill>
                        <a:effectLst/>
                        <a:latin typeface="Cambria Math" panose="02040503050406030204" pitchFamily="18" charset="0"/>
                        <a:ea typeface="Calibri" panose="020F0502020204030204" pitchFamily="34" charset="0"/>
                        <a:cs typeface="Times New Roman" panose="02020603050405020304" pitchFamily="18" charset="0"/>
                      </a:rPr>
                      <m:t>𝑘𝑚</m:t>
                    </m:r>
                    <m:r>
                      <a:rPr lang="en-US" sz="2000" i="1" smtClean="0">
                        <a:solidFill>
                          <a:schemeClr val="tx2"/>
                        </a:solidFill>
                        <a:effectLst/>
                        <a:latin typeface="Cambria Math" panose="02040503050406030204" pitchFamily="18" charset="0"/>
                        <a:ea typeface="Calibri" panose="020F0502020204030204" pitchFamily="34" charset="0"/>
                        <a:cs typeface="Times New Roman" panose="02020603050405020304" pitchFamily="18" charset="0"/>
                      </a:rPr>
                      <m:t>/</m:t>
                    </m:r>
                    <m:r>
                      <a:rPr lang="en-US" sz="2000" i="1" smtClean="0">
                        <a:solidFill>
                          <a:schemeClr val="tx2"/>
                        </a:solidFill>
                        <a:effectLst/>
                        <a:latin typeface="Cambria Math" panose="02040503050406030204" pitchFamily="18" charset="0"/>
                        <a:ea typeface="Calibri" panose="020F0502020204030204" pitchFamily="34" charset="0"/>
                        <a:cs typeface="Times New Roman" panose="02020603050405020304" pitchFamily="18" charset="0"/>
                      </a:rPr>
                      <m:t>h</m:t>
                    </m:r>
                  </m:oMath>
                </a14:m>
                <a:r>
                  <a:rPr lang="en-US" sz="2000" dirty="0">
                    <a:solidFill>
                      <a:schemeClr val="tx2"/>
                    </a:solidFill>
                    <a:effectLst/>
                    <a:latin typeface="+mj-lt"/>
                    <a:ea typeface="Calibri" panose="020F0502020204030204" pitchFamily="34" charset="0"/>
                    <a:cs typeface="Times New Roman" panose="02020603050405020304" pitchFamily="18" charset="0"/>
                  </a:rPr>
                  <a:t>, hence speed of each train is </a:t>
                </a:r>
                <a14:m>
                  <m:oMath xmlns:m="http://schemas.openxmlformats.org/officeDocument/2006/math">
                    <m:r>
                      <a:rPr lang="en-US" sz="2000" i="1">
                        <a:solidFill>
                          <a:schemeClr val="tx2"/>
                        </a:solidFill>
                        <a:effectLst/>
                        <a:latin typeface="Cambria Math" panose="02040503050406030204" pitchFamily="18" charset="0"/>
                        <a:ea typeface="Calibri" panose="020F0502020204030204" pitchFamily="34" charset="0"/>
                        <a:cs typeface="Times New Roman" panose="02020603050405020304" pitchFamily="18" charset="0"/>
                      </a:rPr>
                      <m:t>36 </m:t>
                    </m:r>
                    <m:r>
                      <a:rPr lang="en-US" sz="2000" i="1">
                        <a:solidFill>
                          <a:schemeClr val="tx2"/>
                        </a:solidFill>
                        <a:effectLst/>
                        <a:latin typeface="Cambria Math" panose="02040503050406030204" pitchFamily="18" charset="0"/>
                        <a:ea typeface="Calibri" panose="020F0502020204030204" pitchFamily="34" charset="0"/>
                        <a:cs typeface="Times New Roman" panose="02020603050405020304" pitchFamily="18" charset="0"/>
                      </a:rPr>
                      <m:t>𝑘𝑚</m:t>
                    </m:r>
                    <m:r>
                      <a:rPr lang="en-US" sz="2000" i="1">
                        <a:solidFill>
                          <a:schemeClr val="tx2"/>
                        </a:solidFill>
                        <a:effectLst/>
                        <a:latin typeface="Cambria Math" panose="02040503050406030204" pitchFamily="18" charset="0"/>
                        <a:ea typeface="Calibri" panose="020F0502020204030204" pitchFamily="34" charset="0"/>
                        <a:cs typeface="Times New Roman" panose="02020603050405020304" pitchFamily="18" charset="0"/>
                      </a:rPr>
                      <m:t>/</m:t>
                    </m:r>
                    <m:r>
                      <a:rPr lang="en-US" sz="2000" i="1">
                        <a:solidFill>
                          <a:schemeClr val="tx2"/>
                        </a:solidFill>
                        <a:effectLst/>
                        <a:latin typeface="Cambria Math" panose="02040503050406030204" pitchFamily="18" charset="0"/>
                        <a:ea typeface="Calibri" panose="020F0502020204030204" pitchFamily="34" charset="0"/>
                        <a:cs typeface="Times New Roman" panose="02020603050405020304" pitchFamily="18" charset="0"/>
                      </a:rPr>
                      <m:t>h</m:t>
                    </m:r>
                  </m:oMath>
                </a14:m>
                <a:endParaRPr lang="en-IN" sz="2000" dirty="0">
                  <a:solidFill>
                    <a:schemeClr val="tx2"/>
                  </a:solidFill>
                  <a:effectLst/>
                  <a:latin typeface="+mj-lt"/>
                  <a:ea typeface="Calibri" panose="020F0502020204030204" pitchFamily="34" charset="0"/>
                  <a:cs typeface="Times New Roman" panose="02020603050405020304" pitchFamily="18" charset="0"/>
                </a:endParaRPr>
              </a:p>
            </p:txBody>
          </p:sp>
        </mc:Choice>
        <mc:Fallback xmlns="">
          <p:sp>
            <p:nvSpPr>
              <p:cNvPr id="7" name="TextBox 6">
                <a:extLst>
                  <a:ext uri="{FF2B5EF4-FFF2-40B4-BE49-F238E27FC236}">
                    <a16:creationId xmlns:a16="http://schemas.microsoft.com/office/drawing/2014/main" id="{B051359C-5715-4276-814D-F2C2417ADFA5}"/>
                  </a:ext>
                </a:extLst>
              </p:cNvPr>
              <p:cNvSpPr txBox="1">
                <a:spLocks noRot="1" noChangeAspect="1" noMove="1" noResize="1" noEditPoints="1" noAdjustHandles="1" noChangeArrowheads="1" noChangeShapeType="1" noTextEdit="1"/>
              </p:cNvSpPr>
              <p:nvPr/>
            </p:nvSpPr>
            <p:spPr>
              <a:xfrm>
                <a:off x="2720008" y="1734189"/>
                <a:ext cx="6102626" cy="4189288"/>
              </a:xfrm>
              <a:prstGeom prst="rect">
                <a:avLst/>
              </a:prstGeom>
              <a:blipFill>
                <a:blip r:embed="rId2"/>
                <a:stretch>
                  <a:fillRect t="-145" b="-1599"/>
                </a:stretch>
              </a:blipFill>
            </p:spPr>
            <p:txBody>
              <a:bodyPr/>
              <a:lstStyle/>
              <a:p>
                <a:r>
                  <a:rPr lang="en-IN">
                    <a:noFill/>
                  </a:rPr>
                  <a:t> </a:t>
                </a:r>
              </a:p>
            </p:txBody>
          </p:sp>
        </mc:Fallback>
      </mc:AlternateContent>
    </p:spTree>
    <p:extLst>
      <p:ext uri="{BB962C8B-B14F-4D97-AF65-F5344CB8AC3E}">
        <p14:creationId xmlns:p14="http://schemas.microsoft.com/office/powerpoint/2010/main" val="3693925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xEl>
                                              <p:pRg st="0" end="0"/>
                                            </p:txEl>
                                          </p:spTgt>
                                        </p:tgtEl>
                                        <p:attrNameLst>
                                          <p:attrName>style.visibility</p:attrName>
                                        </p:attrNameLst>
                                      </p:cBhvr>
                                      <p:to>
                                        <p:strVal val="visible"/>
                                      </p:to>
                                    </p:set>
                                    <p:animEffect transition="in" filter="fade">
                                      <p:cBhvr>
                                        <p:cTn id="17" dur="500"/>
                                        <p:tgtEl>
                                          <p:spTgt spid="7">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xEl>
                                              <p:pRg st="1" end="1"/>
                                            </p:txEl>
                                          </p:spTgt>
                                        </p:tgtEl>
                                        <p:attrNameLst>
                                          <p:attrName>style.visibility</p:attrName>
                                        </p:attrNameLst>
                                      </p:cBhvr>
                                      <p:to>
                                        <p:strVal val="visible"/>
                                      </p:to>
                                    </p:set>
                                    <p:animEffect transition="in" filter="fade">
                                      <p:cBhvr>
                                        <p:cTn id="22" dur="500"/>
                                        <p:tgtEl>
                                          <p:spTgt spid="7">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
                                            <p:txEl>
                                              <p:pRg st="2" end="2"/>
                                            </p:txEl>
                                          </p:spTgt>
                                        </p:tgtEl>
                                        <p:attrNameLst>
                                          <p:attrName>style.visibility</p:attrName>
                                        </p:attrNameLst>
                                      </p:cBhvr>
                                      <p:to>
                                        <p:strVal val="visible"/>
                                      </p:to>
                                    </p:set>
                                    <p:animEffect transition="in" filter="fade">
                                      <p:cBhvr>
                                        <p:cTn id="27" dur="500"/>
                                        <p:tgtEl>
                                          <p:spTgt spid="7">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7">
                                            <p:txEl>
                                              <p:pRg st="4" end="4"/>
                                            </p:txEl>
                                          </p:spTgt>
                                        </p:tgtEl>
                                        <p:attrNameLst>
                                          <p:attrName>style.visibility</p:attrName>
                                        </p:attrNameLst>
                                      </p:cBhvr>
                                      <p:to>
                                        <p:strVal val="visible"/>
                                      </p:to>
                                    </p:set>
                                    <p:animEffect transition="in" filter="fade">
                                      <p:cBhvr>
                                        <p:cTn id="32" dur="500"/>
                                        <p:tgtEl>
                                          <p:spTgt spid="7">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7">
                                            <p:txEl>
                                              <p:pRg st="6" end="6"/>
                                            </p:txEl>
                                          </p:spTgt>
                                        </p:tgtEl>
                                        <p:attrNameLst>
                                          <p:attrName>style.visibility</p:attrName>
                                        </p:attrNameLst>
                                      </p:cBhvr>
                                      <p:to>
                                        <p:strVal val="visible"/>
                                      </p:to>
                                    </p:set>
                                    <p:animEffect transition="in" filter="fade">
                                      <p:cBhvr>
                                        <p:cTn id="37" dur="500"/>
                                        <p:tgtEl>
                                          <p:spTgt spid="7">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7">
                                            <p:txEl>
                                              <p:pRg st="8" end="8"/>
                                            </p:txEl>
                                          </p:spTgt>
                                        </p:tgtEl>
                                        <p:attrNameLst>
                                          <p:attrName>style.visibility</p:attrName>
                                        </p:attrNameLst>
                                      </p:cBhvr>
                                      <p:to>
                                        <p:strVal val="visible"/>
                                      </p:to>
                                    </p:set>
                                    <p:animEffect transition="in" filter="fade">
                                      <p:cBhvr>
                                        <p:cTn id="42" dur="500"/>
                                        <p:tgtEl>
                                          <p:spTgt spid="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uiExpand="1" build="p"/>
      <p:bldP spid="7"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3A5FA-1A39-4801-B73F-029B8EB1DD81}"/>
              </a:ext>
            </a:extLst>
          </p:cNvPr>
          <p:cNvSpPr>
            <a:spLocks noGrp="1"/>
          </p:cNvSpPr>
          <p:nvPr>
            <p:ph type="title"/>
          </p:nvPr>
        </p:nvSpPr>
        <p:spPr/>
        <p:txBody>
          <a:bodyPr>
            <a:normAutofit/>
          </a:bodyPr>
          <a:lstStyle/>
          <a:p>
            <a:r>
              <a:rPr lang="en-US" sz="2900" dirty="0"/>
              <a:t>When a moving train crosses a person sitting in another train (both direction)</a:t>
            </a:r>
            <a:endParaRPr lang="en-IN" sz="2900" dirty="0"/>
          </a:p>
        </p:txBody>
      </p:sp>
      <p:sp>
        <p:nvSpPr>
          <p:cNvPr id="4" name="Rectangle: Rounded Corners 3">
            <a:extLst>
              <a:ext uri="{FF2B5EF4-FFF2-40B4-BE49-F238E27FC236}">
                <a16:creationId xmlns:a16="http://schemas.microsoft.com/office/drawing/2014/main" id="{F0D80D72-5E86-4295-9A14-4C715D691CED}"/>
              </a:ext>
            </a:extLst>
          </p:cNvPr>
          <p:cNvSpPr/>
          <p:nvPr/>
        </p:nvSpPr>
        <p:spPr>
          <a:xfrm>
            <a:off x="3526566" y="1981163"/>
            <a:ext cx="5199992" cy="4409698"/>
          </a:xfrm>
          <a:prstGeom prst="roundRect">
            <a:avLst/>
          </a:prstGeom>
          <a:no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Content Placeholder 4">
            <a:extLst>
              <a:ext uri="{FF2B5EF4-FFF2-40B4-BE49-F238E27FC236}">
                <a16:creationId xmlns:a16="http://schemas.microsoft.com/office/drawing/2014/main" id="{EB716FFD-A3D3-4E31-BDD7-3BEC2E2CE202}"/>
              </a:ext>
            </a:extLst>
          </p:cNvPr>
          <p:cNvSpPr>
            <a:spLocks noGrp="1"/>
          </p:cNvSpPr>
          <p:nvPr>
            <p:ph idx="1"/>
          </p:nvPr>
        </p:nvSpPr>
        <p:spPr>
          <a:xfrm>
            <a:off x="131180" y="863444"/>
            <a:ext cx="11929641" cy="799667"/>
          </a:xfrm>
        </p:spPr>
        <p:txBody>
          <a:bodyPr/>
          <a:lstStyle/>
          <a:p>
            <a:r>
              <a:rPr lang="en-US" b="1" dirty="0">
                <a:solidFill>
                  <a:schemeClr val="accent6"/>
                </a:solidFill>
              </a:rPr>
              <a:t>Example: </a:t>
            </a:r>
            <a:r>
              <a:rPr lang="en-US" dirty="0">
                <a:solidFill>
                  <a:schemeClr val="accent6"/>
                </a:solidFill>
              </a:rPr>
              <a:t>A goods train 150 m long moving with speed 54 km/h. A man is sitting in a passenger train which is moving with 18 km/h in same direction. In how many seconds the goods train crosses the man sitting in a passenger train?</a:t>
            </a:r>
            <a:endParaRPr lang="en-IN" dirty="0"/>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8042ABD0-48D0-4EE2-A891-C4D00EBC8492}"/>
                  </a:ext>
                </a:extLst>
              </p:cNvPr>
              <p:cNvSpPr txBox="1"/>
              <p:nvPr/>
            </p:nvSpPr>
            <p:spPr>
              <a:xfrm>
                <a:off x="3721707" y="1981163"/>
                <a:ext cx="4809710" cy="4605556"/>
              </a:xfrm>
              <a:prstGeom prst="rect">
                <a:avLst/>
              </a:prstGeom>
              <a:noFill/>
            </p:spPr>
            <p:txBody>
              <a:bodyPr wrap="square">
                <a:spAutoFit/>
              </a:bodyPr>
              <a:lstStyle/>
              <a:p>
                <a:pPr marL="457200" algn="just">
                  <a:lnSpc>
                    <a:spcPct val="115000"/>
                  </a:lnSpc>
                  <a:spcAft>
                    <a:spcPts val="1000"/>
                  </a:spcAft>
                </a:pPr>
                <a:r>
                  <a:rPr lang="en-US" sz="2000" dirty="0">
                    <a:effectLst/>
                    <a:latin typeface="+mj-lt"/>
                    <a:ea typeface="Calibri" panose="020F0502020204030204" pitchFamily="34" charset="0"/>
                    <a:cs typeface="Times New Roman" panose="02020603050405020304" pitchFamily="18" charset="0"/>
                  </a:rPr>
                  <a:t>S </a:t>
                </a:r>
                <a14:m>
                  <m:oMath xmlns:m="http://schemas.openxmlformats.org/officeDocument/2006/math">
                    <m:r>
                      <a:rPr lang="en-US" sz="2000" i="1">
                        <a:effectLst/>
                        <a:latin typeface="Cambria Math" panose="02040503050406030204" pitchFamily="18" charset="0"/>
                        <a:ea typeface="Calibri" panose="020F0502020204030204" pitchFamily="34" charset="0"/>
                        <a:cs typeface="Times New Roman" panose="02020603050405020304" pitchFamily="18" charset="0"/>
                      </a:rPr>
                      <m:t>=54 </m:t>
                    </m:r>
                    <m:r>
                      <a:rPr lang="en-US" sz="2000" i="1">
                        <a:effectLst/>
                        <a:latin typeface="Cambria Math" panose="02040503050406030204" pitchFamily="18" charset="0"/>
                        <a:ea typeface="Calibri" panose="020F0502020204030204" pitchFamily="34" charset="0"/>
                        <a:cs typeface="Times New Roman" panose="02020603050405020304" pitchFamily="18" charset="0"/>
                      </a:rPr>
                      <m:t>𝑘𝑚</m:t>
                    </m:r>
                    <m:r>
                      <a:rPr lang="en-US" sz="2000" i="1">
                        <a:effectLst/>
                        <a:latin typeface="Cambria Math" panose="02040503050406030204" pitchFamily="18" charset="0"/>
                        <a:ea typeface="Calibri" panose="020F0502020204030204" pitchFamily="34" charset="0"/>
                        <a:cs typeface="Times New Roman" panose="02020603050405020304" pitchFamily="18" charset="0"/>
                      </a:rPr>
                      <m:t>/</m:t>
                    </m:r>
                    <m:r>
                      <a:rPr lang="en-US" sz="2000" i="1">
                        <a:effectLst/>
                        <a:latin typeface="Cambria Math" panose="02040503050406030204" pitchFamily="18" charset="0"/>
                        <a:ea typeface="Calibri" panose="020F0502020204030204" pitchFamily="34" charset="0"/>
                        <a:cs typeface="Times New Roman" panose="02020603050405020304" pitchFamily="18" charset="0"/>
                      </a:rPr>
                      <m:t>h</m:t>
                    </m:r>
                    <m:r>
                      <a:rPr lang="en-US" sz="2000" i="1">
                        <a:effectLst/>
                        <a:latin typeface="Cambria Math" panose="02040503050406030204" pitchFamily="18" charset="0"/>
                        <a:ea typeface="Calibri" panose="020F0502020204030204" pitchFamily="34" charset="0"/>
                        <a:cs typeface="Times New Roman" panose="02020603050405020304" pitchFamily="18" charset="0"/>
                      </a:rPr>
                      <m:t> −18 </m:t>
                    </m:r>
                    <m:r>
                      <a:rPr lang="en-US" sz="2000" i="1">
                        <a:effectLst/>
                        <a:latin typeface="Cambria Math" panose="02040503050406030204" pitchFamily="18" charset="0"/>
                        <a:ea typeface="Calibri" panose="020F0502020204030204" pitchFamily="34" charset="0"/>
                        <a:cs typeface="Times New Roman" panose="02020603050405020304" pitchFamily="18" charset="0"/>
                      </a:rPr>
                      <m:t>𝑘𝑚</m:t>
                    </m:r>
                    <m:r>
                      <a:rPr lang="en-US" sz="2000" i="1">
                        <a:effectLst/>
                        <a:latin typeface="Cambria Math" panose="02040503050406030204" pitchFamily="18" charset="0"/>
                        <a:ea typeface="Calibri" panose="020F0502020204030204" pitchFamily="34" charset="0"/>
                        <a:cs typeface="Times New Roman" panose="02020603050405020304" pitchFamily="18" charset="0"/>
                      </a:rPr>
                      <m:t>/</m:t>
                    </m:r>
                    <m:r>
                      <a:rPr lang="en-US" sz="2000" i="1">
                        <a:effectLst/>
                        <a:latin typeface="Cambria Math" panose="02040503050406030204" pitchFamily="18" charset="0"/>
                        <a:ea typeface="Calibri" panose="020F0502020204030204" pitchFamily="34" charset="0"/>
                        <a:cs typeface="Times New Roman" panose="02020603050405020304" pitchFamily="18" charset="0"/>
                      </a:rPr>
                      <m:t>h</m:t>
                    </m:r>
                    <m:r>
                      <a:rPr lang="en-US" sz="2000" i="1">
                        <a:effectLst/>
                        <a:latin typeface="Cambria Math" panose="02040503050406030204" pitchFamily="18" charset="0"/>
                        <a:ea typeface="Calibri" panose="020F0502020204030204" pitchFamily="34" charset="0"/>
                        <a:cs typeface="Times New Roman" panose="02020603050405020304" pitchFamily="18" charset="0"/>
                      </a:rPr>
                      <m:t> =36 </m:t>
                    </m:r>
                    <m:r>
                      <a:rPr lang="en-US" sz="2000" i="1">
                        <a:effectLst/>
                        <a:latin typeface="Cambria Math" panose="02040503050406030204" pitchFamily="18" charset="0"/>
                        <a:ea typeface="Calibri" panose="020F0502020204030204" pitchFamily="34" charset="0"/>
                        <a:cs typeface="Times New Roman" panose="02020603050405020304" pitchFamily="18" charset="0"/>
                      </a:rPr>
                      <m:t>𝑘𝑚</m:t>
                    </m:r>
                    <m:r>
                      <a:rPr lang="en-US" sz="2000" i="1">
                        <a:effectLst/>
                        <a:latin typeface="Cambria Math" panose="02040503050406030204" pitchFamily="18" charset="0"/>
                        <a:ea typeface="Calibri" panose="020F0502020204030204" pitchFamily="34" charset="0"/>
                        <a:cs typeface="Times New Roman" panose="02020603050405020304" pitchFamily="18" charset="0"/>
                      </a:rPr>
                      <m:t>/</m:t>
                    </m:r>
                    <m:r>
                      <a:rPr lang="en-US" sz="2000" i="1">
                        <a:effectLst/>
                        <a:latin typeface="Cambria Math" panose="02040503050406030204" pitchFamily="18" charset="0"/>
                        <a:ea typeface="Calibri" panose="020F0502020204030204" pitchFamily="34" charset="0"/>
                        <a:cs typeface="Times New Roman" panose="02020603050405020304" pitchFamily="18" charset="0"/>
                      </a:rPr>
                      <m:t>h</m:t>
                    </m:r>
                  </m:oMath>
                </a14:m>
                <a:r>
                  <a:rPr lang="en-US" sz="2000" dirty="0">
                    <a:effectLst/>
                    <a:latin typeface="+mj-lt"/>
                    <a:ea typeface="Calibri" panose="020F0502020204030204" pitchFamily="34" charset="0"/>
                    <a:cs typeface="Times New Roman" panose="02020603050405020304" pitchFamily="18" charset="0"/>
                  </a:rPr>
                  <a:t> </a:t>
                </a:r>
                <a:endParaRPr lang="en-IN" sz="2000" dirty="0">
                  <a:effectLst/>
                  <a:latin typeface="+mj-lt"/>
                  <a:ea typeface="Calibri" panose="020F0502020204030204" pitchFamily="34" charset="0"/>
                  <a:cs typeface="Times New Roman" panose="02020603050405020304" pitchFamily="18" charset="0"/>
                </a:endParaRPr>
              </a:p>
              <a:p>
                <a:pPr algn="just">
                  <a:lnSpc>
                    <a:spcPct val="115000"/>
                  </a:lnSpc>
                  <a:spcAft>
                    <a:spcPts val="1000"/>
                  </a:spcAft>
                </a:pPr>
                <a:r>
                  <a:rPr lang="en-US" sz="2000" dirty="0">
                    <a:effectLst/>
                    <a:latin typeface="+mj-lt"/>
                    <a:ea typeface="Calibri" panose="020F0502020204030204" pitchFamily="34" charset="0"/>
                    <a:cs typeface="Times New Roman" panose="02020603050405020304" pitchFamily="18" charset="0"/>
                  </a:rPr>
                  <a:t>        L </a:t>
                </a:r>
                <a14:m>
                  <m:oMath xmlns:m="http://schemas.openxmlformats.org/officeDocument/2006/math">
                    <m:r>
                      <a:rPr lang="en-US" sz="2000" i="1">
                        <a:effectLst/>
                        <a:latin typeface="Cambria Math" panose="02040503050406030204" pitchFamily="18" charset="0"/>
                        <a:ea typeface="Calibri" panose="020F0502020204030204" pitchFamily="34" charset="0"/>
                        <a:cs typeface="Times New Roman" panose="02020603050405020304" pitchFamily="18" charset="0"/>
                      </a:rPr>
                      <m:t>=150 </m:t>
                    </m:r>
                    <m:r>
                      <a:rPr lang="en-US" sz="2000" i="1">
                        <a:effectLst/>
                        <a:latin typeface="Cambria Math" panose="02040503050406030204" pitchFamily="18" charset="0"/>
                        <a:ea typeface="Calibri" panose="020F0502020204030204" pitchFamily="34" charset="0"/>
                        <a:cs typeface="Times New Roman" panose="02020603050405020304" pitchFamily="18" charset="0"/>
                      </a:rPr>
                      <m:t>𝑚</m:t>
                    </m:r>
                    <m:r>
                      <a:rPr lang="en-US" sz="2000" i="1">
                        <a:effectLst/>
                        <a:latin typeface="Cambria Math" panose="02040503050406030204" pitchFamily="18" charset="0"/>
                        <a:ea typeface="Calibri" panose="020F0502020204030204" pitchFamily="34" charset="0"/>
                        <a:cs typeface="Times New Roman" panose="02020603050405020304" pitchFamily="18" charset="0"/>
                      </a:rPr>
                      <m:t>+0 </m:t>
                    </m:r>
                    <m:r>
                      <a:rPr lang="en-US" sz="2000" i="1">
                        <a:effectLst/>
                        <a:latin typeface="Cambria Math" panose="02040503050406030204" pitchFamily="18" charset="0"/>
                        <a:ea typeface="Calibri" panose="020F0502020204030204" pitchFamily="34" charset="0"/>
                        <a:cs typeface="Times New Roman" panose="02020603050405020304" pitchFamily="18" charset="0"/>
                      </a:rPr>
                      <m:t>𝑚</m:t>
                    </m:r>
                    <m:r>
                      <a:rPr lang="en-US" sz="2000" i="1">
                        <a:effectLst/>
                        <a:latin typeface="Cambria Math" panose="02040503050406030204" pitchFamily="18" charset="0"/>
                        <a:ea typeface="Calibri" panose="020F0502020204030204" pitchFamily="34" charset="0"/>
                        <a:cs typeface="Times New Roman" panose="02020603050405020304" pitchFamily="18" charset="0"/>
                      </a:rPr>
                      <m:t>=150 </m:t>
                    </m:r>
                    <m:r>
                      <a:rPr lang="en-US" sz="2000" i="1">
                        <a:effectLst/>
                        <a:latin typeface="Cambria Math" panose="02040503050406030204" pitchFamily="18" charset="0"/>
                        <a:ea typeface="Calibri" panose="020F0502020204030204" pitchFamily="34" charset="0"/>
                        <a:cs typeface="Times New Roman" panose="02020603050405020304" pitchFamily="18" charset="0"/>
                      </a:rPr>
                      <m:t>𝑚</m:t>
                    </m:r>
                  </m:oMath>
                </a14:m>
                <a:endParaRPr lang="en-IN" sz="2000" dirty="0">
                  <a:effectLst/>
                  <a:latin typeface="+mj-lt"/>
                  <a:ea typeface="Calibri" panose="020F0502020204030204" pitchFamily="34" charset="0"/>
                  <a:cs typeface="Times New Roman" panose="02020603050405020304" pitchFamily="18" charset="0"/>
                </a:endParaRPr>
              </a:p>
              <a:p>
                <a:pPr marL="457200">
                  <a:lnSpc>
                    <a:spcPct val="115000"/>
                  </a:lnSpc>
                </a:pPr>
                <a14:m>
                  <m:oMathPara xmlns:m="http://schemas.openxmlformats.org/officeDocument/2006/math">
                    <m:oMathParaPr>
                      <m:jc m:val="centerGroup"/>
                    </m:oMathParaPr>
                    <m:oMath xmlns:m="http://schemas.openxmlformats.org/officeDocument/2006/math">
                      <m:r>
                        <a:rPr lang="en-US" sz="2000" i="1">
                          <a:effectLst/>
                          <a:latin typeface="Cambria Math" panose="02040503050406030204" pitchFamily="18" charset="0"/>
                          <a:ea typeface="Calibri" panose="020F0502020204030204" pitchFamily="34" charset="0"/>
                          <a:cs typeface="Times New Roman" panose="02020603050405020304" pitchFamily="18" charset="0"/>
                        </a:rPr>
                        <m:t>𝑆</m:t>
                      </m:r>
                      <m:r>
                        <a:rPr lang="en-US" sz="2000" i="1">
                          <a:effectLst/>
                          <a:latin typeface="Cambria Math" panose="02040503050406030204" pitchFamily="18" charset="0"/>
                          <a:ea typeface="Calibri" panose="020F0502020204030204" pitchFamily="34" charset="0"/>
                          <a:cs typeface="Times New Roman" panose="02020603050405020304" pitchFamily="18" charset="0"/>
                        </a:rPr>
                        <m:t>=</m:t>
                      </m:r>
                      <m:f>
                        <m:fPr>
                          <m:ctrlPr>
                            <a:rPr lang="en-IN" sz="2000" i="1">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2000" i="1">
                              <a:effectLst/>
                              <a:latin typeface="Cambria Math" panose="02040503050406030204" pitchFamily="18" charset="0"/>
                              <a:ea typeface="Calibri" panose="020F0502020204030204" pitchFamily="34" charset="0"/>
                              <a:cs typeface="Times New Roman" panose="02020603050405020304" pitchFamily="18" charset="0"/>
                            </a:rPr>
                            <m:t>𝐿</m:t>
                          </m:r>
                        </m:num>
                        <m:den>
                          <m:r>
                            <a:rPr lang="en-US" sz="2000" i="1">
                              <a:effectLst/>
                              <a:latin typeface="Cambria Math" panose="02040503050406030204" pitchFamily="18" charset="0"/>
                              <a:ea typeface="Calibri" panose="020F0502020204030204" pitchFamily="34" charset="0"/>
                              <a:cs typeface="Times New Roman" panose="02020603050405020304" pitchFamily="18" charset="0"/>
                            </a:rPr>
                            <m:t>𝑇</m:t>
                          </m:r>
                        </m:den>
                      </m:f>
                    </m:oMath>
                  </m:oMathPara>
                </a14:m>
                <a:endParaRPr lang="en-IN" sz="2000" dirty="0">
                  <a:effectLst/>
                  <a:latin typeface="+mj-lt"/>
                  <a:ea typeface="Calibri" panose="020F0502020204030204" pitchFamily="34" charset="0"/>
                  <a:cs typeface="Times New Roman" panose="02020603050405020304" pitchFamily="18" charset="0"/>
                </a:endParaRPr>
              </a:p>
              <a:p>
                <a:pPr marL="470535">
                  <a:lnSpc>
                    <a:spcPct val="115000"/>
                  </a:lnSpc>
                </a:pPr>
                <a:r>
                  <a:rPr lang="en-US" sz="2000" dirty="0">
                    <a:effectLst/>
                    <a:latin typeface="+mj-lt"/>
                    <a:ea typeface="Calibri" panose="020F0502020204030204" pitchFamily="34" charset="0"/>
                    <a:cs typeface="Times New Roman" panose="02020603050405020304" pitchFamily="18" charset="0"/>
                  </a:rPr>
                  <a:t> </a:t>
                </a:r>
                <a:endParaRPr lang="en-IN" sz="2000" dirty="0">
                  <a:effectLst/>
                  <a:latin typeface="+mj-lt"/>
                  <a:ea typeface="Calibri" panose="020F0502020204030204" pitchFamily="34" charset="0"/>
                  <a:cs typeface="Times New Roman" panose="02020603050405020304" pitchFamily="18" charset="0"/>
                </a:endParaRPr>
              </a:p>
              <a:p>
                <a:pPr marL="457200">
                  <a:lnSpc>
                    <a:spcPct val="115000"/>
                  </a:lnSpc>
                </a:pPr>
                <a14:m>
                  <m:oMathPara xmlns:m="http://schemas.openxmlformats.org/officeDocument/2006/math">
                    <m:oMathParaPr>
                      <m:jc m:val="centerGroup"/>
                    </m:oMathParaPr>
                    <m:oMath xmlns:m="http://schemas.openxmlformats.org/officeDocument/2006/math">
                      <m:f>
                        <m:fPr>
                          <m:ctrlPr>
                            <a:rPr lang="en-IN" sz="2000" i="1">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2000" i="1">
                              <a:effectLst/>
                              <a:latin typeface="Cambria Math" panose="02040503050406030204" pitchFamily="18" charset="0"/>
                              <a:ea typeface="Calibri" panose="020F0502020204030204" pitchFamily="34" charset="0"/>
                              <a:cs typeface="Times New Roman" panose="02020603050405020304" pitchFamily="18" charset="0"/>
                            </a:rPr>
                            <m:t>36 </m:t>
                          </m:r>
                          <m:r>
                            <a:rPr lang="en-US" sz="2000" i="1">
                              <a:effectLst/>
                              <a:latin typeface="Cambria Math" panose="02040503050406030204" pitchFamily="18" charset="0"/>
                              <a:ea typeface="Calibri" panose="020F0502020204030204" pitchFamily="34" charset="0"/>
                              <a:cs typeface="Times New Roman" panose="02020603050405020304" pitchFamily="18" charset="0"/>
                            </a:rPr>
                            <m:t>𝑋</m:t>
                          </m:r>
                          <m:r>
                            <a:rPr lang="en-US" sz="2000" i="1">
                              <a:effectLst/>
                              <a:latin typeface="Cambria Math" panose="02040503050406030204" pitchFamily="18" charset="0"/>
                              <a:ea typeface="Calibri" panose="020F0502020204030204" pitchFamily="34" charset="0"/>
                              <a:cs typeface="Times New Roman" panose="02020603050405020304" pitchFamily="18" charset="0"/>
                            </a:rPr>
                            <m:t> 5 </m:t>
                          </m:r>
                          <m:r>
                            <a:rPr lang="en-US" sz="2000" i="1">
                              <a:effectLst/>
                              <a:latin typeface="Cambria Math" panose="02040503050406030204" pitchFamily="18" charset="0"/>
                              <a:ea typeface="Calibri" panose="020F0502020204030204" pitchFamily="34" charset="0"/>
                              <a:cs typeface="Times New Roman" panose="02020603050405020304" pitchFamily="18" charset="0"/>
                            </a:rPr>
                            <m:t>𝑚</m:t>
                          </m:r>
                        </m:num>
                        <m:den>
                          <m:r>
                            <a:rPr lang="en-US" sz="2000" i="1">
                              <a:effectLst/>
                              <a:latin typeface="Cambria Math" panose="02040503050406030204" pitchFamily="18" charset="0"/>
                              <a:ea typeface="Calibri" panose="020F0502020204030204" pitchFamily="34" charset="0"/>
                              <a:cs typeface="Times New Roman" panose="02020603050405020304" pitchFamily="18" charset="0"/>
                            </a:rPr>
                            <m:t>18 </m:t>
                          </m:r>
                          <m:r>
                            <a:rPr lang="en-US" sz="2000" i="1">
                              <a:effectLst/>
                              <a:latin typeface="Cambria Math" panose="02040503050406030204" pitchFamily="18" charset="0"/>
                              <a:ea typeface="Calibri" panose="020F0502020204030204" pitchFamily="34" charset="0"/>
                              <a:cs typeface="Times New Roman" panose="02020603050405020304" pitchFamily="18" charset="0"/>
                            </a:rPr>
                            <m:t>𝑠</m:t>
                          </m:r>
                        </m:den>
                      </m:f>
                      <m:r>
                        <a:rPr lang="en-US" sz="2000" i="1">
                          <a:effectLst/>
                          <a:latin typeface="Cambria Math" panose="02040503050406030204" pitchFamily="18" charset="0"/>
                          <a:ea typeface="Calibri" panose="020F0502020204030204" pitchFamily="34" charset="0"/>
                          <a:cs typeface="Times New Roman" panose="02020603050405020304" pitchFamily="18" charset="0"/>
                        </a:rPr>
                        <m:t>=</m:t>
                      </m:r>
                      <m:f>
                        <m:fPr>
                          <m:ctrlPr>
                            <a:rPr lang="en-IN" sz="2000" i="1">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2000" i="1">
                              <a:effectLst/>
                              <a:latin typeface="Cambria Math" panose="02040503050406030204" pitchFamily="18" charset="0"/>
                              <a:ea typeface="Calibri" panose="020F0502020204030204" pitchFamily="34" charset="0"/>
                              <a:cs typeface="Times New Roman" panose="02020603050405020304" pitchFamily="18" charset="0"/>
                            </a:rPr>
                            <m:t>150</m:t>
                          </m:r>
                          <m:r>
                            <a:rPr lang="en-US" sz="2000" i="1">
                              <a:effectLst/>
                              <a:latin typeface="Cambria Math" panose="02040503050406030204" pitchFamily="18" charset="0"/>
                              <a:ea typeface="Calibri" panose="020F0502020204030204" pitchFamily="34" charset="0"/>
                              <a:cs typeface="Times New Roman" panose="02020603050405020304" pitchFamily="18" charset="0"/>
                            </a:rPr>
                            <m:t>𝑚</m:t>
                          </m:r>
                        </m:num>
                        <m:den>
                          <m:r>
                            <a:rPr lang="en-US" sz="2000" i="1">
                              <a:effectLst/>
                              <a:latin typeface="Cambria Math" panose="02040503050406030204" pitchFamily="18" charset="0"/>
                              <a:ea typeface="Calibri" panose="020F0502020204030204" pitchFamily="34" charset="0"/>
                              <a:cs typeface="Times New Roman" panose="02020603050405020304" pitchFamily="18" charset="0"/>
                            </a:rPr>
                            <m:t>𝑇</m:t>
                          </m:r>
                        </m:den>
                      </m:f>
                      <m:r>
                        <a:rPr lang="en-US" sz="2000" i="1">
                          <a:effectLst/>
                          <a:latin typeface="Cambria Math" panose="02040503050406030204" pitchFamily="18" charset="0"/>
                          <a:ea typeface="Calibri" panose="020F0502020204030204" pitchFamily="34" charset="0"/>
                          <a:cs typeface="Times New Roman" panose="02020603050405020304" pitchFamily="18" charset="0"/>
                        </a:rPr>
                        <m:t> </m:t>
                      </m:r>
                    </m:oMath>
                  </m:oMathPara>
                </a14:m>
                <a:endParaRPr lang="en-IN" sz="2000" dirty="0">
                  <a:effectLst/>
                  <a:latin typeface="+mj-lt"/>
                  <a:ea typeface="Calibri" panose="020F0502020204030204" pitchFamily="34" charset="0"/>
                  <a:cs typeface="Times New Roman" panose="02020603050405020304" pitchFamily="18" charset="0"/>
                </a:endParaRPr>
              </a:p>
              <a:p>
                <a:pPr marL="380365">
                  <a:lnSpc>
                    <a:spcPct val="115000"/>
                  </a:lnSpc>
                </a:pPr>
                <a:r>
                  <a:rPr lang="en-US" sz="2000" dirty="0">
                    <a:effectLst/>
                    <a:latin typeface="+mj-lt"/>
                    <a:ea typeface="Calibri" panose="020F0502020204030204" pitchFamily="34" charset="0"/>
                    <a:cs typeface="Times New Roman" panose="02020603050405020304" pitchFamily="18" charset="0"/>
                  </a:rPr>
                  <a:t> </a:t>
                </a:r>
                <a:endParaRPr lang="en-IN" sz="2000" dirty="0">
                  <a:effectLst/>
                  <a:latin typeface="+mj-lt"/>
                  <a:ea typeface="Calibri" panose="020F0502020204030204" pitchFamily="34" charset="0"/>
                  <a:cs typeface="Times New Roman" panose="02020603050405020304" pitchFamily="18" charset="0"/>
                </a:endParaRPr>
              </a:p>
              <a:p>
                <a:pPr marL="650240">
                  <a:lnSpc>
                    <a:spcPct val="115000"/>
                  </a:lnSpc>
                </a:pPr>
                <a14:m>
                  <m:oMathPara xmlns:m="http://schemas.openxmlformats.org/officeDocument/2006/math">
                    <m:oMathParaPr>
                      <m:jc m:val="centerGroup"/>
                    </m:oMathParaPr>
                    <m:oMath xmlns:m="http://schemas.openxmlformats.org/officeDocument/2006/math">
                      <m:r>
                        <a:rPr lang="en-US" sz="2000" i="1">
                          <a:effectLst/>
                          <a:latin typeface="Cambria Math" panose="02040503050406030204" pitchFamily="18" charset="0"/>
                          <a:ea typeface="Calibri" panose="020F0502020204030204" pitchFamily="34" charset="0"/>
                          <a:cs typeface="Times New Roman" panose="02020603050405020304" pitchFamily="18" charset="0"/>
                        </a:rPr>
                        <m:t>𝑇</m:t>
                      </m:r>
                      <m:r>
                        <a:rPr lang="en-US" sz="2000" i="1">
                          <a:effectLst/>
                          <a:latin typeface="Cambria Math" panose="02040503050406030204" pitchFamily="18" charset="0"/>
                          <a:ea typeface="Calibri" panose="020F0502020204030204" pitchFamily="34" charset="0"/>
                          <a:cs typeface="Times New Roman" panose="02020603050405020304" pitchFamily="18" charset="0"/>
                        </a:rPr>
                        <m:t>=</m:t>
                      </m:r>
                      <m:f>
                        <m:fPr>
                          <m:ctrlPr>
                            <a:rPr lang="en-IN" sz="2000" i="1">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2000" i="1">
                              <a:effectLst/>
                              <a:latin typeface="Cambria Math" panose="02040503050406030204" pitchFamily="18" charset="0"/>
                              <a:ea typeface="Calibri" panose="020F0502020204030204" pitchFamily="34" charset="0"/>
                              <a:cs typeface="Times New Roman" panose="02020603050405020304" pitchFamily="18" charset="0"/>
                            </a:rPr>
                            <m:t>150 </m:t>
                          </m:r>
                          <m:r>
                            <a:rPr lang="en-US" sz="2000" i="1">
                              <a:effectLst/>
                              <a:latin typeface="Cambria Math" panose="02040503050406030204" pitchFamily="18" charset="0"/>
                              <a:ea typeface="Calibri" panose="020F0502020204030204" pitchFamily="34" charset="0"/>
                              <a:cs typeface="Times New Roman" panose="02020603050405020304" pitchFamily="18" charset="0"/>
                            </a:rPr>
                            <m:t>𝑋</m:t>
                          </m:r>
                          <m:r>
                            <a:rPr lang="en-US" sz="2000" i="1">
                              <a:effectLst/>
                              <a:latin typeface="Cambria Math" panose="02040503050406030204" pitchFamily="18" charset="0"/>
                              <a:ea typeface="Calibri" panose="020F0502020204030204" pitchFamily="34" charset="0"/>
                              <a:cs typeface="Times New Roman" panose="02020603050405020304" pitchFamily="18" charset="0"/>
                            </a:rPr>
                            <m:t> 18 </m:t>
                          </m:r>
                          <m:r>
                            <a:rPr lang="en-US" sz="2000" i="1">
                              <a:effectLst/>
                              <a:latin typeface="Cambria Math" panose="02040503050406030204" pitchFamily="18" charset="0"/>
                              <a:ea typeface="Calibri" panose="020F0502020204030204" pitchFamily="34" charset="0"/>
                              <a:cs typeface="Times New Roman" panose="02020603050405020304" pitchFamily="18" charset="0"/>
                            </a:rPr>
                            <m:t>𝑚𝑠</m:t>
                          </m:r>
                        </m:num>
                        <m:den>
                          <m:r>
                            <a:rPr lang="en-US" sz="2000" i="1">
                              <a:effectLst/>
                              <a:latin typeface="Cambria Math" panose="02040503050406030204" pitchFamily="18" charset="0"/>
                              <a:ea typeface="Calibri" panose="020F0502020204030204" pitchFamily="34" charset="0"/>
                              <a:cs typeface="Times New Roman" panose="02020603050405020304" pitchFamily="18" charset="0"/>
                            </a:rPr>
                            <m:t>36 </m:t>
                          </m:r>
                          <m:r>
                            <a:rPr lang="en-US" sz="2000" i="1">
                              <a:effectLst/>
                              <a:latin typeface="Cambria Math" panose="02040503050406030204" pitchFamily="18" charset="0"/>
                              <a:ea typeface="Calibri" panose="020F0502020204030204" pitchFamily="34" charset="0"/>
                              <a:cs typeface="Times New Roman" panose="02020603050405020304" pitchFamily="18" charset="0"/>
                            </a:rPr>
                            <m:t>𝑋</m:t>
                          </m:r>
                          <m:r>
                            <a:rPr lang="en-US" sz="2000" i="1">
                              <a:effectLst/>
                              <a:latin typeface="Cambria Math" panose="02040503050406030204" pitchFamily="18" charset="0"/>
                              <a:ea typeface="Calibri" panose="020F0502020204030204" pitchFamily="34" charset="0"/>
                              <a:cs typeface="Times New Roman" panose="02020603050405020304" pitchFamily="18" charset="0"/>
                            </a:rPr>
                            <m:t> 5 </m:t>
                          </m:r>
                          <m:r>
                            <a:rPr lang="en-US" sz="2000" i="1">
                              <a:effectLst/>
                              <a:latin typeface="Cambria Math" panose="02040503050406030204" pitchFamily="18" charset="0"/>
                              <a:ea typeface="Calibri" panose="020F0502020204030204" pitchFamily="34" charset="0"/>
                              <a:cs typeface="Times New Roman" panose="02020603050405020304" pitchFamily="18" charset="0"/>
                            </a:rPr>
                            <m:t>𝑚</m:t>
                          </m:r>
                        </m:den>
                      </m:f>
                    </m:oMath>
                  </m:oMathPara>
                </a14:m>
                <a:endParaRPr lang="en-IN" sz="2000" dirty="0">
                  <a:effectLst/>
                  <a:latin typeface="+mj-lt"/>
                  <a:ea typeface="Calibri" panose="020F0502020204030204" pitchFamily="34" charset="0"/>
                  <a:cs typeface="Times New Roman" panose="02020603050405020304" pitchFamily="18" charset="0"/>
                </a:endParaRPr>
              </a:p>
              <a:p>
                <a:pPr marL="290195">
                  <a:lnSpc>
                    <a:spcPct val="115000"/>
                  </a:lnSpc>
                </a:pPr>
                <a:r>
                  <a:rPr lang="en-US" sz="2000" dirty="0">
                    <a:effectLst/>
                    <a:latin typeface="+mj-lt"/>
                    <a:ea typeface="Calibri" panose="020F0502020204030204" pitchFamily="34" charset="0"/>
                    <a:cs typeface="Times New Roman" panose="02020603050405020304" pitchFamily="18" charset="0"/>
                  </a:rPr>
                  <a:t> </a:t>
                </a:r>
                <a:endParaRPr lang="en-IN" sz="2000" dirty="0">
                  <a:effectLst/>
                  <a:latin typeface="+mj-lt"/>
                  <a:ea typeface="Calibri" panose="020F0502020204030204" pitchFamily="34" charset="0"/>
                  <a:cs typeface="Times New Roman" panose="02020603050405020304" pitchFamily="18" charset="0"/>
                </a:endParaRPr>
              </a:p>
              <a:p>
                <a:pPr marL="110490">
                  <a:lnSpc>
                    <a:spcPct val="115000"/>
                  </a:lnSpc>
                  <a:spcAft>
                    <a:spcPts val="1000"/>
                  </a:spcAft>
                </a:pPr>
                <a14:m>
                  <m:oMathPara xmlns:m="http://schemas.openxmlformats.org/officeDocument/2006/math">
                    <m:oMathParaPr>
                      <m:jc m:val="centerGroup"/>
                    </m:oMathParaPr>
                    <m:oMath xmlns:m="http://schemas.openxmlformats.org/officeDocument/2006/math">
                      <m:r>
                        <a:rPr lang="en-US" sz="2000" i="1" smtClean="0">
                          <a:solidFill>
                            <a:schemeClr val="tx2"/>
                          </a:solidFill>
                          <a:effectLst/>
                          <a:latin typeface="Cambria Math" panose="02040503050406030204" pitchFamily="18" charset="0"/>
                          <a:ea typeface="Calibri" panose="020F0502020204030204" pitchFamily="34" charset="0"/>
                          <a:cs typeface="Times New Roman" panose="02020603050405020304" pitchFamily="18" charset="0"/>
                        </a:rPr>
                        <m:t>𝑇</m:t>
                      </m:r>
                      <m:r>
                        <a:rPr lang="en-US" sz="2000" i="1" smtClean="0">
                          <a:solidFill>
                            <a:schemeClr val="tx2"/>
                          </a:solidFill>
                          <a:effectLst/>
                          <a:latin typeface="Cambria Math" panose="02040503050406030204" pitchFamily="18" charset="0"/>
                          <a:ea typeface="Calibri" panose="020F0502020204030204" pitchFamily="34" charset="0"/>
                          <a:cs typeface="Times New Roman" panose="02020603050405020304" pitchFamily="18" charset="0"/>
                        </a:rPr>
                        <m:t>=15 </m:t>
                      </m:r>
                      <m:r>
                        <a:rPr lang="en-US" sz="2000" i="1" smtClean="0">
                          <a:solidFill>
                            <a:schemeClr val="tx2"/>
                          </a:solidFill>
                          <a:effectLst/>
                          <a:latin typeface="Cambria Math" panose="02040503050406030204" pitchFamily="18" charset="0"/>
                          <a:ea typeface="Calibri" panose="020F0502020204030204" pitchFamily="34" charset="0"/>
                          <a:cs typeface="Times New Roman" panose="02020603050405020304" pitchFamily="18" charset="0"/>
                        </a:rPr>
                        <m:t>𝑠</m:t>
                      </m:r>
                    </m:oMath>
                  </m:oMathPara>
                </a14:m>
                <a:endParaRPr lang="en-IN" sz="2000" dirty="0">
                  <a:solidFill>
                    <a:schemeClr val="tx2"/>
                  </a:solidFill>
                  <a:effectLst/>
                  <a:latin typeface="+mj-lt"/>
                  <a:ea typeface="Calibri" panose="020F0502020204030204" pitchFamily="34" charset="0"/>
                  <a:cs typeface="Times New Roman" panose="02020603050405020304" pitchFamily="18" charset="0"/>
                </a:endParaRPr>
              </a:p>
            </p:txBody>
          </p:sp>
        </mc:Choice>
        <mc:Fallback xmlns="">
          <p:sp>
            <p:nvSpPr>
              <p:cNvPr id="7" name="TextBox 6">
                <a:extLst>
                  <a:ext uri="{FF2B5EF4-FFF2-40B4-BE49-F238E27FC236}">
                    <a16:creationId xmlns:a16="http://schemas.microsoft.com/office/drawing/2014/main" id="{8042ABD0-48D0-4EE2-A891-C4D00EBC8492}"/>
                  </a:ext>
                </a:extLst>
              </p:cNvPr>
              <p:cNvSpPr txBox="1">
                <a:spLocks noRot="1" noChangeAspect="1" noMove="1" noResize="1" noEditPoints="1" noAdjustHandles="1" noChangeArrowheads="1" noChangeShapeType="1" noTextEdit="1"/>
              </p:cNvSpPr>
              <p:nvPr/>
            </p:nvSpPr>
            <p:spPr>
              <a:xfrm>
                <a:off x="3721707" y="1981163"/>
                <a:ext cx="4809710" cy="4605556"/>
              </a:xfrm>
              <a:prstGeom prst="rect">
                <a:avLst/>
              </a:prstGeom>
              <a:blipFill>
                <a:blip r:embed="rId2"/>
                <a:stretch>
                  <a:fillRect t="-265"/>
                </a:stretch>
              </a:blipFill>
            </p:spPr>
            <p:txBody>
              <a:bodyPr/>
              <a:lstStyle/>
              <a:p>
                <a:r>
                  <a:rPr lang="en-IN">
                    <a:noFill/>
                  </a:rPr>
                  <a:t> </a:t>
                </a:r>
              </a:p>
            </p:txBody>
          </p:sp>
        </mc:Fallback>
      </mc:AlternateContent>
    </p:spTree>
    <p:extLst>
      <p:ext uri="{BB962C8B-B14F-4D97-AF65-F5344CB8AC3E}">
        <p14:creationId xmlns:p14="http://schemas.microsoft.com/office/powerpoint/2010/main" val="3399833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xEl>
                                              <p:pRg st="0" end="0"/>
                                            </p:txEl>
                                          </p:spTgt>
                                        </p:tgtEl>
                                        <p:attrNameLst>
                                          <p:attrName>style.visibility</p:attrName>
                                        </p:attrNameLst>
                                      </p:cBhvr>
                                      <p:to>
                                        <p:strVal val="visible"/>
                                      </p:to>
                                    </p:set>
                                    <p:animEffect transition="in" filter="fade">
                                      <p:cBhvr>
                                        <p:cTn id="17" dur="500"/>
                                        <p:tgtEl>
                                          <p:spTgt spid="7">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xEl>
                                              <p:pRg st="1" end="1"/>
                                            </p:txEl>
                                          </p:spTgt>
                                        </p:tgtEl>
                                        <p:attrNameLst>
                                          <p:attrName>style.visibility</p:attrName>
                                        </p:attrNameLst>
                                      </p:cBhvr>
                                      <p:to>
                                        <p:strVal val="visible"/>
                                      </p:to>
                                    </p:set>
                                    <p:animEffect transition="in" filter="fade">
                                      <p:cBhvr>
                                        <p:cTn id="22" dur="500"/>
                                        <p:tgtEl>
                                          <p:spTgt spid="7">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
                                            <p:txEl>
                                              <p:pRg st="2" end="2"/>
                                            </p:txEl>
                                          </p:spTgt>
                                        </p:tgtEl>
                                        <p:attrNameLst>
                                          <p:attrName>style.visibility</p:attrName>
                                        </p:attrNameLst>
                                      </p:cBhvr>
                                      <p:to>
                                        <p:strVal val="visible"/>
                                      </p:to>
                                    </p:set>
                                    <p:animEffect transition="in" filter="fade">
                                      <p:cBhvr>
                                        <p:cTn id="27" dur="500"/>
                                        <p:tgtEl>
                                          <p:spTgt spid="7">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7">
                                            <p:txEl>
                                              <p:pRg st="4" end="4"/>
                                            </p:txEl>
                                          </p:spTgt>
                                        </p:tgtEl>
                                        <p:attrNameLst>
                                          <p:attrName>style.visibility</p:attrName>
                                        </p:attrNameLst>
                                      </p:cBhvr>
                                      <p:to>
                                        <p:strVal val="visible"/>
                                      </p:to>
                                    </p:set>
                                    <p:animEffect transition="in" filter="fade">
                                      <p:cBhvr>
                                        <p:cTn id="32" dur="500"/>
                                        <p:tgtEl>
                                          <p:spTgt spid="7">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7">
                                            <p:txEl>
                                              <p:pRg st="6" end="6"/>
                                            </p:txEl>
                                          </p:spTgt>
                                        </p:tgtEl>
                                        <p:attrNameLst>
                                          <p:attrName>style.visibility</p:attrName>
                                        </p:attrNameLst>
                                      </p:cBhvr>
                                      <p:to>
                                        <p:strVal val="visible"/>
                                      </p:to>
                                    </p:set>
                                    <p:animEffect transition="in" filter="fade">
                                      <p:cBhvr>
                                        <p:cTn id="37" dur="500"/>
                                        <p:tgtEl>
                                          <p:spTgt spid="7">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7">
                                            <p:txEl>
                                              <p:pRg st="8" end="8"/>
                                            </p:txEl>
                                          </p:spTgt>
                                        </p:tgtEl>
                                        <p:attrNameLst>
                                          <p:attrName>style.visibility</p:attrName>
                                        </p:attrNameLst>
                                      </p:cBhvr>
                                      <p:to>
                                        <p:strVal val="visible"/>
                                      </p:to>
                                    </p:set>
                                    <p:animEffect transition="in" filter="fade">
                                      <p:cBhvr>
                                        <p:cTn id="42" dur="500"/>
                                        <p:tgtEl>
                                          <p:spTgt spid="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uiExpand="1" build="p"/>
      <p:bldP spid="7"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899F8-C5E2-4E3F-BC5B-ADC61B76C969}"/>
              </a:ext>
            </a:extLst>
          </p:cNvPr>
          <p:cNvSpPr>
            <a:spLocks noGrp="1"/>
          </p:cNvSpPr>
          <p:nvPr>
            <p:ph type="title"/>
          </p:nvPr>
        </p:nvSpPr>
        <p:spPr/>
        <p:txBody>
          <a:bodyPr/>
          <a:lstStyle/>
          <a:p>
            <a:r>
              <a:rPr lang="en-US" dirty="0"/>
              <a:t>When a moving train crosses two different objects</a:t>
            </a:r>
            <a:endParaRPr lang="en-IN" dirty="0"/>
          </a:p>
        </p:txBody>
      </p:sp>
      <p:sp>
        <p:nvSpPr>
          <p:cNvPr id="4" name="Rectangle: Rounded Corners 3">
            <a:extLst>
              <a:ext uri="{FF2B5EF4-FFF2-40B4-BE49-F238E27FC236}">
                <a16:creationId xmlns:a16="http://schemas.microsoft.com/office/drawing/2014/main" id="{C0365AE9-D101-4128-82E0-B7A0997A3BD9}"/>
              </a:ext>
            </a:extLst>
          </p:cNvPr>
          <p:cNvSpPr/>
          <p:nvPr/>
        </p:nvSpPr>
        <p:spPr>
          <a:xfrm>
            <a:off x="546652" y="1901650"/>
            <a:ext cx="11400183" cy="4608480"/>
          </a:xfrm>
          <a:prstGeom prst="roundRect">
            <a:avLst/>
          </a:prstGeom>
          <a:no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Content Placeholder 4">
            <a:extLst>
              <a:ext uri="{FF2B5EF4-FFF2-40B4-BE49-F238E27FC236}">
                <a16:creationId xmlns:a16="http://schemas.microsoft.com/office/drawing/2014/main" id="{C941098C-2072-46DD-8010-3B86EFE8D242}"/>
              </a:ext>
            </a:extLst>
          </p:cNvPr>
          <p:cNvSpPr>
            <a:spLocks noGrp="1"/>
          </p:cNvSpPr>
          <p:nvPr>
            <p:ph idx="1"/>
          </p:nvPr>
        </p:nvSpPr>
        <p:spPr>
          <a:xfrm>
            <a:off x="131180" y="863444"/>
            <a:ext cx="11929641" cy="799667"/>
          </a:xfrm>
        </p:spPr>
        <p:txBody>
          <a:bodyPr/>
          <a:lstStyle/>
          <a:p>
            <a:r>
              <a:rPr lang="en-US" b="1" dirty="0">
                <a:solidFill>
                  <a:schemeClr val="accent6"/>
                </a:solidFill>
              </a:rPr>
              <a:t>Example: </a:t>
            </a:r>
            <a:r>
              <a:rPr lang="en-US" dirty="0">
                <a:solidFill>
                  <a:schemeClr val="accent6"/>
                </a:solidFill>
              </a:rPr>
              <a:t>A train running at a speed of 30 km/h takes 18 sec to pass a railway platform and it takes 15 sec to pass a man who is running at a speed of 6 km/h in the same direction. Find the length of platform?</a:t>
            </a:r>
            <a:endParaRPr lang="en-IN" dirty="0"/>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BE0C9DB6-12F3-4609-B0D9-0C35FF77A629}"/>
                  </a:ext>
                </a:extLst>
              </p:cNvPr>
              <p:cNvSpPr txBox="1"/>
              <p:nvPr/>
            </p:nvSpPr>
            <p:spPr>
              <a:xfrm>
                <a:off x="793307" y="1865049"/>
                <a:ext cx="5093971" cy="4959691"/>
              </a:xfrm>
              <a:prstGeom prst="rect">
                <a:avLst/>
              </a:prstGeom>
              <a:noFill/>
            </p:spPr>
            <p:txBody>
              <a:bodyPr wrap="square">
                <a:spAutoFit/>
              </a:bodyPr>
              <a:lstStyle/>
              <a:p>
                <a:pPr marL="268288" algn="just">
                  <a:lnSpc>
                    <a:spcPct val="115000"/>
                  </a:lnSpc>
                </a:pPr>
                <a:r>
                  <a:rPr lang="en-US" sz="2000" dirty="0">
                    <a:effectLst/>
                    <a:latin typeface="+mj-lt"/>
                    <a:ea typeface="Calibri" panose="020F0502020204030204" pitchFamily="34" charset="0"/>
                    <a:cs typeface="Times New Roman" panose="02020603050405020304" pitchFamily="18" charset="0"/>
                  </a:rPr>
                  <a:t>Here, we have two different cases.</a:t>
                </a:r>
                <a:endParaRPr lang="en-IN" sz="2000" dirty="0">
                  <a:effectLst/>
                  <a:latin typeface="+mj-lt"/>
                  <a:ea typeface="Calibri" panose="020F0502020204030204" pitchFamily="34" charset="0"/>
                  <a:cs typeface="Times New Roman" panose="02020603050405020304" pitchFamily="18" charset="0"/>
                </a:endParaRPr>
              </a:p>
              <a:p>
                <a:pPr marL="252095" algn="just">
                  <a:lnSpc>
                    <a:spcPct val="115000"/>
                  </a:lnSpc>
                </a:pPr>
                <a:r>
                  <a:rPr lang="en-US" sz="2000" dirty="0">
                    <a:effectLst/>
                    <a:latin typeface="+mj-lt"/>
                    <a:ea typeface="Calibri" panose="020F0502020204030204" pitchFamily="34" charset="0"/>
                    <a:cs typeface="Times New Roman" panose="02020603050405020304" pitchFamily="18" charset="0"/>
                  </a:rPr>
                  <a:t>First case is of train and man</a:t>
                </a:r>
                <a:endParaRPr lang="en-IN" sz="2000" dirty="0">
                  <a:effectLst/>
                  <a:latin typeface="+mj-lt"/>
                  <a:ea typeface="Calibri" panose="020F0502020204030204" pitchFamily="34" charset="0"/>
                  <a:cs typeface="Times New Roman" panose="02020603050405020304" pitchFamily="18" charset="0"/>
                </a:endParaRPr>
              </a:p>
              <a:p>
                <a:pPr marL="252095" algn="just">
                  <a:lnSpc>
                    <a:spcPct val="115000"/>
                  </a:lnSpc>
                  <a:spcAft>
                    <a:spcPts val="1000"/>
                  </a:spcAft>
                </a:pPr>
                <a:r>
                  <a:rPr lang="en-US" sz="2000" dirty="0">
                    <a:effectLst/>
                    <a:latin typeface="+mj-lt"/>
                    <a:ea typeface="Calibri" panose="020F0502020204030204" pitchFamily="34" charset="0"/>
                    <a:cs typeface="Times New Roman" panose="02020603050405020304" pitchFamily="18" charset="0"/>
                  </a:rPr>
                  <a:t>S </a:t>
                </a:r>
                <a14:m>
                  <m:oMath xmlns:m="http://schemas.openxmlformats.org/officeDocument/2006/math">
                    <m:r>
                      <a:rPr lang="en-US" sz="2000" i="1">
                        <a:effectLst/>
                        <a:latin typeface="Cambria Math" panose="02040503050406030204" pitchFamily="18" charset="0"/>
                        <a:ea typeface="Calibri" panose="020F0502020204030204" pitchFamily="34" charset="0"/>
                        <a:cs typeface="Times New Roman" panose="02020603050405020304" pitchFamily="18" charset="0"/>
                      </a:rPr>
                      <m:t>=30 </m:t>
                    </m:r>
                    <m:r>
                      <a:rPr lang="en-US" sz="2000" i="1">
                        <a:effectLst/>
                        <a:latin typeface="Cambria Math" panose="02040503050406030204" pitchFamily="18" charset="0"/>
                        <a:ea typeface="Calibri" panose="020F0502020204030204" pitchFamily="34" charset="0"/>
                        <a:cs typeface="Times New Roman" panose="02020603050405020304" pitchFamily="18" charset="0"/>
                      </a:rPr>
                      <m:t>𝑘𝑚</m:t>
                    </m:r>
                    <m:r>
                      <a:rPr lang="en-US" sz="2000" i="1">
                        <a:effectLst/>
                        <a:latin typeface="Cambria Math" panose="02040503050406030204" pitchFamily="18" charset="0"/>
                        <a:ea typeface="Calibri" panose="020F0502020204030204" pitchFamily="34" charset="0"/>
                        <a:cs typeface="Times New Roman" panose="02020603050405020304" pitchFamily="18" charset="0"/>
                      </a:rPr>
                      <m:t>/</m:t>
                    </m:r>
                    <m:r>
                      <a:rPr lang="en-US" sz="2000" i="1">
                        <a:effectLst/>
                        <a:latin typeface="Cambria Math" panose="02040503050406030204" pitchFamily="18" charset="0"/>
                        <a:ea typeface="Calibri" panose="020F0502020204030204" pitchFamily="34" charset="0"/>
                        <a:cs typeface="Times New Roman" panose="02020603050405020304" pitchFamily="18" charset="0"/>
                      </a:rPr>
                      <m:t>h</m:t>
                    </m:r>
                    <m:r>
                      <a:rPr lang="en-US" sz="2000" i="1">
                        <a:effectLst/>
                        <a:latin typeface="Cambria Math" panose="02040503050406030204" pitchFamily="18" charset="0"/>
                        <a:ea typeface="Calibri" panose="020F0502020204030204" pitchFamily="34" charset="0"/>
                        <a:cs typeface="Times New Roman" panose="02020603050405020304" pitchFamily="18" charset="0"/>
                      </a:rPr>
                      <m:t> −6 </m:t>
                    </m:r>
                    <m:r>
                      <a:rPr lang="en-US" sz="2000" i="1">
                        <a:effectLst/>
                        <a:latin typeface="Cambria Math" panose="02040503050406030204" pitchFamily="18" charset="0"/>
                        <a:ea typeface="Calibri" panose="020F0502020204030204" pitchFamily="34" charset="0"/>
                        <a:cs typeface="Times New Roman" panose="02020603050405020304" pitchFamily="18" charset="0"/>
                      </a:rPr>
                      <m:t>𝑘𝑚</m:t>
                    </m:r>
                    <m:r>
                      <a:rPr lang="en-US" sz="2000" i="1">
                        <a:effectLst/>
                        <a:latin typeface="Cambria Math" panose="02040503050406030204" pitchFamily="18" charset="0"/>
                        <a:ea typeface="Calibri" panose="020F0502020204030204" pitchFamily="34" charset="0"/>
                        <a:cs typeface="Times New Roman" panose="02020603050405020304" pitchFamily="18" charset="0"/>
                      </a:rPr>
                      <m:t>/</m:t>
                    </m:r>
                    <m:r>
                      <a:rPr lang="en-US" sz="2000" i="1">
                        <a:effectLst/>
                        <a:latin typeface="Cambria Math" panose="02040503050406030204" pitchFamily="18" charset="0"/>
                        <a:ea typeface="Calibri" panose="020F0502020204030204" pitchFamily="34" charset="0"/>
                        <a:cs typeface="Times New Roman" panose="02020603050405020304" pitchFamily="18" charset="0"/>
                      </a:rPr>
                      <m:t>h</m:t>
                    </m:r>
                    <m:r>
                      <a:rPr lang="en-US" sz="2000" i="1">
                        <a:effectLst/>
                        <a:latin typeface="Cambria Math" panose="02040503050406030204" pitchFamily="18" charset="0"/>
                        <a:ea typeface="Calibri" panose="020F0502020204030204" pitchFamily="34" charset="0"/>
                        <a:cs typeface="Times New Roman" panose="02020603050405020304" pitchFamily="18" charset="0"/>
                      </a:rPr>
                      <m:t> =24 </m:t>
                    </m:r>
                    <m:r>
                      <a:rPr lang="en-US" sz="2000" i="1">
                        <a:effectLst/>
                        <a:latin typeface="Cambria Math" panose="02040503050406030204" pitchFamily="18" charset="0"/>
                        <a:ea typeface="Calibri" panose="020F0502020204030204" pitchFamily="34" charset="0"/>
                        <a:cs typeface="Times New Roman" panose="02020603050405020304" pitchFamily="18" charset="0"/>
                      </a:rPr>
                      <m:t>𝑘𝑚</m:t>
                    </m:r>
                    <m:r>
                      <a:rPr lang="en-US" sz="2000" i="1">
                        <a:effectLst/>
                        <a:latin typeface="Cambria Math" panose="02040503050406030204" pitchFamily="18" charset="0"/>
                        <a:ea typeface="Calibri" panose="020F0502020204030204" pitchFamily="34" charset="0"/>
                        <a:cs typeface="Times New Roman" panose="02020603050405020304" pitchFamily="18" charset="0"/>
                      </a:rPr>
                      <m:t>/</m:t>
                    </m:r>
                    <m:r>
                      <a:rPr lang="en-US" sz="2000" i="1">
                        <a:effectLst/>
                        <a:latin typeface="Cambria Math" panose="02040503050406030204" pitchFamily="18" charset="0"/>
                        <a:ea typeface="Calibri" panose="020F0502020204030204" pitchFamily="34" charset="0"/>
                        <a:cs typeface="Times New Roman" panose="02020603050405020304" pitchFamily="18" charset="0"/>
                      </a:rPr>
                      <m:t>h</m:t>
                    </m:r>
                  </m:oMath>
                </a14:m>
                <a:r>
                  <a:rPr lang="en-US" sz="2000" dirty="0">
                    <a:effectLst/>
                    <a:latin typeface="+mj-lt"/>
                    <a:ea typeface="Calibri" panose="020F0502020204030204" pitchFamily="34" charset="0"/>
                    <a:cs typeface="Times New Roman" panose="02020603050405020304" pitchFamily="18" charset="0"/>
                  </a:rPr>
                  <a:t> </a:t>
                </a:r>
                <a:endParaRPr lang="en-IN" sz="2000" dirty="0">
                  <a:effectLst/>
                  <a:latin typeface="+mj-lt"/>
                  <a:ea typeface="Calibri" panose="020F0502020204030204" pitchFamily="34" charset="0"/>
                  <a:cs typeface="Times New Roman" panose="02020603050405020304" pitchFamily="18" charset="0"/>
                </a:endParaRPr>
              </a:p>
              <a:p>
                <a:pPr algn="just">
                  <a:lnSpc>
                    <a:spcPct val="115000"/>
                  </a:lnSpc>
                  <a:spcAft>
                    <a:spcPts val="1000"/>
                  </a:spcAft>
                </a:pPr>
                <a:r>
                  <a:rPr lang="en-US" sz="2000" dirty="0">
                    <a:effectLst/>
                    <a:latin typeface="+mj-lt"/>
                    <a:ea typeface="Calibri" panose="020F0502020204030204" pitchFamily="34" charset="0"/>
                    <a:cs typeface="Times New Roman" panose="02020603050405020304" pitchFamily="18" charset="0"/>
                  </a:rPr>
                  <a:t>    T </a:t>
                </a:r>
                <a14:m>
                  <m:oMath xmlns:m="http://schemas.openxmlformats.org/officeDocument/2006/math">
                    <m:r>
                      <a:rPr lang="en-US" sz="2000" i="1">
                        <a:effectLst/>
                        <a:latin typeface="Cambria Math" panose="02040503050406030204" pitchFamily="18" charset="0"/>
                        <a:ea typeface="Calibri" panose="020F0502020204030204" pitchFamily="34" charset="0"/>
                        <a:cs typeface="Times New Roman" panose="02020603050405020304" pitchFamily="18" charset="0"/>
                      </a:rPr>
                      <m:t>=15 </m:t>
                    </m:r>
                    <m:r>
                      <a:rPr lang="en-US" sz="2000" i="1" smtClean="0">
                        <a:effectLst/>
                        <a:latin typeface="Cambria Math" panose="02040503050406030204" pitchFamily="18" charset="0"/>
                        <a:ea typeface="Calibri" panose="020F0502020204030204" pitchFamily="34" charset="0"/>
                        <a:cs typeface="Times New Roman" panose="02020603050405020304" pitchFamily="18" charset="0"/>
                      </a:rPr>
                      <m:t>𝑠</m:t>
                    </m:r>
                  </m:oMath>
                </a14:m>
                <a:endParaRPr lang="en-IN" sz="2000" dirty="0">
                  <a:effectLst/>
                  <a:latin typeface="+mj-lt"/>
                  <a:ea typeface="Calibri" panose="020F0502020204030204" pitchFamily="34" charset="0"/>
                  <a:cs typeface="Times New Roman" panose="02020603050405020304" pitchFamily="18" charset="0"/>
                </a:endParaRPr>
              </a:p>
              <a:p>
                <a:pPr marL="457200">
                  <a:lnSpc>
                    <a:spcPct val="115000"/>
                  </a:lnSpc>
                </a:pPr>
                <a14:m>
                  <m:oMathPara xmlns:m="http://schemas.openxmlformats.org/officeDocument/2006/math">
                    <m:oMathParaPr>
                      <m:jc m:val="centerGroup"/>
                    </m:oMathParaPr>
                    <m:oMath xmlns:m="http://schemas.openxmlformats.org/officeDocument/2006/math">
                      <m:r>
                        <a:rPr lang="en-US" sz="2000" i="1">
                          <a:effectLst/>
                          <a:latin typeface="Cambria Math" panose="02040503050406030204" pitchFamily="18" charset="0"/>
                          <a:ea typeface="Calibri" panose="020F0502020204030204" pitchFamily="34" charset="0"/>
                          <a:cs typeface="Times New Roman" panose="02020603050405020304" pitchFamily="18" charset="0"/>
                        </a:rPr>
                        <m:t>𝑆</m:t>
                      </m:r>
                      <m:r>
                        <a:rPr lang="en-US" sz="2000" i="1">
                          <a:effectLst/>
                          <a:latin typeface="Cambria Math" panose="02040503050406030204" pitchFamily="18" charset="0"/>
                          <a:ea typeface="Calibri" panose="020F0502020204030204" pitchFamily="34" charset="0"/>
                          <a:cs typeface="Times New Roman" panose="02020603050405020304" pitchFamily="18" charset="0"/>
                        </a:rPr>
                        <m:t>=</m:t>
                      </m:r>
                      <m:f>
                        <m:fPr>
                          <m:ctrlPr>
                            <a:rPr lang="en-IN" sz="2000" i="1">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2000" i="1">
                              <a:effectLst/>
                              <a:latin typeface="Cambria Math" panose="02040503050406030204" pitchFamily="18" charset="0"/>
                              <a:ea typeface="Calibri" panose="020F0502020204030204" pitchFamily="34" charset="0"/>
                              <a:cs typeface="Times New Roman" panose="02020603050405020304" pitchFamily="18" charset="0"/>
                            </a:rPr>
                            <m:t>𝐿</m:t>
                          </m:r>
                        </m:num>
                        <m:den>
                          <m:r>
                            <a:rPr lang="en-US" sz="2000" i="1">
                              <a:effectLst/>
                              <a:latin typeface="Cambria Math" panose="02040503050406030204" pitchFamily="18" charset="0"/>
                              <a:ea typeface="Calibri" panose="020F0502020204030204" pitchFamily="34" charset="0"/>
                              <a:cs typeface="Times New Roman" panose="02020603050405020304" pitchFamily="18" charset="0"/>
                            </a:rPr>
                            <m:t>𝑇</m:t>
                          </m:r>
                        </m:den>
                      </m:f>
                    </m:oMath>
                  </m:oMathPara>
                </a14:m>
                <a:endParaRPr lang="en-IN" sz="2000" dirty="0">
                  <a:effectLst/>
                  <a:latin typeface="+mj-lt"/>
                  <a:ea typeface="Calibri" panose="020F0502020204030204" pitchFamily="34" charset="0"/>
                  <a:cs typeface="Times New Roman" panose="02020603050405020304" pitchFamily="18" charset="0"/>
                </a:endParaRPr>
              </a:p>
              <a:p>
                <a:pPr marL="457200">
                  <a:lnSpc>
                    <a:spcPct val="115000"/>
                  </a:lnSpc>
                </a:pPr>
                <a14:m>
                  <m:oMathPara xmlns:m="http://schemas.openxmlformats.org/officeDocument/2006/math">
                    <m:oMathParaPr>
                      <m:jc m:val="centerGroup"/>
                    </m:oMathParaPr>
                    <m:oMath xmlns:m="http://schemas.openxmlformats.org/officeDocument/2006/math">
                      <m:f>
                        <m:fPr>
                          <m:ctrlPr>
                            <a:rPr lang="en-IN" sz="2000" i="1">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2000" i="1">
                              <a:effectLst/>
                              <a:latin typeface="Cambria Math" panose="02040503050406030204" pitchFamily="18" charset="0"/>
                              <a:ea typeface="Calibri" panose="020F0502020204030204" pitchFamily="34" charset="0"/>
                              <a:cs typeface="Times New Roman" panose="02020603050405020304" pitchFamily="18" charset="0"/>
                            </a:rPr>
                            <m:t>24 </m:t>
                          </m:r>
                          <m:r>
                            <a:rPr lang="en-US" sz="2000" i="1">
                              <a:effectLst/>
                              <a:latin typeface="Cambria Math" panose="02040503050406030204" pitchFamily="18" charset="0"/>
                              <a:ea typeface="Calibri" panose="020F0502020204030204" pitchFamily="34" charset="0"/>
                              <a:cs typeface="Times New Roman" panose="02020603050405020304" pitchFamily="18" charset="0"/>
                            </a:rPr>
                            <m:t>𝑋</m:t>
                          </m:r>
                          <m:r>
                            <a:rPr lang="en-US" sz="2000" i="1">
                              <a:effectLst/>
                              <a:latin typeface="Cambria Math" panose="02040503050406030204" pitchFamily="18" charset="0"/>
                              <a:ea typeface="Calibri" panose="020F0502020204030204" pitchFamily="34" charset="0"/>
                              <a:cs typeface="Times New Roman" panose="02020603050405020304" pitchFamily="18" charset="0"/>
                            </a:rPr>
                            <m:t> 5 </m:t>
                          </m:r>
                          <m:r>
                            <a:rPr lang="en-US" sz="2000" i="1">
                              <a:effectLst/>
                              <a:latin typeface="Cambria Math" panose="02040503050406030204" pitchFamily="18" charset="0"/>
                              <a:ea typeface="Calibri" panose="020F0502020204030204" pitchFamily="34" charset="0"/>
                              <a:cs typeface="Times New Roman" panose="02020603050405020304" pitchFamily="18" charset="0"/>
                            </a:rPr>
                            <m:t>𝑚</m:t>
                          </m:r>
                        </m:num>
                        <m:den>
                          <m:r>
                            <a:rPr lang="en-US" sz="2000" i="1">
                              <a:effectLst/>
                              <a:latin typeface="Cambria Math" panose="02040503050406030204" pitchFamily="18" charset="0"/>
                              <a:ea typeface="Calibri" panose="020F0502020204030204" pitchFamily="34" charset="0"/>
                              <a:cs typeface="Times New Roman" panose="02020603050405020304" pitchFamily="18" charset="0"/>
                            </a:rPr>
                            <m:t>18 </m:t>
                          </m:r>
                          <m:r>
                            <a:rPr lang="en-US" sz="2000" i="1">
                              <a:effectLst/>
                              <a:latin typeface="Cambria Math" panose="02040503050406030204" pitchFamily="18" charset="0"/>
                              <a:ea typeface="Calibri" panose="020F0502020204030204" pitchFamily="34" charset="0"/>
                              <a:cs typeface="Times New Roman" panose="02020603050405020304" pitchFamily="18" charset="0"/>
                            </a:rPr>
                            <m:t>𝑠</m:t>
                          </m:r>
                        </m:den>
                      </m:f>
                      <m:r>
                        <a:rPr lang="en-US" sz="2000" i="1">
                          <a:effectLst/>
                          <a:latin typeface="Cambria Math" panose="02040503050406030204" pitchFamily="18" charset="0"/>
                          <a:ea typeface="Calibri" panose="020F0502020204030204" pitchFamily="34" charset="0"/>
                          <a:cs typeface="Times New Roman" panose="02020603050405020304" pitchFamily="18" charset="0"/>
                        </a:rPr>
                        <m:t>=</m:t>
                      </m:r>
                      <m:f>
                        <m:fPr>
                          <m:ctrlPr>
                            <a:rPr lang="en-IN" sz="2000" i="1">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2000" i="1">
                              <a:effectLst/>
                              <a:latin typeface="Cambria Math" panose="02040503050406030204" pitchFamily="18" charset="0"/>
                              <a:ea typeface="Calibri" panose="020F0502020204030204" pitchFamily="34" charset="0"/>
                              <a:cs typeface="Times New Roman" panose="02020603050405020304" pitchFamily="18" charset="0"/>
                            </a:rPr>
                            <m:t>𝐿</m:t>
                          </m:r>
                        </m:num>
                        <m:den>
                          <m:r>
                            <a:rPr lang="en-US" sz="2000" i="1">
                              <a:effectLst/>
                              <a:latin typeface="Cambria Math" panose="02040503050406030204" pitchFamily="18" charset="0"/>
                              <a:ea typeface="Calibri" panose="020F0502020204030204" pitchFamily="34" charset="0"/>
                              <a:cs typeface="Times New Roman" panose="02020603050405020304" pitchFamily="18" charset="0"/>
                            </a:rPr>
                            <m:t>15 </m:t>
                          </m:r>
                          <m:r>
                            <a:rPr lang="en-US" sz="2000" i="1">
                              <a:effectLst/>
                              <a:latin typeface="Cambria Math" panose="02040503050406030204" pitchFamily="18" charset="0"/>
                              <a:ea typeface="Calibri" panose="020F0502020204030204" pitchFamily="34" charset="0"/>
                              <a:cs typeface="Times New Roman" panose="02020603050405020304" pitchFamily="18" charset="0"/>
                            </a:rPr>
                            <m:t>𝑠</m:t>
                          </m:r>
                        </m:den>
                      </m:f>
                      <m:r>
                        <a:rPr lang="en-US" sz="2000" i="1">
                          <a:effectLst/>
                          <a:latin typeface="Cambria Math" panose="02040503050406030204" pitchFamily="18" charset="0"/>
                          <a:ea typeface="Calibri" panose="020F0502020204030204" pitchFamily="34" charset="0"/>
                          <a:cs typeface="Times New Roman" panose="02020603050405020304" pitchFamily="18" charset="0"/>
                        </a:rPr>
                        <m:t> </m:t>
                      </m:r>
                    </m:oMath>
                  </m:oMathPara>
                </a14:m>
                <a:endParaRPr lang="en-IN" sz="2000" dirty="0">
                  <a:effectLst/>
                  <a:latin typeface="+mj-lt"/>
                  <a:ea typeface="Calibri" panose="020F0502020204030204" pitchFamily="34" charset="0"/>
                  <a:cs typeface="Times New Roman" panose="02020603050405020304" pitchFamily="18" charset="0"/>
                </a:endParaRPr>
              </a:p>
              <a:p>
                <a:pPr marL="380365"/>
                <a:r>
                  <a:rPr lang="en-US" sz="2000" dirty="0">
                    <a:effectLst/>
                    <a:latin typeface="+mj-lt"/>
                    <a:ea typeface="Calibri" panose="020F0502020204030204" pitchFamily="34" charset="0"/>
                    <a:cs typeface="Times New Roman" panose="02020603050405020304" pitchFamily="18" charset="0"/>
                  </a:rPr>
                  <a:t> </a:t>
                </a:r>
                <a:endParaRPr lang="en-IN" sz="2000" dirty="0">
                  <a:effectLst/>
                  <a:latin typeface="+mj-lt"/>
                  <a:ea typeface="Calibri" panose="020F0502020204030204" pitchFamily="34" charset="0"/>
                  <a:cs typeface="Times New Roman" panose="02020603050405020304" pitchFamily="18" charset="0"/>
                </a:endParaRPr>
              </a:p>
              <a:p>
                <a:pPr marL="650240">
                  <a:lnSpc>
                    <a:spcPct val="115000"/>
                  </a:lnSpc>
                </a:pPr>
                <a14:m>
                  <m:oMathPara xmlns:m="http://schemas.openxmlformats.org/officeDocument/2006/math">
                    <m:oMathParaPr>
                      <m:jc m:val="centerGroup"/>
                    </m:oMathParaPr>
                    <m:oMath xmlns:m="http://schemas.openxmlformats.org/officeDocument/2006/math">
                      <m:r>
                        <a:rPr lang="en-US" sz="2000" i="1">
                          <a:effectLst/>
                          <a:latin typeface="Cambria Math" panose="02040503050406030204" pitchFamily="18" charset="0"/>
                          <a:ea typeface="Calibri" panose="020F0502020204030204" pitchFamily="34" charset="0"/>
                          <a:cs typeface="Times New Roman" panose="02020603050405020304" pitchFamily="18" charset="0"/>
                        </a:rPr>
                        <m:t>𝐿</m:t>
                      </m:r>
                      <m:r>
                        <a:rPr lang="en-US" sz="2000" i="1">
                          <a:effectLst/>
                          <a:latin typeface="Cambria Math" panose="02040503050406030204" pitchFamily="18" charset="0"/>
                          <a:ea typeface="Calibri" panose="020F0502020204030204" pitchFamily="34" charset="0"/>
                          <a:cs typeface="Times New Roman" panose="02020603050405020304" pitchFamily="18" charset="0"/>
                        </a:rPr>
                        <m:t>=</m:t>
                      </m:r>
                      <m:f>
                        <m:fPr>
                          <m:ctrlPr>
                            <a:rPr lang="en-IN" sz="2000" i="1">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2000" i="1">
                              <a:effectLst/>
                              <a:latin typeface="Cambria Math" panose="02040503050406030204" pitchFamily="18" charset="0"/>
                              <a:ea typeface="Calibri" panose="020F0502020204030204" pitchFamily="34" charset="0"/>
                              <a:cs typeface="Times New Roman" panose="02020603050405020304" pitchFamily="18" charset="0"/>
                            </a:rPr>
                            <m:t>24 </m:t>
                          </m:r>
                          <m:r>
                            <a:rPr lang="en-US" sz="2000" i="1">
                              <a:effectLst/>
                              <a:latin typeface="Cambria Math" panose="02040503050406030204" pitchFamily="18" charset="0"/>
                              <a:ea typeface="Calibri" panose="020F0502020204030204" pitchFamily="34" charset="0"/>
                              <a:cs typeface="Times New Roman" panose="02020603050405020304" pitchFamily="18" charset="0"/>
                            </a:rPr>
                            <m:t>𝑋</m:t>
                          </m:r>
                          <m:r>
                            <a:rPr lang="en-US" sz="2000" i="1">
                              <a:effectLst/>
                              <a:latin typeface="Cambria Math" panose="02040503050406030204" pitchFamily="18" charset="0"/>
                              <a:ea typeface="Calibri" panose="020F0502020204030204" pitchFamily="34" charset="0"/>
                              <a:cs typeface="Times New Roman" panose="02020603050405020304" pitchFamily="18" charset="0"/>
                            </a:rPr>
                            <m:t> 15 </m:t>
                          </m:r>
                          <m:r>
                            <a:rPr lang="en-US" sz="2000" i="1">
                              <a:effectLst/>
                              <a:latin typeface="Cambria Math" panose="02040503050406030204" pitchFamily="18" charset="0"/>
                              <a:ea typeface="Calibri" panose="020F0502020204030204" pitchFamily="34" charset="0"/>
                              <a:cs typeface="Times New Roman" panose="02020603050405020304" pitchFamily="18" charset="0"/>
                            </a:rPr>
                            <m:t>𝑋</m:t>
                          </m:r>
                          <m:r>
                            <a:rPr lang="en-US" sz="2000" i="1">
                              <a:effectLst/>
                              <a:latin typeface="Cambria Math" panose="02040503050406030204" pitchFamily="18" charset="0"/>
                              <a:ea typeface="Calibri" panose="020F0502020204030204" pitchFamily="34" charset="0"/>
                              <a:cs typeface="Times New Roman" panose="02020603050405020304" pitchFamily="18" charset="0"/>
                            </a:rPr>
                            <m:t> 5 </m:t>
                          </m:r>
                          <m:r>
                            <a:rPr lang="en-US" sz="2000" i="1">
                              <a:effectLst/>
                              <a:latin typeface="Cambria Math" panose="02040503050406030204" pitchFamily="18" charset="0"/>
                              <a:ea typeface="Calibri" panose="020F0502020204030204" pitchFamily="34" charset="0"/>
                              <a:cs typeface="Times New Roman" panose="02020603050405020304" pitchFamily="18" charset="0"/>
                            </a:rPr>
                            <m:t>𝑚𝑠</m:t>
                          </m:r>
                        </m:num>
                        <m:den>
                          <m:r>
                            <a:rPr lang="en-US" sz="2000" i="1">
                              <a:effectLst/>
                              <a:latin typeface="Cambria Math" panose="02040503050406030204" pitchFamily="18" charset="0"/>
                              <a:ea typeface="Calibri" panose="020F0502020204030204" pitchFamily="34" charset="0"/>
                              <a:cs typeface="Times New Roman" panose="02020603050405020304" pitchFamily="18" charset="0"/>
                            </a:rPr>
                            <m:t>18 </m:t>
                          </m:r>
                          <m:r>
                            <a:rPr lang="en-US" sz="2000" i="1">
                              <a:effectLst/>
                              <a:latin typeface="Cambria Math" panose="02040503050406030204" pitchFamily="18" charset="0"/>
                              <a:ea typeface="Calibri" panose="020F0502020204030204" pitchFamily="34" charset="0"/>
                              <a:cs typeface="Times New Roman" panose="02020603050405020304" pitchFamily="18" charset="0"/>
                            </a:rPr>
                            <m:t>𝑠</m:t>
                          </m:r>
                        </m:den>
                      </m:f>
                    </m:oMath>
                  </m:oMathPara>
                </a14:m>
                <a:endParaRPr lang="en-IN" sz="2000" dirty="0">
                  <a:effectLst/>
                  <a:latin typeface="+mj-lt"/>
                  <a:ea typeface="Calibri" panose="020F0502020204030204" pitchFamily="34" charset="0"/>
                  <a:cs typeface="Times New Roman" panose="02020603050405020304" pitchFamily="18" charset="0"/>
                </a:endParaRPr>
              </a:p>
              <a:p>
                <a:pPr marL="290195"/>
                <a:r>
                  <a:rPr lang="en-US" sz="2000" dirty="0">
                    <a:effectLst/>
                    <a:latin typeface="+mj-lt"/>
                    <a:ea typeface="Calibri" panose="020F0502020204030204" pitchFamily="34" charset="0"/>
                    <a:cs typeface="Times New Roman" panose="02020603050405020304" pitchFamily="18" charset="0"/>
                  </a:rPr>
                  <a:t> </a:t>
                </a:r>
                <a:endParaRPr lang="en-IN" sz="2000" dirty="0">
                  <a:effectLst/>
                  <a:latin typeface="+mj-lt"/>
                  <a:ea typeface="Calibri" panose="020F0502020204030204" pitchFamily="34" charset="0"/>
                  <a:cs typeface="Times New Roman" panose="02020603050405020304" pitchFamily="18" charset="0"/>
                </a:endParaRPr>
              </a:p>
              <a:p>
                <a:pPr marL="110490">
                  <a:lnSpc>
                    <a:spcPct val="115000"/>
                  </a:lnSpc>
                  <a:spcAft>
                    <a:spcPts val="1000"/>
                  </a:spcAft>
                </a:pPr>
                <a14:m>
                  <m:oMathPara xmlns:m="http://schemas.openxmlformats.org/officeDocument/2006/math">
                    <m:oMathParaPr>
                      <m:jc m:val="centerGroup"/>
                    </m:oMathParaPr>
                    <m:oMath xmlns:m="http://schemas.openxmlformats.org/officeDocument/2006/math">
                      <m:r>
                        <a:rPr lang="en-US" sz="2000" i="1">
                          <a:effectLst/>
                          <a:latin typeface="Cambria Math" panose="02040503050406030204" pitchFamily="18" charset="0"/>
                          <a:ea typeface="Calibri" panose="020F0502020204030204" pitchFamily="34" charset="0"/>
                          <a:cs typeface="Times New Roman" panose="02020603050405020304" pitchFamily="18" charset="0"/>
                        </a:rPr>
                        <m:t>𝐿</m:t>
                      </m:r>
                      <m:r>
                        <a:rPr lang="en-US" sz="2000" i="1">
                          <a:effectLst/>
                          <a:latin typeface="Cambria Math" panose="02040503050406030204" pitchFamily="18" charset="0"/>
                          <a:ea typeface="Calibri" panose="020F0502020204030204" pitchFamily="34" charset="0"/>
                          <a:cs typeface="Times New Roman" panose="02020603050405020304" pitchFamily="18" charset="0"/>
                        </a:rPr>
                        <m:t>=100 </m:t>
                      </m:r>
                      <m:r>
                        <a:rPr lang="en-US" sz="2000" i="1">
                          <a:effectLst/>
                          <a:latin typeface="Cambria Math" panose="02040503050406030204" pitchFamily="18" charset="0"/>
                          <a:ea typeface="Calibri" panose="020F0502020204030204" pitchFamily="34" charset="0"/>
                          <a:cs typeface="Times New Roman" panose="02020603050405020304" pitchFamily="18" charset="0"/>
                        </a:rPr>
                        <m:t>𝑚</m:t>
                      </m:r>
                    </m:oMath>
                  </m:oMathPara>
                </a14:m>
                <a:endParaRPr lang="en-IN" sz="2000" dirty="0">
                  <a:effectLst/>
                  <a:latin typeface="+mj-lt"/>
                  <a:ea typeface="Calibri" panose="020F0502020204030204" pitchFamily="34" charset="0"/>
                  <a:cs typeface="Times New Roman" panose="02020603050405020304" pitchFamily="18" charset="0"/>
                </a:endParaRPr>
              </a:p>
            </p:txBody>
          </p:sp>
        </mc:Choice>
        <mc:Fallback xmlns="">
          <p:sp>
            <p:nvSpPr>
              <p:cNvPr id="7" name="TextBox 6">
                <a:extLst>
                  <a:ext uri="{FF2B5EF4-FFF2-40B4-BE49-F238E27FC236}">
                    <a16:creationId xmlns:a16="http://schemas.microsoft.com/office/drawing/2014/main" id="{BE0C9DB6-12F3-4609-B0D9-0C35FF77A629}"/>
                  </a:ext>
                </a:extLst>
              </p:cNvPr>
              <p:cNvSpPr txBox="1">
                <a:spLocks noRot="1" noChangeAspect="1" noMove="1" noResize="1" noEditPoints="1" noAdjustHandles="1" noChangeArrowheads="1" noChangeShapeType="1" noTextEdit="1"/>
              </p:cNvSpPr>
              <p:nvPr/>
            </p:nvSpPr>
            <p:spPr>
              <a:xfrm>
                <a:off x="793307" y="1865049"/>
                <a:ext cx="5093971" cy="4959691"/>
              </a:xfrm>
              <a:prstGeom prst="rect">
                <a:avLst/>
              </a:prstGeom>
              <a:blipFill>
                <a:blip r:embed="rId2"/>
                <a:stretch>
                  <a:fillRect t="-246"/>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DBC91EBF-5D3B-4093-95F0-7247E2676BA5}"/>
                  </a:ext>
                </a:extLst>
              </p:cNvPr>
              <p:cNvSpPr txBox="1"/>
              <p:nvPr/>
            </p:nvSpPr>
            <p:spPr>
              <a:xfrm>
                <a:off x="5556489" y="1865049"/>
                <a:ext cx="6504332" cy="4703211"/>
              </a:xfrm>
              <a:prstGeom prst="rect">
                <a:avLst/>
              </a:prstGeom>
              <a:noFill/>
            </p:spPr>
            <p:txBody>
              <a:bodyPr wrap="square">
                <a:spAutoFit/>
              </a:bodyPr>
              <a:lstStyle/>
              <a:p>
                <a:pPr marL="110490">
                  <a:lnSpc>
                    <a:spcPct val="115000"/>
                  </a:lnSpc>
                </a:pPr>
                <a:r>
                  <a:rPr lang="en-US" sz="2000" dirty="0">
                    <a:effectLst/>
                    <a:latin typeface="+mj-lt"/>
                    <a:ea typeface="Calibri" panose="020F0502020204030204" pitchFamily="34" charset="0"/>
                    <a:cs typeface="Times New Roman" panose="02020603050405020304" pitchFamily="18" charset="0"/>
                  </a:rPr>
                  <a:t>Second case is of train and platform</a:t>
                </a:r>
                <a:endParaRPr lang="en-IN" sz="2000" dirty="0">
                  <a:effectLst/>
                  <a:latin typeface="+mj-lt"/>
                  <a:ea typeface="Calibri" panose="020F0502020204030204" pitchFamily="34" charset="0"/>
                  <a:cs typeface="Times New Roman" panose="02020603050405020304" pitchFamily="18" charset="0"/>
                </a:endParaRPr>
              </a:p>
              <a:p>
                <a:pPr marL="110490">
                  <a:lnSpc>
                    <a:spcPct val="115000"/>
                  </a:lnSpc>
                </a:pPr>
                <a:r>
                  <a:rPr lang="en-US" sz="2000" dirty="0">
                    <a:effectLst/>
                    <a:latin typeface="+mj-lt"/>
                    <a:ea typeface="Calibri" panose="020F0502020204030204" pitchFamily="34" charset="0"/>
                    <a:cs typeface="Times New Roman" panose="02020603050405020304" pitchFamily="18" charset="0"/>
                  </a:rPr>
                  <a:t>S </a:t>
                </a:r>
                <a14:m>
                  <m:oMath xmlns:m="http://schemas.openxmlformats.org/officeDocument/2006/math">
                    <m:r>
                      <a:rPr lang="en-US" sz="2000" i="1">
                        <a:effectLst/>
                        <a:latin typeface="Cambria Math" panose="02040503050406030204" pitchFamily="18" charset="0"/>
                        <a:ea typeface="Calibri" panose="020F0502020204030204" pitchFamily="34" charset="0"/>
                        <a:cs typeface="Times New Roman" panose="02020603050405020304" pitchFamily="18" charset="0"/>
                      </a:rPr>
                      <m:t>=30 </m:t>
                    </m:r>
                    <m:r>
                      <a:rPr lang="en-US" sz="2000" i="1">
                        <a:effectLst/>
                        <a:latin typeface="Cambria Math" panose="02040503050406030204" pitchFamily="18" charset="0"/>
                        <a:ea typeface="Calibri" panose="020F0502020204030204" pitchFamily="34" charset="0"/>
                        <a:cs typeface="Times New Roman" panose="02020603050405020304" pitchFamily="18" charset="0"/>
                      </a:rPr>
                      <m:t>𝑘𝑚</m:t>
                    </m:r>
                    <m:r>
                      <a:rPr lang="en-US" sz="2000" i="1">
                        <a:effectLst/>
                        <a:latin typeface="Cambria Math" panose="02040503050406030204" pitchFamily="18" charset="0"/>
                        <a:ea typeface="Calibri" panose="020F0502020204030204" pitchFamily="34" charset="0"/>
                        <a:cs typeface="Times New Roman" panose="02020603050405020304" pitchFamily="18" charset="0"/>
                      </a:rPr>
                      <m:t>/</m:t>
                    </m:r>
                    <m:r>
                      <a:rPr lang="en-US" sz="2000" i="1">
                        <a:effectLst/>
                        <a:latin typeface="Cambria Math" panose="02040503050406030204" pitchFamily="18" charset="0"/>
                        <a:ea typeface="Calibri" panose="020F0502020204030204" pitchFamily="34" charset="0"/>
                        <a:cs typeface="Times New Roman" panose="02020603050405020304" pitchFamily="18" charset="0"/>
                      </a:rPr>
                      <m:t>h</m:t>
                    </m:r>
                  </m:oMath>
                </a14:m>
                <a:endParaRPr lang="en-IN" sz="2000" dirty="0">
                  <a:effectLst/>
                  <a:latin typeface="+mj-lt"/>
                  <a:ea typeface="Calibri" panose="020F0502020204030204" pitchFamily="34" charset="0"/>
                  <a:cs typeface="Times New Roman" panose="02020603050405020304" pitchFamily="18" charset="0"/>
                </a:endParaRPr>
              </a:p>
              <a:p>
                <a:pPr marL="110490">
                  <a:lnSpc>
                    <a:spcPct val="115000"/>
                  </a:lnSpc>
                </a:pPr>
                <a:r>
                  <a:rPr lang="en-US" sz="2000" dirty="0">
                    <a:effectLst/>
                    <a:latin typeface="+mj-lt"/>
                    <a:ea typeface="Calibri" panose="020F0502020204030204" pitchFamily="34" charset="0"/>
                    <a:cs typeface="Times New Roman" panose="02020603050405020304" pitchFamily="18" charset="0"/>
                  </a:rPr>
                  <a:t>T </a:t>
                </a:r>
                <a14:m>
                  <m:oMath xmlns:m="http://schemas.openxmlformats.org/officeDocument/2006/math">
                    <m:r>
                      <a:rPr lang="en-US" sz="2000" i="1">
                        <a:effectLst/>
                        <a:latin typeface="Cambria Math" panose="02040503050406030204" pitchFamily="18" charset="0"/>
                        <a:ea typeface="Calibri" panose="020F0502020204030204" pitchFamily="34" charset="0"/>
                        <a:cs typeface="Times New Roman" panose="02020603050405020304" pitchFamily="18" charset="0"/>
                      </a:rPr>
                      <m:t>=18 </m:t>
                    </m:r>
                    <m:r>
                      <a:rPr lang="en-US" sz="2000" i="1">
                        <a:effectLst/>
                        <a:latin typeface="Cambria Math" panose="02040503050406030204" pitchFamily="18" charset="0"/>
                        <a:ea typeface="Calibri" panose="020F0502020204030204" pitchFamily="34" charset="0"/>
                        <a:cs typeface="Times New Roman" panose="02020603050405020304" pitchFamily="18" charset="0"/>
                      </a:rPr>
                      <m:t>𝑠</m:t>
                    </m:r>
                    <m:r>
                      <a:rPr lang="en-US" sz="2000" i="1">
                        <a:effectLst/>
                        <a:latin typeface="Cambria Math" panose="02040503050406030204" pitchFamily="18" charset="0"/>
                        <a:ea typeface="Calibri" panose="020F0502020204030204" pitchFamily="34" charset="0"/>
                        <a:cs typeface="Times New Roman" panose="02020603050405020304" pitchFamily="18" charset="0"/>
                      </a:rPr>
                      <m:t>,        </m:t>
                    </m:r>
                  </m:oMath>
                </a14:m>
                <a:r>
                  <a:rPr lang="en-US" sz="2000" dirty="0">
                    <a:effectLst/>
                    <a:latin typeface="+mj-lt"/>
                    <a:ea typeface="Calibri" panose="020F0502020204030204" pitchFamily="34" charset="0"/>
                    <a:cs typeface="Times New Roman" panose="02020603050405020304" pitchFamily="18" charset="0"/>
                  </a:rPr>
                  <a:t>L </a:t>
                </a:r>
                <a14:m>
                  <m:oMath xmlns:m="http://schemas.openxmlformats.org/officeDocument/2006/math">
                    <m:r>
                      <a:rPr lang="en-US" sz="2000" i="1">
                        <a:effectLst/>
                        <a:latin typeface="Cambria Math" panose="02040503050406030204" pitchFamily="18" charset="0"/>
                        <a:ea typeface="Calibri" panose="020F0502020204030204" pitchFamily="34" charset="0"/>
                        <a:cs typeface="Times New Roman" panose="02020603050405020304" pitchFamily="18" charset="0"/>
                      </a:rPr>
                      <m:t>=100 </m:t>
                    </m:r>
                    <m:r>
                      <a:rPr lang="en-US" sz="2000" i="1">
                        <a:effectLst/>
                        <a:latin typeface="Cambria Math" panose="02040503050406030204" pitchFamily="18" charset="0"/>
                        <a:ea typeface="Calibri" panose="020F0502020204030204" pitchFamily="34" charset="0"/>
                        <a:cs typeface="Times New Roman" panose="02020603050405020304" pitchFamily="18" charset="0"/>
                      </a:rPr>
                      <m:t>𝑚</m:t>
                    </m:r>
                    <m:r>
                      <a:rPr lang="en-US" sz="2000" i="1">
                        <a:effectLst/>
                        <a:latin typeface="Cambria Math" panose="02040503050406030204" pitchFamily="18" charset="0"/>
                        <a:ea typeface="Calibri" panose="020F0502020204030204" pitchFamily="34" charset="0"/>
                        <a:cs typeface="Times New Roman" panose="02020603050405020304" pitchFamily="18" charset="0"/>
                      </a:rPr>
                      <m:t>+</m:t>
                    </m:r>
                    <m:r>
                      <a:rPr lang="en-US" sz="2000" i="1">
                        <a:effectLst/>
                        <a:latin typeface="Cambria Math" panose="02040503050406030204" pitchFamily="18" charset="0"/>
                        <a:ea typeface="Calibri" panose="020F0502020204030204" pitchFamily="34" charset="0"/>
                        <a:cs typeface="Times New Roman" panose="02020603050405020304" pitchFamily="18" charset="0"/>
                      </a:rPr>
                      <m:t>𝑙𝑒𝑛𝑔𝑡h</m:t>
                    </m:r>
                    <m:r>
                      <a:rPr lang="en-US" sz="2000" i="1">
                        <a:effectLst/>
                        <a:latin typeface="Cambria Math" panose="02040503050406030204" pitchFamily="18" charset="0"/>
                        <a:ea typeface="Calibri" panose="020F0502020204030204" pitchFamily="34" charset="0"/>
                        <a:cs typeface="Times New Roman" panose="02020603050405020304" pitchFamily="18" charset="0"/>
                      </a:rPr>
                      <m:t> </m:t>
                    </m:r>
                    <m:r>
                      <a:rPr lang="en-US" sz="2000" i="1">
                        <a:effectLst/>
                        <a:latin typeface="Cambria Math" panose="02040503050406030204" pitchFamily="18" charset="0"/>
                        <a:ea typeface="Calibri" panose="020F0502020204030204" pitchFamily="34" charset="0"/>
                        <a:cs typeface="Times New Roman" panose="02020603050405020304" pitchFamily="18" charset="0"/>
                      </a:rPr>
                      <m:t>𝑜𝑓</m:t>
                    </m:r>
                    <m:r>
                      <a:rPr lang="en-US" sz="2000" i="1">
                        <a:effectLst/>
                        <a:latin typeface="Cambria Math" panose="02040503050406030204" pitchFamily="18" charset="0"/>
                        <a:ea typeface="Calibri" panose="020F0502020204030204" pitchFamily="34" charset="0"/>
                        <a:cs typeface="Times New Roman" panose="02020603050405020304" pitchFamily="18" charset="0"/>
                      </a:rPr>
                      <m:t> </m:t>
                    </m:r>
                    <m:r>
                      <a:rPr lang="en-US" sz="2000" i="1">
                        <a:effectLst/>
                        <a:latin typeface="Cambria Math" panose="02040503050406030204" pitchFamily="18" charset="0"/>
                        <a:ea typeface="Calibri" panose="020F0502020204030204" pitchFamily="34" charset="0"/>
                        <a:cs typeface="Times New Roman" panose="02020603050405020304" pitchFamily="18" charset="0"/>
                      </a:rPr>
                      <m:t>𝑝𝑙𝑎𝑡𝑓𝑜𝑟𝑚</m:t>
                    </m:r>
                    <m:r>
                      <a:rPr lang="en-US" sz="2000" i="1">
                        <a:effectLst/>
                        <a:latin typeface="Cambria Math" panose="02040503050406030204" pitchFamily="18" charset="0"/>
                        <a:ea typeface="Calibri" panose="020F0502020204030204" pitchFamily="34" charset="0"/>
                        <a:cs typeface="Times New Roman" panose="02020603050405020304" pitchFamily="18" charset="0"/>
                      </a:rPr>
                      <m:t>=100+</m:t>
                    </m:r>
                    <m:r>
                      <a:rPr lang="en-US" sz="2000" i="1">
                        <a:effectLst/>
                        <a:latin typeface="Cambria Math" panose="02040503050406030204" pitchFamily="18" charset="0"/>
                        <a:ea typeface="Calibri" panose="020F0502020204030204" pitchFamily="34" charset="0"/>
                        <a:cs typeface="Times New Roman" panose="02020603050405020304" pitchFamily="18" charset="0"/>
                      </a:rPr>
                      <m:t>𝑥</m:t>
                    </m:r>
                  </m:oMath>
                </a14:m>
                <a:endParaRPr lang="en-IN" sz="2000" dirty="0">
                  <a:effectLst/>
                  <a:latin typeface="+mj-lt"/>
                  <a:ea typeface="Calibri" panose="020F0502020204030204" pitchFamily="34" charset="0"/>
                  <a:cs typeface="Times New Roman" panose="02020603050405020304" pitchFamily="18" charset="0"/>
                </a:endParaRPr>
              </a:p>
              <a:p>
                <a:pPr marL="457200">
                  <a:lnSpc>
                    <a:spcPct val="115000"/>
                  </a:lnSpc>
                </a:pPr>
                <a14:m>
                  <m:oMathPara xmlns:m="http://schemas.openxmlformats.org/officeDocument/2006/math">
                    <m:oMathParaPr>
                      <m:jc m:val="centerGroup"/>
                    </m:oMathParaPr>
                    <m:oMath xmlns:m="http://schemas.openxmlformats.org/officeDocument/2006/math">
                      <m:r>
                        <a:rPr lang="en-US" sz="2000" i="1">
                          <a:effectLst/>
                          <a:latin typeface="Cambria Math" panose="02040503050406030204" pitchFamily="18" charset="0"/>
                          <a:ea typeface="Calibri" panose="020F0502020204030204" pitchFamily="34" charset="0"/>
                          <a:cs typeface="Times New Roman" panose="02020603050405020304" pitchFamily="18" charset="0"/>
                        </a:rPr>
                        <m:t>𝑆</m:t>
                      </m:r>
                      <m:r>
                        <a:rPr lang="en-US" sz="2000" i="1">
                          <a:effectLst/>
                          <a:latin typeface="Cambria Math" panose="02040503050406030204" pitchFamily="18" charset="0"/>
                          <a:ea typeface="Calibri" panose="020F0502020204030204" pitchFamily="34" charset="0"/>
                          <a:cs typeface="Times New Roman" panose="02020603050405020304" pitchFamily="18" charset="0"/>
                        </a:rPr>
                        <m:t>=</m:t>
                      </m:r>
                      <m:f>
                        <m:fPr>
                          <m:ctrlPr>
                            <a:rPr lang="en-IN" sz="2000" i="1">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2000" i="1">
                              <a:effectLst/>
                              <a:latin typeface="Cambria Math" panose="02040503050406030204" pitchFamily="18" charset="0"/>
                              <a:ea typeface="Calibri" panose="020F0502020204030204" pitchFamily="34" charset="0"/>
                              <a:cs typeface="Times New Roman" panose="02020603050405020304" pitchFamily="18" charset="0"/>
                            </a:rPr>
                            <m:t>𝐿</m:t>
                          </m:r>
                        </m:num>
                        <m:den>
                          <m:r>
                            <a:rPr lang="en-US" sz="2000" i="1">
                              <a:effectLst/>
                              <a:latin typeface="Cambria Math" panose="02040503050406030204" pitchFamily="18" charset="0"/>
                              <a:ea typeface="Calibri" panose="020F0502020204030204" pitchFamily="34" charset="0"/>
                              <a:cs typeface="Times New Roman" panose="02020603050405020304" pitchFamily="18" charset="0"/>
                            </a:rPr>
                            <m:t>𝑇</m:t>
                          </m:r>
                        </m:den>
                      </m:f>
                    </m:oMath>
                  </m:oMathPara>
                </a14:m>
                <a:endParaRPr lang="en-IN" sz="2000" dirty="0">
                  <a:effectLst/>
                  <a:latin typeface="+mj-lt"/>
                  <a:ea typeface="Calibri" panose="020F0502020204030204" pitchFamily="34" charset="0"/>
                  <a:cs typeface="Times New Roman" panose="02020603050405020304" pitchFamily="18" charset="0"/>
                </a:endParaRPr>
              </a:p>
              <a:p>
                <a:pPr marL="470535"/>
                <a:r>
                  <a:rPr lang="en-US" sz="2000" dirty="0">
                    <a:effectLst/>
                    <a:latin typeface="+mj-lt"/>
                    <a:ea typeface="Calibri" panose="020F0502020204030204" pitchFamily="34" charset="0"/>
                    <a:cs typeface="Times New Roman" panose="02020603050405020304" pitchFamily="18" charset="0"/>
                  </a:rPr>
                  <a:t> </a:t>
                </a:r>
                <a:endParaRPr lang="en-IN" sz="2000" dirty="0">
                  <a:effectLst/>
                  <a:latin typeface="+mj-lt"/>
                  <a:ea typeface="Calibri" panose="020F0502020204030204" pitchFamily="34" charset="0"/>
                  <a:cs typeface="Times New Roman" panose="02020603050405020304" pitchFamily="18" charset="0"/>
                </a:endParaRPr>
              </a:p>
              <a:p>
                <a:pPr marL="457200">
                  <a:lnSpc>
                    <a:spcPct val="115000"/>
                  </a:lnSpc>
                </a:pPr>
                <a14:m>
                  <m:oMathPara xmlns:m="http://schemas.openxmlformats.org/officeDocument/2006/math">
                    <m:oMathParaPr>
                      <m:jc m:val="centerGroup"/>
                    </m:oMathParaPr>
                    <m:oMath xmlns:m="http://schemas.openxmlformats.org/officeDocument/2006/math">
                      <m:f>
                        <m:fPr>
                          <m:ctrlPr>
                            <a:rPr lang="en-IN" sz="2000" i="1">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2000" i="1">
                              <a:effectLst/>
                              <a:latin typeface="Cambria Math" panose="02040503050406030204" pitchFamily="18" charset="0"/>
                              <a:ea typeface="Calibri" panose="020F0502020204030204" pitchFamily="34" charset="0"/>
                              <a:cs typeface="Times New Roman" panose="02020603050405020304" pitchFamily="18" charset="0"/>
                            </a:rPr>
                            <m:t>30 </m:t>
                          </m:r>
                          <m:r>
                            <a:rPr lang="en-US" sz="2000" i="1">
                              <a:effectLst/>
                              <a:latin typeface="Cambria Math" panose="02040503050406030204" pitchFamily="18" charset="0"/>
                              <a:ea typeface="Calibri" panose="020F0502020204030204" pitchFamily="34" charset="0"/>
                              <a:cs typeface="Times New Roman" panose="02020603050405020304" pitchFamily="18" charset="0"/>
                            </a:rPr>
                            <m:t>𝑋</m:t>
                          </m:r>
                          <m:r>
                            <a:rPr lang="en-US" sz="2000" i="1">
                              <a:effectLst/>
                              <a:latin typeface="Cambria Math" panose="02040503050406030204" pitchFamily="18" charset="0"/>
                              <a:ea typeface="Calibri" panose="020F0502020204030204" pitchFamily="34" charset="0"/>
                              <a:cs typeface="Times New Roman" panose="02020603050405020304" pitchFamily="18" charset="0"/>
                            </a:rPr>
                            <m:t> 5 </m:t>
                          </m:r>
                          <m:r>
                            <a:rPr lang="en-US" sz="2000" i="1">
                              <a:effectLst/>
                              <a:latin typeface="Cambria Math" panose="02040503050406030204" pitchFamily="18" charset="0"/>
                              <a:ea typeface="Calibri" panose="020F0502020204030204" pitchFamily="34" charset="0"/>
                              <a:cs typeface="Times New Roman" panose="02020603050405020304" pitchFamily="18" charset="0"/>
                            </a:rPr>
                            <m:t>𝑚</m:t>
                          </m:r>
                        </m:num>
                        <m:den>
                          <m:r>
                            <a:rPr lang="en-US" sz="2000" i="1">
                              <a:effectLst/>
                              <a:latin typeface="Cambria Math" panose="02040503050406030204" pitchFamily="18" charset="0"/>
                              <a:ea typeface="Calibri" panose="020F0502020204030204" pitchFamily="34" charset="0"/>
                              <a:cs typeface="Times New Roman" panose="02020603050405020304" pitchFamily="18" charset="0"/>
                            </a:rPr>
                            <m:t>18 </m:t>
                          </m:r>
                          <m:r>
                            <a:rPr lang="en-US" sz="2000" i="1">
                              <a:effectLst/>
                              <a:latin typeface="Cambria Math" panose="02040503050406030204" pitchFamily="18" charset="0"/>
                              <a:ea typeface="Calibri" panose="020F0502020204030204" pitchFamily="34" charset="0"/>
                              <a:cs typeface="Times New Roman" panose="02020603050405020304" pitchFamily="18" charset="0"/>
                            </a:rPr>
                            <m:t>𝑠</m:t>
                          </m:r>
                        </m:den>
                      </m:f>
                      <m:r>
                        <a:rPr lang="en-US" sz="2000" i="1">
                          <a:effectLst/>
                          <a:latin typeface="Cambria Math" panose="02040503050406030204" pitchFamily="18" charset="0"/>
                          <a:ea typeface="Calibri" panose="020F0502020204030204" pitchFamily="34" charset="0"/>
                          <a:cs typeface="Times New Roman" panose="02020603050405020304" pitchFamily="18" charset="0"/>
                        </a:rPr>
                        <m:t>=</m:t>
                      </m:r>
                      <m:f>
                        <m:fPr>
                          <m:ctrlPr>
                            <a:rPr lang="en-IN" sz="2000" i="1">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2000" i="1">
                              <a:effectLst/>
                              <a:latin typeface="Cambria Math" panose="02040503050406030204" pitchFamily="18" charset="0"/>
                              <a:ea typeface="Calibri" panose="020F0502020204030204" pitchFamily="34" charset="0"/>
                              <a:cs typeface="Times New Roman" panose="02020603050405020304" pitchFamily="18" charset="0"/>
                            </a:rPr>
                            <m:t>100+</m:t>
                          </m:r>
                          <m:r>
                            <a:rPr lang="en-US" sz="2000" i="1">
                              <a:effectLst/>
                              <a:latin typeface="Cambria Math" panose="02040503050406030204" pitchFamily="18" charset="0"/>
                              <a:ea typeface="Calibri" panose="020F0502020204030204" pitchFamily="34" charset="0"/>
                              <a:cs typeface="Times New Roman" panose="02020603050405020304" pitchFamily="18" charset="0"/>
                            </a:rPr>
                            <m:t>𝑥</m:t>
                          </m:r>
                        </m:num>
                        <m:den>
                          <m:r>
                            <a:rPr lang="en-US" sz="2000" i="1">
                              <a:effectLst/>
                              <a:latin typeface="Cambria Math" panose="02040503050406030204" pitchFamily="18" charset="0"/>
                              <a:ea typeface="Calibri" panose="020F0502020204030204" pitchFamily="34" charset="0"/>
                              <a:cs typeface="Times New Roman" panose="02020603050405020304" pitchFamily="18" charset="0"/>
                            </a:rPr>
                            <m:t>18 </m:t>
                          </m:r>
                          <m:r>
                            <a:rPr lang="en-US" sz="2000" i="1">
                              <a:effectLst/>
                              <a:latin typeface="Cambria Math" panose="02040503050406030204" pitchFamily="18" charset="0"/>
                              <a:ea typeface="Calibri" panose="020F0502020204030204" pitchFamily="34" charset="0"/>
                              <a:cs typeface="Times New Roman" panose="02020603050405020304" pitchFamily="18" charset="0"/>
                            </a:rPr>
                            <m:t>𝑠</m:t>
                          </m:r>
                        </m:den>
                      </m:f>
                      <m:r>
                        <a:rPr lang="en-US" sz="2000" i="1">
                          <a:effectLst/>
                          <a:latin typeface="Cambria Math" panose="02040503050406030204" pitchFamily="18" charset="0"/>
                          <a:ea typeface="Calibri" panose="020F0502020204030204" pitchFamily="34" charset="0"/>
                          <a:cs typeface="Times New Roman" panose="02020603050405020304" pitchFamily="18" charset="0"/>
                        </a:rPr>
                        <m:t> </m:t>
                      </m:r>
                    </m:oMath>
                  </m:oMathPara>
                </a14:m>
                <a:endParaRPr lang="en-IN" sz="2000" dirty="0">
                  <a:effectLst/>
                  <a:latin typeface="+mj-lt"/>
                  <a:ea typeface="Calibri" panose="020F0502020204030204" pitchFamily="34" charset="0"/>
                  <a:cs typeface="Times New Roman" panose="02020603050405020304" pitchFamily="18" charset="0"/>
                </a:endParaRPr>
              </a:p>
              <a:p>
                <a:pPr marL="380365">
                  <a:lnSpc>
                    <a:spcPct val="115000"/>
                  </a:lnSpc>
                </a:pPr>
                <a:r>
                  <a:rPr lang="en-US" sz="2000" dirty="0">
                    <a:effectLst/>
                    <a:latin typeface="+mj-lt"/>
                    <a:ea typeface="Calibri" panose="020F0502020204030204" pitchFamily="34" charset="0"/>
                    <a:cs typeface="Times New Roman" panose="02020603050405020304" pitchFamily="18" charset="0"/>
                  </a:rPr>
                  <a:t> </a:t>
                </a:r>
                <a:endParaRPr lang="en-IN" sz="2000" dirty="0">
                  <a:effectLst/>
                  <a:latin typeface="+mj-lt"/>
                  <a:ea typeface="Calibri" panose="020F0502020204030204" pitchFamily="34" charset="0"/>
                  <a:cs typeface="Times New Roman" panose="02020603050405020304" pitchFamily="18" charset="0"/>
                </a:endParaRPr>
              </a:p>
              <a:p>
                <a:pPr marL="650240">
                  <a:lnSpc>
                    <a:spcPct val="115000"/>
                  </a:lnSpc>
                </a:pPr>
                <a14:m>
                  <m:oMathPara xmlns:m="http://schemas.openxmlformats.org/officeDocument/2006/math">
                    <m:oMathParaPr>
                      <m:jc m:val="centerGroup"/>
                    </m:oMathParaPr>
                    <m:oMath xmlns:m="http://schemas.openxmlformats.org/officeDocument/2006/math">
                      <m:r>
                        <a:rPr lang="en-US" sz="2000" i="1">
                          <a:effectLst/>
                          <a:latin typeface="Cambria Math" panose="02040503050406030204" pitchFamily="18" charset="0"/>
                          <a:ea typeface="Calibri" panose="020F0502020204030204" pitchFamily="34" charset="0"/>
                          <a:cs typeface="Times New Roman" panose="02020603050405020304" pitchFamily="18" charset="0"/>
                        </a:rPr>
                        <m:t>100+</m:t>
                      </m:r>
                      <m:r>
                        <a:rPr lang="en-US" sz="2000" i="1">
                          <a:effectLst/>
                          <a:latin typeface="Cambria Math" panose="02040503050406030204" pitchFamily="18" charset="0"/>
                          <a:ea typeface="Calibri" panose="020F0502020204030204" pitchFamily="34" charset="0"/>
                          <a:cs typeface="Times New Roman" panose="02020603050405020304" pitchFamily="18" charset="0"/>
                        </a:rPr>
                        <m:t>𝑥</m:t>
                      </m:r>
                      <m:r>
                        <a:rPr lang="en-US" sz="2000" i="1">
                          <a:effectLst/>
                          <a:latin typeface="Cambria Math" panose="02040503050406030204" pitchFamily="18" charset="0"/>
                          <a:ea typeface="Calibri" panose="020F0502020204030204" pitchFamily="34" charset="0"/>
                          <a:cs typeface="Times New Roman" panose="02020603050405020304" pitchFamily="18" charset="0"/>
                        </a:rPr>
                        <m:t>=</m:t>
                      </m:r>
                      <m:f>
                        <m:fPr>
                          <m:ctrlPr>
                            <a:rPr lang="en-IN" sz="2000" i="1">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2000" i="1">
                              <a:effectLst/>
                              <a:latin typeface="Cambria Math" panose="02040503050406030204" pitchFamily="18" charset="0"/>
                              <a:ea typeface="Calibri" panose="020F0502020204030204" pitchFamily="34" charset="0"/>
                              <a:cs typeface="Times New Roman" panose="02020603050405020304" pitchFamily="18" charset="0"/>
                            </a:rPr>
                            <m:t>30 </m:t>
                          </m:r>
                          <m:r>
                            <a:rPr lang="en-US" sz="2000" i="1">
                              <a:effectLst/>
                              <a:latin typeface="Cambria Math" panose="02040503050406030204" pitchFamily="18" charset="0"/>
                              <a:ea typeface="Calibri" panose="020F0502020204030204" pitchFamily="34" charset="0"/>
                              <a:cs typeface="Times New Roman" panose="02020603050405020304" pitchFamily="18" charset="0"/>
                            </a:rPr>
                            <m:t>𝑋</m:t>
                          </m:r>
                          <m:r>
                            <a:rPr lang="en-US" sz="2000" i="1">
                              <a:effectLst/>
                              <a:latin typeface="Cambria Math" panose="02040503050406030204" pitchFamily="18" charset="0"/>
                              <a:ea typeface="Calibri" panose="020F0502020204030204" pitchFamily="34" charset="0"/>
                              <a:cs typeface="Times New Roman" panose="02020603050405020304" pitchFamily="18" charset="0"/>
                            </a:rPr>
                            <m:t> 18 </m:t>
                          </m:r>
                          <m:r>
                            <a:rPr lang="en-US" sz="2000" i="1">
                              <a:effectLst/>
                              <a:latin typeface="Cambria Math" panose="02040503050406030204" pitchFamily="18" charset="0"/>
                              <a:ea typeface="Calibri" panose="020F0502020204030204" pitchFamily="34" charset="0"/>
                              <a:cs typeface="Times New Roman" panose="02020603050405020304" pitchFamily="18" charset="0"/>
                            </a:rPr>
                            <m:t>𝑋</m:t>
                          </m:r>
                          <m:r>
                            <a:rPr lang="en-US" sz="2000" i="1">
                              <a:effectLst/>
                              <a:latin typeface="Cambria Math" panose="02040503050406030204" pitchFamily="18" charset="0"/>
                              <a:ea typeface="Calibri" panose="020F0502020204030204" pitchFamily="34" charset="0"/>
                              <a:cs typeface="Times New Roman" panose="02020603050405020304" pitchFamily="18" charset="0"/>
                            </a:rPr>
                            <m:t> 5 </m:t>
                          </m:r>
                          <m:r>
                            <a:rPr lang="en-US" sz="2000" i="1">
                              <a:effectLst/>
                              <a:latin typeface="Cambria Math" panose="02040503050406030204" pitchFamily="18" charset="0"/>
                              <a:ea typeface="Calibri" panose="020F0502020204030204" pitchFamily="34" charset="0"/>
                              <a:cs typeface="Times New Roman" panose="02020603050405020304" pitchFamily="18" charset="0"/>
                            </a:rPr>
                            <m:t>𝑚𝑠</m:t>
                          </m:r>
                        </m:num>
                        <m:den>
                          <m:r>
                            <a:rPr lang="en-US" sz="2000" i="1">
                              <a:effectLst/>
                              <a:latin typeface="Cambria Math" panose="02040503050406030204" pitchFamily="18" charset="0"/>
                              <a:ea typeface="Calibri" panose="020F0502020204030204" pitchFamily="34" charset="0"/>
                              <a:cs typeface="Times New Roman" panose="02020603050405020304" pitchFamily="18" charset="0"/>
                            </a:rPr>
                            <m:t>18 </m:t>
                          </m:r>
                          <m:r>
                            <a:rPr lang="en-US" sz="2000" i="1">
                              <a:effectLst/>
                              <a:latin typeface="Cambria Math" panose="02040503050406030204" pitchFamily="18" charset="0"/>
                              <a:ea typeface="Calibri" panose="020F0502020204030204" pitchFamily="34" charset="0"/>
                              <a:cs typeface="Times New Roman" panose="02020603050405020304" pitchFamily="18" charset="0"/>
                            </a:rPr>
                            <m:t>𝑠</m:t>
                          </m:r>
                        </m:den>
                      </m:f>
                    </m:oMath>
                  </m:oMathPara>
                </a14:m>
                <a:endParaRPr lang="en-IN" sz="2000" dirty="0">
                  <a:effectLst/>
                  <a:latin typeface="+mj-lt"/>
                  <a:ea typeface="Calibri" panose="020F0502020204030204" pitchFamily="34" charset="0"/>
                  <a:cs typeface="Times New Roman" panose="02020603050405020304" pitchFamily="18" charset="0"/>
                </a:endParaRPr>
              </a:p>
              <a:p>
                <a:pPr marL="290195">
                  <a:lnSpc>
                    <a:spcPct val="115000"/>
                  </a:lnSpc>
                </a:pPr>
                <a:r>
                  <a:rPr lang="en-US" sz="2000" dirty="0">
                    <a:effectLst/>
                    <a:latin typeface="+mj-lt"/>
                    <a:ea typeface="Calibri" panose="020F0502020204030204" pitchFamily="34" charset="0"/>
                    <a:cs typeface="Times New Roman" panose="02020603050405020304" pitchFamily="18" charset="0"/>
                  </a:rPr>
                  <a:t> </a:t>
                </a:r>
                <a:endParaRPr lang="en-IN" sz="2000" dirty="0">
                  <a:effectLst/>
                  <a:latin typeface="+mj-lt"/>
                  <a:ea typeface="Calibri" panose="020F0502020204030204" pitchFamily="34" charset="0"/>
                  <a:cs typeface="Times New Roman" panose="02020603050405020304" pitchFamily="18" charset="0"/>
                </a:endParaRPr>
              </a:p>
              <a:p>
                <a:pPr marL="110490">
                  <a:lnSpc>
                    <a:spcPct val="115000"/>
                  </a:lnSpc>
                  <a:spcAft>
                    <a:spcPts val="1000"/>
                  </a:spcAft>
                </a:pPr>
                <a14:m>
                  <m:oMathPara xmlns:m="http://schemas.openxmlformats.org/officeDocument/2006/math">
                    <m:oMathParaPr>
                      <m:jc m:val="centerGroup"/>
                    </m:oMathParaPr>
                    <m:oMath xmlns:m="http://schemas.openxmlformats.org/officeDocument/2006/math">
                      <m:r>
                        <a:rPr lang="en-US" sz="2000" i="1" smtClean="0">
                          <a:solidFill>
                            <a:schemeClr val="tx2"/>
                          </a:solidFill>
                          <a:effectLst/>
                          <a:latin typeface="Cambria Math" panose="02040503050406030204" pitchFamily="18" charset="0"/>
                          <a:ea typeface="Calibri" panose="020F0502020204030204" pitchFamily="34" charset="0"/>
                          <a:cs typeface="Times New Roman" panose="02020603050405020304" pitchFamily="18" charset="0"/>
                        </a:rPr>
                        <m:t>𝑥</m:t>
                      </m:r>
                      <m:r>
                        <a:rPr lang="en-US" sz="2000" i="1" smtClean="0">
                          <a:solidFill>
                            <a:schemeClr val="tx2"/>
                          </a:solidFill>
                          <a:effectLst/>
                          <a:latin typeface="Cambria Math" panose="02040503050406030204" pitchFamily="18" charset="0"/>
                          <a:ea typeface="Calibri" panose="020F0502020204030204" pitchFamily="34" charset="0"/>
                          <a:cs typeface="Times New Roman" panose="02020603050405020304" pitchFamily="18" charset="0"/>
                        </a:rPr>
                        <m:t>=150 </m:t>
                      </m:r>
                      <m:r>
                        <a:rPr lang="en-US" sz="2000" i="1" smtClean="0">
                          <a:solidFill>
                            <a:schemeClr val="tx2"/>
                          </a:solidFill>
                          <a:effectLst/>
                          <a:latin typeface="Cambria Math" panose="02040503050406030204" pitchFamily="18" charset="0"/>
                          <a:ea typeface="Calibri" panose="020F0502020204030204" pitchFamily="34" charset="0"/>
                          <a:cs typeface="Times New Roman" panose="02020603050405020304" pitchFamily="18" charset="0"/>
                        </a:rPr>
                        <m:t>𝑚</m:t>
                      </m:r>
                      <m:r>
                        <a:rPr lang="en-US" sz="2000" i="1" smtClean="0">
                          <a:solidFill>
                            <a:schemeClr val="tx2"/>
                          </a:solidFill>
                          <a:effectLst/>
                          <a:latin typeface="Cambria Math" panose="02040503050406030204" pitchFamily="18" charset="0"/>
                          <a:ea typeface="Calibri" panose="020F0502020204030204" pitchFamily="34" charset="0"/>
                          <a:cs typeface="Times New Roman" panose="02020603050405020304" pitchFamily="18" charset="0"/>
                        </a:rPr>
                        <m:t>−100 </m:t>
                      </m:r>
                      <m:r>
                        <a:rPr lang="en-US" sz="2000" i="1" smtClean="0">
                          <a:solidFill>
                            <a:schemeClr val="tx2"/>
                          </a:solidFill>
                          <a:effectLst/>
                          <a:latin typeface="Cambria Math" panose="02040503050406030204" pitchFamily="18" charset="0"/>
                          <a:ea typeface="Calibri" panose="020F0502020204030204" pitchFamily="34" charset="0"/>
                          <a:cs typeface="Times New Roman" panose="02020603050405020304" pitchFamily="18" charset="0"/>
                        </a:rPr>
                        <m:t>𝑚</m:t>
                      </m:r>
                      <m:r>
                        <a:rPr lang="en-US" sz="2000" i="1" smtClean="0">
                          <a:solidFill>
                            <a:schemeClr val="tx2"/>
                          </a:solidFill>
                          <a:effectLst/>
                          <a:latin typeface="Cambria Math" panose="02040503050406030204" pitchFamily="18" charset="0"/>
                          <a:ea typeface="Calibri" panose="020F0502020204030204" pitchFamily="34" charset="0"/>
                          <a:cs typeface="Times New Roman" panose="02020603050405020304" pitchFamily="18" charset="0"/>
                        </a:rPr>
                        <m:t>=50 </m:t>
                      </m:r>
                      <m:r>
                        <a:rPr lang="en-US" sz="2000" i="1" smtClean="0">
                          <a:solidFill>
                            <a:schemeClr val="tx2"/>
                          </a:solidFill>
                          <a:effectLst/>
                          <a:latin typeface="Cambria Math" panose="02040503050406030204" pitchFamily="18" charset="0"/>
                          <a:ea typeface="Calibri" panose="020F0502020204030204" pitchFamily="34" charset="0"/>
                          <a:cs typeface="Times New Roman" panose="02020603050405020304" pitchFamily="18" charset="0"/>
                        </a:rPr>
                        <m:t>𝑚</m:t>
                      </m:r>
                    </m:oMath>
                  </m:oMathPara>
                </a14:m>
                <a:endParaRPr lang="en-IN" sz="2000" dirty="0">
                  <a:solidFill>
                    <a:schemeClr val="tx2"/>
                  </a:solidFill>
                  <a:effectLst/>
                  <a:latin typeface="+mj-lt"/>
                  <a:ea typeface="Calibri" panose="020F0502020204030204" pitchFamily="34" charset="0"/>
                  <a:cs typeface="Times New Roman" panose="02020603050405020304" pitchFamily="18" charset="0"/>
                </a:endParaRPr>
              </a:p>
            </p:txBody>
          </p:sp>
        </mc:Choice>
        <mc:Fallback xmlns="">
          <p:sp>
            <p:nvSpPr>
              <p:cNvPr id="9" name="TextBox 8">
                <a:extLst>
                  <a:ext uri="{FF2B5EF4-FFF2-40B4-BE49-F238E27FC236}">
                    <a16:creationId xmlns:a16="http://schemas.microsoft.com/office/drawing/2014/main" id="{DBC91EBF-5D3B-4093-95F0-7247E2676BA5}"/>
                  </a:ext>
                </a:extLst>
              </p:cNvPr>
              <p:cNvSpPr txBox="1">
                <a:spLocks noRot="1" noChangeAspect="1" noMove="1" noResize="1" noEditPoints="1" noAdjustHandles="1" noChangeArrowheads="1" noChangeShapeType="1" noTextEdit="1"/>
              </p:cNvSpPr>
              <p:nvPr/>
            </p:nvSpPr>
            <p:spPr>
              <a:xfrm>
                <a:off x="5556489" y="1865049"/>
                <a:ext cx="6504332" cy="4703211"/>
              </a:xfrm>
              <a:prstGeom prst="rect">
                <a:avLst/>
              </a:prstGeom>
              <a:blipFill>
                <a:blip r:embed="rId3"/>
                <a:stretch>
                  <a:fillRect t="-259"/>
                </a:stretch>
              </a:blipFill>
            </p:spPr>
            <p:txBody>
              <a:bodyPr/>
              <a:lstStyle/>
              <a:p>
                <a:r>
                  <a:rPr lang="en-IN">
                    <a:noFill/>
                  </a:rPr>
                  <a:t> </a:t>
                </a:r>
              </a:p>
            </p:txBody>
          </p:sp>
        </mc:Fallback>
      </mc:AlternateContent>
    </p:spTree>
    <p:extLst>
      <p:ext uri="{BB962C8B-B14F-4D97-AF65-F5344CB8AC3E}">
        <p14:creationId xmlns:p14="http://schemas.microsoft.com/office/powerpoint/2010/main" val="2263988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xEl>
                                              <p:pRg st="0" end="0"/>
                                            </p:txEl>
                                          </p:spTgt>
                                        </p:tgtEl>
                                        <p:attrNameLst>
                                          <p:attrName>style.visibility</p:attrName>
                                        </p:attrNameLst>
                                      </p:cBhvr>
                                      <p:to>
                                        <p:strVal val="visible"/>
                                      </p:to>
                                    </p:set>
                                    <p:animEffect transition="in" filter="fade">
                                      <p:cBhvr>
                                        <p:cTn id="17" dur="500"/>
                                        <p:tgtEl>
                                          <p:spTgt spid="7">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xEl>
                                              <p:pRg st="1" end="1"/>
                                            </p:txEl>
                                          </p:spTgt>
                                        </p:tgtEl>
                                        <p:attrNameLst>
                                          <p:attrName>style.visibility</p:attrName>
                                        </p:attrNameLst>
                                      </p:cBhvr>
                                      <p:to>
                                        <p:strVal val="visible"/>
                                      </p:to>
                                    </p:set>
                                    <p:animEffect transition="in" filter="fade">
                                      <p:cBhvr>
                                        <p:cTn id="22" dur="500"/>
                                        <p:tgtEl>
                                          <p:spTgt spid="7">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
                                            <p:txEl>
                                              <p:pRg st="2" end="2"/>
                                            </p:txEl>
                                          </p:spTgt>
                                        </p:tgtEl>
                                        <p:attrNameLst>
                                          <p:attrName>style.visibility</p:attrName>
                                        </p:attrNameLst>
                                      </p:cBhvr>
                                      <p:to>
                                        <p:strVal val="visible"/>
                                      </p:to>
                                    </p:set>
                                    <p:animEffect transition="in" filter="fade">
                                      <p:cBhvr>
                                        <p:cTn id="27" dur="500"/>
                                        <p:tgtEl>
                                          <p:spTgt spid="7">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7">
                                            <p:txEl>
                                              <p:pRg st="3" end="3"/>
                                            </p:txEl>
                                          </p:spTgt>
                                        </p:tgtEl>
                                        <p:attrNameLst>
                                          <p:attrName>style.visibility</p:attrName>
                                        </p:attrNameLst>
                                      </p:cBhvr>
                                      <p:to>
                                        <p:strVal val="visible"/>
                                      </p:to>
                                    </p:set>
                                    <p:animEffect transition="in" filter="fade">
                                      <p:cBhvr>
                                        <p:cTn id="32" dur="500"/>
                                        <p:tgtEl>
                                          <p:spTgt spid="7">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7">
                                            <p:txEl>
                                              <p:pRg st="4" end="4"/>
                                            </p:txEl>
                                          </p:spTgt>
                                        </p:tgtEl>
                                        <p:attrNameLst>
                                          <p:attrName>style.visibility</p:attrName>
                                        </p:attrNameLst>
                                      </p:cBhvr>
                                      <p:to>
                                        <p:strVal val="visible"/>
                                      </p:to>
                                    </p:set>
                                    <p:animEffect transition="in" filter="fade">
                                      <p:cBhvr>
                                        <p:cTn id="37" dur="500"/>
                                        <p:tgtEl>
                                          <p:spTgt spid="7">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7">
                                            <p:txEl>
                                              <p:pRg st="5" end="5"/>
                                            </p:txEl>
                                          </p:spTgt>
                                        </p:tgtEl>
                                        <p:attrNameLst>
                                          <p:attrName>style.visibility</p:attrName>
                                        </p:attrNameLst>
                                      </p:cBhvr>
                                      <p:to>
                                        <p:strVal val="visible"/>
                                      </p:to>
                                    </p:set>
                                    <p:animEffect transition="in" filter="fade">
                                      <p:cBhvr>
                                        <p:cTn id="42" dur="500"/>
                                        <p:tgtEl>
                                          <p:spTgt spid="7">
                                            <p:txEl>
                                              <p:pRg st="5" end="5"/>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7">
                                            <p:txEl>
                                              <p:pRg st="7" end="7"/>
                                            </p:txEl>
                                          </p:spTgt>
                                        </p:tgtEl>
                                        <p:attrNameLst>
                                          <p:attrName>style.visibility</p:attrName>
                                        </p:attrNameLst>
                                      </p:cBhvr>
                                      <p:to>
                                        <p:strVal val="visible"/>
                                      </p:to>
                                    </p:set>
                                    <p:animEffect transition="in" filter="fade">
                                      <p:cBhvr>
                                        <p:cTn id="47" dur="500"/>
                                        <p:tgtEl>
                                          <p:spTgt spid="7">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7">
                                            <p:txEl>
                                              <p:pRg st="9" end="9"/>
                                            </p:txEl>
                                          </p:spTgt>
                                        </p:tgtEl>
                                        <p:attrNameLst>
                                          <p:attrName>style.visibility</p:attrName>
                                        </p:attrNameLst>
                                      </p:cBhvr>
                                      <p:to>
                                        <p:strVal val="visible"/>
                                      </p:to>
                                    </p:set>
                                    <p:animEffect transition="in" filter="fade">
                                      <p:cBhvr>
                                        <p:cTn id="52" dur="500"/>
                                        <p:tgtEl>
                                          <p:spTgt spid="7">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9">
                                            <p:txEl>
                                              <p:pRg st="0" end="0"/>
                                            </p:txEl>
                                          </p:spTgt>
                                        </p:tgtEl>
                                        <p:attrNameLst>
                                          <p:attrName>style.visibility</p:attrName>
                                        </p:attrNameLst>
                                      </p:cBhvr>
                                      <p:to>
                                        <p:strVal val="visible"/>
                                      </p:to>
                                    </p:set>
                                    <p:animEffect transition="in" filter="fade">
                                      <p:cBhvr>
                                        <p:cTn id="57" dur="500"/>
                                        <p:tgtEl>
                                          <p:spTgt spid="9">
                                            <p:txEl>
                                              <p:pRg st="0" end="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9">
                                            <p:txEl>
                                              <p:pRg st="1" end="1"/>
                                            </p:txEl>
                                          </p:spTgt>
                                        </p:tgtEl>
                                        <p:attrNameLst>
                                          <p:attrName>style.visibility</p:attrName>
                                        </p:attrNameLst>
                                      </p:cBhvr>
                                      <p:to>
                                        <p:strVal val="visible"/>
                                      </p:to>
                                    </p:set>
                                    <p:animEffect transition="in" filter="fade">
                                      <p:cBhvr>
                                        <p:cTn id="62" dur="500"/>
                                        <p:tgtEl>
                                          <p:spTgt spid="9">
                                            <p:txEl>
                                              <p:pRg st="1" end="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9">
                                            <p:txEl>
                                              <p:pRg st="2" end="2"/>
                                            </p:txEl>
                                          </p:spTgt>
                                        </p:tgtEl>
                                        <p:attrNameLst>
                                          <p:attrName>style.visibility</p:attrName>
                                        </p:attrNameLst>
                                      </p:cBhvr>
                                      <p:to>
                                        <p:strVal val="visible"/>
                                      </p:to>
                                    </p:set>
                                    <p:animEffect transition="in" filter="fade">
                                      <p:cBhvr>
                                        <p:cTn id="67" dur="500"/>
                                        <p:tgtEl>
                                          <p:spTgt spid="9">
                                            <p:txEl>
                                              <p:pRg st="2" end="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9">
                                            <p:txEl>
                                              <p:pRg st="3" end="3"/>
                                            </p:txEl>
                                          </p:spTgt>
                                        </p:tgtEl>
                                        <p:attrNameLst>
                                          <p:attrName>style.visibility</p:attrName>
                                        </p:attrNameLst>
                                      </p:cBhvr>
                                      <p:to>
                                        <p:strVal val="visible"/>
                                      </p:to>
                                    </p:set>
                                    <p:animEffect transition="in" filter="fade">
                                      <p:cBhvr>
                                        <p:cTn id="72" dur="500"/>
                                        <p:tgtEl>
                                          <p:spTgt spid="9">
                                            <p:txEl>
                                              <p:pRg st="3" end="3"/>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9">
                                            <p:txEl>
                                              <p:pRg st="5" end="5"/>
                                            </p:txEl>
                                          </p:spTgt>
                                        </p:tgtEl>
                                        <p:attrNameLst>
                                          <p:attrName>style.visibility</p:attrName>
                                        </p:attrNameLst>
                                      </p:cBhvr>
                                      <p:to>
                                        <p:strVal val="visible"/>
                                      </p:to>
                                    </p:set>
                                    <p:animEffect transition="in" filter="fade">
                                      <p:cBhvr>
                                        <p:cTn id="77" dur="500"/>
                                        <p:tgtEl>
                                          <p:spTgt spid="9">
                                            <p:txEl>
                                              <p:pRg st="5" end="5"/>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9">
                                            <p:txEl>
                                              <p:pRg st="7" end="7"/>
                                            </p:txEl>
                                          </p:spTgt>
                                        </p:tgtEl>
                                        <p:attrNameLst>
                                          <p:attrName>style.visibility</p:attrName>
                                        </p:attrNameLst>
                                      </p:cBhvr>
                                      <p:to>
                                        <p:strVal val="visible"/>
                                      </p:to>
                                    </p:set>
                                    <p:animEffect transition="in" filter="fade">
                                      <p:cBhvr>
                                        <p:cTn id="82" dur="500"/>
                                        <p:tgtEl>
                                          <p:spTgt spid="9">
                                            <p:txEl>
                                              <p:pRg st="7" end="7"/>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grpId="0" nodeType="clickEffect">
                                  <p:stCondLst>
                                    <p:cond delay="0"/>
                                  </p:stCondLst>
                                  <p:childTnLst>
                                    <p:set>
                                      <p:cBhvr>
                                        <p:cTn id="86" dur="1" fill="hold">
                                          <p:stCondLst>
                                            <p:cond delay="0"/>
                                          </p:stCondLst>
                                        </p:cTn>
                                        <p:tgtEl>
                                          <p:spTgt spid="9">
                                            <p:txEl>
                                              <p:pRg st="9" end="9"/>
                                            </p:txEl>
                                          </p:spTgt>
                                        </p:tgtEl>
                                        <p:attrNameLst>
                                          <p:attrName>style.visibility</p:attrName>
                                        </p:attrNameLst>
                                      </p:cBhvr>
                                      <p:to>
                                        <p:strVal val="visible"/>
                                      </p:to>
                                    </p:set>
                                    <p:animEffect transition="in" filter="fade">
                                      <p:cBhvr>
                                        <p:cTn id="87" dur="500"/>
                                        <p:tgtEl>
                                          <p:spTgt spid="9">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uiExpand="1" build="p"/>
      <p:bldP spid="7" grpId="0" uiExpand="1" build="p"/>
      <p:bldP spid="9"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81335D-B36D-4492-9914-7F606F11E656}"/>
              </a:ext>
            </a:extLst>
          </p:cNvPr>
          <p:cNvSpPr>
            <a:spLocks noGrp="1"/>
          </p:cNvSpPr>
          <p:nvPr>
            <p:ph type="title"/>
          </p:nvPr>
        </p:nvSpPr>
        <p:spPr>
          <a:xfrm>
            <a:off x="0" y="-860"/>
            <a:ext cx="12192000" cy="711200"/>
          </a:xfrm>
        </p:spPr>
        <p:txBody>
          <a:bodyPr>
            <a:normAutofit/>
          </a:bodyPr>
          <a:lstStyle/>
          <a:p>
            <a:r>
              <a:rPr lang="en-US" dirty="0"/>
              <a:t>Introduction</a:t>
            </a:r>
            <a:endParaRPr lang="en-IN" dirty="0"/>
          </a:p>
        </p:txBody>
      </p:sp>
      <p:sp>
        <p:nvSpPr>
          <p:cNvPr id="4" name="Content Placeholder 4">
            <a:extLst>
              <a:ext uri="{FF2B5EF4-FFF2-40B4-BE49-F238E27FC236}">
                <a16:creationId xmlns:a16="http://schemas.microsoft.com/office/drawing/2014/main" id="{FF5D8B7C-CE84-464A-BC87-FA5E6CF8C6B2}"/>
              </a:ext>
            </a:extLst>
          </p:cNvPr>
          <p:cNvSpPr>
            <a:spLocks noGrp="1"/>
          </p:cNvSpPr>
          <p:nvPr>
            <p:ph idx="1"/>
          </p:nvPr>
        </p:nvSpPr>
        <p:spPr>
          <a:xfrm>
            <a:off x="131180" y="863443"/>
            <a:ext cx="11929641" cy="5338573"/>
          </a:xfrm>
        </p:spPr>
        <p:txBody>
          <a:bodyPr/>
          <a:lstStyle/>
          <a:p>
            <a:pPr lvl="0"/>
            <a:r>
              <a:rPr lang="en-US" dirty="0"/>
              <a:t>This type of question is totally based on concept of time, distance &amp; speed.</a:t>
            </a:r>
            <a:endParaRPr lang="en-IN" dirty="0"/>
          </a:p>
          <a:p>
            <a:pPr lvl="0"/>
            <a:r>
              <a:rPr lang="en-US" dirty="0"/>
              <a:t>Mainly problems based on trains have two objects</a:t>
            </a:r>
            <a:endParaRPr lang="en-IN" dirty="0"/>
          </a:p>
          <a:p>
            <a:pPr lvl="1"/>
            <a:r>
              <a:rPr lang="en-US" dirty="0">
                <a:solidFill>
                  <a:schemeClr val="tx2"/>
                </a:solidFill>
              </a:rPr>
              <a:t>Object 1:</a:t>
            </a:r>
            <a:r>
              <a:rPr lang="en-US" dirty="0"/>
              <a:t> Those objects who cross another object is considered as object 1, e.g. train, bus, person, etc.</a:t>
            </a:r>
            <a:endParaRPr lang="en-IN" dirty="0"/>
          </a:p>
          <a:p>
            <a:pPr lvl="1"/>
            <a:r>
              <a:rPr lang="en-US" dirty="0">
                <a:solidFill>
                  <a:schemeClr val="tx2"/>
                </a:solidFill>
              </a:rPr>
              <a:t>Object 2:</a:t>
            </a:r>
            <a:r>
              <a:rPr lang="en-US" dirty="0"/>
              <a:t> Those objects who are crossed by object 1, e.g. train, platform, over bridge, tunnel, person, pole, tree, wall, etc.</a:t>
            </a:r>
          </a:p>
          <a:p>
            <a:pPr lvl="0"/>
            <a:r>
              <a:rPr lang="en-US" dirty="0">
                <a:solidFill>
                  <a:schemeClr val="accent6"/>
                </a:solidFill>
              </a:rPr>
              <a:t>Concept of speed:</a:t>
            </a:r>
            <a:endParaRPr lang="en-IN" dirty="0">
              <a:solidFill>
                <a:schemeClr val="accent6"/>
              </a:solidFill>
            </a:endParaRPr>
          </a:p>
          <a:p>
            <a:pPr lvl="1"/>
            <a:r>
              <a:rPr lang="en-US" dirty="0"/>
              <a:t>When both objects are moving in </a:t>
            </a:r>
            <a:r>
              <a:rPr lang="en-US" b="1" i="1" dirty="0">
                <a:solidFill>
                  <a:schemeClr val="tx2"/>
                </a:solidFill>
              </a:rPr>
              <a:t>same direction</a:t>
            </a:r>
            <a:r>
              <a:rPr lang="en-US" dirty="0"/>
              <a:t>. In this case relative speed is difference between speed of both objects i.e. </a:t>
            </a:r>
            <a:r>
              <a:rPr lang="en-US" b="1" i="1" dirty="0">
                <a:solidFill>
                  <a:schemeClr val="tx2"/>
                </a:solidFill>
              </a:rPr>
              <a:t>relative speed = S</a:t>
            </a:r>
            <a:r>
              <a:rPr lang="en-US" b="1" i="1" baseline="-25000" dirty="0">
                <a:solidFill>
                  <a:schemeClr val="tx2"/>
                </a:solidFill>
              </a:rPr>
              <a:t>1</a:t>
            </a:r>
            <a:r>
              <a:rPr lang="en-US" b="1" i="1" dirty="0">
                <a:solidFill>
                  <a:schemeClr val="tx2"/>
                </a:solidFill>
              </a:rPr>
              <a:t> – S</a:t>
            </a:r>
            <a:r>
              <a:rPr lang="en-US" b="1" i="1" baseline="-25000" dirty="0">
                <a:solidFill>
                  <a:schemeClr val="tx2"/>
                </a:solidFill>
              </a:rPr>
              <a:t>2</a:t>
            </a:r>
            <a:r>
              <a:rPr lang="en-US" dirty="0"/>
              <a:t>.</a:t>
            </a:r>
            <a:endParaRPr lang="en-IN" dirty="0"/>
          </a:p>
          <a:p>
            <a:pPr lvl="1"/>
            <a:r>
              <a:rPr lang="en-US" dirty="0"/>
              <a:t>When both objects are moving in </a:t>
            </a:r>
            <a:r>
              <a:rPr lang="en-US" b="1" i="1" dirty="0">
                <a:solidFill>
                  <a:schemeClr val="tx2"/>
                </a:solidFill>
              </a:rPr>
              <a:t>opposite direction</a:t>
            </a:r>
            <a:r>
              <a:rPr lang="en-US" dirty="0"/>
              <a:t>. In this case relative speed is sum of speed of both objects i.e. </a:t>
            </a:r>
            <a:r>
              <a:rPr lang="en-US" b="1" i="1" dirty="0">
                <a:solidFill>
                  <a:schemeClr val="tx2"/>
                </a:solidFill>
              </a:rPr>
              <a:t>relative speed = S</a:t>
            </a:r>
            <a:r>
              <a:rPr lang="en-US" b="1" i="1" baseline="-25000" dirty="0">
                <a:solidFill>
                  <a:schemeClr val="tx2"/>
                </a:solidFill>
              </a:rPr>
              <a:t>1</a:t>
            </a:r>
            <a:r>
              <a:rPr lang="en-US" b="1" i="1" dirty="0">
                <a:solidFill>
                  <a:schemeClr val="tx2"/>
                </a:solidFill>
              </a:rPr>
              <a:t> + S</a:t>
            </a:r>
            <a:r>
              <a:rPr lang="en-US" b="1" i="1" baseline="-25000" dirty="0">
                <a:solidFill>
                  <a:schemeClr val="tx2"/>
                </a:solidFill>
              </a:rPr>
              <a:t>2</a:t>
            </a:r>
            <a:r>
              <a:rPr lang="en-US" b="1" i="1" dirty="0">
                <a:solidFill>
                  <a:schemeClr val="tx2"/>
                </a:solidFill>
              </a:rPr>
              <a:t>.</a:t>
            </a:r>
          </a:p>
          <a:p>
            <a:pPr lvl="1"/>
            <a:endParaRPr lang="en-IN" dirty="0"/>
          </a:p>
          <a:p>
            <a:pPr lvl="1"/>
            <a:endParaRPr lang="en-IN" dirty="0"/>
          </a:p>
          <a:p>
            <a:pPr lvl="1"/>
            <a:endParaRPr lang="en-IN" dirty="0"/>
          </a:p>
        </p:txBody>
      </p:sp>
    </p:spTree>
    <p:extLst>
      <p:ext uri="{BB962C8B-B14F-4D97-AF65-F5344CB8AC3E}">
        <p14:creationId xmlns:p14="http://schemas.microsoft.com/office/powerpoint/2010/main" val="16132356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fade">
                                      <p:cBhvr>
                                        <p:cTn id="37"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E0CB90-1265-48A7-AA1F-A8E21D282554}"/>
              </a:ext>
            </a:extLst>
          </p:cNvPr>
          <p:cNvSpPr>
            <a:spLocks noGrp="1"/>
          </p:cNvSpPr>
          <p:nvPr>
            <p:ph type="title"/>
          </p:nvPr>
        </p:nvSpPr>
        <p:spPr/>
        <p:txBody>
          <a:bodyPr/>
          <a:lstStyle/>
          <a:p>
            <a:r>
              <a:rPr lang="en-US" dirty="0"/>
              <a:t>Introduction</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8F73B0B-38D1-44A7-82B9-45F1D67D352B}"/>
                  </a:ext>
                </a:extLst>
              </p:cNvPr>
              <p:cNvSpPr>
                <a:spLocks noGrp="1"/>
              </p:cNvSpPr>
              <p:nvPr>
                <p:ph idx="1"/>
              </p:nvPr>
            </p:nvSpPr>
            <p:spPr/>
            <p:txBody>
              <a:bodyPr/>
              <a:lstStyle/>
              <a:p>
                <a:pPr lvl="0"/>
                <a:r>
                  <a:rPr lang="en-US" dirty="0">
                    <a:solidFill>
                      <a:schemeClr val="accent6"/>
                    </a:solidFill>
                  </a:rPr>
                  <a:t>Concept of distance:</a:t>
                </a:r>
                <a:endParaRPr lang="en-IN" dirty="0">
                  <a:solidFill>
                    <a:schemeClr val="accent6"/>
                  </a:solidFill>
                </a:endParaRPr>
              </a:p>
              <a:p>
                <a:pPr lvl="1"/>
                <a:r>
                  <a:rPr lang="en-US" dirty="0"/>
                  <a:t>Distance is always added of both objects with irrespective of direction but in some exception are there when any vertical object is taken then distance of that object is considered as zero. E.g. Length of pole, person and tree is zero.</a:t>
                </a:r>
              </a:p>
              <a:p>
                <a:pPr algn="just">
                  <a:lnSpc>
                    <a:spcPct val="115000"/>
                  </a:lnSpc>
                  <a:spcAft>
                    <a:spcPts val="1000"/>
                  </a:spcAft>
                </a:pPr>
                <a:r>
                  <a:rPr lang="en-US" dirty="0">
                    <a:effectLst/>
                    <a:latin typeface="+mj-lt"/>
                    <a:ea typeface="Calibri" panose="020F0502020204030204" pitchFamily="34" charset="0"/>
                    <a:cs typeface="Times New Roman" panose="02020603050405020304" pitchFamily="18" charset="0"/>
                  </a:rPr>
                  <a:t>Formula: </a:t>
                </a:r>
                <a14:m>
                  <m:oMath xmlns:m="http://schemas.openxmlformats.org/officeDocument/2006/math">
                    <m:r>
                      <a:rPr lang="en-US" b="1" i="1" smtClean="0">
                        <a:solidFill>
                          <a:schemeClr val="tx2"/>
                        </a:solidFill>
                        <a:effectLst/>
                        <a:latin typeface="Cambria Math" panose="02040503050406030204" pitchFamily="18" charset="0"/>
                        <a:ea typeface="Calibri" panose="020F0502020204030204" pitchFamily="34" charset="0"/>
                        <a:cs typeface="Times New Roman" panose="02020603050405020304" pitchFamily="18" charset="0"/>
                      </a:rPr>
                      <m:t>𝑺</m:t>
                    </m:r>
                    <m:r>
                      <a:rPr lang="en-US" b="1" i="1" smtClean="0">
                        <a:solidFill>
                          <a:schemeClr val="tx2"/>
                        </a:solidFill>
                        <a:effectLst/>
                        <a:latin typeface="Cambria Math" panose="02040503050406030204" pitchFamily="18" charset="0"/>
                        <a:ea typeface="Calibri" panose="020F0502020204030204" pitchFamily="34" charset="0"/>
                        <a:cs typeface="Times New Roman" panose="02020603050405020304" pitchFamily="18" charset="0"/>
                      </a:rPr>
                      <m:t>= </m:t>
                    </m:r>
                    <m:f>
                      <m:fPr>
                        <m:ctrlPr>
                          <a:rPr lang="en-IN" b="1" i="1">
                            <a:solidFill>
                              <a:schemeClr val="tx2"/>
                            </a:solidFill>
                            <a:effectLst/>
                            <a:latin typeface="Cambria Math" panose="02040503050406030204" pitchFamily="18" charset="0"/>
                            <a:ea typeface="Calibri" panose="020F0502020204030204" pitchFamily="34" charset="0"/>
                            <a:cs typeface="Times New Roman" panose="02020603050405020304" pitchFamily="18" charset="0"/>
                          </a:rPr>
                        </m:ctrlPr>
                      </m:fPr>
                      <m:num>
                        <m:r>
                          <a:rPr lang="en-US" b="1" i="1">
                            <a:solidFill>
                              <a:schemeClr val="tx2"/>
                            </a:solidFill>
                            <a:effectLst/>
                            <a:latin typeface="Cambria Math" panose="02040503050406030204" pitchFamily="18" charset="0"/>
                            <a:ea typeface="Calibri" panose="020F0502020204030204" pitchFamily="34" charset="0"/>
                            <a:cs typeface="Times New Roman" panose="02020603050405020304" pitchFamily="18" charset="0"/>
                          </a:rPr>
                          <m:t>𝑳</m:t>
                        </m:r>
                      </m:num>
                      <m:den>
                        <m:r>
                          <a:rPr lang="en-US" b="1" i="1">
                            <a:solidFill>
                              <a:schemeClr val="tx2"/>
                            </a:solidFill>
                            <a:effectLst/>
                            <a:latin typeface="Cambria Math" panose="02040503050406030204" pitchFamily="18" charset="0"/>
                            <a:ea typeface="Calibri" panose="020F0502020204030204" pitchFamily="34" charset="0"/>
                            <a:cs typeface="Times New Roman" panose="02020603050405020304" pitchFamily="18" charset="0"/>
                          </a:rPr>
                          <m:t>𝑻</m:t>
                        </m:r>
                      </m:den>
                    </m:f>
                  </m:oMath>
                </a14:m>
                <a:r>
                  <a:rPr lang="en-US" dirty="0">
                    <a:effectLst/>
                    <a:latin typeface="+mj-lt"/>
                    <a:ea typeface="Calibri" panose="020F0502020204030204" pitchFamily="34" charset="0"/>
                    <a:cs typeface="Times New Roman" panose="02020603050405020304" pitchFamily="18" charset="0"/>
                  </a:rPr>
                  <a:t> , where S = Speed of train, L = Length of train + Length of object, T = Time taken to cross</a:t>
                </a:r>
                <a:endParaRPr lang="en-IN" dirty="0">
                  <a:effectLst/>
                  <a:latin typeface="+mj-lt"/>
                  <a:ea typeface="Calibri" panose="020F0502020204030204" pitchFamily="34" charset="0"/>
                  <a:cs typeface="Times New Roman" panose="02020603050405020304" pitchFamily="18" charset="0"/>
                </a:endParaRPr>
              </a:p>
              <a:p>
                <a:pPr algn="just">
                  <a:lnSpc>
                    <a:spcPct val="115000"/>
                  </a:lnSpc>
                  <a:spcAft>
                    <a:spcPts val="1000"/>
                  </a:spcAft>
                </a:pPr>
                <a:r>
                  <a:rPr lang="en-US" dirty="0">
                    <a:effectLst/>
                    <a:latin typeface="+mj-lt"/>
                    <a:ea typeface="Calibri" panose="020F0502020204030204" pitchFamily="34" charset="0"/>
                    <a:cs typeface="Times New Roman" panose="02020603050405020304" pitchFamily="18" charset="0"/>
                  </a:rPr>
                  <a:t>Sometimes, we have to convert km/h speed to m/s using below formula</a:t>
                </a:r>
                <a:endParaRPr lang="en-IN" dirty="0">
                  <a:effectLst/>
                  <a:latin typeface="+mj-lt"/>
                  <a:ea typeface="Calibri" panose="020F0502020204030204" pitchFamily="34" charset="0"/>
                  <a:cs typeface="Times New Roman" panose="02020603050405020304" pitchFamily="18" charset="0"/>
                </a:endParaRPr>
              </a:p>
              <a:p>
                <a:pPr marL="0" indent="0" algn="ctr">
                  <a:buNone/>
                </a:pPr>
                <a:r>
                  <a:rPr lang="en-US" dirty="0">
                    <a:solidFill>
                      <a:schemeClr val="tx2"/>
                    </a:solidFill>
                    <a:effectLst/>
                    <a:latin typeface="+mj-lt"/>
                    <a:ea typeface="Calibri" panose="020F0502020204030204" pitchFamily="34" charset="0"/>
                    <a:cs typeface="Times New Roman" panose="02020603050405020304" pitchFamily="18" charset="0"/>
                  </a:rPr>
                  <a:t>1 km/h = </a:t>
                </a:r>
                <a14:m>
                  <m:oMath xmlns:m="http://schemas.openxmlformats.org/officeDocument/2006/math">
                    <m:f>
                      <m:fPr>
                        <m:ctrlPr>
                          <a:rPr lang="en-IN" i="1">
                            <a:solidFill>
                              <a:schemeClr val="tx2"/>
                            </a:solidFill>
                            <a:effectLst/>
                            <a:latin typeface="Cambria Math" panose="02040503050406030204" pitchFamily="18" charset="0"/>
                          </a:rPr>
                        </m:ctrlPr>
                      </m:fPr>
                      <m:num>
                        <m:r>
                          <a:rPr lang="en-US" i="1">
                            <a:solidFill>
                              <a:schemeClr val="tx2"/>
                            </a:solidFill>
                            <a:effectLst/>
                            <a:latin typeface="Cambria Math" panose="02040503050406030204" pitchFamily="18" charset="0"/>
                            <a:ea typeface="Calibri" panose="020F0502020204030204" pitchFamily="34" charset="0"/>
                            <a:cs typeface="Times New Roman" panose="02020603050405020304" pitchFamily="18" charset="0"/>
                          </a:rPr>
                          <m:t>5</m:t>
                        </m:r>
                      </m:num>
                      <m:den>
                        <m:r>
                          <a:rPr lang="en-US" i="1">
                            <a:solidFill>
                              <a:schemeClr val="tx2"/>
                            </a:solidFill>
                            <a:effectLst/>
                            <a:latin typeface="Cambria Math" panose="02040503050406030204" pitchFamily="18" charset="0"/>
                            <a:ea typeface="Calibri" panose="020F0502020204030204" pitchFamily="34" charset="0"/>
                            <a:cs typeface="Times New Roman" panose="02020603050405020304" pitchFamily="18" charset="0"/>
                          </a:rPr>
                          <m:t>18</m:t>
                        </m:r>
                      </m:den>
                    </m:f>
                  </m:oMath>
                </a14:m>
                <a:r>
                  <a:rPr lang="en-US" dirty="0">
                    <a:solidFill>
                      <a:schemeClr val="tx2"/>
                    </a:solidFill>
                    <a:effectLst/>
                    <a:latin typeface="+mj-lt"/>
                    <a:ea typeface="Calibri" panose="020F0502020204030204" pitchFamily="34" charset="0"/>
                    <a:cs typeface="Times New Roman" panose="02020603050405020304" pitchFamily="18" charset="0"/>
                  </a:rPr>
                  <a:t> m/s</a:t>
                </a:r>
                <a:endParaRPr lang="en-IN" dirty="0">
                  <a:solidFill>
                    <a:schemeClr val="tx2"/>
                  </a:solidFill>
                  <a:effectLst/>
                  <a:latin typeface="+mj-lt"/>
                  <a:ea typeface="Calibri" panose="020F0502020204030204" pitchFamily="34" charset="0"/>
                  <a:cs typeface="Times New Roman" panose="02020603050405020304" pitchFamily="18" charset="0"/>
                </a:endParaRPr>
              </a:p>
              <a:p>
                <a:endParaRPr lang="en-IN" dirty="0"/>
              </a:p>
            </p:txBody>
          </p:sp>
        </mc:Choice>
        <mc:Fallback xmlns="">
          <p:sp>
            <p:nvSpPr>
              <p:cNvPr id="3" name="Content Placeholder 2">
                <a:extLst>
                  <a:ext uri="{FF2B5EF4-FFF2-40B4-BE49-F238E27FC236}">
                    <a16:creationId xmlns:a16="http://schemas.microsoft.com/office/drawing/2014/main" id="{E8F73B0B-38D1-44A7-82B9-45F1D67D352B}"/>
                  </a:ext>
                </a:extLst>
              </p:cNvPr>
              <p:cNvSpPr>
                <a:spLocks noGrp="1" noRot="1" noChangeAspect="1" noMove="1" noResize="1" noEditPoints="1" noAdjustHandles="1" noChangeArrowheads="1" noChangeShapeType="1" noTextEdit="1"/>
              </p:cNvSpPr>
              <p:nvPr>
                <p:ph idx="1"/>
              </p:nvPr>
            </p:nvSpPr>
            <p:spPr>
              <a:blipFill>
                <a:blip r:embed="rId2"/>
                <a:stretch>
                  <a:fillRect l="-716" t="-1418" r="-818"/>
                </a:stretch>
              </a:blipFill>
            </p:spPr>
            <p:txBody>
              <a:bodyPr/>
              <a:lstStyle/>
              <a:p>
                <a:r>
                  <a:rPr lang="en-IN">
                    <a:noFill/>
                  </a:rPr>
                  <a:t> </a:t>
                </a:r>
              </a:p>
            </p:txBody>
          </p:sp>
        </mc:Fallback>
      </mc:AlternateContent>
    </p:spTree>
    <p:extLst>
      <p:ext uri="{BB962C8B-B14F-4D97-AF65-F5344CB8AC3E}">
        <p14:creationId xmlns:p14="http://schemas.microsoft.com/office/powerpoint/2010/main" val="37238897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DE7768-B7A1-4AFB-B3EB-C807C47C3018}"/>
              </a:ext>
            </a:extLst>
          </p:cNvPr>
          <p:cNvSpPr>
            <a:spLocks noGrp="1"/>
          </p:cNvSpPr>
          <p:nvPr>
            <p:ph type="title"/>
          </p:nvPr>
        </p:nvSpPr>
        <p:spPr/>
        <p:txBody>
          <a:bodyPr/>
          <a:lstStyle/>
          <a:p>
            <a:r>
              <a:rPr lang="en-US" dirty="0"/>
              <a:t>When a moving train crosses a standing person</a:t>
            </a:r>
            <a:endParaRPr lang="en-IN" dirty="0"/>
          </a:p>
        </p:txBody>
      </p:sp>
      <p:sp>
        <p:nvSpPr>
          <p:cNvPr id="4" name="Content Placeholder 4">
            <a:extLst>
              <a:ext uri="{FF2B5EF4-FFF2-40B4-BE49-F238E27FC236}">
                <a16:creationId xmlns:a16="http://schemas.microsoft.com/office/drawing/2014/main" id="{15147307-024A-45EB-9EAB-51CBF4A6A2AD}"/>
              </a:ext>
            </a:extLst>
          </p:cNvPr>
          <p:cNvSpPr>
            <a:spLocks noGrp="1"/>
          </p:cNvSpPr>
          <p:nvPr>
            <p:ph idx="1"/>
          </p:nvPr>
        </p:nvSpPr>
        <p:spPr>
          <a:xfrm>
            <a:off x="131180" y="863444"/>
            <a:ext cx="11929641" cy="799667"/>
          </a:xfrm>
        </p:spPr>
        <p:txBody>
          <a:bodyPr/>
          <a:lstStyle/>
          <a:p>
            <a:r>
              <a:rPr lang="en-US" b="1" dirty="0">
                <a:solidFill>
                  <a:schemeClr val="accent6"/>
                </a:solidFill>
              </a:rPr>
              <a:t>Example: </a:t>
            </a:r>
            <a:r>
              <a:rPr lang="en-US" dirty="0">
                <a:solidFill>
                  <a:schemeClr val="accent6"/>
                </a:solidFill>
              </a:rPr>
              <a:t>Find the time taken by a train 150m long, running at 54 km/h in crossing an electrical pole</a:t>
            </a:r>
            <a:endParaRPr lang="en-IN" dirty="0"/>
          </a:p>
        </p:txBody>
      </p:sp>
      <p:sp>
        <p:nvSpPr>
          <p:cNvPr id="5" name="Rectangle: Rounded Corners 4">
            <a:extLst>
              <a:ext uri="{FF2B5EF4-FFF2-40B4-BE49-F238E27FC236}">
                <a16:creationId xmlns:a16="http://schemas.microsoft.com/office/drawing/2014/main" id="{7DCF0B01-A2E5-44DB-94F6-657D98D1F4C9}"/>
              </a:ext>
            </a:extLst>
          </p:cNvPr>
          <p:cNvSpPr/>
          <p:nvPr/>
        </p:nvSpPr>
        <p:spPr>
          <a:xfrm>
            <a:off x="3423355" y="1629789"/>
            <a:ext cx="5345289" cy="4697895"/>
          </a:xfrm>
          <a:prstGeom prst="roundRect">
            <a:avLst/>
          </a:prstGeom>
          <a:no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EA7443B5-D76E-4DD7-B3B6-74E072FEE470}"/>
                  </a:ext>
                </a:extLst>
              </p:cNvPr>
              <p:cNvSpPr txBox="1"/>
              <p:nvPr/>
            </p:nvSpPr>
            <p:spPr>
              <a:xfrm>
                <a:off x="3523911" y="1663111"/>
                <a:ext cx="5144175" cy="4768165"/>
              </a:xfrm>
              <a:prstGeom prst="rect">
                <a:avLst/>
              </a:prstGeom>
              <a:noFill/>
            </p:spPr>
            <p:txBody>
              <a:bodyPr wrap="square">
                <a:spAutoFit/>
              </a:bodyPr>
              <a:lstStyle/>
              <a:p>
                <a:pPr marL="457200" algn="just">
                  <a:lnSpc>
                    <a:spcPct val="115000"/>
                  </a:lnSpc>
                  <a:spcAft>
                    <a:spcPts val="1000"/>
                  </a:spcAft>
                </a:pPr>
                <a:r>
                  <a:rPr lang="en-US" sz="2000" dirty="0">
                    <a:solidFill>
                      <a:schemeClr val="tx1"/>
                    </a:solidFill>
                    <a:effectLst/>
                    <a:latin typeface="+mj-lt"/>
                    <a:ea typeface="Calibri" panose="020F0502020204030204" pitchFamily="34" charset="0"/>
                    <a:cs typeface="Times New Roman" panose="02020603050405020304" pitchFamily="18" charset="0"/>
                  </a:rPr>
                  <a:t>S </a:t>
                </a:r>
                <a14:m>
                  <m:oMath xmlns:m="http://schemas.openxmlformats.org/officeDocument/2006/math">
                    <m:r>
                      <a:rPr lang="en-US" sz="20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=54 </m:t>
                    </m:r>
                    <m:r>
                      <a:rPr lang="en-US" sz="20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𝑘𝑚</m:t>
                    </m:r>
                    <m:r>
                      <a:rPr lang="en-US" sz="20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m:t>
                    </m:r>
                    <m:r>
                      <a:rPr lang="en-US" sz="20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h</m:t>
                    </m:r>
                    <m:r>
                      <a:rPr lang="en-US" sz="20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=54 </m:t>
                    </m:r>
                    <m:r>
                      <a:rPr lang="en-US" sz="20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𝑋</m:t>
                    </m:r>
                    <m:f>
                      <m:fPr>
                        <m:ctrlPr>
                          <a:rPr lang="en-IN" sz="20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20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5</m:t>
                        </m:r>
                      </m:num>
                      <m:den>
                        <m:r>
                          <a:rPr lang="en-US" sz="20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18</m:t>
                        </m:r>
                      </m:den>
                    </m:f>
                    <m:r>
                      <a:rPr lang="en-US" sz="20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𝑚</m:t>
                    </m:r>
                    <m:r>
                      <a:rPr lang="en-US" sz="20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m:t>
                    </m:r>
                    <m:r>
                      <a:rPr lang="en-US" sz="20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𝑠</m:t>
                    </m:r>
                    <m:r>
                      <a:rPr lang="en-US" sz="20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=15 </m:t>
                    </m:r>
                    <m:r>
                      <a:rPr lang="en-US" sz="2000" i="1" smtClean="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𝑚</m:t>
                    </m:r>
                    <m:r>
                      <a:rPr lang="en-US" sz="2000" i="1" smtClean="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m:t>
                    </m:r>
                    <m:r>
                      <a:rPr lang="en-US" sz="2000" i="1" smtClean="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𝑠</m:t>
                    </m:r>
                  </m:oMath>
                </a14:m>
                <a:r>
                  <a:rPr lang="en-US" sz="2000" dirty="0">
                    <a:solidFill>
                      <a:schemeClr val="tx1"/>
                    </a:solidFill>
                    <a:effectLst/>
                    <a:latin typeface="+mj-lt"/>
                    <a:ea typeface="Calibri" panose="020F0502020204030204" pitchFamily="34" charset="0"/>
                    <a:cs typeface="Times New Roman" panose="02020603050405020304" pitchFamily="18" charset="0"/>
                  </a:rPr>
                  <a:t> </a:t>
                </a:r>
                <a:endParaRPr lang="en-IN" sz="2000" dirty="0">
                  <a:solidFill>
                    <a:schemeClr val="tx1"/>
                  </a:solidFill>
                  <a:effectLst/>
                  <a:latin typeface="+mj-lt"/>
                  <a:ea typeface="Calibri" panose="020F0502020204030204" pitchFamily="34" charset="0"/>
                  <a:cs typeface="Times New Roman" panose="02020603050405020304" pitchFamily="18" charset="0"/>
                </a:endParaRPr>
              </a:p>
              <a:p>
                <a:pPr algn="just">
                  <a:lnSpc>
                    <a:spcPct val="115000"/>
                  </a:lnSpc>
                  <a:spcAft>
                    <a:spcPts val="1000"/>
                  </a:spcAft>
                </a:pPr>
                <a:r>
                  <a:rPr lang="en-US" sz="2000" dirty="0">
                    <a:solidFill>
                      <a:schemeClr val="tx1"/>
                    </a:solidFill>
                    <a:effectLst/>
                    <a:latin typeface="+mj-lt"/>
                    <a:ea typeface="Calibri" panose="020F0502020204030204" pitchFamily="34" charset="0"/>
                    <a:cs typeface="Times New Roman" panose="02020603050405020304" pitchFamily="18" charset="0"/>
                  </a:rPr>
                  <a:t>        L </a:t>
                </a:r>
                <a14:m>
                  <m:oMath xmlns:m="http://schemas.openxmlformats.org/officeDocument/2006/math">
                    <m:r>
                      <a:rPr lang="en-US" sz="20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=150 </m:t>
                    </m:r>
                    <m:r>
                      <a:rPr lang="en-US" sz="20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𝑚</m:t>
                    </m:r>
                    <m:r>
                      <a:rPr lang="en-US" sz="20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+0 </m:t>
                    </m:r>
                    <m:r>
                      <a:rPr lang="en-US" sz="20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𝑚</m:t>
                    </m:r>
                    <m:r>
                      <a:rPr lang="en-US" sz="20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=150 </m:t>
                    </m:r>
                    <m:r>
                      <a:rPr lang="en-US" sz="20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𝑚</m:t>
                    </m:r>
                  </m:oMath>
                </a14:m>
                <a:endParaRPr lang="en-IN" sz="2000" dirty="0">
                  <a:solidFill>
                    <a:schemeClr val="tx1"/>
                  </a:solidFill>
                  <a:effectLst/>
                  <a:latin typeface="+mj-lt"/>
                  <a:ea typeface="Calibri" panose="020F0502020204030204" pitchFamily="34" charset="0"/>
                  <a:cs typeface="Times New Roman" panose="02020603050405020304" pitchFamily="18" charset="0"/>
                </a:endParaRPr>
              </a:p>
              <a:p>
                <a:pPr marL="457200">
                  <a:lnSpc>
                    <a:spcPct val="115000"/>
                  </a:lnSpc>
                </a:pPr>
                <a14:m>
                  <m:oMathPara xmlns:m="http://schemas.openxmlformats.org/officeDocument/2006/math">
                    <m:oMathParaPr>
                      <m:jc m:val="centerGroup"/>
                    </m:oMathParaPr>
                    <m:oMath xmlns:m="http://schemas.openxmlformats.org/officeDocument/2006/math">
                      <m:r>
                        <a:rPr lang="en-US" sz="2000" i="1" smtClean="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𝑆</m:t>
                      </m:r>
                      <m:r>
                        <a:rPr lang="en-US" sz="20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m:t>
                      </m:r>
                      <m:f>
                        <m:fPr>
                          <m:ctrlPr>
                            <a:rPr lang="en-IN" sz="20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2000" i="1" smtClean="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𝐿</m:t>
                          </m:r>
                        </m:num>
                        <m:den>
                          <m:r>
                            <a:rPr lang="en-US" sz="2000" i="1" smtClean="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𝑇</m:t>
                          </m:r>
                        </m:den>
                      </m:f>
                    </m:oMath>
                  </m:oMathPara>
                </a14:m>
                <a:endParaRPr lang="en-IN" sz="2000" dirty="0">
                  <a:solidFill>
                    <a:schemeClr val="tx1"/>
                  </a:solidFill>
                  <a:effectLst/>
                  <a:latin typeface="+mj-lt"/>
                  <a:ea typeface="Calibri" panose="020F0502020204030204" pitchFamily="34" charset="0"/>
                  <a:cs typeface="Times New Roman" panose="02020603050405020304" pitchFamily="18" charset="0"/>
                </a:endParaRPr>
              </a:p>
              <a:p>
                <a:pPr marL="470535">
                  <a:lnSpc>
                    <a:spcPct val="115000"/>
                  </a:lnSpc>
                </a:pPr>
                <a:r>
                  <a:rPr lang="en-US" sz="2000" dirty="0">
                    <a:solidFill>
                      <a:schemeClr val="tx1"/>
                    </a:solidFill>
                    <a:effectLst/>
                    <a:latin typeface="+mj-lt"/>
                    <a:ea typeface="Calibri" panose="020F0502020204030204" pitchFamily="34" charset="0"/>
                    <a:cs typeface="Times New Roman" panose="02020603050405020304" pitchFamily="18" charset="0"/>
                  </a:rPr>
                  <a:t> </a:t>
                </a:r>
                <a:endParaRPr lang="en-IN" sz="2000" dirty="0">
                  <a:solidFill>
                    <a:schemeClr val="tx1"/>
                  </a:solidFill>
                  <a:effectLst/>
                  <a:latin typeface="+mj-lt"/>
                  <a:ea typeface="Calibri" panose="020F0502020204030204" pitchFamily="34" charset="0"/>
                  <a:cs typeface="Times New Roman" panose="02020603050405020304" pitchFamily="18" charset="0"/>
                </a:endParaRPr>
              </a:p>
              <a:p>
                <a:pPr marL="20320">
                  <a:lnSpc>
                    <a:spcPct val="115000"/>
                  </a:lnSpc>
                </a:pPr>
                <a14:m>
                  <m:oMathPara xmlns:m="http://schemas.openxmlformats.org/officeDocument/2006/math">
                    <m:oMathParaPr>
                      <m:jc m:val="centerGroup"/>
                    </m:oMathParaPr>
                    <m:oMath xmlns:m="http://schemas.openxmlformats.org/officeDocument/2006/math">
                      <m:f>
                        <m:fPr>
                          <m:ctrlPr>
                            <a:rPr lang="en-IN" sz="20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2000" i="1" smtClean="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15</m:t>
                          </m:r>
                          <m:r>
                            <a:rPr lang="en-US" sz="20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𝑚</m:t>
                          </m:r>
                        </m:num>
                        <m:den>
                          <m:r>
                            <a:rPr lang="en-US" sz="20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𝑠</m:t>
                          </m:r>
                        </m:den>
                      </m:f>
                      <m:r>
                        <a:rPr lang="en-US" sz="20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m:t>
                      </m:r>
                      <m:f>
                        <m:fPr>
                          <m:ctrlPr>
                            <a:rPr lang="en-IN" sz="20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20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150</m:t>
                          </m:r>
                          <m:r>
                            <a:rPr lang="en-US" sz="20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𝑚</m:t>
                          </m:r>
                        </m:num>
                        <m:den>
                          <m:r>
                            <a:rPr lang="en-US" sz="2000" i="1" smtClean="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𝑇</m:t>
                          </m:r>
                        </m:den>
                      </m:f>
                      <m:r>
                        <a:rPr lang="en-US" sz="20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 </m:t>
                      </m:r>
                    </m:oMath>
                  </m:oMathPara>
                </a14:m>
                <a:endParaRPr lang="en-IN" sz="2000" dirty="0">
                  <a:solidFill>
                    <a:schemeClr val="tx1"/>
                  </a:solidFill>
                  <a:effectLst/>
                  <a:latin typeface="+mj-lt"/>
                  <a:ea typeface="Calibri" panose="020F0502020204030204" pitchFamily="34" charset="0"/>
                  <a:cs typeface="Times New Roman" panose="02020603050405020304" pitchFamily="18" charset="0"/>
                </a:endParaRPr>
              </a:p>
              <a:p>
                <a:pPr marL="380365">
                  <a:lnSpc>
                    <a:spcPct val="115000"/>
                  </a:lnSpc>
                </a:pPr>
                <a:r>
                  <a:rPr lang="en-US" sz="2000" dirty="0">
                    <a:solidFill>
                      <a:schemeClr val="tx1"/>
                    </a:solidFill>
                    <a:effectLst/>
                    <a:latin typeface="+mj-lt"/>
                    <a:ea typeface="Calibri" panose="020F0502020204030204" pitchFamily="34" charset="0"/>
                    <a:cs typeface="Times New Roman" panose="02020603050405020304" pitchFamily="18" charset="0"/>
                  </a:rPr>
                  <a:t> </a:t>
                </a:r>
                <a:endParaRPr lang="en-IN" sz="2000" dirty="0">
                  <a:solidFill>
                    <a:schemeClr val="tx1"/>
                  </a:solidFill>
                  <a:effectLst/>
                  <a:latin typeface="+mj-lt"/>
                  <a:ea typeface="Calibri" panose="020F0502020204030204" pitchFamily="34" charset="0"/>
                  <a:cs typeface="Times New Roman" panose="02020603050405020304" pitchFamily="18" charset="0"/>
                </a:endParaRPr>
              </a:p>
              <a:p>
                <a:pPr marL="290195">
                  <a:lnSpc>
                    <a:spcPct val="115000"/>
                  </a:lnSpc>
                </a:pPr>
                <a14:m>
                  <m:oMathPara xmlns:m="http://schemas.openxmlformats.org/officeDocument/2006/math">
                    <m:oMathParaPr>
                      <m:jc m:val="centerGroup"/>
                    </m:oMathParaPr>
                    <m:oMath xmlns:m="http://schemas.openxmlformats.org/officeDocument/2006/math">
                      <m:r>
                        <a:rPr lang="en-US" sz="2000" i="1" smtClean="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𝑇</m:t>
                      </m:r>
                      <m:r>
                        <a:rPr lang="en-US" sz="20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m:t>
                      </m:r>
                      <m:f>
                        <m:fPr>
                          <m:ctrlPr>
                            <a:rPr lang="en-IN" sz="20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20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150</m:t>
                          </m:r>
                          <m:r>
                            <a:rPr lang="en-US" sz="20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𝑚𝑠</m:t>
                          </m:r>
                        </m:num>
                        <m:den>
                          <m:r>
                            <a:rPr lang="en-US" sz="20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15</m:t>
                          </m:r>
                          <m:r>
                            <a:rPr lang="en-US" sz="20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𝑚</m:t>
                          </m:r>
                        </m:den>
                      </m:f>
                    </m:oMath>
                  </m:oMathPara>
                </a14:m>
                <a:endParaRPr lang="en-IN" sz="2000" dirty="0">
                  <a:solidFill>
                    <a:schemeClr val="tx1"/>
                  </a:solidFill>
                  <a:effectLst/>
                  <a:latin typeface="+mj-lt"/>
                  <a:ea typeface="Calibri" panose="020F0502020204030204" pitchFamily="34" charset="0"/>
                  <a:cs typeface="Times New Roman" panose="02020603050405020304" pitchFamily="18" charset="0"/>
                </a:endParaRPr>
              </a:p>
              <a:p>
                <a:pPr marL="290195">
                  <a:lnSpc>
                    <a:spcPct val="115000"/>
                  </a:lnSpc>
                </a:pPr>
                <a:r>
                  <a:rPr lang="en-US" sz="2000" dirty="0">
                    <a:solidFill>
                      <a:schemeClr val="tx1"/>
                    </a:solidFill>
                    <a:effectLst/>
                    <a:latin typeface="+mj-lt"/>
                    <a:ea typeface="Calibri" panose="020F0502020204030204" pitchFamily="34" charset="0"/>
                    <a:cs typeface="Times New Roman" panose="02020603050405020304" pitchFamily="18" charset="0"/>
                  </a:rPr>
                  <a:t> </a:t>
                </a:r>
                <a:endParaRPr lang="en-IN" sz="2000" dirty="0">
                  <a:solidFill>
                    <a:schemeClr val="tx1"/>
                  </a:solidFill>
                  <a:effectLst/>
                  <a:latin typeface="+mj-lt"/>
                  <a:ea typeface="Calibri" panose="020F0502020204030204" pitchFamily="34" charset="0"/>
                  <a:cs typeface="Times New Roman" panose="02020603050405020304" pitchFamily="18" charset="0"/>
                </a:endParaRPr>
              </a:p>
              <a:p>
                <a:pPr marL="110490">
                  <a:lnSpc>
                    <a:spcPct val="115000"/>
                  </a:lnSpc>
                  <a:spcAft>
                    <a:spcPts val="1000"/>
                  </a:spcAft>
                </a:pPr>
                <a14:m>
                  <m:oMathPara xmlns:m="http://schemas.openxmlformats.org/officeDocument/2006/math">
                    <m:oMathParaPr>
                      <m:jc m:val="centerGroup"/>
                    </m:oMathParaPr>
                    <m:oMath xmlns:m="http://schemas.openxmlformats.org/officeDocument/2006/math">
                      <m:r>
                        <a:rPr lang="en-US" sz="2000" i="1" smtClean="0">
                          <a:solidFill>
                            <a:schemeClr val="tx2"/>
                          </a:solidFill>
                          <a:effectLst/>
                          <a:latin typeface="Cambria Math" panose="02040503050406030204" pitchFamily="18" charset="0"/>
                          <a:ea typeface="Calibri" panose="020F0502020204030204" pitchFamily="34" charset="0"/>
                          <a:cs typeface="Times New Roman" panose="02020603050405020304" pitchFamily="18" charset="0"/>
                        </a:rPr>
                        <m:t>𝑇</m:t>
                      </m:r>
                      <m:r>
                        <a:rPr lang="en-US" sz="2000" i="1">
                          <a:solidFill>
                            <a:schemeClr val="tx2"/>
                          </a:solidFill>
                          <a:effectLst/>
                          <a:latin typeface="Cambria Math" panose="02040503050406030204" pitchFamily="18" charset="0"/>
                          <a:ea typeface="Calibri" panose="020F0502020204030204" pitchFamily="34" charset="0"/>
                          <a:cs typeface="Times New Roman" panose="02020603050405020304" pitchFamily="18" charset="0"/>
                        </a:rPr>
                        <m:t>=</m:t>
                      </m:r>
                      <m:r>
                        <a:rPr lang="en-US" sz="2000" i="1" smtClean="0">
                          <a:solidFill>
                            <a:schemeClr val="tx2"/>
                          </a:solidFill>
                          <a:effectLst/>
                          <a:latin typeface="Cambria Math" panose="02040503050406030204" pitchFamily="18" charset="0"/>
                          <a:ea typeface="Calibri" panose="020F0502020204030204" pitchFamily="34" charset="0"/>
                          <a:cs typeface="Times New Roman" panose="02020603050405020304" pitchFamily="18" charset="0"/>
                        </a:rPr>
                        <m:t>10 </m:t>
                      </m:r>
                      <m:r>
                        <a:rPr lang="en-US" sz="2000" i="1" smtClean="0">
                          <a:solidFill>
                            <a:schemeClr val="tx2"/>
                          </a:solidFill>
                          <a:effectLst/>
                          <a:latin typeface="Cambria Math" panose="02040503050406030204" pitchFamily="18" charset="0"/>
                          <a:ea typeface="Calibri" panose="020F0502020204030204" pitchFamily="34" charset="0"/>
                          <a:cs typeface="Times New Roman" panose="02020603050405020304" pitchFamily="18" charset="0"/>
                        </a:rPr>
                        <m:t>𝑠</m:t>
                      </m:r>
                    </m:oMath>
                  </m:oMathPara>
                </a14:m>
                <a:endParaRPr lang="en-IN" sz="2000" dirty="0">
                  <a:solidFill>
                    <a:schemeClr val="tx2"/>
                  </a:solidFill>
                  <a:effectLst/>
                  <a:latin typeface="+mj-lt"/>
                  <a:ea typeface="Calibri" panose="020F0502020204030204" pitchFamily="34" charset="0"/>
                  <a:cs typeface="Times New Roman" panose="02020603050405020304" pitchFamily="18" charset="0"/>
                </a:endParaRPr>
              </a:p>
            </p:txBody>
          </p:sp>
        </mc:Choice>
        <mc:Fallback xmlns="">
          <p:sp>
            <p:nvSpPr>
              <p:cNvPr id="7" name="TextBox 6">
                <a:extLst>
                  <a:ext uri="{FF2B5EF4-FFF2-40B4-BE49-F238E27FC236}">
                    <a16:creationId xmlns:a16="http://schemas.microsoft.com/office/drawing/2014/main" id="{EA7443B5-D76E-4DD7-B3B6-74E072FEE470}"/>
                  </a:ext>
                </a:extLst>
              </p:cNvPr>
              <p:cNvSpPr txBox="1">
                <a:spLocks noRot="1" noChangeAspect="1" noMove="1" noResize="1" noEditPoints="1" noAdjustHandles="1" noChangeArrowheads="1" noChangeShapeType="1" noTextEdit="1"/>
              </p:cNvSpPr>
              <p:nvPr/>
            </p:nvSpPr>
            <p:spPr>
              <a:xfrm>
                <a:off x="3523911" y="1663111"/>
                <a:ext cx="5144175" cy="4768165"/>
              </a:xfrm>
              <a:prstGeom prst="rect">
                <a:avLst/>
              </a:prstGeom>
              <a:blipFill>
                <a:blip r:embed="rId2"/>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19089374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xEl>
                                              <p:pRg st="0" end="0"/>
                                            </p:txEl>
                                          </p:spTgt>
                                        </p:tgtEl>
                                        <p:attrNameLst>
                                          <p:attrName>style.visibility</p:attrName>
                                        </p:attrNameLst>
                                      </p:cBhvr>
                                      <p:to>
                                        <p:strVal val="visible"/>
                                      </p:to>
                                    </p:set>
                                    <p:animEffect transition="in" filter="fade">
                                      <p:cBhvr>
                                        <p:cTn id="17" dur="500"/>
                                        <p:tgtEl>
                                          <p:spTgt spid="7">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xEl>
                                              <p:pRg st="1" end="1"/>
                                            </p:txEl>
                                          </p:spTgt>
                                        </p:tgtEl>
                                        <p:attrNameLst>
                                          <p:attrName>style.visibility</p:attrName>
                                        </p:attrNameLst>
                                      </p:cBhvr>
                                      <p:to>
                                        <p:strVal val="visible"/>
                                      </p:to>
                                    </p:set>
                                    <p:animEffect transition="in" filter="fade">
                                      <p:cBhvr>
                                        <p:cTn id="22" dur="500"/>
                                        <p:tgtEl>
                                          <p:spTgt spid="7">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
                                            <p:txEl>
                                              <p:pRg st="2" end="2"/>
                                            </p:txEl>
                                          </p:spTgt>
                                        </p:tgtEl>
                                        <p:attrNameLst>
                                          <p:attrName>style.visibility</p:attrName>
                                        </p:attrNameLst>
                                      </p:cBhvr>
                                      <p:to>
                                        <p:strVal val="visible"/>
                                      </p:to>
                                    </p:set>
                                    <p:animEffect transition="in" filter="fade">
                                      <p:cBhvr>
                                        <p:cTn id="27" dur="500"/>
                                        <p:tgtEl>
                                          <p:spTgt spid="7">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7">
                                            <p:txEl>
                                              <p:pRg st="4" end="4"/>
                                            </p:txEl>
                                          </p:spTgt>
                                        </p:tgtEl>
                                        <p:attrNameLst>
                                          <p:attrName>style.visibility</p:attrName>
                                        </p:attrNameLst>
                                      </p:cBhvr>
                                      <p:to>
                                        <p:strVal val="visible"/>
                                      </p:to>
                                    </p:set>
                                    <p:animEffect transition="in" filter="fade">
                                      <p:cBhvr>
                                        <p:cTn id="32" dur="500"/>
                                        <p:tgtEl>
                                          <p:spTgt spid="7">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7">
                                            <p:txEl>
                                              <p:pRg st="6" end="6"/>
                                            </p:txEl>
                                          </p:spTgt>
                                        </p:tgtEl>
                                        <p:attrNameLst>
                                          <p:attrName>style.visibility</p:attrName>
                                        </p:attrNameLst>
                                      </p:cBhvr>
                                      <p:to>
                                        <p:strVal val="visible"/>
                                      </p:to>
                                    </p:set>
                                    <p:animEffect transition="in" filter="fade">
                                      <p:cBhvr>
                                        <p:cTn id="37" dur="500"/>
                                        <p:tgtEl>
                                          <p:spTgt spid="7">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7">
                                            <p:txEl>
                                              <p:pRg st="8" end="8"/>
                                            </p:txEl>
                                          </p:spTgt>
                                        </p:tgtEl>
                                        <p:attrNameLst>
                                          <p:attrName>style.visibility</p:attrName>
                                        </p:attrNameLst>
                                      </p:cBhvr>
                                      <p:to>
                                        <p:strVal val="visible"/>
                                      </p:to>
                                    </p:set>
                                    <p:animEffect transition="in" filter="fade">
                                      <p:cBhvr>
                                        <p:cTn id="42" dur="500"/>
                                        <p:tgtEl>
                                          <p:spTgt spid="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5" grpId="0" animBg="1"/>
      <p:bldP spid="7"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91DD7-F7B4-4059-AFCB-4DE40ED30929}"/>
              </a:ext>
            </a:extLst>
          </p:cNvPr>
          <p:cNvSpPr>
            <a:spLocks noGrp="1"/>
          </p:cNvSpPr>
          <p:nvPr>
            <p:ph type="title"/>
          </p:nvPr>
        </p:nvSpPr>
        <p:spPr/>
        <p:txBody>
          <a:bodyPr>
            <a:noAutofit/>
          </a:bodyPr>
          <a:lstStyle/>
          <a:p>
            <a:r>
              <a:rPr lang="en-US" dirty="0">
                <a:solidFill>
                  <a:schemeClr val="tx1"/>
                </a:solidFill>
              </a:rPr>
              <a:t>When a moving train crosses a moving person in the same direction</a:t>
            </a:r>
            <a:endParaRPr lang="en-IN" dirty="0">
              <a:solidFill>
                <a:schemeClr val="tx1"/>
              </a:solidFill>
            </a:endParaRPr>
          </a:p>
        </p:txBody>
      </p:sp>
      <p:sp>
        <p:nvSpPr>
          <p:cNvPr id="175" name="Rectangle: Rounded Corners 174">
            <a:extLst>
              <a:ext uri="{FF2B5EF4-FFF2-40B4-BE49-F238E27FC236}">
                <a16:creationId xmlns:a16="http://schemas.microsoft.com/office/drawing/2014/main" id="{AC597E06-8F02-4A52-820A-EBDE10AFBA7B}"/>
              </a:ext>
            </a:extLst>
          </p:cNvPr>
          <p:cNvSpPr/>
          <p:nvPr/>
        </p:nvSpPr>
        <p:spPr>
          <a:xfrm>
            <a:off x="3423355" y="1629789"/>
            <a:ext cx="5345289" cy="4697895"/>
          </a:xfrm>
          <a:prstGeom prst="roundRect">
            <a:avLst/>
          </a:prstGeom>
          <a:no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Content Placeholder 4">
            <a:extLst>
              <a:ext uri="{FF2B5EF4-FFF2-40B4-BE49-F238E27FC236}">
                <a16:creationId xmlns:a16="http://schemas.microsoft.com/office/drawing/2014/main" id="{4B8F09AB-C744-4BA7-9728-904CE8C4F861}"/>
              </a:ext>
            </a:extLst>
          </p:cNvPr>
          <p:cNvSpPr>
            <a:spLocks noGrp="1"/>
          </p:cNvSpPr>
          <p:nvPr>
            <p:ph idx="1"/>
          </p:nvPr>
        </p:nvSpPr>
        <p:spPr>
          <a:xfrm>
            <a:off x="131180" y="863444"/>
            <a:ext cx="11929641" cy="799667"/>
          </a:xfrm>
        </p:spPr>
        <p:txBody>
          <a:bodyPr/>
          <a:lstStyle/>
          <a:p>
            <a:r>
              <a:rPr lang="en-US" b="1" dirty="0">
                <a:solidFill>
                  <a:schemeClr val="accent6"/>
                </a:solidFill>
              </a:rPr>
              <a:t>Example: </a:t>
            </a:r>
            <a:r>
              <a:rPr lang="en-US" dirty="0">
                <a:solidFill>
                  <a:schemeClr val="accent6"/>
                </a:solidFill>
              </a:rPr>
              <a:t>A train 180m long is running at a speed of 65 km/h. In what time will it pass a man who </a:t>
            </a:r>
            <a:r>
              <a:rPr lang="en-US">
                <a:solidFill>
                  <a:schemeClr val="accent6"/>
                </a:solidFill>
              </a:rPr>
              <a:t>is running at </a:t>
            </a:r>
            <a:r>
              <a:rPr lang="en-US" dirty="0">
                <a:solidFill>
                  <a:schemeClr val="accent6"/>
                </a:solidFill>
              </a:rPr>
              <a:t>a speed of 5 km/h in the same direction?</a:t>
            </a:r>
            <a:endParaRPr lang="en-IN" dirty="0"/>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7214C2C2-32D0-4E5E-9CBB-91FEDC4EE016}"/>
                  </a:ext>
                </a:extLst>
              </p:cNvPr>
              <p:cNvSpPr txBox="1"/>
              <p:nvPr/>
            </p:nvSpPr>
            <p:spPr>
              <a:xfrm>
                <a:off x="3672998" y="1722745"/>
                <a:ext cx="4846002" cy="4598375"/>
              </a:xfrm>
              <a:prstGeom prst="rect">
                <a:avLst/>
              </a:prstGeom>
              <a:noFill/>
            </p:spPr>
            <p:txBody>
              <a:bodyPr wrap="square">
                <a:spAutoFit/>
              </a:bodyPr>
              <a:lstStyle/>
              <a:p>
                <a:pPr marL="457200" algn="just">
                  <a:lnSpc>
                    <a:spcPct val="115000"/>
                  </a:lnSpc>
                  <a:spcAft>
                    <a:spcPts val="1000"/>
                  </a:spcAft>
                </a:pPr>
                <a:r>
                  <a:rPr lang="en-US" sz="2000" dirty="0">
                    <a:solidFill>
                      <a:schemeClr val="tx1"/>
                    </a:solidFill>
                    <a:effectLst/>
                    <a:latin typeface="+mj-lt"/>
                    <a:ea typeface="Calibri" panose="020F0502020204030204" pitchFamily="34" charset="0"/>
                    <a:cs typeface="Times New Roman" panose="02020603050405020304" pitchFamily="18" charset="0"/>
                  </a:rPr>
                  <a:t>S </a:t>
                </a:r>
                <a14:m>
                  <m:oMath xmlns:m="http://schemas.openxmlformats.org/officeDocument/2006/math">
                    <m:r>
                      <a:rPr lang="en-US" sz="20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=65</m:t>
                    </m:r>
                    <m:r>
                      <a:rPr lang="en-US" sz="20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𝑘𝑚</m:t>
                    </m:r>
                    <m:r>
                      <a:rPr lang="en-US" sz="20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m:t>
                    </m:r>
                    <m:r>
                      <a:rPr lang="en-US" sz="20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h</m:t>
                    </m:r>
                    <m:r>
                      <a:rPr lang="en-US" sz="20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−5</m:t>
                    </m:r>
                    <m:r>
                      <a:rPr lang="en-US" sz="20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𝑘𝑚</m:t>
                    </m:r>
                    <m:r>
                      <a:rPr lang="en-US" sz="20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m:t>
                    </m:r>
                    <m:r>
                      <a:rPr lang="en-US" sz="20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h</m:t>
                    </m:r>
                    <m:r>
                      <a:rPr lang="en-US" sz="20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 =60</m:t>
                    </m:r>
                    <m:r>
                      <a:rPr lang="en-US" sz="2000" i="1" smtClean="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𝑘𝑚</m:t>
                    </m:r>
                    <m:r>
                      <a:rPr lang="en-US" sz="2000" i="1" smtClean="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m:t>
                    </m:r>
                    <m:r>
                      <a:rPr lang="en-US" sz="2000" i="1" smtClean="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h</m:t>
                    </m:r>
                  </m:oMath>
                </a14:m>
                <a:r>
                  <a:rPr lang="en-US" sz="2000" dirty="0">
                    <a:solidFill>
                      <a:schemeClr val="tx1"/>
                    </a:solidFill>
                    <a:effectLst/>
                    <a:latin typeface="+mj-lt"/>
                    <a:ea typeface="Calibri" panose="020F0502020204030204" pitchFamily="34" charset="0"/>
                    <a:cs typeface="Times New Roman" panose="02020603050405020304" pitchFamily="18" charset="0"/>
                  </a:rPr>
                  <a:t> </a:t>
                </a:r>
                <a:endParaRPr lang="en-IN" sz="2000" dirty="0">
                  <a:solidFill>
                    <a:schemeClr val="tx1"/>
                  </a:solidFill>
                  <a:effectLst/>
                  <a:latin typeface="+mj-lt"/>
                  <a:ea typeface="Calibri" panose="020F0502020204030204" pitchFamily="34" charset="0"/>
                  <a:cs typeface="Times New Roman" panose="02020603050405020304" pitchFamily="18" charset="0"/>
                </a:endParaRPr>
              </a:p>
              <a:p>
                <a:pPr algn="just">
                  <a:lnSpc>
                    <a:spcPct val="115000"/>
                  </a:lnSpc>
                  <a:spcAft>
                    <a:spcPts val="1000"/>
                  </a:spcAft>
                </a:pPr>
                <a:r>
                  <a:rPr lang="en-US" sz="2000" dirty="0">
                    <a:solidFill>
                      <a:schemeClr val="tx1"/>
                    </a:solidFill>
                    <a:effectLst/>
                    <a:latin typeface="+mj-lt"/>
                    <a:ea typeface="Calibri" panose="020F0502020204030204" pitchFamily="34" charset="0"/>
                    <a:cs typeface="Times New Roman" panose="02020603050405020304" pitchFamily="18" charset="0"/>
                  </a:rPr>
                  <a:t>        L </a:t>
                </a:r>
                <a14:m>
                  <m:oMath xmlns:m="http://schemas.openxmlformats.org/officeDocument/2006/math">
                    <m:r>
                      <a:rPr lang="en-US" sz="20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=180 </m:t>
                    </m:r>
                    <m:r>
                      <a:rPr lang="en-US" sz="20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𝑚</m:t>
                    </m:r>
                    <m:r>
                      <a:rPr lang="en-US" sz="20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+0 </m:t>
                    </m:r>
                    <m:r>
                      <a:rPr lang="en-US" sz="20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𝑚</m:t>
                    </m:r>
                    <m:r>
                      <a:rPr lang="en-US" sz="20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=180 </m:t>
                    </m:r>
                    <m:r>
                      <a:rPr lang="en-US" sz="2000" i="1" smtClean="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𝑚</m:t>
                    </m:r>
                  </m:oMath>
                </a14:m>
                <a:endParaRPr lang="en-IN" sz="2000" dirty="0">
                  <a:solidFill>
                    <a:schemeClr val="tx1"/>
                  </a:solidFill>
                  <a:effectLst/>
                  <a:latin typeface="+mj-lt"/>
                  <a:ea typeface="Calibri" panose="020F0502020204030204" pitchFamily="34" charset="0"/>
                  <a:cs typeface="Times New Roman" panose="02020603050405020304" pitchFamily="18" charset="0"/>
                </a:endParaRPr>
              </a:p>
              <a:p>
                <a:pPr marL="457200">
                  <a:lnSpc>
                    <a:spcPct val="115000"/>
                  </a:lnSpc>
                </a:pPr>
                <a14:m>
                  <m:oMathPara xmlns:m="http://schemas.openxmlformats.org/officeDocument/2006/math">
                    <m:oMathParaPr>
                      <m:jc m:val="centerGroup"/>
                    </m:oMathParaPr>
                    <m:oMath xmlns:m="http://schemas.openxmlformats.org/officeDocument/2006/math">
                      <m:r>
                        <a:rPr lang="en-US" sz="2000" i="1" smtClean="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𝑆</m:t>
                      </m:r>
                      <m:r>
                        <a:rPr lang="en-US" sz="2000" i="1" smtClean="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m:t>
                      </m:r>
                      <m:f>
                        <m:fPr>
                          <m:ctrlPr>
                            <a:rPr lang="en-IN" sz="20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2000" i="1" smtClean="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𝐿</m:t>
                          </m:r>
                        </m:num>
                        <m:den>
                          <m:r>
                            <a:rPr lang="en-US" sz="2000" i="1" smtClean="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𝑇</m:t>
                          </m:r>
                        </m:den>
                      </m:f>
                    </m:oMath>
                  </m:oMathPara>
                </a14:m>
                <a:endParaRPr lang="en-IN" sz="2000" dirty="0">
                  <a:solidFill>
                    <a:schemeClr val="tx1"/>
                  </a:solidFill>
                  <a:effectLst/>
                  <a:latin typeface="+mj-lt"/>
                  <a:ea typeface="Calibri" panose="020F0502020204030204" pitchFamily="34" charset="0"/>
                  <a:cs typeface="Times New Roman" panose="02020603050405020304" pitchFamily="18" charset="0"/>
                </a:endParaRPr>
              </a:p>
              <a:p>
                <a:pPr marL="470535">
                  <a:lnSpc>
                    <a:spcPct val="115000"/>
                  </a:lnSpc>
                </a:pPr>
                <a:r>
                  <a:rPr lang="en-US" sz="2000" dirty="0">
                    <a:solidFill>
                      <a:schemeClr val="tx1"/>
                    </a:solidFill>
                    <a:effectLst/>
                    <a:latin typeface="+mj-lt"/>
                    <a:ea typeface="Calibri" panose="020F0502020204030204" pitchFamily="34" charset="0"/>
                    <a:cs typeface="Times New Roman" panose="02020603050405020304" pitchFamily="18" charset="0"/>
                  </a:rPr>
                  <a:t> </a:t>
                </a:r>
                <a:endParaRPr lang="en-IN" sz="2000" dirty="0">
                  <a:solidFill>
                    <a:schemeClr val="tx1"/>
                  </a:solidFill>
                  <a:effectLst/>
                  <a:latin typeface="+mj-lt"/>
                  <a:ea typeface="Calibri" panose="020F0502020204030204" pitchFamily="34" charset="0"/>
                  <a:cs typeface="Times New Roman" panose="02020603050405020304" pitchFamily="18" charset="0"/>
                </a:endParaRPr>
              </a:p>
              <a:p>
                <a:pPr marL="457200">
                  <a:lnSpc>
                    <a:spcPct val="115000"/>
                  </a:lnSpc>
                </a:pPr>
                <a14:m>
                  <m:oMathPara xmlns:m="http://schemas.openxmlformats.org/officeDocument/2006/math">
                    <m:oMathParaPr>
                      <m:jc m:val="centerGroup"/>
                    </m:oMathParaPr>
                    <m:oMath xmlns:m="http://schemas.openxmlformats.org/officeDocument/2006/math">
                      <m:f>
                        <m:fPr>
                          <m:ctrlPr>
                            <a:rPr lang="en-IN" sz="2000" i="1" smtClean="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2000" i="1" smtClean="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60</m:t>
                          </m:r>
                          <m:r>
                            <a:rPr lang="en-US" sz="20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 </m:t>
                          </m:r>
                          <m:r>
                            <a:rPr lang="en-US" sz="20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𝑋</m:t>
                          </m:r>
                          <m:r>
                            <a:rPr lang="en-US" sz="20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 5 </m:t>
                          </m:r>
                          <m:r>
                            <a:rPr lang="en-US" sz="20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𝑚</m:t>
                          </m:r>
                        </m:num>
                        <m:den>
                          <m:r>
                            <a:rPr lang="en-US" sz="20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18 </m:t>
                          </m:r>
                          <m:r>
                            <a:rPr lang="en-US" sz="20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𝑠</m:t>
                          </m:r>
                        </m:den>
                      </m:f>
                      <m:r>
                        <a:rPr lang="en-US" sz="20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m:t>
                      </m:r>
                      <m:f>
                        <m:fPr>
                          <m:ctrlPr>
                            <a:rPr lang="en-IN" sz="20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2000" i="1" smtClean="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180</m:t>
                          </m:r>
                          <m:r>
                            <a:rPr lang="en-US" sz="2000" i="1" smtClean="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𝑚</m:t>
                          </m:r>
                        </m:num>
                        <m:den>
                          <m:r>
                            <a:rPr lang="en-US" sz="2000" i="1" smtClean="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𝑇</m:t>
                          </m:r>
                        </m:den>
                      </m:f>
                      <m:r>
                        <a:rPr lang="en-US" sz="20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 </m:t>
                      </m:r>
                    </m:oMath>
                  </m:oMathPara>
                </a14:m>
                <a:endParaRPr lang="en-IN" sz="2000" dirty="0">
                  <a:solidFill>
                    <a:schemeClr val="tx1"/>
                  </a:solidFill>
                  <a:effectLst/>
                  <a:latin typeface="+mj-lt"/>
                  <a:ea typeface="Calibri" panose="020F0502020204030204" pitchFamily="34" charset="0"/>
                  <a:cs typeface="Times New Roman" panose="02020603050405020304" pitchFamily="18" charset="0"/>
                </a:endParaRPr>
              </a:p>
              <a:p>
                <a:pPr marL="380365">
                  <a:lnSpc>
                    <a:spcPct val="115000"/>
                  </a:lnSpc>
                </a:pPr>
                <a:r>
                  <a:rPr lang="en-US" sz="2000" dirty="0">
                    <a:solidFill>
                      <a:schemeClr val="tx1"/>
                    </a:solidFill>
                    <a:effectLst/>
                    <a:latin typeface="+mj-lt"/>
                    <a:ea typeface="Calibri" panose="020F0502020204030204" pitchFamily="34" charset="0"/>
                    <a:cs typeface="Times New Roman" panose="02020603050405020304" pitchFamily="18" charset="0"/>
                  </a:rPr>
                  <a:t> </a:t>
                </a:r>
                <a:endParaRPr lang="en-IN" sz="2000" dirty="0">
                  <a:solidFill>
                    <a:schemeClr val="tx1"/>
                  </a:solidFill>
                  <a:effectLst/>
                  <a:latin typeface="+mj-lt"/>
                  <a:ea typeface="Calibri" panose="020F0502020204030204" pitchFamily="34" charset="0"/>
                  <a:cs typeface="Times New Roman" panose="02020603050405020304" pitchFamily="18" charset="0"/>
                </a:endParaRPr>
              </a:p>
              <a:p>
                <a:pPr marL="650240">
                  <a:lnSpc>
                    <a:spcPct val="115000"/>
                  </a:lnSpc>
                </a:pPr>
                <a14:m>
                  <m:oMathPara xmlns:m="http://schemas.openxmlformats.org/officeDocument/2006/math">
                    <m:oMathParaPr>
                      <m:jc m:val="centerGroup"/>
                    </m:oMathParaPr>
                    <m:oMath xmlns:m="http://schemas.openxmlformats.org/officeDocument/2006/math">
                      <m:r>
                        <a:rPr lang="en-US" sz="2000" i="1" smtClean="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𝑇</m:t>
                      </m:r>
                      <m:r>
                        <a:rPr lang="en-US" sz="20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m:t>
                      </m:r>
                      <m:f>
                        <m:fPr>
                          <m:ctrlPr>
                            <a:rPr lang="en-IN" sz="20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20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180 </m:t>
                          </m:r>
                          <m:r>
                            <a:rPr lang="en-US" sz="20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𝑋</m:t>
                          </m:r>
                          <m:r>
                            <a:rPr lang="en-US" sz="20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 18 </m:t>
                          </m:r>
                          <m:r>
                            <a:rPr lang="en-US" sz="20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𝑚𝑠</m:t>
                          </m:r>
                        </m:num>
                        <m:den>
                          <m:r>
                            <a:rPr lang="en-US" sz="20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60 </m:t>
                          </m:r>
                          <m:r>
                            <a:rPr lang="en-US" sz="20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𝑋</m:t>
                          </m:r>
                          <m:r>
                            <a:rPr lang="en-US" sz="20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 5 </m:t>
                          </m:r>
                          <m:r>
                            <a:rPr lang="en-US" sz="200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𝑚</m:t>
                          </m:r>
                        </m:den>
                      </m:f>
                    </m:oMath>
                  </m:oMathPara>
                </a14:m>
                <a:endParaRPr lang="en-IN" sz="2000" dirty="0">
                  <a:solidFill>
                    <a:schemeClr val="tx1"/>
                  </a:solidFill>
                  <a:effectLst/>
                  <a:latin typeface="+mj-lt"/>
                  <a:ea typeface="Calibri" panose="020F0502020204030204" pitchFamily="34" charset="0"/>
                  <a:cs typeface="Times New Roman" panose="02020603050405020304" pitchFamily="18" charset="0"/>
                </a:endParaRPr>
              </a:p>
              <a:p>
                <a:pPr marL="290195">
                  <a:lnSpc>
                    <a:spcPct val="115000"/>
                  </a:lnSpc>
                </a:pPr>
                <a:r>
                  <a:rPr lang="en-US" sz="2000" dirty="0">
                    <a:solidFill>
                      <a:schemeClr val="tx1"/>
                    </a:solidFill>
                    <a:effectLst/>
                    <a:latin typeface="+mj-lt"/>
                    <a:ea typeface="Calibri" panose="020F0502020204030204" pitchFamily="34" charset="0"/>
                    <a:cs typeface="Times New Roman" panose="02020603050405020304" pitchFamily="18" charset="0"/>
                  </a:rPr>
                  <a:t> </a:t>
                </a:r>
                <a:endParaRPr lang="en-IN" sz="2000" dirty="0">
                  <a:solidFill>
                    <a:schemeClr val="tx1"/>
                  </a:solidFill>
                  <a:effectLst/>
                  <a:latin typeface="+mj-lt"/>
                  <a:ea typeface="Calibri" panose="020F0502020204030204" pitchFamily="34" charset="0"/>
                  <a:cs typeface="Times New Roman" panose="02020603050405020304" pitchFamily="18" charset="0"/>
                </a:endParaRPr>
              </a:p>
              <a:p>
                <a:pPr marL="200660">
                  <a:lnSpc>
                    <a:spcPct val="115000"/>
                  </a:lnSpc>
                  <a:spcAft>
                    <a:spcPts val="1000"/>
                  </a:spcAft>
                </a:pPr>
                <a14:m>
                  <m:oMathPara xmlns:m="http://schemas.openxmlformats.org/officeDocument/2006/math">
                    <m:oMathParaPr>
                      <m:jc m:val="centerGroup"/>
                    </m:oMathParaPr>
                    <m:oMath xmlns:m="http://schemas.openxmlformats.org/officeDocument/2006/math">
                      <m:r>
                        <a:rPr lang="en-US" sz="2000" i="1" smtClean="0">
                          <a:solidFill>
                            <a:schemeClr val="tx2"/>
                          </a:solidFill>
                          <a:effectLst/>
                          <a:latin typeface="Cambria Math" panose="02040503050406030204" pitchFamily="18" charset="0"/>
                          <a:ea typeface="Calibri" panose="020F0502020204030204" pitchFamily="34" charset="0"/>
                          <a:cs typeface="Times New Roman" panose="02020603050405020304" pitchFamily="18" charset="0"/>
                        </a:rPr>
                        <m:t>𝑇</m:t>
                      </m:r>
                      <m:r>
                        <a:rPr lang="en-US" sz="2000" i="1">
                          <a:solidFill>
                            <a:schemeClr val="tx2"/>
                          </a:solidFill>
                          <a:effectLst/>
                          <a:latin typeface="Cambria Math" panose="02040503050406030204" pitchFamily="18" charset="0"/>
                          <a:ea typeface="Calibri" panose="020F0502020204030204" pitchFamily="34" charset="0"/>
                          <a:cs typeface="Times New Roman" panose="02020603050405020304" pitchFamily="18" charset="0"/>
                        </a:rPr>
                        <m:t>=</m:t>
                      </m:r>
                      <m:r>
                        <a:rPr lang="en-US" sz="2000" i="1" smtClean="0">
                          <a:solidFill>
                            <a:schemeClr val="tx2"/>
                          </a:solidFill>
                          <a:effectLst/>
                          <a:latin typeface="Cambria Math" panose="02040503050406030204" pitchFamily="18" charset="0"/>
                          <a:ea typeface="Calibri" panose="020F0502020204030204" pitchFamily="34" charset="0"/>
                          <a:cs typeface="Times New Roman" panose="02020603050405020304" pitchFamily="18" charset="0"/>
                        </a:rPr>
                        <m:t>10.8 </m:t>
                      </m:r>
                      <m:r>
                        <a:rPr lang="en-US" sz="2000" i="1" smtClean="0">
                          <a:solidFill>
                            <a:schemeClr val="tx2"/>
                          </a:solidFill>
                          <a:effectLst/>
                          <a:latin typeface="Cambria Math" panose="02040503050406030204" pitchFamily="18" charset="0"/>
                          <a:ea typeface="Calibri" panose="020F0502020204030204" pitchFamily="34" charset="0"/>
                          <a:cs typeface="Times New Roman" panose="02020603050405020304" pitchFamily="18" charset="0"/>
                        </a:rPr>
                        <m:t>𝑠</m:t>
                      </m:r>
                    </m:oMath>
                  </m:oMathPara>
                </a14:m>
                <a:endParaRPr lang="en-IN" sz="2000" dirty="0">
                  <a:solidFill>
                    <a:schemeClr val="tx2"/>
                  </a:solidFill>
                  <a:effectLst/>
                  <a:latin typeface="+mj-lt"/>
                  <a:ea typeface="Calibri" panose="020F0502020204030204" pitchFamily="34" charset="0"/>
                  <a:cs typeface="Times New Roman" panose="02020603050405020304" pitchFamily="18" charset="0"/>
                </a:endParaRPr>
              </a:p>
            </p:txBody>
          </p:sp>
        </mc:Choice>
        <mc:Fallback xmlns="">
          <p:sp>
            <p:nvSpPr>
              <p:cNvPr id="16" name="TextBox 15">
                <a:extLst>
                  <a:ext uri="{FF2B5EF4-FFF2-40B4-BE49-F238E27FC236}">
                    <a16:creationId xmlns:a16="http://schemas.microsoft.com/office/drawing/2014/main" id="{7214C2C2-32D0-4E5E-9CBB-91FEDC4EE016}"/>
                  </a:ext>
                </a:extLst>
              </p:cNvPr>
              <p:cNvSpPr txBox="1">
                <a:spLocks noRot="1" noChangeAspect="1" noMove="1" noResize="1" noEditPoints="1" noAdjustHandles="1" noChangeArrowheads="1" noChangeShapeType="1" noTextEdit="1"/>
              </p:cNvSpPr>
              <p:nvPr/>
            </p:nvSpPr>
            <p:spPr>
              <a:xfrm>
                <a:off x="3672998" y="1722745"/>
                <a:ext cx="4846002" cy="4598375"/>
              </a:xfrm>
              <a:prstGeom prst="rect">
                <a:avLst/>
              </a:prstGeom>
              <a:blipFill>
                <a:blip r:embed="rId2"/>
                <a:stretch>
                  <a:fillRect t="-265"/>
                </a:stretch>
              </a:blipFill>
            </p:spPr>
            <p:txBody>
              <a:bodyPr/>
              <a:lstStyle/>
              <a:p>
                <a:r>
                  <a:rPr lang="en-IN">
                    <a:noFill/>
                  </a:rPr>
                  <a:t> </a:t>
                </a:r>
              </a:p>
            </p:txBody>
          </p:sp>
        </mc:Fallback>
      </mc:AlternateContent>
    </p:spTree>
    <p:extLst>
      <p:ext uri="{BB962C8B-B14F-4D97-AF65-F5344CB8AC3E}">
        <p14:creationId xmlns:p14="http://schemas.microsoft.com/office/powerpoint/2010/main" val="3472746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fade">
                                      <p:cBhvr>
                                        <p:cTn id="7" dur="500"/>
                                        <p:tgtEl>
                                          <p:spTgt spid="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75"/>
                                        </p:tgtEl>
                                        <p:attrNameLst>
                                          <p:attrName>style.visibility</p:attrName>
                                        </p:attrNameLst>
                                      </p:cBhvr>
                                      <p:to>
                                        <p:strVal val="visible"/>
                                      </p:to>
                                    </p:set>
                                    <p:animEffect transition="in" filter="fade">
                                      <p:cBhvr>
                                        <p:cTn id="12" dur="500"/>
                                        <p:tgtEl>
                                          <p:spTgt spid="17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6">
                                            <p:txEl>
                                              <p:pRg st="0" end="0"/>
                                            </p:txEl>
                                          </p:spTgt>
                                        </p:tgtEl>
                                        <p:attrNameLst>
                                          <p:attrName>style.visibility</p:attrName>
                                        </p:attrNameLst>
                                      </p:cBhvr>
                                      <p:to>
                                        <p:strVal val="visible"/>
                                      </p:to>
                                    </p:set>
                                    <p:animEffect transition="in" filter="fade">
                                      <p:cBhvr>
                                        <p:cTn id="17" dur="500"/>
                                        <p:tgtEl>
                                          <p:spTgt spid="16">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6">
                                            <p:txEl>
                                              <p:pRg st="1" end="1"/>
                                            </p:txEl>
                                          </p:spTgt>
                                        </p:tgtEl>
                                        <p:attrNameLst>
                                          <p:attrName>style.visibility</p:attrName>
                                        </p:attrNameLst>
                                      </p:cBhvr>
                                      <p:to>
                                        <p:strVal val="visible"/>
                                      </p:to>
                                    </p:set>
                                    <p:animEffect transition="in" filter="fade">
                                      <p:cBhvr>
                                        <p:cTn id="22" dur="500"/>
                                        <p:tgtEl>
                                          <p:spTgt spid="16">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6">
                                            <p:txEl>
                                              <p:pRg st="2" end="2"/>
                                            </p:txEl>
                                          </p:spTgt>
                                        </p:tgtEl>
                                        <p:attrNameLst>
                                          <p:attrName>style.visibility</p:attrName>
                                        </p:attrNameLst>
                                      </p:cBhvr>
                                      <p:to>
                                        <p:strVal val="visible"/>
                                      </p:to>
                                    </p:set>
                                    <p:animEffect transition="in" filter="fade">
                                      <p:cBhvr>
                                        <p:cTn id="27" dur="500"/>
                                        <p:tgtEl>
                                          <p:spTgt spid="16">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6">
                                            <p:txEl>
                                              <p:pRg st="4" end="4"/>
                                            </p:txEl>
                                          </p:spTgt>
                                        </p:tgtEl>
                                        <p:attrNameLst>
                                          <p:attrName>style.visibility</p:attrName>
                                        </p:attrNameLst>
                                      </p:cBhvr>
                                      <p:to>
                                        <p:strVal val="visible"/>
                                      </p:to>
                                    </p:set>
                                    <p:animEffect transition="in" filter="fade">
                                      <p:cBhvr>
                                        <p:cTn id="32" dur="500"/>
                                        <p:tgtEl>
                                          <p:spTgt spid="16">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6">
                                            <p:txEl>
                                              <p:pRg st="6" end="6"/>
                                            </p:txEl>
                                          </p:spTgt>
                                        </p:tgtEl>
                                        <p:attrNameLst>
                                          <p:attrName>style.visibility</p:attrName>
                                        </p:attrNameLst>
                                      </p:cBhvr>
                                      <p:to>
                                        <p:strVal val="visible"/>
                                      </p:to>
                                    </p:set>
                                    <p:animEffect transition="in" filter="fade">
                                      <p:cBhvr>
                                        <p:cTn id="37" dur="500"/>
                                        <p:tgtEl>
                                          <p:spTgt spid="16">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6">
                                            <p:txEl>
                                              <p:pRg st="8" end="8"/>
                                            </p:txEl>
                                          </p:spTgt>
                                        </p:tgtEl>
                                        <p:attrNameLst>
                                          <p:attrName>style.visibility</p:attrName>
                                        </p:attrNameLst>
                                      </p:cBhvr>
                                      <p:to>
                                        <p:strVal val="visible"/>
                                      </p:to>
                                    </p:set>
                                    <p:animEffect transition="in" filter="fade">
                                      <p:cBhvr>
                                        <p:cTn id="42" dur="500"/>
                                        <p:tgtEl>
                                          <p:spTgt spid="16">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5" grpId="0" animBg="1"/>
      <p:bldP spid="13" grpId="0" uiExpand="1" build="p"/>
      <p:bldP spid="16"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33618A-DF28-4C05-A659-3CD59F171724}"/>
              </a:ext>
            </a:extLst>
          </p:cNvPr>
          <p:cNvSpPr>
            <a:spLocks noGrp="1"/>
          </p:cNvSpPr>
          <p:nvPr>
            <p:ph type="title"/>
          </p:nvPr>
        </p:nvSpPr>
        <p:spPr/>
        <p:txBody>
          <a:bodyPr>
            <a:normAutofit fontScale="90000"/>
          </a:bodyPr>
          <a:lstStyle/>
          <a:p>
            <a:r>
              <a:rPr lang="en-US" dirty="0"/>
              <a:t>When a moving train crosses a moving person in the opposite direction</a:t>
            </a:r>
            <a:endParaRPr lang="en-IN" dirty="0"/>
          </a:p>
        </p:txBody>
      </p:sp>
      <p:sp>
        <p:nvSpPr>
          <p:cNvPr id="4" name="Rectangle: Rounded Corners 3">
            <a:extLst>
              <a:ext uri="{FF2B5EF4-FFF2-40B4-BE49-F238E27FC236}">
                <a16:creationId xmlns:a16="http://schemas.microsoft.com/office/drawing/2014/main" id="{9C00B8EE-C014-418A-9B7A-8AA9A8DF7F05}"/>
              </a:ext>
            </a:extLst>
          </p:cNvPr>
          <p:cNvSpPr/>
          <p:nvPr/>
        </p:nvSpPr>
        <p:spPr>
          <a:xfrm>
            <a:off x="3423355" y="1629789"/>
            <a:ext cx="5345289" cy="4697895"/>
          </a:xfrm>
          <a:prstGeom prst="roundRect">
            <a:avLst/>
          </a:prstGeom>
          <a:no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Content Placeholder 4">
            <a:extLst>
              <a:ext uri="{FF2B5EF4-FFF2-40B4-BE49-F238E27FC236}">
                <a16:creationId xmlns:a16="http://schemas.microsoft.com/office/drawing/2014/main" id="{B7A20394-F415-4A27-812F-EDD928064672}"/>
              </a:ext>
            </a:extLst>
          </p:cNvPr>
          <p:cNvSpPr>
            <a:spLocks noGrp="1"/>
          </p:cNvSpPr>
          <p:nvPr>
            <p:ph idx="1"/>
          </p:nvPr>
        </p:nvSpPr>
        <p:spPr>
          <a:xfrm>
            <a:off x="131180" y="863444"/>
            <a:ext cx="11929641" cy="799667"/>
          </a:xfrm>
        </p:spPr>
        <p:txBody>
          <a:bodyPr/>
          <a:lstStyle/>
          <a:p>
            <a:r>
              <a:rPr lang="en-US" b="1" dirty="0">
                <a:solidFill>
                  <a:schemeClr val="accent6"/>
                </a:solidFill>
              </a:rPr>
              <a:t>Example: </a:t>
            </a:r>
            <a:r>
              <a:rPr lang="en-US" dirty="0">
                <a:solidFill>
                  <a:schemeClr val="accent6"/>
                </a:solidFill>
              </a:rPr>
              <a:t>A train 150m long is running at a speed of 85 km/h. It will cross a man coming from the opposite direction at a speed of 5 km/h.</a:t>
            </a:r>
            <a:endParaRPr lang="en-IN" dirty="0"/>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25696F9A-1EBC-412D-816C-367EC18D1158}"/>
                  </a:ext>
                </a:extLst>
              </p:cNvPr>
              <p:cNvSpPr txBox="1"/>
              <p:nvPr/>
            </p:nvSpPr>
            <p:spPr>
              <a:xfrm>
                <a:off x="3773556" y="1815354"/>
                <a:ext cx="4644887" cy="4605556"/>
              </a:xfrm>
              <a:prstGeom prst="rect">
                <a:avLst/>
              </a:prstGeom>
              <a:noFill/>
            </p:spPr>
            <p:txBody>
              <a:bodyPr wrap="square">
                <a:spAutoFit/>
              </a:bodyPr>
              <a:lstStyle/>
              <a:p>
                <a:pPr marL="457200" algn="just">
                  <a:lnSpc>
                    <a:spcPct val="115000"/>
                  </a:lnSpc>
                  <a:spcAft>
                    <a:spcPts val="1000"/>
                  </a:spcAft>
                </a:pPr>
                <a:r>
                  <a:rPr lang="en-US" sz="2000" dirty="0">
                    <a:effectLst/>
                    <a:latin typeface="+mj-lt"/>
                    <a:ea typeface="Calibri" panose="020F0502020204030204" pitchFamily="34" charset="0"/>
                    <a:cs typeface="Times New Roman" panose="02020603050405020304" pitchFamily="18" charset="0"/>
                  </a:rPr>
                  <a:t>S </a:t>
                </a:r>
                <a14:m>
                  <m:oMath xmlns:m="http://schemas.openxmlformats.org/officeDocument/2006/math">
                    <m:r>
                      <a:rPr lang="en-US" sz="2000" i="1">
                        <a:effectLst/>
                        <a:latin typeface="Cambria Math" panose="02040503050406030204" pitchFamily="18" charset="0"/>
                        <a:ea typeface="Calibri" panose="020F0502020204030204" pitchFamily="34" charset="0"/>
                        <a:cs typeface="Times New Roman" panose="02020603050405020304" pitchFamily="18" charset="0"/>
                      </a:rPr>
                      <m:t>=85</m:t>
                    </m:r>
                    <m:r>
                      <a:rPr lang="en-US" sz="2000" i="1">
                        <a:effectLst/>
                        <a:latin typeface="Cambria Math" panose="02040503050406030204" pitchFamily="18" charset="0"/>
                        <a:ea typeface="Calibri" panose="020F0502020204030204" pitchFamily="34" charset="0"/>
                        <a:cs typeface="Times New Roman" panose="02020603050405020304" pitchFamily="18" charset="0"/>
                      </a:rPr>
                      <m:t>𝑘𝑚</m:t>
                    </m:r>
                    <m:r>
                      <a:rPr lang="en-US" sz="2000" i="1">
                        <a:effectLst/>
                        <a:latin typeface="Cambria Math" panose="02040503050406030204" pitchFamily="18" charset="0"/>
                        <a:ea typeface="Calibri" panose="020F0502020204030204" pitchFamily="34" charset="0"/>
                        <a:cs typeface="Times New Roman" panose="02020603050405020304" pitchFamily="18" charset="0"/>
                      </a:rPr>
                      <m:t>/</m:t>
                    </m:r>
                    <m:r>
                      <a:rPr lang="en-US" sz="2000" i="1">
                        <a:effectLst/>
                        <a:latin typeface="Cambria Math" panose="02040503050406030204" pitchFamily="18" charset="0"/>
                        <a:ea typeface="Calibri" panose="020F0502020204030204" pitchFamily="34" charset="0"/>
                        <a:cs typeface="Times New Roman" panose="02020603050405020304" pitchFamily="18" charset="0"/>
                      </a:rPr>
                      <m:t>h</m:t>
                    </m:r>
                    <m:r>
                      <a:rPr lang="en-US" sz="2000" i="1">
                        <a:effectLst/>
                        <a:latin typeface="Cambria Math" panose="02040503050406030204" pitchFamily="18" charset="0"/>
                        <a:ea typeface="Calibri" panose="020F0502020204030204" pitchFamily="34" charset="0"/>
                        <a:cs typeface="Times New Roman" panose="02020603050405020304" pitchFamily="18" charset="0"/>
                      </a:rPr>
                      <m:t>+5</m:t>
                    </m:r>
                    <m:r>
                      <a:rPr lang="en-US" sz="2000" i="1">
                        <a:effectLst/>
                        <a:latin typeface="Cambria Math" panose="02040503050406030204" pitchFamily="18" charset="0"/>
                        <a:ea typeface="Calibri" panose="020F0502020204030204" pitchFamily="34" charset="0"/>
                        <a:cs typeface="Times New Roman" panose="02020603050405020304" pitchFamily="18" charset="0"/>
                      </a:rPr>
                      <m:t>𝑘𝑚</m:t>
                    </m:r>
                    <m:r>
                      <a:rPr lang="en-US" sz="2000" i="1">
                        <a:effectLst/>
                        <a:latin typeface="Cambria Math" panose="02040503050406030204" pitchFamily="18" charset="0"/>
                        <a:ea typeface="Calibri" panose="020F0502020204030204" pitchFamily="34" charset="0"/>
                        <a:cs typeface="Times New Roman" panose="02020603050405020304" pitchFamily="18" charset="0"/>
                      </a:rPr>
                      <m:t>/</m:t>
                    </m:r>
                    <m:r>
                      <a:rPr lang="en-US" sz="2000" i="1">
                        <a:effectLst/>
                        <a:latin typeface="Cambria Math" panose="02040503050406030204" pitchFamily="18" charset="0"/>
                        <a:ea typeface="Calibri" panose="020F0502020204030204" pitchFamily="34" charset="0"/>
                        <a:cs typeface="Times New Roman" panose="02020603050405020304" pitchFamily="18" charset="0"/>
                      </a:rPr>
                      <m:t>h</m:t>
                    </m:r>
                    <m:r>
                      <a:rPr lang="en-US" sz="2000" i="1">
                        <a:effectLst/>
                        <a:latin typeface="Cambria Math" panose="02040503050406030204" pitchFamily="18" charset="0"/>
                        <a:ea typeface="Calibri" panose="020F0502020204030204" pitchFamily="34" charset="0"/>
                        <a:cs typeface="Times New Roman" panose="02020603050405020304" pitchFamily="18" charset="0"/>
                      </a:rPr>
                      <m:t> =90</m:t>
                    </m:r>
                    <m:r>
                      <a:rPr lang="en-US" sz="2000" i="1">
                        <a:effectLst/>
                        <a:latin typeface="Cambria Math" panose="02040503050406030204" pitchFamily="18" charset="0"/>
                        <a:ea typeface="Calibri" panose="020F0502020204030204" pitchFamily="34" charset="0"/>
                        <a:cs typeface="Times New Roman" panose="02020603050405020304" pitchFamily="18" charset="0"/>
                      </a:rPr>
                      <m:t>𝑘𝑚</m:t>
                    </m:r>
                    <m:r>
                      <a:rPr lang="en-US" sz="2000" i="1">
                        <a:effectLst/>
                        <a:latin typeface="Cambria Math" panose="02040503050406030204" pitchFamily="18" charset="0"/>
                        <a:ea typeface="Calibri" panose="020F0502020204030204" pitchFamily="34" charset="0"/>
                        <a:cs typeface="Times New Roman" panose="02020603050405020304" pitchFamily="18" charset="0"/>
                      </a:rPr>
                      <m:t>/</m:t>
                    </m:r>
                    <m:r>
                      <a:rPr lang="en-US" sz="2000" i="1">
                        <a:effectLst/>
                        <a:latin typeface="Cambria Math" panose="02040503050406030204" pitchFamily="18" charset="0"/>
                        <a:ea typeface="Calibri" panose="020F0502020204030204" pitchFamily="34" charset="0"/>
                        <a:cs typeface="Times New Roman" panose="02020603050405020304" pitchFamily="18" charset="0"/>
                      </a:rPr>
                      <m:t>h</m:t>
                    </m:r>
                  </m:oMath>
                </a14:m>
                <a:r>
                  <a:rPr lang="en-US" sz="2000" dirty="0">
                    <a:effectLst/>
                    <a:latin typeface="+mj-lt"/>
                    <a:ea typeface="Calibri" panose="020F0502020204030204" pitchFamily="34" charset="0"/>
                    <a:cs typeface="Times New Roman" panose="02020603050405020304" pitchFamily="18" charset="0"/>
                  </a:rPr>
                  <a:t> </a:t>
                </a:r>
                <a:endParaRPr lang="en-IN" sz="2000" dirty="0">
                  <a:effectLst/>
                  <a:latin typeface="+mj-lt"/>
                  <a:ea typeface="Calibri" panose="020F0502020204030204" pitchFamily="34" charset="0"/>
                  <a:cs typeface="Times New Roman" panose="02020603050405020304" pitchFamily="18" charset="0"/>
                </a:endParaRPr>
              </a:p>
              <a:p>
                <a:pPr algn="just">
                  <a:lnSpc>
                    <a:spcPct val="115000"/>
                  </a:lnSpc>
                  <a:spcAft>
                    <a:spcPts val="1000"/>
                  </a:spcAft>
                </a:pPr>
                <a:r>
                  <a:rPr lang="en-US" sz="2000" dirty="0">
                    <a:effectLst/>
                    <a:latin typeface="+mj-lt"/>
                    <a:ea typeface="Calibri" panose="020F0502020204030204" pitchFamily="34" charset="0"/>
                    <a:cs typeface="Times New Roman" panose="02020603050405020304" pitchFamily="18" charset="0"/>
                  </a:rPr>
                  <a:t>        L </a:t>
                </a:r>
                <a14:m>
                  <m:oMath xmlns:m="http://schemas.openxmlformats.org/officeDocument/2006/math">
                    <m:r>
                      <a:rPr lang="en-US" sz="2000" i="1">
                        <a:effectLst/>
                        <a:latin typeface="Cambria Math" panose="02040503050406030204" pitchFamily="18" charset="0"/>
                        <a:ea typeface="Calibri" panose="020F0502020204030204" pitchFamily="34" charset="0"/>
                        <a:cs typeface="Times New Roman" panose="02020603050405020304" pitchFamily="18" charset="0"/>
                      </a:rPr>
                      <m:t>=150 </m:t>
                    </m:r>
                    <m:r>
                      <a:rPr lang="en-US" sz="2000" i="1">
                        <a:effectLst/>
                        <a:latin typeface="Cambria Math" panose="02040503050406030204" pitchFamily="18" charset="0"/>
                        <a:ea typeface="Calibri" panose="020F0502020204030204" pitchFamily="34" charset="0"/>
                        <a:cs typeface="Times New Roman" panose="02020603050405020304" pitchFamily="18" charset="0"/>
                      </a:rPr>
                      <m:t>𝑚</m:t>
                    </m:r>
                    <m:r>
                      <a:rPr lang="en-US" sz="2000" i="1">
                        <a:effectLst/>
                        <a:latin typeface="Cambria Math" panose="02040503050406030204" pitchFamily="18" charset="0"/>
                        <a:ea typeface="Calibri" panose="020F0502020204030204" pitchFamily="34" charset="0"/>
                        <a:cs typeface="Times New Roman" panose="02020603050405020304" pitchFamily="18" charset="0"/>
                      </a:rPr>
                      <m:t>+0 </m:t>
                    </m:r>
                    <m:r>
                      <a:rPr lang="en-US" sz="2000" i="1">
                        <a:effectLst/>
                        <a:latin typeface="Cambria Math" panose="02040503050406030204" pitchFamily="18" charset="0"/>
                        <a:ea typeface="Calibri" panose="020F0502020204030204" pitchFamily="34" charset="0"/>
                        <a:cs typeface="Times New Roman" panose="02020603050405020304" pitchFamily="18" charset="0"/>
                      </a:rPr>
                      <m:t>𝑚</m:t>
                    </m:r>
                    <m:r>
                      <a:rPr lang="en-US" sz="2000" i="1">
                        <a:effectLst/>
                        <a:latin typeface="Cambria Math" panose="02040503050406030204" pitchFamily="18" charset="0"/>
                        <a:ea typeface="Calibri" panose="020F0502020204030204" pitchFamily="34" charset="0"/>
                        <a:cs typeface="Times New Roman" panose="02020603050405020304" pitchFamily="18" charset="0"/>
                      </a:rPr>
                      <m:t>=150 </m:t>
                    </m:r>
                    <m:r>
                      <a:rPr lang="en-US" sz="2000" i="1" smtClean="0">
                        <a:effectLst/>
                        <a:latin typeface="Cambria Math" panose="02040503050406030204" pitchFamily="18" charset="0"/>
                        <a:ea typeface="Calibri" panose="020F0502020204030204" pitchFamily="34" charset="0"/>
                        <a:cs typeface="Times New Roman" panose="02020603050405020304" pitchFamily="18" charset="0"/>
                      </a:rPr>
                      <m:t>𝑚</m:t>
                    </m:r>
                  </m:oMath>
                </a14:m>
                <a:endParaRPr lang="en-IN" sz="2000" dirty="0">
                  <a:effectLst/>
                  <a:latin typeface="+mj-lt"/>
                  <a:ea typeface="Calibri" panose="020F0502020204030204" pitchFamily="34" charset="0"/>
                  <a:cs typeface="Times New Roman" panose="02020603050405020304" pitchFamily="18" charset="0"/>
                </a:endParaRPr>
              </a:p>
              <a:p>
                <a:pPr marL="457200">
                  <a:lnSpc>
                    <a:spcPct val="115000"/>
                  </a:lnSpc>
                </a:pPr>
                <a14:m>
                  <m:oMathPara xmlns:m="http://schemas.openxmlformats.org/officeDocument/2006/math">
                    <m:oMathParaPr>
                      <m:jc m:val="centerGroup"/>
                    </m:oMathParaPr>
                    <m:oMath xmlns:m="http://schemas.openxmlformats.org/officeDocument/2006/math">
                      <m:r>
                        <a:rPr lang="en-US" sz="2000" i="1">
                          <a:effectLst/>
                          <a:latin typeface="Cambria Math" panose="02040503050406030204" pitchFamily="18" charset="0"/>
                          <a:ea typeface="Calibri" panose="020F0502020204030204" pitchFamily="34" charset="0"/>
                          <a:cs typeface="Times New Roman" panose="02020603050405020304" pitchFamily="18" charset="0"/>
                        </a:rPr>
                        <m:t>𝑆</m:t>
                      </m:r>
                      <m:r>
                        <a:rPr lang="en-US" sz="2000" i="1">
                          <a:effectLst/>
                          <a:latin typeface="Cambria Math" panose="02040503050406030204" pitchFamily="18" charset="0"/>
                          <a:ea typeface="Calibri" panose="020F0502020204030204" pitchFamily="34" charset="0"/>
                          <a:cs typeface="Times New Roman" panose="02020603050405020304" pitchFamily="18" charset="0"/>
                        </a:rPr>
                        <m:t>=</m:t>
                      </m:r>
                      <m:f>
                        <m:fPr>
                          <m:ctrlPr>
                            <a:rPr lang="en-IN" sz="2000" i="1">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2000" i="1">
                              <a:effectLst/>
                              <a:latin typeface="Cambria Math" panose="02040503050406030204" pitchFamily="18" charset="0"/>
                              <a:ea typeface="Calibri" panose="020F0502020204030204" pitchFamily="34" charset="0"/>
                              <a:cs typeface="Times New Roman" panose="02020603050405020304" pitchFamily="18" charset="0"/>
                            </a:rPr>
                            <m:t>𝐿</m:t>
                          </m:r>
                        </m:num>
                        <m:den>
                          <m:r>
                            <a:rPr lang="en-US" sz="2000" i="1">
                              <a:effectLst/>
                              <a:latin typeface="Cambria Math" panose="02040503050406030204" pitchFamily="18" charset="0"/>
                              <a:ea typeface="Calibri" panose="020F0502020204030204" pitchFamily="34" charset="0"/>
                              <a:cs typeface="Times New Roman" panose="02020603050405020304" pitchFamily="18" charset="0"/>
                            </a:rPr>
                            <m:t>𝑇</m:t>
                          </m:r>
                        </m:den>
                      </m:f>
                    </m:oMath>
                  </m:oMathPara>
                </a14:m>
                <a:endParaRPr lang="en-IN" sz="2000" dirty="0">
                  <a:effectLst/>
                  <a:latin typeface="+mj-lt"/>
                  <a:ea typeface="Calibri" panose="020F0502020204030204" pitchFamily="34" charset="0"/>
                  <a:cs typeface="Times New Roman" panose="02020603050405020304" pitchFamily="18" charset="0"/>
                </a:endParaRPr>
              </a:p>
              <a:p>
                <a:pPr marL="470535">
                  <a:lnSpc>
                    <a:spcPct val="115000"/>
                  </a:lnSpc>
                </a:pPr>
                <a:r>
                  <a:rPr lang="en-US" sz="2000" dirty="0">
                    <a:effectLst/>
                    <a:latin typeface="+mj-lt"/>
                    <a:ea typeface="Calibri" panose="020F0502020204030204" pitchFamily="34" charset="0"/>
                    <a:cs typeface="Times New Roman" panose="02020603050405020304" pitchFamily="18" charset="0"/>
                  </a:rPr>
                  <a:t> </a:t>
                </a:r>
                <a:endParaRPr lang="en-IN" sz="2000" dirty="0">
                  <a:effectLst/>
                  <a:latin typeface="+mj-lt"/>
                  <a:ea typeface="Calibri" panose="020F0502020204030204" pitchFamily="34" charset="0"/>
                  <a:cs typeface="Times New Roman" panose="02020603050405020304" pitchFamily="18" charset="0"/>
                </a:endParaRPr>
              </a:p>
              <a:p>
                <a:pPr marL="457200">
                  <a:lnSpc>
                    <a:spcPct val="115000"/>
                  </a:lnSpc>
                </a:pPr>
                <a14:m>
                  <m:oMathPara xmlns:m="http://schemas.openxmlformats.org/officeDocument/2006/math">
                    <m:oMathParaPr>
                      <m:jc m:val="centerGroup"/>
                    </m:oMathParaPr>
                    <m:oMath xmlns:m="http://schemas.openxmlformats.org/officeDocument/2006/math">
                      <m:f>
                        <m:fPr>
                          <m:ctrlPr>
                            <a:rPr lang="en-IN" sz="2000" i="1">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2000" i="1">
                              <a:effectLst/>
                              <a:latin typeface="Cambria Math" panose="02040503050406030204" pitchFamily="18" charset="0"/>
                              <a:ea typeface="Calibri" panose="020F0502020204030204" pitchFamily="34" charset="0"/>
                              <a:cs typeface="Times New Roman" panose="02020603050405020304" pitchFamily="18" charset="0"/>
                            </a:rPr>
                            <m:t>90 </m:t>
                          </m:r>
                          <m:r>
                            <a:rPr lang="en-US" sz="2000" i="1">
                              <a:effectLst/>
                              <a:latin typeface="Cambria Math" panose="02040503050406030204" pitchFamily="18" charset="0"/>
                              <a:ea typeface="Calibri" panose="020F0502020204030204" pitchFamily="34" charset="0"/>
                              <a:cs typeface="Times New Roman" panose="02020603050405020304" pitchFamily="18" charset="0"/>
                            </a:rPr>
                            <m:t>𝑋</m:t>
                          </m:r>
                          <m:r>
                            <a:rPr lang="en-US" sz="2000" i="1">
                              <a:effectLst/>
                              <a:latin typeface="Cambria Math" panose="02040503050406030204" pitchFamily="18" charset="0"/>
                              <a:ea typeface="Calibri" panose="020F0502020204030204" pitchFamily="34" charset="0"/>
                              <a:cs typeface="Times New Roman" panose="02020603050405020304" pitchFamily="18" charset="0"/>
                            </a:rPr>
                            <m:t> 5 </m:t>
                          </m:r>
                          <m:r>
                            <a:rPr lang="en-US" sz="2000" i="1">
                              <a:effectLst/>
                              <a:latin typeface="Cambria Math" panose="02040503050406030204" pitchFamily="18" charset="0"/>
                              <a:ea typeface="Calibri" panose="020F0502020204030204" pitchFamily="34" charset="0"/>
                              <a:cs typeface="Times New Roman" panose="02020603050405020304" pitchFamily="18" charset="0"/>
                            </a:rPr>
                            <m:t>𝑚</m:t>
                          </m:r>
                        </m:num>
                        <m:den>
                          <m:r>
                            <a:rPr lang="en-US" sz="2000" i="1">
                              <a:effectLst/>
                              <a:latin typeface="Cambria Math" panose="02040503050406030204" pitchFamily="18" charset="0"/>
                              <a:ea typeface="Calibri" panose="020F0502020204030204" pitchFamily="34" charset="0"/>
                              <a:cs typeface="Times New Roman" panose="02020603050405020304" pitchFamily="18" charset="0"/>
                            </a:rPr>
                            <m:t>18 </m:t>
                          </m:r>
                          <m:r>
                            <a:rPr lang="en-US" sz="2000" i="1">
                              <a:effectLst/>
                              <a:latin typeface="Cambria Math" panose="02040503050406030204" pitchFamily="18" charset="0"/>
                              <a:ea typeface="Calibri" panose="020F0502020204030204" pitchFamily="34" charset="0"/>
                              <a:cs typeface="Times New Roman" panose="02020603050405020304" pitchFamily="18" charset="0"/>
                            </a:rPr>
                            <m:t>𝑠</m:t>
                          </m:r>
                        </m:den>
                      </m:f>
                      <m:r>
                        <a:rPr lang="en-US" sz="2000" i="1">
                          <a:effectLst/>
                          <a:latin typeface="Cambria Math" panose="02040503050406030204" pitchFamily="18" charset="0"/>
                          <a:ea typeface="Calibri" panose="020F0502020204030204" pitchFamily="34" charset="0"/>
                          <a:cs typeface="Times New Roman" panose="02020603050405020304" pitchFamily="18" charset="0"/>
                        </a:rPr>
                        <m:t>=</m:t>
                      </m:r>
                      <m:f>
                        <m:fPr>
                          <m:ctrlPr>
                            <a:rPr lang="en-IN" sz="2000" i="1">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2000" i="1">
                              <a:effectLst/>
                              <a:latin typeface="Cambria Math" panose="02040503050406030204" pitchFamily="18" charset="0"/>
                              <a:ea typeface="Calibri" panose="020F0502020204030204" pitchFamily="34" charset="0"/>
                              <a:cs typeface="Times New Roman" panose="02020603050405020304" pitchFamily="18" charset="0"/>
                            </a:rPr>
                            <m:t>150</m:t>
                          </m:r>
                          <m:r>
                            <a:rPr lang="en-US" sz="2000" i="1">
                              <a:effectLst/>
                              <a:latin typeface="Cambria Math" panose="02040503050406030204" pitchFamily="18" charset="0"/>
                              <a:ea typeface="Calibri" panose="020F0502020204030204" pitchFamily="34" charset="0"/>
                              <a:cs typeface="Times New Roman" panose="02020603050405020304" pitchFamily="18" charset="0"/>
                            </a:rPr>
                            <m:t>𝑚</m:t>
                          </m:r>
                        </m:num>
                        <m:den>
                          <m:r>
                            <a:rPr lang="en-US" sz="2000" i="1">
                              <a:effectLst/>
                              <a:latin typeface="Cambria Math" panose="02040503050406030204" pitchFamily="18" charset="0"/>
                              <a:ea typeface="Calibri" panose="020F0502020204030204" pitchFamily="34" charset="0"/>
                              <a:cs typeface="Times New Roman" panose="02020603050405020304" pitchFamily="18" charset="0"/>
                            </a:rPr>
                            <m:t>𝑇</m:t>
                          </m:r>
                        </m:den>
                      </m:f>
                      <m:r>
                        <a:rPr lang="en-US" sz="2000" i="1">
                          <a:effectLst/>
                          <a:latin typeface="Cambria Math" panose="02040503050406030204" pitchFamily="18" charset="0"/>
                          <a:ea typeface="Calibri" panose="020F0502020204030204" pitchFamily="34" charset="0"/>
                          <a:cs typeface="Times New Roman" panose="02020603050405020304" pitchFamily="18" charset="0"/>
                        </a:rPr>
                        <m:t> </m:t>
                      </m:r>
                    </m:oMath>
                  </m:oMathPara>
                </a14:m>
                <a:endParaRPr lang="en-IN" sz="2000" dirty="0">
                  <a:effectLst/>
                  <a:latin typeface="+mj-lt"/>
                  <a:ea typeface="Calibri" panose="020F0502020204030204" pitchFamily="34" charset="0"/>
                  <a:cs typeface="Times New Roman" panose="02020603050405020304" pitchFamily="18" charset="0"/>
                </a:endParaRPr>
              </a:p>
              <a:p>
                <a:pPr marL="380365">
                  <a:lnSpc>
                    <a:spcPct val="115000"/>
                  </a:lnSpc>
                </a:pPr>
                <a:r>
                  <a:rPr lang="en-US" sz="2000" dirty="0">
                    <a:effectLst/>
                    <a:latin typeface="+mj-lt"/>
                    <a:ea typeface="Calibri" panose="020F0502020204030204" pitchFamily="34" charset="0"/>
                    <a:cs typeface="Times New Roman" panose="02020603050405020304" pitchFamily="18" charset="0"/>
                  </a:rPr>
                  <a:t> </a:t>
                </a:r>
                <a:endParaRPr lang="en-IN" sz="2000" dirty="0">
                  <a:effectLst/>
                  <a:latin typeface="+mj-lt"/>
                  <a:ea typeface="Calibri" panose="020F0502020204030204" pitchFamily="34" charset="0"/>
                  <a:cs typeface="Times New Roman" panose="02020603050405020304" pitchFamily="18" charset="0"/>
                </a:endParaRPr>
              </a:p>
              <a:p>
                <a:pPr marL="650240">
                  <a:lnSpc>
                    <a:spcPct val="115000"/>
                  </a:lnSpc>
                </a:pPr>
                <a14:m>
                  <m:oMathPara xmlns:m="http://schemas.openxmlformats.org/officeDocument/2006/math">
                    <m:oMathParaPr>
                      <m:jc m:val="centerGroup"/>
                    </m:oMathParaPr>
                    <m:oMath xmlns:m="http://schemas.openxmlformats.org/officeDocument/2006/math">
                      <m:r>
                        <a:rPr lang="en-US" sz="2000" i="1">
                          <a:effectLst/>
                          <a:latin typeface="Cambria Math" panose="02040503050406030204" pitchFamily="18" charset="0"/>
                          <a:ea typeface="Calibri" panose="020F0502020204030204" pitchFamily="34" charset="0"/>
                          <a:cs typeface="Times New Roman" panose="02020603050405020304" pitchFamily="18" charset="0"/>
                        </a:rPr>
                        <m:t>𝑇</m:t>
                      </m:r>
                      <m:r>
                        <a:rPr lang="en-US" sz="2000" i="1">
                          <a:effectLst/>
                          <a:latin typeface="Cambria Math" panose="02040503050406030204" pitchFamily="18" charset="0"/>
                          <a:ea typeface="Calibri" panose="020F0502020204030204" pitchFamily="34" charset="0"/>
                          <a:cs typeface="Times New Roman" panose="02020603050405020304" pitchFamily="18" charset="0"/>
                        </a:rPr>
                        <m:t>=</m:t>
                      </m:r>
                      <m:f>
                        <m:fPr>
                          <m:ctrlPr>
                            <a:rPr lang="en-IN" sz="2000" i="1">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2000" i="1">
                              <a:effectLst/>
                              <a:latin typeface="Cambria Math" panose="02040503050406030204" pitchFamily="18" charset="0"/>
                              <a:ea typeface="Calibri" panose="020F0502020204030204" pitchFamily="34" charset="0"/>
                              <a:cs typeface="Times New Roman" panose="02020603050405020304" pitchFamily="18" charset="0"/>
                            </a:rPr>
                            <m:t>150 </m:t>
                          </m:r>
                          <m:r>
                            <a:rPr lang="en-US" sz="2000" i="1">
                              <a:effectLst/>
                              <a:latin typeface="Cambria Math" panose="02040503050406030204" pitchFamily="18" charset="0"/>
                              <a:ea typeface="Calibri" panose="020F0502020204030204" pitchFamily="34" charset="0"/>
                              <a:cs typeface="Times New Roman" panose="02020603050405020304" pitchFamily="18" charset="0"/>
                            </a:rPr>
                            <m:t>𝑋</m:t>
                          </m:r>
                          <m:r>
                            <a:rPr lang="en-US" sz="2000" i="1">
                              <a:effectLst/>
                              <a:latin typeface="Cambria Math" panose="02040503050406030204" pitchFamily="18" charset="0"/>
                              <a:ea typeface="Calibri" panose="020F0502020204030204" pitchFamily="34" charset="0"/>
                              <a:cs typeface="Times New Roman" panose="02020603050405020304" pitchFamily="18" charset="0"/>
                            </a:rPr>
                            <m:t> 18 </m:t>
                          </m:r>
                          <m:r>
                            <a:rPr lang="en-US" sz="2000" i="1">
                              <a:effectLst/>
                              <a:latin typeface="Cambria Math" panose="02040503050406030204" pitchFamily="18" charset="0"/>
                              <a:ea typeface="Calibri" panose="020F0502020204030204" pitchFamily="34" charset="0"/>
                              <a:cs typeface="Times New Roman" panose="02020603050405020304" pitchFamily="18" charset="0"/>
                            </a:rPr>
                            <m:t>𝑚𝑠</m:t>
                          </m:r>
                        </m:num>
                        <m:den>
                          <m:r>
                            <a:rPr lang="en-US" sz="2000" i="1">
                              <a:effectLst/>
                              <a:latin typeface="Cambria Math" panose="02040503050406030204" pitchFamily="18" charset="0"/>
                              <a:ea typeface="Calibri" panose="020F0502020204030204" pitchFamily="34" charset="0"/>
                              <a:cs typeface="Times New Roman" panose="02020603050405020304" pitchFamily="18" charset="0"/>
                            </a:rPr>
                            <m:t>90 </m:t>
                          </m:r>
                          <m:r>
                            <a:rPr lang="en-US" sz="2000" i="1">
                              <a:effectLst/>
                              <a:latin typeface="Cambria Math" panose="02040503050406030204" pitchFamily="18" charset="0"/>
                              <a:ea typeface="Calibri" panose="020F0502020204030204" pitchFamily="34" charset="0"/>
                              <a:cs typeface="Times New Roman" panose="02020603050405020304" pitchFamily="18" charset="0"/>
                            </a:rPr>
                            <m:t>𝑋</m:t>
                          </m:r>
                          <m:r>
                            <a:rPr lang="en-US" sz="2000" i="1">
                              <a:effectLst/>
                              <a:latin typeface="Cambria Math" panose="02040503050406030204" pitchFamily="18" charset="0"/>
                              <a:ea typeface="Calibri" panose="020F0502020204030204" pitchFamily="34" charset="0"/>
                              <a:cs typeface="Times New Roman" panose="02020603050405020304" pitchFamily="18" charset="0"/>
                            </a:rPr>
                            <m:t> 5 </m:t>
                          </m:r>
                          <m:r>
                            <a:rPr lang="en-US" sz="2000" i="1">
                              <a:effectLst/>
                              <a:latin typeface="Cambria Math" panose="02040503050406030204" pitchFamily="18" charset="0"/>
                              <a:ea typeface="Calibri" panose="020F0502020204030204" pitchFamily="34" charset="0"/>
                              <a:cs typeface="Times New Roman" panose="02020603050405020304" pitchFamily="18" charset="0"/>
                            </a:rPr>
                            <m:t>𝑚</m:t>
                          </m:r>
                        </m:den>
                      </m:f>
                    </m:oMath>
                  </m:oMathPara>
                </a14:m>
                <a:endParaRPr lang="en-IN" sz="2000" dirty="0">
                  <a:effectLst/>
                  <a:latin typeface="+mj-lt"/>
                  <a:ea typeface="Calibri" panose="020F0502020204030204" pitchFamily="34" charset="0"/>
                  <a:cs typeface="Times New Roman" panose="02020603050405020304" pitchFamily="18" charset="0"/>
                </a:endParaRPr>
              </a:p>
              <a:p>
                <a:pPr marL="290195">
                  <a:lnSpc>
                    <a:spcPct val="115000"/>
                  </a:lnSpc>
                </a:pPr>
                <a:r>
                  <a:rPr lang="en-US" sz="2000" dirty="0">
                    <a:effectLst/>
                    <a:latin typeface="+mj-lt"/>
                    <a:ea typeface="Calibri" panose="020F0502020204030204" pitchFamily="34" charset="0"/>
                    <a:cs typeface="Times New Roman" panose="02020603050405020304" pitchFamily="18" charset="0"/>
                  </a:rPr>
                  <a:t> </a:t>
                </a:r>
                <a:endParaRPr lang="en-IN" sz="2000" dirty="0">
                  <a:effectLst/>
                  <a:latin typeface="+mj-lt"/>
                  <a:ea typeface="Calibri" panose="020F0502020204030204" pitchFamily="34" charset="0"/>
                  <a:cs typeface="Times New Roman" panose="02020603050405020304" pitchFamily="18" charset="0"/>
                </a:endParaRPr>
              </a:p>
              <a:p>
                <a:pPr marL="20320">
                  <a:lnSpc>
                    <a:spcPct val="115000"/>
                  </a:lnSpc>
                  <a:spcAft>
                    <a:spcPts val="1000"/>
                  </a:spcAft>
                </a:pPr>
                <a14:m>
                  <m:oMathPara xmlns:m="http://schemas.openxmlformats.org/officeDocument/2006/math">
                    <m:oMathParaPr>
                      <m:jc m:val="centerGroup"/>
                    </m:oMathParaPr>
                    <m:oMath xmlns:m="http://schemas.openxmlformats.org/officeDocument/2006/math">
                      <m:r>
                        <a:rPr lang="en-US" sz="2000" i="1" smtClean="0">
                          <a:solidFill>
                            <a:schemeClr val="tx2"/>
                          </a:solidFill>
                          <a:effectLst/>
                          <a:latin typeface="Cambria Math" panose="02040503050406030204" pitchFamily="18" charset="0"/>
                          <a:ea typeface="Calibri" panose="020F0502020204030204" pitchFamily="34" charset="0"/>
                          <a:cs typeface="Times New Roman" panose="02020603050405020304" pitchFamily="18" charset="0"/>
                        </a:rPr>
                        <m:t>𝑇</m:t>
                      </m:r>
                      <m:r>
                        <a:rPr lang="en-US" sz="2000" i="1" smtClean="0">
                          <a:solidFill>
                            <a:schemeClr val="tx2"/>
                          </a:solidFill>
                          <a:effectLst/>
                          <a:latin typeface="Cambria Math" panose="02040503050406030204" pitchFamily="18" charset="0"/>
                          <a:ea typeface="Calibri" panose="020F0502020204030204" pitchFamily="34" charset="0"/>
                          <a:cs typeface="Times New Roman" panose="02020603050405020304" pitchFamily="18" charset="0"/>
                        </a:rPr>
                        <m:t>=6 </m:t>
                      </m:r>
                      <m:r>
                        <a:rPr lang="en-US" sz="2000" i="1" smtClean="0">
                          <a:solidFill>
                            <a:schemeClr val="tx2"/>
                          </a:solidFill>
                          <a:effectLst/>
                          <a:latin typeface="Cambria Math" panose="02040503050406030204" pitchFamily="18" charset="0"/>
                          <a:ea typeface="Calibri" panose="020F0502020204030204" pitchFamily="34" charset="0"/>
                          <a:cs typeface="Times New Roman" panose="02020603050405020304" pitchFamily="18" charset="0"/>
                        </a:rPr>
                        <m:t>𝑠</m:t>
                      </m:r>
                    </m:oMath>
                  </m:oMathPara>
                </a14:m>
                <a:endParaRPr lang="en-IN" sz="2000" dirty="0">
                  <a:solidFill>
                    <a:schemeClr val="tx2"/>
                  </a:solidFill>
                  <a:effectLst/>
                  <a:latin typeface="+mj-lt"/>
                  <a:ea typeface="Calibri" panose="020F0502020204030204" pitchFamily="34" charset="0"/>
                  <a:cs typeface="Times New Roman" panose="02020603050405020304" pitchFamily="18" charset="0"/>
                </a:endParaRPr>
              </a:p>
            </p:txBody>
          </p:sp>
        </mc:Choice>
        <mc:Fallback xmlns="">
          <p:sp>
            <p:nvSpPr>
              <p:cNvPr id="7" name="TextBox 6">
                <a:extLst>
                  <a:ext uri="{FF2B5EF4-FFF2-40B4-BE49-F238E27FC236}">
                    <a16:creationId xmlns:a16="http://schemas.microsoft.com/office/drawing/2014/main" id="{25696F9A-1EBC-412D-816C-367EC18D1158}"/>
                  </a:ext>
                </a:extLst>
              </p:cNvPr>
              <p:cNvSpPr txBox="1">
                <a:spLocks noRot="1" noChangeAspect="1" noMove="1" noResize="1" noEditPoints="1" noAdjustHandles="1" noChangeArrowheads="1" noChangeShapeType="1" noTextEdit="1"/>
              </p:cNvSpPr>
              <p:nvPr/>
            </p:nvSpPr>
            <p:spPr>
              <a:xfrm>
                <a:off x="3773556" y="1815354"/>
                <a:ext cx="4644887" cy="4605556"/>
              </a:xfrm>
              <a:prstGeom prst="rect">
                <a:avLst/>
              </a:prstGeom>
              <a:blipFill>
                <a:blip r:embed="rId2"/>
                <a:stretch>
                  <a:fillRect t="-265"/>
                </a:stretch>
              </a:blipFill>
            </p:spPr>
            <p:txBody>
              <a:bodyPr/>
              <a:lstStyle/>
              <a:p>
                <a:r>
                  <a:rPr lang="en-IN">
                    <a:noFill/>
                  </a:rPr>
                  <a:t> </a:t>
                </a:r>
              </a:p>
            </p:txBody>
          </p:sp>
        </mc:Fallback>
      </mc:AlternateContent>
    </p:spTree>
    <p:extLst>
      <p:ext uri="{BB962C8B-B14F-4D97-AF65-F5344CB8AC3E}">
        <p14:creationId xmlns:p14="http://schemas.microsoft.com/office/powerpoint/2010/main" val="2214581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xEl>
                                              <p:pRg st="0" end="0"/>
                                            </p:txEl>
                                          </p:spTgt>
                                        </p:tgtEl>
                                        <p:attrNameLst>
                                          <p:attrName>style.visibility</p:attrName>
                                        </p:attrNameLst>
                                      </p:cBhvr>
                                      <p:to>
                                        <p:strVal val="visible"/>
                                      </p:to>
                                    </p:set>
                                    <p:animEffect transition="in" filter="fade">
                                      <p:cBhvr>
                                        <p:cTn id="17" dur="500"/>
                                        <p:tgtEl>
                                          <p:spTgt spid="7">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xEl>
                                              <p:pRg st="1" end="1"/>
                                            </p:txEl>
                                          </p:spTgt>
                                        </p:tgtEl>
                                        <p:attrNameLst>
                                          <p:attrName>style.visibility</p:attrName>
                                        </p:attrNameLst>
                                      </p:cBhvr>
                                      <p:to>
                                        <p:strVal val="visible"/>
                                      </p:to>
                                    </p:set>
                                    <p:animEffect transition="in" filter="fade">
                                      <p:cBhvr>
                                        <p:cTn id="22" dur="500"/>
                                        <p:tgtEl>
                                          <p:spTgt spid="7">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
                                            <p:txEl>
                                              <p:pRg st="2" end="2"/>
                                            </p:txEl>
                                          </p:spTgt>
                                        </p:tgtEl>
                                        <p:attrNameLst>
                                          <p:attrName>style.visibility</p:attrName>
                                        </p:attrNameLst>
                                      </p:cBhvr>
                                      <p:to>
                                        <p:strVal val="visible"/>
                                      </p:to>
                                    </p:set>
                                    <p:animEffect transition="in" filter="fade">
                                      <p:cBhvr>
                                        <p:cTn id="27" dur="500"/>
                                        <p:tgtEl>
                                          <p:spTgt spid="7">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7">
                                            <p:txEl>
                                              <p:pRg st="4" end="4"/>
                                            </p:txEl>
                                          </p:spTgt>
                                        </p:tgtEl>
                                        <p:attrNameLst>
                                          <p:attrName>style.visibility</p:attrName>
                                        </p:attrNameLst>
                                      </p:cBhvr>
                                      <p:to>
                                        <p:strVal val="visible"/>
                                      </p:to>
                                    </p:set>
                                    <p:animEffect transition="in" filter="fade">
                                      <p:cBhvr>
                                        <p:cTn id="32" dur="500"/>
                                        <p:tgtEl>
                                          <p:spTgt spid="7">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7">
                                            <p:txEl>
                                              <p:pRg st="6" end="6"/>
                                            </p:txEl>
                                          </p:spTgt>
                                        </p:tgtEl>
                                        <p:attrNameLst>
                                          <p:attrName>style.visibility</p:attrName>
                                        </p:attrNameLst>
                                      </p:cBhvr>
                                      <p:to>
                                        <p:strVal val="visible"/>
                                      </p:to>
                                    </p:set>
                                    <p:animEffect transition="in" filter="fade">
                                      <p:cBhvr>
                                        <p:cTn id="37" dur="500"/>
                                        <p:tgtEl>
                                          <p:spTgt spid="7">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7">
                                            <p:txEl>
                                              <p:pRg st="8" end="8"/>
                                            </p:txEl>
                                          </p:spTgt>
                                        </p:tgtEl>
                                        <p:attrNameLst>
                                          <p:attrName>style.visibility</p:attrName>
                                        </p:attrNameLst>
                                      </p:cBhvr>
                                      <p:to>
                                        <p:strVal val="visible"/>
                                      </p:to>
                                    </p:set>
                                    <p:animEffect transition="in" filter="fade">
                                      <p:cBhvr>
                                        <p:cTn id="42" dur="500"/>
                                        <p:tgtEl>
                                          <p:spTgt spid="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uiExpand="1" build="p"/>
      <p:bldP spid="7"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2B32F-8A0D-4E47-90E9-E959D0F56B42}"/>
              </a:ext>
            </a:extLst>
          </p:cNvPr>
          <p:cNvSpPr>
            <a:spLocks noGrp="1"/>
          </p:cNvSpPr>
          <p:nvPr>
            <p:ph type="title"/>
          </p:nvPr>
        </p:nvSpPr>
        <p:spPr/>
        <p:txBody>
          <a:bodyPr/>
          <a:lstStyle/>
          <a:p>
            <a:r>
              <a:rPr lang="en-US" dirty="0"/>
              <a:t>When a moving train crosses a platform</a:t>
            </a:r>
            <a:endParaRPr lang="en-IN" dirty="0"/>
          </a:p>
        </p:txBody>
      </p:sp>
      <p:sp>
        <p:nvSpPr>
          <p:cNvPr id="4" name="Rectangle: Rounded Corners 3">
            <a:extLst>
              <a:ext uri="{FF2B5EF4-FFF2-40B4-BE49-F238E27FC236}">
                <a16:creationId xmlns:a16="http://schemas.microsoft.com/office/drawing/2014/main" id="{84F9A847-5BD6-4CBB-9C44-11637473877C}"/>
              </a:ext>
            </a:extLst>
          </p:cNvPr>
          <p:cNvSpPr/>
          <p:nvPr/>
        </p:nvSpPr>
        <p:spPr>
          <a:xfrm>
            <a:off x="3423355" y="1629789"/>
            <a:ext cx="5345289" cy="4697895"/>
          </a:xfrm>
          <a:prstGeom prst="roundRect">
            <a:avLst/>
          </a:prstGeom>
          <a:no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Content Placeholder 4">
            <a:extLst>
              <a:ext uri="{FF2B5EF4-FFF2-40B4-BE49-F238E27FC236}">
                <a16:creationId xmlns:a16="http://schemas.microsoft.com/office/drawing/2014/main" id="{92851508-E3A0-45EE-BB33-7611877B91C3}"/>
              </a:ext>
            </a:extLst>
          </p:cNvPr>
          <p:cNvSpPr>
            <a:spLocks noGrp="1"/>
          </p:cNvSpPr>
          <p:nvPr>
            <p:ph idx="1"/>
          </p:nvPr>
        </p:nvSpPr>
        <p:spPr>
          <a:xfrm>
            <a:off x="131180" y="863444"/>
            <a:ext cx="11929641" cy="799667"/>
          </a:xfrm>
        </p:spPr>
        <p:txBody>
          <a:bodyPr/>
          <a:lstStyle/>
          <a:p>
            <a:r>
              <a:rPr lang="en-US" b="1" dirty="0">
                <a:solidFill>
                  <a:schemeClr val="accent6"/>
                </a:solidFill>
              </a:rPr>
              <a:t>Example: </a:t>
            </a:r>
            <a:r>
              <a:rPr lang="en-US" dirty="0">
                <a:solidFill>
                  <a:schemeClr val="accent6"/>
                </a:solidFill>
              </a:rPr>
              <a:t>A train 140m long is running at a speed of 60km/h. In how much time will it pass a platform 260m long?</a:t>
            </a:r>
            <a:endParaRPr lang="en-IN" dirty="0"/>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2797DA1B-0EB2-46EB-B3FF-7B6074F23D9F}"/>
                  </a:ext>
                </a:extLst>
              </p:cNvPr>
              <p:cNvSpPr txBox="1"/>
              <p:nvPr/>
            </p:nvSpPr>
            <p:spPr>
              <a:xfrm>
                <a:off x="3770242" y="1824450"/>
                <a:ext cx="4651513" cy="4341894"/>
              </a:xfrm>
              <a:prstGeom prst="rect">
                <a:avLst/>
              </a:prstGeom>
              <a:noFill/>
            </p:spPr>
            <p:txBody>
              <a:bodyPr wrap="square">
                <a:spAutoFit/>
              </a:bodyPr>
              <a:lstStyle/>
              <a:p>
                <a:pPr marL="457200" algn="just">
                  <a:lnSpc>
                    <a:spcPct val="115000"/>
                  </a:lnSpc>
                </a:pPr>
                <a:r>
                  <a:rPr lang="en-US" sz="2000" dirty="0">
                    <a:effectLst/>
                    <a:latin typeface="+mj-lt"/>
                    <a:ea typeface="Calibri" panose="020F0502020204030204" pitchFamily="34" charset="0"/>
                    <a:cs typeface="Times New Roman" panose="02020603050405020304" pitchFamily="18" charset="0"/>
                  </a:rPr>
                  <a:t>S </a:t>
                </a:r>
                <a14:m>
                  <m:oMath xmlns:m="http://schemas.openxmlformats.org/officeDocument/2006/math">
                    <m:r>
                      <a:rPr lang="en-US" sz="2000" i="1">
                        <a:effectLst/>
                        <a:latin typeface="Cambria Math" panose="02040503050406030204" pitchFamily="18" charset="0"/>
                        <a:ea typeface="Calibri" panose="020F0502020204030204" pitchFamily="34" charset="0"/>
                        <a:cs typeface="Times New Roman" panose="02020603050405020304" pitchFamily="18" charset="0"/>
                      </a:rPr>
                      <m:t>=60</m:t>
                    </m:r>
                    <m:r>
                      <a:rPr lang="en-US" sz="2000" i="1">
                        <a:effectLst/>
                        <a:latin typeface="Cambria Math" panose="02040503050406030204" pitchFamily="18" charset="0"/>
                        <a:ea typeface="Calibri" panose="020F0502020204030204" pitchFamily="34" charset="0"/>
                        <a:cs typeface="Times New Roman" panose="02020603050405020304" pitchFamily="18" charset="0"/>
                      </a:rPr>
                      <m:t>𝑘𝑚</m:t>
                    </m:r>
                    <m:r>
                      <a:rPr lang="en-US" sz="2000" i="1">
                        <a:effectLst/>
                        <a:latin typeface="Cambria Math" panose="02040503050406030204" pitchFamily="18" charset="0"/>
                        <a:ea typeface="Calibri" panose="020F0502020204030204" pitchFamily="34" charset="0"/>
                        <a:cs typeface="Times New Roman" panose="02020603050405020304" pitchFamily="18" charset="0"/>
                      </a:rPr>
                      <m:t>/</m:t>
                    </m:r>
                    <m:r>
                      <a:rPr lang="en-US" sz="2000" i="1">
                        <a:effectLst/>
                        <a:latin typeface="Cambria Math" panose="02040503050406030204" pitchFamily="18" charset="0"/>
                        <a:ea typeface="Calibri" panose="020F0502020204030204" pitchFamily="34" charset="0"/>
                        <a:cs typeface="Times New Roman" panose="02020603050405020304" pitchFamily="18" charset="0"/>
                      </a:rPr>
                      <m:t>h</m:t>
                    </m:r>
                  </m:oMath>
                </a14:m>
                <a:r>
                  <a:rPr lang="en-US" sz="2000" dirty="0">
                    <a:effectLst/>
                    <a:latin typeface="+mj-lt"/>
                    <a:ea typeface="Calibri" panose="020F0502020204030204" pitchFamily="34" charset="0"/>
                    <a:cs typeface="Times New Roman" panose="02020603050405020304" pitchFamily="18" charset="0"/>
                  </a:rPr>
                  <a:t> </a:t>
                </a:r>
                <a:endParaRPr lang="en-IN" sz="2000" dirty="0">
                  <a:latin typeface="+mj-lt"/>
                  <a:ea typeface="Calibri" panose="020F0502020204030204" pitchFamily="34" charset="0"/>
                  <a:cs typeface="Times New Roman" panose="02020603050405020304" pitchFamily="18" charset="0"/>
                </a:endParaRPr>
              </a:p>
              <a:p>
                <a:pPr marL="457200" algn="just">
                  <a:lnSpc>
                    <a:spcPct val="115000"/>
                  </a:lnSpc>
                </a:pPr>
                <a:r>
                  <a:rPr lang="en-US" sz="2000" dirty="0">
                    <a:effectLst/>
                    <a:latin typeface="+mj-lt"/>
                    <a:ea typeface="Calibri" panose="020F0502020204030204" pitchFamily="34" charset="0"/>
                    <a:cs typeface="Times New Roman" panose="02020603050405020304" pitchFamily="18" charset="0"/>
                  </a:rPr>
                  <a:t>L </a:t>
                </a:r>
                <a14:m>
                  <m:oMath xmlns:m="http://schemas.openxmlformats.org/officeDocument/2006/math">
                    <m:r>
                      <a:rPr lang="en-US" sz="2000" i="1">
                        <a:effectLst/>
                        <a:latin typeface="Cambria Math" panose="02040503050406030204" pitchFamily="18" charset="0"/>
                        <a:ea typeface="Calibri" panose="020F0502020204030204" pitchFamily="34" charset="0"/>
                        <a:cs typeface="Times New Roman" panose="02020603050405020304" pitchFamily="18" charset="0"/>
                      </a:rPr>
                      <m:t>=140 </m:t>
                    </m:r>
                    <m:r>
                      <a:rPr lang="en-US" sz="2000" i="1">
                        <a:effectLst/>
                        <a:latin typeface="Cambria Math" panose="02040503050406030204" pitchFamily="18" charset="0"/>
                        <a:ea typeface="Calibri" panose="020F0502020204030204" pitchFamily="34" charset="0"/>
                        <a:cs typeface="Times New Roman" panose="02020603050405020304" pitchFamily="18" charset="0"/>
                      </a:rPr>
                      <m:t>𝑚</m:t>
                    </m:r>
                    <m:r>
                      <a:rPr lang="en-US" sz="2000" i="1">
                        <a:effectLst/>
                        <a:latin typeface="Cambria Math" panose="02040503050406030204" pitchFamily="18" charset="0"/>
                        <a:ea typeface="Calibri" panose="020F0502020204030204" pitchFamily="34" charset="0"/>
                        <a:cs typeface="Times New Roman" panose="02020603050405020304" pitchFamily="18" charset="0"/>
                      </a:rPr>
                      <m:t>+260 </m:t>
                    </m:r>
                    <m:r>
                      <a:rPr lang="en-US" sz="2000" i="1">
                        <a:effectLst/>
                        <a:latin typeface="Cambria Math" panose="02040503050406030204" pitchFamily="18" charset="0"/>
                        <a:ea typeface="Calibri" panose="020F0502020204030204" pitchFamily="34" charset="0"/>
                        <a:cs typeface="Times New Roman" panose="02020603050405020304" pitchFamily="18" charset="0"/>
                      </a:rPr>
                      <m:t>𝑚</m:t>
                    </m:r>
                    <m:r>
                      <a:rPr lang="en-US" sz="2000" i="1">
                        <a:effectLst/>
                        <a:latin typeface="Cambria Math" panose="02040503050406030204" pitchFamily="18" charset="0"/>
                        <a:ea typeface="Calibri" panose="020F0502020204030204" pitchFamily="34" charset="0"/>
                        <a:cs typeface="Times New Roman" panose="02020603050405020304" pitchFamily="18" charset="0"/>
                      </a:rPr>
                      <m:t>=400 </m:t>
                    </m:r>
                    <m:r>
                      <a:rPr lang="en-US" sz="2000" i="1" smtClean="0">
                        <a:effectLst/>
                        <a:latin typeface="Cambria Math" panose="02040503050406030204" pitchFamily="18" charset="0"/>
                        <a:ea typeface="Calibri" panose="020F0502020204030204" pitchFamily="34" charset="0"/>
                        <a:cs typeface="Times New Roman" panose="02020603050405020304" pitchFamily="18" charset="0"/>
                      </a:rPr>
                      <m:t>𝑚</m:t>
                    </m:r>
                  </m:oMath>
                </a14:m>
                <a:endParaRPr lang="en-IN" sz="2000" dirty="0">
                  <a:effectLst/>
                  <a:latin typeface="+mj-lt"/>
                  <a:ea typeface="Calibri" panose="020F0502020204030204" pitchFamily="34" charset="0"/>
                  <a:cs typeface="Times New Roman" panose="02020603050405020304" pitchFamily="18" charset="0"/>
                </a:endParaRPr>
              </a:p>
              <a:p>
                <a:pPr marL="457200">
                  <a:lnSpc>
                    <a:spcPct val="115000"/>
                  </a:lnSpc>
                </a:pPr>
                <a14:m>
                  <m:oMathPara xmlns:m="http://schemas.openxmlformats.org/officeDocument/2006/math">
                    <m:oMathParaPr>
                      <m:jc m:val="centerGroup"/>
                    </m:oMathParaPr>
                    <m:oMath xmlns:m="http://schemas.openxmlformats.org/officeDocument/2006/math">
                      <m:r>
                        <a:rPr lang="en-US" sz="2000" i="1">
                          <a:effectLst/>
                          <a:latin typeface="Cambria Math" panose="02040503050406030204" pitchFamily="18" charset="0"/>
                          <a:ea typeface="Calibri" panose="020F0502020204030204" pitchFamily="34" charset="0"/>
                          <a:cs typeface="Times New Roman" panose="02020603050405020304" pitchFamily="18" charset="0"/>
                        </a:rPr>
                        <m:t>𝑆</m:t>
                      </m:r>
                      <m:r>
                        <a:rPr lang="en-US" sz="2000" i="1">
                          <a:effectLst/>
                          <a:latin typeface="Cambria Math" panose="02040503050406030204" pitchFamily="18" charset="0"/>
                          <a:ea typeface="Calibri" panose="020F0502020204030204" pitchFamily="34" charset="0"/>
                          <a:cs typeface="Times New Roman" panose="02020603050405020304" pitchFamily="18" charset="0"/>
                        </a:rPr>
                        <m:t>=</m:t>
                      </m:r>
                      <m:f>
                        <m:fPr>
                          <m:ctrlPr>
                            <a:rPr lang="en-IN" sz="2000" i="1">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2000" i="1">
                              <a:effectLst/>
                              <a:latin typeface="Cambria Math" panose="02040503050406030204" pitchFamily="18" charset="0"/>
                              <a:ea typeface="Calibri" panose="020F0502020204030204" pitchFamily="34" charset="0"/>
                              <a:cs typeface="Times New Roman" panose="02020603050405020304" pitchFamily="18" charset="0"/>
                            </a:rPr>
                            <m:t>𝐿</m:t>
                          </m:r>
                        </m:num>
                        <m:den>
                          <m:r>
                            <a:rPr lang="en-US" sz="2000" i="1">
                              <a:effectLst/>
                              <a:latin typeface="Cambria Math" panose="02040503050406030204" pitchFamily="18" charset="0"/>
                              <a:ea typeface="Calibri" panose="020F0502020204030204" pitchFamily="34" charset="0"/>
                              <a:cs typeface="Times New Roman" panose="02020603050405020304" pitchFamily="18" charset="0"/>
                            </a:rPr>
                            <m:t>𝑇</m:t>
                          </m:r>
                        </m:den>
                      </m:f>
                    </m:oMath>
                  </m:oMathPara>
                </a14:m>
                <a:endParaRPr lang="en-IN" sz="2000" dirty="0">
                  <a:effectLst/>
                  <a:latin typeface="+mj-lt"/>
                  <a:ea typeface="Calibri" panose="020F0502020204030204" pitchFamily="34" charset="0"/>
                  <a:cs typeface="Times New Roman" panose="02020603050405020304" pitchFamily="18" charset="0"/>
                </a:endParaRPr>
              </a:p>
              <a:p>
                <a:pPr marL="470535">
                  <a:lnSpc>
                    <a:spcPct val="115000"/>
                  </a:lnSpc>
                </a:pPr>
                <a:r>
                  <a:rPr lang="en-US" sz="2000" dirty="0">
                    <a:effectLst/>
                    <a:latin typeface="+mj-lt"/>
                    <a:ea typeface="Calibri" panose="020F0502020204030204" pitchFamily="34" charset="0"/>
                    <a:cs typeface="Times New Roman" panose="02020603050405020304" pitchFamily="18" charset="0"/>
                  </a:rPr>
                  <a:t> </a:t>
                </a:r>
                <a:endParaRPr lang="en-IN" sz="2000" dirty="0">
                  <a:effectLst/>
                  <a:latin typeface="+mj-lt"/>
                  <a:ea typeface="Calibri" panose="020F0502020204030204" pitchFamily="34" charset="0"/>
                  <a:cs typeface="Times New Roman" panose="02020603050405020304" pitchFamily="18" charset="0"/>
                </a:endParaRPr>
              </a:p>
              <a:p>
                <a:pPr marL="457200">
                  <a:lnSpc>
                    <a:spcPct val="115000"/>
                  </a:lnSpc>
                </a:pPr>
                <a14:m>
                  <m:oMathPara xmlns:m="http://schemas.openxmlformats.org/officeDocument/2006/math">
                    <m:oMathParaPr>
                      <m:jc m:val="centerGroup"/>
                    </m:oMathParaPr>
                    <m:oMath xmlns:m="http://schemas.openxmlformats.org/officeDocument/2006/math">
                      <m:f>
                        <m:fPr>
                          <m:ctrlPr>
                            <a:rPr lang="en-IN" sz="2000" i="1">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2000" i="1">
                              <a:effectLst/>
                              <a:latin typeface="Cambria Math" panose="02040503050406030204" pitchFamily="18" charset="0"/>
                              <a:ea typeface="Calibri" panose="020F0502020204030204" pitchFamily="34" charset="0"/>
                              <a:cs typeface="Times New Roman" panose="02020603050405020304" pitchFamily="18" charset="0"/>
                            </a:rPr>
                            <m:t>60 </m:t>
                          </m:r>
                          <m:r>
                            <a:rPr lang="en-US" sz="2000" i="1">
                              <a:effectLst/>
                              <a:latin typeface="Cambria Math" panose="02040503050406030204" pitchFamily="18" charset="0"/>
                              <a:ea typeface="Calibri" panose="020F0502020204030204" pitchFamily="34" charset="0"/>
                              <a:cs typeface="Times New Roman" panose="02020603050405020304" pitchFamily="18" charset="0"/>
                            </a:rPr>
                            <m:t>𝑋</m:t>
                          </m:r>
                          <m:r>
                            <a:rPr lang="en-US" sz="2000" i="1">
                              <a:effectLst/>
                              <a:latin typeface="Cambria Math" panose="02040503050406030204" pitchFamily="18" charset="0"/>
                              <a:ea typeface="Calibri" panose="020F0502020204030204" pitchFamily="34" charset="0"/>
                              <a:cs typeface="Times New Roman" panose="02020603050405020304" pitchFamily="18" charset="0"/>
                            </a:rPr>
                            <m:t> 5 </m:t>
                          </m:r>
                          <m:r>
                            <a:rPr lang="en-US" sz="2000" i="1">
                              <a:effectLst/>
                              <a:latin typeface="Cambria Math" panose="02040503050406030204" pitchFamily="18" charset="0"/>
                              <a:ea typeface="Calibri" panose="020F0502020204030204" pitchFamily="34" charset="0"/>
                              <a:cs typeface="Times New Roman" panose="02020603050405020304" pitchFamily="18" charset="0"/>
                            </a:rPr>
                            <m:t>𝑚</m:t>
                          </m:r>
                        </m:num>
                        <m:den>
                          <m:r>
                            <a:rPr lang="en-US" sz="2000" i="1">
                              <a:effectLst/>
                              <a:latin typeface="Cambria Math" panose="02040503050406030204" pitchFamily="18" charset="0"/>
                              <a:ea typeface="Calibri" panose="020F0502020204030204" pitchFamily="34" charset="0"/>
                              <a:cs typeface="Times New Roman" panose="02020603050405020304" pitchFamily="18" charset="0"/>
                            </a:rPr>
                            <m:t>18 </m:t>
                          </m:r>
                          <m:r>
                            <a:rPr lang="en-US" sz="2000" i="1">
                              <a:effectLst/>
                              <a:latin typeface="Cambria Math" panose="02040503050406030204" pitchFamily="18" charset="0"/>
                              <a:ea typeface="Calibri" panose="020F0502020204030204" pitchFamily="34" charset="0"/>
                              <a:cs typeface="Times New Roman" panose="02020603050405020304" pitchFamily="18" charset="0"/>
                            </a:rPr>
                            <m:t>𝑠</m:t>
                          </m:r>
                        </m:den>
                      </m:f>
                      <m:r>
                        <a:rPr lang="en-US" sz="2000" i="1">
                          <a:effectLst/>
                          <a:latin typeface="Cambria Math" panose="02040503050406030204" pitchFamily="18" charset="0"/>
                          <a:ea typeface="Calibri" panose="020F0502020204030204" pitchFamily="34" charset="0"/>
                          <a:cs typeface="Times New Roman" panose="02020603050405020304" pitchFamily="18" charset="0"/>
                        </a:rPr>
                        <m:t>=</m:t>
                      </m:r>
                      <m:f>
                        <m:fPr>
                          <m:ctrlPr>
                            <a:rPr lang="en-IN" sz="2000" i="1">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2000" i="1">
                              <a:effectLst/>
                              <a:latin typeface="Cambria Math" panose="02040503050406030204" pitchFamily="18" charset="0"/>
                              <a:ea typeface="Calibri" panose="020F0502020204030204" pitchFamily="34" charset="0"/>
                              <a:cs typeface="Times New Roman" panose="02020603050405020304" pitchFamily="18" charset="0"/>
                            </a:rPr>
                            <m:t>400</m:t>
                          </m:r>
                          <m:r>
                            <a:rPr lang="en-US" sz="2000" i="1">
                              <a:effectLst/>
                              <a:latin typeface="Cambria Math" panose="02040503050406030204" pitchFamily="18" charset="0"/>
                              <a:ea typeface="Calibri" panose="020F0502020204030204" pitchFamily="34" charset="0"/>
                              <a:cs typeface="Times New Roman" panose="02020603050405020304" pitchFamily="18" charset="0"/>
                            </a:rPr>
                            <m:t>𝑚</m:t>
                          </m:r>
                        </m:num>
                        <m:den>
                          <m:r>
                            <a:rPr lang="en-US" sz="2000" i="1">
                              <a:effectLst/>
                              <a:latin typeface="Cambria Math" panose="02040503050406030204" pitchFamily="18" charset="0"/>
                              <a:ea typeface="Calibri" panose="020F0502020204030204" pitchFamily="34" charset="0"/>
                              <a:cs typeface="Times New Roman" panose="02020603050405020304" pitchFamily="18" charset="0"/>
                            </a:rPr>
                            <m:t>𝑇</m:t>
                          </m:r>
                        </m:den>
                      </m:f>
                      <m:r>
                        <a:rPr lang="en-US" sz="2000" i="1">
                          <a:effectLst/>
                          <a:latin typeface="Cambria Math" panose="02040503050406030204" pitchFamily="18" charset="0"/>
                          <a:ea typeface="Calibri" panose="020F0502020204030204" pitchFamily="34" charset="0"/>
                          <a:cs typeface="Times New Roman" panose="02020603050405020304" pitchFamily="18" charset="0"/>
                        </a:rPr>
                        <m:t> </m:t>
                      </m:r>
                    </m:oMath>
                  </m:oMathPara>
                </a14:m>
                <a:endParaRPr lang="en-IN" sz="2000" dirty="0">
                  <a:effectLst/>
                  <a:latin typeface="+mj-lt"/>
                  <a:ea typeface="Calibri" panose="020F0502020204030204" pitchFamily="34" charset="0"/>
                  <a:cs typeface="Times New Roman" panose="02020603050405020304" pitchFamily="18" charset="0"/>
                </a:endParaRPr>
              </a:p>
              <a:p>
                <a:pPr marL="380365">
                  <a:lnSpc>
                    <a:spcPct val="115000"/>
                  </a:lnSpc>
                </a:pPr>
                <a:r>
                  <a:rPr lang="en-US" sz="2000" dirty="0">
                    <a:effectLst/>
                    <a:latin typeface="+mj-lt"/>
                    <a:ea typeface="Calibri" panose="020F0502020204030204" pitchFamily="34" charset="0"/>
                    <a:cs typeface="Times New Roman" panose="02020603050405020304" pitchFamily="18" charset="0"/>
                  </a:rPr>
                  <a:t> </a:t>
                </a:r>
                <a:endParaRPr lang="en-IN" sz="2000" dirty="0">
                  <a:effectLst/>
                  <a:latin typeface="+mj-lt"/>
                  <a:ea typeface="Calibri" panose="020F0502020204030204" pitchFamily="34" charset="0"/>
                  <a:cs typeface="Times New Roman" panose="02020603050405020304" pitchFamily="18" charset="0"/>
                </a:endParaRPr>
              </a:p>
              <a:p>
                <a:pPr marL="650240">
                  <a:lnSpc>
                    <a:spcPct val="115000"/>
                  </a:lnSpc>
                </a:pPr>
                <a14:m>
                  <m:oMathPara xmlns:m="http://schemas.openxmlformats.org/officeDocument/2006/math">
                    <m:oMathParaPr>
                      <m:jc m:val="centerGroup"/>
                    </m:oMathParaPr>
                    <m:oMath xmlns:m="http://schemas.openxmlformats.org/officeDocument/2006/math">
                      <m:r>
                        <a:rPr lang="en-US" sz="2000" i="1">
                          <a:effectLst/>
                          <a:latin typeface="Cambria Math" panose="02040503050406030204" pitchFamily="18" charset="0"/>
                          <a:ea typeface="Calibri" panose="020F0502020204030204" pitchFamily="34" charset="0"/>
                          <a:cs typeface="Times New Roman" panose="02020603050405020304" pitchFamily="18" charset="0"/>
                        </a:rPr>
                        <m:t>𝑇</m:t>
                      </m:r>
                      <m:r>
                        <a:rPr lang="en-US" sz="2000" i="1">
                          <a:effectLst/>
                          <a:latin typeface="Cambria Math" panose="02040503050406030204" pitchFamily="18" charset="0"/>
                          <a:ea typeface="Calibri" panose="020F0502020204030204" pitchFamily="34" charset="0"/>
                          <a:cs typeface="Times New Roman" panose="02020603050405020304" pitchFamily="18" charset="0"/>
                        </a:rPr>
                        <m:t>=</m:t>
                      </m:r>
                      <m:f>
                        <m:fPr>
                          <m:ctrlPr>
                            <a:rPr lang="en-IN" sz="2000" i="1">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2000" i="1">
                              <a:effectLst/>
                              <a:latin typeface="Cambria Math" panose="02040503050406030204" pitchFamily="18" charset="0"/>
                              <a:ea typeface="Calibri" panose="020F0502020204030204" pitchFamily="34" charset="0"/>
                              <a:cs typeface="Times New Roman" panose="02020603050405020304" pitchFamily="18" charset="0"/>
                            </a:rPr>
                            <m:t>400 </m:t>
                          </m:r>
                          <m:r>
                            <a:rPr lang="en-US" sz="2000" i="1">
                              <a:effectLst/>
                              <a:latin typeface="Cambria Math" panose="02040503050406030204" pitchFamily="18" charset="0"/>
                              <a:ea typeface="Calibri" panose="020F0502020204030204" pitchFamily="34" charset="0"/>
                              <a:cs typeface="Times New Roman" panose="02020603050405020304" pitchFamily="18" charset="0"/>
                            </a:rPr>
                            <m:t>𝑋</m:t>
                          </m:r>
                          <m:r>
                            <a:rPr lang="en-US" sz="2000" i="1">
                              <a:effectLst/>
                              <a:latin typeface="Cambria Math" panose="02040503050406030204" pitchFamily="18" charset="0"/>
                              <a:ea typeface="Calibri" panose="020F0502020204030204" pitchFamily="34" charset="0"/>
                              <a:cs typeface="Times New Roman" panose="02020603050405020304" pitchFamily="18" charset="0"/>
                            </a:rPr>
                            <m:t> 18 </m:t>
                          </m:r>
                          <m:r>
                            <a:rPr lang="en-US" sz="2000" i="1">
                              <a:effectLst/>
                              <a:latin typeface="Cambria Math" panose="02040503050406030204" pitchFamily="18" charset="0"/>
                              <a:ea typeface="Calibri" panose="020F0502020204030204" pitchFamily="34" charset="0"/>
                              <a:cs typeface="Times New Roman" panose="02020603050405020304" pitchFamily="18" charset="0"/>
                            </a:rPr>
                            <m:t>𝑚𝑠</m:t>
                          </m:r>
                        </m:num>
                        <m:den>
                          <m:r>
                            <a:rPr lang="en-US" sz="2000" i="1">
                              <a:effectLst/>
                              <a:latin typeface="Cambria Math" panose="02040503050406030204" pitchFamily="18" charset="0"/>
                              <a:ea typeface="Calibri" panose="020F0502020204030204" pitchFamily="34" charset="0"/>
                              <a:cs typeface="Times New Roman" panose="02020603050405020304" pitchFamily="18" charset="0"/>
                            </a:rPr>
                            <m:t>60 </m:t>
                          </m:r>
                          <m:r>
                            <a:rPr lang="en-US" sz="2000" i="1">
                              <a:effectLst/>
                              <a:latin typeface="Cambria Math" panose="02040503050406030204" pitchFamily="18" charset="0"/>
                              <a:ea typeface="Calibri" panose="020F0502020204030204" pitchFamily="34" charset="0"/>
                              <a:cs typeface="Times New Roman" panose="02020603050405020304" pitchFamily="18" charset="0"/>
                            </a:rPr>
                            <m:t>𝑋</m:t>
                          </m:r>
                          <m:r>
                            <a:rPr lang="en-US" sz="2000" i="1">
                              <a:effectLst/>
                              <a:latin typeface="Cambria Math" panose="02040503050406030204" pitchFamily="18" charset="0"/>
                              <a:ea typeface="Calibri" panose="020F0502020204030204" pitchFamily="34" charset="0"/>
                              <a:cs typeface="Times New Roman" panose="02020603050405020304" pitchFamily="18" charset="0"/>
                            </a:rPr>
                            <m:t> 5 </m:t>
                          </m:r>
                          <m:r>
                            <a:rPr lang="en-US" sz="2000" i="1">
                              <a:effectLst/>
                              <a:latin typeface="Cambria Math" panose="02040503050406030204" pitchFamily="18" charset="0"/>
                              <a:ea typeface="Calibri" panose="020F0502020204030204" pitchFamily="34" charset="0"/>
                              <a:cs typeface="Times New Roman" panose="02020603050405020304" pitchFamily="18" charset="0"/>
                            </a:rPr>
                            <m:t>𝑚</m:t>
                          </m:r>
                        </m:den>
                      </m:f>
                    </m:oMath>
                  </m:oMathPara>
                </a14:m>
                <a:endParaRPr lang="en-IN" sz="2000" dirty="0">
                  <a:effectLst/>
                  <a:latin typeface="+mj-lt"/>
                  <a:ea typeface="Calibri" panose="020F0502020204030204" pitchFamily="34" charset="0"/>
                  <a:cs typeface="Times New Roman" panose="02020603050405020304" pitchFamily="18" charset="0"/>
                </a:endParaRPr>
              </a:p>
              <a:p>
                <a:pPr marL="290195">
                  <a:lnSpc>
                    <a:spcPct val="115000"/>
                  </a:lnSpc>
                </a:pPr>
                <a:r>
                  <a:rPr lang="en-US" sz="2000" dirty="0">
                    <a:effectLst/>
                    <a:latin typeface="+mj-lt"/>
                    <a:ea typeface="Calibri" panose="020F0502020204030204" pitchFamily="34" charset="0"/>
                    <a:cs typeface="Times New Roman" panose="02020603050405020304" pitchFamily="18" charset="0"/>
                  </a:rPr>
                  <a:t> </a:t>
                </a:r>
                <a:endParaRPr lang="en-IN" sz="2000" dirty="0">
                  <a:effectLst/>
                  <a:latin typeface="+mj-lt"/>
                  <a:ea typeface="Calibri" panose="020F0502020204030204" pitchFamily="34" charset="0"/>
                  <a:cs typeface="Times New Roman" panose="02020603050405020304" pitchFamily="18" charset="0"/>
                </a:endParaRPr>
              </a:p>
              <a:p>
                <a:pPr marL="110490">
                  <a:lnSpc>
                    <a:spcPct val="115000"/>
                  </a:lnSpc>
                  <a:spcAft>
                    <a:spcPts val="1000"/>
                  </a:spcAft>
                </a:pPr>
                <a14:m>
                  <m:oMathPara xmlns:m="http://schemas.openxmlformats.org/officeDocument/2006/math">
                    <m:oMathParaPr>
                      <m:jc m:val="centerGroup"/>
                    </m:oMathParaPr>
                    <m:oMath xmlns:m="http://schemas.openxmlformats.org/officeDocument/2006/math">
                      <m:r>
                        <a:rPr lang="en-US" sz="2000" i="1" smtClean="0">
                          <a:solidFill>
                            <a:schemeClr val="tx2"/>
                          </a:solidFill>
                          <a:effectLst/>
                          <a:latin typeface="Cambria Math" panose="02040503050406030204" pitchFamily="18" charset="0"/>
                          <a:ea typeface="Calibri" panose="020F0502020204030204" pitchFamily="34" charset="0"/>
                          <a:cs typeface="Times New Roman" panose="02020603050405020304" pitchFamily="18" charset="0"/>
                        </a:rPr>
                        <m:t>𝑇</m:t>
                      </m:r>
                      <m:r>
                        <a:rPr lang="en-US" sz="2000" i="1" smtClean="0">
                          <a:solidFill>
                            <a:schemeClr val="tx2"/>
                          </a:solidFill>
                          <a:effectLst/>
                          <a:latin typeface="Cambria Math" panose="02040503050406030204" pitchFamily="18" charset="0"/>
                          <a:ea typeface="Calibri" panose="020F0502020204030204" pitchFamily="34" charset="0"/>
                          <a:cs typeface="Times New Roman" panose="02020603050405020304" pitchFamily="18" charset="0"/>
                        </a:rPr>
                        <m:t>=24 </m:t>
                      </m:r>
                      <m:r>
                        <a:rPr lang="en-US" sz="2000" i="1" smtClean="0">
                          <a:solidFill>
                            <a:schemeClr val="tx2"/>
                          </a:solidFill>
                          <a:effectLst/>
                          <a:latin typeface="Cambria Math" panose="02040503050406030204" pitchFamily="18" charset="0"/>
                          <a:ea typeface="Calibri" panose="020F0502020204030204" pitchFamily="34" charset="0"/>
                          <a:cs typeface="Times New Roman" panose="02020603050405020304" pitchFamily="18" charset="0"/>
                        </a:rPr>
                        <m:t>𝑠</m:t>
                      </m:r>
                    </m:oMath>
                  </m:oMathPara>
                </a14:m>
                <a:endParaRPr lang="en-IN" sz="2000" dirty="0">
                  <a:solidFill>
                    <a:schemeClr val="tx2"/>
                  </a:solidFill>
                  <a:effectLst/>
                  <a:latin typeface="+mj-lt"/>
                  <a:ea typeface="Calibri" panose="020F0502020204030204" pitchFamily="34" charset="0"/>
                  <a:cs typeface="Times New Roman" panose="02020603050405020304" pitchFamily="18" charset="0"/>
                </a:endParaRPr>
              </a:p>
            </p:txBody>
          </p:sp>
        </mc:Choice>
        <mc:Fallback xmlns="">
          <p:sp>
            <p:nvSpPr>
              <p:cNvPr id="7" name="TextBox 6">
                <a:extLst>
                  <a:ext uri="{FF2B5EF4-FFF2-40B4-BE49-F238E27FC236}">
                    <a16:creationId xmlns:a16="http://schemas.microsoft.com/office/drawing/2014/main" id="{2797DA1B-0EB2-46EB-B3FF-7B6074F23D9F}"/>
                  </a:ext>
                </a:extLst>
              </p:cNvPr>
              <p:cNvSpPr txBox="1">
                <a:spLocks noRot="1" noChangeAspect="1" noMove="1" noResize="1" noEditPoints="1" noAdjustHandles="1" noChangeArrowheads="1" noChangeShapeType="1" noTextEdit="1"/>
              </p:cNvSpPr>
              <p:nvPr/>
            </p:nvSpPr>
            <p:spPr>
              <a:xfrm>
                <a:off x="3770242" y="1824450"/>
                <a:ext cx="4651513" cy="4341894"/>
              </a:xfrm>
              <a:prstGeom prst="rect">
                <a:avLst/>
              </a:prstGeom>
              <a:blipFill>
                <a:blip r:embed="rId2"/>
                <a:stretch>
                  <a:fillRect t="-140"/>
                </a:stretch>
              </a:blipFill>
            </p:spPr>
            <p:txBody>
              <a:bodyPr/>
              <a:lstStyle/>
              <a:p>
                <a:r>
                  <a:rPr lang="en-IN">
                    <a:noFill/>
                  </a:rPr>
                  <a:t> </a:t>
                </a:r>
              </a:p>
            </p:txBody>
          </p:sp>
        </mc:Fallback>
      </mc:AlternateContent>
    </p:spTree>
    <p:extLst>
      <p:ext uri="{BB962C8B-B14F-4D97-AF65-F5344CB8AC3E}">
        <p14:creationId xmlns:p14="http://schemas.microsoft.com/office/powerpoint/2010/main" val="872005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xEl>
                                              <p:pRg st="0" end="0"/>
                                            </p:txEl>
                                          </p:spTgt>
                                        </p:tgtEl>
                                        <p:attrNameLst>
                                          <p:attrName>style.visibility</p:attrName>
                                        </p:attrNameLst>
                                      </p:cBhvr>
                                      <p:to>
                                        <p:strVal val="visible"/>
                                      </p:to>
                                    </p:set>
                                    <p:animEffect transition="in" filter="fade">
                                      <p:cBhvr>
                                        <p:cTn id="17" dur="500"/>
                                        <p:tgtEl>
                                          <p:spTgt spid="7">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xEl>
                                              <p:pRg st="1" end="1"/>
                                            </p:txEl>
                                          </p:spTgt>
                                        </p:tgtEl>
                                        <p:attrNameLst>
                                          <p:attrName>style.visibility</p:attrName>
                                        </p:attrNameLst>
                                      </p:cBhvr>
                                      <p:to>
                                        <p:strVal val="visible"/>
                                      </p:to>
                                    </p:set>
                                    <p:animEffect transition="in" filter="fade">
                                      <p:cBhvr>
                                        <p:cTn id="22" dur="500"/>
                                        <p:tgtEl>
                                          <p:spTgt spid="7">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
                                            <p:txEl>
                                              <p:pRg st="2" end="2"/>
                                            </p:txEl>
                                          </p:spTgt>
                                        </p:tgtEl>
                                        <p:attrNameLst>
                                          <p:attrName>style.visibility</p:attrName>
                                        </p:attrNameLst>
                                      </p:cBhvr>
                                      <p:to>
                                        <p:strVal val="visible"/>
                                      </p:to>
                                    </p:set>
                                    <p:animEffect transition="in" filter="fade">
                                      <p:cBhvr>
                                        <p:cTn id="27" dur="500"/>
                                        <p:tgtEl>
                                          <p:spTgt spid="7">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7">
                                            <p:txEl>
                                              <p:pRg st="4" end="4"/>
                                            </p:txEl>
                                          </p:spTgt>
                                        </p:tgtEl>
                                        <p:attrNameLst>
                                          <p:attrName>style.visibility</p:attrName>
                                        </p:attrNameLst>
                                      </p:cBhvr>
                                      <p:to>
                                        <p:strVal val="visible"/>
                                      </p:to>
                                    </p:set>
                                    <p:animEffect transition="in" filter="fade">
                                      <p:cBhvr>
                                        <p:cTn id="32" dur="500"/>
                                        <p:tgtEl>
                                          <p:spTgt spid="7">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7">
                                            <p:txEl>
                                              <p:pRg st="6" end="6"/>
                                            </p:txEl>
                                          </p:spTgt>
                                        </p:tgtEl>
                                        <p:attrNameLst>
                                          <p:attrName>style.visibility</p:attrName>
                                        </p:attrNameLst>
                                      </p:cBhvr>
                                      <p:to>
                                        <p:strVal val="visible"/>
                                      </p:to>
                                    </p:set>
                                    <p:animEffect transition="in" filter="fade">
                                      <p:cBhvr>
                                        <p:cTn id="37" dur="500"/>
                                        <p:tgtEl>
                                          <p:spTgt spid="7">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7">
                                            <p:txEl>
                                              <p:pRg st="8" end="8"/>
                                            </p:txEl>
                                          </p:spTgt>
                                        </p:tgtEl>
                                        <p:attrNameLst>
                                          <p:attrName>style.visibility</p:attrName>
                                        </p:attrNameLst>
                                      </p:cBhvr>
                                      <p:to>
                                        <p:strVal val="visible"/>
                                      </p:to>
                                    </p:set>
                                    <p:animEffect transition="in" filter="fade">
                                      <p:cBhvr>
                                        <p:cTn id="42" dur="500"/>
                                        <p:tgtEl>
                                          <p:spTgt spid="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uiExpand="1" build="p"/>
      <p:bldP spid="7"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44C3E8-617B-43E3-89D7-2E950BD1709F}"/>
              </a:ext>
            </a:extLst>
          </p:cNvPr>
          <p:cNvSpPr>
            <a:spLocks noGrp="1"/>
          </p:cNvSpPr>
          <p:nvPr>
            <p:ph type="title"/>
          </p:nvPr>
        </p:nvSpPr>
        <p:spPr/>
        <p:txBody>
          <a:bodyPr/>
          <a:lstStyle/>
          <a:p>
            <a:r>
              <a:rPr lang="en-US" dirty="0"/>
              <a:t>When a moving train crosses another stationary train</a:t>
            </a:r>
            <a:endParaRPr lang="en-IN" dirty="0"/>
          </a:p>
        </p:txBody>
      </p:sp>
      <p:sp>
        <p:nvSpPr>
          <p:cNvPr id="4" name="Rectangle: Rounded Corners 3">
            <a:extLst>
              <a:ext uri="{FF2B5EF4-FFF2-40B4-BE49-F238E27FC236}">
                <a16:creationId xmlns:a16="http://schemas.microsoft.com/office/drawing/2014/main" id="{3449A484-584B-4312-BB6B-494B8DC5DEB5}"/>
              </a:ext>
            </a:extLst>
          </p:cNvPr>
          <p:cNvSpPr/>
          <p:nvPr/>
        </p:nvSpPr>
        <p:spPr>
          <a:xfrm>
            <a:off x="3423355" y="1629789"/>
            <a:ext cx="5345289" cy="4697895"/>
          </a:xfrm>
          <a:prstGeom prst="roundRect">
            <a:avLst/>
          </a:prstGeom>
          <a:no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Content Placeholder 4">
            <a:extLst>
              <a:ext uri="{FF2B5EF4-FFF2-40B4-BE49-F238E27FC236}">
                <a16:creationId xmlns:a16="http://schemas.microsoft.com/office/drawing/2014/main" id="{B9E2B0B2-562E-442B-A3DE-CFAFD900C172}"/>
              </a:ext>
            </a:extLst>
          </p:cNvPr>
          <p:cNvSpPr>
            <a:spLocks noGrp="1"/>
          </p:cNvSpPr>
          <p:nvPr>
            <p:ph idx="1"/>
          </p:nvPr>
        </p:nvSpPr>
        <p:spPr>
          <a:xfrm>
            <a:off x="131180" y="863444"/>
            <a:ext cx="11929641" cy="799667"/>
          </a:xfrm>
        </p:spPr>
        <p:txBody>
          <a:bodyPr/>
          <a:lstStyle/>
          <a:p>
            <a:r>
              <a:rPr lang="en-US" b="1" dirty="0">
                <a:solidFill>
                  <a:schemeClr val="accent6"/>
                </a:solidFill>
              </a:rPr>
              <a:t>Example: </a:t>
            </a:r>
            <a:r>
              <a:rPr lang="en-US" dirty="0">
                <a:solidFill>
                  <a:schemeClr val="accent6"/>
                </a:solidFill>
              </a:rPr>
              <a:t>A train 180m long takes 20 sec in crossing a stationary train 220m long. The speed of the train is?</a:t>
            </a:r>
            <a:endParaRPr lang="en-IN" dirty="0"/>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2E94F2EC-46C3-4F87-96B1-AA54F3E51BFA}"/>
                  </a:ext>
                </a:extLst>
              </p:cNvPr>
              <p:cNvSpPr txBox="1"/>
              <p:nvPr/>
            </p:nvSpPr>
            <p:spPr>
              <a:xfrm>
                <a:off x="3623302" y="1729309"/>
                <a:ext cx="4945393" cy="4598375"/>
              </a:xfrm>
              <a:prstGeom prst="rect">
                <a:avLst/>
              </a:prstGeom>
              <a:noFill/>
            </p:spPr>
            <p:txBody>
              <a:bodyPr wrap="square">
                <a:spAutoFit/>
              </a:bodyPr>
              <a:lstStyle/>
              <a:p>
                <a:pPr marL="457200" algn="just">
                  <a:lnSpc>
                    <a:spcPct val="115000"/>
                  </a:lnSpc>
                  <a:spcAft>
                    <a:spcPts val="1000"/>
                  </a:spcAft>
                </a:pPr>
                <a:r>
                  <a:rPr lang="en-US" sz="2000" dirty="0">
                    <a:effectLst/>
                    <a:latin typeface="+mj-lt"/>
                    <a:ea typeface="Calibri" panose="020F0502020204030204" pitchFamily="34" charset="0"/>
                    <a:cs typeface="Times New Roman" panose="02020603050405020304" pitchFamily="18" charset="0"/>
                  </a:rPr>
                  <a:t>T </a:t>
                </a:r>
                <a14:m>
                  <m:oMath xmlns:m="http://schemas.openxmlformats.org/officeDocument/2006/math">
                    <m:r>
                      <a:rPr lang="en-US" sz="2000" i="1">
                        <a:effectLst/>
                        <a:latin typeface="Cambria Math" panose="02040503050406030204" pitchFamily="18" charset="0"/>
                        <a:ea typeface="Calibri" panose="020F0502020204030204" pitchFamily="34" charset="0"/>
                        <a:cs typeface="Times New Roman" panose="02020603050405020304" pitchFamily="18" charset="0"/>
                      </a:rPr>
                      <m:t>=20 </m:t>
                    </m:r>
                    <m:r>
                      <a:rPr lang="en-US" sz="2000" i="1">
                        <a:effectLst/>
                        <a:latin typeface="Cambria Math" panose="02040503050406030204" pitchFamily="18" charset="0"/>
                        <a:ea typeface="Calibri" panose="020F0502020204030204" pitchFamily="34" charset="0"/>
                        <a:cs typeface="Times New Roman" panose="02020603050405020304" pitchFamily="18" charset="0"/>
                      </a:rPr>
                      <m:t>𝑠</m:t>
                    </m:r>
                  </m:oMath>
                </a14:m>
                <a:r>
                  <a:rPr lang="en-US" sz="2000" dirty="0">
                    <a:effectLst/>
                    <a:latin typeface="+mj-lt"/>
                    <a:ea typeface="Calibri" panose="020F0502020204030204" pitchFamily="34" charset="0"/>
                    <a:cs typeface="Times New Roman" panose="02020603050405020304" pitchFamily="18" charset="0"/>
                  </a:rPr>
                  <a:t> </a:t>
                </a:r>
                <a:endParaRPr lang="en-IN" sz="2000" dirty="0">
                  <a:effectLst/>
                  <a:latin typeface="+mj-lt"/>
                  <a:ea typeface="Calibri" panose="020F0502020204030204" pitchFamily="34" charset="0"/>
                  <a:cs typeface="Times New Roman" panose="02020603050405020304" pitchFamily="18" charset="0"/>
                </a:endParaRPr>
              </a:p>
              <a:p>
                <a:pPr algn="just">
                  <a:lnSpc>
                    <a:spcPct val="115000"/>
                  </a:lnSpc>
                  <a:spcAft>
                    <a:spcPts val="1000"/>
                  </a:spcAft>
                </a:pPr>
                <a:r>
                  <a:rPr lang="en-US" sz="2000" dirty="0">
                    <a:effectLst/>
                    <a:latin typeface="+mj-lt"/>
                    <a:ea typeface="Calibri" panose="020F0502020204030204" pitchFamily="34" charset="0"/>
                    <a:cs typeface="Times New Roman" panose="02020603050405020304" pitchFamily="18" charset="0"/>
                  </a:rPr>
                  <a:t>        L </a:t>
                </a:r>
                <a14:m>
                  <m:oMath xmlns:m="http://schemas.openxmlformats.org/officeDocument/2006/math">
                    <m:r>
                      <a:rPr lang="en-US" sz="2000" i="1">
                        <a:effectLst/>
                        <a:latin typeface="Cambria Math" panose="02040503050406030204" pitchFamily="18" charset="0"/>
                        <a:ea typeface="Calibri" panose="020F0502020204030204" pitchFamily="34" charset="0"/>
                        <a:cs typeface="Times New Roman" panose="02020603050405020304" pitchFamily="18" charset="0"/>
                      </a:rPr>
                      <m:t>=180 </m:t>
                    </m:r>
                    <m:r>
                      <a:rPr lang="en-US" sz="2000" i="1">
                        <a:effectLst/>
                        <a:latin typeface="Cambria Math" panose="02040503050406030204" pitchFamily="18" charset="0"/>
                        <a:ea typeface="Calibri" panose="020F0502020204030204" pitchFamily="34" charset="0"/>
                        <a:cs typeface="Times New Roman" panose="02020603050405020304" pitchFamily="18" charset="0"/>
                      </a:rPr>
                      <m:t>𝑚</m:t>
                    </m:r>
                    <m:r>
                      <a:rPr lang="en-US" sz="2000" i="1">
                        <a:effectLst/>
                        <a:latin typeface="Cambria Math" panose="02040503050406030204" pitchFamily="18" charset="0"/>
                        <a:ea typeface="Calibri" panose="020F0502020204030204" pitchFamily="34" charset="0"/>
                        <a:cs typeface="Times New Roman" panose="02020603050405020304" pitchFamily="18" charset="0"/>
                      </a:rPr>
                      <m:t>+220 </m:t>
                    </m:r>
                    <m:r>
                      <a:rPr lang="en-US" sz="2000" i="1">
                        <a:effectLst/>
                        <a:latin typeface="Cambria Math" panose="02040503050406030204" pitchFamily="18" charset="0"/>
                        <a:ea typeface="Calibri" panose="020F0502020204030204" pitchFamily="34" charset="0"/>
                        <a:cs typeface="Times New Roman" panose="02020603050405020304" pitchFamily="18" charset="0"/>
                      </a:rPr>
                      <m:t>𝑚</m:t>
                    </m:r>
                    <m:r>
                      <a:rPr lang="en-US" sz="2000" i="1">
                        <a:effectLst/>
                        <a:latin typeface="Cambria Math" panose="02040503050406030204" pitchFamily="18" charset="0"/>
                        <a:ea typeface="Calibri" panose="020F0502020204030204" pitchFamily="34" charset="0"/>
                        <a:cs typeface="Times New Roman" panose="02020603050405020304" pitchFamily="18" charset="0"/>
                      </a:rPr>
                      <m:t>=400 </m:t>
                    </m:r>
                  </m:oMath>
                </a14:m>
                <a:endParaRPr lang="en-IN" sz="2000" dirty="0">
                  <a:effectLst/>
                  <a:latin typeface="+mj-lt"/>
                  <a:ea typeface="Calibri" panose="020F0502020204030204" pitchFamily="34" charset="0"/>
                  <a:cs typeface="Times New Roman" panose="02020603050405020304" pitchFamily="18" charset="0"/>
                </a:endParaRPr>
              </a:p>
              <a:p>
                <a:pPr marL="457200">
                  <a:lnSpc>
                    <a:spcPct val="115000"/>
                  </a:lnSpc>
                </a:pPr>
                <a14:m>
                  <m:oMathPara xmlns:m="http://schemas.openxmlformats.org/officeDocument/2006/math">
                    <m:oMathParaPr>
                      <m:jc m:val="centerGroup"/>
                    </m:oMathParaPr>
                    <m:oMath xmlns:m="http://schemas.openxmlformats.org/officeDocument/2006/math">
                      <m:r>
                        <a:rPr lang="en-US" sz="2000" i="1">
                          <a:effectLst/>
                          <a:latin typeface="Cambria Math" panose="02040503050406030204" pitchFamily="18" charset="0"/>
                          <a:ea typeface="Calibri" panose="020F0502020204030204" pitchFamily="34" charset="0"/>
                          <a:cs typeface="Times New Roman" panose="02020603050405020304" pitchFamily="18" charset="0"/>
                        </a:rPr>
                        <m:t>𝑆</m:t>
                      </m:r>
                      <m:r>
                        <a:rPr lang="en-US" sz="2000" i="1">
                          <a:effectLst/>
                          <a:latin typeface="Cambria Math" panose="02040503050406030204" pitchFamily="18" charset="0"/>
                          <a:ea typeface="Calibri" panose="020F0502020204030204" pitchFamily="34" charset="0"/>
                          <a:cs typeface="Times New Roman" panose="02020603050405020304" pitchFamily="18" charset="0"/>
                        </a:rPr>
                        <m:t>=</m:t>
                      </m:r>
                      <m:f>
                        <m:fPr>
                          <m:ctrlPr>
                            <a:rPr lang="en-IN" sz="2000" i="1">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2000" i="1">
                              <a:effectLst/>
                              <a:latin typeface="Cambria Math" panose="02040503050406030204" pitchFamily="18" charset="0"/>
                              <a:ea typeface="Calibri" panose="020F0502020204030204" pitchFamily="34" charset="0"/>
                              <a:cs typeface="Times New Roman" panose="02020603050405020304" pitchFamily="18" charset="0"/>
                            </a:rPr>
                            <m:t>𝐿</m:t>
                          </m:r>
                        </m:num>
                        <m:den>
                          <m:r>
                            <a:rPr lang="en-US" sz="2000" i="1">
                              <a:effectLst/>
                              <a:latin typeface="Cambria Math" panose="02040503050406030204" pitchFamily="18" charset="0"/>
                              <a:ea typeface="Calibri" panose="020F0502020204030204" pitchFamily="34" charset="0"/>
                              <a:cs typeface="Times New Roman" panose="02020603050405020304" pitchFamily="18" charset="0"/>
                            </a:rPr>
                            <m:t>𝑇</m:t>
                          </m:r>
                        </m:den>
                      </m:f>
                    </m:oMath>
                  </m:oMathPara>
                </a14:m>
                <a:endParaRPr lang="en-IN" sz="2000" dirty="0">
                  <a:effectLst/>
                  <a:latin typeface="+mj-lt"/>
                  <a:ea typeface="Calibri" panose="020F0502020204030204" pitchFamily="34" charset="0"/>
                  <a:cs typeface="Times New Roman" panose="02020603050405020304" pitchFamily="18" charset="0"/>
                </a:endParaRPr>
              </a:p>
              <a:p>
                <a:pPr marL="470535">
                  <a:lnSpc>
                    <a:spcPct val="115000"/>
                  </a:lnSpc>
                </a:pPr>
                <a:r>
                  <a:rPr lang="en-US" sz="2000" dirty="0">
                    <a:effectLst/>
                    <a:latin typeface="+mj-lt"/>
                    <a:ea typeface="Calibri" panose="020F0502020204030204" pitchFamily="34" charset="0"/>
                    <a:cs typeface="Times New Roman" panose="02020603050405020304" pitchFamily="18" charset="0"/>
                  </a:rPr>
                  <a:t> </a:t>
                </a:r>
                <a:endParaRPr lang="en-IN" sz="2000" dirty="0">
                  <a:effectLst/>
                  <a:latin typeface="+mj-lt"/>
                  <a:ea typeface="Calibri" panose="020F0502020204030204" pitchFamily="34" charset="0"/>
                  <a:cs typeface="Times New Roman" panose="02020603050405020304" pitchFamily="18" charset="0"/>
                </a:endParaRPr>
              </a:p>
              <a:p>
                <a:pPr marL="457200">
                  <a:lnSpc>
                    <a:spcPct val="115000"/>
                  </a:lnSpc>
                </a:pPr>
                <a14:m>
                  <m:oMathPara xmlns:m="http://schemas.openxmlformats.org/officeDocument/2006/math">
                    <m:oMathParaPr>
                      <m:jc m:val="centerGroup"/>
                    </m:oMathParaPr>
                    <m:oMath xmlns:m="http://schemas.openxmlformats.org/officeDocument/2006/math">
                      <m:f>
                        <m:fPr>
                          <m:ctrlPr>
                            <a:rPr lang="en-IN" sz="2000" i="1">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2000" i="1">
                              <a:effectLst/>
                              <a:latin typeface="Cambria Math" panose="02040503050406030204" pitchFamily="18" charset="0"/>
                              <a:ea typeface="Calibri" panose="020F0502020204030204" pitchFamily="34" charset="0"/>
                              <a:cs typeface="Times New Roman" panose="02020603050405020304" pitchFamily="18" charset="0"/>
                            </a:rPr>
                            <m:t>𝑆</m:t>
                          </m:r>
                          <m:r>
                            <a:rPr lang="en-US" sz="2000" i="1">
                              <a:effectLst/>
                              <a:latin typeface="Cambria Math" panose="02040503050406030204" pitchFamily="18" charset="0"/>
                              <a:ea typeface="Calibri" panose="020F0502020204030204" pitchFamily="34" charset="0"/>
                              <a:cs typeface="Times New Roman" panose="02020603050405020304" pitchFamily="18" charset="0"/>
                            </a:rPr>
                            <m:t> </m:t>
                          </m:r>
                          <m:r>
                            <a:rPr lang="en-US" sz="2000" i="1">
                              <a:effectLst/>
                              <a:latin typeface="Cambria Math" panose="02040503050406030204" pitchFamily="18" charset="0"/>
                              <a:ea typeface="Calibri" panose="020F0502020204030204" pitchFamily="34" charset="0"/>
                              <a:cs typeface="Times New Roman" panose="02020603050405020304" pitchFamily="18" charset="0"/>
                            </a:rPr>
                            <m:t>𝑋</m:t>
                          </m:r>
                          <m:r>
                            <a:rPr lang="en-US" sz="2000" i="1">
                              <a:effectLst/>
                              <a:latin typeface="Cambria Math" panose="02040503050406030204" pitchFamily="18" charset="0"/>
                              <a:ea typeface="Calibri" panose="020F0502020204030204" pitchFamily="34" charset="0"/>
                              <a:cs typeface="Times New Roman" panose="02020603050405020304" pitchFamily="18" charset="0"/>
                            </a:rPr>
                            <m:t> 5 </m:t>
                          </m:r>
                          <m:r>
                            <a:rPr lang="en-US" sz="2000" i="1">
                              <a:effectLst/>
                              <a:latin typeface="Cambria Math" panose="02040503050406030204" pitchFamily="18" charset="0"/>
                              <a:ea typeface="Calibri" panose="020F0502020204030204" pitchFamily="34" charset="0"/>
                              <a:cs typeface="Times New Roman" panose="02020603050405020304" pitchFamily="18" charset="0"/>
                            </a:rPr>
                            <m:t>𝑚</m:t>
                          </m:r>
                        </m:num>
                        <m:den>
                          <m:r>
                            <a:rPr lang="en-US" sz="2000" i="1">
                              <a:effectLst/>
                              <a:latin typeface="Cambria Math" panose="02040503050406030204" pitchFamily="18" charset="0"/>
                              <a:ea typeface="Calibri" panose="020F0502020204030204" pitchFamily="34" charset="0"/>
                              <a:cs typeface="Times New Roman" panose="02020603050405020304" pitchFamily="18" charset="0"/>
                            </a:rPr>
                            <m:t>18 </m:t>
                          </m:r>
                          <m:r>
                            <a:rPr lang="en-US" sz="2000" i="1">
                              <a:effectLst/>
                              <a:latin typeface="Cambria Math" panose="02040503050406030204" pitchFamily="18" charset="0"/>
                              <a:ea typeface="Calibri" panose="020F0502020204030204" pitchFamily="34" charset="0"/>
                              <a:cs typeface="Times New Roman" panose="02020603050405020304" pitchFamily="18" charset="0"/>
                            </a:rPr>
                            <m:t>𝑠</m:t>
                          </m:r>
                        </m:den>
                      </m:f>
                      <m:r>
                        <a:rPr lang="en-US" sz="2000" i="1">
                          <a:effectLst/>
                          <a:latin typeface="Cambria Math" panose="02040503050406030204" pitchFamily="18" charset="0"/>
                          <a:ea typeface="Calibri" panose="020F0502020204030204" pitchFamily="34" charset="0"/>
                          <a:cs typeface="Times New Roman" panose="02020603050405020304" pitchFamily="18" charset="0"/>
                        </a:rPr>
                        <m:t>=</m:t>
                      </m:r>
                      <m:f>
                        <m:fPr>
                          <m:ctrlPr>
                            <a:rPr lang="en-IN" sz="2000" i="1">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2000" i="1">
                              <a:effectLst/>
                              <a:latin typeface="Cambria Math" panose="02040503050406030204" pitchFamily="18" charset="0"/>
                              <a:ea typeface="Calibri" panose="020F0502020204030204" pitchFamily="34" charset="0"/>
                              <a:cs typeface="Times New Roman" panose="02020603050405020304" pitchFamily="18" charset="0"/>
                            </a:rPr>
                            <m:t>400</m:t>
                          </m:r>
                          <m:r>
                            <a:rPr lang="en-US" sz="2000" i="1">
                              <a:effectLst/>
                              <a:latin typeface="Cambria Math" panose="02040503050406030204" pitchFamily="18" charset="0"/>
                              <a:ea typeface="Calibri" panose="020F0502020204030204" pitchFamily="34" charset="0"/>
                              <a:cs typeface="Times New Roman" panose="02020603050405020304" pitchFamily="18" charset="0"/>
                            </a:rPr>
                            <m:t>𝑚</m:t>
                          </m:r>
                        </m:num>
                        <m:den>
                          <m:r>
                            <a:rPr lang="en-US" sz="2000" i="1">
                              <a:effectLst/>
                              <a:latin typeface="Cambria Math" panose="02040503050406030204" pitchFamily="18" charset="0"/>
                              <a:ea typeface="Calibri" panose="020F0502020204030204" pitchFamily="34" charset="0"/>
                              <a:cs typeface="Times New Roman" panose="02020603050405020304" pitchFamily="18" charset="0"/>
                            </a:rPr>
                            <m:t>20 </m:t>
                          </m:r>
                          <m:r>
                            <a:rPr lang="en-US" sz="2000" i="1">
                              <a:effectLst/>
                              <a:latin typeface="Cambria Math" panose="02040503050406030204" pitchFamily="18" charset="0"/>
                              <a:ea typeface="Calibri" panose="020F0502020204030204" pitchFamily="34" charset="0"/>
                              <a:cs typeface="Times New Roman" panose="02020603050405020304" pitchFamily="18" charset="0"/>
                            </a:rPr>
                            <m:t>𝑠</m:t>
                          </m:r>
                        </m:den>
                      </m:f>
                      <m:r>
                        <a:rPr lang="en-US" sz="2000" i="1">
                          <a:effectLst/>
                          <a:latin typeface="Cambria Math" panose="02040503050406030204" pitchFamily="18" charset="0"/>
                          <a:ea typeface="Calibri" panose="020F0502020204030204" pitchFamily="34" charset="0"/>
                          <a:cs typeface="Times New Roman" panose="02020603050405020304" pitchFamily="18" charset="0"/>
                        </a:rPr>
                        <m:t> </m:t>
                      </m:r>
                    </m:oMath>
                  </m:oMathPara>
                </a14:m>
                <a:endParaRPr lang="en-IN" sz="2000" dirty="0">
                  <a:effectLst/>
                  <a:latin typeface="+mj-lt"/>
                  <a:ea typeface="Calibri" panose="020F0502020204030204" pitchFamily="34" charset="0"/>
                  <a:cs typeface="Times New Roman" panose="02020603050405020304" pitchFamily="18" charset="0"/>
                </a:endParaRPr>
              </a:p>
              <a:p>
                <a:pPr marL="380365">
                  <a:lnSpc>
                    <a:spcPct val="115000"/>
                  </a:lnSpc>
                </a:pPr>
                <a:r>
                  <a:rPr lang="en-US" sz="2000" dirty="0">
                    <a:effectLst/>
                    <a:latin typeface="+mj-lt"/>
                    <a:ea typeface="Calibri" panose="020F0502020204030204" pitchFamily="34" charset="0"/>
                    <a:cs typeface="Times New Roman" panose="02020603050405020304" pitchFamily="18" charset="0"/>
                  </a:rPr>
                  <a:t> </a:t>
                </a:r>
                <a:endParaRPr lang="en-IN" sz="2000" dirty="0">
                  <a:effectLst/>
                  <a:latin typeface="+mj-lt"/>
                  <a:ea typeface="Calibri" panose="020F0502020204030204" pitchFamily="34" charset="0"/>
                  <a:cs typeface="Times New Roman" panose="02020603050405020304" pitchFamily="18" charset="0"/>
                </a:endParaRPr>
              </a:p>
              <a:p>
                <a:pPr marL="560705">
                  <a:lnSpc>
                    <a:spcPct val="115000"/>
                  </a:lnSpc>
                </a:pPr>
                <a14:m>
                  <m:oMathPara xmlns:m="http://schemas.openxmlformats.org/officeDocument/2006/math">
                    <m:oMathParaPr>
                      <m:jc m:val="centerGroup"/>
                    </m:oMathParaPr>
                    <m:oMath xmlns:m="http://schemas.openxmlformats.org/officeDocument/2006/math">
                      <m:r>
                        <a:rPr lang="en-US" sz="2000" i="1">
                          <a:effectLst/>
                          <a:latin typeface="Cambria Math" panose="02040503050406030204" pitchFamily="18" charset="0"/>
                          <a:ea typeface="Calibri" panose="020F0502020204030204" pitchFamily="34" charset="0"/>
                          <a:cs typeface="Times New Roman" panose="02020603050405020304" pitchFamily="18" charset="0"/>
                        </a:rPr>
                        <m:t>𝑆</m:t>
                      </m:r>
                      <m:r>
                        <a:rPr lang="en-US" sz="2000" i="1">
                          <a:effectLst/>
                          <a:latin typeface="Cambria Math" panose="02040503050406030204" pitchFamily="18" charset="0"/>
                          <a:ea typeface="Calibri" panose="020F0502020204030204" pitchFamily="34" charset="0"/>
                          <a:cs typeface="Times New Roman" panose="02020603050405020304" pitchFamily="18" charset="0"/>
                        </a:rPr>
                        <m:t>=</m:t>
                      </m:r>
                      <m:f>
                        <m:fPr>
                          <m:ctrlPr>
                            <a:rPr lang="en-IN" sz="2000" i="1">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2000" i="1">
                              <a:effectLst/>
                              <a:latin typeface="Cambria Math" panose="02040503050406030204" pitchFamily="18" charset="0"/>
                              <a:ea typeface="Calibri" panose="020F0502020204030204" pitchFamily="34" charset="0"/>
                              <a:cs typeface="Times New Roman" panose="02020603050405020304" pitchFamily="18" charset="0"/>
                            </a:rPr>
                            <m:t>400 </m:t>
                          </m:r>
                          <m:r>
                            <a:rPr lang="en-US" sz="2000" i="1">
                              <a:effectLst/>
                              <a:latin typeface="Cambria Math" panose="02040503050406030204" pitchFamily="18" charset="0"/>
                              <a:ea typeface="Calibri" panose="020F0502020204030204" pitchFamily="34" charset="0"/>
                              <a:cs typeface="Times New Roman" panose="02020603050405020304" pitchFamily="18" charset="0"/>
                            </a:rPr>
                            <m:t>𝑋</m:t>
                          </m:r>
                          <m:r>
                            <a:rPr lang="en-US" sz="2000" i="1">
                              <a:effectLst/>
                              <a:latin typeface="Cambria Math" panose="02040503050406030204" pitchFamily="18" charset="0"/>
                              <a:ea typeface="Calibri" panose="020F0502020204030204" pitchFamily="34" charset="0"/>
                              <a:cs typeface="Times New Roman" panose="02020603050405020304" pitchFamily="18" charset="0"/>
                            </a:rPr>
                            <m:t> 18 </m:t>
                          </m:r>
                          <m:r>
                            <a:rPr lang="en-US" sz="2000" i="1">
                              <a:effectLst/>
                              <a:latin typeface="Cambria Math" panose="02040503050406030204" pitchFamily="18" charset="0"/>
                              <a:ea typeface="Calibri" panose="020F0502020204030204" pitchFamily="34" charset="0"/>
                              <a:cs typeface="Times New Roman" panose="02020603050405020304" pitchFamily="18" charset="0"/>
                            </a:rPr>
                            <m:t>𝑚𝑠</m:t>
                          </m:r>
                        </m:num>
                        <m:den>
                          <m:r>
                            <a:rPr lang="en-US" sz="2000" i="1">
                              <a:effectLst/>
                              <a:latin typeface="Cambria Math" panose="02040503050406030204" pitchFamily="18" charset="0"/>
                              <a:ea typeface="Calibri" panose="020F0502020204030204" pitchFamily="34" charset="0"/>
                              <a:cs typeface="Times New Roman" panose="02020603050405020304" pitchFamily="18" charset="0"/>
                            </a:rPr>
                            <m:t>20 </m:t>
                          </m:r>
                          <m:r>
                            <a:rPr lang="en-US" sz="2000" i="1">
                              <a:effectLst/>
                              <a:latin typeface="Cambria Math" panose="02040503050406030204" pitchFamily="18" charset="0"/>
                              <a:ea typeface="Calibri" panose="020F0502020204030204" pitchFamily="34" charset="0"/>
                              <a:cs typeface="Times New Roman" panose="02020603050405020304" pitchFamily="18" charset="0"/>
                            </a:rPr>
                            <m:t>𝑋</m:t>
                          </m:r>
                          <m:r>
                            <a:rPr lang="en-US" sz="2000" i="1">
                              <a:effectLst/>
                              <a:latin typeface="Cambria Math" panose="02040503050406030204" pitchFamily="18" charset="0"/>
                              <a:ea typeface="Calibri" panose="020F0502020204030204" pitchFamily="34" charset="0"/>
                              <a:cs typeface="Times New Roman" panose="02020603050405020304" pitchFamily="18" charset="0"/>
                            </a:rPr>
                            <m:t> 5 </m:t>
                          </m:r>
                          <m:r>
                            <a:rPr lang="en-US" sz="2000" i="1">
                              <a:effectLst/>
                              <a:latin typeface="Cambria Math" panose="02040503050406030204" pitchFamily="18" charset="0"/>
                              <a:ea typeface="Calibri" panose="020F0502020204030204" pitchFamily="34" charset="0"/>
                              <a:cs typeface="Times New Roman" panose="02020603050405020304" pitchFamily="18" charset="0"/>
                            </a:rPr>
                            <m:t>𝑚</m:t>
                          </m:r>
                        </m:den>
                      </m:f>
                    </m:oMath>
                  </m:oMathPara>
                </a14:m>
                <a:endParaRPr lang="en-IN" sz="2000" dirty="0">
                  <a:effectLst/>
                  <a:latin typeface="+mj-lt"/>
                  <a:ea typeface="Calibri" panose="020F0502020204030204" pitchFamily="34" charset="0"/>
                  <a:cs typeface="Times New Roman" panose="02020603050405020304" pitchFamily="18" charset="0"/>
                </a:endParaRPr>
              </a:p>
              <a:p>
                <a:pPr marL="290195">
                  <a:lnSpc>
                    <a:spcPct val="115000"/>
                  </a:lnSpc>
                </a:pPr>
                <a:r>
                  <a:rPr lang="en-US" sz="2000" dirty="0">
                    <a:effectLst/>
                    <a:latin typeface="+mj-lt"/>
                    <a:ea typeface="Calibri" panose="020F0502020204030204" pitchFamily="34" charset="0"/>
                    <a:cs typeface="Times New Roman" panose="02020603050405020304" pitchFamily="18" charset="0"/>
                  </a:rPr>
                  <a:t> </a:t>
                </a:r>
                <a:endParaRPr lang="en-IN" sz="2000" dirty="0">
                  <a:effectLst/>
                  <a:latin typeface="+mj-lt"/>
                  <a:ea typeface="Calibri" panose="020F0502020204030204" pitchFamily="34" charset="0"/>
                  <a:cs typeface="Times New Roman" panose="02020603050405020304" pitchFamily="18" charset="0"/>
                </a:endParaRPr>
              </a:p>
              <a:p>
                <a:pPr marL="290195">
                  <a:lnSpc>
                    <a:spcPct val="115000"/>
                  </a:lnSpc>
                  <a:spcAft>
                    <a:spcPts val="1000"/>
                  </a:spcAft>
                </a:pPr>
                <a14:m>
                  <m:oMathPara xmlns:m="http://schemas.openxmlformats.org/officeDocument/2006/math">
                    <m:oMathParaPr>
                      <m:jc m:val="centerGroup"/>
                    </m:oMathParaPr>
                    <m:oMath xmlns:m="http://schemas.openxmlformats.org/officeDocument/2006/math">
                      <m:r>
                        <a:rPr lang="en-US" sz="2000" i="1" smtClean="0">
                          <a:solidFill>
                            <a:schemeClr val="tx2"/>
                          </a:solidFill>
                          <a:effectLst/>
                          <a:latin typeface="Cambria Math" panose="02040503050406030204" pitchFamily="18" charset="0"/>
                          <a:ea typeface="Calibri" panose="020F0502020204030204" pitchFamily="34" charset="0"/>
                          <a:cs typeface="Times New Roman" panose="02020603050405020304" pitchFamily="18" charset="0"/>
                        </a:rPr>
                        <m:t>𝑆</m:t>
                      </m:r>
                      <m:r>
                        <a:rPr lang="en-US" sz="2000" i="1" smtClean="0">
                          <a:solidFill>
                            <a:schemeClr val="tx2"/>
                          </a:solidFill>
                          <a:effectLst/>
                          <a:latin typeface="Cambria Math" panose="02040503050406030204" pitchFamily="18" charset="0"/>
                          <a:ea typeface="Calibri" panose="020F0502020204030204" pitchFamily="34" charset="0"/>
                          <a:cs typeface="Times New Roman" panose="02020603050405020304" pitchFamily="18" charset="0"/>
                        </a:rPr>
                        <m:t>=72 </m:t>
                      </m:r>
                      <m:r>
                        <a:rPr lang="en-US" sz="2000" i="1" smtClean="0">
                          <a:solidFill>
                            <a:schemeClr val="tx2"/>
                          </a:solidFill>
                          <a:effectLst/>
                          <a:latin typeface="Cambria Math" panose="02040503050406030204" pitchFamily="18" charset="0"/>
                          <a:ea typeface="Calibri" panose="020F0502020204030204" pitchFamily="34" charset="0"/>
                          <a:cs typeface="Times New Roman" panose="02020603050405020304" pitchFamily="18" charset="0"/>
                        </a:rPr>
                        <m:t>𝑘𝑚</m:t>
                      </m:r>
                      <m:r>
                        <a:rPr lang="en-US" sz="2000" i="1" smtClean="0">
                          <a:solidFill>
                            <a:schemeClr val="tx2"/>
                          </a:solidFill>
                          <a:effectLst/>
                          <a:latin typeface="Cambria Math" panose="02040503050406030204" pitchFamily="18" charset="0"/>
                          <a:ea typeface="Calibri" panose="020F0502020204030204" pitchFamily="34" charset="0"/>
                          <a:cs typeface="Times New Roman" panose="02020603050405020304" pitchFamily="18" charset="0"/>
                        </a:rPr>
                        <m:t>/</m:t>
                      </m:r>
                      <m:r>
                        <a:rPr lang="en-US" sz="2000" i="1" smtClean="0">
                          <a:solidFill>
                            <a:schemeClr val="tx2"/>
                          </a:solidFill>
                          <a:effectLst/>
                          <a:latin typeface="Cambria Math" panose="02040503050406030204" pitchFamily="18" charset="0"/>
                          <a:ea typeface="Calibri" panose="020F0502020204030204" pitchFamily="34" charset="0"/>
                          <a:cs typeface="Times New Roman" panose="02020603050405020304" pitchFamily="18" charset="0"/>
                        </a:rPr>
                        <m:t>h</m:t>
                      </m:r>
                    </m:oMath>
                  </m:oMathPara>
                </a14:m>
                <a:endParaRPr lang="en-IN" sz="2000" dirty="0">
                  <a:solidFill>
                    <a:schemeClr val="tx2"/>
                  </a:solidFill>
                  <a:effectLst/>
                  <a:latin typeface="+mj-lt"/>
                  <a:ea typeface="Calibri" panose="020F0502020204030204" pitchFamily="34" charset="0"/>
                  <a:cs typeface="Times New Roman" panose="02020603050405020304" pitchFamily="18" charset="0"/>
                </a:endParaRPr>
              </a:p>
            </p:txBody>
          </p:sp>
        </mc:Choice>
        <mc:Fallback xmlns="">
          <p:sp>
            <p:nvSpPr>
              <p:cNvPr id="7" name="TextBox 6">
                <a:extLst>
                  <a:ext uri="{FF2B5EF4-FFF2-40B4-BE49-F238E27FC236}">
                    <a16:creationId xmlns:a16="http://schemas.microsoft.com/office/drawing/2014/main" id="{2E94F2EC-46C3-4F87-96B1-AA54F3E51BFA}"/>
                  </a:ext>
                </a:extLst>
              </p:cNvPr>
              <p:cNvSpPr txBox="1">
                <a:spLocks noRot="1" noChangeAspect="1" noMove="1" noResize="1" noEditPoints="1" noAdjustHandles="1" noChangeArrowheads="1" noChangeShapeType="1" noTextEdit="1"/>
              </p:cNvSpPr>
              <p:nvPr/>
            </p:nvSpPr>
            <p:spPr>
              <a:xfrm>
                <a:off x="3623302" y="1729309"/>
                <a:ext cx="4945393" cy="4598375"/>
              </a:xfrm>
              <a:prstGeom prst="rect">
                <a:avLst/>
              </a:prstGeom>
              <a:blipFill>
                <a:blip r:embed="rId2"/>
                <a:stretch>
                  <a:fillRect t="-265"/>
                </a:stretch>
              </a:blipFill>
            </p:spPr>
            <p:txBody>
              <a:bodyPr/>
              <a:lstStyle/>
              <a:p>
                <a:r>
                  <a:rPr lang="en-IN">
                    <a:noFill/>
                  </a:rPr>
                  <a:t> </a:t>
                </a:r>
              </a:p>
            </p:txBody>
          </p:sp>
        </mc:Fallback>
      </mc:AlternateContent>
    </p:spTree>
    <p:extLst>
      <p:ext uri="{BB962C8B-B14F-4D97-AF65-F5344CB8AC3E}">
        <p14:creationId xmlns:p14="http://schemas.microsoft.com/office/powerpoint/2010/main" val="28925338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xEl>
                                              <p:pRg st="0" end="0"/>
                                            </p:txEl>
                                          </p:spTgt>
                                        </p:tgtEl>
                                        <p:attrNameLst>
                                          <p:attrName>style.visibility</p:attrName>
                                        </p:attrNameLst>
                                      </p:cBhvr>
                                      <p:to>
                                        <p:strVal val="visible"/>
                                      </p:to>
                                    </p:set>
                                    <p:animEffect transition="in" filter="fade">
                                      <p:cBhvr>
                                        <p:cTn id="17" dur="500"/>
                                        <p:tgtEl>
                                          <p:spTgt spid="7">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xEl>
                                              <p:pRg st="1" end="1"/>
                                            </p:txEl>
                                          </p:spTgt>
                                        </p:tgtEl>
                                        <p:attrNameLst>
                                          <p:attrName>style.visibility</p:attrName>
                                        </p:attrNameLst>
                                      </p:cBhvr>
                                      <p:to>
                                        <p:strVal val="visible"/>
                                      </p:to>
                                    </p:set>
                                    <p:animEffect transition="in" filter="fade">
                                      <p:cBhvr>
                                        <p:cTn id="22" dur="500"/>
                                        <p:tgtEl>
                                          <p:spTgt spid="7">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
                                            <p:txEl>
                                              <p:pRg st="2" end="2"/>
                                            </p:txEl>
                                          </p:spTgt>
                                        </p:tgtEl>
                                        <p:attrNameLst>
                                          <p:attrName>style.visibility</p:attrName>
                                        </p:attrNameLst>
                                      </p:cBhvr>
                                      <p:to>
                                        <p:strVal val="visible"/>
                                      </p:to>
                                    </p:set>
                                    <p:animEffect transition="in" filter="fade">
                                      <p:cBhvr>
                                        <p:cTn id="27" dur="500"/>
                                        <p:tgtEl>
                                          <p:spTgt spid="7">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7">
                                            <p:txEl>
                                              <p:pRg st="4" end="4"/>
                                            </p:txEl>
                                          </p:spTgt>
                                        </p:tgtEl>
                                        <p:attrNameLst>
                                          <p:attrName>style.visibility</p:attrName>
                                        </p:attrNameLst>
                                      </p:cBhvr>
                                      <p:to>
                                        <p:strVal val="visible"/>
                                      </p:to>
                                    </p:set>
                                    <p:animEffect transition="in" filter="fade">
                                      <p:cBhvr>
                                        <p:cTn id="32" dur="500"/>
                                        <p:tgtEl>
                                          <p:spTgt spid="7">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7">
                                            <p:txEl>
                                              <p:pRg st="6" end="6"/>
                                            </p:txEl>
                                          </p:spTgt>
                                        </p:tgtEl>
                                        <p:attrNameLst>
                                          <p:attrName>style.visibility</p:attrName>
                                        </p:attrNameLst>
                                      </p:cBhvr>
                                      <p:to>
                                        <p:strVal val="visible"/>
                                      </p:to>
                                    </p:set>
                                    <p:animEffect transition="in" filter="fade">
                                      <p:cBhvr>
                                        <p:cTn id="37" dur="500"/>
                                        <p:tgtEl>
                                          <p:spTgt spid="7">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7">
                                            <p:txEl>
                                              <p:pRg st="8" end="8"/>
                                            </p:txEl>
                                          </p:spTgt>
                                        </p:tgtEl>
                                        <p:attrNameLst>
                                          <p:attrName>style.visibility</p:attrName>
                                        </p:attrNameLst>
                                      </p:cBhvr>
                                      <p:to>
                                        <p:strVal val="visible"/>
                                      </p:to>
                                    </p:set>
                                    <p:animEffect transition="in" filter="fade">
                                      <p:cBhvr>
                                        <p:cTn id="42" dur="500"/>
                                        <p:tgtEl>
                                          <p:spTgt spid="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uiExpand="1" build="p"/>
      <p:bldP spid="7"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5AE869-DD4C-4142-BA3E-379CF2CE3AC5}"/>
              </a:ext>
            </a:extLst>
          </p:cNvPr>
          <p:cNvSpPr>
            <a:spLocks noGrp="1"/>
          </p:cNvSpPr>
          <p:nvPr>
            <p:ph type="title"/>
          </p:nvPr>
        </p:nvSpPr>
        <p:spPr/>
        <p:txBody>
          <a:bodyPr>
            <a:noAutofit/>
          </a:bodyPr>
          <a:lstStyle/>
          <a:p>
            <a:r>
              <a:rPr lang="en-US" sz="3200" dirty="0"/>
              <a:t>When a moving train crosses another moving train along same direction</a:t>
            </a:r>
            <a:endParaRPr lang="en-IN" sz="3200" dirty="0"/>
          </a:p>
        </p:txBody>
      </p:sp>
      <p:sp>
        <p:nvSpPr>
          <p:cNvPr id="4" name="Rectangle: Rounded Corners 3">
            <a:extLst>
              <a:ext uri="{FF2B5EF4-FFF2-40B4-BE49-F238E27FC236}">
                <a16:creationId xmlns:a16="http://schemas.microsoft.com/office/drawing/2014/main" id="{23E08AB4-C7CB-438D-9C73-E570401F9781}"/>
              </a:ext>
            </a:extLst>
          </p:cNvPr>
          <p:cNvSpPr/>
          <p:nvPr/>
        </p:nvSpPr>
        <p:spPr>
          <a:xfrm>
            <a:off x="2331217" y="1663111"/>
            <a:ext cx="7369375" cy="4697895"/>
          </a:xfrm>
          <a:prstGeom prst="roundRect">
            <a:avLst/>
          </a:prstGeom>
          <a:no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Content Placeholder 4">
            <a:extLst>
              <a:ext uri="{FF2B5EF4-FFF2-40B4-BE49-F238E27FC236}">
                <a16:creationId xmlns:a16="http://schemas.microsoft.com/office/drawing/2014/main" id="{0A7E956C-DF70-4503-B1AF-92631F7BC54E}"/>
              </a:ext>
            </a:extLst>
          </p:cNvPr>
          <p:cNvSpPr>
            <a:spLocks noGrp="1"/>
          </p:cNvSpPr>
          <p:nvPr>
            <p:ph idx="1"/>
          </p:nvPr>
        </p:nvSpPr>
        <p:spPr>
          <a:xfrm>
            <a:off x="131180" y="863444"/>
            <a:ext cx="11929641" cy="799667"/>
          </a:xfrm>
        </p:spPr>
        <p:txBody>
          <a:bodyPr/>
          <a:lstStyle/>
          <a:p>
            <a:r>
              <a:rPr lang="en-US" b="1" dirty="0">
                <a:solidFill>
                  <a:schemeClr val="accent6"/>
                </a:solidFill>
              </a:rPr>
              <a:t>Example: </a:t>
            </a:r>
            <a:r>
              <a:rPr lang="en-US" dirty="0">
                <a:solidFill>
                  <a:schemeClr val="accent6"/>
                </a:solidFill>
              </a:rPr>
              <a:t>Two trains travelling in the same direction at 54 km/h and 36 km/h completely pass one another in 1 minute. If the length of the first train is 125 meters, the length of the second train is?</a:t>
            </a:r>
            <a:endParaRPr lang="en-IN" dirty="0"/>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3A25CC9D-EB2A-4DCC-8B50-58F541BB8697}"/>
                  </a:ext>
                </a:extLst>
              </p:cNvPr>
              <p:cNvSpPr txBox="1"/>
              <p:nvPr/>
            </p:nvSpPr>
            <p:spPr>
              <a:xfrm>
                <a:off x="2510122" y="1608516"/>
                <a:ext cx="6842601" cy="4807085"/>
              </a:xfrm>
              <a:prstGeom prst="rect">
                <a:avLst/>
              </a:prstGeom>
              <a:noFill/>
            </p:spPr>
            <p:txBody>
              <a:bodyPr wrap="square">
                <a:spAutoFit/>
              </a:bodyPr>
              <a:lstStyle/>
              <a:p>
                <a:pPr marL="457200" algn="just">
                  <a:lnSpc>
                    <a:spcPct val="115000"/>
                  </a:lnSpc>
                  <a:spcAft>
                    <a:spcPts val="1000"/>
                  </a:spcAft>
                </a:pPr>
                <a:r>
                  <a:rPr lang="en-US" sz="2000" dirty="0">
                    <a:effectLst/>
                    <a:latin typeface="+mj-lt"/>
                    <a:ea typeface="Calibri" panose="020F0502020204030204" pitchFamily="34" charset="0"/>
                    <a:cs typeface="Times New Roman" panose="02020603050405020304" pitchFamily="18" charset="0"/>
                  </a:rPr>
                  <a:t>S </a:t>
                </a:r>
                <a14:m>
                  <m:oMath xmlns:m="http://schemas.openxmlformats.org/officeDocument/2006/math">
                    <m:r>
                      <a:rPr lang="en-US" sz="2000" i="1">
                        <a:effectLst/>
                        <a:latin typeface="Cambria Math" panose="02040503050406030204" pitchFamily="18" charset="0"/>
                        <a:ea typeface="Calibri" panose="020F0502020204030204" pitchFamily="34" charset="0"/>
                        <a:cs typeface="Times New Roman" panose="02020603050405020304" pitchFamily="18" charset="0"/>
                      </a:rPr>
                      <m:t>=54 </m:t>
                    </m:r>
                    <m:r>
                      <a:rPr lang="en-US" sz="2000" i="1">
                        <a:effectLst/>
                        <a:latin typeface="Cambria Math" panose="02040503050406030204" pitchFamily="18" charset="0"/>
                        <a:ea typeface="Calibri" panose="020F0502020204030204" pitchFamily="34" charset="0"/>
                        <a:cs typeface="Times New Roman" panose="02020603050405020304" pitchFamily="18" charset="0"/>
                      </a:rPr>
                      <m:t>𝑘𝑚</m:t>
                    </m:r>
                    <m:r>
                      <a:rPr lang="en-US" sz="2000" i="1">
                        <a:effectLst/>
                        <a:latin typeface="Cambria Math" panose="02040503050406030204" pitchFamily="18" charset="0"/>
                        <a:ea typeface="Calibri" panose="020F0502020204030204" pitchFamily="34" charset="0"/>
                        <a:cs typeface="Times New Roman" panose="02020603050405020304" pitchFamily="18" charset="0"/>
                      </a:rPr>
                      <m:t>/</m:t>
                    </m:r>
                    <m:r>
                      <a:rPr lang="en-US" sz="2000" i="1">
                        <a:effectLst/>
                        <a:latin typeface="Cambria Math" panose="02040503050406030204" pitchFamily="18" charset="0"/>
                        <a:ea typeface="Calibri" panose="020F0502020204030204" pitchFamily="34" charset="0"/>
                        <a:cs typeface="Times New Roman" panose="02020603050405020304" pitchFamily="18" charset="0"/>
                      </a:rPr>
                      <m:t>h</m:t>
                    </m:r>
                    <m:r>
                      <a:rPr lang="en-US" sz="2000" i="1">
                        <a:effectLst/>
                        <a:latin typeface="Cambria Math" panose="02040503050406030204" pitchFamily="18" charset="0"/>
                        <a:ea typeface="Calibri" panose="020F0502020204030204" pitchFamily="34" charset="0"/>
                        <a:cs typeface="Times New Roman" panose="02020603050405020304" pitchFamily="18" charset="0"/>
                      </a:rPr>
                      <m:t> −36 </m:t>
                    </m:r>
                    <m:r>
                      <a:rPr lang="en-US" sz="2000" i="1">
                        <a:effectLst/>
                        <a:latin typeface="Cambria Math" panose="02040503050406030204" pitchFamily="18" charset="0"/>
                        <a:ea typeface="Calibri" panose="020F0502020204030204" pitchFamily="34" charset="0"/>
                        <a:cs typeface="Times New Roman" panose="02020603050405020304" pitchFamily="18" charset="0"/>
                      </a:rPr>
                      <m:t>𝑘𝑚</m:t>
                    </m:r>
                    <m:r>
                      <a:rPr lang="en-US" sz="2000" i="1">
                        <a:effectLst/>
                        <a:latin typeface="Cambria Math" panose="02040503050406030204" pitchFamily="18" charset="0"/>
                        <a:ea typeface="Calibri" panose="020F0502020204030204" pitchFamily="34" charset="0"/>
                        <a:cs typeface="Times New Roman" panose="02020603050405020304" pitchFamily="18" charset="0"/>
                      </a:rPr>
                      <m:t>/</m:t>
                    </m:r>
                    <m:r>
                      <a:rPr lang="en-US" sz="2000" i="1">
                        <a:effectLst/>
                        <a:latin typeface="Cambria Math" panose="02040503050406030204" pitchFamily="18" charset="0"/>
                        <a:ea typeface="Calibri" panose="020F0502020204030204" pitchFamily="34" charset="0"/>
                        <a:cs typeface="Times New Roman" panose="02020603050405020304" pitchFamily="18" charset="0"/>
                      </a:rPr>
                      <m:t>h</m:t>
                    </m:r>
                    <m:r>
                      <a:rPr lang="en-US" sz="2000" i="1">
                        <a:effectLst/>
                        <a:latin typeface="Cambria Math" panose="02040503050406030204" pitchFamily="18" charset="0"/>
                        <a:ea typeface="Calibri" panose="020F0502020204030204" pitchFamily="34" charset="0"/>
                        <a:cs typeface="Times New Roman" panose="02020603050405020304" pitchFamily="18" charset="0"/>
                      </a:rPr>
                      <m:t> =18 </m:t>
                    </m:r>
                    <m:r>
                      <a:rPr lang="en-US" sz="2000" i="1">
                        <a:effectLst/>
                        <a:latin typeface="Cambria Math" panose="02040503050406030204" pitchFamily="18" charset="0"/>
                        <a:ea typeface="Calibri" panose="020F0502020204030204" pitchFamily="34" charset="0"/>
                        <a:cs typeface="Times New Roman" panose="02020603050405020304" pitchFamily="18" charset="0"/>
                      </a:rPr>
                      <m:t>𝑘𝑚</m:t>
                    </m:r>
                    <m:r>
                      <a:rPr lang="en-US" sz="2000" i="1">
                        <a:effectLst/>
                        <a:latin typeface="Cambria Math" panose="02040503050406030204" pitchFamily="18" charset="0"/>
                        <a:ea typeface="Calibri" panose="020F0502020204030204" pitchFamily="34" charset="0"/>
                        <a:cs typeface="Times New Roman" panose="02020603050405020304" pitchFamily="18" charset="0"/>
                      </a:rPr>
                      <m:t>/</m:t>
                    </m:r>
                    <m:r>
                      <a:rPr lang="en-US" sz="2000" i="1">
                        <a:effectLst/>
                        <a:latin typeface="Cambria Math" panose="02040503050406030204" pitchFamily="18" charset="0"/>
                        <a:ea typeface="Calibri" panose="020F0502020204030204" pitchFamily="34" charset="0"/>
                        <a:cs typeface="Times New Roman" panose="02020603050405020304" pitchFamily="18" charset="0"/>
                      </a:rPr>
                      <m:t>h</m:t>
                    </m:r>
                  </m:oMath>
                </a14:m>
                <a:r>
                  <a:rPr lang="en-US" sz="2000" dirty="0">
                    <a:effectLst/>
                    <a:latin typeface="+mj-lt"/>
                    <a:ea typeface="Calibri" panose="020F0502020204030204" pitchFamily="34" charset="0"/>
                    <a:cs typeface="Times New Roman" panose="02020603050405020304" pitchFamily="18" charset="0"/>
                  </a:rPr>
                  <a:t> </a:t>
                </a:r>
                <a:endParaRPr lang="en-IN" sz="2000" dirty="0">
                  <a:effectLst/>
                  <a:latin typeface="+mj-lt"/>
                  <a:ea typeface="Calibri" panose="020F0502020204030204" pitchFamily="34" charset="0"/>
                  <a:cs typeface="Times New Roman" panose="02020603050405020304" pitchFamily="18" charset="0"/>
                </a:endParaRPr>
              </a:p>
              <a:p>
                <a:pPr algn="just">
                  <a:lnSpc>
                    <a:spcPct val="115000"/>
                  </a:lnSpc>
                  <a:spcAft>
                    <a:spcPts val="1000"/>
                  </a:spcAft>
                </a:pPr>
                <a:r>
                  <a:rPr lang="en-US" sz="2000" dirty="0">
                    <a:effectLst/>
                    <a:latin typeface="+mj-lt"/>
                    <a:ea typeface="Calibri" panose="020F0502020204030204" pitchFamily="34" charset="0"/>
                    <a:cs typeface="Times New Roman" panose="02020603050405020304" pitchFamily="18" charset="0"/>
                  </a:rPr>
                  <a:t>        T </a:t>
                </a:r>
                <a14:m>
                  <m:oMath xmlns:m="http://schemas.openxmlformats.org/officeDocument/2006/math">
                    <m:r>
                      <a:rPr lang="en-US" sz="2000" i="1">
                        <a:effectLst/>
                        <a:latin typeface="Cambria Math" panose="02040503050406030204" pitchFamily="18" charset="0"/>
                        <a:ea typeface="Calibri" panose="020F0502020204030204" pitchFamily="34" charset="0"/>
                        <a:cs typeface="Times New Roman" panose="02020603050405020304" pitchFamily="18" charset="0"/>
                      </a:rPr>
                      <m:t>=1 </m:t>
                    </m:r>
                    <m:r>
                      <a:rPr lang="en-US" sz="2000" i="1">
                        <a:effectLst/>
                        <a:latin typeface="Cambria Math" panose="02040503050406030204" pitchFamily="18" charset="0"/>
                        <a:ea typeface="Calibri" panose="020F0502020204030204" pitchFamily="34" charset="0"/>
                        <a:cs typeface="Times New Roman" panose="02020603050405020304" pitchFamily="18" charset="0"/>
                      </a:rPr>
                      <m:t>𝑚</m:t>
                    </m:r>
                    <m:r>
                      <a:rPr lang="en-US" sz="2000" i="1">
                        <a:effectLst/>
                        <a:latin typeface="Cambria Math" panose="02040503050406030204" pitchFamily="18" charset="0"/>
                        <a:ea typeface="Calibri" panose="020F0502020204030204" pitchFamily="34" charset="0"/>
                        <a:cs typeface="Times New Roman" panose="02020603050405020304" pitchFamily="18" charset="0"/>
                      </a:rPr>
                      <m:t>=60 </m:t>
                    </m:r>
                    <m:r>
                      <a:rPr lang="en-US" sz="2000" i="1" smtClean="0">
                        <a:effectLst/>
                        <a:latin typeface="Cambria Math" panose="02040503050406030204" pitchFamily="18" charset="0"/>
                        <a:ea typeface="Calibri" panose="020F0502020204030204" pitchFamily="34" charset="0"/>
                        <a:cs typeface="Times New Roman" panose="02020603050405020304" pitchFamily="18" charset="0"/>
                      </a:rPr>
                      <m:t>𝑠</m:t>
                    </m:r>
                  </m:oMath>
                </a14:m>
                <a:endParaRPr lang="en-IN" sz="2000" dirty="0">
                  <a:effectLst/>
                  <a:latin typeface="+mj-lt"/>
                  <a:ea typeface="Calibri" panose="020F0502020204030204" pitchFamily="34" charset="0"/>
                  <a:cs typeface="Times New Roman" panose="02020603050405020304" pitchFamily="18" charset="0"/>
                </a:endParaRPr>
              </a:p>
              <a:p>
                <a:pPr marL="457200">
                  <a:lnSpc>
                    <a:spcPct val="115000"/>
                  </a:lnSpc>
                </a:pPr>
                <a14:m>
                  <m:oMathPara xmlns:m="http://schemas.openxmlformats.org/officeDocument/2006/math">
                    <m:oMathParaPr>
                      <m:jc m:val="centerGroup"/>
                    </m:oMathParaPr>
                    <m:oMath xmlns:m="http://schemas.openxmlformats.org/officeDocument/2006/math">
                      <m:r>
                        <a:rPr lang="en-US" sz="2000" i="1">
                          <a:effectLst/>
                          <a:latin typeface="Cambria Math" panose="02040503050406030204" pitchFamily="18" charset="0"/>
                          <a:ea typeface="Calibri" panose="020F0502020204030204" pitchFamily="34" charset="0"/>
                          <a:cs typeface="Times New Roman" panose="02020603050405020304" pitchFamily="18" charset="0"/>
                        </a:rPr>
                        <m:t>𝑆</m:t>
                      </m:r>
                      <m:r>
                        <a:rPr lang="en-US" sz="2000" i="1">
                          <a:effectLst/>
                          <a:latin typeface="Cambria Math" panose="02040503050406030204" pitchFamily="18" charset="0"/>
                          <a:ea typeface="Calibri" panose="020F0502020204030204" pitchFamily="34" charset="0"/>
                          <a:cs typeface="Times New Roman" panose="02020603050405020304" pitchFamily="18" charset="0"/>
                        </a:rPr>
                        <m:t>=</m:t>
                      </m:r>
                      <m:f>
                        <m:fPr>
                          <m:ctrlPr>
                            <a:rPr lang="en-IN" sz="2000" i="1">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2000" i="1">
                              <a:effectLst/>
                              <a:latin typeface="Cambria Math" panose="02040503050406030204" pitchFamily="18" charset="0"/>
                              <a:ea typeface="Calibri" panose="020F0502020204030204" pitchFamily="34" charset="0"/>
                              <a:cs typeface="Times New Roman" panose="02020603050405020304" pitchFamily="18" charset="0"/>
                            </a:rPr>
                            <m:t>𝐿</m:t>
                          </m:r>
                        </m:num>
                        <m:den>
                          <m:r>
                            <a:rPr lang="en-US" sz="2000" i="1">
                              <a:effectLst/>
                              <a:latin typeface="Cambria Math" panose="02040503050406030204" pitchFamily="18" charset="0"/>
                              <a:ea typeface="Calibri" panose="020F0502020204030204" pitchFamily="34" charset="0"/>
                              <a:cs typeface="Times New Roman" panose="02020603050405020304" pitchFamily="18" charset="0"/>
                            </a:rPr>
                            <m:t>𝑇</m:t>
                          </m:r>
                        </m:den>
                      </m:f>
                    </m:oMath>
                  </m:oMathPara>
                </a14:m>
                <a:endParaRPr lang="en-IN" sz="2000" dirty="0">
                  <a:effectLst/>
                  <a:latin typeface="+mj-lt"/>
                  <a:ea typeface="Calibri" panose="020F0502020204030204" pitchFamily="34" charset="0"/>
                  <a:cs typeface="Times New Roman" panose="02020603050405020304" pitchFamily="18" charset="0"/>
                </a:endParaRPr>
              </a:p>
              <a:p>
                <a:pPr marL="470535">
                  <a:lnSpc>
                    <a:spcPct val="115000"/>
                  </a:lnSpc>
                </a:pPr>
                <a:r>
                  <a:rPr lang="en-US" sz="2000" dirty="0">
                    <a:effectLst/>
                    <a:latin typeface="+mj-lt"/>
                    <a:ea typeface="Calibri" panose="020F0502020204030204" pitchFamily="34" charset="0"/>
                    <a:cs typeface="Times New Roman" panose="02020603050405020304" pitchFamily="18" charset="0"/>
                  </a:rPr>
                  <a:t> </a:t>
                </a:r>
                <a:endParaRPr lang="en-IN" sz="2000" dirty="0">
                  <a:effectLst/>
                  <a:latin typeface="+mj-lt"/>
                  <a:ea typeface="Calibri" panose="020F0502020204030204" pitchFamily="34" charset="0"/>
                  <a:cs typeface="Times New Roman" panose="02020603050405020304" pitchFamily="18" charset="0"/>
                </a:endParaRPr>
              </a:p>
              <a:p>
                <a:pPr marL="457200">
                  <a:lnSpc>
                    <a:spcPct val="115000"/>
                  </a:lnSpc>
                </a:pPr>
                <a14:m>
                  <m:oMathPara xmlns:m="http://schemas.openxmlformats.org/officeDocument/2006/math">
                    <m:oMathParaPr>
                      <m:jc m:val="centerGroup"/>
                    </m:oMathParaPr>
                    <m:oMath xmlns:m="http://schemas.openxmlformats.org/officeDocument/2006/math">
                      <m:f>
                        <m:fPr>
                          <m:ctrlPr>
                            <a:rPr lang="en-IN" sz="2000" i="1">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2000" i="1">
                              <a:effectLst/>
                              <a:latin typeface="Cambria Math" panose="02040503050406030204" pitchFamily="18" charset="0"/>
                              <a:ea typeface="Calibri" panose="020F0502020204030204" pitchFamily="34" charset="0"/>
                              <a:cs typeface="Times New Roman" panose="02020603050405020304" pitchFamily="18" charset="0"/>
                            </a:rPr>
                            <m:t>18 </m:t>
                          </m:r>
                          <m:r>
                            <a:rPr lang="en-US" sz="2000" i="1">
                              <a:effectLst/>
                              <a:latin typeface="Cambria Math" panose="02040503050406030204" pitchFamily="18" charset="0"/>
                              <a:ea typeface="Calibri" panose="020F0502020204030204" pitchFamily="34" charset="0"/>
                              <a:cs typeface="Times New Roman" panose="02020603050405020304" pitchFamily="18" charset="0"/>
                            </a:rPr>
                            <m:t>𝑋</m:t>
                          </m:r>
                          <m:r>
                            <a:rPr lang="en-US" sz="2000" i="1">
                              <a:effectLst/>
                              <a:latin typeface="Cambria Math" panose="02040503050406030204" pitchFamily="18" charset="0"/>
                              <a:ea typeface="Calibri" panose="020F0502020204030204" pitchFamily="34" charset="0"/>
                              <a:cs typeface="Times New Roman" panose="02020603050405020304" pitchFamily="18" charset="0"/>
                            </a:rPr>
                            <m:t> 5 </m:t>
                          </m:r>
                          <m:r>
                            <a:rPr lang="en-US" sz="2000" i="1">
                              <a:effectLst/>
                              <a:latin typeface="Cambria Math" panose="02040503050406030204" pitchFamily="18" charset="0"/>
                              <a:ea typeface="Calibri" panose="020F0502020204030204" pitchFamily="34" charset="0"/>
                              <a:cs typeface="Times New Roman" panose="02020603050405020304" pitchFamily="18" charset="0"/>
                            </a:rPr>
                            <m:t>𝑚</m:t>
                          </m:r>
                        </m:num>
                        <m:den>
                          <m:r>
                            <a:rPr lang="en-US" sz="2000" i="1">
                              <a:effectLst/>
                              <a:latin typeface="Cambria Math" panose="02040503050406030204" pitchFamily="18" charset="0"/>
                              <a:ea typeface="Calibri" panose="020F0502020204030204" pitchFamily="34" charset="0"/>
                              <a:cs typeface="Times New Roman" panose="02020603050405020304" pitchFamily="18" charset="0"/>
                            </a:rPr>
                            <m:t>18 </m:t>
                          </m:r>
                          <m:r>
                            <a:rPr lang="en-US" sz="2000" i="1">
                              <a:effectLst/>
                              <a:latin typeface="Cambria Math" panose="02040503050406030204" pitchFamily="18" charset="0"/>
                              <a:ea typeface="Calibri" panose="020F0502020204030204" pitchFamily="34" charset="0"/>
                              <a:cs typeface="Times New Roman" panose="02020603050405020304" pitchFamily="18" charset="0"/>
                            </a:rPr>
                            <m:t>𝑠</m:t>
                          </m:r>
                        </m:den>
                      </m:f>
                      <m:r>
                        <a:rPr lang="en-US" sz="2000" i="1">
                          <a:effectLst/>
                          <a:latin typeface="Cambria Math" panose="02040503050406030204" pitchFamily="18" charset="0"/>
                          <a:ea typeface="Calibri" panose="020F0502020204030204" pitchFamily="34" charset="0"/>
                          <a:cs typeface="Times New Roman" panose="02020603050405020304" pitchFamily="18" charset="0"/>
                        </a:rPr>
                        <m:t>=</m:t>
                      </m:r>
                      <m:f>
                        <m:fPr>
                          <m:ctrlPr>
                            <a:rPr lang="en-IN" sz="2000" i="1">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2000" i="1">
                              <a:effectLst/>
                              <a:latin typeface="Cambria Math" panose="02040503050406030204" pitchFamily="18" charset="0"/>
                              <a:ea typeface="Calibri" panose="020F0502020204030204" pitchFamily="34" charset="0"/>
                              <a:cs typeface="Times New Roman" panose="02020603050405020304" pitchFamily="18" charset="0"/>
                            </a:rPr>
                            <m:t>𝐿</m:t>
                          </m:r>
                        </m:num>
                        <m:den>
                          <m:r>
                            <a:rPr lang="en-US" sz="2000" i="1">
                              <a:effectLst/>
                              <a:latin typeface="Cambria Math" panose="02040503050406030204" pitchFamily="18" charset="0"/>
                              <a:ea typeface="Calibri" panose="020F0502020204030204" pitchFamily="34" charset="0"/>
                              <a:cs typeface="Times New Roman" panose="02020603050405020304" pitchFamily="18" charset="0"/>
                            </a:rPr>
                            <m:t>60 </m:t>
                          </m:r>
                          <m:r>
                            <a:rPr lang="en-US" sz="2000" i="1">
                              <a:effectLst/>
                              <a:latin typeface="Cambria Math" panose="02040503050406030204" pitchFamily="18" charset="0"/>
                              <a:ea typeface="Calibri" panose="020F0502020204030204" pitchFamily="34" charset="0"/>
                              <a:cs typeface="Times New Roman" panose="02020603050405020304" pitchFamily="18" charset="0"/>
                            </a:rPr>
                            <m:t>𝑠</m:t>
                          </m:r>
                        </m:den>
                      </m:f>
                      <m:r>
                        <a:rPr lang="en-US" sz="2000" i="1">
                          <a:effectLst/>
                          <a:latin typeface="Cambria Math" panose="02040503050406030204" pitchFamily="18" charset="0"/>
                          <a:ea typeface="Calibri" panose="020F0502020204030204" pitchFamily="34" charset="0"/>
                          <a:cs typeface="Times New Roman" panose="02020603050405020304" pitchFamily="18" charset="0"/>
                        </a:rPr>
                        <m:t> </m:t>
                      </m:r>
                    </m:oMath>
                  </m:oMathPara>
                </a14:m>
                <a:endParaRPr lang="en-IN" sz="2000" dirty="0">
                  <a:effectLst/>
                  <a:latin typeface="+mj-lt"/>
                  <a:ea typeface="Calibri" panose="020F0502020204030204" pitchFamily="34" charset="0"/>
                  <a:cs typeface="Times New Roman" panose="02020603050405020304" pitchFamily="18" charset="0"/>
                </a:endParaRPr>
              </a:p>
              <a:p>
                <a:pPr marL="380365">
                  <a:lnSpc>
                    <a:spcPct val="115000"/>
                  </a:lnSpc>
                </a:pPr>
                <a:r>
                  <a:rPr lang="en-US" sz="2000" dirty="0">
                    <a:effectLst/>
                    <a:latin typeface="+mj-lt"/>
                    <a:ea typeface="Calibri" panose="020F0502020204030204" pitchFamily="34" charset="0"/>
                    <a:cs typeface="Times New Roman" panose="02020603050405020304" pitchFamily="18" charset="0"/>
                  </a:rPr>
                  <a:t> </a:t>
                </a:r>
                <a:endParaRPr lang="en-IN" sz="2000" dirty="0">
                  <a:effectLst/>
                  <a:latin typeface="+mj-lt"/>
                  <a:ea typeface="Calibri" panose="020F0502020204030204" pitchFamily="34" charset="0"/>
                  <a:cs typeface="Times New Roman" panose="02020603050405020304" pitchFamily="18" charset="0"/>
                </a:endParaRPr>
              </a:p>
              <a:p>
                <a:pPr marL="830580">
                  <a:lnSpc>
                    <a:spcPct val="115000"/>
                  </a:lnSpc>
                </a:pPr>
                <a14:m>
                  <m:oMathPara xmlns:m="http://schemas.openxmlformats.org/officeDocument/2006/math">
                    <m:oMathParaPr>
                      <m:jc m:val="centerGroup"/>
                    </m:oMathParaPr>
                    <m:oMath xmlns:m="http://schemas.openxmlformats.org/officeDocument/2006/math">
                      <m:r>
                        <a:rPr lang="en-US" sz="2000" i="1">
                          <a:effectLst/>
                          <a:latin typeface="Cambria Math" panose="02040503050406030204" pitchFamily="18" charset="0"/>
                          <a:ea typeface="Calibri" panose="020F0502020204030204" pitchFamily="34" charset="0"/>
                          <a:cs typeface="Times New Roman" panose="02020603050405020304" pitchFamily="18" charset="0"/>
                        </a:rPr>
                        <m:t>𝐿</m:t>
                      </m:r>
                      <m:r>
                        <a:rPr lang="en-US" sz="2000" i="1">
                          <a:effectLst/>
                          <a:latin typeface="Cambria Math" panose="02040503050406030204" pitchFamily="18" charset="0"/>
                          <a:ea typeface="Calibri" panose="020F0502020204030204" pitchFamily="34" charset="0"/>
                          <a:cs typeface="Times New Roman" panose="02020603050405020304" pitchFamily="18" charset="0"/>
                        </a:rPr>
                        <m:t>=</m:t>
                      </m:r>
                      <m:f>
                        <m:fPr>
                          <m:ctrlPr>
                            <a:rPr lang="en-IN" sz="2000" i="1">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2000" i="1">
                              <a:effectLst/>
                              <a:latin typeface="Cambria Math" panose="02040503050406030204" pitchFamily="18" charset="0"/>
                              <a:ea typeface="Calibri" panose="020F0502020204030204" pitchFamily="34" charset="0"/>
                              <a:cs typeface="Times New Roman" panose="02020603050405020304" pitchFamily="18" charset="0"/>
                            </a:rPr>
                            <m:t>18 </m:t>
                          </m:r>
                          <m:r>
                            <a:rPr lang="en-US" sz="2000" i="1">
                              <a:effectLst/>
                              <a:latin typeface="Cambria Math" panose="02040503050406030204" pitchFamily="18" charset="0"/>
                              <a:ea typeface="Calibri" panose="020F0502020204030204" pitchFamily="34" charset="0"/>
                              <a:cs typeface="Times New Roman" panose="02020603050405020304" pitchFamily="18" charset="0"/>
                            </a:rPr>
                            <m:t>𝑋</m:t>
                          </m:r>
                          <m:r>
                            <a:rPr lang="en-US" sz="2000" i="1">
                              <a:effectLst/>
                              <a:latin typeface="Cambria Math" panose="02040503050406030204" pitchFamily="18" charset="0"/>
                              <a:ea typeface="Calibri" panose="020F0502020204030204" pitchFamily="34" charset="0"/>
                              <a:cs typeface="Times New Roman" panose="02020603050405020304" pitchFamily="18" charset="0"/>
                            </a:rPr>
                            <m:t> 5 </m:t>
                          </m:r>
                          <m:r>
                            <a:rPr lang="en-US" sz="2000" i="1">
                              <a:effectLst/>
                              <a:latin typeface="Cambria Math" panose="02040503050406030204" pitchFamily="18" charset="0"/>
                              <a:ea typeface="Calibri" panose="020F0502020204030204" pitchFamily="34" charset="0"/>
                              <a:cs typeface="Times New Roman" panose="02020603050405020304" pitchFamily="18" charset="0"/>
                            </a:rPr>
                            <m:t>𝑋</m:t>
                          </m:r>
                          <m:r>
                            <a:rPr lang="en-US" sz="2000" i="1">
                              <a:effectLst/>
                              <a:latin typeface="Cambria Math" panose="02040503050406030204" pitchFamily="18" charset="0"/>
                              <a:ea typeface="Calibri" panose="020F0502020204030204" pitchFamily="34" charset="0"/>
                              <a:cs typeface="Times New Roman" panose="02020603050405020304" pitchFamily="18" charset="0"/>
                            </a:rPr>
                            <m:t> 60 </m:t>
                          </m:r>
                          <m:r>
                            <a:rPr lang="en-US" sz="2000" i="1">
                              <a:effectLst/>
                              <a:latin typeface="Cambria Math" panose="02040503050406030204" pitchFamily="18" charset="0"/>
                              <a:ea typeface="Calibri" panose="020F0502020204030204" pitchFamily="34" charset="0"/>
                              <a:cs typeface="Times New Roman" panose="02020603050405020304" pitchFamily="18" charset="0"/>
                            </a:rPr>
                            <m:t>𝑚𝑠</m:t>
                          </m:r>
                        </m:num>
                        <m:den>
                          <m:r>
                            <a:rPr lang="en-US" sz="2000" i="1">
                              <a:effectLst/>
                              <a:latin typeface="Cambria Math" panose="02040503050406030204" pitchFamily="18" charset="0"/>
                              <a:ea typeface="Calibri" panose="020F0502020204030204" pitchFamily="34" charset="0"/>
                              <a:cs typeface="Times New Roman" panose="02020603050405020304" pitchFamily="18" charset="0"/>
                            </a:rPr>
                            <m:t>18 </m:t>
                          </m:r>
                          <m:r>
                            <a:rPr lang="en-US" sz="2000" i="1">
                              <a:effectLst/>
                              <a:latin typeface="Cambria Math" panose="02040503050406030204" pitchFamily="18" charset="0"/>
                              <a:ea typeface="Calibri" panose="020F0502020204030204" pitchFamily="34" charset="0"/>
                              <a:cs typeface="Times New Roman" panose="02020603050405020304" pitchFamily="18" charset="0"/>
                            </a:rPr>
                            <m:t>𝑠</m:t>
                          </m:r>
                        </m:den>
                      </m:f>
                    </m:oMath>
                  </m:oMathPara>
                </a14:m>
                <a:endParaRPr lang="en-IN" sz="2000" dirty="0">
                  <a:effectLst/>
                  <a:latin typeface="+mj-lt"/>
                  <a:ea typeface="Calibri" panose="020F0502020204030204" pitchFamily="34" charset="0"/>
                  <a:cs typeface="Times New Roman" panose="02020603050405020304" pitchFamily="18" charset="0"/>
                </a:endParaRPr>
              </a:p>
              <a:p>
                <a:pPr marL="290195">
                  <a:lnSpc>
                    <a:spcPct val="115000"/>
                  </a:lnSpc>
                </a:pPr>
                <a:r>
                  <a:rPr lang="en-US" sz="2000" dirty="0">
                    <a:effectLst/>
                    <a:latin typeface="+mj-lt"/>
                    <a:ea typeface="Calibri" panose="020F0502020204030204" pitchFamily="34" charset="0"/>
                    <a:cs typeface="Times New Roman" panose="02020603050405020304" pitchFamily="18" charset="0"/>
                  </a:rPr>
                  <a:t> </a:t>
                </a:r>
                <a:endParaRPr lang="en-IN" sz="2000" dirty="0">
                  <a:effectLst/>
                  <a:latin typeface="+mj-lt"/>
                  <a:ea typeface="Calibri" panose="020F0502020204030204" pitchFamily="34" charset="0"/>
                  <a:cs typeface="Times New Roman" panose="02020603050405020304" pitchFamily="18" charset="0"/>
                </a:endParaRPr>
              </a:p>
              <a:p>
                <a:pPr marL="290195">
                  <a:lnSpc>
                    <a:spcPct val="115000"/>
                  </a:lnSpc>
                </a:pPr>
                <a14:m>
                  <m:oMathPara xmlns:m="http://schemas.openxmlformats.org/officeDocument/2006/math">
                    <m:oMathParaPr>
                      <m:jc m:val="centerGroup"/>
                    </m:oMathParaPr>
                    <m:oMath xmlns:m="http://schemas.openxmlformats.org/officeDocument/2006/math">
                      <m:r>
                        <a:rPr lang="en-US" sz="2000" i="1">
                          <a:effectLst/>
                          <a:latin typeface="Cambria Math" panose="02040503050406030204" pitchFamily="18" charset="0"/>
                          <a:ea typeface="Calibri" panose="020F0502020204030204" pitchFamily="34" charset="0"/>
                          <a:cs typeface="Times New Roman" panose="02020603050405020304" pitchFamily="18" charset="0"/>
                        </a:rPr>
                        <m:t>𝐿</m:t>
                      </m:r>
                      <m:r>
                        <a:rPr lang="en-US" sz="2000" i="1">
                          <a:effectLst/>
                          <a:latin typeface="Cambria Math" panose="02040503050406030204" pitchFamily="18" charset="0"/>
                          <a:ea typeface="Calibri" panose="020F0502020204030204" pitchFamily="34" charset="0"/>
                          <a:cs typeface="Times New Roman" panose="02020603050405020304" pitchFamily="18" charset="0"/>
                        </a:rPr>
                        <m:t>=300 </m:t>
                      </m:r>
                      <m:r>
                        <a:rPr lang="en-US" sz="2000" i="1">
                          <a:effectLst/>
                          <a:latin typeface="Cambria Math" panose="02040503050406030204" pitchFamily="18" charset="0"/>
                          <a:ea typeface="Calibri" panose="020F0502020204030204" pitchFamily="34" charset="0"/>
                          <a:cs typeface="Times New Roman" panose="02020603050405020304" pitchFamily="18" charset="0"/>
                        </a:rPr>
                        <m:t>𝑚</m:t>
                      </m:r>
                    </m:oMath>
                  </m:oMathPara>
                </a14:m>
                <a:endParaRPr lang="en-IN" sz="2000" dirty="0">
                  <a:effectLst/>
                  <a:latin typeface="+mj-lt"/>
                  <a:ea typeface="Calibri" panose="020F0502020204030204" pitchFamily="34" charset="0"/>
                  <a:cs typeface="Times New Roman" panose="02020603050405020304" pitchFamily="18" charset="0"/>
                </a:endParaRPr>
              </a:p>
              <a:p>
                <a:pPr marL="470535" algn="just">
                  <a:lnSpc>
                    <a:spcPct val="115000"/>
                  </a:lnSpc>
                  <a:spcAft>
                    <a:spcPts val="1000"/>
                  </a:spcAft>
                </a:pPr>
                <a:r>
                  <a:rPr lang="en-US" sz="2000" dirty="0">
                    <a:effectLst/>
                    <a:latin typeface="+mj-lt"/>
                    <a:ea typeface="Calibri" panose="020F0502020204030204" pitchFamily="34" charset="0"/>
                    <a:cs typeface="Times New Roman" panose="02020603050405020304" pitchFamily="18" charset="0"/>
                  </a:rPr>
                  <a:t>L  </a:t>
                </a:r>
                <a14:m>
                  <m:oMath xmlns:m="http://schemas.openxmlformats.org/officeDocument/2006/math">
                    <m:r>
                      <a:rPr lang="en-US" sz="2000" i="1">
                        <a:effectLst/>
                        <a:latin typeface="Cambria Math" panose="02040503050406030204" pitchFamily="18" charset="0"/>
                        <a:ea typeface="Calibri" panose="020F0502020204030204" pitchFamily="34" charset="0"/>
                        <a:cs typeface="Times New Roman" panose="02020603050405020304" pitchFamily="18" charset="0"/>
                      </a:rPr>
                      <m:t>=300 </m:t>
                    </m:r>
                    <m:r>
                      <a:rPr lang="en-US" sz="2000" i="1">
                        <a:effectLst/>
                        <a:latin typeface="Cambria Math" panose="02040503050406030204" pitchFamily="18" charset="0"/>
                        <a:ea typeface="Calibri" panose="020F0502020204030204" pitchFamily="34" charset="0"/>
                        <a:cs typeface="Times New Roman" panose="02020603050405020304" pitchFamily="18" charset="0"/>
                      </a:rPr>
                      <m:t>𝑚</m:t>
                    </m:r>
                    <m:r>
                      <a:rPr lang="en-US" sz="2000" i="1">
                        <a:effectLst/>
                        <a:latin typeface="Cambria Math" panose="02040503050406030204" pitchFamily="18" charset="0"/>
                        <a:ea typeface="Calibri" panose="020F0502020204030204" pitchFamily="34" charset="0"/>
                        <a:cs typeface="Times New Roman" panose="02020603050405020304" pitchFamily="18" charset="0"/>
                      </a:rPr>
                      <m:t>=125 </m:t>
                    </m:r>
                    <m:r>
                      <a:rPr lang="en-US" sz="2000" i="1">
                        <a:effectLst/>
                        <a:latin typeface="Cambria Math" panose="02040503050406030204" pitchFamily="18" charset="0"/>
                        <a:ea typeface="Calibri" panose="020F0502020204030204" pitchFamily="34" charset="0"/>
                        <a:cs typeface="Times New Roman" panose="02020603050405020304" pitchFamily="18" charset="0"/>
                      </a:rPr>
                      <m:t>𝑚</m:t>
                    </m:r>
                    <m:r>
                      <a:rPr lang="en-US" sz="2000" i="1">
                        <a:effectLst/>
                        <a:latin typeface="Cambria Math" panose="02040503050406030204" pitchFamily="18" charset="0"/>
                        <a:ea typeface="Calibri" panose="020F0502020204030204" pitchFamily="34" charset="0"/>
                        <a:cs typeface="Times New Roman" panose="02020603050405020304" pitchFamily="18" charset="0"/>
                      </a:rPr>
                      <m:t> +</m:t>
                    </m:r>
                    <m:r>
                      <a:rPr lang="en-US" sz="2000" i="1">
                        <a:effectLst/>
                        <a:latin typeface="Cambria Math" panose="02040503050406030204" pitchFamily="18" charset="0"/>
                        <a:ea typeface="Calibri" panose="020F0502020204030204" pitchFamily="34" charset="0"/>
                        <a:cs typeface="Times New Roman" panose="02020603050405020304" pitchFamily="18" charset="0"/>
                      </a:rPr>
                      <m:t>𝑥</m:t>
                    </m:r>
                    <m:r>
                      <a:rPr lang="en-US" sz="2000" i="1">
                        <a:effectLst/>
                        <a:latin typeface="Cambria Math" panose="02040503050406030204" pitchFamily="18" charset="0"/>
                        <a:ea typeface="Calibri" panose="020F0502020204030204" pitchFamily="34" charset="0"/>
                        <a:cs typeface="Times New Roman" panose="02020603050405020304" pitchFamily="18" charset="0"/>
                      </a:rPr>
                      <m:t>,      </m:t>
                    </m:r>
                    <m:r>
                      <a:rPr lang="en-US" sz="2000" i="1" smtClean="0">
                        <a:solidFill>
                          <a:schemeClr val="tx2"/>
                        </a:solidFill>
                        <a:effectLst/>
                        <a:latin typeface="Cambria Math" panose="02040503050406030204" pitchFamily="18" charset="0"/>
                        <a:ea typeface="Calibri" panose="020F0502020204030204" pitchFamily="34" charset="0"/>
                        <a:cs typeface="Times New Roman" panose="02020603050405020304" pitchFamily="18" charset="0"/>
                      </a:rPr>
                      <m:t>𝑥</m:t>
                    </m:r>
                    <m:r>
                      <a:rPr lang="en-US" sz="2000" i="1" smtClean="0">
                        <a:solidFill>
                          <a:schemeClr val="tx2"/>
                        </a:solidFill>
                        <a:effectLst/>
                        <a:latin typeface="Cambria Math" panose="02040503050406030204" pitchFamily="18" charset="0"/>
                        <a:ea typeface="Calibri" panose="020F0502020204030204" pitchFamily="34" charset="0"/>
                        <a:cs typeface="Times New Roman" panose="02020603050405020304" pitchFamily="18" charset="0"/>
                      </a:rPr>
                      <m:t>=300</m:t>
                    </m:r>
                    <m:r>
                      <a:rPr lang="en-US" sz="2000" i="1" smtClean="0">
                        <a:solidFill>
                          <a:schemeClr val="tx2"/>
                        </a:solidFill>
                        <a:effectLst/>
                        <a:latin typeface="Cambria Math" panose="02040503050406030204" pitchFamily="18" charset="0"/>
                        <a:ea typeface="Calibri" panose="020F0502020204030204" pitchFamily="34" charset="0"/>
                        <a:cs typeface="Times New Roman" panose="02020603050405020304" pitchFamily="18" charset="0"/>
                      </a:rPr>
                      <m:t>𝑚</m:t>
                    </m:r>
                    <m:r>
                      <a:rPr lang="en-US" sz="2000" i="1" smtClean="0">
                        <a:solidFill>
                          <a:schemeClr val="tx2"/>
                        </a:solidFill>
                        <a:effectLst/>
                        <a:latin typeface="Cambria Math" panose="02040503050406030204" pitchFamily="18" charset="0"/>
                        <a:ea typeface="Calibri" panose="020F0502020204030204" pitchFamily="34" charset="0"/>
                        <a:cs typeface="Times New Roman" panose="02020603050405020304" pitchFamily="18" charset="0"/>
                      </a:rPr>
                      <m:t>−125</m:t>
                    </m:r>
                    <m:r>
                      <a:rPr lang="en-US" sz="2000" i="1" smtClean="0">
                        <a:solidFill>
                          <a:schemeClr val="tx2"/>
                        </a:solidFill>
                        <a:effectLst/>
                        <a:latin typeface="Cambria Math" panose="02040503050406030204" pitchFamily="18" charset="0"/>
                        <a:ea typeface="Calibri" panose="020F0502020204030204" pitchFamily="34" charset="0"/>
                        <a:cs typeface="Times New Roman" panose="02020603050405020304" pitchFamily="18" charset="0"/>
                      </a:rPr>
                      <m:t>𝑚</m:t>
                    </m:r>
                    <m:r>
                      <a:rPr lang="en-US" sz="2000" i="1" smtClean="0">
                        <a:solidFill>
                          <a:schemeClr val="tx2"/>
                        </a:solidFill>
                        <a:effectLst/>
                        <a:latin typeface="Cambria Math" panose="02040503050406030204" pitchFamily="18" charset="0"/>
                        <a:ea typeface="Calibri" panose="020F0502020204030204" pitchFamily="34" charset="0"/>
                        <a:cs typeface="Times New Roman" panose="02020603050405020304" pitchFamily="18" charset="0"/>
                      </a:rPr>
                      <m:t>=175</m:t>
                    </m:r>
                    <m:r>
                      <a:rPr lang="en-US" sz="2000" i="1" smtClean="0">
                        <a:solidFill>
                          <a:schemeClr val="tx2"/>
                        </a:solidFill>
                        <a:effectLst/>
                        <a:latin typeface="Cambria Math" panose="02040503050406030204" pitchFamily="18" charset="0"/>
                        <a:ea typeface="Calibri" panose="020F0502020204030204" pitchFamily="34" charset="0"/>
                        <a:cs typeface="Times New Roman" panose="02020603050405020304" pitchFamily="18" charset="0"/>
                      </a:rPr>
                      <m:t>𝑚</m:t>
                    </m:r>
                  </m:oMath>
                </a14:m>
                <a:r>
                  <a:rPr lang="en-US" sz="2000" dirty="0">
                    <a:solidFill>
                      <a:schemeClr val="tx2"/>
                    </a:solidFill>
                    <a:effectLst/>
                    <a:latin typeface="+mj-lt"/>
                    <a:ea typeface="Calibri" panose="020F0502020204030204" pitchFamily="34" charset="0"/>
                    <a:cs typeface="Times New Roman" panose="02020603050405020304" pitchFamily="18" charset="0"/>
                  </a:rPr>
                  <a:t>  </a:t>
                </a:r>
                <a:endParaRPr lang="en-IN" sz="2000" dirty="0">
                  <a:effectLst/>
                  <a:latin typeface="+mj-lt"/>
                  <a:ea typeface="Calibri" panose="020F0502020204030204" pitchFamily="34" charset="0"/>
                  <a:cs typeface="Times New Roman" panose="02020603050405020304" pitchFamily="18" charset="0"/>
                </a:endParaRPr>
              </a:p>
            </p:txBody>
          </p:sp>
        </mc:Choice>
        <mc:Fallback xmlns="">
          <p:sp>
            <p:nvSpPr>
              <p:cNvPr id="7" name="TextBox 6">
                <a:extLst>
                  <a:ext uri="{FF2B5EF4-FFF2-40B4-BE49-F238E27FC236}">
                    <a16:creationId xmlns:a16="http://schemas.microsoft.com/office/drawing/2014/main" id="{3A25CC9D-EB2A-4DCC-8B50-58F541BB8697}"/>
                  </a:ext>
                </a:extLst>
              </p:cNvPr>
              <p:cNvSpPr txBox="1">
                <a:spLocks noRot="1" noChangeAspect="1" noMove="1" noResize="1" noEditPoints="1" noAdjustHandles="1" noChangeArrowheads="1" noChangeShapeType="1" noTextEdit="1"/>
              </p:cNvSpPr>
              <p:nvPr/>
            </p:nvSpPr>
            <p:spPr>
              <a:xfrm>
                <a:off x="2510122" y="1608516"/>
                <a:ext cx="6842601" cy="4807085"/>
              </a:xfrm>
              <a:prstGeom prst="rect">
                <a:avLst/>
              </a:prstGeom>
              <a:blipFill>
                <a:blip r:embed="rId2"/>
                <a:stretch>
                  <a:fillRect t="-254" b="-1523"/>
                </a:stretch>
              </a:blipFill>
            </p:spPr>
            <p:txBody>
              <a:bodyPr/>
              <a:lstStyle/>
              <a:p>
                <a:r>
                  <a:rPr lang="en-IN">
                    <a:noFill/>
                  </a:rPr>
                  <a:t> </a:t>
                </a:r>
              </a:p>
            </p:txBody>
          </p:sp>
        </mc:Fallback>
      </mc:AlternateContent>
    </p:spTree>
    <p:extLst>
      <p:ext uri="{BB962C8B-B14F-4D97-AF65-F5344CB8AC3E}">
        <p14:creationId xmlns:p14="http://schemas.microsoft.com/office/powerpoint/2010/main" val="4123385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xEl>
                                              <p:pRg st="0" end="0"/>
                                            </p:txEl>
                                          </p:spTgt>
                                        </p:tgtEl>
                                        <p:attrNameLst>
                                          <p:attrName>style.visibility</p:attrName>
                                        </p:attrNameLst>
                                      </p:cBhvr>
                                      <p:to>
                                        <p:strVal val="visible"/>
                                      </p:to>
                                    </p:set>
                                    <p:animEffect transition="in" filter="fade">
                                      <p:cBhvr>
                                        <p:cTn id="17" dur="500"/>
                                        <p:tgtEl>
                                          <p:spTgt spid="7">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xEl>
                                              <p:pRg st="1" end="1"/>
                                            </p:txEl>
                                          </p:spTgt>
                                        </p:tgtEl>
                                        <p:attrNameLst>
                                          <p:attrName>style.visibility</p:attrName>
                                        </p:attrNameLst>
                                      </p:cBhvr>
                                      <p:to>
                                        <p:strVal val="visible"/>
                                      </p:to>
                                    </p:set>
                                    <p:animEffect transition="in" filter="fade">
                                      <p:cBhvr>
                                        <p:cTn id="22" dur="500"/>
                                        <p:tgtEl>
                                          <p:spTgt spid="7">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
                                            <p:txEl>
                                              <p:pRg st="2" end="2"/>
                                            </p:txEl>
                                          </p:spTgt>
                                        </p:tgtEl>
                                        <p:attrNameLst>
                                          <p:attrName>style.visibility</p:attrName>
                                        </p:attrNameLst>
                                      </p:cBhvr>
                                      <p:to>
                                        <p:strVal val="visible"/>
                                      </p:to>
                                    </p:set>
                                    <p:animEffect transition="in" filter="fade">
                                      <p:cBhvr>
                                        <p:cTn id="27" dur="500"/>
                                        <p:tgtEl>
                                          <p:spTgt spid="7">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7">
                                            <p:txEl>
                                              <p:pRg st="4" end="4"/>
                                            </p:txEl>
                                          </p:spTgt>
                                        </p:tgtEl>
                                        <p:attrNameLst>
                                          <p:attrName>style.visibility</p:attrName>
                                        </p:attrNameLst>
                                      </p:cBhvr>
                                      <p:to>
                                        <p:strVal val="visible"/>
                                      </p:to>
                                    </p:set>
                                    <p:animEffect transition="in" filter="fade">
                                      <p:cBhvr>
                                        <p:cTn id="32" dur="500"/>
                                        <p:tgtEl>
                                          <p:spTgt spid="7">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7">
                                            <p:txEl>
                                              <p:pRg st="6" end="6"/>
                                            </p:txEl>
                                          </p:spTgt>
                                        </p:tgtEl>
                                        <p:attrNameLst>
                                          <p:attrName>style.visibility</p:attrName>
                                        </p:attrNameLst>
                                      </p:cBhvr>
                                      <p:to>
                                        <p:strVal val="visible"/>
                                      </p:to>
                                    </p:set>
                                    <p:animEffect transition="in" filter="fade">
                                      <p:cBhvr>
                                        <p:cTn id="37" dur="500"/>
                                        <p:tgtEl>
                                          <p:spTgt spid="7">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7">
                                            <p:txEl>
                                              <p:pRg st="8" end="8"/>
                                            </p:txEl>
                                          </p:spTgt>
                                        </p:tgtEl>
                                        <p:attrNameLst>
                                          <p:attrName>style.visibility</p:attrName>
                                        </p:attrNameLst>
                                      </p:cBhvr>
                                      <p:to>
                                        <p:strVal val="visible"/>
                                      </p:to>
                                    </p:set>
                                    <p:animEffect transition="in" filter="fade">
                                      <p:cBhvr>
                                        <p:cTn id="42" dur="500"/>
                                        <p:tgtEl>
                                          <p:spTgt spid="7">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7">
                                            <p:txEl>
                                              <p:pRg st="9" end="9"/>
                                            </p:txEl>
                                          </p:spTgt>
                                        </p:tgtEl>
                                        <p:attrNameLst>
                                          <p:attrName>style.visibility</p:attrName>
                                        </p:attrNameLst>
                                      </p:cBhvr>
                                      <p:to>
                                        <p:strVal val="visible"/>
                                      </p:to>
                                    </p:set>
                                    <p:animEffect transition="in" filter="fade">
                                      <p:cBhvr>
                                        <p:cTn id="47" dur="500"/>
                                        <p:tgtEl>
                                          <p:spTgt spid="7">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uiExpand="1" build="p"/>
      <p:bldP spid="7" grpId="0" uiExpand="1" build="p"/>
    </p:bldLst>
  </p:timing>
</p:sld>
</file>

<file path=ppt/theme/theme1.xml><?xml version="1.0" encoding="utf-8"?>
<a:theme xmlns:a="http://schemas.openxmlformats.org/drawingml/2006/main" name="Office Theme">
  <a:themeElements>
    <a:clrScheme name="Jay">
      <a:dk1>
        <a:srgbClr val="212121"/>
      </a:dk1>
      <a:lt1>
        <a:sysClr val="window" lastClr="FFFFFF"/>
      </a:lt1>
      <a:dk2>
        <a:srgbClr val="1D6FA9"/>
      </a:dk2>
      <a:lt2>
        <a:srgbClr val="FFFFFF"/>
      </a:lt2>
      <a:accent1>
        <a:srgbClr val="909090"/>
      </a:accent1>
      <a:accent2>
        <a:srgbClr val="00BBD3"/>
      </a:accent2>
      <a:accent3>
        <a:srgbClr val="8BC145"/>
      </a:accent3>
      <a:accent4>
        <a:srgbClr val="1D9A78"/>
      </a:accent4>
      <a:accent5>
        <a:srgbClr val="F19D19"/>
      </a:accent5>
      <a:accent6>
        <a:srgbClr val="B84742"/>
      </a:accent6>
      <a:hlink>
        <a:srgbClr val="70AD47"/>
      </a:hlink>
      <a:folHlink>
        <a:srgbClr val="ED7D31"/>
      </a:folHlink>
    </a:clrScheme>
    <a:fontScheme name="Custom 1">
      <a:majorFont>
        <a:latin typeface="Roboto Condensed"/>
        <a:ea typeface=""/>
        <a:cs typeface=""/>
      </a:majorFont>
      <a:minorFont>
        <a:latin typeface="Roboto Condense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6724</TotalTime>
  <Words>1174</Words>
  <Application>Microsoft Office PowerPoint</Application>
  <PresentationFormat>Widescreen</PresentationFormat>
  <Paragraphs>134</Paragraphs>
  <Slides>12</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Roboto Condensed Light</vt:lpstr>
      <vt:lpstr>Arial</vt:lpstr>
      <vt:lpstr>Calibri</vt:lpstr>
      <vt:lpstr>Wingdings</vt:lpstr>
      <vt:lpstr>Roboto Condensed</vt:lpstr>
      <vt:lpstr>Cambria Math</vt:lpstr>
      <vt:lpstr>Wingdings 3</vt:lpstr>
      <vt:lpstr>Office Theme</vt:lpstr>
      <vt:lpstr> Problems based on Trains </vt:lpstr>
      <vt:lpstr>Introduction</vt:lpstr>
      <vt:lpstr>Introduction</vt:lpstr>
      <vt:lpstr>When a moving train crosses a standing person</vt:lpstr>
      <vt:lpstr>When a moving train crosses a moving person in the same direction</vt:lpstr>
      <vt:lpstr>When a moving train crosses a moving person in the opposite direction</vt:lpstr>
      <vt:lpstr>When a moving train crosses a platform</vt:lpstr>
      <vt:lpstr>When a moving train crosses another stationary train</vt:lpstr>
      <vt:lpstr>When a moving train crosses another moving train along same direction</vt:lpstr>
      <vt:lpstr>When a moving train crosses another moving train coming from opposite direction</vt:lpstr>
      <vt:lpstr>When a moving train crosses a person sitting in another train (both direction)</vt:lpstr>
      <vt:lpstr>When a moving train crosses two different objects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HareKrishna</cp:lastModifiedBy>
  <cp:revision>570</cp:revision>
  <dcterms:created xsi:type="dcterms:W3CDTF">2020-05-01T05:09:15Z</dcterms:created>
  <dcterms:modified xsi:type="dcterms:W3CDTF">2024-01-04T15:33:14Z</dcterms:modified>
</cp:coreProperties>
</file>