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handoutMasterIdLst>
    <p:handoutMasterId r:id="rId11"/>
  </p:handoutMasterIdLst>
  <p:sldIdLst>
    <p:sldId id="310" r:id="rId2"/>
    <p:sldId id="409" r:id="rId3"/>
    <p:sldId id="416" r:id="rId4"/>
    <p:sldId id="417" r:id="rId5"/>
    <p:sldId id="418" r:id="rId6"/>
    <p:sldId id="419" r:id="rId7"/>
    <p:sldId id="411" r:id="rId8"/>
    <p:sldId id="420" r:id="rId9"/>
  </p:sldIdLst>
  <p:sldSz cx="12192000" cy="6858000"/>
  <p:notesSz cx="6858000" cy="9144000"/>
  <p:embeddedFontLst>
    <p:embeddedFont>
      <p:font typeface="Calibri" panose="020F0502020204030204" pitchFamily="34" charset="0"/>
      <p:regular r:id="rId12"/>
      <p:bold r:id="rId13"/>
      <p:italic r:id="rId14"/>
      <p:boldItalic r:id="rId15"/>
    </p:embeddedFont>
    <p:embeddedFont>
      <p:font typeface="Roboto Condensed" panose="02000000000000000000" pitchFamily="2" charset="0"/>
      <p:regular r:id="rId16"/>
      <p:bold r:id="rId17"/>
      <p:italic r:id="rId18"/>
      <p:boldItalic r:id="rId19"/>
    </p:embeddedFont>
    <p:embeddedFont>
      <p:font typeface="Roboto Condensed Light" panose="02000000000000000000" pitchFamily="2" charset="0"/>
      <p:regular r:id="rId20"/>
      <p:italic r:id="rId21"/>
    </p:embeddedFont>
    <p:embeddedFont>
      <p:font typeface="Wingdings 3" panose="05040102010807070707" pitchFamily="18" charset="2"/>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q+/fcuU+k2HimSfRJ5e4kA==" hashData="CPMGvcd9LAolfFmVIakImHXPoSn7uLJdZNbc4Hkk1mVkb7i2RWzguNuhCa80rxiSLKNI8vDrPoX2nRaVEnTxHA=="/>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07D8B"/>
    <a:srgbClr val="301B92"/>
    <a:srgbClr val="673BB7"/>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5421" autoAdjust="0"/>
  </p:normalViewPr>
  <p:slideViewPr>
    <p:cSldViewPr snapToGrid="0">
      <p:cViewPr varScale="1">
        <p:scale>
          <a:sx n="57" d="100"/>
          <a:sy n="57" d="100"/>
        </p:scale>
        <p:origin x="1572" y="78"/>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7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t>04-01-2024</a:t>
            </a:fld>
            <a:endParaRPr lang="en-IN"/>
          </a:p>
        </p:txBody>
      </p:sp>
      <p:sp>
        <p:nvSpPr>
          <p:cNvPr id="4" name="Footer Placeholder 3">
            <a:extLst>
              <a:ext uri="{FF2B5EF4-FFF2-40B4-BE49-F238E27FC236}">
                <a16:creationId xmlns:a16="http://schemas.microsoft.com/office/drawing/2014/main"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t>‹#›</a:t>
            </a:fld>
            <a:endParaRPr lang="en-IN"/>
          </a:p>
        </p:txBody>
      </p:sp>
    </p:spTree>
    <p:extLst>
      <p:ext uri="{BB962C8B-B14F-4D97-AF65-F5344CB8AC3E}">
        <p14:creationId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039549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22241" y="1872509"/>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Placement Preparation</a:t>
            </a:r>
          </a:p>
          <a:p>
            <a:pPr lvl="0"/>
            <a:r>
              <a:rPr lang="en-US" dirty="0"/>
              <a:t>Aptitude &amp; Reasoning</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8">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3" name="Picture 32">
            <a:extLst>
              <a:ext uri="{FF2B5EF4-FFF2-40B4-BE49-F238E27FC236}">
                <a16:creationId xmlns:a16="http://schemas.microsoft.com/office/drawing/2014/main" id="{F8012080-EEDF-452D-8D43-5803ED5F2331}"/>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67432" y="1437106"/>
            <a:ext cx="3383666" cy="2594143"/>
          </a:xfrm>
          <a:prstGeom prst="rect">
            <a:avLst/>
          </a:prstGeom>
        </p:spPr>
      </p:pic>
      <p:pic>
        <p:nvPicPr>
          <p:cNvPr id="4" name="Picture 3">
            <a:extLst>
              <a:ext uri="{FF2B5EF4-FFF2-40B4-BE49-F238E27FC236}">
                <a16:creationId xmlns:a16="http://schemas.microsoft.com/office/drawing/2014/main" id="{D5EB1112-E761-400B-664F-09DEEAC35805}"/>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707265" y="219982"/>
            <a:ext cx="2943833" cy="895042"/>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Number Series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Number Series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B801EE6-AB11-9D50-80DF-75B069CDADF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74683" y="6036826"/>
            <a:ext cx="1786137" cy="543057"/>
          </a:xfrm>
          <a:prstGeom prst="rect">
            <a:avLst/>
          </a:prstGeom>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21" name="Slide Number Placeholder 3">
            <a:extLst>
              <a:ext uri="{FF2B5EF4-FFF2-40B4-BE49-F238E27FC236}">
                <a16:creationId xmlns:a16="http://schemas.microsoft.com/office/drawing/2014/main"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
            <a:extLst>
              <a:ext uri="{FF2B5EF4-FFF2-40B4-BE49-F238E27FC236}">
                <a16:creationId xmlns:a16="http://schemas.microsoft.com/office/drawing/2014/main" id="{3D54113D-A297-4D4F-B507-CA01E1459CB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1" name="Footer Placeholder 2">
            <a:extLst>
              <a:ext uri="{FF2B5EF4-FFF2-40B4-BE49-F238E27FC236}">
                <a16:creationId xmlns:a16="http://schemas.microsoft.com/office/drawing/2014/main" id="{78199469-7E22-4333-9962-C2A03923F078}"/>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Simplification</a:t>
            </a:r>
          </a:p>
        </p:txBody>
      </p:sp>
      <p:sp>
        <p:nvSpPr>
          <p:cNvPr id="23" name="Slide Number Placeholder 3">
            <a:extLst>
              <a:ext uri="{FF2B5EF4-FFF2-40B4-BE49-F238E27FC236}">
                <a16:creationId xmlns:a16="http://schemas.microsoft.com/office/drawing/2014/main"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AC9F0E07-E84B-4A94-8124-2A56A55F2A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1/4/2024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517B9A-CB15-4105-8DB6-3BE4CEF0C915}"/>
              </a:ext>
            </a:extLst>
          </p:cNvPr>
          <p:cNvSpPr>
            <a:spLocks noGrp="1"/>
          </p:cNvSpPr>
          <p:nvPr>
            <p:ph type="ctrTitle"/>
          </p:nvPr>
        </p:nvSpPr>
        <p:spPr>
          <a:xfrm>
            <a:off x="630683" y="1495555"/>
            <a:ext cx="7035300" cy="2578780"/>
          </a:xfrm>
        </p:spPr>
        <p:txBody>
          <a:bodyPr/>
          <a:lstStyle/>
          <a:p>
            <a:br>
              <a:rPr lang="en-US" dirty="0"/>
            </a:br>
            <a:r>
              <a:rPr lang="en-US" dirty="0"/>
              <a:t>Number Series</a:t>
            </a:r>
            <a:br>
              <a:rPr lang="en-US" dirty="0"/>
            </a:br>
            <a:endParaRPr lang="en-US" dirty="0"/>
          </a:p>
        </p:txBody>
      </p:sp>
      <p:sp>
        <p:nvSpPr>
          <p:cNvPr id="10" name="Text Placeholder 9">
            <a:extLst>
              <a:ext uri="{FF2B5EF4-FFF2-40B4-BE49-F238E27FC236}">
                <a16:creationId xmlns:a16="http://schemas.microsoft.com/office/drawing/2014/main"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id="{E122C0AC-FE99-4050-96C1-834C68B58208}"/>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id="{38247361-D1B1-496C-91FD-362FC4744130}"/>
              </a:ext>
            </a:extLst>
          </p:cNvPr>
          <p:cNvSpPr>
            <a:spLocks noGrp="1"/>
          </p:cNvSpPr>
          <p:nvPr>
            <p:ph type="body" sz="quarter" idx="16"/>
          </p:nvPr>
        </p:nvSpPr>
        <p:spPr/>
        <p:txBody>
          <a:bodyPr/>
          <a:lstStyle/>
          <a:p>
            <a:pPr lvl="0"/>
            <a:r>
              <a:rPr lang="en-US" b="1" dirty="0"/>
              <a:t>Placement Preparation</a:t>
            </a:r>
          </a:p>
          <a:p>
            <a:pPr lvl="0"/>
            <a:r>
              <a:rPr lang="en-US" dirty="0"/>
              <a:t>Aptitude &amp; Reasoning</a:t>
            </a:r>
          </a:p>
        </p:txBody>
      </p:sp>
      <p:pic>
        <p:nvPicPr>
          <p:cNvPr id="9" name="Picture Placeholder 8">
            <a:extLst>
              <a:ext uri="{FF2B5EF4-FFF2-40B4-BE49-F238E27FC236}">
                <a16:creationId xmlns:a16="http://schemas.microsoft.com/office/drawing/2014/main" id="{C7FA3FA8-B6EF-43CB-89FE-A5F553A3680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3374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1. Pure series</a:t>
            </a:r>
            <a:endParaRPr lang="en-IN" dirty="0"/>
          </a:p>
        </p:txBody>
      </p:sp>
      <p:sp>
        <p:nvSpPr>
          <p:cNvPr id="11" name="TextBox 10">
            <a:extLst>
              <a:ext uri="{FF2B5EF4-FFF2-40B4-BE49-F238E27FC236}">
                <a16:creationId xmlns:a16="http://schemas.microsoft.com/office/drawing/2014/main" id="{6C937ED9-A2C4-497E-AAAB-78C27ADAFE18}"/>
              </a:ext>
            </a:extLst>
          </p:cNvPr>
          <p:cNvSpPr txBox="1"/>
          <p:nvPr/>
        </p:nvSpPr>
        <p:spPr>
          <a:xfrm>
            <a:off x="171450" y="820856"/>
            <a:ext cx="11944350" cy="1200329"/>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ysClr val="windowText" lastClr="000000"/>
                </a:solidFill>
                <a:latin typeface="+mj-lt"/>
              </a:rPr>
              <a:t>In this type of series, the number itself obeys certain order so that the character of the series can be found out.</a:t>
            </a:r>
          </a:p>
          <a:p>
            <a:pPr marL="342900" indent="-342900" algn="just">
              <a:buFont typeface="Arial" panose="020B0604020202020204" pitchFamily="34" charset="0"/>
              <a:buChar char="•"/>
            </a:pPr>
            <a:r>
              <a:rPr lang="en-US" sz="2400" dirty="0">
                <a:solidFill>
                  <a:sysClr val="windowText" lastClr="000000"/>
                </a:solidFill>
                <a:latin typeface="+mj-lt"/>
              </a:rPr>
              <a:t>For e.g. Even number, Odd number, Prime number, Perfect square, Perfect cube, etc..</a:t>
            </a:r>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2131702"/>
            <a:ext cx="11929641" cy="3344760"/>
          </a:xfrm>
        </p:spPr>
        <p:txBody>
          <a:bodyPr/>
          <a:lstStyle/>
          <a:p>
            <a:pPr marL="0" indent="0">
              <a:buNone/>
            </a:pPr>
            <a:r>
              <a:rPr lang="en-US" dirty="0">
                <a:solidFill>
                  <a:schemeClr val="accent6"/>
                </a:solidFill>
              </a:rPr>
              <a:t>Example-1: </a:t>
            </a:r>
            <a:r>
              <a:rPr lang="en-US" dirty="0"/>
              <a:t>2, 4, 6, 8, 10, ?</a:t>
            </a:r>
          </a:p>
          <a:p>
            <a:pPr marL="0" indent="0">
              <a:buNone/>
            </a:pPr>
            <a:r>
              <a:rPr lang="en-US" dirty="0">
                <a:solidFill>
                  <a:schemeClr val="tx2"/>
                </a:solidFill>
              </a:rPr>
              <a:t>Solution-1: </a:t>
            </a:r>
            <a:r>
              <a:rPr lang="en-US" dirty="0"/>
              <a:t>As per even series pattern, answer is 12.</a:t>
            </a:r>
          </a:p>
          <a:p>
            <a:pPr marL="0" indent="0">
              <a:lnSpc>
                <a:spcPct val="150000"/>
              </a:lnSpc>
              <a:buNone/>
            </a:pPr>
            <a:r>
              <a:rPr lang="en-US" dirty="0">
                <a:solidFill>
                  <a:schemeClr val="accent6"/>
                </a:solidFill>
              </a:rPr>
              <a:t>Example-2: </a:t>
            </a:r>
            <a:r>
              <a:rPr lang="en-US" dirty="0"/>
              <a:t>2, 3, 5, 7, 11, 13, ?</a:t>
            </a:r>
          </a:p>
          <a:p>
            <a:pPr marL="0" indent="0">
              <a:buNone/>
            </a:pPr>
            <a:r>
              <a:rPr lang="en-US" dirty="0">
                <a:solidFill>
                  <a:schemeClr val="tx2"/>
                </a:solidFill>
              </a:rPr>
              <a:t>Solution-2: </a:t>
            </a:r>
            <a:r>
              <a:rPr lang="en-US" dirty="0"/>
              <a:t>As per prime series pattern, answer is 17.</a:t>
            </a:r>
          </a:p>
          <a:p>
            <a:pPr marL="0" indent="0">
              <a:lnSpc>
                <a:spcPct val="150000"/>
              </a:lnSpc>
              <a:buNone/>
            </a:pPr>
            <a:r>
              <a:rPr lang="en-US" dirty="0">
                <a:solidFill>
                  <a:schemeClr val="accent6"/>
                </a:solidFill>
              </a:rPr>
              <a:t>Example-3: </a:t>
            </a:r>
            <a:r>
              <a:rPr lang="en-US" dirty="0"/>
              <a:t>6859, 5832, 4913, 4096, 3375, ?</a:t>
            </a:r>
          </a:p>
          <a:p>
            <a:pPr marL="0" indent="0">
              <a:buNone/>
            </a:pPr>
            <a:r>
              <a:rPr lang="en-US" dirty="0">
                <a:solidFill>
                  <a:schemeClr val="tx2"/>
                </a:solidFill>
              </a:rPr>
              <a:t>Solution-3: </a:t>
            </a:r>
            <a:r>
              <a:rPr lang="en-US" dirty="0"/>
              <a:t>As per perfect cube series pattern, answer is 2744. </a:t>
            </a:r>
          </a:p>
        </p:txBody>
      </p:sp>
    </p:spTree>
    <p:extLst>
      <p:ext uri="{BB962C8B-B14F-4D97-AF65-F5344CB8AC3E}">
        <p14:creationId xmlns:p14="http://schemas.microsoft.com/office/powerpoint/2010/main" val="16132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2. Difference series:</a:t>
            </a:r>
            <a:endParaRPr lang="en-IN" dirty="0"/>
          </a:p>
        </p:txBody>
      </p:sp>
      <p:sp>
        <p:nvSpPr>
          <p:cNvPr id="11" name="TextBox 10">
            <a:extLst>
              <a:ext uri="{FF2B5EF4-FFF2-40B4-BE49-F238E27FC236}">
                <a16:creationId xmlns:a16="http://schemas.microsoft.com/office/drawing/2014/main" id="{6C937ED9-A2C4-497E-AAAB-78C27ADAFE18}"/>
              </a:ext>
            </a:extLst>
          </p:cNvPr>
          <p:cNvSpPr txBox="1"/>
          <p:nvPr/>
        </p:nvSpPr>
        <p:spPr>
          <a:xfrm>
            <a:off x="171450" y="820856"/>
            <a:ext cx="11944350"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ysClr val="windowText" lastClr="000000"/>
                </a:solidFill>
                <a:latin typeface="+mj-lt"/>
              </a:rPr>
              <a:t>Under this category, the change in order for the differences between each consecutive number of the series is found out.</a:t>
            </a:r>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2131702"/>
            <a:ext cx="11929641" cy="3344760"/>
          </a:xfrm>
        </p:spPr>
        <p:txBody>
          <a:bodyPr/>
          <a:lstStyle/>
          <a:p>
            <a:pPr marL="0" indent="0">
              <a:buNone/>
            </a:pPr>
            <a:r>
              <a:rPr lang="en-US" dirty="0">
                <a:solidFill>
                  <a:schemeClr val="accent6"/>
                </a:solidFill>
              </a:rPr>
              <a:t>Example: </a:t>
            </a:r>
            <a:r>
              <a:rPr lang="en-US" dirty="0"/>
              <a:t>13, 18, 28, 43, 63, ?</a:t>
            </a:r>
          </a:p>
          <a:p>
            <a:pPr marL="0" indent="0">
              <a:buNone/>
            </a:pPr>
            <a:r>
              <a:rPr lang="en-US" dirty="0">
                <a:solidFill>
                  <a:schemeClr val="tx2"/>
                </a:solidFill>
              </a:rPr>
              <a:t>Solution:</a:t>
            </a:r>
            <a:endParaRPr lang="en-US" dirty="0"/>
          </a:p>
        </p:txBody>
      </p:sp>
      <p:pic>
        <p:nvPicPr>
          <p:cNvPr id="5" name="Picture 4">
            <a:extLst>
              <a:ext uri="{FF2B5EF4-FFF2-40B4-BE49-F238E27FC236}">
                <a16:creationId xmlns:a16="http://schemas.microsoft.com/office/drawing/2014/main" id="{E25EC6CD-C49E-4839-A44B-6B8030F3D27F}"/>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241700" y="2493014"/>
            <a:ext cx="3717925" cy="1871972"/>
          </a:xfrm>
          <a:prstGeom prst="rect">
            <a:avLst/>
          </a:prstGeom>
        </p:spPr>
      </p:pic>
    </p:spTree>
    <p:extLst>
      <p:ext uri="{BB962C8B-B14F-4D97-AF65-F5344CB8AC3E}">
        <p14:creationId xmlns:p14="http://schemas.microsoft.com/office/powerpoint/2010/main" val="162341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3. Geometric series:</a:t>
            </a:r>
            <a:endParaRPr lang="en-IN" dirty="0"/>
          </a:p>
        </p:txBody>
      </p:sp>
      <p:sp>
        <p:nvSpPr>
          <p:cNvPr id="11" name="TextBox 10">
            <a:extLst>
              <a:ext uri="{FF2B5EF4-FFF2-40B4-BE49-F238E27FC236}">
                <a16:creationId xmlns:a16="http://schemas.microsoft.com/office/drawing/2014/main" id="{6C937ED9-A2C4-497E-AAAB-78C27ADAFE18}"/>
              </a:ext>
            </a:extLst>
          </p:cNvPr>
          <p:cNvSpPr txBox="1"/>
          <p:nvPr/>
        </p:nvSpPr>
        <p:spPr>
          <a:xfrm>
            <a:off x="171450" y="820856"/>
            <a:ext cx="11944350"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ysClr val="windowText" lastClr="000000"/>
                </a:solidFill>
                <a:latin typeface="+mj-lt"/>
              </a:rPr>
              <a:t>Under this category, each successive number is obtained by multiplying (or dividing) the previous number with a fixed number.</a:t>
            </a:r>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2131702"/>
            <a:ext cx="11929641" cy="1028941"/>
          </a:xfrm>
        </p:spPr>
        <p:txBody>
          <a:bodyPr/>
          <a:lstStyle/>
          <a:p>
            <a:pPr marL="0" indent="0">
              <a:buNone/>
            </a:pPr>
            <a:r>
              <a:rPr lang="en-US" dirty="0">
                <a:solidFill>
                  <a:schemeClr val="accent6"/>
                </a:solidFill>
              </a:rPr>
              <a:t>Example: </a:t>
            </a:r>
            <a:r>
              <a:rPr lang="en-US" dirty="0"/>
              <a:t>5, 35, 245, 1715</a:t>
            </a:r>
          </a:p>
          <a:p>
            <a:pPr marL="0" indent="0">
              <a:buNone/>
            </a:pPr>
            <a:r>
              <a:rPr lang="en-US" dirty="0">
                <a:solidFill>
                  <a:schemeClr val="tx2"/>
                </a:solidFill>
              </a:rPr>
              <a:t>Solution: </a:t>
            </a:r>
            <a:r>
              <a:rPr lang="en-US" dirty="0"/>
              <a:t>Here previous number is multiplied by 7, hence answer is 12005.</a:t>
            </a:r>
          </a:p>
        </p:txBody>
      </p:sp>
    </p:spTree>
    <p:extLst>
      <p:ext uri="{BB962C8B-B14F-4D97-AF65-F5344CB8AC3E}">
        <p14:creationId xmlns:p14="http://schemas.microsoft.com/office/powerpoint/2010/main" val="121620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4. Mixed series:</a:t>
            </a:r>
            <a:endParaRPr lang="en-IN" dirty="0"/>
          </a:p>
        </p:txBody>
      </p:sp>
      <p:sp>
        <p:nvSpPr>
          <p:cNvPr id="11" name="TextBox 10">
            <a:extLst>
              <a:ext uri="{FF2B5EF4-FFF2-40B4-BE49-F238E27FC236}">
                <a16:creationId xmlns:a16="http://schemas.microsoft.com/office/drawing/2014/main" id="{6C937ED9-A2C4-497E-AAAB-78C27ADAFE18}"/>
              </a:ext>
            </a:extLst>
          </p:cNvPr>
          <p:cNvSpPr txBox="1"/>
          <p:nvPr/>
        </p:nvSpPr>
        <p:spPr>
          <a:xfrm>
            <a:off x="171450" y="820856"/>
            <a:ext cx="11944350"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ysClr val="windowText" lastClr="000000"/>
                </a:solidFill>
                <a:latin typeface="+mj-lt"/>
              </a:rPr>
              <a:t>Under this category, the number obeying various orders of two or more different type of series are arranged alternately in a single number of series.</a:t>
            </a:r>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2131702"/>
            <a:ext cx="11929641" cy="2678837"/>
          </a:xfrm>
        </p:spPr>
        <p:txBody>
          <a:bodyPr/>
          <a:lstStyle/>
          <a:p>
            <a:pPr marL="0" indent="0">
              <a:buNone/>
            </a:pPr>
            <a:r>
              <a:rPr lang="en-US" dirty="0">
                <a:solidFill>
                  <a:schemeClr val="accent6"/>
                </a:solidFill>
              </a:rPr>
              <a:t>Example: </a:t>
            </a:r>
            <a:r>
              <a:rPr lang="en-US" dirty="0"/>
              <a:t>7, 4, 5, 9, 20, ?</a:t>
            </a:r>
          </a:p>
          <a:p>
            <a:pPr marL="0" indent="0">
              <a:buNone/>
            </a:pPr>
            <a:r>
              <a:rPr lang="en-US" dirty="0">
                <a:solidFill>
                  <a:schemeClr val="tx2"/>
                </a:solidFill>
              </a:rPr>
              <a:t>Solution: </a:t>
            </a:r>
            <a:r>
              <a:rPr lang="en-US" dirty="0"/>
              <a:t>Here, second number is smaller than first one but from second number onwards, the series is in ascending order. So, there should be multiplication with fraction number or subtraction along with smaller multiplication.</a:t>
            </a:r>
          </a:p>
          <a:p>
            <a:pPr marL="0" indent="0">
              <a:buNone/>
            </a:pPr>
            <a:r>
              <a:rPr lang="en-US" dirty="0"/>
              <a:t>•	7 x 0.5 + 0.5 = 4,  4 x 1 + 1 = 5,  5 x 1.5 + 1.5 = 9,  9 x 2 + 2 = 20,  20 x 2.5 + 2.5 = 52.5</a:t>
            </a:r>
          </a:p>
          <a:p>
            <a:pPr marL="0" indent="0">
              <a:buNone/>
            </a:pPr>
            <a:r>
              <a:rPr lang="en-US" dirty="0"/>
              <a:t>•	Hence, answer will be 52.5</a:t>
            </a:r>
          </a:p>
          <a:p>
            <a:pPr marL="0" indent="0">
              <a:buNone/>
            </a:pPr>
            <a:endParaRPr lang="en-US" dirty="0"/>
          </a:p>
        </p:txBody>
      </p:sp>
    </p:spTree>
    <p:extLst>
      <p:ext uri="{BB962C8B-B14F-4D97-AF65-F5344CB8AC3E}">
        <p14:creationId xmlns:p14="http://schemas.microsoft.com/office/powerpoint/2010/main" val="359204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5. Merged series:</a:t>
            </a:r>
            <a:endParaRPr lang="en-IN" dirty="0"/>
          </a:p>
        </p:txBody>
      </p:sp>
      <p:sp>
        <p:nvSpPr>
          <p:cNvPr id="11" name="TextBox 10">
            <a:extLst>
              <a:ext uri="{FF2B5EF4-FFF2-40B4-BE49-F238E27FC236}">
                <a16:creationId xmlns:a16="http://schemas.microsoft.com/office/drawing/2014/main" id="{6C937ED9-A2C4-497E-AAAB-78C27ADAFE18}"/>
              </a:ext>
            </a:extLst>
          </p:cNvPr>
          <p:cNvSpPr txBox="1"/>
          <p:nvPr/>
        </p:nvSpPr>
        <p:spPr>
          <a:xfrm>
            <a:off x="171450" y="820856"/>
            <a:ext cx="11944350"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ysClr val="windowText" lastClr="000000"/>
                </a:solidFill>
                <a:latin typeface="+mj-lt"/>
              </a:rPr>
              <a:t>Under this category, usually two series are given with alternate position like one series is given for each odd place and second series is given for each even place. </a:t>
            </a:r>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2131702"/>
            <a:ext cx="11929641" cy="2678837"/>
          </a:xfrm>
        </p:spPr>
        <p:txBody>
          <a:bodyPr/>
          <a:lstStyle/>
          <a:p>
            <a:pPr marL="0" indent="0">
              <a:buNone/>
            </a:pPr>
            <a:r>
              <a:rPr lang="en-US" dirty="0">
                <a:solidFill>
                  <a:schemeClr val="accent6"/>
                </a:solidFill>
              </a:rPr>
              <a:t>Example: </a:t>
            </a:r>
            <a:r>
              <a:rPr lang="en-US" dirty="0"/>
              <a:t>5, 25, 7, ? , 9, 19</a:t>
            </a:r>
          </a:p>
          <a:p>
            <a:pPr marL="0" indent="0">
              <a:buNone/>
            </a:pPr>
            <a:r>
              <a:rPr lang="en-US" dirty="0">
                <a:solidFill>
                  <a:schemeClr val="tx2"/>
                </a:solidFill>
              </a:rPr>
              <a:t>Solution: </a:t>
            </a:r>
            <a:r>
              <a:rPr lang="en-US" dirty="0"/>
              <a:t>One series is 5, 7, 9 (+2)</a:t>
            </a:r>
          </a:p>
          <a:p>
            <a:pPr marL="0" indent="0">
              <a:buNone/>
            </a:pPr>
            <a:r>
              <a:rPr lang="en-US" dirty="0"/>
              <a:t>Second series is 25, ? , 19 (-3)</a:t>
            </a:r>
          </a:p>
          <a:p>
            <a:pPr marL="0" indent="0">
              <a:buNone/>
            </a:pPr>
            <a:r>
              <a:rPr lang="en-US" dirty="0"/>
              <a:t>Hence, answer will be 25 - 3 = 22 </a:t>
            </a:r>
          </a:p>
        </p:txBody>
      </p:sp>
    </p:spTree>
    <p:extLst>
      <p:ext uri="{BB962C8B-B14F-4D97-AF65-F5344CB8AC3E}">
        <p14:creationId xmlns:p14="http://schemas.microsoft.com/office/powerpoint/2010/main" val="354014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fad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F41F-7DAF-4586-9A74-97719FE5637F}"/>
              </a:ext>
            </a:extLst>
          </p:cNvPr>
          <p:cNvSpPr>
            <a:spLocks noGrp="1"/>
          </p:cNvSpPr>
          <p:nvPr>
            <p:ph type="title"/>
          </p:nvPr>
        </p:nvSpPr>
        <p:spPr/>
        <p:txBody>
          <a:bodyPr/>
          <a:lstStyle/>
          <a:p>
            <a:r>
              <a:rPr lang="en-US" dirty="0"/>
              <a:t>Exercise</a:t>
            </a:r>
            <a:endParaRPr lang="en-IN" dirty="0"/>
          </a:p>
        </p:txBody>
      </p:sp>
      <p:sp>
        <p:nvSpPr>
          <p:cNvPr id="5" name="Content Placeholder 4">
            <a:extLst>
              <a:ext uri="{FF2B5EF4-FFF2-40B4-BE49-F238E27FC236}">
                <a16:creationId xmlns:a16="http://schemas.microsoft.com/office/drawing/2014/main" id="{1831E903-C9D4-41BB-8727-D4D50422592B}"/>
              </a:ext>
            </a:extLst>
          </p:cNvPr>
          <p:cNvSpPr>
            <a:spLocks noGrp="1"/>
          </p:cNvSpPr>
          <p:nvPr>
            <p:ph idx="1"/>
          </p:nvPr>
        </p:nvSpPr>
        <p:spPr>
          <a:xfrm>
            <a:off x="262359" y="1072165"/>
            <a:ext cx="11929641" cy="2356835"/>
          </a:xfrm>
        </p:spPr>
        <p:txBody>
          <a:bodyPr/>
          <a:lstStyle/>
          <a:p>
            <a:r>
              <a:rPr lang="en-IN" dirty="0">
                <a:solidFill>
                  <a:schemeClr val="accent6"/>
                </a:solidFill>
              </a:rPr>
              <a:t>Ex-1:</a:t>
            </a:r>
            <a:r>
              <a:rPr lang="en-IN" dirty="0"/>
              <a:t> 100, 50, 52, 26, 28, ?</a:t>
            </a:r>
          </a:p>
          <a:p>
            <a:r>
              <a:rPr lang="en-IN" dirty="0">
                <a:solidFill>
                  <a:schemeClr val="accent6"/>
                </a:solidFill>
              </a:rPr>
              <a:t>Ex-2:</a:t>
            </a:r>
            <a:r>
              <a:rPr lang="en-IN" dirty="0"/>
              <a:t> 25, 34, 30, 39, 35, ?</a:t>
            </a:r>
          </a:p>
          <a:p>
            <a:r>
              <a:rPr lang="en-IN" dirty="0">
                <a:solidFill>
                  <a:schemeClr val="accent6"/>
                </a:solidFill>
              </a:rPr>
              <a:t>Ex-3:</a:t>
            </a:r>
            <a:r>
              <a:rPr lang="en-IN" dirty="0"/>
              <a:t> 32, ?, 92, 134, 184</a:t>
            </a:r>
          </a:p>
          <a:p>
            <a:r>
              <a:rPr lang="en-IN" dirty="0">
                <a:solidFill>
                  <a:schemeClr val="accent6"/>
                </a:solidFill>
              </a:rPr>
              <a:t>Ex-4: </a:t>
            </a:r>
            <a:r>
              <a:rPr lang="en-US" dirty="0"/>
              <a:t>5, 12, 39, 160, 805, ?</a:t>
            </a:r>
          </a:p>
          <a:p>
            <a:r>
              <a:rPr lang="en-US" dirty="0">
                <a:solidFill>
                  <a:schemeClr val="accent6"/>
                </a:solidFill>
              </a:rPr>
              <a:t>Ex-5: </a:t>
            </a:r>
            <a:r>
              <a:rPr lang="en-US" dirty="0"/>
              <a:t>16, 8, 12, 30, ? , 472.5</a:t>
            </a:r>
            <a:endParaRPr lang="en-IN" dirty="0"/>
          </a:p>
        </p:txBody>
      </p:sp>
    </p:spTree>
    <p:extLst>
      <p:ext uri="{BB962C8B-B14F-4D97-AF65-F5344CB8AC3E}">
        <p14:creationId xmlns:p14="http://schemas.microsoft.com/office/powerpoint/2010/main" val="22421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04B06-C10E-4190-BD46-724EC0E78F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1DE966-0B68-4A53-B3C0-533A991779BA}"/>
              </a:ext>
            </a:extLst>
          </p:cNvPr>
          <p:cNvSpPr>
            <a:spLocks noGrp="1"/>
          </p:cNvSpPr>
          <p:nvPr>
            <p:ph idx="1"/>
          </p:nvPr>
        </p:nvSpPr>
        <p:spPr/>
        <p:txBody>
          <a:bodyPr/>
          <a:lstStyle/>
          <a:p>
            <a:endParaRPr lang="en-IN"/>
          </a:p>
        </p:txBody>
      </p:sp>
      <p:sp>
        <p:nvSpPr>
          <p:cNvPr id="4" name="TextBox 3">
            <a:extLst>
              <a:ext uri="{FF2B5EF4-FFF2-40B4-BE49-F238E27FC236}">
                <a16:creationId xmlns:a16="http://schemas.microsoft.com/office/drawing/2014/main" id="{2D53DA87-D352-4A1B-9115-91EF56230C69}"/>
              </a:ext>
            </a:extLst>
          </p:cNvPr>
          <p:cNvSpPr txBox="1"/>
          <p:nvPr/>
        </p:nvSpPr>
        <p:spPr>
          <a:xfrm>
            <a:off x="3647660" y="823687"/>
            <a:ext cx="1580322" cy="461665"/>
          </a:xfrm>
          <a:prstGeom prst="rect">
            <a:avLst/>
          </a:prstGeom>
          <a:noFill/>
        </p:spPr>
        <p:txBody>
          <a:bodyPr wrap="square" rtlCol="0">
            <a:spAutoFit/>
          </a:bodyPr>
          <a:lstStyle/>
          <a:p>
            <a:r>
              <a:rPr lang="en-IN" sz="2400" dirty="0">
                <a:solidFill>
                  <a:schemeClr val="tx2"/>
                </a:solidFill>
              </a:rPr>
              <a:t>Ans = 14</a:t>
            </a:r>
          </a:p>
        </p:txBody>
      </p:sp>
      <p:sp>
        <p:nvSpPr>
          <p:cNvPr id="5" name="TextBox 4">
            <a:extLst>
              <a:ext uri="{FF2B5EF4-FFF2-40B4-BE49-F238E27FC236}">
                <a16:creationId xmlns:a16="http://schemas.microsoft.com/office/drawing/2014/main" id="{1B9EA904-17CD-45D1-A9D6-69CA1614E595}"/>
              </a:ext>
            </a:extLst>
          </p:cNvPr>
          <p:cNvSpPr txBox="1"/>
          <p:nvPr/>
        </p:nvSpPr>
        <p:spPr>
          <a:xfrm>
            <a:off x="3501887" y="1281772"/>
            <a:ext cx="1580322" cy="461665"/>
          </a:xfrm>
          <a:prstGeom prst="rect">
            <a:avLst/>
          </a:prstGeom>
          <a:noFill/>
        </p:spPr>
        <p:txBody>
          <a:bodyPr wrap="square" rtlCol="0">
            <a:spAutoFit/>
          </a:bodyPr>
          <a:lstStyle/>
          <a:p>
            <a:r>
              <a:rPr lang="en-IN" sz="2400" dirty="0">
                <a:solidFill>
                  <a:schemeClr val="tx2"/>
                </a:solidFill>
              </a:rPr>
              <a:t>Ans = 44</a:t>
            </a:r>
          </a:p>
        </p:txBody>
      </p:sp>
      <p:sp>
        <p:nvSpPr>
          <p:cNvPr id="6" name="TextBox 5">
            <a:extLst>
              <a:ext uri="{FF2B5EF4-FFF2-40B4-BE49-F238E27FC236}">
                <a16:creationId xmlns:a16="http://schemas.microsoft.com/office/drawing/2014/main" id="{4F4ECB3D-39A2-48DD-9C15-403B639EE981}"/>
              </a:ext>
            </a:extLst>
          </p:cNvPr>
          <p:cNvSpPr txBox="1"/>
          <p:nvPr/>
        </p:nvSpPr>
        <p:spPr>
          <a:xfrm>
            <a:off x="3356114" y="1743437"/>
            <a:ext cx="1580322" cy="461665"/>
          </a:xfrm>
          <a:prstGeom prst="rect">
            <a:avLst/>
          </a:prstGeom>
          <a:noFill/>
        </p:spPr>
        <p:txBody>
          <a:bodyPr wrap="square" rtlCol="0">
            <a:spAutoFit/>
          </a:bodyPr>
          <a:lstStyle/>
          <a:p>
            <a:r>
              <a:rPr lang="en-IN" sz="2400" dirty="0">
                <a:solidFill>
                  <a:schemeClr val="tx2"/>
                </a:solidFill>
              </a:rPr>
              <a:t>Ans = 58</a:t>
            </a:r>
          </a:p>
        </p:txBody>
      </p:sp>
      <p:sp>
        <p:nvSpPr>
          <p:cNvPr id="7" name="TextBox 6">
            <a:extLst>
              <a:ext uri="{FF2B5EF4-FFF2-40B4-BE49-F238E27FC236}">
                <a16:creationId xmlns:a16="http://schemas.microsoft.com/office/drawing/2014/main" id="{17EBCA9B-39A9-4D0A-A606-2C99791AFBF4}"/>
              </a:ext>
            </a:extLst>
          </p:cNvPr>
          <p:cNvSpPr txBox="1"/>
          <p:nvPr/>
        </p:nvSpPr>
        <p:spPr>
          <a:xfrm>
            <a:off x="3647660" y="2201522"/>
            <a:ext cx="1580322" cy="461665"/>
          </a:xfrm>
          <a:prstGeom prst="rect">
            <a:avLst/>
          </a:prstGeom>
          <a:noFill/>
        </p:spPr>
        <p:txBody>
          <a:bodyPr wrap="square" rtlCol="0">
            <a:spAutoFit/>
          </a:bodyPr>
          <a:lstStyle/>
          <a:p>
            <a:r>
              <a:rPr lang="en-IN" sz="2400" dirty="0">
                <a:solidFill>
                  <a:schemeClr val="tx2"/>
                </a:solidFill>
              </a:rPr>
              <a:t>Ans = 4836</a:t>
            </a:r>
          </a:p>
        </p:txBody>
      </p:sp>
      <p:sp>
        <p:nvSpPr>
          <p:cNvPr id="8" name="TextBox 7">
            <a:extLst>
              <a:ext uri="{FF2B5EF4-FFF2-40B4-BE49-F238E27FC236}">
                <a16:creationId xmlns:a16="http://schemas.microsoft.com/office/drawing/2014/main" id="{33BC6E8C-22CA-497D-AD1B-7C44E3284870}"/>
              </a:ext>
            </a:extLst>
          </p:cNvPr>
          <p:cNvSpPr txBox="1"/>
          <p:nvPr/>
        </p:nvSpPr>
        <p:spPr>
          <a:xfrm>
            <a:off x="3800060" y="2662262"/>
            <a:ext cx="1580322" cy="461665"/>
          </a:xfrm>
          <a:prstGeom prst="rect">
            <a:avLst/>
          </a:prstGeom>
          <a:noFill/>
        </p:spPr>
        <p:txBody>
          <a:bodyPr wrap="square" rtlCol="0">
            <a:spAutoFit/>
          </a:bodyPr>
          <a:lstStyle/>
          <a:p>
            <a:r>
              <a:rPr lang="en-IN" sz="2400" dirty="0">
                <a:solidFill>
                  <a:schemeClr val="tx2"/>
                </a:solidFill>
              </a:rPr>
              <a:t>Ans = 105</a:t>
            </a:r>
          </a:p>
        </p:txBody>
      </p:sp>
    </p:spTree>
    <p:extLst>
      <p:ext uri="{BB962C8B-B14F-4D97-AF65-F5344CB8AC3E}">
        <p14:creationId xmlns:p14="http://schemas.microsoft.com/office/powerpoint/2010/main" val="728689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6814</TotalTime>
  <Words>546</Words>
  <Application>Microsoft Office PowerPoint</Application>
  <PresentationFormat>Widescreen</PresentationFormat>
  <Paragraphs>48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Roboto Condensed Light</vt:lpstr>
      <vt:lpstr>Arial</vt:lpstr>
      <vt:lpstr>Calibri</vt:lpstr>
      <vt:lpstr>Wingdings</vt:lpstr>
      <vt:lpstr>Roboto Condensed</vt:lpstr>
      <vt:lpstr>Wingdings 3</vt:lpstr>
      <vt:lpstr>Office Theme</vt:lpstr>
      <vt:lpstr> Number Series </vt:lpstr>
      <vt:lpstr>1. Pure series</vt:lpstr>
      <vt:lpstr>2. Difference series:</vt:lpstr>
      <vt:lpstr>3. Geometric series:</vt:lpstr>
      <vt:lpstr>4. Mixed series:</vt:lpstr>
      <vt:lpstr>5. Merged series:</vt:lpstr>
      <vt:lpstr>Exercise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557</cp:revision>
  <dcterms:created xsi:type="dcterms:W3CDTF">2020-05-01T05:09:15Z</dcterms:created>
  <dcterms:modified xsi:type="dcterms:W3CDTF">2024-01-04T15:31:37Z</dcterms:modified>
</cp:coreProperties>
</file>