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310" r:id="rId2"/>
    <p:sldId id="409" r:id="rId3"/>
    <p:sldId id="416" r:id="rId4"/>
    <p:sldId id="417" r:id="rId5"/>
    <p:sldId id="418" r:id="rId6"/>
    <p:sldId id="419" r:id="rId7"/>
    <p:sldId id="421" r:id="rId8"/>
    <p:sldId id="422" r:id="rId9"/>
    <p:sldId id="423" r:id="rId10"/>
    <p:sldId id="411" r:id="rId11"/>
  </p:sldIdLst>
  <p:sldSz cx="12192000" cy="6858000"/>
  <p:notesSz cx="6858000" cy="9144000"/>
  <p:embeddedFontLst>
    <p:embeddedFont>
      <p:font typeface="Roboto Condensed" panose="02000000000000000000" pitchFamily="2" charset="0"/>
      <p:regular r:id="rId14"/>
      <p:bold r:id="rId15"/>
      <p:italic r:id="rId16"/>
      <p:boldItalic r:id="rId17"/>
    </p:embeddedFont>
    <p:embeddedFont>
      <p:font typeface="Roboto Condensed Light" panose="02000000000000000000" pitchFamily="2" charset="0"/>
      <p:regular r:id="rId18"/>
      <p:italic r:id="rId19"/>
    </p:embeddedFont>
    <p:embeddedFont>
      <p:font typeface="Wingdings 3" panose="05040102010807070707" pitchFamily="18" charset="2"/>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18-12-2024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D3718FA7-067A-C2D7-18C9-3E02FF90677D}"/>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Coding &amp; Decoding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Coding &amp; Decoding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75FEEA1-E9DD-166B-7729-C640F0F50C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Coding &amp; Decoding</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41F-7DAF-4586-9A74-97719FE5637F}"/>
              </a:ext>
            </a:extLst>
          </p:cNvPr>
          <p:cNvSpPr>
            <a:spLocks noGrp="1"/>
          </p:cNvSpPr>
          <p:nvPr>
            <p:ph type="title"/>
          </p:nvPr>
        </p:nvSpPr>
        <p:spPr/>
        <p:txBody>
          <a:bodyPr/>
          <a:lstStyle/>
          <a:p>
            <a:r>
              <a:rPr lang="en-US" dirty="0"/>
              <a:t>Exercise</a:t>
            </a:r>
            <a:endParaRPr lang="en-IN" dirty="0"/>
          </a:p>
        </p:txBody>
      </p:sp>
      <p:sp>
        <p:nvSpPr>
          <p:cNvPr id="5" name="Content Placeholder 4">
            <a:extLst>
              <a:ext uri="{FF2B5EF4-FFF2-40B4-BE49-F238E27FC236}">
                <a16:creationId xmlns:a16="http://schemas.microsoft.com/office/drawing/2014/main" id="{1831E903-C9D4-41BB-8727-D4D50422592B}"/>
              </a:ext>
            </a:extLst>
          </p:cNvPr>
          <p:cNvSpPr>
            <a:spLocks noGrp="1"/>
          </p:cNvSpPr>
          <p:nvPr>
            <p:ph idx="1"/>
          </p:nvPr>
        </p:nvSpPr>
        <p:spPr>
          <a:xfrm>
            <a:off x="131180" y="863443"/>
            <a:ext cx="11929641" cy="4712409"/>
          </a:xfrm>
        </p:spPr>
        <p:txBody>
          <a:bodyPr/>
          <a:lstStyle/>
          <a:p>
            <a:r>
              <a:rPr lang="en-IN" dirty="0">
                <a:solidFill>
                  <a:schemeClr val="accent6"/>
                </a:solidFill>
              </a:rPr>
              <a:t>Ex-1:</a:t>
            </a:r>
            <a:r>
              <a:rPr lang="en-IN" dirty="0"/>
              <a:t> </a:t>
            </a:r>
            <a:r>
              <a:rPr lang="en-US" dirty="0"/>
              <a:t>In a certain code language, REASONING is written as HZVILTMRM, then how is DIGINOTES written in same code language?</a:t>
            </a:r>
          </a:p>
          <a:p>
            <a:r>
              <a:rPr lang="en-IN" dirty="0">
                <a:solidFill>
                  <a:schemeClr val="accent6"/>
                </a:solidFill>
              </a:rPr>
              <a:t>Ex-2:</a:t>
            </a:r>
            <a:r>
              <a:rPr lang="en-IN" dirty="0"/>
              <a:t> </a:t>
            </a:r>
            <a:r>
              <a:rPr lang="en-US" dirty="0"/>
              <a:t>In a certain code language ZEBRA is written as WBYAJ, then how is HORSE written in same code language?</a:t>
            </a:r>
          </a:p>
          <a:p>
            <a:r>
              <a:rPr lang="en-IN" dirty="0">
                <a:solidFill>
                  <a:schemeClr val="accent6"/>
                </a:solidFill>
              </a:rPr>
              <a:t>Ex-3:</a:t>
            </a:r>
            <a:r>
              <a:rPr lang="en-IN" dirty="0"/>
              <a:t> </a:t>
            </a:r>
            <a:r>
              <a:rPr lang="en-US" dirty="0"/>
              <a:t>In a certain code language, GGOLD is written as IKUTN, then how is STARS written in same code language?</a:t>
            </a:r>
          </a:p>
          <a:p>
            <a:r>
              <a:rPr lang="en-IN" dirty="0">
                <a:solidFill>
                  <a:schemeClr val="accent6"/>
                </a:solidFill>
              </a:rPr>
              <a:t>Ex-4: </a:t>
            </a:r>
            <a:r>
              <a:rPr lang="en-US" dirty="0"/>
              <a:t>In a certain code language, RTS is written as 19 and MTH is written as 25, then how is IPL written in same code language?</a:t>
            </a:r>
          </a:p>
          <a:p>
            <a:r>
              <a:rPr lang="en-US" dirty="0">
                <a:solidFill>
                  <a:schemeClr val="accent6"/>
                </a:solidFill>
              </a:rPr>
              <a:t>Ex-5: </a:t>
            </a:r>
            <a:r>
              <a:rPr lang="en-US" dirty="0"/>
              <a:t>In a certain code language, PRINTER is written as STJNSCO, then how is DIGITAL written in same code language?</a:t>
            </a:r>
          </a:p>
          <a:p>
            <a:r>
              <a:rPr lang="en-US" dirty="0">
                <a:solidFill>
                  <a:schemeClr val="accent6"/>
                </a:solidFill>
              </a:rPr>
              <a:t>Ex-6: </a:t>
            </a:r>
            <a:r>
              <a:rPr lang="en-US" dirty="0"/>
              <a:t>If eye is called hand, hand is called mouth, mouth is called ear, ear is called nose and nose is called tongue, with which of the following would a person hear?</a:t>
            </a:r>
            <a:endParaRPr lang="en-IN" dirty="0"/>
          </a:p>
        </p:txBody>
      </p:sp>
      <p:sp>
        <p:nvSpPr>
          <p:cNvPr id="276" name="TextBox 275">
            <a:extLst>
              <a:ext uri="{FF2B5EF4-FFF2-40B4-BE49-F238E27FC236}">
                <a16:creationId xmlns:a16="http://schemas.microsoft.com/office/drawing/2014/main" id="{0A704C04-304C-4DD5-BCD4-CE930C0B5474}"/>
              </a:ext>
            </a:extLst>
          </p:cNvPr>
          <p:cNvSpPr txBox="1"/>
          <p:nvPr/>
        </p:nvSpPr>
        <p:spPr>
          <a:xfrm>
            <a:off x="4351683" y="1155595"/>
            <a:ext cx="2625588" cy="461665"/>
          </a:xfrm>
          <a:prstGeom prst="rect">
            <a:avLst/>
          </a:prstGeom>
          <a:noFill/>
        </p:spPr>
        <p:txBody>
          <a:bodyPr wrap="square" rtlCol="0">
            <a:spAutoFit/>
          </a:bodyPr>
          <a:lstStyle/>
          <a:p>
            <a:r>
              <a:rPr lang="en-IN" sz="2400" dirty="0">
                <a:solidFill>
                  <a:schemeClr val="tx2"/>
                </a:solidFill>
              </a:rPr>
              <a:t>Ans = RTRWMHVGL</a:t>
            </a:r>
          </a:p>
        </p:txBody>
      </p:sp>
      <p:sp>
        <p:nvSpPr>
          <p:cNvPr id="7" name="TextBox 6">
            <a:extLst>
              <a:ext uri="{FF2B5EF4-FFF2-40B4-BE49-F238E27FC236}">
                <a16:creationId xmlns:a16="http://schemas.microsoft.com/office/drawing/2014/main" id="{6754023A-AF84-4854-A278-E2A8AED45660}"/>
              </a:ext>
            </a:extLst>
          </p:cNvPr>
          <p:cNvSpPr txBox="1"/>
          <p:nvPr/>
        </p:nvSpPr>
        <p:spPr>
          <a:xfrm>
            <a:off x="3170581" y="1937225"/>
            <a:ext cx="1798984" cy="461665"/>
          </a:xfrm>
          <a:prstGeom prst="rect">
            <a:avLst/>
          </a:prstGeom>
          <a:noFill/>
        </p:spPr>
        <p:txBody>
          <a:bodyPr wrap="square" rtlCol="0">
            <a:spAutoFit/>
          </a:bodyPr>
          <a:lstStyle/>
          <a:p>
            <a:r>
              <a:rPr lang="en-IN" sz="2400" dirty="0">
                <a:solidFill>
                  <a:schemeClr val="tx2"/>
                </a:solidFill>
              </a:rPr>
              <a:t>Ans = MTIWI</a:t>
            </a:r>
          </a:p>
        </p:txBody>
      </p:sp>
      <p:sp>
        <p:nvSpPr>
          <p:cNvPr id="8" name="TextBox 7">
            <a:extLst>
              <a:ext uri="{FF2B5EF4-FFF2-40B4-BE49-F238E27FC236}">
                <a16:creationId xmlns:a16="http://schemas.microsoft.com/office/drawing/2014/main" id="{393C993D-07D7-49CF-B311-D09760E8A90A}"/>
              </a:ext>
            </a:extLst>
          </p:cNvPr>
          <p:cNvSpPr txBox="1"/>
          <p:nvPr/>
        </p:nvSpPr>
        <p:spPr>
          <a:xfrm>
            <a:off x="3166442" y="2733563"/>
            <a:ext cx="1822174" cy="461665"/>
          </a:xfrm>
          <a:prstGeom prst="rect">
            <a:avLst/>
          </a:prstGeom>
          <a:noFill/>
        </p:spPr>
        <p:txBody>
          <a:bodyPr wrap="square" rtlCol="0">
            <a:spAutoFit/>
          </a:bodyPr>
          <a:lstStyle/>
          <a:p>
            <a:r>
              <a:rPr lang="en-IN" sz="2400" dirty="0">
                <a:solidFill>
                  <a:schemeClr val="tx2"/>
                </a:solidFill>
              </a:rPr>
              <a:t>Ans = UXGZC</a:t>
            </a:r>
          </a:p>
        </p:txBody>
      </p:sp>
      <p:sp>
        <p:nvSpPr>
          <p:cNvPr id="9" name="TextBox 8">
            <a:extLst>
              <a:ext uri="{FF2B5EF4-FFF2-40B4-BE49-F238E27FC236}">
                <a16:creationId xmlns:a16="http://schemas.microsoft.com/office/drawing/2014/main" id="{57454174-94AC-409E-8937-441C44542C1B}"/>
              </a:ext>
            </a:extLst>
          </p:cNvPr>
          <p:cNvSpPr txBox="1"/>
          <p:nvPr/>
        </p:nvSpPr>
        <p:spPr>
          <a:xfrm>
            <a:off x="4382328" y="3504677"/>
            <a:ext cx="1321905" cy="461665"/>
          </a:xfrm>
          <a:prstGeom prst="rect">
            <a:avLst/>
          </a:prstGeom>
          <a:noFill/>
        </p:spPr>
        <p:txBody>
          <a:bodyPr wrap="square" rtlCol="0">
            <a:spAutoFit/>
          </a:bodyPr>
          <a:lstStyle/>
          <a:p>
            <a:r>
              <a:rPr lang="en-IN" sz="2400" dirty="0">
                <a:solidFill>
                  <a:schemeClr val="tx2"/>
                </a:solidFill>
              </a:rPr>
              <a:t>Ans = 13</a:t>
            </a:r>
          </a:p>
        </p:txBody>
      </p:sp>
      <p:sp>
        <p:nvSpPr>
          <p:cNvPr id="10" name="TextBox 9">
            <a:extLst>
              <a:ext uri="{FF2B5EF4-FFF2-40B4-BE49-F238E27FC236}">
                <a16:creationId xmlns:a16="http://schemas.microsoft.com/office/drawing/2014/main" id="{7E51DD56-E4D8-4FD6-84B5-18F32C2F7436}"/>
              </a:ext>
            </a:extLst>
          </p:cNvPr>
          <p:cNvSpPr txBox="1"/>
          <p:nvPr/>
        </p:nvSpPr>
        <p:spPr>
          <a:xfrm>
            <a:off x="3521763" y="4308473"/>
            <a:ext cx="1984515" cy="461665"/>
          </a:xfrm>
          <a:prstGeom prst="rect">
            <a:avLst/>
          </a:prstGeom>
          <a:noFill/>
        </p:spPr>
        <p:txBody>
          <a:bodyPr wrap="square" rtlCol="0">
            <a:spAutoFit/>
          </a:bodyPr>
          <a:lstStyle/>
          <a:p>
            <a:r>
              <a:rPr lang="en-IN" sz="2400" dirty="0">
                <a:solidFill>
                  <a:schemeClr val="tx2"/>
                </a:solidFill>
              </a:rPr>
              <a:t>Ans = GKHISYI</a:t>
            </a:r>
          </a:p>
        </p:txBody>
      </p:sp>
      <p:sp>
        <p:nvSpPr>
          <p:cNvPr id="11" name="TextBox 10">
            <a:extLst>
              <a:ext uri="{FF2B5EF4-FFF2-40B4-BE49-F238E27FC236}">
                <a16:creationId xmlns:a16="http://schemas.microsoft.com/office/drawing/2014/main" id="{74B5D609-3F15-48C3-A888-1ADF4D997A99}"/>
              </a:ext>
            </a:extLst>
          </p:cNvPr>
          <p:cNvSpPr txBox="1"/>
          <p:nvPr/>
        </p:nvSpPr>
        <p:spPr>
          <a:xfrm>
            <a:off x="9102999" y="5092512"/>
            <a:ext cx="1603515" cy="461665"/>
          </a:xfrm>
          <a:prstGeom prst="rect">
            <a:avLst/>
          </a:prstGeom>
          <a:noFill/>
        </p:spPr>
        <p:txBody>
          <a:bodyPr wrap="square" rtlCol="0">
            <a:spAutoFit/>
          </a:bodyPr>
          <a:lstStyle/>
          <a:p>
            <a:r>
              <a:rPr lang="en-IN" sz="2400" dirty="0">
                <a:solidFill>
                  <a:schemeClr val="tx2"/>
                </a:solidFill>
              </a:rPr>
              <a:t>Ans = nose</a:t>
            </a:r>
          </a:p>
        </p:txBody>
      </p:sp>
    </p:spTree>
    <p:extLst>
      <p:ext uri="{BB962C8B-B14F-4D97-AF65-F5344CB8AC3E}">
        <p14:creationId xmlns:p14="http://schemas.microsoft.com/office/powerpoint/2010/main" val="22421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6"/>
                                        </p:tgtEl>
                                        <p:attrNameLst>
                                          <p:attrName>style.visibility</p:attrName>
                                        </p:attrNameLst>
                                      </p:cBhvr>
                                      <p:to>
                                        <p:strVal val="visible"/>
                                      </p:to>
                                    </p:set>
                                    <p:animEffect transition="in" filter="fade">
                                      <p:cBhvr>
                                        <p:cTn id="37" dur="500"/>
                                        <p:tgtEl>
                                          <p:spTgt spid="2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76" grpId="0"/>
      <p:bldP spid="7"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Introduction</a:t>
            </a:r>
            <a:endParaRPr lang="en-IN" dirty="0"/>
          </a:p>
        </p:txBody>
      </p:sp>
      <p:sp>
        <p:nvSpPr>
          <p:cNvPr id="7" name="Content Placeholder 6">
            <a:extLst>
              <a:ext uri="{FF2B5EF4-FFF2-40B4-BE49-F238E27FC236}">
                <a16:creationId xmlns:a16="http://schemas.microsoft.com/office/drawing/2014/main" id="{AE04E803-21AA-4CB7-B183-6210F9A572E1}"/>
              </a:ext>
            </a:extLst>
          </p:cNvPr>
          <p:cNvSpPr>
            <a:spLocks noGrp="1"/>
          </p:cNvSpPr>
          <p:nvPr>
            <p:ph idx="1"/>
          </p:nvPr>
        </p:nvSpPr>
        <p:spPr/>
        <p:txBody>
          <a:bodyPr/>
          <a:lstStyle/>
          <a:p>
            <a:r>
              <a:rPr lang="en-US" dirty="0"/>
              <a:t>It is a technique to transform the characters in such a way that no third person can understand it.</a:t>
            </a:r>
          </a:p>
          <a:p>
            <a:r>
              <a:rPr lang="en-US" dirty="0"/>
              <a:t>Approach of solving the question of coding:</a:t>
            </a:r>
          </a:p>
          <a:p>
            <a:pPr marL="0" indent="0">
              <a:buNone/>
            </a:pPr>
            <a:r>
              <a:rPr lang="en-US" dirty="0"/>
              <a:t>a) Observe characters (alphabets/numbers/symbols) given in the code properly.</a:t>
            </a:r>
          </a:p>
          <a:p>
            <a:pPr marL="0" indent="0">
              <a:buNone/>
            </a:pPr>
            <a:r>
              <a:rPr lang="en-US" dirty="0"/>
              <a:t>b) Find the pattern and sequence it follows, whether it is ascending, descending or pair based.</a:t>
            </a:r>
          </a:p>
          <a:p>
            <a:pPr marL="0" indent="0">
              <a:buNone/>
            </a:pPr>
            <a:r>
              <a:rPr lang="en-US" dirty="0"/>
              <a:t>c) Solve the asked characters using the same pattern and sequence.</a:t>
            </a:r>
          </a:p>
          <a:p>
            <a:endParaRPr lang="en-IN" dirty="0"/>
          </a:p>
        </p:txBody>
      </p:sp>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Different types of pattern for coding</a:t>
            </a:r>
            <a:endParaRPr lang="en-IN" dirty="0"/>
          </a:p>
        </p:txBody>
      </p:sp>
      <p:pic>
        <p:nvPicPr>
          <p:cNvPr id="8" name="Picture 7">
            <a:extLst>
              <a:ext uri="{FF2B5EF4-FFF2-40B4-BE49-F238E27FC236}">
                <a16:creationId xmlns:a16="http://schemas.microsoft.com/office/drawing/2014/main" id="{BF825214-0E1E-480B-982C-04748050D4AC}"/>
              </a:ext>
            </a:extLst>
          </p:cNvPr>
          <p:cNvPicPr/>
          <p:nvPr/>
        </p:nvPicPr>
        <p:blipFill>
          <a:blip r:embed="rId2">
            <a:extLst>
              <a:ext uri="{28A0092B-C50C-407E-A947-70E740481C1C}">
                <a14:useLocalDpi xmlns:a14="http://schemas.microsoft.com/office/drawing/2010/main" val="0"/>
              </a:ext>
            </a:extLst>
          </a:blip>
          <a:stretch>
            <a:fillRect/>
          </a:stretch>
        </p:blipFill>
        <p:spPr>
          <a:xfrm>
            <a:off x="462390" y="1075109"/>
            <a:ext cx="2280810" cy="1479248"/>
          </a:xfrm>
          <a:prstGeom prst="rect">
            <a:avLst/>
          </a:prstGeom>
        </p:spPr>
      </p:pic>
      <p:pic>
        <p:nvPicPr>
          <p:cNvPr id="9" name="Picture 8">
            <a:extLst>
              <a:ext uri="{FF2B5EF4-FFF2-40B4-BE49-F238E27FC236}">
                <a16:creationId xmlns:a16="http://schemas.microsoft.com/office/drawing/2014/main" id="{2B1560F0-96C0-40BC-8979-1C039D5C6BA8}"/>
              </a:ext>
            </a:extLst>
          </p:cNvPr>
          <p:cNvPicPr/>
          <p:nvPr/>
        </p:nvPicPr>
        <p:blipFill>
          <a:blip r:embed="rId3">
            <a:extLst>
              <a:ext uri="{28A0092B-C50C-407E-A947-70E740481C1C}">
                <a14:useLocalDpi xmlns:a14="http://schemas.microsoft.com/office/drawing/2010/main" val="0"/>
              </a:ext>
            </a:extLst>
          </a:blip>
          <a:stretch>
            <a:fillRect/>
          </a:stretch>
        </p:blipFill>
        <p:spPr>
          <a:xfrm>
            <a:off x="4660927" y="1098301"/>
            <a:ext cx="2432823" cy="1489711"/>
          </a:xfrm>
          <a:prstGeom prst="rect">
            <a:avLst/>
          </a:prstGeom>
        </p:spPr>
      </p:pic>
      <p:pic>
        <p:nvPicPr>
          <p:cNvPr id="10" name="Picture 9">
            <a:extLst>
              <a:ext uri="{FF2B5EF4-FFF2-40B4-BE49-F238E27FC236}">
                <a16:creationId xmlns:a16="http://schemas.microsoft.com/office/drawing/2014/main" id="{F0C87F30-5E8E-43AE-B797-783BAC49382D}"/>
              </a:ext>
            </a:extLst>
          </p:cNvPr>
          <p:cNvPicPr/>
          <p:nvPr/>
        </p:nvPicPr>
        <p:blipFill>
          <a:blip r:embed="rId4">
            <a:extLst>
              <a:ext uri="{28A0092B-C50C-407E-A947-70E740481C1C}">
                <a14:useLocalDpi xmlns:a14="http://schemas.microsoft.com/office/drawing/2010/main" val="0"/>
              </a:ext>
            </a:extLst>
          </a:blip>
          <a:stretch>
            <a:fillRect/>
          </a:stretch>
        </p:blipFill>
        <p:spPr>
          <a:xfrm>
            <a:off x="8834507" y="1069877"/>
            <a:ext cx="2895103" cy="1489711"/>
          </a:xfrm>
          <a:prstGeom prst="rect">
            <a:avLst/>
          </a:prstGeom>
        </p:spPr>
      </p:pic>
      <p:pic>
        <p:nvPicPr>
          <p:cNvPr id="6" name="Picture 5">
            <a:extLst>
              <a:ext uri="{FF2B5EF4-FFF2-40B4-BE49-F238E27FC236}">
                <a16:creationId xmlns:a16="http://schemas.microsoft.com/office/drawing/2014/main" id="{CA339840-316F-4C21-820C-456D5F4C3594}"/>
              </a:ext>
            </a:extLst>
          </p:cNvPr>
          <p:cNvPicPr/>
          <p:nvPr/>
        </p:nvPicPr>
        <p:blipFill>
          <a:blip r:embed="rId5">
            <a:extLst>
              <a:ext uri="{28A0092B-C50C-407E-A947-70E740481C1C}">
                <a14:useLocalDpi xmlns:a14="http://schemas.microsoft.com/office/drawing/2010/main" val="0"/>
              </a:ext>
            </a:extLst>
          </a:blip>
          <a:stretch>
            <a:fillRect/>
          </a:stretch>
        </p:blipFill>
        <p:spPr>
          <a:xfrm>
            <a:off x="2267889" y="3741213"/>
            <a:ext cx="2393038" cy="1685552"/>
          </a:xfrm>
          <a:prstGeom prst="rect">
            <a:avLst/>
          </a:prstGeom>
        </p:spPr>
      </p:pic>
      <p:pic>
        <p:nvPicPr>
          <p:cNvPr id="7" name="Picture 6">
            <a:extLst>
              <a:ext uri="{FF2B5EF4-FFF2-40B4-BE49-F238E27FC236}">
                <a16:creationId xmlns:a16="http://schemas.microsoft.com/office/drawing/2014/main" id="{E95FD4A7-D0BD-480D-B45E-C8F1027136AB}"/>
              </a:ext>
            </a:extLst>
          </p:cNvPr>
          <p:cNvPicPr/>
          <p:nvPr/>
        </p:nvPicPr>
        <p:blipFill>
          <a:blip r:embed="rId6">
            <a:extLst>
              <a:ext uri="{28A0092B-C50C-407E-A947-70E740481C1C}">
                <a14:useLocalDpi xmlns:a14="http://schemas.microsoft.com/office/drawing/2010/main" val="0"/>
              </a:ext>
            </a:extLst>
          </a:blip>
          <a:stretch>
            <a:fillRect/>
          </a:stretch>
        </p:blipFill>
        <p:spPr>
          <a:xfrm>
            <a:off x="6822522" y="3741213"/>
            <a:ext cx="2589834" cy="1740190"/>
          </a:xfrm>
          <a:prstGeom prst="rect">
            <a:avLst/>
          </a:prstGeom>
        </p:spPr>
      </p:pic>
    </p:spTree>
    <p:extLst>
      <p:ext uri="{BB962C8B-B14F-4D97-AF65-F5344CB8AC3E}">
        <p14:creationId xmlns:p14="http://schemas.microsoft.com/office/powerpoint/2010/main" val="16234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Alphabets with numbers</a:t>
            </a:r>
            <a:endParaRPr lang="en-IN" dirty="0"/>
          </a:p>
        </p:txBody>
      </p:sp>
      <p:graphicFrame>
        <p:nvGraphicFramePr>
          <p:cNvPr id="6" name="Table 5">
            <a:extLst>
              <a:ext uri="{FF2B5EF4-FFF2-40B4-BE49-F238E27FC236}">
                <a16:creationId xmlns:a16="http://schemas.microsoft.com/office/drawing/2014/main" id="{F722DA7F-7982-4EF6-8412-0ED48AEF1F08}"/>
              </a:ext>
            </a:extLst>
          </p:cNvPr>
          <p:cNvGraphicFramePr>
            <a:graphicFrameLocks noGrp="1"/>
          </p:cNvGraphicFramePr>
          <p:nvPr>
            <p:extLst>
              <p:ext uri="{D42A27DB-BD31-4B8C-83A1-F6EECF244321}">
                <p14:modId xmlns:p14="http://schemas.microsoft.com/office/powerpoint/2010/main" val="2734649685"/>
              </p:ext>
            </p:extLst>
          </p:nvPr>
        </p:nvGraphicFramePr>
        <p:xfrm>
          <a:off x="530986" y="1588215"/>
          <a:ext cx="11130028" cy="979170"/>
        </p:xfrm>
        <a:graphic>
          <a:graphicData uri="http://schemas.openxmlformats.org/drawingml/2006/table">
            <a:tbl>
              <a:tblPr firstRow="1" firstCol="1" bandRow="1">
                <a:tableStyleId>{5C22544A-7EE6-4342-B048-85BDC9FD1C3A}</a:tableStyleId>
              </a:tblPr>
              <a:tblGrid>
                <a:gridCol w="856156">
                  <a:extLst>
                    <a:ext uri="{9D8B030D-6E8A-4147-A177-3AD203B41FA5}">
                      <a16:colId xmlns:a16="http://schemas.microsoft.com/office/drawing/2014/main" val="1671125212"/>
                    </a:ext>
                  </a:extLst>
                </a:gridCol>
                <a:gridCol w="856156">
                  <a:extLst>
                    <a:ext uri="{9D8B030D-6E8A-4147-A177-3AD203B41FA5}">
                      <a16:colId xmlns:a16="http://schemas.microsoft.com/office/drawing/2014/main" val="3526619162"/>
                    </a:ext>
                  </a:extLst>
                </a:gridCol>
                <a:gridCol w="856156">
                  <a:extLst>
                    <a:ext uri="{9D8B030D-6E8A-4147-A177-3AD203B41FA5}">
                      <a16:colId xmlns:a16="http://schemas.microsoft.com/office/drawing/2014/main" val="2427350225"/>
                    </a:ext>
                  </a:extLst>
                </a:gridCol>
                <a:gridCol w="856156">
                  <a:extLst>
                    <a:ext uri="{9D8B030D-6E8A-4147-A177-3AD203B41FA5}">
                      <a16:colId xmlns:a16="http://schemas.microsoft.com/office/drawing/2014/main" val="659402888"/>
                    </a:ext>
                  </a:extLst>
                </a:gridCol>
                <a:gridCol w="856156">
                  <a:extLst>
                    <a:ext uri="{9D8B030D-6E8A-4147-A177-3AD203B41FA5}">
                      <a16:colId xmlns:a16="http://schemas.microsoft.com/office/drawing/2014/main" val="3556411076"/>
                    </a:ext>
                  </a:extLst>
                </a:gridCol>
                <a:gridCol w="856156">
                  <a:extLst>
                    <a:ext uri="{9D8B030D-6E8A-4147-A177-3AD203B41FA5}">
                      <a16:colId xmlns:a16="http://schemas.microsoft.com/office/drawing/2014/main" val="2555859235"/>
                    </a:ext>
                  </a:extLst>
                </a:gridCol>
                <a:gridCol w="856156">
                  <a:extLst>
                    <a:ext uri="{9D8B030D-6E8A-4147-A177-3AD203B41FA5}">
                      <a16:colId xmlns:a16="http://schemas.microsoft.com/office/drawing/2014/main" val="4131117036"/>
                    </a:ext>
                  </a:extLst>
                </a:gridCol>
                <a:gridCol w="856156">
                  <a:extLst>
                    <a:ext uri="{9D8B030D-6E8A-4147-A177-3AD203B41FA5}">
                      <a16:colId xmlns:a16="http://schemas.microsoft.com/office/drawing/2014/main" val="260635575"/>
                    </a:ext>
                  </a:extLst>
                </a:gridCol>
                <a:gridCol w="856156">
                  <a:extLst>
                    <a:ext uri="{9D8B030D-6E8A-4147-A177-3AD203B41FA5}">
                      <a16:colId xmlns:a16="http://schemas.microsoft.com/office/drawing/2014/main" val="1508946433"/>
                    </a:ext>
                  </a:extLst>
                </a:gridCol>
                <a:gridCol w="856156">
                  <a:extLst>
                    <a:ext uri="{9D8B030D-6E8A-4147-A177-3AD203B41FA5}">
                      <a16:colId xmlns:a16="http://schemas.microsoft.com/office/drawing/2014/main" val="3119052027"/>
                    </a:ext>
                  </a:extLst>
                </a:gridCol>
                <a:gridCol w="856156">
                  <a:extLst>
                    <a:ext uri="{9D8B030D-6E8A-4147-A177-3AD203B41FA5}">
                      <a16:colId xmlns:a16="http://schemas.microsoft.com/office/drawing/2014/main" val="1524021731"/>
                    </a:ext>
                  </a:extLst>
                </a:gridCol>
                <a:gridCol w="856156">
                  <a:extLst>
                    <a:ext uri="{9D8B030D-6E8A-4147-A177-3AD203B41FA5}">
                      <a16:colId xmlns:a16="http://schemas.microsoft.com/office/drawing/2014/main" val="12216947"/>
                    </a:ext>
                  </a:extLst>
                </a:gridCol>
                <a:gridCol w="856156">
                  <a:extLst>
                    <a:ext uri="{9D8B030D-6E8A-4147-A177-3AD203B41FA5}">
                      <a16:colId xmlns:a16="http://schemas.microsoft.com/office/drawing/2014/main" val="4237071625"/>
                    </a:ext>
                  </a:extLst>
                </a:gridCol>
              </a:tblGrid>
              <a:tr h="36000">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2</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3</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4</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5</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6</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7</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8</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9</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10</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11</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12</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a:solidFill>
                            <a:sysClr val="windowText" lastClr="000000"/>
                          </a:solidFill>
                          <a:effectLst/>
                          <a:latin typeface="+mn-lt"/>
                          <a:ea typeface="+mn-ea"/>
                          <a:cs typeface="+mn-cs"/>
                        </a:rPr>
                        <a:t>13</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5377586"/>
                  </a:ext>
                </a:extLst>
              </a:tr>
              <a:tr h="36000">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A</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B</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C</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D</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E</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F</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G</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H</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I</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J</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K</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L</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a:solidFill>
                            <a:sysClr val="windowText" lastClr="000000"/>
                          </a:solidFill>
                          <a:effectLst/>
                          <a:latin typeface="+mn-lt"/>
                          <a:ea typeface="+mn-ea"/>
                          <a:cs typeface="+mn-cs"/>
                        </a:rPr>
                        <a:t>M</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83545561"/>
                  </a:ext>
                </a:extLst>
              </a:tr>
              <a:tr h="36000">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26</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25</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24</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n-lt"/>
                          <a:ea typeface="+mn-ea"/>
                          <a:cs typeface="+mn-cs"/>
                        </a:rPr>
                        <a:t>23</a:t>
                      </a:r>
                      <a:endParaRPr lang="en-IN" sz="2000" b="0" kern="120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22</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21</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20</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19</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18</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17</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16</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n-lt"/>
                          <a:ea typeface="+mn-ea"/>
                          <a:cs typeface="+mn-cs"/>
                        </a:rPr>
                        <a:t>15</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dirty="0">
                          <a:solidFill>
                            <a:sysClr val="windowText" lastClr="000000"/>
                          </a:solidFill>
                          <a:effectLst/>
                          <a:latin typeface="+mn-lt"/>
                          <a:ea typeface="+mn-ea"/>
                          <a:cs typeface="+mn-cs"/>
                        </a:rPr>
                        <a:t>14</a:t>
                      </a:r>
                      <a:endParaRPr lang="en-IN" sz="2000" b="0" kern="1200" dirty="0">
                        <a:solidFill>
                          <a:sysClr val="windowText" lastClr="000000"/>
                        </a:solidFill>
                        <a:effectLst/>
                        <a:latin typeface="+mn-lt"/>
                        <a:ea typeface="+mn-ea"/>
                        <a:cs typeface="+mn-cs"/>
                      </a:endParaRPr>
                    </a:p>
                  </a:txBody>
                  <a:tcPr marL="68580" marR="68580" marT="0" marB="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7184101"/>
                  </a:ext>
                </a:extLst>
              </a:tr>
            </a:tbl>
          </a:graphicData>
        </a:graphic>
      </p:graphicFrame>
      <p:graphicFrame>
        <p:nvGraphicFramePr>
          <p:cNvPr id="8" name="Table 7">
            <a:extLst>
              <a:ext uri="{FF2B5EF4-FFF2-40B4-BE49-F238E27FC236}">
                <a16:creationId xmlns:a16="http://schemas.microsoft.com/office/drawing/2014/main" id="{468F6194-A0D3-4F0E-AE75-BE4374943FEE}"/>
              </a:ext>
            </a:extLst>
          </p:cNvPr>
          <p:cNvGraphicFramePr>
            <a:graphicFrameLocks noGrp="1"/>
          </p:cNvGraphicFramePr>
          <p:nvPr>
            <p:extLst>
              <p:ext uri="{D42A27DB-BD31-4B8C-83A1-F6EECF244321}">
                <p14:modId xmlns:p14="http://schemas.microsoft.com/office/powerpoint/2010/main" val="1636259810"/>
              </p:ext>
            </p:extLst>
          </p:nvPr>
        </p:nvGraphicFramePr>
        <p:xfrm>
          <a:off x="530986" y="3756989"/>
          <a:ext cx="11130028" cy="979170"/>
        </p:xfrm>
        <a:graphic>
          <a:graphicData uri="http://schemas.openxmlformats.org/drawingml/2006/table">
            <a:tbl>
              <a:tblPr firstRow="1" firstCol="1" bandRow="1">
                <a:tableStyleId>{5C22544A-7EE6-4342-B048-85BDC9FD1C3A}</a:tableStyleId>
              </a:tblPr>
              <a:tblGrid>
                <a:gridCol w="856156">
                  <a:extLst>
                    <a:ext uri="{9D8B030D-6E8A-4147-A177-3AD203B41FA5}">
                      <a16:colId xmlns:a16="http://schemas.microsoft.com/office/drawing/2014/main" val="1671125212"/>
                    </a:ext>
                  </a:extLst>
                </a:gridCol>
                <a:gridCol w="856156">
                  <a:extLst>
                    <a:ext uri="{9D8B030D-6E8A-4147-A177-3AD203B41FA5}">
                      <a16:colId xmlns:a16="http://schemas.microsoft.com/office/drawing/2014/main" val="3526619162"/>
                    </a:ext>
                  </a:extLst>
                </a:gridCol>
                <a:gridCol w="856156">
                  <a:extLst>
                    <a:ext uri="{9D8B030D-6E8A-4147-A177-3AD203B41FA5}">
                      <a16:colId xmlns:a16="http://schemas.microsoft.com/office/drawing/2014/main" val="2427350225"/>
                    </a:ext>
                  </a:extLst>
                </a:gridCol>
                <a:gridCol w="856156">
                  <a:extLst>
                    <a:ext uri="{9D8B030D-6E8A-4147-A177-3AD203B41FA5}">
                      <a16:colId xmlns:a16="http://schemas.microsoft.com/office/drawing/2014/main" val="659402888"/>
                    </a:ext>
                  </a:extLst>
                </a:gridCol>
                <a:gridCol w="856156">
                  <a:extLst>
                    <a:ext uri="{9D8B030D-6E8A-4147-A177-3AD203B41FA5}">
                      <a16:colId xmlns:a16="http://schemas.microsoft.com/office/drawing/2014/main" val="3556411076"/>
                    </a:ext>
                  </a:extLst>
                </a:gridCol>
                <a:gridCol w="856156">
                  <a:extLst>
                    <a:ext uri="{9D8B030D-6E8A-4147-A177-3AD203B41FA5}">
                      <a16:colId xmlns:a16="http://schemas.microsoft.com/office/drawing/2014/main" val="2555859235"/>
                    </a:ext>
                  </a:extLst>
                </a:gridCol>
                <a:gridCol w="856156">
                  <a:extLst>
                    <a:ext uri="{9D8B030D-6E8A-4147-A177-3AD203B41FA5}">
                      <a16:colId xmlns:a16="http://schemas.microsoft.com/office/drawing/2014/main" val="4131117036"/>
                    </a:ext>
                  </a:extLst>
                </a:gridCol>
                <a:gridCol w="856156">
                  <a:extLst>
                    <a:ext uri="{9D8B030D-6E8A-4147-A177-3AD203B41FA5}">
                      <a16:colId xmlns:a16="http://schemas.microsoft.com/office/drawing/2014/main" val="260635575"/>
                    </a:ext>
                  </a:extLst>
                </a:gridCol>
                <a:gridCol w="856156">
                  <a:extLst>
                    <a:ext uri="{9D8B030D-6E8A-4147-A177-3AD203B41FA5}">
                      <a16:colId xmlns:a16="http://schemas.microsoft.com/office/drawing/2014/main" val="1508946433"/>
                    </a:ext>
                  </a:extLst>
                </a:gridCol>
                <a:gridCol w="856156">
                  <a:extLst>
                    <a:ext uri="{9D8B030D-6E8A-4147-A177-3AD203B41FA5}">
                      <a16:colId xmlns:a16="http://schemas.microsoft.com/office/drawing/2014/main" val="3119052027"/>
                    </a:ext>
                  </a:extLst>
                </a:gridCol>
                <a:gridCol w="856156">
                  <a:extLst>
                    <a:ext uri="{9D8B030D-6E8A-4147-A177-3AD203B41FA5}">
                      <a16:colId xmlns:a16="http://schemas.microsoft.com/office/drawing/2014/main" val="1524021731"/>
                    </a:ext>
                  </a:extLst>
                </a:gridCol>
                <a:gridCol w="856156">
                  <a:extLst>
                    <a:ext uri="{9D8B030D-6E8A-4147-A177-3AD203B41FA5}">
                      <a16:colId xmlns:a16="http://schemas.microsoft.com/office/drawing/2014/main" val="12216947"/>
                    </a:ext>
                  </a:extLst>
                </a:gridCol>
                <a:gridCol w="856156">
                  <a:extLst>
                    <a:ext uri="{9D8B030D-6E8A-4147-A177-3AD203B41FA5}">
                      <a16:colId xmlns:a16="http://schemas.microsoft.com/office/drawing/2014/main" val="4237071625"/>
                    </a:ext>
                  </a:extLst>
                </a:gridCol>
              </a:tblGrid>
              <a:tr h="36000">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14</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15</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16</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17</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18</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19</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20</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21</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22</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23</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24</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25</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26</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45377586"/>
                  </a:ext>
                </a:extLst>
              </a:tr>
              <a:tr h="36000">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N</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O</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P</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Q</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R</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S</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T</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U</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V</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W</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X</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Y</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Z</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83545561"/>
                  </a:ext>
                </a:extLst>
              </a:tr>
              <a:tr h="36000">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13</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a:solidFill>
                            <a:sysClr val="windowText" lastClr="000000"/>
                          </a:solidFill>
                          <a:effectLst/>
                          <a:latin typeface="+mj-lt"/>
                          <a:ea typeface="Calibri" panose="020F0502020204030204" pitchFamily="34" charset="0"/>
                          <a:cs typeface="Times New Roman" panose="02020603050405020304" pitchFamily="18" charset="0"/>
                        </a:rPr>
                        <a:t>12</a:t>
                      </a:r>
                      <a:endParaRPr lang="en-IN" sz="2000" b="0" kern="12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11</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10</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9</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8</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7</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6</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5</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4</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3</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2</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indent="0" algn="ctr" defTabSz="914400" rtl="0" eaLnBrk="1" latinLnBrk="0" hangingPunct="1">
                        <a:lnSpc>
                          <a:spcPct val="115000"/>
                        </a:lnSpc>
                        <a:spcAft>
                          <a:spcPts val="1000"/>
                        </a:spcAft>
                      </a:pPr>
                      <a:r>
                        <a:rPr lang="en-US" sz="2000" b="0" kern="1200" dirty="0">
                          <a:solidFill>
                            <a:sysClr val="windowText" lastClr="000000"/>
                          </a:solidFill>
                          <a:effectLst/>
                          <a:latin typeface="+mj-lt"/>
                          <a:ea typeface="Calibri" panose="020F0502020204030204" pitchFamily="34" charset="0"/>
                          <a:cs typeface="Times New Roman" panose="02020603050405020304" pitchFamily="18" charset="0"/>
                        </a:rPr>
                        <a:t>1</a:t>
                      </a:r>
                      <a:endParaRPr lang="en-IN" sz="2000" b="0" kern="12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57184101"/>
                  </a:ext>
                </a:extLst>
              </a:tr>
            </a:tbl>
          </a:graphicData>
        </a:graphic>
      </p:graphicFrame>
    </p:spTree>
    <p:extLst>
      <p:ext uri="{BB962C8B-B14F-4D97-AF65-F5344CB8AC3E}">
        <p14:creationId xmlns:p14="http://schemas.microsoft.com/office/powerpoint/2010/main" val="121620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Letter Coding</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46166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In letter coding, letters are coded in letters by using different patterns and sequence.</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1803711"/>
            <a:ext cx="11929641" cy="2678837"/>
          </a:xfrm>
        </p:spPr>
        <p:txBody>
          <a:bodyPr/>
          <a:lstStyle/>
          <a:p>
            <a:pPr marL="0" indent="0">
              <a:buNone/>
            </a:pPr>
            <a:r>
              <a:rPr lang="en-US" dirty="0">
                <a:solidFill>
                  <a:schemeClr val="accent6"/>
                </a:solidFill>
              </a:rPr>
              <a:t>Example: </a:t>
            </a:r>
            <a:r>
              <a:rPr lang="en-US" dirty="0"/>
              <a:t>In a certain code language STUDENT is written as TVXHJTA, then how is TEACHER written in same code language?</a:t>
            </a:r>
          </a:p>
          <a:p>
            <a:pPr marL="0" indent="0">
              <a:buNone/>
            </a:pPr>
            <a:r>
              <a:rPr lang="en-US" dirty="0">
                <a:solidFill>
                  <a:schemeClr val="tx2"/>
                </a:solidFill>
              </a:rPr>
              <a:t>Solution: </a:t>
            </a:r>
            <a:endParaRPr lang="en-US" dirty="0"/>
          </a:p>
        </p:txBody>
      </p:sp>
      <p:pic>
        <p:nvPicPr>
          <p:cNvPr id="5" name="Picture 4">
            <a:extLst>
              <a:ext uri="{FF2B5EF4-FFF2-40B4-BE49-F238E27FC236}">
                <a16:creationId xmlns:a16="http://schemas.microsoft.com/office/drawing/2014/main" id="{A6D140CB-5A67-44BA-BF0D-C2BCEB6CCEE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47635" y="2702895"/>
            <a:ext cx="2618078" cy="1962911"/>
          </a:xfrm>
          <a:prstGeom prst="rect">
            <a:avLst/>
          </a:prstGeom>
        </p:spPr>
      </p:pic>
      <p:pic>
        <p:nvPicPr>
          <p:cNvPr id="6" name="Picture 5">
            <a:extLst>
              <a:ext uri="{FF2B5EF4-FFF2-40B4-BE49-F238E27FC236}">
                <a16:creationId xmlns:a16="http://schemas.microsoft.com/office/drawing/2014/main" id="{B247E1F6-018D-4231-9CAA-C5E0BF03A68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82350" y="2702896"/>
            <a:ext cx="2618078" cy="1962910"/>
          </a:xfrm>
          <a:prstGeom prst="rect">
            <a:avLst/>
          </a:prstGeom>
        </p:spPr>
      </p:pic>
    </p:spTree>
    <p:extLst>
      <p:ext uri="{BB962C8B-B14F-4D97-AF65-F5344CB8AC3E}">
        <p14:creationId xmlns:p14="http://schemas.microsoft.com/office/powerpoint/2010/main" val="35920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Number Coding</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46166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In number coding, letters are coded in numbers by using different patterns and sequence.</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1863345"/>
            <a:ext cx="11929641" cy="4100133"/>
          </a:xfrm>
        </p:spPr>
        <p:txBody>
          <a:bodyPr/>
          <a:lstStyle/>
          <a:p>
            <a:pPr marL="0" indent="0">
              <a:buNone/>
            </a:pPr>
            <a:r>
              <a:rPr lang="en-US" dirty="0">
                <a:solidFill>
                  <a:schemeClr val="accent6"/>
                </a:solidFill>
              </a:rPr>
              <a:t>Example: </a:t>
            </a:r>
            <a:r>
              <a:rPr lang="en-US" dirty="0"/>
              <a:t>In a certain code language ASKED is written 45211, how will EIGHT be written in that code language?</a:t>
            </a:r>
          </a:p>
          <a:p>
            <a:pPr marL="0" indent="0">
              <a:buNone/>
            </a:pPr>
            <a:r>
              <a:rPr lang="en-US" dirty="0">
                <a:solidFill>
                  <a:schemeClr val="tx2"/>
                </a:solidFill>
              </a:rPr>
              <a:t>Solution: </a:t>
            </a:r>
            <a:r>
              <a:rPr lang="en-US" dirty="0"/>
              <a:t>A = 1, S = 19, K = 11, E = 5, D = 4</a:t>
            </a:r>
          </a:p>
          <a:p>
            <a:pPr marL="0" indent="0">
              <a:buNone/>
            </a:pPr>
            <a:r>
              <a:rPr lang="en-US" dirty="0"/>
              <a:t>• Convert all digits to single digit, we will get 1, (1+9=10, 1+0=1), (1+1=2), 5, 4</a:t>
            </a:r>
          </a:p>
          <a:p>
            <a:pPr marL="0" indent="0">
              <a:buNone/>
            </a:pPr>
            <a:r>
              <a:rPr lang="en-US" dirty="0"/>
              <a:t>• Therefore, number is 1 1 2 5 4. Write it in reverse order “45211”</a:t>
            </a:r>
          </a:p>
          <a:p>
            <a:pPr marL="0" indent="0">
              <a:buNone/>
            </a:pPr>
            <a:r>
              <a:rPr lang="en-US" dirty="0"/>
              <a:t>• Same pattern is used for EIGHT as shown below</a:t>
            </a:r>
          </a:p>
          <a:p>
            <a:pPr marL="0" indent="0">
              <a:buNone/>
            </a:pPr>
            <a:r>
              <a:rPr lang="en-US" dirty="0"/>
              <a:t>• E = 5, I = 9, G = 7, H = 8, T = 20</a:t>
            </a:r>
          </a:p>
          <a:p>
            <a:pPr marL="0" indent="0">
              <a:buNone/>
            </a:pPr>
            <a:r>
              <a:rPr lang="en-US" dirty="0"/>
              <a:t>• Convert all digits to single digit, we will get 5, 9, 7, 8, (2+0 = 2)</a:t>
            </a:r>
          </a:p>
          <a:p>
            <a:pPr marL="0" indent="0">
              <a:buNone/>
            </a:pPr>
            <a:r>
              <a:rPr lang="en-US" dirty="0"/>
              <a:t>• Therefore, number is 5 9 7 8 2. Write it in reverse order “28795”</a:t>
            </a:r>
          </a:p>
        </p:txBody>
      </p:sp>
    </p:spTree>
    <p:extLst>
      <p:ext uri="{BB962C8B-B14F-4D97-AF65-F5344CB8AC3E}">
        <p14:creationId xmlns:p14="http://schemas.microsoft.com/office/powerpoint/2010/main" val="354014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p:txBody>
          <a:bodyPr>
            <a:normAutofit/>
          </a:bodyPr>
          <a:lstStyle/>
          <a:p>
            <a:r>
              <a:rPr lang="en-US" dirty="0"/>
              <a:t>Conditional Coding</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80" y="803811"/>
            <a:ext cx="11929641" cy="3301050"/>
          </a:xfrm>
        </p:spPr>
        <p:txBody>
          <a:bodyPr/>
          <a:lstStyle/>
          <a:p>
            <a:pPr marL="0" indent="0">
              <a:buNone/>
            </a:pPr>
            <a:r>
              <a:rPr lang="en-US" sz="2000" dirty="0">
                <a:solidFill>
                  <a:schemeClr val="accent6"/>
                </a:solidFill>
              </a:rPr>
              <a:t>Example: </a:t>
            </a:r>
            <a:r>
              <a:rPr lang="en-US" sz="1800" dirty="0"/>
              <a:t>In each of these questions a group of letters is given followed by four combinations of number/symbol numbered (1), (2), (3) &amp; (4). Letters are to be coded as per the scheme and conditions given below. You have to find out the serial number of the combination, which represents the letter group. Serial number of that combination is your answer.</a:t>
            </a:r>
          </a:p>
          <a:p>
            <a:pPr marL="0" indent="0">
              <a:buNone/>
            </a:pPr>
            <a:r>
              <a:rPr lang="en-US" sz="2000" b="1" dirty="0"/>
              <a:t>Letter:</a:t>
            </a:r>
            <a:r>
              <a:rPr lang="en-US" sz="2000" dirty="0"/>
              <a:t>  </a:t>
            </a:r>
            <a:r>
              <a:rPr lang="en-US" sz="1400" dirty="0"/>
              <a:t> </a:t>
            </a:r>
            <a:r>
              <a:rPr lang="en-US" sz="2000" dirty="0"/>
              <a:t>  E  Q  B  K  N  P  L  I  T  C  S  F  H  W  A</a:t>
            </a:r>
            <a:endParaRPr lang="en-IN" sz="2000" dirty="0"/>
          </a:p>
          <a:p>
            <a:pPr marL="0" indent="0">
              <a:buNone/>
            </a:pPr>
            <a:r>
              <a:rPr lang="en-US" sz="2000" b="1" dirty="0"/>
              <a:t>Symbol:  </a:t>
            </a:r>
            <a:r>
              <a:rPr lang="en-US" sz="2000" dirty="0"/>
              <a:t>5   *  $  2  © #  4  9 @ 6  1  8  %   7   3  </a:t>
            </a:r>
            <a:endParaRPr lang="en-IN" sz="2000" dirty="0"/>
          </a:p>
          <a:p>
            <a:r>
              <a:rPr lang="en-US" sz="1800" b="1" dirty="0"/>
              <a:t>Conditions:</a:t>
            </a:r>
            <a:endParaRPr lang="en-IN" sz="1800" dirty="0"/>
          </a:p>
          <a:p>
            <a:pPr lvl="1"/>
            <a:r>
              <a:rPr lang="en-US" sz="1800" dirty="0"/>
              <a:t>If the first letter is a consonant and the last letter is a vowel, both will be treated as vowel.</a:t>
            </a:r>
            <a:endParaRPr lang="en-IN" sz="1800" dirty="0"/>
          </a:p>
          <a:p>
            <a:pPr lvl="1"/>
            <a:r>
              <a:rPr lang="en-US" sz="1800" dirty="0"/>
              <a:t>If the first letter is a vowel and the last letter is a consonant, the codes will be interchange.</a:t>
            </a:r>
            <a:endParaRPr lang="en-IN" sz="1800" dirty="0"/>
          </a:p>
          <a:p>
            <a:pPr lvl="1"/>
            <a:r>
              <a:rPr lang="en-US" sz="1800" dirty="0"/>
              <a:t>If both the first and the last letters are consonants, both will be coded as ‘d’.</a:t>
            </a:r>
            <a:endParaRPr lang="en-IN" sz="1800" dirty="0"/>
          </a:p>
          <a:p>
            <a:pPr lvl="1"/>
            <a:r>
              <a:rPr lang="en-US" sz="1800" dirty="0"/>
              <a:t>If there are more than two vowels in the group of letters, then all vowels will be coded as ‘&amp;’.</a:t>
            </a:r>
            <a:endParaRPr lang="en-IN" sz="1800" dirty="0"/>
          </a:p>
        </p:txBody>
      </p:sp>
      <p:sp>
        <p:nvSpPr>
          <p:cNvPr id="6" name="TextBox 5">
            <a:extLst>
              <a:ext uri="{FF2B5EF4-FFF2-40B4-BE49-F238E27FC236}">
                <a16:creationId xmlns:a16="http://schemas.microsoft.com/office/drawing/2014/main" id="{C69FE852-E7C5-44B9-9AFE-D772C392383C}"/>
              </a:ext>
            </a:extLst>
          </p:cNvPr>
          <p:cNvSpPr txBox="1"/>
          <p:nvPr/>
        </p:nvSpPr>
        <p:spPr>
          <a:xfrm>
            <a:off x="131179" y="4104861"/>
            <a:ext cx="4927838" cy="749179"/>
          </a:xfrm>
          <a:prstGeom prst="rect">
            <a:avLst/>
          </a:prstGeom>
          <a:noFill/>
        </p:spPr>
        <p:txBody>
          <a:bodyPr wrap="square">
            <a:spAutoFit/>
          </a:bodyPr>
          <a:lstStyle/>
          <a:p>
            <a:pPr algn="just">
              <a:lnSpc>
                <a:spcPct val="115000"/>
              </a:lnSpc>
              <a:spcAft>
                <a:spcPts val="3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Q-1 </a:t>
            </a:r>
            <a:r>
              <a:rPr lang="en-US" sz="1800" dirty="0">
                <a:effectLst/>
                <a:latin typeface="Calibri" panose="020F0502020204030204" pitchFamily="34" charset="0"/>
                <a:ea typeface="Calibri" panose="020F0502020204030204" pitchFamily="34" charset="0"/>
                <a:cs typeface="Times New Roman" panose="02020603050405020304" pitchFamily="18" charset="0"/>
              </a:rPr>
              <a:t>IQCPWF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 </a:t>
            </a: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condition (2), the code is 8*6#79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EC03709-4BEE-4951-9BFB-A32B9390E713}"/>
              </a:ext>
            </a:extLst>
          </p:cNvPr>
          <p:cNvSpPr txBox="1"/>
          <p:nvPr/>
        </p:nvSpPr>
        <p:spPr>
          <a:xfrm>
            <a:off x="131179" y="4967694"/>
            <a:ext cx="4927838" cy="749179"/>
          </a:xfrm>
          <a:prstGeom prst="rect">
            <a:avLst/>
          </a:prstGeom>
          <a:noFill/>
        </p:spPr>
        <p:txBody>
          <a:bodyPr wrap="square">
            <a:spAutoFit/>
          </a:bodyPr>
          <a:lstStyle/>
          <a:p>
            <a:pPr algn="just">
              <a:lnSpc>
                <a:spcPct val="115000"/>
              </a:lnSpc>
              <a:spcAft>
                <a:spcPts val="3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Q-2 </a:t>
            </a:r>
            <a:r>
              <a:rPr lang="en-US" sz="1800" dirty="0">
                <a:effectLst/>
                <a:latin typeface="Calibri" panose="020F0502020204030204" pitchFamily="34" charset="0"/>
                <a:ea typeface="Calibri" panose="020F0502020204030204" pitchFamily="34" charset="0"/>
                <a:cs typeface="Times New Roman" panose="02020603050405020304" pitchFamily="18" charset="0"/>
              </a:rPr>
              <a:t>KAWILP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 </a:t>
            </a: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condition (3), the code is d379#d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5F25599-BA71-4AAC-8FB2-A6B1D34986F7}"/>
              </a:ext>
            </a:extLst>
          </p:cNvPr>
          <p:cNvSpPr txBox="1"/>
          <p:nvPr/>
        </p:nvSpPr>
        <p:spPr>
          <a:xfrm>
            <a:off x="131179" y="5830527"/>
            <a:ext cx="4927838" cy="749179"/>
          </a:xfrm>
          <a:prstGeom prst="rect">
            <a:avLst/>
          </a:prstGeom>
          <a:noFill/>
        </p:spPr>
        <p:txBody>
          <a:bodyPr wrap="square">
            <a:spAutoFit/>
          </a:bodyPr>
          <a:lstStyle/>
          <a:p>
            <a:pPr algn="just">
              <a:lnSpc>
                <a:spcPct val="115000"/>
              </a:lnSpc>
              <a:spcAft>
                <a:spcPts val="3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Q-3 </a:t>
            </a:r>
            <a:r>
              <a:rPr lang="en-US" sz="1800" dirty="0">
                <a:effectLst/>
                <a:latin typeface="Calibri" panose="020F0502020204030204" pitchFamily="34" charset="0"/>
                <a:ea typeface="Calibri" panose="020F0502020204030204" pitchFamily="34" charset="0"/>
                <a:cs typeface="Times New Roman" panose="02020603050405020304" pitchFamily="18" charset="0"/>
              </a:rPr>
              <a:t>TCKAPE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 </a:t>
            </a: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condition (1), the code is 5623#5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187BAB6-E184-4116-95ED-9014A96F3A9D}"/>
              </a:ext>
            </a:extLst>
          </p:cNvPr>
          <p:cNvSpPr txBox="1"/>
          <p:nvPr/>
        </p:nvSpPr>
        <p:spPr>
          <a:xfrm>
            <a:off x="6403284" y="4104860"/>
            <a:ext cx="5657536" cy="749179"/>
          </a:xfrm>
          <a:prstGeom prst="rect">
            <a:avLst/>
          </a:prstGeom>
          <a:noFill/>
        </p:spPr>
        <p:txBody>
          <a:bodyPr wrap="square">
            <a:spAutoFit/>
          </a:bodyPr>
          <a:lstStyle/>
          <a:p>
            <a:pPr algn="just">
              <a:lnSpc>
                <a:spcPct val="115000"/>
              </a:lnSpc>
              <a:spcAft>
                <a:spcPts val="3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Q-4 </a:t>
            </a:r>
            <a:r>
              <a:rPr lang="en-US" sz="1800" dirty="0">
                <a:effectLst/>
                <a:latin typeface="Calibri" panose="020F0502020204030204" pitchFamily="34" charset="0"/>
                <a:ea typeface="Calibri" panose="020F0502020204030204" pitchFamily="34" charset="0"/>
                <a:cs typeface="Times New Roman" panose="02020603050405020304" pitchFamily="18" charset="0"/>
              </a:rPr>
              <a:t>IBTNAE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 </a:t>
            </a: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condition (4), the code is &amp;$@©&amp;&amp;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851AB4B0-24AD-45AA-87EB-E7741E7D69D2}"/>
              </a:ext>
            </a:extLst>
          </p:cNvPr>
          <p:cNvSpPr txBox="1"/>
          <p:nvPr/>
        </p:nvSpPr>
        <p:spPr>
          <a:xfrm>
            <a:off x="6403284" y="5081348"/>
            <a:ext cx="5454099" cy="749179"/>
          </a:xfrm>
          <a:prstGeom prst="rect">
            <a:avLst/>
          </a:prstGeom>
          <a:noFill/>
        </p:spPr>
        <p:txBody>
          <a:bodyPr wrap="square">
            <a:spAutoFit/>
          </a:bodyPr>
          <a:lstStyle/>
          <a:p>
            <a:pPr algn="just">
              <a:lnSpc>
                <a:spcPct val="115000"/>
              </a:lnSpc>
              <a:spcAft>
                <a:spcPts val="3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Q-5 </a:t>
            </a:r>
            <a:r>
              <a:rPr lang="en-US" sz="1800" dirty="0">
                <a:effectLst/>
                <a:latin typeface="Calibri" panose="020F0502020204030204" pitchFamily="34" charset="0"/>
                <a:ea typeface="Calibri" panose="020F0502020204030204" pitchFamily="34" charset="0"/>
                <a:cs typeface="Times New Roman" panose="02020603050405020304" pitchFamily="18" charset="0"/>
              </a:rPr>
              <a:t>IKBQFA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condition is satisfied, the code is 92$*83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3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fade">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Effect transition="in" filter="fade">
                                      <p:cBhvr>
                                        <p:cTn id="49" dur="500"/>
                                        <p:tgtEl>
                                          <p:spTgt spid="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xEl>
                                              <p:pRg st="1" end="1"/>
                                            </p:txEl>
                                          </p:spTgt>
                                        </p:tgtEl>
                                        <p:attrNameLst>
                                          <p:attrName>style.visibility</p:attrName>
                                        </p:attrNameLst>
                                      </p:cBhvr>
                                      <p:to>
                                        <p:strVal val="visible"/>
                                      </p:to>
                                    </p:set>
                                    <p:animEffect transition="in" filter="fade">
                                      <p:cBhvr>
                                        <p:cTn id="54" dur="500"/>
                                        <p:tgtEl>
                                          <p:spTgt spid="8">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animEffect transition="in" filter="fade">
                                      <p:cBhvr>
                                        <p:cTn id="59" dur="500"/>
                                        <p:tgtEl>
                                          <p:spTgt spid="10">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Effect transition="in" filter="fade">
                                      <p:cBhvr>
                                        <p:cTn id="64" dur="500"/>
                                        <p:tgtEl>
                                          <p:spTgt spid="10">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2">
                                            <p:txEl>
                                              <p:pRg st="1" end="1"/>
                                            </p:txEl>
                                          </p:spTgt>
                                        </p:tgtEl>
                                        <p:attrNameLst>
                                          <p:attrName>style.visibility</p:attrName>
                                        </p:attrNameLst>
                                      </p:cBhvr>
                                      <p:to>
                                        <p:strVal val="visible"/>
                                      </p:to>
                                    </p:set>
                                    <p:animEffect transition="in" filter="fade">
                                      <p:cBhvr>
                                        <p:cTn id="74" dur="500"/>
                                        <p:tgtEl>
                                          <p:spTgt spid="12">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4">
                                            <p:txEl>
                                              <p:pRg st="0" end="0"/>
                                            </p:txEl>
                                          </p:spTgt>
                                        </p:tgtEl>
                                        <p:attrNameLst>
                                          <p:attrName>style.visibility</p:attrName>
                                        </p:attrNameLst>
                                      </p:cBhvr>
                                      <p:to>
                                        <p:strVal val="visible"/>
                                      </p:to>
                                    </p:set>
                                    <p:animEffect transition="in" filter="fade">
                                      <p:cBhvr>
                                        <p:cTn id="79" dur="500"/>
                                        <p:tgtEl>
                                          <p:spTgt spid="14">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4">
                                            <p:txEl>
                                              <p:pRg st="1" end="1"/>
                                            </p:txEl>
                                          </p:spTgt>
                                        </p:tgtEl>
                                        <p:attrNameLst>
                                          <p:attrName>style.visibility</p:attrName>
                                        </p:attrNameLst>
                                      </p:cBhvr>
                                      <p:to>
                                        <p:strVal val="visible"/>
                                      </p:to>
                                    </p:set>
                                    <p:animEffect transition="in" filter="fade">
                                      <p:cBhvr>
                                        <p:cTn id="84"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build="p"/>
      <p:bldP spid="8" grpId="0" build="p"/>
      <p:bldP spid="10" grpId="0" build="p"/>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47D7-DD03-405C-BC33-2ACC6AEBCD6E}"/>
              </a:ext>
            </a:extLst>
          </p:cNvPr>
          <p:cNvSpPr>
            <a:spLocks noGrp="1"/>
          </p:cNvSpPr>
          <p:nvPr>
            <p:ph type="title"/>
          </p:nvPr>
        </p:nvSpPr>
        <p:spPr/>
        <p:txBody>
          <a:bodyPr/>
          <a:lstStyle/>
          <a:p>
            <a:r>
              <a:rPr lang="en-US" dirty="0"/>
              <a:t>Substitution Coding</a:t>
            </a:r>
            <a:endParaRPr lang="en-IN" dirty="0"/>
          </a:p>
        </p:txBody>
      </p:sp>
      <p:sp>
        <p:nvSpPr>
          <p:cNvPr id="4" name="TextBox 3">
            <a:extLst>
              <a:ext uri="{FF2B5EF4-FFF2-40B4-BE49-F238E27FC236}">
                <a16:creationId xmlns:a16="http://schemas.microsoft.com/office/drawing/2014/main" id="{F91500BE-56E6-4740-95DC-1573999CBD16}"/>
              </a:ext>
            </a:extLst>
          </p:cNvPr>
          <p:cNvSpPr txBox="1"/>
          <p:nvPr/>
        </p:nvSpPr>
        <p:spPr>
          <a:xfrm>
            <a:off x="171450" y="820856"/>
            <a:ext cx="11944350"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In number coding, some particular objects are assigned code names. Then a question is asked that is to be answered in the code language. </a:t>
            </a:r>
          </a:p>
        </p:txBody>
      </p:sp>
      <p:sp>
        <p:nvSpPr>
          <p:cNvPr id="5" name="Content Placeholder 4">
            <a:extLst>
              <a:ext uri="{FF2B5EF4-FFF2-40B4-BE49-F238E27FC236}">
                <a16:creationId xmlns:a16="http://schemas.microsoft.com/office/drawing/2014/main" id="{5AC95BD1-5CAA-4032-AD3C-0B3F7971E64C}"/>
              </a:ext>
            </a:extLst>
          </p:cNvPr>
          <p:cNvSpPr>
            <a:spLocks noGrp="1"/>
          </p:cNvSpPr>
          <p:nvPr>
            <p:ph idx="1"/>
          </p:nvPr>
        </p:nvSpPr>
        <p:spPr>
          <a:xfrm>
            <a:off x="131179" y="1863346"/>
            <a:ext cx="11929641" cy="1834012"/>
          </a:xfrm>
        </p:spPr>
        <p:txBody>
          <a:bodyPr/>
          <a:lstStyle/>
          <a:p>
            <a:pPr marL="0" indent="0">
              <a:buNone/>
            </a:pPr>
            <a:r>
              <a:rPr lang="en-US" dirty="0">
                <a:solidFill>
                  <a:schemeClr val="accent6"/>
                </a:solidFill>
              </a:rPr>
              <a:t>Example: </a:t>
            </a:r>
            <a:r>
              <a:rPr lang="en-US" dirty="0"/>
              <a:t>If cook is called butler, butler is called manager, manager is called teacher, teacher is called clerk and clerk is called principal, who will teach in class?</a:t>
            </a:r>
          </a:p>
          <a:p>
            <a:pPr marL="0" indent="0">
              <a:buNone/>
            </a:pPr>
            <a:r>
              <a:rPr lang="en-US" dirty="0">
                <a:solidFill>
                  <a:schemeClr val="tx2"/>
                </a:solidFill>
              </a:rPr>
              <a:t>Solution: </a:t>
            </a:r>
            <a:r>
              <a:rPr lang="en-US" dirty="0"/>
              <a:t>Clearly, a ‘teacher’ teaches in a class and as given ‘teacher’ is called ‘clerk’.</a:t>
            </a:r>
          </a:p>
          <a:p>
            <a:pPr>
              <a:buFont typeface="Arial" panose="020B0604020202020204" pitchFamily="34" charset="0"/>
              <a:buChar char="•"/>
            </a:pPr>
            <a:r>
              <a:rPr lang="en-US" dirty="0"/>
              <a:t>So, a ‘clerk’ will teach in the class. Hence, the answer is ‘clerk’.</a:t>
            </a:r>
          </a:p>
        </p:txBody>
      </p:sp>
    </p:spTree>
    <p:extLst>
      <p:ext uri="{BB962C8B-B14F-4D97-AF65-F5344CB8AC3E}">
        <p14:creationId xmlns:p14="http://schemas.microsoft.com/office/powerpoint/2010/main" val="84821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26CB-68B3-4500-980E-B4E654E0A6E7}"/>
              </a:ext>
            </a:extLst>
          </p:cNvPr>
          <p:cNvSpPr>
            <a:spLocks noGrp="1"/>
          </p:cNvSpPr>
          <p:nvPr>
            <p:ph type="title"/>
          </p:nvPr>
        </p:nvSpPr>
        <p:spPr/>
        <p:txBody>
          <a:bodyPr/>
          <a:lstStyle/>
          <a:p>
            <a:r>
              <a:rPr lang="en-IN" dirty="0"/>
              <a:t>Mixed Letter Coding</a:t>
            </a:r>
          </a:p>
        </p:txBody>
      </p:sp>
      <p:sp>
        <p:nvSpPr>
          <p:cNvPr id="4" name="TextBox 3">
            <a:extLst>
              <a:ext uri="{FF2B5EF4-FFF2-40B4-BE49-F238E27FC236}">
                <a16:creationId xmlns:a16="http://schemas.microsoft.com/office/drawing/2014/main" id="{75E3CBC7-0AF4-4CDB-BCAD-62272A7D1627}"/>
              </a:ext>
            </a:extLst>
          </p:cNvPr>
          <p:cNvSpPr txBox="1"/>
          <p:nvPr/>
        </p:nvSpPr>
        <p:spPr>
          <a:xfrm>
            <a:off x="171450" y="820856"/>
            <a:ext cx="11944350"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In this type of questions, three or four complete messages are given in the coded language and  the code for a particular word is asked. To analyze such codes, any two messages bearing a common word are picked up. The common code word will mean that word. Proceeding similarly by picking up all possible combinations of two, the entire message can be analyzed.</a:t>
            </a:r>
          </a:p>
        </p:txBody>
      </p:sp>
      <p:sp>
        <p:nvSpPr>
          <p:cNvPr id="5" name="Content Placeholder 4">
            <a:extLst>
              <a:ext uri="{FF2B5EF4-FFF2-40B4-BE49-F238E27FC236}">
                <a16:creationId xmlns:a16="http://schemas.microsoft.com/office/drawing/2014/main" id="{26A3B0AD-847C-4C78-A345-2383D67723F7}"/>
              </a:ext>
            </a:extLst>
          </p:cNvPr>
          <p:cNvSpPr>
            <a:spLocks noGrp="1"/>
          </p:cNvSpPr>
          <p:nvPr>
            <p:ph idx="1"/>
          </p:nvPr>
        </p:nvSpPr>
        <p:spPr>
          <a:xfrm>
            <a:off x="131179" y="2511994"/>
            <a:ext cx="11929641" cy="1722076"/>
          </a:xfrm>
        </p:spPr>
        <p:txBody>
          <a:bodyPr/>
          <a:lstStyle/>
          <a:p>
            <a:pPr marL="0" indent="0">
              <a:buNone/>
            </a:pPr>
            <a:r>
              <a:rPr lang="en-US" dirty="0">
                <a:solidFill>
                  <a:schemeClr val="accent6"/>
                </a:solidFill>
              </a:rPr>
              <a:t>Example: </a:t>
            </a:r>
            <a:r>
              <a:rPr lang="en-US" dirty="0"/>
              <a:t>If ‘</a:t>
            </a:r>
            <a:r>
              <a:rPr lang="en-US" dirty="0" err="1"/>
              <a:t>nso</a:t>
            </a:r>
            <a:r>
              <a:rPr lang="en-US" dirty="0"/>
              <a:t> </a:t>
            </a:r>
            <a:r>
              <a:rPr lang="en-US" dirty="0" err="1"/>
              <a:t>ptr</a:t>
            </a:r>
            <a:r>
              <a:rPr lang="en-US" dirty="0"/>
              <a:t> </a:t>
            </a:r>
            <a:r>
              <a:rPr lang="en-US" dirty="0" err="1"/>
              <a:t>kli</a:t>
            </a:r>
            <a:r>
              <a:rPr lang="en-US" dirty="0"/>
              <a:t> </a:t>
            </a:r>
            <a:r>
              <a:rPr lang="en-US" dirty="0" err="1"/>
              <a:t>chn</a:t>
            </a:r>
            <a:r>
              <a:rPr lang="en-US" dirty="0"/>
              <a:t>’ stands for ‘Sharma gets marriage gift’, ‘</a:t>
            </a:r>
            <a:r>
              <a:rPr lang="en-US" dirty="0" err="1"/>
              <a:t>ptr</a:t>
            </a:r>
            <a:r>
              <a:rPr lang="en-US" dirty="0"/>
              <a:t> </a:t>
            </a:r>
            <a:r>
              <a:rPr lang="en-US" dirty="0" err="1"/>
              <a:t>lnm</a:t>
            </a:r>
            <a:r>
              <a:rPr lang="en-US" dirty="0"/>
              <a:t> wop </a:t>
            </a:r>
            <a:r>
              <a:rPr lang="en-US" dirty="0" err="1"/>
              <a:t>chn</a:t>
            </a:r>
            <a:r>
              <a:rPr lang="en-US" dirty="0"/>
              <a:t>’ stands for ‘wife gives marriage gift’, ‘</a:t>
            </a:r>
            <a:r>
              <a:rPr lang="en-US" dirty="0" err="1"/>
              <a:t>tti</a:t>
            </a:r>
            <a:r>
              <a:rPr lang="en-US" dirty="0"/>
              <a:t> wop </a:t>
            </a:r>
            <a:r>
              <a:rPr lang="en-US" dirty="0" err="1"/>
              <a:t>nhi</a:t>
            </a:r>
            <a:r>
              <a:rPr lang="en-US" dirty="0"/>
              <a:t>’ stands for ‘he gives nothing’, what would mean ‘gives’? </a:t>
            </a:r>
          </a:p>
          <a:p>
            <a:pPr marL="0" indent="0">
              <a:buNone/>
            </a:pPr>
            <a:r>
              <a:rPr lang="en-US" dirty="0">
                <a:solidFill>
                  <a:schemeClr val="tx2"/>
                </a:solidFill>
              </a:rPr>
              <a:t>Solution: </a:t>
            </a:r>
            <a:r>
              <a:rPr lang="en-US" dirty="0"/>
              <a:t>In the second and third statements, the common word is ‘gives’ and the common code word is ‘wop’. So , ‘wop’ means ‘</a:t>
            </a:r>
            <a:r>
              <a:rPr lang="en-US"/>
              <a:t>gives’.</a:t>
            </a:r>
            <a:endParaRPr lang="en-US" dirty="0"/>
          </a:p>
        </p:txBody>
      </p:sp>
    </p:spTree>
    <p:extLst>
      <p:ext uri="{BB962C8B-B14F-4D97-AF65-F5344CB8AC3E}">
        <p14:creationId xmlns:p14="http://schemas.microsoft.com/office/powerpoint/2010/main" val="400031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7795</TotalTime>
  <Words>1130</Words>
  <Application>Microsoft Office PowerPoint</Application>
  <PresentationFormat>Widescreen</PresentationFormat>
  <Paragraphs>149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 3</vt:lpstr>
      <vt:lpstr>Arial</vt:lpstr>
      <vt:lpstr>Calibri</vt:lpstr>
      <vt:lpstr>Roboto Condensed</vt:lpstr>
      <vt:lpstr>Wingdings</vt:lpstr>
      <vt:lpstr>Roboto Condensed Light</vt:lpstr>
      <vt:lpstr>Office Theme</vt:lpstr>
      <vt:lpstr> Coding &amp; Decoding </vt:lpstr>
      <vt:lpstr>Introduction</vt:lpstr>
      <vt:lpstr>Different types of pattern for coding</vt:lpstr>
      <vt:lpstr>Alphabets with numbers</vt:lpstr>
      <vt:lpstr>Letter Coding</vt:lpstr>
      <vt:lpstr>Number Coding</vt:lpstr>
      <vt:lpstr>Conditional Coding</vt:lpstr>
      <vt:lpstr>Substitution Coding</vt:lpstr>
      <vt:lpstr>Mixed Letter Coding</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kunal vyas</cp:lastModifiedBy>
  <cp:revision>578</cp:revision>
  <dcterms:created xsi:type="dcterms:W3CDTF">2020-05-01T05:09:15Z</dcterms:created>
  <dcterms:modified xsi:type="dcterms:W3CDTF">2024-12-18T02:39:35Z</dcterms:modified>
</cp:coreProperties>
</file>