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handoutMasterIdLst>
    <p:handoutMasterId r:id="rId9"/>
  </p:handoutMasterIdLst>
  <p:sldIdLst>
    <p:sldId id="310" r:id="rId2"/>
    <p:sldId id="420" r:id="rId3"/>
    <p:sldId id="422" r:id="rId4"/>
    <p:sldId id="423" r:id="rId5"/>
    <p:sldId id="424" r:id="rId6"/>
    <p:sldId id="411" r:id="rId7"/>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Cambria Math" panose="02040503050406030204" pitchFamily="18" charset="0"/>
      <p:regular r:id="rId14"/>
    </p:embeddedFont>
    <p:embeddedFont>
      <p:font typeface="Roboto Condensed" panose="02000000000000000000" pitchFamily="2" charset="0"/>
      <p:regular r:id="rId15"/>
      <p:bold r:id="rId16"/>
      <p:italic r:id="rId17"/>
      <p:boldItalic r:id="rId18"/>
    </p:embeddedFont>
    <p:embeddedFont>
      <p:font typeface="Roboto Condensed Light" panose="02000000000000000000" pitchFamily="2" charset="0"/>
      <p:regular r:id="rId19"/>
      <p:italic r:id="rId20"/>
    </p:embeddedFont>
    <p:embeddedFont>
      <p:font typeface="Wingdings 3" panose="05040102010807070707" pitchFamily="18" charset="2"/>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DyH1om9yH9YlHOSPKXG7rg==" hashData="d0OnmidQb1iVHKiO0gaSgkreG1JPaLnHXcyjB04TiNanjtXwWYnwP7LqNU6tnuPwZhwCnhNWc+y/y3HYcKlloQ=="/>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nal vyas" initials="kv" lastIdx="1" clrIdx="0">
    <p:extLst>
      <p:ext uri="{19B8F6BF-5375-455C-9EA6-DF929625EA0E}">
        <p15:presenceInfo xmlns:p15="http://schemas.microsoft.com/office/powerpoint/2012/main" userId="bf93b71aea7da0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07D8B"/>
    <a:srgbClr val="301B92"/>
    <a:srgbClr val="673BB7"/>
    <a:srgbClr val="ED524F"/>
    <a:srgbClr val="B71B1C"/>
    <a:srgbClr val="F54337"/>
    <a:srgbClr val="D81A60"/>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inimized">
    <p:restoredLeft sz="0" autoAdjust="0"/>
    <p:restoredTop sz="0" autoAdjust="0"/>
  </p:normalViewPr>
  <p:slideViewPr>
    <p:cSldViewPr snapToGrid="0">
      <p:cViewPr varScale="1">
        <p:scale>
          <a:sx n="16" d="100"/>
          <a:sy n="16" d="100"/>
        </p:scale>
        <p:origin x="3132" y="24"/>
      </p:cViewPr>
      <p:guideLst>
        <p:guide orient="horz" pos="2160"/>
        <p:guide pos="3840"/>
      </p:guideLst>
    </p:cSldViewPr>
  </p:slideViewPr>
  <p:notesTextViewPr>
    <p:cViewPr>
      <p:scale>
        <a:sx n="1" d="1"/>
        <a:sy n="1" d="1"/>
      </p:scale>
      <p:origin x="0" y="0"/>
    </p:cViewPr>
  </p:notesTextViewPr>
  <p:notesViewPr>
    <p:cSldViewPr snapToGrid="0">
      <p:cViewPr varScale="1">
        <p:scale>
          <a:sx n="48" d="100"/>
          <a:sy n="48" d="100"/>
        </p:scale>
        <p:origin x="2676"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B85114-151F-4DD3-A0B8-3D48A21591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1E6D90B-9A8F-485C-8292-FBB99BB4E9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454983-44D3-45A8-9D86-0B9C45442AB1}" type="datetimeFigureOut">
              <a:rPr lang="en-IN" smtClean="0"/>
              <a:t>04-01-2024</a:t>
            </a:fld>
            <a:endParaRPr lang="en-IN"/>
          </a:p>
        </p:txBody>
      </p:sp>
      <p:sp>
        <p:nvSpPr>
          <p:cNvPr id="4" name="Footer Placeholder 3">
            <a:extLst>
              <a:ext uri="{FF2B5EF4-FFF2-40B4-BE49-F238E27FC236}">
                <a16:creationId xmlns:a16="http://schemas.microsoft.com/office/drawing/2014/main" id="{957CB2A6-6534-401E-8C5F-E86CDFCB3F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94E556C-8D15-4673-BFA2-E8DEF4C2CB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7C8025-BFE7-4B0B-BEDD-AFE1C976CB6D}" type="slidenum">
              <a:rPr lang="en-IN" smtClean="0"/>
              <a:t>‹#›</a:t>
            </a:fld>
            <a:endParaRPr lang="en-IN"/>
          </a:p>
        </p:txBody>
      </p:sp>
    </p:spTree>
    <p:extLst>
      <p:ext uri="{BB962C8B-B14F-4D97-AF65-F5344CB8AC3E}">
        <p14:creationId xmlns:p14="http://schemas.microsoft.com/office/powerpoint/2010/main" val="1538550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1</a:t>
            </a:fld>
            <a:endParaRPr lang="en-US"/>
          </a:p>
        </p:txBody>
      </p:sp>
    </p:spTree>
    <p:extLst>
      <p:ext uri="{BB962C8B-B14F-4D97-AF65-F5344CB8AC3E}">
        <p14:creationId xmlns:p14="http://schemas.microsoft.com/office/powerpoint/2010/main" val="203954949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alpha val="91000"/>
                </a:srgbClr>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0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endParaRPr lang="en-US" dirty="0"/>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122241" y="1872509"/>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Placement Preparation</a:t>
            </a:r>
          </a:p>
          <a:p>
            <a:pPr lvl="0"/>
            <a:r>
              <a:rPr lang="en-US" dirty="0"/>
              <a:t>Aptitude &amp; Reasoning</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8">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3" name="Picture 32">
            <a:extLst>
              <a:ext uri="{FF2B5EF4-FFF2-40B4-BE49-F238E27FC236}">
                <a16:creationId xmlns:a16="http://schemas.microsoft.com/office/drawing/2014/main" id="{F8012080-EEDF-452D-8D43-5803ED5F2331}"/>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67432" y="1437106"/>
            <a:ext cx="3383666" cy="2594143"/>
          </a:xfrm>
          <a:prstGeom prst="rect">
            <a:avLst/>
          </a:prstGeom>
        </p:spPr>
      </p:pic>
      <p:pic>
        <p:nvPicPr>
          <p:cNvPr id="4" name="Picture 3">
            <a:extLst>
              <a:ext uri="{FF2B5EF4-FFF2-40B4-BE49-F238E27FC236}">
                <a16:creationId xmlns:a16="http://schemas.microsoft.com/office/drawing/2014/main" id="{747A3FF4-F6D6-CAE5-4118-913A9DE65D4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8707265" y="219982"/>
            <a:ext cx="2943833" cy="895042"/>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Aptitude &amp; Reasoning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Direction Sense</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Aptitude &amp; Reasoning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Direction Sense</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45F48D9-0D1B-5753-3686-BA9EC57F17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74683" y="6036826"/>
            <a:ext cx="1786137" cy="543057"/>
          </a:xfrm>
          <a:prstGeom prst="rect">
            <a:avLst/>
          </a:prstGeom>
        </p:spPr>
      </p:pic>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id="{6C226DAF-A3C6-40FB-8F91-C7F7A713C3D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id="{8C9B6194-7463-456E-B567-D9B9C856AB72}"/>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A/D and D/A Converters</a:t>
            </a:r>
          </a:p>
        </p:txBody>
      </p:sp>
      <p:sp>
        <p:nvSpPr>
          <p:cNvPr id="21" name="Slide Number Placeholder 3">
            <a:extLst>
              <a:ext uri="{FF2B5EF4-FFF2-40B4-BE49-F238E27FC236}">
                <a16:creationId xmlns:a16="http://schemas.microsoft.com/office/drawing/2014/main" id="{AC05D353-A70B-4687-8A49-D44BCD80FCA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a16="http://schemas.microsoft.com/office/drawing/2014/main" id="{9C2E92C4-49EF-4D4D-A6B9-E157CCC2FFE0}"/>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ate Placeholder 1">
            <a:extLst>
              <a:ext uri="{FF2B5EF4-FFF2-40B4-BE49-F238E27FC236}">
                <a16:creationId xmlns:a16="http://schemas.microsoft.com/office/drawing/2014/main" id="{E1C651DC-CFA8-4914-92F1-1FF83E900B8B}"/>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id="{0D0635C5-7AE7-4A31-84EE-FC14A4BCEA69}"/>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A/D and D/A Converters</a:t>
            </a:r>
          </a:p>
        </p:txBody>
      </p:sp>
      <p:sp>
        <p:nvSpPr>
          <p:cNvPr id="19" name="Slide Number Placeholder 3">
            <a:extLst>
              <a:ext uri="{FF2B5EF4-FFF2-40B4-BE49-F238E27FC236}">
                <a16:creationId xmlns:a16="http://schemas.microsoft.com/office/drawing/2014/main" id="{E1B8BC83-3189-4BEF-9B76-E5B3BE752022}"/>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
            <a:extLst>
              <a:ext uri="{FF2B5EF4-FFF2-40B4-BE49-F238E27FC236}">
                <a16:creationId xmlns:a16="http://schemas.microsoft.com/office/drawing/2014/main" id="{3D54113D-A297-4D4F-B507-CA01E1459CB8}"/>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1" name="Footer Placeholder 2">
            <a:extLst>
              <a:ext uri="{FF2B5EF4-FFF2-40B4-BE49-F238E27FC236}">
                <a16:creationId xmlns:a16="http://schemas.microsoft.com/office/drawing/2014/main" id="{78199469-7E22-4333-9962-C2A03923F078}"/>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Aptitude &amp; Reasoning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Simplification</a:t>
            </a:r>
          </a:p>
        </p:txBody>
      </p:sp>
      <p:sp>
        <p:nvSpPr>
          <p:cNvPr id="23" name="Slide Number Placeholder 3">
            <a:extLst>
              <a:ext uri="{FF2B5EF4-FFF2-40B4-BE49-F238E27FC236}">
                <a16:creationId xmlns:a16="http://schemas.microsoft.com/office/drawing/2014/main" id="{4DF0B2CA-0D59-41EF-8432-9E74D5B5179D}"/>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ate Placeholder 1">
            <a:extLst>
              <a:ext uri="{FF2B5EF4-FFF2-40B4-BE49-F238E27FC236}">
                <a16:creationId xmlns:a16="http://schemas.microsoft.com/office/drawing/2014/main" id="{AC9F0E07-E84B-4A94-8124-2A56A55F2AF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id="{37CC2A7B-BE67-4B8D-A096-51A052E62895}"/>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A/D and D/A Converters</a:t>
            </a:r>
          </a:p>
        </p:txBody>
      </p:sp>
      <p:sp>
        <p:nvSpPr>
          <p:cNvPr id="19" name="Slide Number Placeholder 3">
            <a:extLst>
              <a:ext uri="{FF2B5EF4-FFF2-40B4-BE49-F238E27FC236}">
                <a16:creationId xmlns:a16="http://schemas.microsoft.com/office/drawing/2014/main" id="{4DBF1E76-977D-4892-ACFE-BC891B8F7A4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1/4/2024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5517B9A-CB15-4105-8DB6-3BE4CEF0C915}"/>
              </a:ext>
            </a:extLst>
          </p:cNvPr>
          <p:cNvSpPr>
            <a:spLocks noGrp="1"/>
          </p:cNvSpPr>
          <p:nvPr>
            <p:ph type="ctrTitle"/>
          </p:nvPr>
        </p:nvSpPr>
        <p:spPr>
          <a:xfrm>
            <a:off x="630683" y="1495555"/>
            <a:ext cx="7035300" cy="2578780"/>
          </a:xfrm>
        </p:spPr>
        <p:txBody>
          <a:bodyPr/>
          <a:lstStyle/>
          <a:p>
            <a:br>
              <a:rPr lang="en-US" dirty="0"/>
            </a:br>
            <a:r>
              <a:rPr lang="en-US" dirty="0"/>
              <a:t>Direction Sense</a:t>
            </a:r>
            <a:br>
              <a:rPr lang="en-US" dirty="0"/>
            </a:br>
            <a:endParaRPr lang="en-US" dirty="0"/>
          </a:p>
        </p:txBody>
      </p:sp>
      <p:sp>
        <p:nvSpPr>
          <p:cNvPr id="10" name="Text Placeholder 9">
            <a:extLst>
              <a:ext uri="{FF2B5EF4-FFF2-40B4-BE49-F238E27FC236}">
                <a16:creationId xmlns:a16="http://schemas.microsoft.com/office/drawing/2014/main" id="{C082D7EB-29EC-46FF-A7B0-A0D59D247AEB}"/>
              </a:ext>
            </a:extLst>
          </p:cNvPr>
          <p:cNvSpPr>
            <a:spLocks noGrp="1"/>
          </p:cNvSpPr>
          <p:nvPr>
            <p:ph type="body" sz="quarter" idx="11"/>
          </p:nvPr>
        </p:nvSpPr>
        <p:spPr/>
        <p:txBody>
          <a:bodyPr/>
          <a:lstStyle/>
          <a:p>
            <a:r>
              <a:rPr lang="en-US" dirty="0"/>
              <a:t>krunal.vyas@darshan.ac.in</a:t>
            </a:r>
          </a:p>
        </p:txBody>
      </p:sp>
      <p:sp>
        <p:nvSpPr>
          <p:cNvPr id="11" name="Text Placeholder 10">
            <a:extLst>
              <a:ext uri="{FF2B5EF4-FFF2-40B4-BE49-F238E27FC236}">
                <a16:creationId xmlns:a16="http://schemas.microsoft.com/office/drawing/2014/main" id="{AA546C7D-5FAD-4283-8D6D-335B9785575B}"/>
              </a:ext>
            </a:extLst>
          </p:cNvPr>
          <p:cNvSpPr>
            <a:spLocks noGrp="1"/>
          </p:cNvSpPr>
          <p:nvPr>
            <p:ph type="body" sz="quarter" idx="12"/>
          </p:nvPr>
        </p:nvSpPr>
        <p:spPr/>
        <p:txBody>
          <a:bodyPr/>
          <a:lstStyle/>
          <a:p>
            <a:r>
              <a:rPr lang="en-US" dirty="0"/>
              <a:t>9601901005</a:t>
            </a:r>
          </a:p>
        </p:txBody>
      </p:sp>
      <p:sp>
        <p:nvSpPr>
          <p:cNvPr id="12" name="Text Placeholder 11">
            <a:extLst>
              <a:ext uri="{FF2B5EF4-FFF2-40B4-BE49-F238E27FC236}">
                <a16:creationId xmlns:a16="http://schemas.microsoft.com/office/drawing/2014/main" id="{E122C0AC-FE99-4050-96C1-834C68B58208}"/>
              </a:ext>
            </a:extLst>
          </p:cNvPr>
          <p:cNvSpPr>
            <a:spLocks noGrp="1"/>
          </p:cNvSpPr>
          <p:nvPr>
            <p:ph type="body" sz="quarter" idx="13"/>
          </p:nvPr>
        </p:nvSpPr>
        <p:spPr/>
        <p:txBody>
          <a:bodyPr/>
          <a:lstStyle/>
          <a:p>
            <a:r>
              <a:rPr lang="en-US" dirty="0"/>
              <a:t>Computer Engineering Department</a:t>
            </a:r>
          </a:p>
        </p:txBody>
      </p:sp>
      <p:sp>
        <p:nvSpPr>
          <p:cNvPr id="13" name="Text Placeholder 12">
            <a:extLst>
              <a:ext uri="{FF2B5EF4-FFF2-40B4-BE49-F238E27FC236}">
                <a16:creationId xmlns:a16="http://schemas.microsoft.com/office/drawing/2014/main" id="{4747B24B-6BDC-4D9B-A81D-E04AD86D9990}"/>
              </a:ext>
            </a:extLst>
          </p:cNvPr>
          <p:cNvSpPr>
            <a:spLocks noGrp="1"/>
          </p:cNvSpPr>
          <p:nvPr>
            <p:ph type="body" sz="quarter" idx="14"/>
          </p:nvPr>
        </p:nvSpPr>
        <p:spPr/>
        <p:txBody>
          <a:bodyPr/>
          <a:lstStyle/>
          <a:p>
            <a:r>
              <a:rPr lang="en-US" dirty="0"/>
              <a:t>Prof. Krunal D. Vyas</a:t>
            </a:r>
          </a:p>
        </p:txBody>
      </p:sp>
      <p:sp>
        <p:nvSpPr>
          <p:cNvPr id="14" name="Text Placeholder 13">
            <a:extLst>
              <a:ext uri="{FF2B5EF4-FFF2-40B4-BE49-F238E27FC236}">
                <a16:creationId xmlns:a16="http://schemas.microsoft.com/office/drawing/2014/main" id="{38247361-D1B1-496C-91FD-362FC4744130}"/>
              </a:ext>
            </a:extLst>
          </p:cNvPr>
          <p:cNvSpPr>
            <a:spLocks noGrp="1"/>
          </p:cNvSpPr>
          <p:nvPr>
            <p:ph type="body" sz="quarter" idx="16"/>
          </p:nvPr>
        </p:nvSpPr>
        <p:spPr/>
        <p:txBody>
          <a:bodyPr/>
          <a:lstStyle/>
          <a:p>
            <a:pPr lvl="0"/>
            <a:r>
              <a:rPr lang="en-US" b="1" dirty="0"/>
              <a:t>Placement Preparation</a:t>
            </a:r>
          </a:p>
          <a:p>
            <a:pPr lvl="0"/>
            <a:r>
              <a:rPr lang="en-US" dirty="0"/>
              <a:t>Aptitude &amp; Reasoning</a:t>
            </a:r>
          </a:p>
        </p:txBody>
      </p:sp>
      <p:pic>
        <p:nvPicPr>
          <p:cNvPr id="9" name="Picture Placeholder 8">
            <a:extLst>
              <a:ext uri="{FF2B5EF4-FFF2-40B4-BE49-F238E27FC236}">
                <a16:creationId xmlns:a16="http://schemas.microsoft.com/office/drawing/2014/main" id="{C7FA3FA8-B6EF-43CB-89FE-A5F553A3680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33374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a:xfrm>
            <a:off x="0" y="-860"/>
            <a:ext cx="12192000" cy="711200"/>
          </a:xfrm>
        </p:spPr>
        <p:txBody>
          <a:bodyPr>
            <a:normAutofit/>
          </a:bodyPr>
          <a:lstStyle/>
          <a:p>
            <a:r>
              <a:rPr lang="en-US" dirty="0"/>
              <a:t>Examples</a:t>
            </a:r>
            <a:endParaRPr lang="en-IN" dirty="0"/>
          </a:p>
        </p:txBody>
      </p:sp>
      <p:sp>
        <p:nvSpPr>
          <p:cNvPr id="4" name="Content Placeholder 4">
            <a:extLst>
              <a:ext uri="{FF2B5EF4-FFF2-40B4-BE49-F238E27FC236}">
                <a16:creationId xmlns:a16="http://schemas.microsoft.com/office/drawing/2014/main" id="{CD880C4D-0A2C-42EF-B000-CC4AA65FB9E3}"/>
              </a:ext>
            </a:extLst>
          </p:cNvPr>
          <p:cNvSpPr>
            <a:spLocks noGrp="1"/>
          </p:cNvSpPr>
          <p:nvPr>
            <p:ph idx="1"/>
          </p:nvPr>
        </p:nvSpPr>
        <p:spPr>
          <a:xfrm>
            <a:off x="131179" y="779979"/>
            <a:ext cx="11929641" cy="4179647"/>
          </a:xfrm>
        </p:spPr>
        <p:txBody>
          <a:bodyPr/>
          <a:lstStyle/>
          <a:p>
            <a:pPr marL="0" indent="0">
              <a:buNone/>
            </a:pPr>
            <a:r>
              <a:rPr lang="en-US" dirty="0">
                <a:solidFill>
                  <a:schemeClr val="accent6"/>
                </a:solidFill>
              </a:rPr>
              <a:t>Example-1: </a:t>
            </a:r>
            <a:r>
              <a:rPr lang="en-US" dirty="0" err="1"/>
              <a:t>Shyam</a:t>
            </a:r>
            <a:r>
              <a:rPr lang="en-US" dirty="0"/>
              <a:t> travels 7 km North, then he turns to his right and walks 3 km. He again turns to his right and moves 7 km forward. Now in which direction is he from his starting point?</a:t>
            </a:r>
          </a:p>
          <a:p>
            <a:pPr marL="0" indent="0">
              <a:buNone/>
            </a:pPr>
            <a:r>
              <a:rPr lang="en-US" dirty="0">
                <a:solidFill>
                  <a:schemeClr val="tx2"/>
                </a:solidFill>
              </a:rPr>
              <a:t>Solution-1:</a:t>
            </a:r>
            <a:endParaRPr lang="en-US" dirty="0"/>
          </a:p>
          <a:p>
            <a:pPr marL="0" indent="0">
              <a:buNone/>
            </a:pPr>
            <a:endParaRPr lang="en-US" dirty="0"/>
          </a:p>
        </p:txBody>
      </p:sp>
      <p:pic>
        <p:nvPicPr>
          <p:cNvPr id="5" name="Picture 4">
            <a:extLst>
              <a:ext uri="{FF2B5EF4-FFF2-40B4-BE49-F238E27FC236}">
                <a16:creationId xmlns:a16="http://schemas.microsoft.com/office/drawing/2014/main" id="{AB5DDDEA-8320-43BA-97EC-5ACC8E9EB6A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23902" y="1494554"/>
            <a:ext cx="3415845" cy="2481098"/>
          </a:xfrm>
          <a:prstGeom prst="rect">
            <a:avLst/>
          </a:prstGeom>
        </p:spPr>
      </p:pic>
      <p:sp>
        <p:nvSpPr>
          <p:cNvPr id="6" name="TextBox 5">
            <a:extLst>
              <a:ext uri="{FF2B5EF4-FFF2-40B4-BE49-F238E27FC236}">
                <a16:creationId xmlns:a16="http://schemas.microsoft.com/office/drawing/2014/main" id="{C2138DFF-520B-4C12-955E-260A4EC9B03D}"/>
              </a:ext>
            </a:extLst>
          </p:cNvPr>
          <p:cNvSpPr txBox="1"/>
          <p:nvPr/>
        </p:nvSpPr>
        <p:spPr>
          <a:xfrm>
            <a:off x="131178" y="4075479"/>
            <a:ext cx="7323169" cy="487826"/>
          </a:xfrm>
          <a:prstGeom prst="rect">
            <a:avLst/>
          </a:prstGeom>
          <a:noFill/>
        </p:spPr>
        <p:txBody>
          <a:bodyPr wrap="square">
            <a:spAutoFit/>
          </a:bodyPr>
          <a:lstStyle/>
          <a:p>
            <a:pPr marL="342900" lvl="0" indent="-342900" algn="just">
              <a:lnSpc>
                <a:spcPct val="115000"/>
              </a:lnSpc>
              <a:spcAft>
                <a:spcPts val="1000"/>
              </a:spcAft>
              <a:buFont typeface="Symbol" panose="05050102010706020507" pitchFamily="18" charset="2"/>
              <a:buChar char=""/>
            </a:pPr>
            <a:r>
              <a:rPr lang="en-US" sz="2400" dirty="0">
                <a:effectLst/>
                <a:latin typeface="+mj-lt"/>
                <a:ea typeface="Calibri" panose="020F0502020204030204" pitchFamily="34" charset="0"/>
                <a:cs typeface="Times New Roman" panose="02020603050405020304" pitchFamily="18" charset="0"/>
              </a:rPr>
              <a:t>At the end he is East direction from his starting point.</a:t>
            </a:r>
            <a:endParaRPr lang="en-IN" sz="24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492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a:xfrm>
            <a:off x="0" y="-860"/>
            <a:ext cx="12192000" cy="711200"/>
          </a:xfrm>
        </p:spPr>
        <p:txBody>
          <a:bodyPr>
            <a:normAutofit/>
          </a:bodyPr>
          <a:lstStyle/>
          <a:p>
            <a:r>
              <a:rPr lang="en-US" dirty="0"/>
              <a:t>Examples</a:t>
            </a:r>
            <a:endParaRPr lang="en-IN" dirty="0"/>
          </a:p>
        </p:txBody>
      </p:sp>
      <p:sp>
        <p:nvSpPr>
          <p:cNvPr id="4" name="Content Placeholder 4">
            <a:extLst>
              <a:ext uri="{FF2B5EF4-FFF2-40B4-BE49-F238E27FC236}">
                <a16:creationId xmlns:a16="http://schemas.microsoft.com/office/drawing/2014/main" id="{CD880C4D-0A2C-42EF-B000-CC4AA65FB9E3}"/>
              </a:ext>
            </a:extLst>
          </p:cNvPr>
          <p:cNvSpPr>
            <a:spLocks noGrp="1"/>
          </p:cNvSpPr>
          <p:nvPr>
            <p:ph idx="1"/>
          </p:nvPr>
        </p:nvSpPr>
        <p:spPr>
          <a:xfrm>
            <a:off x="131179" y="779979"/>
            <a:ext cx="11929641" cy="4298917"/>
          </a:xfrm>
        </p:spPr>
        <p:txBody>
          <a:bodyPr/>
          <a:lstStyle/>
          <a:p>
            <a:pPr marL="0" indent="0">
              <a:buNone/>
            </a:pPr>
            <a:r>
              <a:rPr lang="en-US" dirty="0">
                <a:solidFill>
                  <a:schemeClr val="accent6"/>
                </a:solidFill>
              </a:rPr>
              <a:t>Example-2: </a:t>
            </a:r>
            <a:r>
              <a:rPr lang="en-US" dirty="0"/>
              <a:t>A child is looking for his father. He went 90 meters in the east before turning to his right. He went 20 meters before turning to his right again to look for his father at his uncle’s place 30 meters from this point. His father was not there. From there he went 100 meters to his north before meeting his father in a street. Now how far he is from his starting point?</a:t>
            </a:r>
          </a:p>
          <a:p>
            <a:pPr marL="0" indent="0">
              <a:buNone/>
            </a:pPr>
            <a:r>
              <a:rPr lang="en-US" dirty="0">
                <a:solidFill>
                  <a:schemeClr val="tx2"/>
                </a:solidFill>
              </a:rPr>
              <a:t>Solution-2: </a:t>
            </a:r>
            <a:endParaRPr lang="en-US" dirty="0"/>
          </a:p>
          <a:p>
            <a:pPr marL="0" indent="0">
              <a:buNone/>
            </a:pPr>
            <a:endParaRPr lang="en-US" dirty="0"/>
          </a:p>
        </p:txBody>
      </p:sp>
      <p:pic>
        <p:nvPicPr>
          <p:cNvPr id="5" name="Picture 4">
            <a:extLst>
              <a:ext uri="{FF2B5EF4-FFF2-40B4-BE49-F238E27FC236}">
                <a16:creationId xmlns:a16="http://schemas.microsoft.com/office/drawing/2014/main" id="{89982475-5108-4DC4-AEA5-361BADDB564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032774" y="2258102"/>
            <a:ext cx="3821374" cy="331775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A8623D4-1BFE-46A5-B69F-CCE314A3EED6}"/>
                  </a:ext>
                </a:extLst>
              </p:cNvPr>
              <p:cNvSpPr txBox="1"/>
              <p:nvPr/>
            </p:nvSpPr>
            <p:spPr>
              <a:xfrm>
                <a:off x="131178" y="5470443"/>
                <a:ext cx="8058665" cy="566502"/>
              </a:xfrm>
              <a:prstGeom prst="rect">
                <a:avLst/>
              </a:prstGeom>
              <a:noFill/>
            </p:spPr>
            <p:txBody>
              <a:bodyPr wrap="square">
                <a:spAutoFit/>
              </a:bodyPr>
              <a:lstStyle/>
              <a:p>
                <a:pPr marL="342900" lvl="0" indent="-342900">
                  <a:lnSpc>
                    <a:spcPct val="115000"/>
                  </a:lnSpc>
                  <a:spcAft>
                    <a:spcPts val="1000"/>
                  </a:spcAft>
                  <a:buFont typeface="Symbol" panose="05050102010706020507" pitchFamily="18" charset="2"/>
                  <a:buChar char=""/>
                </a:pPr>
                <a:r>
                  <a:rPr lang="en-US" sz="2400" dirty="0">
                    <a:effectLst/>
                    <a:latin typeface="+mj-lt"/>
                    <a:ea typeface="Calibri" panose="020F0502020204030204" pitchFamily="34" charset="0"/>
                    <a:cs typeface="Times New Roman" panose="02020603050405020304" pitchFamily="18" charset="0"/>
                  </a:rPr>
                  <a:t>Required distance = </a:t>
                </a:r>
                <a14:m>
                  <m:oMath xmlns:m="http://schemas.openxmlformats.org/officeDocument/2006/math">
                    <m:rad>
                      <m:radPr>
                        <m:degHide m:val="on"/>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80</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60</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p>
                        </m:sSup>
                      </m:e>
                    </m:rad>
                  </m:oMath>
                </a14:m>
                <a:r>
                  <a:rPr lang="en-US" sz="2400" dirty="0">
                    <a:effectLst/>
                    <a:latin typeface="+mj-lt"/>
                    <a:ea typeface="Calibri" panose="020F0502020204030204" pitchFamily="34" charset="0"/>
                    <a:cs typeface="Times New Roman" panose="02020603050405020304" pitchFamily="18" charset="0"/>
                  </a:rPr>
                  <a:t> = </a:t>
                </a:r>
                <a14:m>
                  <m:oMath xmlns:m="http://schemas.openxmlformats.org/officeDocument/2006/math">
                    <m:rad>
                      <m:radPr>
                        <m:degHide m:val="on"/>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i="1">
                            <a:effectLst/>
                            <a:latin typeface="Cambria Math" panose="02040503050406030204" pitchFamily="18" charset="0"/>
                            <a:ea typeface="Calibri" panose="020F0502020204030204" pitchFamily="34" charset="0"/>
                            <a:cs typeface="Times New Roman" panose="02020603050405020304" pitchFamily="18" charset="0"/>
                          </a:rPr>
                          <m:t>6400+3600</m:t>
                        </m:r>
                      </m:e>
                    </m:rad>
                  </m:oMath>
                </a14:m>
                <a:r>
                  <a:rPr lang="en-US" sz="2400" dirty="0">
                    <a:effectLst/>
                    <a:latin typeface="+mj-lt"/>
                    <a:ea typeface="Calibri" panose="020F0502020204030204" pitchFamily="34" charset="0"/>
                    <a:cs typeface="Times New Roman" panose="02020603050405020304" pitchFamily="18" charset="0"/>
                  </a:rPr>
                  <a:t> = 100 m </a:t>
                </a:r>
                <a:endParaRPr lang="en-IN" sz="2400" dirty="0">
                  <a:effectLst/>
                  <a:latin typeface="+mj-lt"/>
                  <a:ea typeface="Calibri" panose="020F050202020403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1A8623D4-1BFE-46A5-B69F-CCE314A3EED6}"/>
                  </a:ext>
                </a:extLst>
              </p:cNvPr>
              <p:cNvSpPr txBox="1">
                <a:spLocks noRot="1" noChangeAspect="1" noMove="1" noResize="1" noEditPoints="1" noAdjustHandles="1" noChangeArrowheads="1" noChangeShapeType="1" noTextEdit="1"/>
              </p:cNvSpPr>
              <p:nvPr/>
            </p:nvSpPr>
            <p:spPr>
              <a:xfrm>
                <a:off x="131178" y="5470443"/>
                <a:ext cx="8058665" cy="566502"/>
              </a:xfrm>
              <a:prstGeom prst="rect">
                <a:avLst/>
              </a:prstGeom>
              <a:blipFill>
                <a:blip r:embed="rId3"/>
                <a:stretch>
                  <a:fillRect l="-1211" b="-24731"/>
                </a:stretch>
              </a:blipFill>
            </p:spPr>
            <p:txBody>
              <a:bodyPr/>
              <a:lstStyle/>
              <a:p>
                <a:r>
                  <a:rPr lang="en-IN">
                    <a:noFill/>
                  </a:rPr>
                  <a:t> </a:t>
                </a:r>
              </a:p>
            </p:txBody>
          </p:sp>
        </mc:Fallback>
      </mc:AlternateContent>
    </p:spTree>
    <p:extLst>
      <p:ext uri="{BB962C8B-B14F-4D97-AF65-F5344CB8AC3E}">
        <p14:creationId xmlns:p14="http://schemas.microsoft.com/office/powerpoint/2010/main" val="66149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a:xfrm>
            <a:off x="0" y="-860"/>
            <a:ext cx="12192000" cy="711200"/>
          </a:xfrm>
        </p:spPr>
        <p:txBody>
          <a:bodyPr>
            <a:normAutofit/>
          </a:bodyPr>
          <a:lstStyle/>
          <a:p>
            <a:r>
              <a:rPr lang="en-US" dirty="0"/>
              <a:t>Examples</a:t>
            </a:r>
            <a:endParaRPr lang="en-IN" dirty="0"/>
          </a:p>
        </p:txBody>
      </p:sp>
      <p:sp>
        <p:nvSpPr>
          <p:cNvPr id="4" name="Content Placeholder 4">
            <a:extLst>
              <a:ext uri="{FF2B5EF4-FFF2-40B4-BE49-F238E27FC236}">
                <a16:creationId xmlns:a16="http://schemas.microsoft.com/office/drawing/2014/main" id="{CD880C4D-0A2C-42EF-B000-CC4AA65FB9E3}"/>
              </a:ext>
            </a:extLst>
          </p:cNvPr>
          <p:cNvSpPr>
            <a:spLocks noGrp="1"/>
          </p:cNvSpPr>
          <p:nvPr>
            <p:ph idx="1"/>
          </p:nvPr>
        </p:nvSpPr>
        <p:spPr>
          <a:xfrm>
            <a:off x="131179" y="779979"/>
            <a:ext cx="11929641" cy="2281273"/>
          </a:xfrm>
        </p:spPr>
        <p:txBody>
          <a:bodyPr/>
          <a:lstStyle/>
          <a:p>
            <a:pPr marL="0" indent="0">
              <a:buNone/>
            </a:pPr>
            <a:r>
              <a:rPr lang="en-US" dirty="0">
                <a:solidFill>
                  <a:schemeClr val="accent6"/>
                </a:solidFill>
              </a:rPr>
              <a:t>Example-3: </a:t>
            </a:r>
            <a:r>
              <a:rPr lang="en-US" dirty="0"/>
              <a:t>A man is facing North. He turns to 180 ̊ in clockwise direction and another 45 ̊ in the same direction and then 270 ̊ in the anticlockwise direction. In which direction is he facing now?</a:t>
            </a:r>
          </a:p>
          <a:p>
            <a:pPr marL="0" indent="0">
              <a:buNone/>
            </a:pPr>
            <a:r>
              <a:rPr lang="en-US" dirty="0">
                <a:solidFill>
                  <a:schemeClr val="tx2"/>
                </a:solidFill>
              </a:rPr>
              <a:t>Solution-3: </a:t>
            </a:r>
            <a:r>
              <a:rPr lang="en-US" dirty="0"/>
              <a:t>Let’s take clockwise angle as + and anticlockwise angle as –</a:t>
            </a:r>
          </a:p>
          <a:p>
            <a:pPr marL="0" indent="0">
              <a:buNone/>
            </a:pPr>
            <a:r>
              <a:rPr lang="en-US" dirty="0"/>
              <a:t>• 180 ̊ + 45 ̊ - 270 ̊ = - 45 ̊</a:t>
            </a:r>
          </a:p>
          <a:p>
            <a:pPr marL="0" indent="0">
              <a:buNone/>
            </a:pPr>
            <a:r>
              <a:rPr lang="en-US" dirty="0"/>
              <a:t>• Now, - 45 ̊ from North direction will be North-West direction.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3188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a:xfrm>
            <a:off x="0" y="-860"/>
            <a:ext cx="12192000" cy="711200"/>
          </a:xfrm>
        </p:spPr>
        <p:txBody>
          <a:bodyPr>
            <a:normAutofit/>
          </a:bodyPr>
          <a:lstStyle/>
          <a:p>
            <a:r>
              <a:rPr lang="en-US" dirty="0"/>
              <a:t>Examples</a:t>
            </a:r>
            <a:endParaRPr lang="en-IN" dirty="0"/>
          </a:p>
        </p:txBody>
      </p:sp>
      <p:sp>
        <p:nvSpPr>
          <p:cNvPr id="4" name="Content Placeholder 4">
            <a:extLst>
              <a:ext uri="{FF2B5EF4-FFF2-40B4-BE49-F238E27FC236}">
                <a16:creationId xmlns:a16="http://schemas.microsoft.com/office/drawing/2014/main" id="{CD880C4D-0A2C-42EF-B000-CC4AA65FB9E3}"/>
              </a:ext>
            </a:extLst>
          </p:cNvPr>
          <p:cNvSpPr>
            <a:spLocks noGrp="1"/>
          </p:cNvSpPr>
          <p:nvPr>
            <p:ph idx="1"/>
          </p:nvPr>
        </p:nvSpPr>
        <p:spPr>
          <a:xfrm>
            <a:off x="131179" y="779979"/>
            <a:ext cx="11929641" cy="4179647"/>
          </a:xfrm>
        </p:spPr>
        <p:txBody>
          <a:bodyPr/>
          <a:lstStyle/>
          <a:p>
            <a:pPr marL="0" indent="0">
              <a:buNone/>
            </a:pPr>
            <a:r>
              <a:rPr lang="en-US" dirty="0">
                <a:solidFill>
                  <a:schemeClr val="accent6"/>
                </a:solidFill>
              </a:rPr>
              <a:t>Example-4: </a:t>
            </a:r>
            <a:r>
              <a:rPr lang="en-US" dirty="0"/>
              <a:t>In an evening Rekha and Hema were talking to each other face to face. If Hema’s shadow was exactly to the right of Hema, which direction was Rekha facing?</a:t>
            </a:r>
          </a:p>
          <a:p>
            <a:pPr marL="0" indent="0">
              <a:buNone/>
            </a:pPr>
            <a:r>
              <a:rPr lang="en-US" dirty="0">
                <a:solidFill>
                  <a:schemeClr val="tx2"/>
                </a:solidFill>
              </a:rPr>
              <a:t>Solution-4: </a:t>
            </a:r>
            <a:r>
              <a:rPr lang="en-US" dirty="0"/>
              <a:t>In an evening, Sun is in West side.</a:t>
            </a:r>
          </a:p>
          <a:p>
            <a:pPr marL="0" indent="0">
              <a:buNone/>
            </a:pPr>
            <a:endParaRPr lang="en-US" dirty="0"/>
          </a:p>
        </p:txBody>
      </p:sp>
      <p:sp>
        <p:nvSpPr>
          <p:cNvPr id="6" name="TextBox 5">
            <a:extLst>
              <a:ext uri="{FF2B5EF4-FFF2-40B4-BE49-F238E27FC236}">
                <a16:creationId xmlns:a16="http://schemas.microsoft.com/office/drawing/2014/main" id="{C2138DFF-520B-4C12-955E-260A4EC9B03D}"/>
              </a:ext>
            </a:extLst>
          </p:cNvPr>
          <p:cNvSpPr txBox="1"/>
          <p:nvPr/>
        </p:nvSpPr>
        <p:spPr>
          <a:xfrm>
            <a:off x="131178" y="4492920"/>
            <a:ext cx="7323169" cy="487826"/>
          </a:xfrm>
          <a:prstGeom prst="rect">
            <a:avLst/>
          </a:prstGeom>
          <a:noFill/>
        </p:spPr>
        <p:txBody>
          <a:bodyPr wrap="square">
            <a:spAutoFit/>
          </a:bodyPr>
          <a:lstStyle/>
          <a:p>
            <a:pPr marL="342900" lvl="0" indent="-342900" algn="just">
              <a:lnSpc>
                <a:spcPct val="115000"/>
              </a:lnSpc>
              <a:spcAft>
                <a:spcPts val="1000"/>
              </a:spcAft>
              <a:buFont typeface="Symbol" panose="05050102010706020507" pitchFamily="18" charset="2"/>
              <a:buChar char=""/>
            </a:pPr>
            <a:r>
              <a:rPr lang="en-US" sz="2400" dirty="0">
                <a:latin typeface="+mj-lt"/>
                <a:ea typeface="Calibri" panose="020F0502020204030204" pitchFamily="34" charset="0"/>
                <a:cs typeface="Times New Roman" panose="02020603050405020304" pitchFamily="18" charset="0"/>
              </a:rPr>
              <a:t>So, Rekha was facing South direction.</a:t>
            </a:r>
            <a:endParaRPr lang="en-IN" sz="2400" dirty="0">
              <a:effectLst/>
              <a:latin typeface="+mj-lt"/>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A2EC5B03-0CC5-4034-B17E-FE44B87985F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856780" y="2007013"/>
            <a:ext cx="3871964" cy="2485907"/>
          </a:xfrm>
          <a:prstGeom prst="rect">
            <a:avLst/>
          </a:prstGeom>
        </p:spPr>
      </p:pic>
    </p:spTree>
    <p:extLst>
      <p:ext uri="{BB962C8B-B14F-4D97-AF65-F5344CB8AC3E}">
        <p14:creationId xmlns:p14="http://schemas.microsoft.com/office/powerpoint/2010/main" val="10368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F41F-7DAF-4586-9A74-97719FE5637F}"/>
              </a:ext>
            </a:extLst>
          </p:cNvPr>
          <p:cNvSpPr>
            <a:spLocks noGrp="1"/>
          </p:cNvSpPr>
          <p:nvPr>
            <p:ph type="title"/>
          </p:nvPr>
        </p:nvSpPr>
        <p:spPr/>
        <p:txBody>
          <a:bodyPr/>
          <a:lstStyle/>
          <a:p>
            <a:r>
              <a:rPr lang="en-US" dirty="0"/>
              <a:t>Exercise</a:t>
            </a:r>
            <a:endParaRPr lang="en-IN" dirty="0"/>
          </a:p>
        </p:txBody>
      </p:sp>
      <p:sp>
        <p:nvSpPr>
          <p:cNvPr id="5" name="Content Placeholder 4">
            <a:extLst>
              <a:ext uri="{FF2B5EF4-FFF2-40B4-BE49-F238E27FC236}">
                <a16:creationId xmlns:a16="http://schemas.microsoft.com/office/drawing/2014/main" id="{1831E903-C9D4-41BB-8727-D4D50422592B}"/>
              </a:ext>
            </a:extLst>
          </p:cNvPr>
          <p:cNvSpPr>
            <a:spLocks noGrp="1"/>
          </p:cNvSpPr>
          <p:nvPr>
            <p:ph idx="1"/>
          </p:nvPr>
        </p:nvSpPr>
        <p:spPr>
          <a:xfrm>
            <a:off x="131180" y="863443"/>
            <a:ext cx="11929641" cy="4911191"/>
          </a:xfrm>
        </p:spPr>
        <p:txBody>
          <a:bodyPr/>
          <a:lstStyle/>
          <a:p>
            <a:r>
              <a:rPr lang="en-IN" dirty="0">
                <a:solidFill>
                  <a:schemeClr val="accent6"/>
                </a:solidFill>
              </a:rPr>
              <a:t>Ex-1:</a:t>
            </a:r>
            <a:r>
              <a:rPr lang="en-IN" dirty="0"/>
              <a:t> </a:t>
            </a:r>
            <a:r>
              <a:rPr lang="en-US" dirty="0"/>
              <a:t>Rohit start travelling 20 m toward North. Then he takes a right turn and goes 30m then he takes a right turn again and goes 45m. Then he takes a left turn and goes 20m. Finally, he takes a left turn and goes 15m. In which direction is he from the starting point?</a:t>
            </a:r>
          </a:p>
          <a:p>
            <a:r>
              <a:rPr lang="en-IN" dirty="0">
                <a:solidFill>
                  <a:schemeClr val="accent6"/>
                </a:solidFill>
              </a:rPr>
              <a:t>Ex-2:</a:t>
            </a:r>
            <a:r>
              <a:rPr lang="en-IN" dirty="0"/>
              <a:t> </a:t>
            </a:r>
            <a:r>
              <a:rPr lang="en-US" dirty="0"/>
              <a:t>Mr. Kamal goes 17 km in East then he takes a right turn and goes 52 km, then he takes a left turn and goes 7 km, again he takes a left turn and goes 21 km. Finally, he takes a left turn and goes 24 km. how far and in which direction is he from the starting point?</a:t>
            </a:r>
          </a:p>
          <a:p>
            <a:r>
              <a:rPr lang="en-IN" dirty="0">
                <a:solidFill>
                  <a:schemeClr val="accent6"/>
                </a:solidFill>
              </a:rPr>
              <a:t>Ex-3:</a:t>
            </a:r>
            <a:r>
              <a:rPr lang="en-IN" dirty="0"/>
              <a:t> </a:t>
            </a:r>
            <a:r>
              <a:rPr lang="en-US" dirty="0"/>
              <a:t>One morning Amit and </a:t>
            </a:r>
            <a:r>
              <a:rPr lang="en-US" dirty="0" err="1"/>
              <a:t>Sumit</a:t>
            </a:r>
            <a:r>
              <a:rPr lang="en-US" dirty="0"/>
              <a:t> were talking to each other face to face. Amit’s shadow was exactly to the right of </a:t>
            </a:r>
            <a:r>
              <a:rPr lang="en-US" dirty="0" err="1"/>
              <a:t>Sumit</a:t>
            </a:r>
            <a:r>
              <a:rPr lang="en-US" dirty="0"/>
              <a:t>. In which direction </a:t>
            </a:r>
            <a:r>
              <a:rPr lang="en-US" dirty="0" err="1"/>
              <a:t>Sumit</a:t>
            </a:r>
            <a:r>
              <a:rPr lang="en-US" dirty="0"/>
              <a:t> was facing?</a:t>
            </a:r>
          </a:p>
          <a:p>
            <a:pPr marL="0" indent="0">
              <a:buNone/>
            </a:pPr>
            <a:endParaRPr lang="en-US" dirty="0">
              <a:solidFill>
                <a:schemeClr val="accent6"/>
              </a:solidFill>
            </a:endParaRPr>
          </a:p>
        </p:txBody>
      </p:sp>
      <p:sp>
        <p:nvSpPr>
          <p:cNvPr id="276" name="TextBox 275">
            <a:extLst>
              <a:ext uri="{FF2B5EF4-FFF2-40B4-BE49-F238E27FC236}">
                <a16:creationId xmlns:a16="http://schemas.microsoft.com/office/drawing/2014/main" id="{0A704C04-304C-4DD5-BCD4-CE930C0B5474}"/>
              </a:ext>
            </a:extLst>
          </p:cNvPr>
          <p:cNvSpPr txBox="1"/>
          <p:nvPr/>
        </p:nvSpPr>
        <p:spPr>
          <a:xfrm>
            <a:off x="9217587" y="1484716"/>
            <a:ext cx="2291926" cy="461665"/>
          </a:xfrm>
          <a:prstGeom prst="rect">
            <a:avLst/>
          </a:prstGeom>
          <a:noFill/>
        </p:spPr>
        <p:txBody>
          <a:bodyPr wrap="square" rtlCol="0">
            <a:spAutoFit/>
          </a:bodyPr>
          <a:lstStyle/>
          <a:p>
            <a:r>
              <a:rPr lang="en-IN" sz="2400" dirty="0">
                <a:solidFill>
                  <a:schemeClr val="tx2"/>
                </a:solidFill>
              </a:rPr>
              <a:t>Ans = South-East</a:t>
            </a:r>
          </a:p>
        </p:txBody>
      </p:sp>
      <p:sp>
        <p:nvSpPr>
          <p:cNvPr id="7" name="TextBox 6">
            <a:extLst>
              <a:ext uri="{FF2B5EF4-FFF2-40B4-BE49-F238E27FC236}">
                <a16:creationId xmlns:a16="http://schemas.microsoft.com/office/drawing/2014/main" id="{6754023A-AF84-4854-A278-E2A8AED45660}"/>
              </a:ext>
            </a:extLst>
          </p:cNvPr>
          <p:cNvSpPr txBox="1"/>
          <p:nvPr/>
        </p:nvSpPr>
        <p:spPr>
          <a:xfrm>
            <a:off x="9718816" y="2591658"/>
            <a:ext cx="2473184" cy="461665"/>
          </a:xfrm>
          <a:prstGeom prst="rect">
            <a:avLst/>
          </a:prstGeom>
          <a:noFill/>
        </p:spPr>
        <p:txBody>
          <a:bodyPr wrap="square" rtlCol="0">
            <a:spAutoFit/>
          </a:bodyPr>
          <a:lstStyle/>
          <a:p>
            <a:r>
              <a:rPr lang="en-IN" sz="2400" dirty="0">
                <a:solidFill>
                  <a:schemeClr val="tx2"/>
                </a:solidFill>
              </a:rPr>
              <a:t>Ans = 31KM South</a:t>
            </a:r>
          </a:p>
        </p:txBody>
      </p:sp>
      <p:sp>
        <p:nvSpPr>
          <p:cNvPr id="8" name="TextBox 7">
            <a:extLst>
              <a:ext uri="{FF2B5EF4-FFF2-40B4-BE49-F238E27FC236}">
                <a16:creationId xmlns:a16="http://schemas.microsoft.com/office/drawing/2014/main" id="{393C993D-07D7-49CF-B311-D09760E8A90A}"/>
              </a:ext>
            </a:extLst>
          </p:cNvPr>
          <p:cNvSpPr txBox="1"/>
          <p:nvPr/>
        </p:nvSpPr>
        <p:spPr>
          <a:xfrm>
            <a:off x="8422585" y="3388903"/>
            <a:ext cx="1745145" cy="461665"/>
          </a:xfrm>
          <a:prstGeom prst="rect">
            <a:avLst/>
          </a:prstGeom>
          <a:noFill/>
        </p:spPr>
        <p:txBody>
          <a:bodyPr wrap="square" rtlCol="0">
            <a:spAutoFit/>
          </a:bodyPr>
          <a:lstStyle/>
          <a:p>
            <a:r>
              <a:rPr lang="en-IN" sz="2400" dirty="0">
                <a:solidFill>
                  <a:schemeClr val="tx2"/>
                </a:solidFill>
              </a:rPr>
              <a:t>Ans = </a:t>
            </a:r>
            <a:r>
              <a:rPr lang="pt-BR" sz="2400" dirty="0">
                <a:solidFill>
                  <a:schemeClr val="tx2"/>
                </a:solidFill>
              </a:rPr>
              <a:t>South</a:t>
            </a:r>
          </a:p>
        </p:txBody>
      </p:sp>
    </p:spTree>
    <p:extLst>
      <p:ext uri="{BB962C8B-B14F-4D97-AF65-F5344CB8AC3E}">
        <p14:creationId xmlns:p14="http://schemas.microsoft.com/office/powerpoint/2010/main" val="224214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6"/>
                                        </p:tgtEl>
                                        <p:attrNameLst>
                                          <p:attrName>style.visibility</p:attrName>
                                        </p:attrNameLst>
                                      </p:cBhvr>
                                      <p:to>
                                        <p:strVal val="visible"/>
                                      </p:to>
                                    </p:set>
                                    <p:animEffect transition="in" filter="fade">
                                      <p:cBhvr>
                                        <p:cTn id="22" dur="500"/>
                                        <p:tgtEl>
                                          <p:spTgt spid="2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76" grpId="0"/>
      <p:bldP spid="7" grpId="0"/>
      <p:bldP spid="8" grpId="0"/>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8118</TotalTime>
  <Words>489</Words>
  <Application>Microsoft Office PowerPoint</Application>
  <PresentationFormat>Widescreen</PresentationFormat>
  <Paragraphs>32</Paragraphs>
  <Slides>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Roboto Condensed Light</vt:lpstr>
      <vt:lpstr>Arial</vt:lpstr>
      <vt:lpstr>Calibri</vt:lpstr>
      <vt:lpstr>Wingdings</vt:lpstr>
      <vt:lpstr>Roboto Condensed</vt:lpstr>
      <vt:lpstr>Cambria Math</vt:lpstr>
      <vt:lpstr>Wingdings 3</vt:lpstr>
      <vt:lpstr>Symbol</vt:lpstr>
      <vt:lpstr>Office Theme</vt:lpstr>
      <vt:lpstr> Direction Sense </vt:lpstr>
      <vt:lpstr>Examples</vt:lpstr>
      <vt:lpstr>Examples</vt:lpstr>
      <vt:lpstr>Examples</vt:lpstr>
      <vt:lpstr>Examples</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624</cp:revision>
  <dcterms:created xsi:type="dcterms:W3CDTF">2020-05-01T05:09:15Z</dcterms:created>
  <dcterms:modified xsi:type="dcterms:W3CDTF">2024-01-04T15:30:51Z</dcterms:modified>
</cp:coreProperties>
</file>