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0" r:id="rId2"/>
    <p:sldId id="409" r:id="rId3"/>
    <p:sldId id="422" r:id="rId4"/>
    <p:sldId id="411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l8qqQ8vQ6WeY+FqHE7H6g==" hashData="1ctDjC5LWoc2ZWRCHCY9qU8UPQWOIda/kCbxzaWQ+17TMmVm70fY9pT4jDHETmYy0464jrrPfE3I53u+zDxaa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4E9487-E6A4-81EA-A02C-AD9BB461E0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Calendar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Calendar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EE0B74-21C1-151F-441D-D58528739D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Calendar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General Rule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4E803-21AA-4CB7-B183-6210F9A5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8521"/>
          </a:xfrm>
        </p:spPr>
        <p:txBody>
          <a:bodyPr/>
          <a:lstStyle/>
          <a:p>
            <a:pPr lvl="0"/>
            <a:r>
              <a:rPr lang="en-US" dirty="0"/>
              <a:t>Month number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93E45E-1CC0-4507-B80F-DF8E7E03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55644"/>
              </p:ext>
            </p:extLst>
          </p:nvPr>
        </p:nvGraphicFramePr>
        <p:xfrm>
          <a:off x="1380613" y="1562339"/>
          <a:ext cx="9430774" cy="98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038">
                  <a:extLst>
                    <a:ext uri="{9D8B030D-6E8A-4147-A177-3AD203B41FA5}">
                      <a16:colId xmlns:a16="http://schemas.microsoft.com/office/drawing/2014/main" val="2808825681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607860122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3900802572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2066182103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1268699356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4213470423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1052606503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275625247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238824493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1483319865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2796753138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3559900370"/>
                    </a:ext>
                  </a:extLst>
                </a:gridCol>
                <a:gridCol w="698728">
                  <a:extLst>
                    <a:ext uri="{9D8B030D-6E8A-4147-A177-3AD203B41FA5}">
                      <a16:colId xmlns:a16="http://schemas.microsoft.com/office/drawing/2014/main" val="3145228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Month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Jan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Feb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Mar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Apr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May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Jun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Jul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Aug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Sep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Oct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Nov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Dec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5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Normal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73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Leap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0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903906"/>
                  </a:ext>
                </a:extLst>
              </a:tr>
            </a:tbl>
          </a:graphicData>
        </a:graphic>
      </p:graphicFrame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A4A2FCE-C1B0-4572-928E-FF179253EFD9}"/>
              </a:ext>
            </a:extLst>
          </p:cNvPr>
          <p:cNvSpPr txBox="1">
            <a:spLocks/>
          </p:cNvSpPr>
          <p:nvPr/>
        </p:nvSpPr>
        <p:spPr>
          <a:xfrm>
            <a:off x="131179" y="2800265"/>
            <a:ext cx="11929641" cy="448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Century number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A04CF-F492-48F8-9478-179A3C1FF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68510"/>
              </p:ext>
            </p:extLst>
          </p:nvPr>
        </p:nvGraphicFramePr>
        <p:xfrm>
          <a:off x="4396876" y="3429000"/>
          <a:ext cx="2471062" cy="2287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531">
                  <a:extLst>
                    <a:ext uri="{9D8B030D-6E8A-4147-A177-3AD203B41FA5}">
                      <a16:colId xmlns:a16="http://schemas.microsoft.com/office/drawing/2014/main" val="1794561949"/>
                    </a:ext>
                  </a:extLst>
                </a:gridCol>
                <a:gridCol w="1235531">
                  <a:extLst>
                    <a:ext uri="{9D8B030D-6E8A-4147-A177-3AD203B41FA5}">
                      <a16:colId xmlns:a16="http://schemas.microsoft.com/office/drawing/2014/main" val="26319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Century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Number</a:t>
                      </a:r>
                      <a:endParaRPr lang="en-IN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9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9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9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70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8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44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66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A5A8-5C21-4C68-A631-5ED2B5C9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4EC1-22E1-4F62-88DD-485891E7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8582"/>
          </a:xfrm>
        </p:spPr>
        <p:txBody>
          <a:bodyPr/>
          <a:lstStyle/>
          <a:p>
            <a:r>
              <a:rPr lang="en-US" dirty="0"/>
              <a:t>Day number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48D66-C5F4-472F-A24A-504E082B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1921"/>
              </p:ext>
            </p:extLst>
          </p:nvPr>
        </p:nvGraphicFramePr>
        <p:xfrm>
          <a:off x="1588492" y="1583507"/>
          <a:ext cx="9015016" cy="78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877">
                  <a:extLst>
                    <a:ext uri="{9D8B030D-6E8A-4147-A177-3AD203B41FA5}">
                      <a16:colId xmlns:a16="http://schemas.microsoft.com/office/drawing/2014/main" val="133221273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1426181844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2375033284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1799397671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3305705848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774056741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35580799"/>
                    </a:ext>
                  </a:extLst>
                </a:gridCol>
                <a:gridCol w="1126877">
                  <a:extLst>
                    <a:ext uri="{9D8B030D-6E8A-4147-A177-3AD203B41FA5}">
                      <a16:colId xmlns:a16="http://schemas.microsoft.com/office/drawing/2014/main" val="1386503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Day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Sun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Mon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Tue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Wed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Thu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Fri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Sat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17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Number</a:t>
                      </a:r>
                      <a:endParaRPr lang="en-IN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IN" sz="2400" b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IN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N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81390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EC957-0369-4211-88B7-9C057257FEA8}"/>
              </a:ext>
            </a:extLst>
          </p:cNvPr>
          <p:cNvSpPr txBox="1">
            <a:spLocks/>
          </p:cNvSpPr>
          <p:nvPr/>
        </p:nvSpPr>
        <p:spPr>
          <a:xfrm>
            <a:off x="131179" y="3093123"/>
            <a:ext cx="11929641" cy="438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Formula = (Day + Month + Year + Century + Leap years in between) % 7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0704A-DCFB-49FE-B678-7B514563D512}"/>
              </a:ext>
            </a:extLst>
          </p:cNvPr>
          <p:cNvSpPr txBox="1"/>
          <p:nvPr/>
        </p:nvSpPr>
        <p:spPr>
          <a:xfrm>
            <a:off x="131179" y="3683949"/>
            <a:ext cx="11308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Example: </a:t>
            </a:r>
            <a:r>
              <a:rPr lang="en-US" sz="2400" dirty="0"/>
              <a:t>What was the day of the week on 28th May, 2006?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Solution: </a:t>
            </a:r>
            <a:r>
              <a:rPr lang="en-US" sz="2400" dirty="0"/>
              <a:t>Here, Day = 28, Month is May = 2, Year = 6, Century is 2000 = 6, Leap year between 2000 &amp; 2006 = 1</a:t>
            </a:r>
          </a:p>
          <a:p>
            <a:pPr marL="0" indent="0">
              <a:buNone/>
            </a:pPr>
            <a:r>
              <a:rPr lang="en-US" sz="2400" dirty="0"/>
              <a:t>Formula = (28 + 2 + 6 + 6 + 1) % 7</a:t>
            </a:r>
          </a:p>
          <a:p>
            <a:pPr marL="0" indent="0">
              <a:buNone/>
            </a:pPr>
            <a:r>
              <a:rPr lang="en-US" sz="2400" dirty="0"/>
              <a:t>               = 43 % 7</a:t>
            </a:r>
          </a:p>
          <a:p>
            <a:pPr marL="0" indent="0">
              <a:buNone/>
            </a:pPr>
            <a:r>
              <a:rPr lang="en-US" sz="2400" dirty="0"/>
              <a:t>               = 1</a:t>
            </a:r>
          </a:p>
          <a:p>
            <a:pPr marL="0" indent="0">
              <a:buNone/>
            </a:pPr>
            <a:r>
              <a:rPr lang="en-US" sz="2400" dirty="0"/>
              <a:t>Therefore, the day of the week on 28th May, 2006 was Sunday.</a:t>
            </a:r>
          </a:p>
        </p:txBody>
      </p:sp>
    </p:spTree>
    <p:extLst>
      <p:ext uri="{BB962C8B-B14F-4D97-AF65-F5344CB8AC3E}">
        <p14:creationId xmlns:p14="http://schemas.microsoft.com/office/powerpoint/2010/main" val="16725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044869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What was the day of the week on 4</a:t>
            </a:r>
            <a:r>
              <a:rPr lang="en-US" baseline="30000" dirty="0"/>
              <a:t>th</a:t>
            </a:r>
            <a:r>
              <a:rPr lang="en-US" dirty="0"/>
              <a:t> June, 2020?</a:t>
            </a: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January 1, 2007 was Monday. What day of the week lies on January 1, 2008?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</TotalTime>
  <Words>247</Words>
  <Application>Microsoft Office PowerPoint</Application>
  <PresentationFormat>Widescreen</PresentationFormat>
  <Paragraphs>92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Roboto Condensed Light</vt:lpstr>
      <vt:lpstr>Arial</vt:lpstr>
      <vt:lpstr>Calibri</vt:lpstr>
      <vt:lpstr>Wingdings</vt:lpstr>
      <vt:lpstr>Roboto Condensed</vt:lpstr>
      <vt:lpstr>Wingdings 3</vt:lpstr>
      <vt:lpstr>Office Theme</vt:lpstr>
      <vt:lpstr> Calendar </vt:lpstr>
      <vt:lpstr>General Rule</vt:lpstr>
      <vt:lpstr>General Rule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602</cp:revision>
  <dcterms:created xsi:type="dcterms:W3CDTF">2020-05-01T05:09:15Z</dcterms:created>
  <dcterms:modified xsi:type="dcterms:W3CDTF">2024-01-04T15:33:45Z</dcterms:modified>
</cp:coreProperties>
</file>