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0" r:id="rId2"/>
    <p:sldId id="409" r:id="rId3"/>
    <p:sldId id="417" r:id="rId4"/>
    <p:sldId id="410" r:id="rId5"/>
    <p:sldId id="418" r:id="rId6"/>
    <p:sldId id="419" r:id="rId7"/>
    <p:sldId id="420" r:id="rId8"/>
    <p:sldId id="421" r:id="rId9"/>
    <p:sldId id="422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VNy1Di7uNvxiH4KU21cpA==" hashData="0Rj3LiirOakLCZj/seH0D9BsFd9sxl36/P+RwzQhLSCbE0Z+KYrrJvYQ9NM9yhHWPoT94YvF4Pc/44eCScrtf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DEEE85-F645-15FC-E3C1-A27A2CA611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Time &amp; Work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Time &amp; Work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CAA43C-16F0-E7A7-6505-2CC6A909BF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Time &amp; Work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F5D8B7C-CE84-464A-BC87-FA5E6CF8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1402679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accent6"/>
                </a:solidFill>
              </a:rPr>
              <a:t>Time: </a:t>
            </a:r>
            <a:r>
              <a:rPr lang="en-US" dirty="0"/>
              <a:t>Time needed by one or more than one person to complete a job or time for which a person actually worked on the assigned job.</a:t>
            </a:r>
          </a:p>
          <a:p>
            <a:pPr lvl="0"/>
            <a:r>
              <a:rPr lang="en-US" dirty="0">
                <a:solidFill>
                  <a:schemeClr val="accent6"/>
                </a:solidFill>
              </a:rPr>
              <a:t>Work: </a:t>
            </a:r>
            <a:r>
              <a:rPr lang="en-US" dirty="0"/>
              <a:t>The amount of total work assigned or the part of total work actually done.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FB6BF-AEA3-49E6-AF2C-5D072BF80504}"/>
              </a:ext>
            </a:extLst>
          </p:cNvPr>
          <p:cNvSpPr txBox="1"/>
          <p:nvPr/>
        </p:nvSpPr>
        <p:spPr>
          <a:xfrm>
            <a:off x="3942522" y="35668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Time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54ECFEC3-8C9F-4134-93EE-1B0462E72AC6}"/>
              </a:ext>
            </a:extLst>
          </p:cNvPr>
          <p:cNvSpPr/>
          <p:nvPr/>
        </p:nvSpPr>
        <p:spPr>
          <a:xfrm>
            <a:off x="4665536" y="3033487"/>
            <a:ext cx="1524000" cy="1371600"/>
          </a:xfrm>
          <a:prstGeom prst="circular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000A-41B6-4F01-833C-84600C6C9CCE}"/>
              </a:ext>
            </a:extLst>
          </p:cNvPr>
          <p:cNvSpPr txBox="1"/>
          <p:nvPr/>
        </p:nvSpPr>
        <p:spPr>
          <a:xfrm>
            <a:off x="5999922" y="356688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Work</a:t>
            </a:r>
            <a:endParaRPr lang="en-IN" sz="2800" dirty="0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F4017-45EA-40F7-9EE0-A900DD5EC875}"/>
              </a:ext>
            </a:extLst>
          </p:cNvPr>
          <p:cNvSpPr txBox="1"/>
          <p:nvPr/>
        </p:nvSpPr>
        <p:spPr>
          <a:xfrm>
            <a:off x="4304188" y="2728687"/>
            <a:ext cx="225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Inversely proportional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7768-B7A1-4AFB-B3EB-C807C47C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two persons are working on the same piece of work.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147307-024A-45EB-9EAB-51CBF4A6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A can do a piece of work in 6 days and B in 9 days. How many days will both take together to complete the work?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617A00-D2A2-46D8-951D-A17469CC5053}"/>
              </a:ext>
            </a:extLst>
          </p:cNvPr>
          <p:cNvSpPr/>
          <p:nvPr/>
        </p:nvSpPr>
        <p:spPr>
          <a:xfrm>
            <a:off x="1363215" y="1830557"/>
            <a:ext cx="3810000" cy="441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A160E-CAA4-4B85-88FA-A5CA41A98A63}"/>
              </a:ext>
            </a:extLst>
          </p:cNvPr>
          <p:cNvSpPr/>
          <p:nvPr/>
        </p:nvSpPr>
        <p:spPr>
          <a:xfrm>
            <a:off x="6986257" y="1809196"/>
            <a:ext cx="3810000" cy="441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5AB4C-68F6-40B8-BEE1-C9BC73F796BE}"/>
              </a:ext>
            </a:extLst>
          </p:cNvPr>
          <p:cNvSpPr txBox="1"/>
          <p:nvPr/>
        </p:nvSpPr>
        <p:spPr>
          <a:xfrm>
            <a:off x="1752189" y="1906757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Standard Method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2420B-176E-45B2-A001-7E51AAE54145}"/>
              </a:ext>
            </a:extLst>
          </p:cNvPr>
          <p:cNvSpPr txBox="1"/>
          <p:nvPr/>
        </p:nvSpPr>
        <p:spPr>
          <a:xfrm>
            <a:off x="1739377" y="2624456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5F9E72-5F23-4494-AFC0-E02D02001DB3}"/>
              </a:ext>
            </a:extLst>
          </p:cNvPr>
          <p:cNvCxnSpPr/>
          <p:nvPr/>
        </p:nvCxnSpPr>
        <p:spPr>
          <a:xfrm>
            <a:off x="2209389" y="280912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2389FC-E984-451F-A635-DF8BCD6458B2}"/>
              </a:ext>
            </a:extLst>
          </p:cNvPr>
          <p:cNvSpPr txBox="1"/>
          <p:nvPr/>
        </p:nvSpPr>
        <p:spPr>
          <a:xfrm>
            <a:off x="2749716" y="262445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82819F-A06B-424D-92BA-693727CC0E0F}"/>
              </a:ext>
            </a:extLst>
          </p:cNvPr>
          <p:cNvSpPr txBox="1"/>
          <p:nvPr/>
        </p:nvSpPr>
        <p:spPr>
          <a:xfrm>
            <a:off x="1739377" y="3142646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30A070-5206-4BA2-9978-61D03CA6A948}"/>
              </a:ext>
            </a:extLst>
          </p:cNvPr>
          <p:cNvCxnSpPr/>
          <p:nvPr/>
        </p:nvCxnSpPr>
        <p:spPr>
          <a:xfrm>
            <a:off x="2209389" y="33273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9E9A1-77DA-4A8C-858D-7A961127E98D}"/>
              </a:ext>
            </a:extLst>
          </p:cNvPr>
          <p:cNvSpPr txBox="1"/>
          <p:nvPr/>
        </p:nvSpPr>
        <p:spPr>
          <a:xfrm>
            <a:off x="2749716" y="314264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9 days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C4CDF3-8AA3-44BC-ABD7-34A463576186}"/>
              </a:ext>
            </a:extLst>
          </p:cNvPr>
          <p:cNvSpPr txBox="1"/>
          <p:nvPr/>
        </p:nvSpPr>
        <p:spPr>
          <a:xfrm>
            <a:off x="1523589" y="228775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630738-6F4A-4872-BE7D-8B1CD898181E}"/>
              </a:ext>
            </a:extLst>
          </p:cNvPr>
          <p:cNvSpPr txBox="1"/>
          <p:nvPr/>
        </p:nvSpPr>
        <p:spPr>
          <a:xfrm>
            <a:off x="2590389" y="2285509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AE8F49-2A89-4505-B4C5-000139AD6E39}"/>
              </a:ext>
            </a:extLst>
          </p:cNvPr>
          <p:cNvSpPr txBox="1"/>
          <p:nvPr/>
        </p:nvSpPr>
        <p:spPr>
          <a:xfrm>
            <a:off x="3820451" y="2288018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day 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2AFCFC-BA9F-4335-BFEF-FA27C351164A}"/>
                  </a:ext>
                </a:extLst>
              </p:cNvPr>
              <p:cNvSpPr txBox="1"/>
              <p:nvPr/>
            </p:nvSpPr>
            <p:spPr>
              <a:xfrm>
                <a:off x="4235197" y="2583805"/>
                <a:ext cx="381000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2AFCFC-BA9F-4335-BFEF-FA27C3511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97" y="2583805"/>
                <a:ext cx="381000" cy="528863"/>
              </a:xfrm>
              <a:prstGeom prst="rect">
                <a:avLst/>
              </a:prstGeom>
              <a:blipFill>
                <a:blip r:embed="rId2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D930D2-A91A-42F9-9C5A-9D327B5B8827}"/>
              </a:ext>
            </a:extLst>
          </p:cNvPr>
          <p:cNvCxnSpPr/>
          <p:nvPr/>
        </p:nvCxnSpPr>
        <p:spPr>
          <a:xfrm>
            <a:off x="3629951" y="280698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D72AFE-DF55-4DF7-8008-C8505683F170}"/>
              </a:ext>
            </a:extLst>
          </p:cNvPr>
          <p:cNvCxnSpPr/>
          <p:nvPr/>
        </p:nvCxnSpPr>
        <p:spPr>
          <a:xfrm>
            <a:off x="3629951" y="332517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3D579B-E316-4032-B457-983F8A18A022}"/>
              </a:ext>
            </a:extLst>
          </p:cNvPr>
          <p:cNvSpPr txBox="1"/>
          <p:nvPr/>
        </p:nvSpPr>
        <p:spPr>
          <a:xfrm>
            <a:off x="1443573" y="363152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work of A &amp; B in 1 day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F43935-9F13-49D7-8DF5-A51AD90B26F3}"/>
                  </a:ext>
                </a:extLst>
              </p:cNvPr>
              <p:cNvSpPr txBox="1"/>
              <p:nvPr/>
            </p:nvSpPr>
            <p:spPr>
              <a:xfrm>
                <a:off x="4235197" y="3092949"/>
                <a:ext cx="381000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IN" sz="2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F43935-9F13-49D7-8DF5-A51AD90B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97" y="3092949"/>
                <a:ext cx="381000" cy="528863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0D791-AC5C-4641-B1B7-6072C6A16650}"/>
                  </a:ext>
                </a:extLst>
              </p:cNvPr>
              <p:cNvSpPr txBox="1"/>
              <p:nvPr/>
            </p:nvSpPr>
            <p:spPr>
              <a:xfrm>
                <a:off x="2908596" y="3698475"/>
                <a:ext cx="1208338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0D791-AC5C-4641-B1B7-6072C6A1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596" y="3698475"/>
                <a:ext cx="1208338" cy="528863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272DBF-44FB-47BC-A0C3-A472D4DABF2E}"/>
                  </a:ext>
                </a:extLst>
              </p:cNvPr>
              <p:cNvSpPr txBox="1"/>
              <p:nvPr/>
            </p:nvSpPr>
            <p:spPr>
              <a:xfrm>
                <a:off x="3728074" y="3706402"/>
                <a:ext cx="72289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272DBF-44FB-47BC-A0C3-A472D4DAB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74" y="3706402"/>
                <a:ext cx="722899" cy="529504"/>
              </a:xfrm>
              <a:prstGeom prst="rect">
                <a:avLst/>
              </a:prstGeom>
              <a:blipFill>
                <a:blip r:embed="rId5"/>
                <a:stretch>
                  <a:fillRect l="-9322"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DFB2B7-6C4B-498B-B2E3-3BCAE22686C3}"/>
                  </a:ext>
                </a:extLst>
              </p:cNvPr>
              <p:cNvSpPr txBox="1"/>
              <p:nvPr/>
            </p:nvSpPr>
            <p:spPr>
              <a:xfrm>
                <a:off x="4352160" y="3711435"/>
                <a:ext cx="670315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DFB2B7-6C4B-498B-B2E3-3BCAE226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60" y="3711435"/>
                <a:ext cx="670315" cy="533929"/>
              </a:xfrm>
              <a:prstGeom prst="rect">
                <a:avLst/>
              </a:prstGeom>
              <a:blipFill>
                <a:blip r:embed="rId6"/>
                <a:stretch>
                  <a:fillRect l="-10000"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1463EB-6773-4521-A60E-9FB455125492}"/>
                  </a:ext>
                </a:extLst>
              </p:cNvPr>
              <p:cNvSpPr txBox="1"/>
              <p:nvPr/>
            </p:nvSpPr>
            <p:spPr>
              <a:xfrm>
                <a:off x="1852332" y="4444211"/>
                <a:ext cx="2763865" cy="534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1 day work of A+B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1463EB-6773-4521-A60E-9FB455125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2" y="4444211"/>
                <a:ext cx="2763865" cy="534121"/>
              </a:xfrm>
              <a:prstGeom prst="rect">
                <a:avLst/>
              </a:prstGeom>
              <a:blipFill>
                <a:blip r:embed="rId7"/>
                <a:stretch>
                  <a:fillRect l="-1987"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780EB-8D1D-459D-B3C6-3F6220E92FE7}"/>
                  </a:ext>
                </a:extLst>
              </p:cNvPr>
              <p:cNvSpPr txBox="1"/>
              <p:nvPr/>
            </p:nvSpPr>
            <p:spPr>
              <a:xfrm>
                <a:off x="1523589" y="5082698"/>
                <a:ext cx="3429000" cy="80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days to complete the work by A+B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rgbClr val="FF0000"/>
                    </a:solidFill>
                  </a:rPr>
                  <a:t>days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780EB-8D1D-459D-B3C6-3F6220E9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89" y="5082698"/>
                <a:ext cx="3429000" cy="806503"/>
              </a:xfrm>
              <a:prstGeom prst="rect">
                <a:avLst/>
              </a:prstGeom>
              <a:blipFill>
                <a:blip r:embed="rId8"/>
                <a:stretch>
                  <a:fillRect l="-178" t="-3788" r="-1779"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32636CB-78B3-44A2-8B55-9500AA49B87A}"/>
              </a:ext>
            </a:extLst>
          </p:cNvPr>
          <p:cNvSpPr txBox="1"/>
          <p:nvPr/>
        </p:nvSpPr>
        <p:spPr>
          <a:xfrm>
            <a:off x="7405357" y="1891122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Shortcut Method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79C4E-B386-4019-9C2C-22AFEAAB6D30}"/>
              </a:ext>
            </a:extLst>
          </p:cNvPr>
          <p:cNvSpPr txBox="1"/>
          <p:nvPr/>
        </p:nvSpPr>
        <p:spPr>
          <a:xfrm>
            <a:off x="7215336" y="2605901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F4A119-1BBC-4917-B8C0-E19C06DB93A3}"/>
              </a:ext>
            </a:extLst>
          </p:cNvPr>
          <p:cNvCxnSpPr/>
          <p:nvPr/>
        </p:nvCxnSpPr>
        <p:spPr>
          <a:xfrm>
            <a:off x="7532948" y="279056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826BD8-3ECB-4043-9293-17EF963B7E00}"/>
              </a:ext>
            </a:extLst>
          </p:cNvPr>
          <p:cNvSpPr txBox="1"/>
          <p:nvPr/>
        </p:nvSpPr>
        <p:spPr>
          <a:xfrm>
            <a:off x="9063875" y="260590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0F9BB7-6DD3-4E11-BF26-96D1774D3614}"/>
              </a:ext>
            </a:extLst>
          </p:cNvPr>
          <p:cNvSpPr txBox="1"/>
          <p:nvPr/>
        </p:nvSpPr>
        <p:spPr>
          <a:xfrm>
            <a:off x="7215336" y="3124091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F0F745-DA12-461F-949B-46869ADA2ED9}"/>
              </a:ext>
            </a:extLst>
          </p:cNvPr>
          <p:cNvCxnSpPr/>
          <p:nvPr/>
        </p:nvCxnSpPr>
        <p:spPr>
          <a:xfrm>
            <a:off x="7532948" y="330875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72D8F6-019B-4680-9484-CC0C74650CD5}"/>
              </a:ext>
            </a:extLst>
          </p:cNvPr>
          <p:cNvSpPr txBox="1"/>
          <p:nvPr/>
        </p:nvSpPr>
        <p:spPr>
          <a:xfrm>
            <a:off x="9063875" y="312409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9 days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0E8E87-EC2F-405A-A10E-3CF811D80119}"/>
              </a:ext>
            </a:extLst>
          </p:cNvPr>
          <p:cNvSpPr txBox="1"/>
          <p:nvPr/>
        </p:nvSpPr>
        <p:spPr>
          <a:xfrm>
            <a:off x="6999548" y="22479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884C1-7633-424E-A3A2-0E0CE3DA7E54}"/>
              </a:ext>
            </a:extLst>
          </p:cNvPr>
          <p:cNvSpPr txBox="1"/>
          <p:nvPr/>
        </p:nvSpPr>
        <p:spPr>
          <a:xfrm>
            <a:off x="8910671" y="2254346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8180E-18C7-4F94-9C89-E4E951FD4312}"/>
              </a:ext>
            </a:extLst>
          </p:cNvPr>
          <p:cNvSpPr txBox="1"/>
          <p:nvPr/>
        </p:nvSpPr>
        <p:spPr>
          <a:xfrm>
            <a:off x="10032036" y="2261551"/>
            <a:ext cx="71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</a:t>
            </a:r>
            <a:endParaRPr lang="en-IN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853D97EE-B57D-439B-BE3E-B5049D4D7560}"/>
              </a:ext>
            </a:extLst>
          </p:cNvPr>
          <p:cNvSpPr/>
          <p:nvPr/>
        </p:nvSpPr>
        <p:spPr>
          <a:xfrm>
            <a:off x="9818948" y="2785621"/>
            <a:ext cx="387927" cy="518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E9D0F-A37F-4447-82D4-F567A89C3901}"/>
              </a:ext>
            </a:extLst>
          </p:cNvPr>
          <p:cNvSpPr txBox="1"/>
          <p:nvPr/>
        </p:nvSpPr>
        <p:spPr>
          <a:xfrm>
            <a:off x="9928252" y="2640368"/>
            <a:ext cx="6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A47043-A828-4307-A856-219B074C915A}"/>
              </a:ext>
            </a:extLst>
          </p:cNvPr>
          <p:cNvSpPr txBox="1"/>
          <p:nvPr/>
        </p:nvSpPr>
        <p:spPr>
          <a:xfrm>
            <a:off x="10163079" y="2858009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18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B24358-151B-44A2-AFC8-AE90EEC84B53}"/>
              </a:ext>
            </a:extLst>
          </p:cNvPr>
          <p:cNvSpPr txBox="1"/>
          <p:nvPr/>
        </p:nvSpPr>
        <p:spPr>
          <a:xfrm>
            <a:off x="7189569" y="5076992"/>
            <a:ext cx="3467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always assume </a:t>
            </a:r>
            <a:r>
              <a:rPr lang="en-US" dirty="0">
                <a:solidFill>
                  <a:srgbClr val="FF0000"/>
                </a:solidFill>
              </a:rPr>
              <a:t>total work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water tank in liters</a:t>
            </a:r>
            <a:r>
              <a:rPr lang="en-US" dirty="0"/>
              <a:t>, in this case </a:t>
            </a:r>
            <a:r>
              <a:rPr lang="en-US" dirty="0">
                <a:solidFill>
                  <a:srgbClr val="FF0000"/>
                </a:solidFill>
              </a:rPr>
              <a:t>18 liters </a:t>
            </a:r>
            <a:r>
              <a:rPr lang="en-US" dirty="0"/>
              <a:t>of water tank.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2A21FA-DF54-40B6-A447-E4C1463FF628}"/>
              </a:ext>
            </a:extLst>
          </p:cNvPr>
          <p:cNvSpPr txBox="1"/>
          <p:nvPr/>
        </p:nvSpPr>
        <p:spPr>
          <a:xfrm>
            <a:off x="7800527" y="2250980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day work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735A56-5787-46D0-9EC3-6D28D9268ABA}"/>
                  </a:ext>
                </a:extLst>
              </p:cNvPr>
              <p:cNvSpPr txBox="1"/>
              <p:nvPr/>
            </p:nvSpPr>
            <p:spPr>
              <a:xfrm>
                <a:off x="8013608" y="2516268"/>
                <a:ext cx="87318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= 3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735A56-5787-46D0-9EC3-6D28D926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608" y="2516268"/>
                <a:ext cx="873189" cy="529504"/>
              </a:xfrm>
              <a:prstGeom prst="rect">
                <a:avLst/>
              </a:prstGeom>
              <a:blipFill>
                <a:blip r:embed="rId9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D0ACEF-D125-494F-BF7D-01E1F9C7EA71}"/>
                  </a:ext>
                </a:extLst>
              </p:cNvPr>
              <p:cNvSpPr txBox="1"/>
              <p:nvPr/>
            </p:nvSpPr>
            <p:spPr>
              <a:xfrm>
                <a:off x="8031359" y="3029553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dirty="0"/>
                  <a:t>= 2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D0ACEF-D125-494F-BF7D-01E1F9C7E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359" y="3029553"/>
                <a:ext cx="873189" cy="536942"/>
              </a:xfrm>
              <a:prstGeom prst="rect">
                <a:avLst/>
              </a:prstGeom>
              <a:blipFill>
                <a:blip r:embed="rId10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1222ABC-3B53-4DD7-A661-F550FB23A968}"/>
              </a:ext>
            </a:extLst>
          </p:cNvPr>
          <p:cNvSpPr txBox="1"/>
          <p:nvPr/>
        </p:nvSpPr>
        <p:spPr>
          <a:xfrm>
            <a:off x="7151948" y="3685041"/>
            <a:ext cx="6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6414917-A1BD-436E-BEF1-69EC17EDD3A7}"/>
              </a:ext>
            </a:extLst>
          </p:cNvPr>
          <p:cNvCxnSpPr/>
          <p:nvPr/>
        </p:nvCxnSpPr>
        <p:spPr>
          <a:xfrm>
            <a:off x="7837748" y="386659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7F731D-6160-423F-9779-625F2034638A}"/>
              </a:ext>
            </a:extLst>
          </p:cNvPr>
          <p:cNvSpPr txBox="1"/>
          <p:nvPr/>
        </p:nvSpPr>
        <p:spPr>
          <a:xfrm>
            <a:off x="8516406" y="2858009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94EC29-1531-4316-9C61-57DA96B4787B}"/>
              </a:ext>
            </a:extLst>
          </p:cNvPr>
          <p:cNvSpPr txBox="1"/>
          <p:nvPr/>
        </p:nvSpPr>
        <p:spPr>
          <a:xfrm>
            <a:off x="8362685" y="3671025"/>
            <a:ext cx="3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9065F4-8034-47C9-8565-31E05358342E}"/>
              </a:ext>
            </a:extLst>
          </p:cNvPr>
          <p:cNvCxnSpPr/>
          <p:nvPr/>
        </p:nvCxnSpPr>
        <p:spPr>
          <a:xfrm>
            <a:off x="8817712" y="386659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CC06182-3E6C-4985-B875-2BA1662B04E9}"/>
              </a:ext>
            </a:extLst>
          </p:cNvPr>
          <p:cNvSpPr txBox="1"/>
          <p:nvPr/>
        </p:nvSpPr>
        <p:spPr>
          <a:xfrm>
            <a:off x="8438477" y="3909747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377C23-5977-4BC5-80C2-2A50C78D2BCD}"/>
                  </a:ext>
                </a:extLst>
              </p:cNvPr>
              <p:cNvSpPr txBox="1"/>
              <p:nvPr/>
            </p:nvSpPr>
            <p:spPr>
              <a:xfrm>
                <a:off x="9299217" y="3581980"/>
                <a:ext cx="952225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E40524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E40524"/>
                    </a:solidFill>
                  </a:rPr>
                  <a:t> </a:t>
                </a:r>
                <a:r>
                  <a:rPr lang="en-IN" dirty="0">
                    <a:solidFill>
                      <a:srgbClr val="E40524"/>
                    </a:solidFill>
                  </a:rPr>
                  <a:t>days</a:t>
                </a:r>
                <a:r>
                  <a:rPr lang="en-IN" sz="2000" dirty="0">
                    <a:solidFill>
                      <a:srgbClr val="E40524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E377C23-5977-4BC5-80C2-2A50C78D2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9217" y="3581980"/>
                <a:ext cx="952225" cy="529504"/>
              </a:xfrm>
              <a:prstGeom prst="rect">
                <a:avLst/>
              </a:prstGeom>
              <a:blipFill>
                <a:blip r:embed="rId11"/>
                <a:stretch>
                  <a:fillRect r="-3822" b="-5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27C17-068C-4E8D-86D3-A48411D0E1C2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flipH="1">
            <a:off x="9775330" y="3227341"/>
            <a:ext cx="612812" cy="354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E9F9192-D2B4-4BBB-865C-ADBC99B134C2}"/>
              </a:ext>
            </a:extLst>
          </p:cNvPr>
          <p:cNvSpPr/>
          <p:nvPr/>
        </p:nvSpPr>
        <p:spPr>
          <a:xfrm>
            <a:off x="9285114" y="3512742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358113-B075-4285-8966-F4D79A1E304A}"/>
              </a:ext>
            </a:extLst>
          </p:cNvPr>
          <p:cNvSpPr txBox="1"/>
          <p:nvPr/>
        </p:nvSpPr>
        <p:spPr>
          <a:xfrm>
            <a:off x="9867432" y="4028561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1" grpId="0"/>
      <p:bldP spid="52" grpId="0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three persons are working on the same piece of work.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8F09AB-C744-4BA7-9728-904CE8C4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084626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If man A complete a piece of work in 12 days and the same work is completed by B and C in 15 days and 20 days respectively. In how many days the work is completed if they work together?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AE7A8-3957-4483-B487-9BA51EEEA92B}"/>
              </a:ext>
            </a:extLst>
          </p:cNvPr>
          <p:cNvSpPr/>
          <p:nvPr/>
        </p:nvSpPr>
        <p:spPr>
          <a:xfrm>
            <a:off x="3382618" y="2212034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ACD16-F3B0-482E-8E77-FCFEA546A1A3}"/>
              </a:ext>
            </a:extLst>
          </p:cNvPr>
          <p:cNvSpPr txBox="1"/>
          <p:nvPr/>
        </p:nvSpPr>
        <p:spPr>
          <a:xfrm>
            <a:off x="4068418" y="2575978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AC346C-CDFF-46D0-A4D2-8EEC54ED395A}"/>
              </a:ext>
            </a:extLst>
          </p:cNvPr>
          <p:cNvCxnSpPr/>
          <p:nvPr/>
        </p:nvCxnSpPr>
        <p:spPr>
          <a:xfrm>
            <a:off x="4386030" y="27606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33CE00-288A-4FC2-B20F-7CFE3A4771D2}"/>
              </a:ext>
            </a:extLst>
          </p:cNvPr>
          <p:cNvSpPr txBox="1"/>
          <p:nvPr/>
        </p:nvSpPr>
        <p:spPr>
          <a:xfrm>
            <a:off x="5849183" y="25712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D3737-22DE-48C8-8833-13B4479B863D}"/>
              </a:ext>
            </a:extLst>
          </p:cNvPr>
          <p:cNvSpPr txBox="1"/>
          <p:nvPr/>
        </p:nvSpPr>
        <p:spPr>
          <a:xfrm>
            <a:off x="4068418" y="3094168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09479-46A9-40A7-8DC1-F0990CBDFF83}"/>
              </a:ext>
            </a:extLst>
          </p:cNvPr>
          <p:cNvCxnSpPr/>
          <p:nvPr/>
        </p:nvCxnSpPr>
        <p:spPr>
          <a:xfrm>
            <a:off x="4386030" y="32788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B01C63-4BF4-42BF-B3EB-A8809D6CDBF9}"/>
              </a:ext>
            </a:extLst>
          </p:cNvPr>
          <p:cNvSpPr txBox="1"/>
          <p:nvPr/>
        </p:nvSpPr>
        <p:spPr>
          <a:xfrm>
            <a:off x="5833081" y="3094168"/>
            <a:ext cx="9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15 days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C51A118-13D1-40B3-B686-EE5D26EC0E98}"/>
              </a:ext>
            </a:extLst>
          </p:cNvPr>
          <p:cNvSpPr/>
          <p:nvPr/>
        </p:nvSpPr>
        <p:spPr>
          <a:xfrm>
            <a:off x="6672030" y="2755698"/>
            <a:ext cx="387927" cy="10565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4FEC9-F264-47F6-A73E-393C63FF7C43}"/>
              </a:ext>
            </a:extLst>
          </p:cNvPr>
          <p:cNvSpPr txBox="1"/>
          <p:nvPr/>
        </p:nvSpPr>
        <p:spPr>
          <a:xfrm>
            <a:off x="6781334" y="2610445"/>
            <a:ext cx="6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D5CC8E-0500-4D0E-9780-B1C36D8C0613}"/>
              </a:ext>
            </a:extLst>
          </p:cNvPr>
          <p:cNvSpPr txBox="1"/>
          <p:nvPr/>
        </p:nvSpPr>
        <p:spPr>
          <a:xfrm>
            <a:off x="7053177" y="3094168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60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198B2D-676D-474E-AE48-07A0151A4964}"/>
                  </a:ext>
                </a:extLst>
              </p:cNvPr>
              <p:cNvSpPr txBox="1"/>
              <p:nvPr/>
            </p:nvSpPr>
            <p:spPr>
              <a:xfrm>
                <a:off x="4880866" y="2486345"/>
                <a:ext cx="87318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= 5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198B2D-676D-474E-AE48-07A0151A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66" y="2486345"/>
                <a:ext cx="873189" cy="529504"/>
              </a:xfrm>
              <a:prstGeom prst="rect">
                <a:avLst/>
              </a:prstGeom>
              <a:blipFill>
                <a:blip r:embed="rId2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7D0CC9-6F18-48A2-BD06-2799DCB91730}"/>
                  </a:ext>
                </a:extLst>
              </p:cNvPr>
              <p:cNvSpPr txBox="1"/>
              <p:nvPr/>
            </p:nvSpPr>
            <p:spPr>
              <a:xfrm>
                <a:off x="4884441" y="2999630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dirty="0"/>
                  <a:t>= 4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7D0CC9-6F18-48A2-BD06-2799DCB9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41" y="2999630"/>
                <a:ext cx="873189" cy="536942"/>
              </a:xfrm>
              <a:prstGeom prst="rect">
                <a:avLst/>
              </a:prstGeom>
              <a:blipFill>
                <a:blip r:embed="rId3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7C0607-F02A-45B4-B2D2-6AB242A60B6E}"/>
              </a:ext>
            </a:extLst>
          </p:cNvPr>
          <p:cNvSpPr txBox="1"/>
          <p:nvPr/>
        </p:nvSpPr>
        <p:spPr>
          <a:xfrm>
            <a:off x="4068418" y="3596478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4D3B76-AC81-4DFC-B377-3D682E129290}"/>
              </a:ext>
            </a:extLst>
          </p:cNvPr>
          <p:cNvCxnSpPr/>
          <p:nvPr/>
        </p:nvCxnSpPr>
        <p:spPr>
          <a:xfrm>
            <a:off x="4386030" y="37811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75D0AB-6CCF-4783-935F-74AADBBEB4FC}"/>
              </a:ext>
            </a:extLst>
          </p:cNvPr>
          <p:cNvSpPr txBox="1"/>
          <p:nvPr/>
        </p:nvSpPr>
        <p:spPr>
          <a:xfrm>
            <a:off x="5833081" y="3596478"/>
            <a:ext cx="9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 days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750FC-CD94-4474-AB37-02692912CA60}"/>
                  </a:ext>
                </a:extLst>
              </p:cNvPr>
              <p:cNvSpPr txBox="1"/>
              <p:nvPr/>
            </p:nvSpPr>
            <p:spPr>
              <a:xfrm>
                <a:off x="4884441" y="3501940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= 3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4750FC-CD94-4474-AB37-02692912C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41" y="3501940"/>
                <a:ext cx="873189" cy="536942"/>
              </a:xfrm>
              <a:prstGeom prst="rect">
                <a:avLst/>
              </a:prstGeom>
              <a:blipFill>
                <a:blip r:embed="rId4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6EA8DC9-E2C8-4CCC-ADAF-A5185F6F44B7}"/>
              </a:ext>
            </a:extLst>
          </p:cNvPr>
          <p:cNvSpPr txBox="1"/>
          <p:nvPr/>
        </p:nvSpPr>
        <p:spPr>
          <a:xfrm>
            <a:off x="3627783" y="4169555"/>
            <a:ext cx="106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B </a:t>
            </a:r>
            <a:r>
              <a:rPr lang="en-US" dirty="0"/>
              <a:t>+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8504E4-FC6F-4CB7-A03A-2D7A27C3CBEA}"/>
              </a:ext>
            </a:extLst>
          </p:cNvPr>
          <p:cNvCxnSpPr/>
          <p:nvPr/>
        </p:nvCxnSpPr>
        <p:spPr>
          <a:xfrm>
            <a:off x="4681705" y="435111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D23D1B-7A7C-45C1-A288-6F84D8193558}"/>
              </a:ext>
            </a:extLst>
          </p:cNvPr>
          <p:cNvSpPr txBox="1"/>
          <p:nvPr/>
        </p:nvSpPr>
        <p:spPr>
          <a:xfrm>
            <a:off x="5206642" y="4146581"/>
            <a:ext cx="47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80C4AA-5CC1-47E3-9738-97E5216C42E9}"/>
              </a:ext>
            </a:extLst>
          </p:cNvPr>
          <p:cNvCxnSpPr/>
          <p:nvPr/>
        </p:nvCxnSpPr>
        <p:spPr>
          <a:xfrm>
            <a:off x="5682794" y="4351111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00884C-18D1-42DD-AE3F-4EA7668EB2FE}"/>
              </a:ext>
            </a:extLst>
          </p:cNvPr>
          <p:cNvSpPr txBox="1"/>
          <p:nvPr/>
        </p:nvSpPr>
        <p:spPr>
          <a:xfrm>
            <a:off x="5282434" y="4394262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7F25C-2603-49CB-9CCE-F66C80999793}"/>
                  </a:ext>
                </a:extLst>
              </p:cNvPr>
              <p:cNvSpPr txBox="1"/>
              <p:nvPr/>
            </p:nvSpPr>
            <p:spPr>
              <a:xfrm>
                <a:off x="6143174" y="4093222"/>
                <a:ext cx="144188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E40524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solidFill>
                          <a:srgbClr val="E40524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IN" dirty="0">
                    <a:solidFill>
                      <a:srgbClr val="E40524"/>
                    </a:solidFill>
                  </a:rPr>
                  <a:t> days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67F25C-2603-49CB-9CCE-F66C8099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74" y="4093222"/>
                <a:ext cx="1441883" cy="484043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CAD143D-8171-43B8-9F9B-5618820D3733}"/>
              </a:ext>
            </a:extLst>
          </p:cNvPr>
          <p:cNvSpPr txBox="1"/>
          <p:nvPr/>
        </p:nvSpPr>
        <p:spPr>
          <a:xfrm>
            <a:off x="5383913" y="2824207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2DA3E-E0FA-4B35-97B1-5748F06BF923}"/>
              </a:ext>
            </a:extLst>
          </p:cNvPr>
          <p:cNvSpPr txBox="1"/>
          <p:nvPr/>
        </p:nvSpPr>
        <p:spPr>
          <a:xfrm>
            <a:off x="5385253" y="3337492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459108-FAA4-4F29-B565-DF8081A0FA6B}"/>
              </a:ext>
            </a:extLst>
          </p:cNvPr>
          <p:cNvSpPr/>
          <p:nvPr/>
        </p:nvSpPr>
        <p:spPr>
          <a:xfrm>
            <a:off x="6613829" y="4026388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93ED24-9119-40C9-B88F-F7F18C525136}"/>
              </a:ext>
            </a:extLst>
          </p:cNvPr>
          <p:cNvSpPr txBox="1"/>
          <p:nvPr/>
        </p:nvSpPr>
        <p:spPr>
          <a:xfrm>
            <a:off x="7196147" y="4542207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6" grpId="0" animBg="1"/>
      <p:bldP spid="7" grpId="0"/>
      <p:bldP spid="9" grpId="0"/>
      <p:bldP spid="10" grpId="0"/>
      <p:bldP spid="12" grpId="0"/>
      <p:bldP spid="14" grpId="0" animBg="1"/>
      <p:bldP spid="15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6" grpId="0"/>
      <p:bldP spid="28" grpId="0"/>
      <p:bldP spid="29" grpId="0"/>
      <p:bldP spid="30" grpId="0"/>
      <p:bldP spid="31" grpId="0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618A-DF28-4C05-A659-3CD59F17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two persons are working on the same piece of work.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20394-F415-4A27-812F-EDD928064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A and B together can do a piece of work in 5 days and A alone can do it in 8 days. B alone can do the same piece of work in?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0158A-66E1-42BE-AFAF-64BFBC229A9E}"/>
              </a:ext>
            </a:extLst>
          </p:cNvPr>
          <p:cNvSpPr txBox="1"/>
          <p:nvPr/>
        </p:nvSpPr>
        <p:spPr>
          <a:xfrm>
            <a:off x="4160420" y="3031215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83CB96-EB0D-492C-A8D4-BB183557CB67}"/>
              </a:ext>
            </a:extLst>
          </p:cNvPr>
          <p:cNvCxnSpPr/>
          <p:nvPr/>
        </p:nvCxnSpPr>
        <p:spPr>
          <a:xfrm>
            <a:off x="4522343" y="269421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CD47AC-40AA-4E3E-9B81-03726598C4D3}"/>
              </a:ext>
            </a:extLst>
          </p:cNvPr>
          <p:cNvSpPr txBox="1"/>
          <p:nvPr/>
        </p:nvSpPr>
        <p:spPr>
          <a:xfrm>
            <a:off x="6053270" y="2509548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 days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193AEF-1D0E-45C6-BA7F-038DD8DC82AE}"/>
              </a:ext>
            </a:extLst>
          </p:cNvPr>
          <p:cNvSpPr txBox="1"/>
          <p:nvPr/>
        </p:nvSpPr>
        <p:spPr>
          <a:xfrm>
            <a:off x="4173988" y="3596546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2427EC-2DD9-4E07-B1DB-78C465982627}"/>
              </a:ext>
            </a:extLst>
          </p:cNvPr>
          <p:cNvCxnSpPr/>
          <p:nvPr/>
        </p:nvCxnSpPr>
        <p:spPr>
          <a:xfrm>
            <a:off x="4522343" y="321240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F145B-ED4D-41D6-A6AD-0DA720E0DBBB}"/>
              </a:ext>
            </a:extLst>
          </p:cNvPr>
          <p:cNvSpPr txBox="1"/>
          <p:nvPr/>
        </p:nvSpPr>
        <p:spPr>
          <a:xfrm>
            <a:off x="6053270" y="3027738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BE386AB-C837-4F33-997A-3C9574626A3B}"/>
              </a:ext>
            </a:extLst>
          </p:cNvPr>
          <p:cNvSpPr/>
          <p:nvPr/>
        </p:nvSpPr>
        <p:spPr>
          <a:xfrm>
            <a:off x="6808343" y="2689268"/>
            <a:ext cx="387927" cy="518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A2A9-6FB6-4F0A-9DEF-B6723BA7A19E}"/>
              </a:ext>
            </a:extLst>
          </p:cNvPr>
          <p:cNvSpPr txBox="1"/>
          <p:nvPr/>
        </p:nvSpPr>
        <p:spPr>
          <a:xfrm>
            <a:off x="6917647" y="2544015"/>
            <a:ext cx="6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0C99D7-E962-4D9B-A2EC-698B4B406DE2}"/>
              </a:ext>
            </a:extLst>
          </p:cNvPr>
          <p:cNvSpPr txBox="1"/>
          <p:nvPr/>
        </p:nvSpPr>
        <p:spPr>
          <a:xfrm>
            <a:off x="7152474" y="2761656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40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1C1C8-AE9C-42C6-ADE7-B9E547D81DBC}"/>
                  </a:ext>
                </a:extLst>
              </p:cNvPr>
              <p:cNvSpPr txBox="1"/>
              <p:nvPr/>
            </p:nvSpPr>
            <p:spPr>
              <a:xfrm>
                <a:off x="5003003" y="2419915"/>
                <a:ext cx="87318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= 8</a:t>
                </a:r>
                <a:endParaRPr lang="en-IN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1C1C8-AE9C-42C6-ADE7-B9E547D8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03" y="2419915"/>
                <a:ext cx="873189" cy="529504"/>
              </a:xfrm>
              <a:prstGeom prst="rect">
                <a:avLst/>
              </a:prstGeom>
              <a:blipFill>
                <a:blip r:embed="rId2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ABC30E-8DFD-48FD-A734-46FFB49ECFE4}"/>
                  </a:ext>
                </a:extLst>
              </p:cNvPr>
              <p:cNvSpPr txBox="1"/>
              <p:nvPr/>
            </p:nvSpPr>
            <p:spPr>
              <a:xfrm>
                <a:off x="5020754" y="2933200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= 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ABC30E-8DFD-48FD-A734-46FFB49EC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754" y="2933200"/>
                <a:ext cx="873189" cy="536942"/>
              </a:xfrm>
              <a:prstGeom prst="rect">
                <a:avLst/>
              </a:prstGeom>
              <a:blipFill>
                <a:blip r:embed="rId3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99B9249-CCA4-46BB-AC16-A9B559848799}"/>
              </a:ext>
            </a:extLst>
          </p:cNvPr>
          <p:cNvSpPr txBox="1"/>
          <p:nvPr/>
        </p:nvSpPr>
        <p:spPr>
          <a:xfrm>
            <a:off x="3826464" y="2500001"/>
            <a:ext cx="6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01E96-A3E2-4914-BC2D-C8F2B9DBE871}"/>
              </a:ext>
            </a:extLst>
          </p:cNvPr>
          <p:cNvCxnSpPr/>
          <p:nvPr/>
        </p:nvCxnSpPr>
        <p:spPr>
          <a:xfrm>
            <a:off x="4532976" y="37702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033D51-DBF9-44F7-A079-4A017B7BBEB5}"/>
              </a:ext>
            </a:extLst>
          </p:cNvPr>
          <p:cNvSpPr txBox="1"/>
          <p:nvPr/>
        </p:nvSpPr>
        <p:spPr>
          <a:xfrm>
            <a:off x="5505801" y="2761656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EA41D7-C111-4678-83E5-545B8268BB05}"/>
              </a:ext>
            </a:extLst>
          </p:cNvPr>
          <p:cNvSpPr txBox="1"/>
          <p:nvPr/>
        </p:nvSpPr>
        <p:spPr>
          <a:xfrm>
            <a:off x="5352080" y="3574672"/>
            <a:ext cx="3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3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C507C5-2CE0-491D-9FBC-BC701DD2A640}"/>
              </a:ext>
            </a:extLst>
          </p:cNvPr>
          <p:cNvCxnSpPr/>
          <p:nvPr/>
        </p:nvCxnSpPr>
        <p:spPr>
          <a:xfrm>
            <a:off x="5807107" y="37702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8FD0DA-FD1D-4D1E-9DF3-0760F73DFEF3}"/>
              </a:ext>
            </a:extLst>
          </p:cNvPr>
          <p:cNvSpPr txBox="1"/>
          <p:nvPr/>
        </p:nvSpPr>
        <p:spPr>
          <a:xfrm>
            <a:off x="5427872" y="3813394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8FCFC8-4C73-48A0-9576-ED449244BAD2}"/>
                  </a:ext>
                </a:extLst>
              </p:cNvPr>
              <p:cNvSpPr txBox="1"/>
              <p:nvPr/>
            </p:nvSpPr>
            <p:spPr>
              <a:xfrm>
                <a:off x="6288612" y="3485627"/>
                <a:ext cx="952225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FFC000"/>
                    </a:solidFill>
                  </a:rPr>
                  <a:t> </a:t>
                </a:r>
                <a:r>
                  <a:rPr lang="en-IN" dirty="0">
                    <a:solidFill>
                      <a:srgbClr val="FFC000"/>
                    </a:solidFill>
                  </a:rPr>
                  <a:t>days</a:t>
                </a:r>
                <a:r>
                  <a:rPr lang="en-IN" sz="2000" dirty="0">
                    <a:solidFill>
                      <a:srgbClr val="FFC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8FCFC8-4C73-48A0-9576-ED449244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12" y="3485627"/>
                <a:ext cx="952225" cy="529504"/>
              </a:xfrm>
              <a:prstGeom prst="rect">
                <a:avLst/>
              </a:prstGeom>
              <a:blipFill>
                <a:blip r:embed="rId4"/>
                <a:stretch>
                  <a:fillRect r="-3846"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304C7A3-B40F-4B8E-8D2F-2FDCC4E1E090}"/>
              </a:ext>
            </a:extLst>
          </p:cNvPr>
          <p:cNvSpPr/>
          <p:nvPr/>
        </p:nvSpPr>
        <p:spPr>
          <a:xfrm>
            <a:off x="6274509" y="3416389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45AD-CD39-4122-8B60-3584E3B9D3C6}"/>
              </a:ext>
            </a:extLst>
          </p:cNvPr>
          <p:cNvSpPr txBox="1"/>
          <p:nvPr/>
        </p:nvSpPr>
        <p:spPr>
          <a:xfrm>
            <a:off x="6856827" y="3932208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B4D45C-F61F-4DC2-B9F9-AF5556820521}"/>
              </a:ext>
            </a:extLst>
          </p:cNvPr>
          <p:cNvSpPr/>
          <p:nvPr/>
        </p:nvSpPr>
        <p:spPr>
          <a:xfrm>
            <a:off x="3442252" y="2102703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5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  <p:bldP spid="24" grpId="0"/>
      <p:bldP spid="25" grpId="0" animBg="1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B32F-8A0D-4E47-90E9-E959D0F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three persons are working on the same piece of work and any two persons are working at a time.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851508-E3A0-45EE-BB33-7611877B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A and B can complete a piece of work in 8 days,  B and C can do it in 12 days, C and A can do it in 8 days. A, B and C together can complete it in? 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86F3E1-7814-4C9E-9B2C-AC75954C7006}"/>
              </a:ext>
            </a:extLst>
          </p:cNvPr>
          <p:cNvSpPr/>
          <p:nvPr/>
        </p:nvSpPr>
        <p:spPr>
          <a:xfrm>
            <a:off x="3392557" y="2112643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2846D-0DCD-4007-9547-220EBA6544B9}"/>
              </a:ext>
            </a:extLst>
          </p:cNvPr>
          <p:cNvSpPr txBox="1"/>
          <p:nvPr/>
        </p:nvSpPr>
        <p:spPr>
          <a:xfrm>
            <a:off x="3792255" y="2476587"/>
            <a:ext cx="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A+B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35117F-E54C-42E2-A715-265E7B19A909}"/>
              </a:ext>
            </a:extLst>
          </p:cNvPr>
          <p:cNvCxnSpPr/>
          <p:nvPr/>
        </p:nvCxnSpPr>
        <p:spPr>
          <a:xfrm>
            <a:off x="4395969" y="266125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82054A-B5A6-4CDC-9C5F-B6256EA9CCEE}"/>
              </a:ext>
            </a:extLst>
          </p:cNvPr>
          <p:cNvSpPr txBox="1"/>
          <p:nvPr/>
        </p:nvSpPr>
        <p:spPr>
          <a:xfrm>
            <a:off x="5859122" y="247186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1AFF3-4605-4FDB-BFA2-D3F5BD855A1D}"/>
              </a:ext>
            </a:extLst>
          </p:cNvPr>
          <p:cNvSpPr txBox="1"/>
          <p:nvPr/>
        </p:nvSpPr>
        <p:spPr>
          <a:xfrm>
            <a:off x="3792255" y="2994777"/>
            <a:ext cx="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B+C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B4D0AB-BFF5-4957-B50E-38AFB6F9B4AC}"/>
              </a:ext>
            </a:extLst>
          </p:cNvPr>
          <p:cNvCxnSpPr/>
          <p:nvPr/>
        </p:nvCxnSpPr>
        <p:spPr>
          <a:xfrm>
            <a:off x="4395969" y="317944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97CD57-259B-4076-AB82-95F906D2E28E}"/>
              </a:ext>
            </a:extLst>
          </p:cNvPr>
          <p:cNvSpPr txBox="1"/>
          <p:nvPr/>
        </p:nvSpPr>
        <p:spPr>
          <a:xfrm>
            <a:off x="5843020" y="2994777"/>
            <a:ext cx="9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12 days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76FB834-2D61-43D5-9DDB-EB90C8EF602E}"/>
              </a:ext>
            </a:extLst>
          </p:cNvPr>
          <p:cNvSpPr/>
          <p:nvPr/>
        </p:nvSpPr>
        <p:spPr>
          <a:xfrm>
            <a:off x="6681969" y="2656307"/>
            <a:ext cx="387927" cy="10565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CDF5F-7BD0-45C4-988B-990716543676}"/>
              </a:ext>
            </a:extLst>
          </p:cNvPr>
          <p:cNvSpPr txBox="1"/>
          <p:nvPr/>
        </p:nvSpPr>
        <p:spPr>
          <a:xfrm>
            <a:off x="6791273" y="2511054"/>
            <a:ext cx="6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74BA2-AAF8-478C-9732-C628FFF4BFF3}"/>
              </a:ext>
            </a:extLst>
          </p:cNvPr>
          <p:cNvSpPr txBox="1"/>
          <p:nvPr/>
        </p:nvSpPr>
        <p:spPr>
          <a:xfrm>
            <a:off x="7063116" y="2994777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24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24172-339C-45CE-BC99-8C6499BE086C}"/>
                  </a:ext>
                </a:extLst>
              </p:cNvPr>
              <p:cNvSpPr txBox="1"/>
              <p:nvPr/>
            </p:nvSpPr>
            <p:spPr>
              <a:xfrm>
                <a:off x="4890805" y="2386954"/>
                <a:ext cx="873189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= 3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524172-339C-45CE-BC99-8C6499BE0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805" y="2386954"/>
                <a:ext cx="873189" cy="529504"/>
              </a:xfrm>
              <a:prstGeom prst="rect">
                <a:avLst/>
              </a:prstGeom>
              <a:blipFill>
                <a:blip r:embed="rId2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8442F6-B143-469E-A93C-11C0DB7AD3B5}"/>
                  </a:ext>
                </a:extLst>
              </p:cNvPr>
              <p:cNvSpPr txBox="1"/>
              <p:nvPr/>
            </p:nvSpPr>
            <p:spPr>
              <a:xfrm>
                <a:off x="4894380" y="2900239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dirty="0"/>
                  <a:t>= 2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8442F6-B143-469E-A93C-11C0DB7AD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80" y="2900239"/>
                <a:ext cx="873189" cy="536942"/>
              </a:xfrm>
              <a:prstGeom prst="rect">
                <a:avLst/>
              </a:prstGeom>
              <a:blipFill>
                <a:blip r:embed="rId3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627E8B4-3210-4DD8-B375-56EAFFD6F3C6}"/>
              </a:ext>
            </a:extLst>
          </p:cNvPr>
          <p:cNvSpPr txBox="1"/>
          <p:nvPr/>
        </p:nvSpPr>
        <p:spPr>
          <a:xfrm>
            <a:off x="3792255" y="3497087"/>
            <a:ext cx="55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C+A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D29D78-92D6-4ED9-93E5-F1E3049751EE}"/>
              </a:ext>
            </a:extLst>
          </p:cNvPr>
          <p:cNvCxnSpPr/>
          <p:nvPr/>
        </p:nvCxnSpPr>
        <p:spPr>
          <a:xfrm>
            <a:off x="4395969" y="368175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502E53-0F22-4775-9EA3-6DCACCD88676}"/>
              </a:ext>
            </a:extLst>
          </p:cNvPr>
          <p:cNvSpPr txBox="1"/>
          <p:nvPr/>
        </p:nvSpPr>
        <p:spPr>
          <a:xfrm>
            <a:off x="5863526" y="3497087"/>
            <a:ext cx="9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 days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A903F7-DF8B-4DD1-B65A-02524E325570}"/>
                  </a:ext>
                </a:extLst>
              </p:cNvPr>
              <p:cNvSpPr txBox="1"/>
              <p:nvPr/>
            </p:nvSpPr>
            <p:spPr>
              <a:xfrm>
                <a:off x="4894380" y="3402549"/>
                <a:ext cx="873189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IN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= 3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DA903F7-DF8B-4DD1-B65A-02524E32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80" y="3402549"/>
                <a:ext cx="873189" cy="536942"/>
              </a:xfrm>
              <a:prstGeom prst="rect">
                <a:avLst/>
              </a:prstGeom>
              <a:blipFill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493E04F-22C0-4A80-A4AD-C1A0570DBF54}"/>
              </a:ext>
            </a:extLst>
          </p:cNvPr>
          <p:cNvSpPr txBox="1"/>
          <p:nvPr/>
        </p:nvSpPr>
        <p:spPr>
          <a:xfrm>
            <a:off x="5393852" y="2724816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8B0353-8E25-442A-B98A-FF92E0D276F6}"/>
              </a:ext>
            </a:extLst>
          </p:cNvPr>
          <p:cNvSpPr txBox="1"/>
          <p:nvPr/>
        </p:nvSpPr>
        <p:spPr>
          <a:xfrm>
            <a:off x="5395192" y="3238101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E3050F-FD99-41AE-88AA-A458D07816C0}"/>
              </a:ext>
            </a:extLst>
          </p:cNvPr>
          <p:cNvSpPr txBox="1"/>
          <p:nvPr/>
        </p:nvSpPr>
        <p:spPr>
          <a:xfrm>
            <a:off x="3516030" y="4008783"/>
            <a:ext cx="11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2(A+B+C)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2950ED-C17F-4547-B63B-04806A82CCAF}"/>
              </a:ext>
            </a:extLst>
          </p:cNvPr>
          <p:cNvCxnSpPr/>
          <p:nvPr/>
        </p:nvCxnSpPr>
        <p:spPr>
          <a:xfrm>
            <a:off x="4586469" y="419344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35359E-F6F2-4994-83C0-79F985E629C5}"/>
              </a:ext>
            </a:extLst>
          </p:cNvPr>
          <p:cNvSpPr txBox="1"/>
          <p:nvPr/>
        </p:nvSpPr>
        <p:spPr>
          <a:xfrm>
            <a:off x="5206002" y="4007384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1A7AC-4DAA-46FB-B404-F57DBEBE03F6}"/>
              </a:ext>
            </a:extLst>
          </p:cNvPr>
          <p:cNvSpPr txBox="1"/>
          <p:nvPr/>
        </p:nvSpPr>
        <p:spPr>
          <a:xfrm>
            <a:off x="3747641" y="4399498"/>
            <a:ext cx="111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A+B+C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CD44F5-B999-4799-A209-2D38BB446B8F}"/>
              </a:ext>
            </a:extLst>
          </p:cNvPr>
          <p:cNvCxnSpPr/>
          <p:nvPr/>
        </p:nvCxnSpPr>
        <p:spPr>
          <a:xfrm>
            <a:off x="4586469" y="458556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2101BD-4BC7-43C3-A1B6-ADD7E23A7D65}"/>
              </a:ext>
            </a:extLst>
          </p:cNvPr>
          <p:cNvSpPr txBox="1"/>
          <p:nvPr/>
        </p:nvSpPr>
        <p:spPr>
          <a:xfrm>
            <a:off x="5206002" y="4399498"/>
            <a:ext cx="4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A46F6D-7A60-43F7-9F01-418F12A2EA94}"/>
              </a:ext>
            </a:extLst>
          </p:cNvPr>
          <p:cNvCxnSpPr/>
          <p:nvPr/>
        </p:nvCxnSpPr>
        <p:spPr>
          <a:xfrm>
            <a:off x="5669517" y="458258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4DB64-166F-4C71-884F-C657EEBC66E1}"/>
              </a:ext>
            </a:extLst>
          </p:cNvPr>
          <p:cNvSpPr txBox="1"/>
          <p:nvPr/>
        </p:nvSpPr>
        <p:spPr>
          <a:xfrm>
            <a:off x="5290282" y="4625734"/>
            <a:ext cx="113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days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25F4E7-DD55-4076-A970-C41201C8A800}"/>
                  </a:ext>
                </a:extLst>
              </p:cNvPr>
              <p:cNvSpPr txBox="1"/>
              <p:nvPr/>
            </p:nvSpPr>
            <p:spPr>
              <a:xfrm>
                <a:off x="6151022" y="4297967"/>
                <a:ext cx="1362220" cy="527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FF0000"/>
                    </a:solidFill>
                  </a:rPr>
                  <a:t> = </a:t>
                </a:r>
                <a:r>
                  <a:rPr lang="en-IN" dirty="0">
                    <a:solidFill>
                      <a:srgbClr val="FF0000"/>
                    </a:solidFill>
                  </a:rPr>
                  <a:t>6</a:t>
                </a:r>
                <a:r>
                  <a:rPr lang="en-IN" sz="2000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</a:rPr>
                  <a:t>days</a:t>
                </a:r>
                <a:r>
                  <a:rPr lang="en-IN" sz="2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25F4E7-DD55-4076-A970-C41201C8A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22" y="4297967"/>
                <a:ext cx="1362220" cy="527580"/>
              </a:xfrm>
              <a:prstGeom prst="rect">
                <a:avLst/>
              </a:prstGeom>
              <a:blipFill>
                <a:blip r:embed="rId5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668C56D2-2CEB-4467-85E6-178CC8B5E453}"/>
              </a:ext>
            </a:extLst>
          </p:cNvPr>
          <p:cNvSpPr/>
          <p:nvPr/>
        </p:nvSpPr>
        <p:spPr>
          <a:xfrm>
            <a:off x="6607170" y="4260987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D6598A-C090-49B0-A3CE-5EE406D18D16}"/>
              </a:ext>
            </a:extLst>
          </p:cNvPr>
          <p:cNvSpPr txBox="1"/>
          <p:nvPr/>
        </p:nvSpPr>
        <p:spPr>
          <a:xfrm>
            <a:off x="7188365" y="4768830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0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10" grpId="0"/>
      <p:bldP spid="11" grpId="0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30" grpId="0"/>
      <p:bldP spid="32" grpId="0"/>
      <p:bldP spid="33" grpId="0"/>
      <p:bldP spid="34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3E8-617B-43E3-89D7-2E950BD1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two persons are working on the same piece of work and one person left after working for somedays.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2B0B2-562E-442B-A3DE-CFAFD900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A can complete a piece of work in 20 days &amp; B can complete the same work in 25 days. If they start work together but after 5 days A left the work. In how many days the total work would be finished?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8B400-4D3E-4C37-BB70-FD55C60C7EE3}"/>
              </a:ext>
            </a:extLst>
          </p:cNvPr>
          <p:cNvSpPr/>
          <p:nvPr/>
        </p:nvSpPr>
        <p:spPr>
          <a:xfrm>
            <a:off x="3472069" y="2241851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AAD58-46DF-450E-82AB-7DAF14614A0B}"/>
              </a:ext>
            </a:extLst>
          </p:cNvPr>
          <p:cNvCxnSpPr/>
          <p:nvPr/>
        </p:nvCxnSpPr>
        <p:spPr>
          <a:xfrm>
            <a:off x="4547332" y="26596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724283-C4BE-4D4A-BC9D-18735FF4DFDB}"/>
              </a:ext>
            </a:extLst>
          </p:cNvPr>
          <p:cNvSpPr txBox="1"/>
          <p:nvPr/>
        </p:nvSpPr>
        <p:spPr>
          <a:xfrm>
            <a:off x="6001686" y="2475024"/>
            <a:ext cx="93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 days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BE75C-14CF-43A7-A51E-9F1F617E2CFD}"/>
              </a:ext>
            </a:extLst>
          </p:cNvPr>
          <p:cNvSpPr txBox="1"/>
          <p:nvPr/>
        </p:nvSpPr>
        <p:spPr>
          <a:xfrm>
            <a:off x="4229720" y="2993214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AB5CD8-D95F-400F-B9EA-D33695692B3F}"/>
              </a:ext>
            </a:extLst>
          </p:cNvPr>
          <p:cNvCxnSpPr/>
          <p:nvPr/>
        </p:nvCxnSpPr>
        <p:spPr>
          <a:xfrm>
            <a:off x="4547332" y="317788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2ED262-1B9E-4882-8B3E-2FF6C9757D95}"/>
              </a:ext>
            </a:extLst>
          </p:cNvPr>
          <p:cNvSpPr txBox="1"/>
          <p:nvPr/>
        </p:nvSpPr>
        <p:spPr>
          <a:xfrm>
            <a:off x="6005335" y="2993214"/>
            <a:ext cx="90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25 days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C6488BE-2542-4AB6-901D-4F266A0DBC9C}"/>
              </a:ext>
            </a:extLst>
          </p:cNvPr>
          <p:cNvSpPr/>
          <p:nvPr/>
        </p:nvSpPr>
        <p:spPr>
          <a:xfrm>
            <a:off x="6833332" y="2654744"/>
            <a:ext cx="387927" cy="5181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A18DD-CCC8-4DD9-BC9A-5AF94500409D}"/>
              </a:ext>
            </a:extLst>
          </p:cNvPr>
          <p:cNvSpPr txBox="1"/>
          <p:nvPr/>
        </p:nvSpPr>
        <p:spPr>
          <a:xfrm>
            <a:off x="6942636" y="2509491"/>
            <a:ext cx="6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0443D-32E4-4BE7-94F3-9AC438D94E68}"/>
              </a:ext>
            </a:extLst>
          </p:cNvPr>
          <p:cNvSpPr txBox="1"/>
          <p:nvPr/>
        </p:nvSpPr>
        <p:spPr>
          <a:xfrm>
            <a:off x="7177462" y="2727132"/>
            <a:ext cx="5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100</a:t>
            </a:r>
            <a:endParaRPr lang="en-IN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71CAEF-1911-4B7D-9B08-5CC9EC202F49}"/>
                  </a:ext>
                </a:extLst>
              </p:cNvPr>
              <p:cNvSpPr txBox="1"/>
              <p:nvPr/>
            </p:nvSpPr>
            <p:spPr>
              <a:xfrm>
                <a:off x="4986402" y="2385391"/>
                <a:ext cx="928956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IN" sz="2000" dirty="0">
                    <a:solidFill>
                      <a:srgbClr val="00B050"/>
                    </a:solidFill>
                  </a:rPr>
                  <a:t> </a:t>
                </a:r>
                <a:r>
                  <a:rPr lang="en-IN" dirty="0">
                    <a:solidFill>
                      <a:srgbClr val="00B050"/>
                    </a:solidFill>
                  </a:rPr>
                  <a:t>= 5</a:t>
                </a:r>
                <a:endParaRPr lang="en-IN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71CAEF-1911-4B7D-9B08-5CC9EC202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402" y="2385391"/>
                <a:ext cx="928956" cy="529504"/>
              </a:xfrm>
              <a:prstGeom prst="rect">
                <a:avLst/>
              </a:prstGeom>
              <a:blipFill>
                <a:blip r:embed="rId2"/>
                <a:stretch>
                  <a:fillRect r="-2632"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F5D18C-BC32-4A8A-A531-B320B4C824E8}"/>
                  </a:ext>
                </a:extLst>
              </p:cNvPr>
              <p:cNvSpPr txBox="1"/>
              <p:nvPr/>
            </p:nvSpPr>
            <p:spPr>
              <a:xfrm>
                <a:off x="4989977" y="2898676"/>
                <a:ext cx="928955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>
                    <a:solidFill>
                      <a:srgbClr val="FFC000"/>
                    </a:solidFill>
                  </a:defRPr>
                </a:lvl1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dirty="0"/>
                  <a:t>= 4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F5D18C-BC32-4A8A-A531-B320B4C8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77" y="2898676"/>
                <a:ext cx="928955" cy="529504"/>
              </a:xfrm>
              <a:prstGeom prst="rect">
                <a:avLst/>
              </a:prstGeom>
              <a:blipFill>
                <a:blip r:embed="rId3"/>
                <a:stretch>
                  <a:fillRect r="-1974" b="-5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C0AAEBB-AAC5-4BDC-A6BD-F16E39E07C4B}"/>
              </a:ext>
            </a:extLst>
          </p:cNvPr>
          <p:cNvSpPr txBox="1"/>
          <p:nvPr/>
        </p:nvSpPr>
        <p:spPr>
          <a:xfrm>
            <a:off x="4166332" y="3554164"/>
            <a:ext cx="6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C000"/>
                </a:solidFill>
              </a:rPr>
              <a:t>B</a:t>
            </a:r>
            <a:endParaRPr lang="en-IN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E9F321-D516-4518-86AE-E03BA1213C2B}"/>
              </a:ext>
            </a:extLst>
          </p:cNvPr>
          <p:cNvCxnSpPr/>
          <p:nvPr/>
        </p:nvCxnSpPr>
        <p:spPr>
          <a:xfrm>
            <a:off x="4852132" y="373571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BAC215-4245-4DE8-8B1B-E7C0DEA0FE7A}"/>
              </a:ext>
            </a:extLst>
          </p:cNvPr>
          <p:cNvSpPr txBox="1"/>
          <p:nvPr/>
        </p:nvSpPr>
        <p:spPr>
          <a:xfrm>
            <a:off x="5599984" y="2727132"/>
            <a:ext cx="32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32ECA-54AD-48DB-B6BA-8EFD15111AA3}"/>
              </a:ext>
            </a:extLst>
          </p:cNvPr>
          <p:cNvSpPr txBox="1"/>
          <p:nvPr/>
        </p:nvSpPr>
        <p:spPr>
          <a:xfrm>
            <a:off x="5393460" y="3537864"/>
            <a:ext cx="30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2783D-DD43-49B4-844A-B60C46A71E57}"/>
              </a:ext>
            </a:extLst>
          </p:cNvPr>
          <p:cNvSpPr txBox="1"/>
          <p:nvPr/>
        </p:nvSpPr>
        <p:spPr>
          <a:xfrm>
            <a:off x="4223375" y="2463340"/>
            <a:ext cx="27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  <a:endParaRPr lang="en-IN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2587EE-52BD-4D0D-9D36-6501FB2F412A}"/>
                  </a:ext>
                </a:extLst>
              </p:cNvPr>
              <p:cNvSpPr txBox="1"/>
              <p:nvPr/>
            </p:nvSpPr>
            <p:spPr>
              <a:xfrm>
                <a:off x="3967369" y="3987263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&amp; B are working together for </a:t>
                </a:r>
                <a:r>
                  <a:rPr lang="en-US" dirty="0">
                    <a:solidFill>
                      <a:schemeClr val="accent5"/>
                    </a:solidFill>
                  </a:rPr>
                  <a:t>5 days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So, work done =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9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solidFill>
                      <a:schemeClr val="accent5"/>
                    </a:solidFill>
                  </a:rPr>
                  <a:t>5</a:t>
                </a:r>
                <a:r>
                  <a:rPr lang="en-IN" dirty="0"/>
                  <a:t> = </a:t>
                </a:r>
                <a:r>
                  <a:rPr lang="en-IN" dirty="0">
                    <a:solidFill>
                      <a:schemeClr val="bg2">
                        <a:lumMod val="50000"/>
                      </a:schemeClr>
                    </a:solidFill>
                  </a:rPr>
                  <a:t>45 liters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2587EE-52BD-4D0D-9D36-6501FB2F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69" y="3987263"/>
                <a:ext cx="4191000" cy="646331"/>
              </a:xfrm>
              <a:prstGeom prst="rect">
                <a:avLst/>
              </a:prstGeom>
              <a:blipFill>
                <a:blip r:embed="rId4"/>
                <a:stretch>
                  <a:fillRect l="-1310" t="-3774"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CA75A31-7C7A-45E9-9B9F-7EBE3335DCEE}"/>
              </a:ext>
            </a:extLst>
          </p:cNvPr>
          <p:cNvSpPr txBox="1"/>
          <p:nvPr/>
        </p:nvSpPr>
        <p:spPr>
          <a:xfrm>
            <a:off x="3967369" y="466680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work = </a:t>
            </a:r>
            <a:r>
              <a:rPr lang="en-US" dirty="0">
                <a:solidFill>
                  <a:srgbClr val="7030A0"/>
                </a:solidFill>
              </a:rPr>
              <a:t>100</a:t>
            </a:r>
            <a:r>
              <a:rPr lang="en-US" dirty="0"/>
              <a:t> –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45</a:t>
            </a:r>
            <a:r>
              <a:rPr lang="en-US" dirty="0"/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55 liters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151D6-C0B4-4283-86A8-8EC70B24C8B2}"/>
              </a:ext>
            </a:extLst>
          </p:cNvPr>
          <p:cNvSpPr txBox="1"/>
          <p:nvPr/>
        </p:nvSpPr>
        <p:spPr>
          <a:xfrm>
            <a:off x="3967369" y="50664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alone for remaining work 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073D33-79EE-4F6B-ABCC-72DC0542BC7B}"/>
              </a:ext>
            </a:extLst>
          </p:cNvPr>
          <p:cNvCxnSpPr/>
          <p:nvPr/>
        </p:nvCxnSpPr>
        <p:spPr>
          <a:xfrm>
            <a:off x="6680932" y="525106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B17E72-A847-4F21-BAEB-BC2CD9DE9DB9}"/>
                  </a:ext>
                </a:extLst>
              </p:cNvPr>
              <p:cNvSpPr/>
              <p:nvPr/>
            </p:nvSpPr>
            <p:spPr>
              <a:xfrm>
                <a:off x="7112339" y="5012589"/>
                <a:ext cx="423514" cy="495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B17E72-A847-4F21-BAEB-BC2CD9DE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339" y="5012589"/>
                <a:ext cx="423514" cy="495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995678-1FD7-4B11-BBB7-96181F2C02C3}"/>
                  </a:ext>
                </a:extLst>
              </p:cNvPr>
              <p:cNvSpPr txBox="1"/>
              <p:nvPr/>
            </p:nvSpPr>
            <p:spPr>
              <a:xfrm>
                <a:off x="4157869" y="5585791"/>
                <a:ext cx="290945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days = </a:t>
                </a:r>
                <a:r>
                  <a:rPr lang="en-US" dirty="0">
                    <a:solidFill>
                      <a:schemeClr val="accent5"/>
                    </a:solidFill>
                  </a:rPr>
                  <a:t>5</a:t>
                </a:r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>
                            <a:solidFill>
                              <a:srgbClr val="E4052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E40524"/>
                    </a:solidFill>
                  </a:rPr>
                  <a:t> days  </a:t>
                </a:r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995678-1FD7-4B11-BBB7-96181F2C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69" y="5585791"/>
                <a:ext cx="2909455" cy="487954"/>
              </a:xfrm>
              <a:prstGeom prst="rect">
                <a:avLst/>
              </a:prstGeom>
              <a:blipFill>
                <a:blip r:embed="rId6"/>
                <a:stretch>
                  <a:fillRect l="-167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7A132CC-2FA1-446B-BAB7-6E76DE3B67E2}"/>
              </a:ext>
            </a:extLst>
          </p:cNvPr>
          <p:cNvSpPr/>
          <p:nvPr/>
        </p:nvSpPr>
        <p:spPr>
          <a:xfrm>
            <a:off x="6047287" y="5507789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E0196-75F6-4ACD-97B6-6C1402CCF2F1}"/>
              </a:ext>
            </a:extLst>
          </p:cNvPr>
          <p:cNvSpPr txBox="1"/>
          <p:nvPr/>
        </p:nvSpPr>
        <p:spPr>
          <a:xfrm>
            <a:off x="6929933" y="5664494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9" grpId="0"/>
      <p:bldP spid="10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E869-DD4C-4142-BA3E-379CF2C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Efficiency based numerical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E956C-DF70-4503-B1AF-92631F7B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A is twice as good a work man as B &amp; together they finish a piece of work in 18 days. In how many days will A alone finish the work? 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1B8FD6-348C-4FC4-9D73-7DDABAB68D79}"/>
              </a:ext>
            </a:extLst>
          </p:cNvPr>
          <p:cNvSpPr/>
          <p:nvPr/>
        </p:nvSpPr>
        <p:spPr>
          <a:xfrm>
            <a:off x="3392557" y="2162339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0234B-90EF-4720-882A-F7FA8B5EF9E9}"/>
              </a:ext>
            </a:extLst>
          </p:cNvPr>
          <p:cNvSpPr txBox="1"/>
          <p:nvPr/>
        </p:nvSpPr>
        <p:spPr>
          <a:xfrm>
            <a:off x="4383157" y="26326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A’s work</a:t>
            </a:r>
            <a:r>
              <a:rPr lang="en-IN" dirty="0"/>
              <a:t> : </a:t>
            </a:r>
            <a:r>
              <a:rPr lang="en-IN" dirty="0">
                <a:solidFill>
                  <a:schemeClr val="accent6"/>
                </a:solidFill>
              </a:rPr>
              <a:t>B’s work</a:t>
            </a:r>
            <a:r>
              <a:rPr lang="en-IN" dirty="0"/>
              <a:t> = </a:t>
            </a:r>
            <a:r>
              <a:rPr lang="en-IN" dirty="0">
                <a:solidFill>
                  <a:srgbClr val="00B050"/>
                </a:solidFill>
              </a:rPr>
              <a:t>2</a:t>
            </a:r>
            <a:r>
              <a:rPr lang="en-IN" dirty="0"/>
              <a:t> : </a:t>
            </a:r>
            <a:r>
              <a:rPr lang="en-IN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DDA7B-080C-4550-BBC9-71E4D1CBA877}"/>
              </a:ext>
            </a:extLst>
          </p:cNvPr>
          <p:cNvSpPr txBox="1"/>
          <p:nvPr/>
        </p:nvSpPr>
        <p:spPr>
          <a:xfrm>
            <a:off x="3887857" y="321000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time taken by </a:t>
            </a:r>
            <a:r>
              <a:rPr lang="en-IN" dirty="0">
                <a:solidFill>
                  <a:srgbClr val="00B050"/>
                </a:solidFill>
              </a:rPr>
              <a:t>A</a:t>
            </a:r>
            <a:r>
              <a:rPr lang="en-IN" dirty="0"/>
              <a:t> &amp; </a:t>
            </a:r>
            <a:r>
              <a:rPr lang="en-IN" dirty="0">
                <a:solidFill>
                  <a:schemeClr val="accent6"/>
                </a:solidFill>
              </a:rPr>
              <a:t>B</a:t>
            </a:r>
            <a:r>
              <a:rPr lang="en-IN" dirty="0"/>
              <a:t> = </a:t>
            </a:r>
            <a:r>
              <a:rPr lang="en-IN" dirty="0">
                <a:solidFill>
                  <a:srgbClr val="7030A0"/>
                </a:solidFill>
              </a:rPr>
              <a:t>18 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A3E3B-9820-4844-A35B-33A3EB623982}"/>
              </a:ext>
            </a:extLst>
          </p:cNvPr>
          <p:cNvSpPr txBox="1"/>
          <p:nvPr/>
        </p:nvSpPr>
        <p:spPr>
          <a:xfrm>
            <a:off x="3792607" y="3841547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work done = (</a:t>
            </a:r>
            <a:r>
              <a:rPr lang="en-IN" dirty="0">
                <a:solidFill>
                  <a:srgbClr val="4AA743"/>
                </a:solidFill>
              </a:rPr>
              <a:t>2</a:t>
            </a:r>
            <a:r>
              <a:rPr lang="en-IN" dirty="0"/>
              <a:t>+</a:t>
            </a:r>
            <a:r>
              <a:rPr lang="en-IN" dirty="0">
                <a:solidFill>
                  <a:schemeClr val="accent6"/>
                </a:solidFill>
              </a:rPr>
              <a:t>1</a:t>
            </a:r>
            <a:r>
              <a:rPr lang="en-IN" dirty="0"/>
              <a:t>) x </a:t>
            </a:r>
            <a:r>
              <a:rPr lang="en-IN" dirty="0">
                <a:solidFill>
                  <a:srgbClr val="7030A0"/>
                </a:solidFill>
              </a:rPr>
              <a:t>18</a:t>
            </a:r>
            <a:r>
              <a:rPr lang="en-IN" dirty="0"/>
              <a:t> =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54 liters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DEC39-47D9-46C8-9582-7038E302210A}"/>
                  </a:ext>
                </a:extLst>
              </p:cNvPr>
              <p:cNvSpPr txBox="1"/>
              <p:nvPr/>
            </p:nvSpPr>
            <p:spPr>
              <a:xfrm>
                <a:off x="4197419" y="4364674"/>
                <a:ext cx="3114675" cy="53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Days for A alone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dirty="0"/>
                  <a:t>= </a:t>
                </a:r>
                <a:r>
                  <a:rPr lang="en-IN" dirty="0">
                    <a:solidFill>
                      <a:srgbClr val="FF0000"/>
                    </a:solidFill>
                  </a:rPr>
                  <a:t>27 days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1DEC39-47D9-46C8-9582-7038E302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419" y="4364674"/>
                <a:ext cx="3114675" cy="532005"/>
              </a:xfrm>
              <a:prstGeom prst="rect">
                <a:avLst/>
              </a:prstGeom>
              <a:blipFill>
                <a:blip r:embed="rId2"/>
                <a:stretch>
                  <a:fillRect l="-1765" b="-45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22E141AD-B66B-4AE5-B2C6-627DF9483251}"/>
              </a:ext>
            </a:extLst>
          </p:cNvPr>
          <p:cNvSpPr/>
          <p:nvPr/>
        </p:nvSpPr>
        <p:spPr>
          <a:xfrm>
            <a:off x="6321895" y="4295561"/>
            <a:ext cx="990199" cy="66798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CAB328-90B5-4874-AD85-5FF7718F1FD1}"/>
              </a:ext>
            </a:extLst>
          </p:cNvPr>
          <p:cNvSpPr txBox="1"/>
          <p:nvPr/>
        </p:nvSpPr>
        <p:spPr>
          <a:xfrm>
            <a:off x="6973957" y="4789508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9" grpId="0"/>
      <p:bldP spid="10" grpId="0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B7C-5BAA-453F-BAEE-AD69ECF2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M1 can do W­1 work in D1 days working H1 </a:t>
            </a:r>
            <a:r>
              <a:rPr lang="en-US" sz="2800" dirty="0" err="1"/>
              <a:t>hr</a:t>
            </a:r>
            <a:r>
              <a:rPr lang="en-US" sz="2800" dirty="0"/>
              <a:t>/day for Rs. R1 and M2 can do W­2 work in D2 days working H2 </a:t>
            </a:r>
            <a:r>
              <a:rPr lang="en-US" sz="2800" dirty="0" err="1"/>
              <a:t>hr</a:t>
            </a:r>
            <a:r>
              <a:rPr lang="en-US" sz="2800" dirty="0"/>
              <a:t>/day for Rs. R2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1DAE1-9120-446A-B51E-21AD7B596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Example: </a:t>
            </a:r>
            <a:r>
              <a:rPr lang="en-US" dirty="0">
                <a:solidFill>
                  <a:schemeClr val="accent6"/>
                </a:solidFill>
              </a:rPr>
              <a:t>If 10 men complete half work in 12 days when they work 8 hours per day. In how many days 18 men complete the full work when they work 6 hours per day?</a:t>
            </a:r>
          </a:p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040510-AC37-4A6C-A166-4D2550D3CE47}"/>
              </a:ext>
            </a:extLst>
          </p:cNvPr>
          <p:cNvSpPr/>
          <p:nvPr/>
        </p:nvSpPr>
        <p:spPr>
          <a:xfrm>
            <a:off x="3372678" y="2032156"/>
            <a:ext cx="4724400" cy="3962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DEF3AB-1916-4A79-A99C-869C475A2C39}"/>
                  </a:ext>
                </a:extLst>
              </p:cNvPr>
              <p:cNvSpPr txBox="1"/>
              <p:nvPr/>
            </p:nvSpPr>
            <p:spPr>
              <a:xfrm>
                <a:off x="4134678" y="2263926"/>
                <a:ext cx="2971800" cy="849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Formula: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4AA74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4AA74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4AA74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FF670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670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670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DEF3AB-1916-4A79-A99C-869C475A2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78" y="2263926"/>
                <a:ext cx="2971800" cy="849207"/>
              </a:xfrm>
              <a:prstGeom prst="rect">
                <a:avLst/>
              </a:prstGeom>
              <a:blipFill>
                <a:blip r:embed="rId2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F90912-32C0-4A49-9578-BCE4027977DF}"/>
                  </a:ext>
                </a:extLst>
              </p:cNvPr>
              <p:cNvSpPr/>
              <p:nvPr/>
            </p:nvSpPr>
            <p:spPr>
              <a:xfrm>
                <a:off x="4161755" y="3151941"/>
                <a:ext cx="3146246" cy="83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4AA743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solidFill>
                                <a:srgbClr val="FF6702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solidFill>
                                <a:srgbClr val="FF670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18 </m:t>
                              </m:r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I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F90912-32C0-4A49-9578-BCE402797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755" y="3151941"/>
                <a:ext cx="3146246" cy="834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EFB2A3-DA34-4820-8095-B871ACE64D2E}"/>
                  </a:ext>
                </a:extLst>
              </p:cNvPr>
              <p:cNvSpPr txBox="1"/>
              <p:nvPr/>
            </p:nvSpPr>
            <p:spPr>
              <a:xfrm>
                <a:off x="4706178" y="4318156"/>
                <a:ext cx="20574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160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EFB2A3-DA34-4820-8095-B871ACE64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78" y="4318156"/>
                <a:ext cx="2057400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C7217E0-153A-4046-BB1F-D2C6BA219C61}"/>
              </a:ext>
            </a:extLst>
          </p:cNvPr>
          <p:cNvSpPr/>
          <p:nvPr/>
        </p:nvSpPr>
        <p:spPr>
          <a:xfrm>
            <a:off x="5311416" y="4275450"/>
            <a:ext cx="1337862" cy="75417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E45C4-FEAB-461F-9CF7-1201BFFE1341}"/>
              </a:ext>
            </a:extLst>
          </p:cNvPr>
          <p:cNvSpPr txBox="1"/>
          <p:nvPr/>
        </p:nvSpPr>
        <p:spPr>
          <a:xfrm>
            <a:off x="6191627" y="4867722"/>
            <a:ext cx="9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Answer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10" grpId="0"/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830</Words>
  <Application>Microsoft Office PowerPoint</Application>
  <PresentationFormat>Widescreen</PresentationFormat>
  <Paragraphs>144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 Condensed Light</vt:lpstr>
      <vt:lpstr>Arial</vt:lpstr>
      <vt:lpstr>Calibri</vt:lpstr>
      <vt:lpstr>Wingdings</vt:lpstr>
      <vt:lpstr>Roboto Condensed</vt:lpstr>
      <vt:lpstr>Cambria Math</vt:lpstr>
      <vt:lpstr>Wingdings 3</vt:lpstr>
      <vt:lpstr>Office Theme</vt:lpstr>
      <vt:lpstr> Time &amp; Work </vt:lpstr>
      <vt:lpstr>Introduction</vt:lpstr>
      <vt:lpstr>When two persons are working on the same piece of work.</vt:lpstr>
      <vt:lpstr>When three persons are working on the same piece of work.</vt:lpstr>
      <vt:lpstr>When two persons are working on the same piece of work.</vt:lpstr>
      <vt:lpstr>When three persons are working on the same piece of work and any two persons are working at a time.</vt:lpstr>
      <vt:lpstr>When two persons are working on the same piece of work and one person left after working for somedays.</vt:lpstr>
      <vt:lpstr>Efficiency based numerical</vt:lpstr>
      <vt:lpstr>M1 can do W­1 work in D1 days working H1 hr/day for Rs. R1 and M2 can do W­2 work in D2 days working H2 hr/day for Rs. R2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577</cp:revision>
  <dcterms:created xsi:type="dcterms:W3CDTF">2020-05-01T05:09:15Z</dcterms:created>
  <dcterms:modified xsi:type="dcterms:W3CDTF">2024-01-04T15:32:46Z</dcterms:modified>
</cp:coreProperties>
</file>