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4"/>
  </p:notesMasterIdLst>
  <p:handoutMasterIdLst>
    <p:handoutMasterId r:id="rId55"/>
  </p:handout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Lst>
  <p:sldSz cx="12192000" cy="6858000"/>
  <p:notesSz cx="6858000" cy="9144000"/>
  <p:embeddedFontLst>
    <p:embeddedFont>
      <p:font typeface="Segoe UI Black" panose="020B0A02040204020203" pitchFamily="34" charset="0"/>
      <p:bold r:id="rId56"/>
      <p:boldItalic r:id="rId57"/>
    </p:embeddedFont>
    <p:embeddedFont>
      <p:font typeface="Calibri" panose="020F0502020204030204" pitchFamily="34" charset="0"/>
      <p:regular r:id="rId58"/>
      <p:bold r:id="rId59"/>
      <p:italic r:id="rId60"/>
      <p:boldItalic r:id="rId61"/>
    </p:embeddedFont>
    <p:embeddedFont>
      <p:font typeface="Cambria Math" panose="02040503050406030204" pitchFamily="18" charset="0"/>
      <p:regular r:id="rId62"/>
    </p:embeddedFont>
    <p:embeddedFont>
      <p:font typeface="Wingdings 3" panose="05040102010807070707" pitchFamily="18" charset="2"/>
      <p:regular r:id="rId63"/>
    </p:embeddedFont>
    <p:embeddedFont>
      <p:font typeface="Roboto Condensed" panose="02000000000000000000" pitchFamily="2" charset="0"/>
      <p:regular r:id="rId64"/>
      <p:bold r:id="rId65"/>
      <p:italic r:id="rId66"/>
      <p:boldItalic r:id="rId67"/>
    </p:embeddedFont>
    <p:embeddedFont>
      <p:font typeface="Wingdings 2" panose="05020102010507070707" pitchFamily="18" charset="2"/>
      <p:regular r:id="rId68"/>
    </p:embeddedFont>
    <p:embeddedFont>
      <p:font typeface="Roboto Condensed Light" panose="02000000000000000000" pitchFamily="2" charset="0"/>
      <p:regular r:id="rId69"/>
      <p:italic r:id="rId7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FjD66KwPjCDgnW2D0rw4Q==" hashData="dCk0gFAUnuWVBU/G2tsPVc1JZovqz+7G5gHy6z5YmRa1GedEU5VvjwAw/5GpOVdRHLymxNuLg46rqCKAMPKwMw=="/>
  <p:extLst>
    <p:ext uri="{521415D9-36F7-43E2-AB2F-B90AF26B5E84}">
      <p14:sectionLst xmlns:p14="http://schemas.microsoft.com/office/powerpoint/2010/main">
        <p14:section name="Default Section" id="{24355FF4-2E5E-47B1-86AE-50A7AD4A3696}">
          <p14:sldIdLst>
            <p14:sldId id="283"/>
            <p14:sldId id="284"/>
          </p14:sldIdLst>
        </p14:section>
        <p14:section name="Instruction Codes" id="{B02FADF8-8D76-4622-88DE-42FA5219320E}">
          <p14:sldIdLst>
            <p14:sldId id="285"/>
            <p14:sldId id="286"/>
            <p14:sldId id="287"/>
            <p14:sldId id="288"/>
            <p14:sldId id="289"/>
            <p14:sldId id="290"/>
            <p14:sldId id="291"/>
          </p14:sldIdLst>
        </p14:section>
        <p14:section name="Computer Registers" id="{9C787DA5-4AFE-41E1-AD5D-AB3C6BC66252}">
          <p14:sldIdLst>
            <p14:sldId id="292"/>
            <p14:sldId id="293"/>
            <p14:sldId id="294"/>
          </p14:sldIdLst>
        </p14:section>
        <p14:section name="Computer Instructions" id="{B62F95EB-B778-44F8-B63C-3DFB7FCC2CB3}">
          <p14:sldIdLst>
            <p14:sldId id="295"/>
            <p14:sldId id="296"/>
            <p14:sldId id="297"/>
            <p14:sldId id="298"/>
            <p14:sldId id="299"/>
            <p14:sldId id="300"/>
          </p14:sldIdLst>
        </p14:section>
        <p14:section name="Timing and Control" id="{69BCEFF3-939D-474F-A5FF-299C5DB2061E}">
          <p14:sldIdLst>
            <p14:sldId id="301"/>
            <p14:sldId id="302"/>
            <p14:sldId id="303"/>
            <p14:sldId id="304"/>
            <p14:sldId id="305"/>
            <p14:sldId id="306"/>
            <p14:sldId id="307"/>
          </p14:sldIdLst>
        </p14:section>
        <p14:section name="Instruction Cycle" id="{25754E06-37A0-478F-8BCB-AE8DD5255BE3}">
          <p14:sldIdLst>
            <p14:sldId id="308"/>
            <p14:sldId id="309"/>
            <p14:sldId id="310"/>
          </p14:sldIdLst>
        </p14:section>
        <p14:section name="Memory-ref-Instruction" id="{B4137ACF-DB57-449D-B8C4-AD947711B332}">
          <p14:sldIdLst>
            <p14:sldId id="311"/>
            <p14:sldId id="312"/>
            <p14:sldId id="313"/>
            <p14:sldId id="314"/>
            <p14:sldId id="315"/>
            <p14:sldId id="316"/>
            <p14:sldId id="317"/>
          </p14:sldIdLst>
        </p14:section>
        <p14:section name="Input-output" id="{4FC926F7-6ABD-4D99-82EF-6F3BAE48CC74}">
          <p14:sldIdLst>
            <p14:sldId id="318"/>
            <p14:sldId id="319"/>
            <p14:sldId id="320"/>
            <p14:sldId id="321"/>
            <p14:sldId id="322"/>
            <p14:sldId id="323"/>
            <p14:sldId id="324"/>
            <p14:sldId id="325"/>
            <p14:sldId id="326"/>
            <p14:sldId id="327"/>
          </p14:sldIdLst>
        </p14:section>
        <p14:section name="Complete Computer" id="{A8665C2B-5F68-4A3B-8355-2F4B153EC006}">
          <p14:sldIdLst>
            <p14:sldId id="328"/>
            <p14:sldId id="329"/>
          </p14:sldIdLst>
        </p14:section>
        <p14:section name="Design of Acc" id="{8DD7179B-0DBC-40C8-B1B0-731E678BD20C}">
          <p14:sldIdLst>
            <p14:sldId id="330"/>
            <p14:sldId id="331"/>
            <p14:sldId id="332"/>
            <p14:sldId id="333"/>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0233"/>
    <a:srgbClr val="301B92"/>
    <a:srgbClr val="D81A60"/>
    <a:srgbClr val="ED524F"/>
    <a:srgbClr val="673BB7"/>
    <a:srgbClr val="607D8B"/>
    <a:srgbClr val="B71B1C"/>
    <a:srgbClr val="F54337"/>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87" d="100"/>
          <a:sy n="87" d="100"/>
        </p:scale>
        <p:origin x="456" y="67"/>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0691E0-E0E7-464F-892B-71ACC2518A4D}" type="datetimeFigureOut">
              <a:rPr lang="en-US" smtClean="0"/>
              <a:t>12/18/2024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3689D-5810-4E66-9D5F-1657D824CFAB}" type="slidenum">
              <a:rPr lang="en-US" smtClean="0"/>
              <a:t>‹#›</a:t>
            </a:fld>
            <a:endParaRPr lang="en-US"/>
          </a:p>
        </p:txBody>
      </p:sp>
    </p:spTree>
    <p:extLst>
      <p:ext uri="{BB962C8B-B14F-4D97-AF65-F5344CB8AC3E}">
        <p14:creationId xmlns:p14="http://schemas.microsoft.com/office/powerpoint/2010/main" val="98709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2</a:t>
            </a:fld>
            <a:endParaRPr lang="en-US"/>
          </a:p>
        </p:txBody>
      </p:sp>
    </p:spTree>
    <p:extLst>
      <p:ext uri="{BB962C8B-B14F-4D97-AF65-F5344CB8AC3E}">
        <p14:creationId xmlns:p14="http://schemas.microsoft.com/office/powerpoint/2010/main" val="2523518720"/>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3.png"/><Relationship Id="rId9" Type="http://schemas.openxmlformats.org/officeDocument/2006/relationships/image" Target="../media/image12.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3918060" cy="338554"/>
          </a:xfrm>
          <a:prstGeom prst="rect">
            <a:avLst/>
          </a:prstGeom>
          <a:noFill/>
        </p:spPr>
        <p:txBody>
          <a:bodyPr wrap="none" rtlCol="0">
            <a:spAutoFit/>
          </a:bodyPr>
          <a:lstStyle/>
          <a:p>
            <a:r>
              <a:rPr lang="en-US" sz="1600" dirty="0" err="1" smtClean="0"/>
              <a:t>Darshan</a:t>
            </a:r>
            <a:r>
              <a:rPr lang="en-US" sz="1600" dirty="0" smtClean="0"/>
              <a:t> Institute of Engineering &amp; Technology</a:t>
            </a:r>
            <a:endParaRPr lang="en-US" sz="1600" dirty="0"/>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65C24A8B-C009-4A74-9481-67BB67CA49B0}"/>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id="{8DCFBA18-DBB7-4232-9BDC-C0D95AE93AF0}"/>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5E75AD4F-9BB9-4005-AB78-4A6D388A4CD6}"/>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4964C355-848F-46E4-BB2A-EA2EE69FEBA2}"/>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A561853C-B15A-4153-A982-7E7EB1213BC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B976521A-C815-4A64-A047-CE405ED0E59A}"/>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1018DFAF-9B15-4199-9C36-C730A2CE6C5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8313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4656" y="6463778"/>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2">
            <a:extLst>
              <a:ext uri="{FF2B5EF4-FFF2-40B4-BE49-F238E27FC236}">
                <a16:creationId xmlns:a16="http://schemas.microsoft.com/office/drawing/2014/main" id="{BF2BE79E-EA17-4AB9-8CB5-714A52A6B2F5}"/>
              </a:ext>
            </a:extLst>
          </p:cNvPr>
          <p:cNvSpPr txBox="1">
            <a:spLocks/>
          </p:cNvSpPr>
          <p:nvPr userDrawn="1"/>
        </p:nvSpPr>
        <p:spPr>
          <a:xfrm>
            <a:off x="2793200" y="6604000"/>
            <a:ext cx="73152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2 -Basic Computer Organization and Design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id="{744A518A-BE68-4048-BDCB-77578CB57230}"/>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C248CBD5-99BA-4017-857A-5ED400F43651}"/>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Vishal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J</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Kansagara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1" y="863444"/>
            <a:ext cx="11933000" cy="5635677"/>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2">
            <a:extLst>
              <a:ext uri="{FF2B5EF4-FFF2-40B4-BE49-F238E27FC236}">
                <a16:creationId xmlns:a16="http://schemas.microsoft.com/office/drawing/2014/main" id="{BF2BE79E-EA17-4AB9-8CB5-714A52A6B2F5}"/>
              </a:ext>
            </a:extLst>
          </p:cNvPr>
          <p:cNvSpPr txBox="1">
            <a:spLocks/>
          </p:cNvSpPr>
          <p:nvPr userDrawn="1"/>
        </p:nvSpPr>
        <p:spPr>
          <a:xfrm>
            <a:off x="2793200" y="6604000"/>
            <a:ext cx="73152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2 -Basic Computer Organization and Design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961353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2793200" y="6604000"/>
            <a:ext cx="73152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2 -Basic Computer Organization and Design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2693377" y="6622562"/>
            <a:ext cx="709121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p:txBody>
      </p:sp>
      <p:sp>
        <p:nvSpPr>
          <p:cNvPr id="30" name="Footer Placeholder 2">
            <a:extLst>
              <a:ext uri="{FF2B5EF4-FFF2-40B4-BE49-F238E27FC236}">
                <a16:creationId xmlns:a16="http://schemas.microsoft.com/office/drawing/2014/main" id="{BF2BE79E-EA17-4AB9-8CB5-714A52A6B2F5}"/>
              </a:ext>
            </a:extLst>
          </p:cNvPr>
          <p:cNvSpPr txBox="1">
            <a:spLocks/>
          </p:cNvSpPr>
          <p:nvPr userDrawn="1"/>
        </p:nvSpPr>
        <p:spPr>
          <a:xfrm>
            <a:off x="2793200" y="6604000"/>
            <a:ext cx="73152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2 -Basic Computer Organization and Design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2793200" y="6604000"/>
            <a:ext cx="73152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2 -Basic Computer Organization and Design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2793200" y="6604000"/>
            <a:ext cx="73152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2 -Basic Computer Organization and Design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Footer Placeholder 2">
            <a:extLst>
              <a:ext uri="{FF2B5EF4-FFF2-40B4-BE49-F238E27FC236}">
                <a16:creationId xmlns:a16="http://schemas.microsoft.com/office/drawing/2014/main" id="{BF2BE79E-EA17-4AB9-8CB5-714A52A6B2F5}"/>
              </a:ext>
            </a:extLst>
          </p:cNvPr>
          <p:cNvSpPr txBox="1">
            <a:spLocks/>
          </p:cNvSpPr>
          <p:nvPr userDrawn="1"/>
        </p:nvSpPr>
        <p:spPr>
          <a:xfrm>
            <a:off x="2793200" y="6604000"/>
            <a:ext cx="73152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2 -Basic Computer Organization and Design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12/18/2024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file:///D:\Darshan\COA%20-%202017\COA%20PPT\2140704%20COA%20Unit-2.pptx#-1,17,Computer Registers"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p:txBody>
          <a:bodyPr/>
          <a:lstStyle/>
          <a:p>
            <a:r>
              <a:rPr lang="en-US" sz="4000" b="0" dirty="0" smtClean="0">
                <a:latin typeface="Roboto Condensed Light" panose="02000000000000000000" pitchFamily="2" charset="0"/>
                <a:ea typeface="Roboto Condensed Light" panose="02000000000000000000" pitchFamily="2" charset="0"/>
              </a:rPr>
              <a:t>Unit-2</a:t>
            </a:r>
            <a:r>
              <a:rPr lang="en-US" sz="4800" dirty="0" smtClean="0"/>
              <a:t> </a:t>
            </a:r>
            <a:r>
              <a:rPr lang="en-US" sz="4800" dirty="0"/>
              <a:t/>
            </a:r>
            <a:br>
              <a:rPr lang="en-US" sz="4800" dirty="0"/>
            </a:br>
            <a:r>
              <a:rPr lang="en-US" sz="4800" dirty="0"/>
              <a:t>Basic Computer Organization and Design</a:t>
            </a:r>
            <a:endParaRPr lang="en-US" dirty="0"/>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Vishal.kansagara@darshan.ac.in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a:t>8200601076</a:t>
            </a:r>
            <a:endParaRPr lang="en-US" dirty="0"/>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Vishal Kansagara</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Computer System </a:t>
            </a:r>
            <a:r>
              <a:rPr lang="en-US" b="1" dirty="0" smtClean="0"/>
              <a:t>Architecture</a:t>
            </a:r>
            <a:r>
              <a:rPr lang="en-US" dirty="0" smtClean="0">
                <a:latin typeface="Roboto Condensed Light" panose="02000000000000000000" pitchFamily="2" charset="0"/>
                <a:ea typeface="Roboto Condensed Light" panose="02000000000000000000" pitchFamily="2" charset="0"/>
              </a:rPr>
              <a:t>(CSA</a:t>
            </a:r>
            <a:r>
              <a:rPr lang="en-US" dirty="0">
                <a:latin typeface="Roboto Condensed Light" panose="02000000000000000000" pitchFamily="2" charset="0"/>
                <a:ea typeface="Roboto Condensed Light" panose="02000000000000000000" pitchFamily="2" charset="0"/>
              </a:rPr>
              <a:t>)</a:t>
            </a:r>
          </a:p>
          <a:p>
            <a:r>
              <a:rPr lang="en-US" dirty="0" smtClean="0">
                <a:latin typeface="Roboto Condensed Light" panose="02000000000000000000" pitchFamily="2" charset="0"/>
                <a:ea typeface="Roboto Condensed Light" panose="02000000000000000000" pitchFamily="2" charset="0"/>
              </a:rPr>
              <a:t>DU </a:t>
            </a:r>
            <a:r>
              <a:rPr lang="en-US" dirty="0">
                <a:latin typeface="Roboto Condensed Light" panose="02000000000000000000" pitchFamily="2" charset="0"/>
                <a:ea typeface="Roboto Condensed Light" panose="02000000000000000000" pitchFamily="2" charset="0"/>
              </a:rPr>
              <a:t># </a:t>
            </a:r>
            <a:r>
              <a:rPr lang="en-US" dirty="0"/>
              <a:t>2101CS602</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4" name="Picture Placeholder 13">
            <a:extLst>
              <a:ext uri="{FF2B5EF4-FFF2-40B4-BE49-F238E27FC236}">
                <a16:creationId xmlns:a16="http://schemas.microsoft.com/office/drawing/2014/main" id="{541F03FC-382E-D12F-1455-C7E583E79AC9}"/>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Computer Registers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a:t>
            </a:r>
            <a:r>
              <a:rPr lang="en-US"/>
              <a:t>- 2</a:t>
            </a:r>
            <a:endParaRPr lang="en-US" dirty="0"/>
          </a:p>
        </p:txBody>
      </p:sp>
    </p:spTree>
    <p:extLst>
      <p:ext uri="{BB962C8B-B14F-4D97-AF65-F5344CB8AC3E}">
        <p14:creationId xmlns:p14="http://schemas.microsoft.com/office/powerpoint/2010/main" val="569251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2E770C-1659-40A4-BB54-58E1557DAFD3}"/>
              </a:ext>
            </a:extLst>
          </p:cNvPr>
          <p:cNvSpPr>
            <a:spLocks noGrp="1"/>
          </p:cNvSpPr>
          <p:nvPr>
            <p:ph type="title"/>
          </p:nvPr>
        </p:nvSpPr>
        <p:spPr/>
        <p:txBody>
          <a:bodyPr/>
          <a:lstStyle/>
          <a:p>
            <a:r>
              <a:rPr lang="en-US" dirty="0"/>
              <a:t>Computer Registers</a:t>
            </a:r>
            <a:endParaRPr lang="en-IN" dirty="0"/>
          </a:p>
        </p:txBody>
      </p:sp>
      <p:sp>
        <p:nvSpPr>
          <p:cNvPr id="6" name="Rectangle 5">
            <a:extLst>
              <a:ext uri="{FF2B5EF4-FFF2-40B4-BE49-F238E27FC236}">
                <a16:creationId xmlns:a16="http://schemas.microsoft.com/office/drawing/2014/main" id="{65B0BE6F-75CB-4FDE-8B18-B9818448D7B3}"/>
              </a:ext>
            </a:extLst>
          </p:cNvPr>
          <p:cNvSpPr/>
          <p:nvPr/>
        </p:nvSpPr>
        <p:spPr>
          <a:xfrm>
            <a:off x="1065849" y="1076644"/>
            <a:ext cx="19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PC</a:t>
            </a:r>
          </a:p>
        </p:txBody>
      </p:sp>
      <p:sp>
        <p:nvSpPr>
          <p:cNvPr id="7" name="TextBox 6">
            <a:extLst>
              <a:ext uri="{FF2B5EF4-FFF2-40B4-BE49-F238E27FC236}">
                <a16:creationId xmlns:a16="http://schemas.microsoft.com/office/drawing/2014/main" id="{F6B37C4D-5363-4229-9BDF-8E1E59BA2E73}"/>
              </a:ext>
            </a:extLst>
          </p:cNvPr>
          <p:cNvSpPr txBox="1"/>
          <p:nvPr/>
        </p:nvSpPr>
        <p:spPr>
          <a:xfrm>
            <a:off x="2864874" y="726729"/>
            <a:ext cx="271463" cy="400110"/>
          </a:xfrm>
          <a:prstGeom prst="rect">
            <a:avLst/>
          </a:prstGeom>
          <a:noFill/>
        </p:spPr>
        <p:txBody>
          <a:bodyPr wrap="square" rtlCol="0">
            <a:spAutoFit/>
          </a:bodyPr>
          <a:lstStyle/>
          <a:p>
            <a:pPr algn="ctr"/>
            <a:r>
              <a:rPr lang="en-US" sz="2000" dirty="0"/>
              <a:t>0</a:t>
            </a:r>
          </a:p>
        </p:txBody>
      </p:sp>
      <p:sp>
        <p:nvSpPr>
          <p:cNvPr id="8" name="TextBox 7">
            <a:extLst>
              <a:ext uri="{FF2B5EF4-FFF2-40B4-BE49-F238E27FC236}">
                <a16:creationId xmlns:a16="http://schemas.microsoft.com/office/drawing/2014/main" id="{825D43D6-A941-4F31-8BC7-59BD6E8F0ECF}"/>
              </a:ext>
            </a:extLst>
          </p:cNvPr>
          <p:cNvSpPr txBox="1"/>
          <p:nvPr/>
        </p:nvSpPr>
        <p:spPr>
          <a:xfrm>
            <a:off x="934721" y="731521"/>
            <a:ext cx="457200" cy="400110"/>
          </a:xfrm>
          <a:prstGeom prst="rect">
            <a:avLst/>
          </a:prstGeom>
          <a:noFill/>
        </p:spPr>
        <p:txBody>
          <a:bodyPr wrap="square" rtlCol="0">
            <a:spAutoFit/>
          </a:bodyPr>
          <a:lstStyle/>
          <a:p>
            <a:pPr algn="ctr"/>
            <a:r>
              <a:rPr lang="en-US" sz="2000" dirty="0"/>
              <a:t>11</a:t>
            </a:r>
          </a:p>
        </p:txBody>
      </p:sp>
      <p:sp>
        <p:nvSpPr>
          <p:cNvPr id="9" name="Rectangle 8">
            <a:extLst>
              <a:ext uri="{FF2B5EF4-FFF2-40B4-BE49-F238E27FC236}">
                <a16:creationId xmlns:a16="http://schemas.microsoft.com/office/drawing/2014/main" id="{64DD9845-1648-4B63-ABB4-96E97B9986E1}"/>
              </a:ext>
            </a:extLst>
          </p:cNvPr>
          <p:cNvSpPr/>
          <p:nvPr/>
        </p:nvSpPr>
        <p:spPr>
          <a:xfrm>
            <a:off x="347981" y="3195321"/>
            <a:ext cx="270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IR</a:t>
            </a:r>
          </a:p>
        </p:txBody>
      </p:sp>
      <p:sp>
        <p:nvSpPr>
          <p:cNvPr id="10" name="TextBox 9">
            <a:extLst>
              <a:ext uri="{FF2B5EF4-FFF2-40B4-BE49-F238E27FC236}">
                <a16:creationId xmlns:a16="http://schemas.microsoft.com/office/drawing/2014/main" id="{2AB692E6-EE80-4CA2-A36F-41C837DDB396}"/>
              </a:ext>
            </a:extLst>
          </p:cNvPr>
          <p:cNvSpPr txBox="1"/>
          <p:nvPr/>
        </p:nvSpPr>
        <p:spPr>
          <a:xfrm>
            <a:off x="2879092" y="2835658"/>
            <a:ext cx="271463" cy="400110"/>
          </a:xfrm>
          <a:prstGeom prst="rect">
            <a:avLst/>
          </a:prstGeom>
          <a:noFill/>
        </p:spPr>
        <p:txBody>
          <a:bodyPr wrap="square" rtlCol="0">
            <a:spAutoFit/>
          </a:bodyPr>
          <a:lstStyle/>
          <a:p>
            <a:pPr algn="ctr"/>
            <a:r>
              <a:rPr lang="en-US" sz="2000" dirty="0"/>
              <a:t>0</a:t>
            </a:r>
          </a:p>
        </p:txBody>
      </p:sp>
      <p:sp>
        <p:nvSpPr>
          <p:cNvPr id="11" name="TextBox 10">
            <a:extLst>
              <a:ext uri="{FF2B5EF4-FFF2-40B4-BE49-F238E27FC236}">
                <a16:creationId xmlns:a16="http://schemas.microsoft.com/office/drawing/2014/main" id="{2901F85D-1BD6-4035-8C11-63E6598C9CAD}"/>
              </a:ext>
            </a:extLst>
          </p:cNvPr>
          <p:cNvSpPr txBox="1"/>
          <p:nvPr/>
        </p:nvSpPr>
        <p:spPr>
          <a:xfrm>
            <a:off x="193040" y="2814321"/>
            <a:ext cx="457200" cy="400110"/>
          </a:xfrm>
          <a:prstGeom prst="rect">
            <a:avLst/>
          </a:prstGeom>
          <a:noFill/>
        </p:spPr>
        <p:txBody>
          <a:bodyPr wrap="square" rtlCol="0">
            <a:spAutoFit/>
          </a:bodyPr>
          <a:lstStyle/>
          <a:p>
            <a:pPr algn="ctr"/>
            <a:r>
              <a:rPr lang="en-US" sz="2000" dirty="0"/>
              <a:t>15</a:t>
            </a:r>
          </a:p>
        </p:txBody>
      </p:sp>
      <p:sp>
        <p:nvSpPr>
          <p:cNvPr id="12" name="Rectangle 11">
            <a:extLst>
              <a:ext uri="{FF2B5EF4-FFF2-40B4-BE49-F238E27FC236}">
                <a16:creationId xmlns:a16="http://schemas.microsoft.com/office/drawing/2014/main" id="{31EBE79C-9836-4779-80CA-F3ED7866543E}"/>
              </a:ext>
            </a:extLst>
          </p:cNvPr>
          <p:cNvSpPr/>
          <p:nvPr/>
        </p:nvSpPr>
        <p:spPr>
          <a:xfrm>
            <a:off x="1065849" y="2123124"/>
            <a:ext cx="19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AR</a:t>
            </a:r>
          </a:p>
        </p:txBody>
      </p:sp>
      <p:sp>
        <p:nvSpPr>
          <p:cNvPr id="13" name="TextBox 12">
            <a:extLst>
              <a:ext uri="{FF2B5EF4-FFF2-40B4-BE49-F238E27FC236}">
                <a16:creationId xmlns:a16="http://schemas.microsoft.com/office/drawing/2014/main" id="{F7DF8A1D-87D2-4006-8756-BAB5DD5A7BCF}"/>
              </a:ext>
            </a:extLst>
          </p:cNvPr>
          <p:cNvSpPr txBox="1"/>
          <p:nvPr/>
        </p:nvSpPr>
        <p:spPr>
          <a:xfrm>
            <a:off x="2862177" y="1773626"/>
            <a:ext cx="271463" cy="400110"/>
          </a:xfrm>
          <a:prstGeom prst="rect">
            <a:avLst/>
          </a:prstGeom>
          <a:noFill/>
        </p:spPr>
        <p:txBody>
          <a:bodyPr wrap="square" rtlCol="0">
            <a:spAutoFit/>
          </a:bodyPr>
          <a:lstStyle/>
          <a:p>
            <a:pPr algn="ctr"/>
            <a:r>
              <a:rPr lang="en-US" sz="2000" dirty="0"/>
              <a:t>0</a:t>
            </a:r>
          </a:p>
        </p:txBody>
      </p:sp>
      <p:sp>
        <p:nvSpPr>
          <p:cNvPr id="14" name="TextBox 13">
            <a:extLst>
              <a:ext uri="{FF2B5EF4-FFF2-40B4-BE49-F238E27FC236}">
                <a16:creationId xmlns:a16="http://schemas.microsoft.com/office/drawing/2014/main" id="{697CAAB1-363D-4C69-9764-82EB98AC0248}"/>
              </a:ext>
            </a:extLst>
          </p:cNvPr>
          <p:cNvSpPr txBox="1"/>
          <p:nvPr/>
        </p:nvSpPr>
        <p:spPr>
          <a:xfrm>
            <a:off x="934721" y="1737361"/>
            <a:ext cx="457200" cy="400110"/>
          </a:xfrm>
          <a:prstGeom prst="rect">
            <a:avLst/>
          </a:prstGeom>
          <a:noFill/>
        </p:spPr>
        <p:txBody>
          <a:bodyPr wrap="square" rtlCol="0">
            <a:spAutoFit/>
          </a:bodyPr>
          <a:lstStyle/>
          <a:p>
            <a:pPr algn="ctr"/>
            <a:r>
              <a:rPr lang="en-US" sz="2000" dirty="0"/>
              <a:t>11</a:t>
            </a:r>
          </a:p>
        </p:txBody>
      </p:sp>
      <p:sp>
        <p:nvSpPr>
          <p:cNvPr id="15" name="TextBox 14">
            <a:extLst>
              <a:ext uri="{FF2B5EF4-FFF2-40B4-BE49-F238E27FC236}">
                <a16:creationId xmlns:a16="http://schemas.microsoft.com/office/drawing/2014/main" id="{BA3B2CAA-8A1C-48D9-98A1-A8DD5366A8A4}"/>
              </a:ext>
            </a:extLst>
          </p:cNvPr>
          <p:cNvSpPr txBox="1"/>
          <p:nvPr/>
        </p:nvSpPr>
        <p:spPr>
          <a:xfrm>
            <a:off x="3323174" y="1010923"/>
            <a:ext cx="2124000" cy="369332"/>
          </a:xfrm>
          <a:prstGeom prst="rect">
            <a:avLst/>
          </a:prstGeom>
          <a:noFill/>
        </p:spPr>
        <p:txBody>
          <a:bodyPr wrap="square" rtlCol="0">
            <a:spAutoFit/>
          </a:bodyPr>
          <a:lstStyle/>
          <a:p>
            <a:r>
              <a:rPr lang="en-US" dirty="0"/>
              <a:t>Program Counter(12)</a:t>
            </a:r>
          </a:p>
        </p:txBody>
      </p:sp>
      <p:sp>
        <p:nvSpPr>
          <p:cNvPr id="16" name="TextBox 15">
            <a:extLst>
              <a:ext uri="{FF2B5EF4-FFF2-40B4-BE49-F238E27FC236}">
                <a16:creationId xmlns:a16="http://schemas.microsoft.com/office/drawing/2014/main" id="{63AD8A9B-63D1-4804-88D1-4EAD5EBC9C25}"/>
              </a:ext>
            </a:extLst>
          </p:cNvPr>
          <p:cNvSpPr txBox="1"/>
          <p:nvPr/>
        </p:nvSpPr>
        <p:spPr>
          <a:xfrm>
            <a:off x="3327933" y="1346371"/>
            <a:ext cx="2824812" cy="646331"/>
          </a:xfrm>
          <a:prstGeom prst="rect">
            <a:avLst/>
          </a:prstGeom>
          <a:noFill/>
        </p:spPr>
        <p:txBody>
          <a:bodyPr wrap="none" rtlCol="0">
            <a:spAutoFit/>
          </a:bodyPr>
          <a:lstStyle/>
          <a:p>
            <a:r>
              <a:rPr lang="en-US" dirty="0"/>
              <a:t>Holds address of </a:t>
            </a:r>
            <a:r>
              <a:rPr lang="en-US" dirty="0" smtClean="0"/>
              <a:t>instruction </a:t>
            </a:r>
          </a:p>
          <a:p>
            <a:r>
              <a:rPr lang="en-US"/>
              <a:t>e</a:t>
            </a:r>
            <a:r>
              <a:rPr lang="en-US" smtClean="0"/>
              <a:t>xecuted </a:t>
            </a:r>
            <a:r>
              <a:rPr lang="en-US" dirty="0" smtClean="0"/>
              <a:t>next</a:t>
            </a:r>
            <a:endParaRPr lang="en-US" dirty="0"/>
          </a:p>
        </p:txBody>
      </p:sp>
      <p:sp>
        <p:nvSpPr>
          <p:cNvPr id="17" name="TextBox 16">
            <a:extLst>
              <a:ext uri="{FF2B5EF4-FFF2-40B4-BE49-F238E27FC236}">
                <a16:creationId xmlns:a16="http://schemas.microsoft.com/office/drawing/2014/main" id="{F8447544-AE6D-416E-A1D9-BCFF576C6A5F}"/>
              </a:ext>
            </a:extLst>
          </p:cNvPr>
          <p:cNvSpPr txBox="1"/>
          <p:nvPr/>
        </p:nvSpPr>
        <p:spPr>
          <a:xfrm>
            <a:off x="3323174" y="2072543"/>
            <a:ext cx="2124000" cy="369332"/>
          </a:xfrm>
          <a:prstGeom prst="rect">
            <a:avLst/>
          </a:prstGeom>
          <a:noFill/>
        </p:spPr>
        <p:txBody>
          <a:bodyPr wrap="square" rtlCol="0">
            <a:spAutoFit/>
          </a:bodyPr>
          <a:lstStyle/>
          <a:p>
            <a:r>
              <a:rPr lang="en-US" dirty="0"/>
              <a:t>Address Register(12)</a:t>
            </a:r>
          </a:p>
        </p:txBody>
      </p:sp>
      <p:sp>
        <p:nvSpPr>
          <p:cNvPr id="18" name="TextBox 17">
            <a:extLst>
              <a:ext uri="{FF2B5EF4-FFF2-40B4-BE49-F238E27FC236}">
                <a16:creationId xmlns:a16="http://schemas.microsoft.com/office/drawing/2014/main" id="{498784AB-0B8E-4851-9C71-61418DD198F3}"/>
              </a:ext>
            </a:extLst>
          </p:cNvPr>
          <p:cNvSpPr txBox="1"/>
          <p:nvPr/>
        </p:nvSpPr>
        <p:spPr>
          <a:xfrm>
            <a:off x="3327935" y="2397831"/>
            <a:ext cx="2597186" cy="369332"/>
          </a:xfrm>
          <a:prstGeom prst="rect">
            <a:avLst/>
          </a:prstGeom>
          <a:noFill/>
        </p:spPr>
        <p:txBody>
          <a:bodyPr wrap="none" rtlCol="0">
            <a:spAutoFit/>
          </a:bodyPr>
          <a:lstStyle/>
          <a:p>
            <a:r>
              <a:rPr lang="en-US" dirty="0"/>
              <a:t>Holds address for memory</a:t>
            </a:r>
          </a:p>
        </p:txBody>
      </p:sp>
      <p:sp>
        <p:nvSpPr>
          <p:cNvPr id="19" name="TextBox 18">
            <a:extLst>
              <a:ext uri="{FF2B5EF4-FFF2-40B4-BE49-F238E27FC236}">
                <a16:creationId xmlns:a16="http://schemas.microsoft.com/office/drawing/2014/main" id="{58078752-8DFE-4CA7-811F-17AF88A84C9A}"/>
              </a:ext>
            </a:extLst>
          </p:cNvPr>
          <p:cNvSpPr txBox="1"/>
          <p:nvPr/>
        </p:nvSpPr>
        <p:spPr>
          <a:xfrm>
            <a:off x="3329805" y="3124023"/>
            <a:ext cx="2340000" cy="369332"/>
          </a:xfrm>
          <a:prstGeom prst="rect">
            <a:avLst/>
          </a:prstGeom>
          <a:noFill/>
        </p:spPr>
        <p:txBody>
          <a:bodyPr wrap="square" rtlCol="0">
            <a:spAutoFit/>
          </a:bodyPr>
          <a:lstStyle/>
          <a:p>
            <a:r>
              <a:rPr lang="en-US" dirty="0"/>
              <a:t>Instruction Register(16)</a:t>
            </a:r>
          </a:p>
        </p:txBody>
      </p:sp>
      <p:sp>
        <p:nvSpPr>
          <p:cNvPr id="20" name="TextBox 19">
            <a:extLst>
              <a:ext uri="{FF2B5EF4-FFF2-40B4-BE49-F238E27FC236}">
                <a16:creationId xmlns:a16="http://schemas.microsoft.com/office/drawing/2014/main" id="{A578C8C1-EC70-4B05-A385-88F533C32EE9}"/>
              </a:ext>
            </a:extLst>
          </p:cNvPr>
          <p:cNvSpPr txBox="1"/>
          <p:nvPr/>
        </p:nvSpPr>
        <p:spPr>
          <a:xfrm>
            <a:off x="3334567" y="3479793"/>
            <a:ext cx="2244525" cy="369332"/>
          </a:xfrm>
          <a:prstGeom prst="rect">
            <a:avLst/>
          </a:prstGeom>
          <a:noFill/>
        </p:spPr>
        <p:txBody>
          <a:bodyPr wrap="none" rtlCol="0">
            <a:spAutoFit/>
          </a:bodyPr>
          <a:lstStyle/>
          <a:p>
            <a:r>
              <a:rPr lang="en-US" dirty="0"/>
              <a:t>Holds instruction code</a:t>
            </a:r>
          </a:p>
        </p:txBody>
      </p:sp>
      <p:sp>
        <p:nvSpPr>
          <p:cNvPr id="24" name="TextBox 23">
            <a:extLst>
              <a:ext uri="{FF2B5EF4-FFF2-40B4-BE49-F238E27FC236}">
                <a16:creationId xmlns:a16="http://schemas.microsoft.com/office/drawing/2014/main" id="{0DBF89AA-8A09-414C-A197-BB20D5A425F0}"/>
              </a:ext>
            </a:extLst>
          </p:cNvPr>
          <p:cNvSpPr txBox="1"/>
          <p:nvPr/>
        </p:nvSpPr>
        <p:spPr>
          <a:xfrm>
            <a:off x="3325045" y="4282343"/>
            <a:ext cx="2376000" cy="369332"/>
          </a:xfrm>
          <a:prstGeom prst="rect">
            <a:avLst/>
          </a:prstGeom>
          <a:noFill/>
        </p:spPr>
        <p:txBody>
          <a:bodyPr wrap="square" rtlCol="0">
            <a:spAutoFit/>
          </a:bodyPr>
          <a:lstStyle/>
          <a:p>
            <a:r>
              <a:rPr lang="en-US" dirty="0"/>
              <a:t>Temporary Register(16)</a:t>
            </a:r>
          </a:p>
        </p:txBody>
      </p:sp>
      <p:sp>
        <p:nvSpPr>
          <p:cNvPr id="25" name="TextBox 24">
            <a:extLst>
              <a:ext uri="{FF2B5EF4-FFF2-40B4-BE49-F238E27FC236}">
                <a16:creationId xmlns:a16="http://schemas.microsoft.com/office/drawing/2014/main" id="{2A9A43C1-121E-4FD1-A470-8DB080842F24}"/>
              </a:ext>
            </a:extLst>
          </p:cNvPr>
          <p:cNvSpPr txBox="1"/>
          <p:nvPr/>
        </p:nvSpPr>
        <p:spPr>
          <a:xfrm>
            <a:off x="3329805" y="4607633"/>
            <a:ext cx="2151551" cy="369332"/>
          </a:xfrm>
          <a:prstGeom prst="rect">
            <a:avLst/>
          </a:prstGeom>
          <a:noFill/>
        </p:spPr>
        <p:txBody>
          <a:bodyPr wrap="none" rtlCol="0">
            <a:spAutoFit/>
          </a:bodyPr>
          <a:lstStyle/>
          <a:p>
            <a:r>
              <a:rPr lang="en-US" dirty="0"/>
              <a:t>Holds temporary data</a:t>
            </a:r>
          </a:p>
        </p:txBody>
      </p:sp>
      <p:sp>
        <p:nvSpPr>
          <p:cNvPr id="29" name="TextBox 28">
            <a:extLst>
              <a:ext uri="{FF2B5EF4-FFF2-40B4-BE49-F238E27FC236}">
                <a16:creationId xmlns:a16="http://schemas.microsoft.com/office/drawing/2014/main" id="{10A6EAA8-F20D-4EC8-A296-550EF2939903}"/>
              </a:ext>
            </a:extLst>
          </p:cNvPr>
          <p:cNvSpPr txBox="1"/>
          <p:nvPr/>
        </p:nvSpPr>
        <p:spPr>
          <a:xfrm>
            <a:off x="3338700" y="5415105"/>
            <a:ext cx="1800000" cy="369332"/>
          </a:xfrm>
          <a:prstGeom prst="rect">
            <a:avLst/>
          </a:prstGeom>
          <a:noFill/>
        </p:spPr>
        <p:txBody>
          <a:bodyPr wrap="square" rtlCol="0">
            <a:spAutoFit/>
          </a:bodyPr>
          <a:lstStyle/>
          <a:p>
            <a:r>
              <a:rPr lang="en-US" dirty="0"/>
              <a:t>Data Register(16)</a:t>
            </a:r>
          </a:p>
        </p:txBody>
      </p:sp>
      <p:sp>
        <p:nvSpPr>
          <p:cNvPr id="30" name="TextBox 29">
            <a:extLst>
              <a:ext uri="{FF2B5EF4-FFF2-40B4-BE49-F238E27FC236}">
                <a16:creationId xmlns:a16="http://schemas.microsoft.com/office/drawing/2014/main" id="{07430341-D1F4-4602-BC27-9F8300F8454D}"/>
              </a:ext>
            </a:extLst>
          </p:cNvPr>
          <p:cNvSpPr txBox="1"/>
          <p:nvPr/>
        </p:nvSpPr>
        <p:spPr>
          <a:xfrm>
            <a:off x="3343462" y="5750553"/>
            <a:ext cx="2300630" cy="369332"/>
          </a:xfrm>
          <a:prstGeom prst="rect">
            <a:avLst/>
          </a:prstGeom>
          <a:noFill/>
        </p:spPr>
        <p:txBody>
          <a:bodyPr wrap="none" rtlCol="0">
            <a:spAutoFit/>
          </a:bodyPr>
          <a:lstStyle/>
          <a:p>
            <a:r>
              <a:rPr lang="en-US" dirty="0"/>
              <a:t>Holds memory operand</a:t>
            </a:r>
          </a:p>
        </p:txBody>
      </p:sp>
      <p:sp>
        <p:nvSpPr>
          <p:cNvPr id="31" name="Rectangle 30">
            <a:extLst>
              <a:ext uri="{FF2B5EF4-FFF2-40B4-BE49-F238E27FC236}">
                <a16:creationId xmlns:a16="http://schemas.microsoft.com/office/drawing/2014/main" id="{E7042E2A-27EB-4A0A-8F27-B90CCF2E55B6}"/>
              </a:ext>
            </a:extLst>
          </p:cNvPr>
          <p:cNvSpPr/>
          <p:nvPr/>
        </p:nvSpPr>
        <p:spPr>
          <a:xfrm>
            <a:off x="347981" y="4312650"/>
            <a:ext cx="270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TR</a:t>
            </a:r>
          </a:p>
        </p:txBody>
      </p:sp>
      <p:sp>
        <p:nvSpPr>
          <p:cNvPr id="32" name="TextBox 31">
            <a:extLst>
              <a:ext uri="{FF2B5EF4-FFF2-40B4-BE49-F238E27FC236}">
                <a16:creationId xmlns:a16="http://schemas.microsoft.com/office/drawing/2014/main" id="{C4F89895-EEE9-458F-BC1A-CCE05035127E}"/>
              </a:ext>
            </a:extLst>
          </p:cNvPr>
          <p:cNvSpPr txBox="1"/>
          <p:nvPr/>
        </p:nvSpPr>
        <p:spPr>
          <a:xfrm>
            <a:off x="2879092" y="3952987"/>
            <a:ext cx="271463" cy="400110"/>
          </a:xfrm>
          <a:prstGeom prst="rect">
            <a:avLst/>
          </a:prstGeom>
          <a:noFill/>
        </p:spPr>
        <p:txBody>
          <a:bodyPr wrap="square" rtlCol="0">
            <a:spAutoFit/>
          </a:bodyPr>
          <a:lstStyle/>
          <a:p>
            <a:pPr algn="ctr"/>
            <a:r>
              <a:rPr lang="en-US" sz="2000" dirty="0"/>
              <a:t>0</a:t>
            </a:r>
          </a:p>
        </p:txBody>
      </p:sp>
      <p:sp>
        <p:nvSpPr>
          <p:cNvPr id="33" name="TextBox 32">
            <a:extLst>
              <a:ext uri="{FF2B5EF4-FFF2-40B4-BE49-F238E27FC236}">
                <a16:creationId xmlns:a16="http://schemas.microsoft.com/office/drawing/2014/main" id="{83994155-F19F-424D-8ED1-549C6B3CCF39}"/>
              </a:ext>
            </a:extLst>
          </p:cNvPr>
          <p:cNvSpPr txBox="1"/>
          <p:nvPr/>
        </p:nvSpPr>
        <p:spPr>
          <a:xfrm>
            <a:off x="193040" y="3931650"/>
            <a:ext cx="457200" cy="400110"/>
          </a:xfrm>
          <a:prstGeom prst="rect">
            <a:avLst/>
          </a:prstGeom>
          <a:noFill/>
        </p:spPr>
        <p:txBody>
          <a:bodyPr wrap="square" rtlCol="0">
            <a:spAutoFit/>
          </a:bodyPr>
          <a:lstStyle/>
          <a:p>
            <a:pPr algn="ctr"/>
            <a:r>
              <a:rPr lang="en-US" sz="2000" dirty="0"/>
              <a:t>15</a:t>
            </a:r>
          </a:p>
        </p:txBody>
      </p:sp>
      <p:sp>
        <p:nvSpPr>
          <p:cNvPr id="34" name="Rectangle 33">
            <a:extLst>
              <a:ext uri="{FF2B5EF4-FFF2-40B4-BE49-F238E27FC236}">
                <a16:creationId xmlns:a16="http://schemas.microsoft.com/office/drawing/2014/main" id="{A1795B22-6307-4C95-8EE5-D2D40DA3D3F6}"/>
              </a:ext>
            </a:extLst>
          </p:cNvPr>
          <p:cNvSpPr/>
          <p:nvPr/>
        </p:nvSpPr>
        <p:spPr>
          <a:xfrm>
            <a:off x="347981" y="5462018"/>
            <a:ext cx="270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DR</a:t>
            </a:r>
          </a:p>
        </p:txBody>
      </p:sp>
      <p:sp>
        <p:nvSpPr>
          <p:cNvPr id="35" name="TextBox 34">
            <a:extLst>
              <a:ext uri="{FF2B5EF4-FFF2-40B4-BE49-F238E27FC236}">
                <a16:creationId xmlns:a16="http://schemas.microsoft.com/office/drawing/2014/main" id="{1A57C392-45E9-4D03-9B31-1EBBC26600A8}"/>
              </a:ext>
            </a:extLst>
          </p:cNvPr>
          <p:cNvSpPr txBox="1"/>
          <p:nvPr/>
        </p:nvSpPr>
        <p:spPr>
          <a:xfrm>
            <a:off x="2879092" y="5102355"/>
            <a:ext cx="271463" cy="400110"/>
          </a:xfrm>
          <a:prstGeom prst="rect">
            <a:avLst/>
          </a:prstGeom>
          <a:noFill/>
        </p:spPr>
        <p:txBody>
          <a:bodyPr wrap="square" rtlCol="0">
            <a:spAutoFit/>
          </a:bodyPr>
          <a:lstStyle/>
          <a:p>
            <a:pPr algn="ctr"/>
            <a:r>
              <a:rPr lang="en-US" sz="2000" dirty="0"/>
              <a:t>0</a:t>
            </a:r>
          </a:p>
        </p:txBody>
      </p:sp>
      <p:sp>
        <p:nvSpPr>
          <p:cNvPr id="36" name="TextBox 35">
            <a:extLst>
              <a:ext uri="{FF2B5EF4-FFF2-40B4-BE49-F238E27FC236}">
                <a16:creationId xmlns:a16="http://schemas.microsoft.com/office/drawing/2014/main" id="{EF8F0429-3288-4A25-B7B4-7D088A4DCF70}"/>
              </a:ext>
            </a:extLst>
          </p:cNvPr>
          <p:cNvSpPr txBox="1"/>
          <p:nvPr/>
        </p:nvSpPr>
        <p:spPr>
          <a:xfrm>
            <a:off x="193040" y="5081018"/>
            <a:ext cx="457200" cy="400110"/>
          </a:xfrm>
          <a:prstGeom prst="rect">
            <a:avLst/>
          </a:prstGeom>
          <a:noFill/>
        </p:spPr>
        <p:txBody>
          <a:bodyPr wrap="square" rtlCol="0">
            <a:spAutoFit/>
          </a:bodyPr>
          <a:lstStyle/>
          <a:p>
            <a:pPr algn="ctr"/>
            <a:r>
              <a:rPr lang="en-US" sz="2000" dirty="0"/>
              <a:t>15</a:t>
            </a:r>
          </a:p>
        </p:txBody>
      </p:sp>
      <p:sp>
        <p:nvSpPr>
          <p:cNvPr id="37" name="Rectangle 36">
            <a:extLst>
              <a:ext uri="{FF2B5EF4-FFF2-40B4-BE49-F238E27FC236}">
                <a16:creationId xmlns:a16="http://schemas.microsoft.com/office/drawing/2014/main" id="{7EE6788C-CDDD-46F0-9835-D50513B032EE}"/>
              </a:ext>
            </a:extLst>
          </p:cNvPr>
          <p:cNvSpPr/>
          <p:nvPr/>
        </p:nvSpPr>
        <p:spPr>
          <a:xfrm>
            <a:off x="7892352" y="3251620"/>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INPR</a:t>
            </a:r>
          </a:p>
        </p:txBody>
      </p:sp>
      <p:sp>
        <p:nvSpPr>
          <p:cNvPr id="38" name="TextBox 37">
            <a:extLst>
              <a:ext uri="{FF2B5EF4-FFF2-40B4-BE49-F238E27FC236}">
                <a16:creationId xmlns:a16="http://schemas.microsoft.com/office/drawing/2014/main" id="{E32EC9DF-D82A-41C9-832D-FB4FE3BE9C3F}"/>
              </a:ext>
            </a:extLst>
          </p:cNvPr>
          <p:cNvSpPr txBox="1"/>
          <p:nvPr/>
        </p:nvSpPr>
        <p:spPr>
          <a:xfrm>
            <a:off x="9156322" y="2902116"/>
            <a:ext cx="271463" cy="400110"/>
          </a:xfrm>
          <a:prstGeom prst="rect">
            <a:avLst/>
          </a:prstGeom>
          <a:noFill/>
        </p:spPr>
        <p:txBody>
          <a:bodyPr wrap="square" rtlCol="0">
            <a:spAutoFit/>
          </a:bodyPr>
          <a:lstStyle/>
          <a:p>
            <a:pPr algn="ctr"/>
            <a:r>
              <a:rPr lang="en-US" sz="2000" dirty="0"/>
              <a:t>0</a:t>
            </a:r>
          </a:p>
        </p:txBody>
      </p:sp>
      <p:sp>
        <p:nvSpPr>
          <p:cNvPr id="39" name="TextBox 38">
            <a:extLst>
              <a:ext uri="{FF2B5EF4-FFF2-40B4-BE49-F238E27FC236}">
                <a16:creationId xmlns:a16="http://schemas.microsoft.com/office/drawing/2014/main" id="{B42086A3-372F-4F40-870C-1A6609B6A05A}"/>
              </a:ext>
            </a:extLst>
          </p:cNvPr>
          <p:cNvSpPr txBox="1"/>
          <p:nvPr/>
        </p:nvSpPr>
        <p:spPr>
          <a:xfrm>
            <a:off x="7752339" y="2914721"/>
            <a:ext cx="457200" cy="400110"/>
          </a:xfrm>
          <a:prstGeom prst="rect">
            <a:avLst/>
          </a:prstGeom>
          <a:noFill/>
        </p:spPr>
        <p:txBody>
          <a:bodyPr wrap="square" rtlCol="0">
            <a:spAutoFit/>
          </a:bodyPr>
          <a:lstStyle/>
          <a:p>
            <a:pPr algn="ctr"/>
            <a:r>
              <a:rPr lang="en-US" sz="2000" dirty="0"/>
              <a:t>7</a:t>
            </a:r>
          </a:p>
        </p:txBody>
      </p:sp>
      <p:sp>
        <p:nvSpPr>
          <p:cNvPr id="43" name="Rectangle 42">
            <a:extLst>
              <a:ext uri="{FF2B5EF4-FFF2-40B4-BE49-F238E27FC236}">
                <a16:creationId xmlns:a16="http://schemas.microsoft.com/office/drawing/2014/main" id="{ECEC2A21-597D-4C6A-A259-05D522645673}"/>
              </a:ext>
            </a:extLst>
          </p:cNvPr>
          <p:cNvSpPr/>
          <p:nvPr/>
        </p:nvSpPr>
        <p:spPr>
          <a:xfrm>
            <a:off x="7872032" y="2186133"/>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OUTR</a:t>
            </a:r>
          </a:p>
        </p:txBody>
      </p:sp>
      <p:sp>
        <p:nvSpPr>
          <p:cNvPr id="44" name="TextBox 43">
            <a:extLst>
              <a:ext uri="{FF2B5EF4-FFF2-40B4-BE49-F238E27FC236}">
                <a16:creationId xmlns:a16="http://schemas.microsoft.com/office/drawing/2014/main" id="{D39F4619-C0AC-4195-8EA9-5F173F45F48C}"/>
              </a:ext>
            </a:extLst>
          </p:cNvPr>
          <p:cNvSpPr txBox="1"/>
          <p:nvPr/>
        </p:nvSpPr>
        <p:spPr>
          <a:xfrm>
            <a:off x="7732019" y="1824009"/>
            <a:ext cx="457200" cy="400110"/>
          </a:xfrm>
          <a:prstGeom prst="rect">
            <a:avLst/>
          </a:prstGeom>
          <a:noFill/>
        </p:spPr>
        <p:txBody>
          <a:bodyPr wrap="square" rtlCol="0">
            <a:spAutoFit/>
          </a:bodyPr>
          <a:lstStyle/>
          <a:p>
            <a:pPr algn="ctr"/>
            <a:r>
              <a:rPr lang="en-US" sz="2000" dirty="0"/>
              <a:t>7</a:t>
            </a:r>
          </a:p>
        </p:txBody>
      </p:sp>
      <p:sp>
        <p:nvSpPr>
          <p:cNvPr id="45" name="TextBox 44">
            <a:extLst>
              <a:ext uri="{FF2B5EF4-FFF2-40B4-BE49-F238E27FC236}">
                <a16:creationId xmlns:a16="http://schemas.microsoft.com/office/drawing/2014/main" id="{CC40A9AD-E45C-4E57-8C3C-961DEE657C8B}"/>
              </a:ext>
            </a:extLst>
          </p:cNvPr>
          <p:cNvSpPr txBox="1"/>
          <p:nvPr/>
        </p:nvSpPr>
        <p:spPr>
          <a:xfrm>
            <a:off x="9650025" y="3156396"/>
            <a:ext cx="1728000" cy="369332"/>
          </a:xfrm>
          <a:prstGeom prst="rect">
            <a:avLst/>
          </a:prstGeom>
          <a:noFill/>
        </p:spPr>
        <p:txBody>
          <a:bodyPr wrap="square" rtlCol="0">
            <a:spAutoFit/>
          </a:bodyPr>
          <a:lstStyle/>
          <a:p>
            <a:r>
              <a:rPr lang="en-US" dirty="0"/>
              <a:t>Input Register(8)</a:t>
            </a:r>
          </a:p>
        </p:txBody>
      </p:sp>
      <p:sp>
        <p:nvSpPr>
          <p:cNvPr id="46" name="TextBox 45">
            <a:extLst>
              <a:ext uri="{FF2B5EF4-FFF2-40B4-BE49-F238E27FC236}">
                <a16:creationId xmlns:a16="http://schemas.microsoft.com/office/drawing/2014/main" id="{E3306C1B-1943-4ABB-8FAB-64D72BF30C91}"/>
              </a:ext>
            </a:extLst>
          </p:cNvPr>
          <p:cNvSpPr txBox="1"/>
          <p:nvPr/>
        </p:nvSpPr>
        <p:spPr>
          <a:xfrm>
            <a:off x="9654785" y="3502004"/>
            <a:ext cx="2146742" cy="369332"/>
          </a:xfrm>
          <a:prstGeom prst="rect">
            <a:avLst/>
          </a:prstGeom>
          <a:noFill/>
        </p:spPr>
        <p:txBody>
          <a:bodyPr wrap="none" rtlCol="0">
            <a:spAutoFit/>
          </a:bodyPr>
          <a:lstStyle/>
          <a:p>
            <a:r>
              <a:rPr lang="en-US" dirty="0"/>
              <a:t>Holds input character</a:t>
            </a:r>
          </a:p>
        </p:txBody>
      </p:sp>
      <p:sp>
        <p:nvSpPr>
          <p:cNvPr id="47" name="TextBox 46">
            <a:extLst>
              <a:ext uri="{FF2B5EF4-FFF2-40B4-BE49-F238E27FC236}">
                <a16:creationId xmlns:a16="http://schemas.microsoft.com/office/drawing/2014/main" id="{4F5E5D7D-9EF2-454F-84FE-B0740CD14B3C}"/>
              </a:ext>
            </a:extLst>
          </p:cNvPr>
          <p:cNvSpPr txBox="1"/>
          <p:nvPr/>
        </p:nvSpPr>
        <p:spPr>
          <a:xfrm>
            <a:off x="9654785" y="2085909"/>
            <a:ext cx="1872000" cy="369332"/>
          </a:xfrm>
          <a:prstGeom prst="rect">
            <a:avLst/>
          </a:prstGeom>
          <a:noFill/>
        </p:spPr>
        <p:txBody>
          <a:bodyPr wrap="square" rtlCol="0">
            <a:spAutoFit/>
          </a:bodyPr>
          <a:lstStyle/>
          <a:p>
            <a:r>
              <a:rPr lang="en-US" dirty="0"/>
              <a:t>Output Register(8)</a:t>
            </a:r>
          </a:p>
        </p:txBody>
      </p:sp>
      <p:sp>
        <p:nvSpPr>
          <p:cNvPr id="48" name="TextBox 47">
            <a:extLst>
              <a:ext uri="{FF2B5EF4-FFF2-40B4-BE49-F238E27FC236}">
                <a16:creationId xmlns:a16="http://schemas.microsoft.com/office/drawing/2014/main" id="{0EA11543-BA1C-4062-9395-01C46926A342}"/>
              </a:ext>
            </a:extLst>
          </p:cNvPr>
          <p:cNvSpPr txBox="1"/>
          <p:nvPr/>
        </p:nvSpPr>
        <p:spPr>
          <a:xfrm>
            <a:off x="9659546" y="2431517"/>
            <a:ext cx="2278188" cy="369332"/>
          </a:xfrm>
          <a:prstGeom prst="rect">
            <a:avLst/>
          </a:prstGeom>
          <a:noFill/>
        </p:spPr>
        <p:txBody>
          <a:bodyPr wrap="none" rtlCol="0">
            <a:spAutoFit/>
          </a:bodyPr>
          <a:lstStyle/>
          <a:p>
            <a:r>
              <a:rPr lang="en-US" dirty="0"/>
              <a:t>Holds output character</a:t>
            </a:r>
          </a:p>
        </p:txBody>
      </p:sp>
      <p:sp>
        <p:nvSpPr>
          <p:cNvPr id="49" name="TextBox 48">
            <a:extLst>
              <a:ext uri="{FF2B5EF4-FFF2-40B4-BE49-F238E27FC236}">
                <a16:creationId xmlns:a16="http://schemas.microsoft.com/office/drawing/2014/main" id="{D7936CB5-1C73-4501-8DB4-809DDDA77CA5}"/>
              </a:ext>
            </a:extLst>
          </p:cNvPr>
          <p:cNvSpPr txBox="1"/>
          <p:nvPr/>
        </p:nvSpPr>
        <p:spPr>
          <a:xfrm>
            <a:off x="9659546" y="1014327"/>
            <a:ext cx="1728000" cy="369332"/>
          </a:xfrm>
          <a:prstGeom prst="rect">
            <a:avLst/>
          </a:prstGeom>
          <a:noFill/>
        </p:spPr>
        <p:txBody>
          <a:bodyPr wrap="square" rtlCol="0">
            <a:spAutoFit/>
          </a:bodyPr>
          <a:lstStyle/>
          <a:p>
            <a:r>
              <a:rPr lang="en-US" dirty="0"/>
              <a:t>Accumulator(16)</a:t>
            </a:r>
          </a:p>
        </p:txBody>
      </p:sp>
      <p:sp>
        <p:nvSpPr>
          <p:cNvPr id="50" name="TextBox 49">
            <a:extLst>
              <a:ext uri="{FF2B5EF4-FFF2-40B4-BE49-F238E27FC236}">
                <a16:creationId xmlns:a16="http://schemas.microsoft.com/office/drawing/2014/main" id="{90D064F5-26D8-481A-AF01-53FDC1D7111E}"/>
              </a:ext>
            </a:extLst>
          </p:cNvPr>
          <p:cNvSpPr txBox="1"/>
          <p:nvPr/>
        </p:nvSpPr>
        <p:spPr>
          <a:xfrm>
            <a:off x="9664307" y="1339615"/>
            <a:ext cx="1861407" cy="369332"/>
          </a:xfrm>
          <a:prstGeom prst="rect">
            <a:avLst/>
          </a:prstGeom>
          <a:noFill/>
        </p:spPr>
        <p:txBody>
          <a:bodyPr wrap="none" rtlCol="0">
            <a:spAutoFit/>
          </a:bodyPr>
          <a:lstStyle/>
          <a:p>
            <a:r>
              <a:rPr lang="en-US"/>
              <a:t>Processor register</a:t>
            </a:r>
            <a:endParaRPr lang="en-US" dirty="0"/>
          </a:p>
        </p:txBody>
      </p:sp>
      <p:sp>
        <p:nvSpPr>
          <p:cNvPr id="51" name="TextBox 50">
            <a:extLst>
              <a:ext uri="{FF2B5EF4-FFF2-40B4-BE49-F238E27FC236}">
                <a16:creationId xmlns:a16="http://schemas.microsoft.com/office/drawing/2014/main" id="{5236A121-FD87-44A5-BA4F-A5D2D5DBD6F6}"/>
              </a:ext>
            </a:extLst>
          </p:cNvPr>
          <p:cNvSpPr txBox="1"/>
          <p:nvPr/>
        </p:nvSpPr>
        <p:spPr>
          <a:xfrm>
            <a:off x="9149653" y="1834153"/>
            <a:ext cx="271463" cy="400110"/>
          </a:xfrm>
          <a:prstGeom prst="rect">
            <a:avLst/>
          </a:prstGeom>
          <a:noFill/>
        </p:spPr>
        <p:txBody>
          <a:bodyPr wrap="square" rtlCol="0">
            <a:spAutoFit/>
          </a:bodyPr>
          <a:lstStyle/>
          <a:p>
            <a:pPr algn="ctr"/>
            <a:r>
              <a:rPr lang="en-US" sz="2000" dirty="0"/>
              <a:t>0</a:t>
            </a:r>
          </a:p>
        </p:txBody>
      </p:sp>
      <p:sp>
        <p:nvSpPr>
          <p:cNvPr id="52" name="Rectangle 51">
            <a:extLst>
              <a:ext uri="{FF2B5EF4-FFF2-40B4-BE49-F238E27FC236}">
                <a16:creationId xmlns:a16="http://schemas.microsoft.com/office/drawing/2014/main" id="{DA154A2E-5C42-4EF3-A8EF-98EA52552973}"/>
              </a:ext>
            </a:extLst>
          </p:cNvPr>
          <p:cNvSpPr/>
          <p:nvPr/>
        </p:nvSpPr>
        <p:spPr>
          <a:xfrm>
            <a:off x="6929385" y="4055408"/>
            <a:ext cx="3910013" cy="1738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Memory</a:t>
            </a:r>
          </a:p>
          <a:p>
            <a:pPr algn="ctr"/>
            <a:r>
              <a:rPr lang="en-US" sz="3200" dirty="0"/>
              <a:t>4096 words</a:t>
            </a:r>
          </a:p>
          <a:p>
            <a:pPr algn="ctr"/>
            <a:r>
              <a:rPr lang="en-US" sz="3200" dirty="0"/>
              <a:t>16 bits per word</a:t>
            </a:r>
          </a:p>
        </p:txBody>
      </p:sp>
      <p:sp>
        <p:nvSpPr>
          <p:cNvPr id="53" name="Rectangle 52">
            <a:extLst>
              <a:ext uri="{FF2B5EF4-FFF2-40B4-BE49-F238E27FC236}">
                <a16:creationId xmlns:a16="http://schemas.microsoft.com/office/drawing/2014/main" id="{6A3CADBB-8933-43CC-B957-C869D0A36D4C}"/>
              </a:ext>
            </a:extLst>
          </p:cNvPr>
          <p:cNvSpPr/>
          <p:nvPr/>
        </p:nvSpPr>
        <p:spPr>
          <a:xfrm>
            <a:off x="6627126" y="1091324"/>
            <a:ext cx="270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AC</a:t>
            </a:r>
          </a:p>
        </p:txBody>
      </p:sp>
      <p:sp>
        <p:nvSpPr>
          <p:cNvPr id="54" name="TextBox 53">
            <a:extLst>
              <a:ext uri="{FF2B5EF4-FFF2-40B4-BE49-F238E27FC236}">
                <a16:creationId xmlns:a16="http://schemas.microsoft.com/office/drawing/2014/main" id="{D9BCB0C8-6BA1-4541-ABB8-6E5F97CB4472}"/>
              </a:ext>
            </a:extLst>
          </p:cNvPr>
          <p:cNvSpPr txBox="1"/>
          <p:nvPr/>
        </p:nvSpPr>
        <p:spPr>
          <a:xfrm>
            <a:off x="9158237" y="731661"/>
            <a:ext cx="271463" cy="400110"/>
          </a:xfrm>
          <a:prstGeom prst="rect">
            <a:avLst/>
          </a:prstGeom>
          <a:noFill/>
        </p:spPr>
        <p:txBody>
          <a:bodyPr wrap="square" rtlCol="0">
            <a:spAutoFit/>
          </a:bodyPr>
          <a:lstStyle/>
          <a:p>
            <a:pPr algn="ctr"/>
            <a:r>
              <a:rPr lang="en-US" sz="2000" dirty="0"/>
              <a:t>0</a:t>
            </a:r>
          </a:p>
        </p:txBody>
      </p:sp>
      <p:sp>
        <p:nvSpPr>
          <p:cNvPr id="55" name="TextBox 54">
            <a:extLst>
              <a:ext uri="{FF2B5EF4-FFF2-40B4-BE49-F238E27FC236}">
                <a16:creationId xmlns:a16="http://schemas.microsoft.com/office/drawing/2014/main" id="{00FBE893-9CEB-4322-A1BC-7D055FED264A}"/>
              </a:ext>
            </a:extLst>
          </p:cNvPr>
          <p:cNvSpPr txBox="1"/>
          <p:nvPr/>
        </p:nvSpPr>
        <p:spPr>
          <a:xfrm>
            <a:off x="6472185" y="720484"/>
            <a:ext cx="457200" cy="400110"/>
          </a:xfrm>
          <a:prstGeom prst="rect">
            <a:avLst/>
          </a:prstGeom>
          <a:noFill/>
        </p:spPr>
        <p:txBody>
          <a:bodyPr wrap="square" rtlCol="0">
            <a:spAutoFit/>
          </a:bodyPr>
          <a:lstStyle/>
          <a:p>
            <a:pPr algn="ctr"/>
            <a:r>
              <a:rPr lang="en-US" sz="2000" dirty="0"/>
              <a:t>15</a:t>
            </a:r>
          </a:p>
        </p:txBody>
      </p:sp>
    </p:spTree>
    <p:extLst>
      <p:ext uri="{BB962C8B-B14F-4D97-AF65-F5344CB8AC3E}">
        <p14:creationId xmlns:p14="http://schemas.microsoft.com/office/powerpoint/2010/main" val="51486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500"/>
                                        <p:tgtEl>
                                          <p:spTgt spid="5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fade">
                                      <p:cBhvr>
                                        <p:cTn id="104" dur="500"/>
                                        <p:tgtEl>
                                          <p:spTgt spid="55"/>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500"/>
                                        <p:tgtEl>
                                          <p:spTgt spid="4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fade">
                                      <p:cBhvr>
                                        <p:cTn id="112" dur="500"/>
                                        <p:tgtEl>
                                          <p:spTgt spid="4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fade">
                                      <p:cBhvr>
                                        <p:cTn id="115" dur="500"/>
                                        <p:tgtEl>
                                          <p:spTgt spid="4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37"/>
                                        </p:tgtEl>
                                        <p:attrNameLst>
                                          <p:attrName>style.visibility</p:attrName>
                                        </p:attrNameLst>
                                      </p:cBhvr>
                                      <p:to>
                                        <p:strVal val="visible"/>
                                      </p:to>
                                    </p:set>
                                    <p:animEffect transition="in" filter="fade">
                                      <p:cBhvr>
                                        <p:cTn id="126" dur="500"/>
                                        <p:tgtEl>
                                          <p:spTgt spid="3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8"/>
                                        </p:tgtEl>
                                        <p:attrNameLst>
                                          <p:attrName>style.visibility</p:attrName>
                                        </p:attrNameLst>
                                      </p:cBhvr>
                                      <p:to>
                                        <p:strVal val="visible"/>
                                      </p:to>
                                    </p:set>
                                    <p:animEffect transition="in" filter="fade">
                                      <p:cBhvr>
                                        <p:cTn id="129" dur="500"/>
                                        <p:tgtEl>
                                          <p:spTgt spid="3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9"/>
                                        </p:tgtEl>
                                        <p:attrNameLst>
                                          <p:attrName>style.visibility</p:attrName>
                                        </p:attrNameLst>
                                      </p:cBhvr>
                                      <p:to>
                                        <p:strVal val="visible"/>
                                      </p:to>
                                    </p:set>
                                    <p:animEffect transition="in" filter="fade">
                                      <p:cBhvr>
                                        <p:cTn id="132" dur="500"/>
                                        <p:tgtEl>
                                          <p:spTgt spid="39"/>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fade">
                                      <p:cBhvr>
                                        <p:cTn id="135" dur="500"/>
                                        <p:tgtEl>
                                          <p:spTgt spid="4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fade">
                                      <p:cBhvr>
                                        <p:cTn id="138" dur="500"/>
                                        <p:tgtEl>
                                          <p:spTgt spid="46"/>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p:bldP spid="11" grpId="0"/>
      <p:bldP spid="12" grpId="0" animBg="1"/>
      <p:bldP spid="13" grpId="0"/>
      <p:bldP spid="14" grpId="0"/>
      <p:bldP spid="15" grpId="0"/>
      <p:bldP spid="16" grpId="0"/>
      <p:bldP spid="17" grpId="0"/>
      <p:bldP spid="18" grpId="0"/>
      <p:bldP spid="19" grpId="0"/>
      <p:bldP spid="20" grpId="0"/>
      <p:bldP spid="24" grpId="0"/>
      <p:bldP spid="25" grpId="0"/>
      <p:bldP spid="29" grpId="0"/>
      <p:bldP spid="30" grpId="0"/>
      <p:bldP spid="31" grpId="0" animBg="1"/>
      <p:bldP spid="32" grpId="0"/>
      <p:bldP spid="33" grpId="0"/>
      <p:bldP spid="34" grpId="0" animBg="1"/>
      <p:bldP spid="35" grpId="0"/>
      <p:bldP spid="36" grpId="0"/>
      <p:bldP spid="37" grpId="0" animBg="1"/>
      <p:bldP spid="38" grpId="0"/>
      <p:bldP spid="39" grpId="0"/>
      <p:bldP spid="43" grpId="0" animBg="1"/>
      <p:bldP spid="44" grpId="0"/>
      <p:bldP spid="45" grpId="0"/>
      <p:bldP spid="46" grpId="0"/>
      <p:bldP spid="47" grpId="0"/>
      <p:bldP spid="48" grpId="0"/>
      <p:bldP spid="49" grpId="0"/>
      <p:bldP spid="50" grpId="0"/>
      <p:bldP spid="51" grpId="0"/>
      <p:bldP spid="52" grpId="0" animBg="1"/>
      <p:bldP spid="53" grpId="0" animBg="1"/>
      <p:bldP spid="54" grpId="0"/>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pres?slideindex=17&amp;slidetitle=Computer Registers"/>
            <a:extLst>
              <a:ext uri="{FF2B5EF4-FFF2-40B4-BE49-F238E27FC236}">
                <a16:creationId xmlns:a16="http://schemas.microsoft.com/office/drawing/2014/main" id="{662DE4FD-62B3-49E7-A802-985F8459FC8D}"/>
              </a:ext>
            </a:extLst>
          </p:cNvPr>
          <p:cNvSpPr/>
          <p:nvPr/>
        </p:nvSpPr>
        <p:spPr>
          <a:xfrm>
            <a:off x="5962838" y="5869422"/>
            <a:ext cx="1089422"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OUTR</a:t>
            </a:r>
            <a:endParaRPr lang="en-US" sz="1500" dirty="0"/>
          </a:p>
        </p:txBody>
      </p:sp>
      <p:sp>
        <p:nvSpPr>
          <p:cNvPr id="5" name="TextBox 4">
            <a:extLst>
              <a:ext uri="{FF2B5EF4-FFF2-40B4-BE49-F238E27FC236}">
                <a16:creationId xmlns:a16="http://schemas.microsoft.com/office/drawing/2014/main" id="{DD8F8E0A-5110-40E9-A5D1-025F54833257}"/>
              </a:ext>
            </a:extLst>
          </p:cNvPr>
          <p:cNvSpPr txBox="1"/>
          <p:nvPr/>
        </p:nvSpPr>
        <p:spPr>
          <a:xfrm>
            <a:off x="5965166" y="6193248"/>
            <a:ext cx="362309" cy="300082"/>
          </a:xfrm>
          <a:prstGeom prst="rect">
            <a:avLst/>
          </a:prstGeom>
          <a:noFill/>
        </p:spPr>
        <p:txBody>
          <a:bodyPr wrap="square" rtlCol="0">
            <a:spAutoFit/>
          </a:bodyPr>
          <a:lstStyle/>
          <a:p>
            <a:pPr algn="ctr"/>
            <a:r>
              <a:rPr lang="en-US" sz="1350" dirty="0"/>
              <a:t>LD</a:t>
            </a:r>
          </a:p>
        </p:txBody>
      </p:sp>
      <p:cxnSp>
        <p:nvCxnSpPr>
          <p:cNvPr id="6" name="Straight Connector 5">
            <a:extLst>
              <a:ext uri="{FF2B5EF4-FFF2-40B4-BE49-F238E27FC236}">
                <a16:creationId xmlns:a16="http://schemas.microsoft.com/office/drawing/2014/main" id="{732B2EFD-00E0-4DB0-BEA5-CACF3D15D11C}"/>
              </a:ext>
            </a:extLst>
          </p:cNvPr>
          <p:cNvCxnSpPr/>
          <p:nvPr/>
        </p:nvCxnSpPr>
        <p:spPr>
          <a:xfrm>
            <a:off x="6146321" y="6086228"/>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Rectangle 6">
            <a:hlinkClick r:id="rId2" action="ppaction://hlinkpres?slideindex=17&amp;slidetitle=Computer Registers"/>
            <a:extLst>
              <a:ext uri="{FF2B5EF4-FFF2-40B4-BE49-F238E27FC236}">
                <a16:creationId xmlns:a16="http://schemas.microsoft.com/office/drawing/2014/main" id="{4F42CD98-FEFE-441B-B5FF-7760CF7023C2}"/>
              </a:ext>
            </a:extLst>
          </p:cNvPr>
          <p:cNvSpPr/>
          <p:nvPr/>
        </p:nvSpPr>
        <p:spPr>
          <a:xfrm>
            <a:off x="5962837" y="5257294"/>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TR</a:t>
            </a:r>
            <a:endParaRPr lang="en-US" sz="1500" dirty="0"/>
          </a:p>
        </p:txBody>
      </p:sp>
      <p:sp>
        <p:nvSpPr>
          <p:cNvPr id="8" name="TextBox 7">
            <a:extLst>
              <a:ext uri="{FF2B5EF4-FFF2-40B4-BE49-F238E27FC236}">
                <a16:creationId xmlns:a16="http://schemas.microsoft.com/office/drawing/2014/main" id="{B5935A43-8D07-4579-8E95-93A7A8B0365D}"/>
              </a:ext>
            </a:extLst>
          </p:cNvPr>
          <p:cNvSpPr txBox="1"/>
          <p:nvPr/>
        </p:nvSpPr>
        <p:spPr>
          <a:xfrm>
            <a:off x="5965166" y="5581120"/>
            <a:ext cx="362309" cy="300082"/>
          </a:xfrm>
          <a:prstGeom prst="rect">
            <a:avLst/>
          </a:prstGeom>
          <a:noFill/>
        </p:spPr>
        <p:txBody>
          <a:bodyPr wrap="square" rtlCol="0">
            <a:spAutoFit/>
          </a:bodyPr>
          <a:lstStyle/>
          <a:p>
            <a:pPr algn="ctr"/>
            <a:r>
              <a:rPr lang="en-US" sz="1350" dirty="0"/>
              <a:t>LD</a:t>
            </a:r>
          </a:p>
        </p:txBody>
      </p:sp>
      <p:cxnSp>
        <p:nvCxnSpPr>
          <p:cNvPr id="9" name="Straight Connector 8">
            <a:extLst>
              <a:ext uri="{FF2B5EF4-FFF2-40B4-BE49-F238E27FC236}">
                <a16:creationId xmlns:a16="http://schemas.microsoft.com/office/drawing/2014/main" id="{5271F015-6660-42F0-8938-3A6FB0501483}"/>
              </a:ext>
            </a:extLst>
          </p:cNvPr>
          <p:cNvCxnSpPr/>
          <p:nvPr/>
        </p:nvCxnSpPr>
        <p:spPr>
          <a:xfrm>
            <a:off x="6146321" y="5474099"/>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42FAD6-B496-45ED-B2D8-5BDEB6F64BAC}"/>
              </a:ext>
            </a:extLst>
          </p:cNvPr>
          <p:cNvSpPr txBox="1"/>
          <p:nvPr/>
        </p:nvSpPr>
        <p:spPr>
          <a:xfrm>
            <a:off x="5965166" y="4975033"/>
            <a:ext cx="362309" cy="300082"/>
          </a:xfrm>
          <a:prstGeom prst="rect">
            <a:avLst/>
          </a:prstGeom>
          <a:noFill/>
        </p:spPr>
        <p:txBody>
          <a:bodyPr wrap="square" rtlCol="0">
            <a:spAutoFit/>
          </a:bodyPr>
          <a:lstStyle/>
          <a:p>
            <a:pPr algn="ctr"/>
            <a:r>
              <a:rPr lang="en-US" sz="1350" dirty="0"/>
              <a:t>LD</a:t>
            </a:r>
          </a:p>
        </p:txBody>
      </p:sp>
      <p:cxnSp>
        <p:nvCxnSpPr>
          <p:cNvPr id="11" name="Straight Connector 10">
            <a:extLst>
              <a:ext uri="{FF2B5EF4-FFF2-40B4-BE49-F238E27FC236}">
                <a16:creationId xmlns:a16="http://schemas.microsoft.com/office/drawing/2014/main" id="{E1B61637-4575-4AE8-80E0-BD7F4831C182}"/>
              </a:ext>
            </a:extLst>
          </p:cNvPr>
          <p:cNvCxnSpPr/>
          <p:nvPr/>
        </p:nvCxnSpPr>
        <p:spPr>
          <a:xfrm>
            <a:off x="6146321" y="4868012"/>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Rectangle 11">
            <a:hlinkClick r:id="rId2" action="ppaction://hlinkpres?slideindex=17&amp;slidetitle=Computer Registers"/>
            <a:extLst>
              <a:ext uri="{FF2B5EF4-FFF2-40B4-BE49-F238E27FC236}">
                <a16:creationId xmlns:a16="http://schemas.microsoft.com/office/drawing/2014/main" id="{BEB0F90F-D8BA-4132-937B-12792DCB589F}"/>
              </a:ext>
            </a:extLst>
          </p:cNvPr>
          <p:cNvSpPr/>
          <p:nvPr/>
        </p:nvSpPr>
        <p:spPr>
          <a:xfrm>
            <a:off x="5962838" y="4174108"/>
            <a:ext cx="1089422"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INPR</a:t>
            </a:r>
            <a:endParaRPr lang="en-US" sz="1500" dirty="0"/>
          </a:p>
        </p:txBody>
      </p:sp>
      <p:sp>
        <p:nvSpPr>
          <p:cNvPr id="13" name="Rectangle 12">
            <a:extLst>
              <a:ext uri="{FF2B5EF4-FFF2-40B4-BE49-F238E27FC236}">
                <a16:creationId xmlns:a16="http://schemas.microsoft.com/office/drawing/2014/main" id="{7B42690B-F5D5-4A6A-8811-1416135F4CA3}"/>
              </a:ext>
            </a:extLst>
          </p:cNvPr>
          <p:cNvSpPr/>
          <p:nvPr/>
        </p:nvSpPr>
        <p:spPr>
          <a:xfrm>
            <a:off x="5962368" y="233923"/>
            <a:ext cx="1595023" cy="72969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Memory</a:t>
            </a:r>
          </a:p>
          <a:p>
            <a:pPr algn="ctr"/>
            <a:r>
              <a:rPr lang="en-US" sz="1350" dirty="0"/>
              <a:t>4096 x 16</a:t>
            </a:r>
          </a:p>
        </p:txBody>
      </p:sp>
      <p:grpSp>
        <p:nvGrpSpPr>
          <p:cNvPr id="14" name="Group 13">
            <a:extLst>
              <a:ext uri="{FF2B5EF4-FFF2-40B4-BE49-F238E27FC236}">
                <a16:creationId xmlns:a16="http://schemas.microsoft.com/office/drawing/2014/main" id="{A2206D27-B1F5-42D0-8543-64A9630E4CB4}"/>
              </a:ext>
            </a:extLst>
          </p:cNvPr>
          <p:cNvGrpSpPr/>
          <p:nvPr/>
        </p:nvGrpSpPr>
        <p:grpSpPr>
          <a:xfrm>
            <a:off x="4200332" y="8119"/>
            <a:ext cx="4826828" cy="6668840"/>
            <a:chOff x="344426" y="109728"/>
            <a:chExt cx="6435770" cy="8891786"/>
          </a:xfrm>
        </p:grpSpPr>
        <p:sp>
          <p:nvSpPr>
            <p:cNvPr id="15" name="Rectangle 14">
              <a:extLst>
                <a:ext uri="{FF2B5EF4-FFF2-40B4-BE49-F238E27FC236}">
                  <a16:creationId xmlns:a16="http://schemas.microsoft.com/office/drawing/2014/main" id="{E1DF5904-54C0-469E-AFD2-B40D74D5B309}"/>
                </a:ext>
              </a:extLst>
            </p:cNvPr>
            <p:cNvSpPr/>
            <p:nvPr/>
          </p:nvSpPr>
          <p:spPr>
            <a:xfrm>
              <a:off x="5980176" y="109728"/>
              <a:ext cx="800020" cy="803871"/>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Rectangle 15">
              <a:extLst>
                <a:ext uri="{FF2B5EF4-FFF2-40B4-BE49-F238E27FC236}">
                  <a16:creationId xmlns:a16="http://schemas.microsoft.com/office/drawing/2014/main" id="{20AA4CC1-BAB6-46FE-9718-E804685F2809}"/>
                </a:ext>
              </a:extLst>
            </p:cNvPr>
            <p:cNvSpPr/>
            <p:nvPr/>
          </p:nvSpPr>
          <p:spPr>
            <a:xfrm>
              <a:off x="344426" y="8698057"/>
              <a:ext cx="6218373" cy="303457"/>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Rectangle 16">
              <a:extLst>
                <a:ext uri="{FF2B5EF4-FFF2-40B4-BE49-F238E27FC236}">
                  <a16:creationId xmlns:a16="http://schemas.microsoft.com/office/drawing/2014/main" id="{D05874AC-DA0D-4C8F-9EA4-E556F8223259}"/>
                </a:ext>
              </a:extLst>
            </p:cNvPr>
            <p:cNvSpPr/>
            <p:nvPr/>
          </p:nvSpPr>
          <p:spPr>
            <a:xfrm>
              <a:off x="344426" y="410803"/>
              <a:ext cx="333667" cy="8570084"/>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 name="Rectangle 17">
              <a:extLst>
                <a:ext uri="{FF2B5EF4-FFF2-40B4-BE49-F238E27FC236}">
                  <a16:creationId xmlns:a16="http://schemas.microsoft.com/office/drawing/2014/main" id="{92204656-471E-4465-BF65-A370C816FF76}"/>
                </a:ext>
              </a:extLst>
            </p:cNvPr>
            <p:cNvSpPr/>
            <p:nvPr/>
          </p:nvSpPr>
          <p:spPr>
            <a:xfrm>
              <a:off x="6223563" y="870891"/>
              <a:ext cx="339236" cy="8109995"/>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19" name="TextBox 18">
            <a:extLst>
              <a:ext uri="{FF2B5EF4-FFF2-40B4-BE49-F238E27FC236}">
                <a16:creationId xmlns:a16="http://schemas.microsoft.com/office/drawing/2014/main" id="{83238B32-B6D2-4B49-B1F8-3BB51A41BBAD}"/>
              </a:ext>
            </a:extLst>
          </p:cNvPr>
          <p:cNvSpPr txBox="1"/>
          <p:nvPr/>
        </p:nvSpPr>
        <p:spPr>
          <a:xfrm>
            <a:off x="6341973" y="5586382"/>
            <a:ext cx="487819" cy="300082"/>
          </a:xfrm>
          <a:prstGeom prst="rect">
            <a:avLst/>
          </a:prstGeom>
          <a:noFill/>
        </p:spPr>
        <p:txBody>
          <a:bodyPr wrap="square" rtlCol="0">
            <a:spAutoFit/>
          </a:bodyPr>
          <a:lstStyle/>
          <a:p>
            <a:pPr algn="ctr"/>
            <a:r>
              <a:rPr lang="en-US" sz="1350" dirty="0"/>
              <a:t>INR</a:t>
            </a:r>
          </a:p>
        </p:txBody>
      </p:sp>
      <p:cxnSp>
        <p:nvCxnSpPr>
          <p:cNvPr id="20" name="Straight Connector 19">
            <a:extLst>
              <a:ext uri="{FF2B5EF4-FFF2-40B4-BE49-F238E27FC236}">
                <a16:creationId xmlns:a16="http://schemas.microsoft.com/office/drawing/2014/main" id="{8D62B32E-8563-4823-BD33-F3E6578EB7FF}"/>
              </a:ext>
            </a:extLst>
          </p:cNvPr>
          <p:cNvCxnSpPr/>
          <p:nvPr/>
        </p:nvCxnSpPr>
        <p:spPr>
          <a:xfrm>
            <a:off x="6593773" y="5479361"/>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848DC6F-75B5-4A9E-A4BF-62B76C884049}"/>
              </a:ext>
            </a:extLst>
          </p:cNvPr>
          <p:cNvSpPr txBox="1"/>
          <p:nvPr/>
        </p:nvSpPr>
        <p:spPr>
          <a:xfrm>
            <a:off x="6785457" y="5577238"/>
            <a:ext cx="487819" cy="300082"/>
          </a:xfrm>
          <a:prstGeom prst="rect">
            <a:avLst/>
          </a:prstGeom>
          <a:noFill/>
        </p:spPr>
        <p:txBody>
          <a:bodyPr wrap="square" rtlCol="0">
            <a:spAutoFit/>
          </a:bodyPr>
          <a:lstStyle/>
          <a:p>
            <a:pPr algn="ctr"/>
            <a:r>
              <a:rPr lang="en-US" sz="1350" dirty="0"/>
              <a:t>CLR</a:t>
            </a:r>
          </a:p>
        </p:txBody>
      </p:sp>
      <p:cxnSp>
        <p:nvCxnSpPr>
          <p:cNvPr id="22" name="Straight Connector 21">
            <a:extLst>
              <a:ext uri="{FF2B5EF4-FFF2-40B4-BE49-F238E27FC236}">
                <a16:creationId xmlns:a16="http://schemas.microsoft.com/office/drawing/2014/main" id="{54938ADB-33E1-4E34-9303-B44A90C3A002}"/>
              </a:ext>
            </a:extLst>
          </p:cNvPr>
          <p:cNvCxnSpPr/>
          <p:nvPr/>
        </p:nvCxnSpPr>
        <p:spPr>
          <a:xfrm>
            <a:off x="7037257" y="5470217"/>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Rectangle 22">
            <a:hlinkClick r:id="rId2" action="ppaction://hlinkpres?slideindex=17&amp;slidetitle=Computer Registers"/>
            <a:extLst>
              <a:ext uri="{FF2B5EF4-FFF2-40B4-BE49-F238E27FC236}">
                <a16:creationId xmlns:a16="http://schemas.microsoft.com/office/drawing/2014/main" id="{C17632EF-AC92-44D1-AB9D-5F804B5630DA}"/>
              </a:ext>
            </a:extLst>
          </p:cNvPr>
          <p:cNvSpPr/>
          <p:nvPr/>
        </p:nvSpPr>
        <p:spPr>
          <a:xfrm>
            <a:off x="5962837" y="4644511"/>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IR</a:t>
            </a:r>
            <a:endParaRPr lang="en-US" sz="1500" dirty="0"/>
          </a:p>
        </p:txBody>
      </p:sp>
      <p:sp>
        <p:nvSpPr>
          <p:cNvPr id="24" name="Rectangle 23">
            <a:hlinkClick r:id="rId2" action="ppaction://hlinkpres?slideindex=17&amp;slidetitle=Computer Registers"/>
            <a:extLst>
              <a:ext uri="{FF2B5EF4-FFF2-40B4-BE49-F238E27FC236}">
                <a16:creationId xmlns:a16="http://schemas.microsoft.com/office/drawing/2014/main" id="{5E2085E6-5E2C-4590-87CD-4B519E46F0BA}"/>
              </a:ext>
            </a:extLst>
          </p:cNvPr>
          <p:cNvSpPr/>
          <p:nvPr/>
        </p:nvSpPr>
        <p:spPr>
          <a:xfrm>
            <a:off x="5962369" y="3409249"/>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AC</a:t>
            </a:r>
            <a:endParaRPr lang="en-US" sz="1500" dirty="0"/>
          </a:p>
        </p:txBody>
      </p:sp>
      <p:sp>
        <p:nvSpPr>
          <p:cNvPr id="25" name="TextBox 24">
            <a:extLst>
              <a:ext uri="{FF2B5EF4-FFF2-40B4-BE49-F238E27FC236}">
                <a16:creationId xmlns:a16="http://schemas.microsoft.com/office/drawing/2014/main" id="{7B5B85FB-2CCF-4CB9-AC97-ABB9D80E2015}"/>
              </a:ext>
            </a:extLst>
          </p:cNvPr>
          <p:cNvSpPr txBox="1"/>
          <p:nvPr/>
        </p:nvSpPr>
        <p:spPr>
          <a:xfrm>
            <a:off x="5964698" y="3733075"/>
            <a:ext cx="362309" cy="300082"/>
          </a:xfrm>
          <a:prstGeom prst="rect">
            <a:avLst/>
          </a:prstGeom>
          <a:noFill/>
        </p:spPr>
        <p:txBody>
          <a:bodyPr wrap="square" rtlCol="0">
            <a:spAutoFit/>
          </a:bodyPr>
          <a:lstStyle/>
          <a:p>
            <a:pPr algn="ctr"/>
            <a:r>
              <a:rPr lang="en-US" sz="1350" dirty="0"/>
              <a:t>LD</a:t>
            </a:r>
          </a:p>
        </p:txBody>
      </p:sp>
      <p:cxnSp>
        <p:nvCxnSpPr>
          <p:cNvPr id="26" name="Straight Connector 25">
            <a:extLst>
              <a:ext uri="{FF2B5EF4-FFF2-40B4-BE49-F238E27FC236}">
                <a16:creationId xmlns:a16="http://schemas.microsoft.com/office/drawing/2014/main" id="{5B5B9045-D86D-4ADA-91E7-569DD93A5F27}"/>
              </a:ext>
            </a:extLst>
          </p:cNvPr>
          <p:cNvCxnSpPr/>
          <p:nvPr/>
        </p:nvCxnSpPr>
        <p:spPr>
          <a:xfrm>
            <a:off x="6145852" y="3626054"/>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7B256D6-C555-4016-B6A2-F860F7E7A8EE}"/>
              </a:ext>
            </a:extLst>
          </p:cNvPr>
          <p:cNvSpPr txBox="1"/>
          <p:nvPr/>
        </p:nvSpPr>
        <p:spPr>
          <a:xfrm>
            <a:off x="6341504" y="3738337"/>
            <a:ext cx="487819" cy="300082"/>
          </a:xfrm>
          <a:prstGeom prst="rect">
            <a:avLst/>
          </a:prstGeom>
          <a:noFill/>
        </p:spPr>
        <p:txBody>
          <a:bodyPr wrap="square" rtlCol="0">
            <a:spAutoFit/>
          </a:bodyPr>
          <a:lstStyle/>
          <a:p>
            <a:pPr algn="ctr"/>
            <a:r>
              <a:rPr lang="en-US" sz="1350" dirty="0"/>
              <a:t>INR</a:t>
            </a:r>
          </a:p>
        </p:txBody>
      </p:sp>
      <p:cxnSp>
        <p:nvCxnSpPr>
          <p:cNvPr id="28" name="Straight Connector 27">
            <a:extLst>
              <a:ext uri="{FF2B5EF4-FFF2-40B4-BE49-F238E27FC236}">
                <a16:creationId xmlns:a16="http://schemas.microsoft.com/office/drawing/2014/main" id="{19A97582-EE07-44DB-A4B5-E3D924AD01D1}"/>
              </a:ext>
            </a:extLst>
          </p:cNvPr>
          <p:cNvCxnSpPr/>
          <p:nvPr/>
        </p:nvCxnSpPr>
        <p:spPr>
          <a:xfrm>
            <a:off x="6593304" y="3631316"/>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4FB7DCB-3A50-4CE0-846E-19797B7026DA}"/>
              </a:ext>
            </a:extLst>
          </p:cNvPr>
          <p:cNvSpPr txBox="1"/>
          <p:nvPr/>
        </p:nvSpPr>
        <p:spPr>
          <a:xfrm>
            <a:off x="6784988" y="3729193"/>
            <a:ext cx="487819" cy="300082"/>
          </a:xfrm>
          <a:prstGeom prst="rect">
            <a:avLst/>
          </a:prstGeom>
          <a:noFill/>
        </p:spPr>
        <p:txBody>
          <a:bodyPr wrap="square" rtlCol="0">
            <a:spAutoFit/>
          </a:bodyPr>
          <a:lstStyle/>
          <a:p>
            <a:pPr algn="ctr"/>
            <a:r>
              <a:rPr lang="en-US" sz="1350" dirty="0"/>
              <a:t>CLR</a:t>
            </a:r>
          </a:p>
        </p:txBody>
      </p:sp>
      <p:cxnSp>
        <p:nvCxnSpPr>
          <p:cNvPr id="30" name="Straight Connector 29">
            <a:extLst>
              <a:ext uri="{FF2B5EF4-FFF2-40B4-BE49-F238E27FC236}">
                <a16:creationId xmlns:a16="http://schemas.microsoft.com/office/drawing/2014/main" id="{EAC1A0BB-3662-4D36-8227-849937C2D233}"/>
              </a:ext>
            </a:extLst>
          </p:cNvPr>
          <p:cNvCxnSpPr/>
          <p:nvPr/>
        </p:nvCxnSpPr>
        <p:spPr>
          <a:xfrm>
            <a:off x="7036788" y="3622172"/>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Rectangle 30">
            <a:hlinkClick r:id="rId2" action="ppaction://hlinkpres?slideindex=17&amp;slidetitle=Computer Registers"/>
            <a:extLst>
              <a:ext uri="{FF2B5EF4-FFF2-40B4-BE49-F238E27FC236}">
                <a16:creationId xmlns:a16="http://schemas.microsoft.com/office/drawing/2014/main" id="{50A16E14-AB44-48EE-B642-B81ECDC0DE59}"/>
              </a:ext>
            </a:extLst>
          </p:cNvPr>
          <p:cNvSpPr/>
          <p:nvPr/>
        </p:nvSpPr>
        <p:spPr>
          <a:xfrm>
            <a:off x="5962369" y="2600906"/>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DR</a:t>
            </a:r>
            <a:endParaRPr lang="en-US" sz="1500" dirty="0"/>
          </a:p>
        </p:txBody>
      </p:sp>
      <p:sp>
        <p:nvSpPr>
          <p:cNvPr id="32" name="TextBox 31">
            <a:extLst>
              <a:ext uri="{FF2B5EF4-FFF2-40B4-BE49-F238E27FC236}">
                <a16:creationId xmlns:a16="http://schemas.microsoft.com/office/drawing/2014/main" id="{1B8FCD0D-636C-47AD-BB5D-A4DDA196F729}"/>
              </a:ext>
            </a:extLst>
          </p:cNvPr>
          <p:cNvSpPr txBox="1"/>
          <p:nvPr/>
        </p:nvSpPr>
        <p:spPr>
          <a:xfrm>
            <a:off x="5964698" y="2924732"/>
            <a:ext cx="362309" cy="300082"/>
          </a:xfrm>
          <a:prstGeom prst="rect">
            <a:avLst/>
          </a:prstGeom>
          <a:noFill/>
        </p:spPr>
        <p:txBody>
          <a:bodyPr wrap="square" rtlCol="0">
            <a:spAutoFit/>
          </a:bodyPr>
          <a:lstStyle/>
          <a:p>
            <a:pPr algn="ctr"/>
            <a:r>
              <a:rPr lang="en-US" sz="1350" dirty="0"/>
              <a:t>LD</a:t>
            </a:r>
          </a:p>
        </p:txBody>
      </p:sp>
      <p:cxnSp>
        <p:nvCxnSpPr>
          <p:cNvPr id="33" name="Straight Connector 32">
            <a:extLst>
              <a:ext uri="{FF2B5EF4-FFF2-40B4-BE49-F238E27FC236}">
                <a16:creationId xmlns:a16="http://schemas.microsoft.com/office/drawing/2014/main" id="{29767C6B-D5D4-4EDE-9FEF-8E6CA14007E4}"/>
              </a:ext>
            </a:extLst>
          </p:cNvPr>
          <p:cNvCxnSpPr/>
          <p:nvPr/>
        </p:nvCxnSpPr>
        <p:spPr>
          <a:xfrm>
            <a:off x="6145852" y="2817712"/>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39B1C75-7C51-4D4C-9746-583A831C8139}"/>
              </a:ext>
            </a:extLst>
          </p:cNvPr>
          <p:cNvSpPr txBox="1"/>
          <p:nvPr/>
        </p:nvSpPr>
        <p:spPr>
          <a:xfrm>
            <a:off x="6341504" y="2929994"/>
            <a:ext cx="487819" cy="300082"/>
          </a:xfrm>
          <a:prstGeom prst="rect">
            <a:avLst/>
          </a:prstGeom>
          <a:noFill/>
        </p:spPr>
        <p:txBody>
          <a:bodyPr wrap="square" rtlCol="0">
            <a:spAutoFit/>
          </a:bodyPr>
          <a:lstStyle/>
          <a:p>
            <a:pPr algn="ctr"/>
            <a:r>
              <a:rPr lang="en-US" sz="1350" dirty="0"/>
              <a:t>INR</a:t>
            </a:r>
          </a:p>
        </p:txBody>
      </p:sp>
      <p:cxnSp>
        <p:nvCxnSpPr>
          <p:cNvPr id="35" name="Straight Connector 34">
            <a:extLst>
              <a:ext uri="{FF2B5EF4-FFF2-40B4-BE49-F238E27FC236}">
                <a16:creationId xmlns:a16="http://schemas.microsoft.com/office/drawing/2014/main" id="{A6E8F431-5B8C-4571-8004-01A401A970D8}"/>
              </a:ext>
            </a:extLst>
          </p:cNvPr>
          <p:cNvCxnSpPr/>
          <p:nvPr/>
        </p:nvCxnSpPr>
        <p:spPr>
          <a:xfrm>
            <a:off x="6593304" y="2822974"/>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09645A6-6A87-4B49-A8AF-51B2E9FCC3E0}"/>
              </a:ext>
            </a:extLst>
          </p:cNvPr>
          <p:cNvSpPr txBox="1"/>
          <p:nvPr/>
        </p:nvSpPr>
        <p:spPr>
          <a:xfrm>
            <a:off x="6784988" y="2920850"/>
            <a:ext cx="487819" cy="300082"/>
          </a:xfrm>
          <a:prstGeom prst="rect">
            <a:avLst/>
          </a:prstGeom>
          <a:noFill/>
        </p:spPr>
        <p:txBody>
          <a:bodyPr wrap="square" rtlCol="0">
            <a:spAutoFit/>
          </a:bodyPr>
          <a:lstStyle/>
          <a:p>
            <a:pPr algn="ctr"/>
            <a:r>
              <a:rPr lang="en-US" sz="1350" dirty="0"/>
              <a:t>CLR</a:t>
            </a:r>
          </a:p>
        </p:txBody>
      </p:sp>
      <p:cxnSp>
        <p:nvCxnSpPr>
          <p:cNvPr id="37" name="Straight Connector 36">
            <a:extLst>
              <a:ext uri="{FF2B5EF4-FFF2-40B4-BE49-F238E27FC236}">
                <a16:creationId xmlns:a16="http://schemas.microsoft.com/office/drawing/2014/main" id="{795D96B1-C1E4-493A-ACE4-EAE115EBADD9}"/>
              </a:ext>
            </a:extLst>
          </p:cNvPr>
          <p:cNvCxnSpPr/>
          <p:nvPr/>
        </p:nvCxnSpPr>
        <p:spPr>
          <a:xfrm>
            <a:off x="7036788" y="2813830"/>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Rectangle 37">
            <a:hlinkClick r:id="rId2" action="ppaction://hlinkpres?slideindex=17&amp;slidetitle=Computer Registers"/>
            <a:extLst>
              <a:ext uri="{FF2B5EF4-FFF2-40B4-BE49-F238E27FC236}">
                <a16:creationId xmlns:a16="http://schemas.microsoft.com/office/drawing/2014/main" id="{564278E3-1E63-45DA-9CC2-5296A56A7342}"/>
              </a:ext>
            </a:extLst>
          </p:cNvPr>
          <p:cNvSpPr/>
          <p:nvPr/>
        </p:nvSpPr>
        <p:spPr>
          <a:xfrm>
            <a:off x="6246953" y="1982804"/>
            <a:ext cx="1310438" cy="23030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PC</a:t>
            </a:r>
            <a:endParaRPr lang="en-US" sz="1500" dirty="0"/>
          </a:p>
        </p:txBody>
      </p:sp>
      <p:sp>
        <p:nvSpPr>
          <p:cNvPr id="39" name="TextBox 38">
            <a:extLst>
              <a:ext uri="{FF2B5EF4-FFF2-40B4-BE49-F238E27FC236}">
                <a16:creationId xmlns:a16="http://schemas.microsoft.com/office/drawing/2014/main" id="{FC471A66-AC42-4676-870E-B29D9410073B}"/>
              </a:ext>
            </a:extLst>
          </p:cNvPr>
          <p:cNvSpPr txBox="1"/>
          <p:nvPr/>
        </p:nvSpPr>
        <p:spPr>
          <a:xfrm>
            <a:off x="6249282" y="2322053"/>
            <a:ext cx="362309" cy="300082"/>
          </a:xfrm>
          <a:prstGeom prst="rect">
            <a:avLst/>
          </a:prstGeom>
          <a:noFill/>
        </p:spPr>
        <p:txBody>
          <a:bodyPr wrap="square" rtlCol="0">
            <a:spAutoFit/>
          </a:bodyPr>
          <a:lstStyle/>
          <a:p>
            <a:pPr algn="ctr"/>
            <a:r>
              <a:rPr lang="en-US" sz="1350" dirty="0"/>
              <a:t>LD</a:t>
            </a:r>
          </a:p>
        </p:txBody>
      </p:sp>
      <p:cxnSp>
        <p:nvCxnSpPr>
          <p:cNvPr id="40" name="Straight Connector 39">
            <a:extLst>
              <a:ext uri="{FF2B5EF4-FFF2-40B4-BE49-F238E27FC236}">
                <a16:creationId xmlns:a16="http://schemas.microsoft.com/office/drawing/2014/main" id="{E7B8AF2D-3C61-4EFC-B6FD-5579F192DF14}"/>
              </a:ext>
            </a:extLst>
          </p:cNvPr>
          <p:cNvCxnSpPr/>
          <p:nvPr/>
        </p:nvCxnSpPr>
        <p:spPr>
          <a:xfrm>
            <a:off x="6430437" y="2215033"/>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3EA3A95-01F1-4008-B569-EB5C30144F1E}"/>
              </a:ext>
            </a:extLst>
          </p:cNvPr>
          <p:cNvSpPr txBox="1"/>
          <p:nvPr/>
        </p:nvSpPr>
        <p:spPr>
          <a:xfrm>
            <a:off x="6626089" y="2327315"/>
            <a:ext cx="487819" cy="300082"/>
          </a:xfrm>
          <a:prstGeom prst="rect">
            <a:avLst/>
          </a:prstGeom>
          <a:noFill/>
        </p:spPr>
        <p:txBody>
          <a:bodyPr wrap="square" rtlCol="0">
            <a:spAutoFit/>
          </a:bodyPr>
          <a:lstStyle/>
          <a:p>
            <a:pPr algn="ctr"/>
            <a:r>
              <a:rPr lang="en-US" sz="1350" dirty="0"/>
              <a:t>INR</a:t>
            </a:r>
          </a:p>
        </p:txBody>
      </p:sp>
      <p:cxnSp>
        <p:nvCxnSpPr>
          <p:cNvPr id="42" name="Straight Connector 41">
            <a:extLst>
              <a:ext uri="{FF2B5EF4-FFF2-40B4-BE49-F238E27FC236}">
                <a16:creationId xmlns:a16="http://schemas.microsoft.com/office/drawing/2014/main" id="{EB957A32-669D-44E6-BAB4-62E9852FDC66}"/>
              </a:ext>
            </a:extLst>
          </p:cNvPr>
          <p:cNvCxnSpPr/>
          <p:nvPr/>
        </p:nvCxnSpPr>
        <p:spPr>
          <a:xfrm>
            <a:off x="6877889" y="2220295"/>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499DC4A-C4A3-48F6-99AE-9A03C3E2E325}"/>
              </a:ext>
            </a:extLst>
          </p:cNvPr>
          <p:cNvSpPr txBox="1"/>
          <p:nvPr/>
        </p:nvSpPr>
        <p:spPr>
          <a:xfrm>
            <a:off x="7028425" y="2318171"/>
            <a:ext cx="487819" cy="300082"/>
          </a:xfrm>
          <a:prstGeom prst="rect">
            <a:avLst/>
          </a:prstGeom>
          <a:noFill/>
        </p:spPr>
        <p:txBody>
          <a:bodyPr wrap="square" rtlCol="0">
            <a:spAutoFit/>
          </a:bodyPr>
          <a:lstStyle/>
          <a:p>
            <a:pPr algn="ctr"/>
            <a:r>
              <a:rPr lang="en-US" sz="1350" dirty="0"/>
              <a:t>CLR</a:t>
            </a:r>
          </a:p>
        </p:txBody>
      </p:sp>
      <p:cxnSp>
        <p:nvCxnSpPr>
          <p:cNvPr id="44" name="Straight Connector 43">
            <a:extLst>
              <a:ext uri="{FF2B5EF4-FFF2-40B4-BE49-F238E27FC236}">
                <a16:creationId xmlns:a16="http://schemas.microsoft.com/office/drawing/2014/main" id="{8979D3C1-A385-4FE7-B480-3915AA3BFFC4}"/>
              </a:ext>
            </a:extLst>
          </p:cNvPr>
          <p:cNvCxnSpPr/>
          <p:nvPr/>
        </p:nvCxnSpPr>
        <p:spPr>
          <a:xfrm>
            <a:off x="7280225" y="2211151"/>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Rectangle 44">
            <a:hlinkClick r:id="rId2" action="ppaction://hlinkpres?slideindex=17&amp;slidetitle=Computer Registers"/>
            <a:extLst>
              <a:ext uri="{FF2B5EF4-FFF2-40B4-BE49-F238E27FC236}">
                <a16:creationId xmlns:a16="http://schemas.microsoft.com/office/drawing/2014/main" id="{D87430F6-C344-4C92-A6B0-24CB331E4BDE}"/>
              </a:ext>
            </a:extLst>
          </p:cNvPr>
          <p:cNvSpPr/>
          <p:nvPr/>
        </p:nvSpPr>
        <p:spPr>
          <a:xfrm>
            <a:off x="6249282" y="1342747"/>
            <a:ext cx="1310438" cy="23030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AR</a:t>
            </a:r>
            <a:endParaRPr lang="en-US" sz="1500" dirty="0"/>
          </a:p>
        </p:txBody>
      </p:sp>
      <p:sp>
        <p:nvSpPr>
          <p:cNvPr id="46" name="TextBox 45">
            <a:extLst>
              <a:ext uri="{FF2B5EF4-FFF2-40B4-BE49-F238E27FC236}">
                <a16:creationId xmlns:a16="http://schemas.microsoft.com/office/drawing/2014/main" id="{415F6A96-E3A4-4ACC-B519-70845BB393A2}"/>
              </a:ext>
            </a:extLst>
          </p:cNvPr>
          <p:cNvSpPr txBox="1"/>
          <p:nvPr/>
        </p:nvSpPr>
        <p:spPr>
          <a:xfrm>
            <a:off x="6251611" y="1681996"/>
            <a:ext cx="362309" cy="300082"/>
          </a:xfrm>
          <a:prstGeom prst="rect">
            <a:avLst/>
          </a:prstGeom>
          <a:noFill/>
        </p:spPr>
        <p:txBody>
          <a:bodyPr wrap="square" rtlCol="0">
            <a:spAutoFit/>
          </a:bodyPr>
          <a:lstStyle/>
          <a:p>
            <a:pPr algn="ctr"/>
            <a:r>
              <a:rPr lang="en-US" sz="1350" dirty="0"/>
              <a:t>LD</a:t>
            </a:r>
          </a:p>
        </p:txBody>
      </p:sp>
      <p:cxnSp>
        <p:nvCxnSpPr>
          <p:cNvPr id="47" name="Straight Connector 46">
            <a:extLst>
              <a:ext uri="{FF2B5EF4-FFF2-40B4-BE49-F238E27FC236}">
                <a16:creationId xmlns:a16="http://schemas.microsoft.com/office/drawing/2014/main" id="{47221383-C018-4513-BBEA-4B6F6953E3FB}"/>
              </a:ext>
            </a:extLst>
          </p:cNvPr>
          <p:cNvCxnSpPr/>
          <p:nvPr/>
        </p:nvCxnSpPr>
        <p:spPr>
          <a:xfrm>
            <a:off x="6432765" y="1574975"/>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91A2FD2-1A43-4C38-A707-534A05262FFC}"/>
              </a:ext>
            </a:extLst>
          </p:cNvPr>
          <p:cNvSpPr txBox="1"/>
          <p:nvPr/>
        </p:nvSpPr>
        <p:spPr>
          <a:xfrm>
            <a:off x="6628417" y="1687258"/>
            <a:ext cx="487819" cy="300082"/>
          </a:xfrm>
          <a:prstGeom prst="rect">
            <a:avLst/>
          </a:prstGeom>
          <a:noFill/>
        </p:spPr>
        <p:txBody>
          <a:bodyPr wrap="square" rtlCol="0">
            <a:spAutoFit/>
          </a:bodyPr>
          <a:lstStyle/>
          <a:p>
            <a:pPr algn="ctr"/>
            <a:r>
              <a:rPr lang="en-US" sz="1350" dirty="0"/>
              <a:t>INR</a:t>
            </a:r>
          </a:p>
        </p:txBody>
      </p:sp>
      <p:cxnSp>
        <p:nvCxnSpPr>
          <p:cNvPr id="49" name="Straight Connector 48">
            <a:extLst>
              <a:ext uri="{FF2B5EF4-FFF2-40B4-BE49-F238E27FC236}">
                <a16:creationId xmlns:a16="http://schemas.microsoft.com/office/drawing/2014/main" id="{73E60ED8-7CE0-4A99-A160-E03102F5392B}"/>
              </a:ext>
            </a:extLst>
          </p:cNvPr>
          <p:cNvCxnSpPr/>
          <p:nvPr/>
        </p:nvCxnSpPr>
        <p:spPr>
          <a:xfrm>
            <a:off x="6880218" y="1580237"/>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5930BD3-8D06-4402-B88A-36C3B9DC9257}"/>
              </a:ext>
            </a:extLst>
          </p:cNvPr>
          <p:cNvSpPr txBox="1"/>
          <p:nvPr/>
        </p:nvSpPr>
        <p:spPr>
          <a:xfrm>
            <a:off x="7017037" y="1678114"/>
            <a:ext cx="487819" cy="300082"/>
          </a:xfrm>
          <a:prstGeom prst="rect">
            <a:avLst/>
          </a:prstGeom>
          <a:noFill/>
        </p:spPr>
        <p:txBody>
          <a:bodyPr wrap="square" rtlCol="0">
            <a:spAutoFit/>
          </a:bodyPr>
          <a:lstStyle/>
          <a:p>
            <a:pPr algn="ctr"/>
            <a:r>
              <a:rPr lang="en-US" sz="1350" dirty="0"/>
              <a:t>CLR</a:t>
            </a:r>
          </a:p>
        </p:txBody>
      </p:sp>
      <p:cxnSp>
        <p:nvCxnSpPr>
          <p:cNvPr id="51" name="Straight Connector 50">
            <a:extLst>
              <a:ext uri="{FF2B5EF4-FFF2-40B4-BE49-F238E27FC236}">
                <a16:creationId xmlns:a16="http://schemas.microsoft.com/office/drawing/2014/main" id="{5EF3F8A9-DA79-4125-8E73-CBF6B8F91090}"/>
              </a:ext>
            </a:extLst>
          </p:cNvPr>
          <p:cNvCxnSpPr/>
          <p:nvPr/>
        </p:nvCxnSpPr>
        <p:spPr>
          <a:xfrm>
            <a:off x="7268838" y="1571093"/>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69CB347-6E79-4218-A62D-CFAD5C60B1EF}"/>
              </a:ext>
            </a:extLst>
          </p:cNvPr>
          <p:cNvSpPr txBox="1"/>
          <p:nvPr/>
        </p:nvSpPr>
        <p:spPr>
          <a:xfrm>
            <a:off x="6003284" y="1055926"/>
            <a:ext cx="584273" cy="300082"/>
          </a:xfrm>
          <a:prstGeom prst="rect">
            <a:avLst/>
          </a:prstGeom>
          <a:noFill/>
        </p:spPr>
        <p:txBody>
          <a:bodyPr wrap="square" rtlCol="0">
            <a:spAutoFit/>
          </a:bodyPr>
          <a:lstStyle/>
          <a:p>
            <a:pPr algn="ctr"/>
            <a:r>
              <a:rPr lang="en-US" sz="1350" dirty="0"/>
              <a:t>Write</a:t>
            </a:r>
          </a:p>
        </p:txBody>
      </p:sp>
      <p:cxnSp>
        <p:nvCxnSpPr>
          <p:cNvPr id="53" name="Straight Connector 52">
            <a:extLst>
              <a:ext uri="{FF2B5EF4-FFF2-40B4-BE49-F238E27FC236}">
                <a16:creationId xmlns:a16="http://schemas.microsoft.com/office/drawing/2014/main" id="{605D2A1B-962F-4365-BFB3-8A58E8F80233}"/>
              </a:ext>
            </a:extLst>
          </p:cNvPr>
          <p:cNvCxnSpPr/>
          <p:nvPr/>
        </p:nvCxnSpPr>
        <p:spPr>
          <a:xfrm>
            <a:off x="6294167" y="948906"/>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BF7CED0-C390-4925-8222-CD94B31C32D0}"/>
              </a:ext>
            </a:extLst>
          </p:cNvPr>
          <p:cNvSpPr txBox="1"/>
          <p:nvPr/>
        </p:nvSpPr>
        <p:spPr>
          <a:xfrm>
            <a:off x="6908912" y="1052044"/>
            <a:ext cx="536601" cy="507831"/>
          </a:xfrm>
          <a:prstGeom prst="rect">
            <a:avLst/>
          </a:prstGeom>
          <a:noFill/>
        </p:spPr>
        <p:txBody>
          <a:bodyPr wrap="square" rtlCol="0">
            <a:spAutoFit/>
          </a:bodyPr>
          <a:lstStyle/>
          <a:p>
            <a:pPr algn="ctr"/>
            <a:r>
              <a:rPr lang="en-US" sz="1350" dirty="0"/>
              <a:t>Read</a:t>
            </a:r>
          </a:p>
        </p:txBody>
      </p:sp>
      <p:cxnSp>
        <p:nvCxnSpPr>
          <p:cNvPr id="55" name="Straight Connector 54">
            <a:extLst>
              <a:ext uri="{FF2B5EF4-FFF2-40B4-BE49-F238E27FC236}">
                <a16:creationId xmlns:a16="http://schemas.microsoft.com/office/drawing/2014/main" id="{2276AD70-C719-44C8-83C3-21066B0E382E}"/>
              </a:ext>
            </a:extLst>
          </p:cNvPr>
          <p:cNvCxnSpPr/>
          <p:nvPr/>
        </p:nvCxnSpPr>
        <p:spPr>
          <a:xfrm>
            <a:off x="7185103" y="945024"/>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8C0ABCEC-27CE-4612-AA9D-F629B3BA17A0}"/>
              </a:ext>
            </a:extLst>
          </p:cNvPr>
          <p:cNvSpPr/>
          <p:nvPr/>
        </p:nvSpPr>
        <p:spPr>
          <a:xfrm>
            <a:off x="5000334" y="3267495"/>
            <a:ext cx="528299" cy="49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350" dirty="0"/>
              <a:t>Adder &amp; Logic</a:t>
            </a:r>
          </a:p>
        </p:txBody>
      </p:sp>
      <p:sp>
        <p:nvSpPr>
          <p:cNvPr id="57" name="Rectangle 56">
            <a:extLst>
              <a:ext uri="{FF2B5EF4-FFF2-40B4-BE49-F238E27FC236}">
                <a16:creationId xmlns:a16="http://schemas.microsoft.com/office/drawing/2014/main" id="{DD264F4C-0B69-493D-AFD9-8699218411CE}"/>
              </a:ext>
            </a:extLst>
          </p:cNvPr>
          <p:cNvSpPr/>
          <p:nvPr/>
        </p:nvSpPr>
        <p:spPr>
          <a:xfrm>
            <a:off x="5679723" y="3264226"/>
            <a:ext cx="149301" cy="12804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350" dirty="0"/>
              <a:t>E</a:t>
            </a:r>
          </a:p>
        </p:txBody>
      </p:sp>
      <p:grpSp>
        <p:nvGrpSpPr>
          <p:cNvPr id="58" name="Group 57">
            <a:extLst>
              <a:ext uri="{FF2B5EF4-FFF2-40B4-BE49-F238E27FC236}">
                <a16:creationId xmlns:a16="http://schemas.microsoft.com/office/drawing/2014/main" id="{F33A0EEC-F8B5-45B1-A2A7-D327A47AE2E6}"/>
              </a:ext>
            </a:extLst>
          </p:cNvPr>
          <p:cNvGrpSpPr/>
          <p:nvPr/>
        </p:nvGrpSpPr>
        <p:grpSpPr>
          <a:xfrm>
            <a:off x="6933302" y="1557440"/>
            <a:ext cx="1164659" cy="4680398"/>
            <a:chOff x="3988386" y="2189190"/>
            <a:chExt cx="1552878" cy="6240530"/>
          </a:xfrm>
        </p:grpSpPr>
        <p:cxnSp>
          <p:nvCxnSpPr>
            <p:cNvPr id="59" name="Straight Connector 58">
              <a:extLst>
                <a:ext uri="{FF2B5EF4-FFF2-40B4-BE49-F238E27FC236}">
                  <a16:creationId xmlns:a16="http://schemas.microsoft.com/office/drawing/2014/main" id="{E58FF293-C624-4DD6-A54A-A97E67E0700F}"/>
                </a:ext>
              </a:extLst>
            </p:cNvPr>
            <p:cNvCxnSpPr/>
            <p:nvPr/>
          </p:nvCxnSpPr>
          <p:spPr>
            <a:xfrm>
              <a:off x="5189203" y="2372033"/>
              <a:ext cx="0" cy="6039399"/>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970CB29-764B-4A3F-BCB0-8F43E793191D}"/>
                </a:ext>
              </a:extLst>
            </p:cNvPr>
            <p:cNvCxnSpPr/>
            <p:nvPr/>
          </p:nvCxnSpPr>
          <p:spPr>
            <a:xfrm>
              <a:off x="3988386" y="8412442"/>
              <a:ext cx="155287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3665EB1-8880-401E-BB35-4A8E26B571EB}"/>
                </a:ext>
              </a:extLst>
            </p:cNvPr>
            <p:cNvCxnSpPr/>
            <p:nvPr/>
          </p:nvCxnSpPr>
          <p:spPr>
            <a:xfrm flipV="1">
              <a:off x="3988386" y="8229600"/>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1F3A44D-AD66-49A4-A90D-1862C759B46A}"/>
                </a:ext>
              </a:extLst>
            </p:cNvPr>
            <p:cNvCxnSpPr/>
            <p:nvPr/>
          </p:nvCxnSpPr>
          <p:spPr>
            <a:xfrm>
              <a:off x="4620863" y="7609276"/>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22C2A2-B291-44A5-800C-C52D52C986BD}"/>
                </a:ext>
              </a:extLst>
            </p:cNvPr>
            <p:cNvCxnSpPr/>
            <p:nvPr/>
          </p:nvCxnSpPr>
          <p:spPr>
            <a:xfrm flipV="1">
              <a:off x="4634562" y="7412736"/>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197B424-713F-416A-AA21-BFE1C22E7A3C}"/>
                </a:ext>
              </a:extLst>
            </p:cNvPr>
            <p:cNvCxnSpPr/>
            <p:nvPr/>
          </p:nvCxnSpPr>
          <p:spPr>
            <a:xfrm>
              <a:off x="4622370" y="6778714"/>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40278E2-72D7-44A3-9ED9-2CF746A5BB30}"/>
                </a:ext>
              </a:extLst>
            </p:cNvPr>
            <p:cNvCxnSpPr/>
            <p:nvPr/>
          </p:nvCxnSpPr>
          <p:spPr>
            <a:xfrm flipV="1">
              <a:off x="4622370" y="6595872"/>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AC62F00-5EC0-4407-9AF0-FAC8F74452D4}"/>
                </a:ext>
              </a:extLst>
            </p:cNvPr>
            <p:cNvCxnSpPr/>
            <p:nvPr/>
          </p:nvCxnSpPr>
          <p:spPr>
            <a:xfrm>
              <a:off x="4622370" y="5132794"/>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36BCBDF-E3DD-49B9-A193-BEF2A63EEC64}"/>
                </a:ext>
              </a:extLst>
            </p:cNvPr>
            <p:cNvCxnSpPr/>
            <p:nvPr/>
          </p:nvCxnSpPr>
          <p:spPr>
            <a:xfrm flipV="1">
              <a:off x="4622370" y="4949952"/>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5590A03-6A0A-4357-B5EB-6C1437FC0F36}"/>
                </a:ext>
              </a:extLst>
            </p:cNvPr>
            <p:cNvCxnSpPr/>
            <p:nvPr/>
          </p:nvCxnSpPr>
          <p:spPr>
            <a:xfrm>
              <a:off x="4614841" y="4049245"/>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112775-D9B4-4351-8222-93DAB101A002}"/>
                </a:ext>
              </a:extLst>
            </p:cNvPr>
            <p:cNvCxnSpPr/>
            <p:nvPr/>
          </p:nvCxnSpPr>
          <p:spPr>
            <a:xfrm flipV="1">
              <a:off x="4614841" y="3866403"/>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8B5B29-B2FE-4936-BAD5-D16911F89039}"/>
                </a:ext>
              </a:extLst>
            </p:cNvPr>
            <p:cNvCxnSpPr/>
            <p:nvPr/>
          </p:nvCxnSpPr>
          <p:spPr>
            <a:xfrm>
              <a:off x="4622370" y="3229947"/>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2C522D-9D7A-44E1-B509-CCFC8909195B}"/>
                </a:ext>
              </a:extLst>
            </p:cNvPr>
            <p:cNvCxnSpPr/>
            <p:nvPr/>
          </p:nvCxnSpPr>
          <p:spPr>
            <a:xfrm flipV="1">
              <a:off x="4640658" y="3047105"/>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35F724-33AB-4244-AC82-43571FAFBEF2}"/>
                </a:ext>
              </a:extLst>
            </p:cNvPr>
            <p:cNvCxnSpPr/>
            <p:nvPr/>
          </p:nvCxnSpPr>
          <p:spPr>
            <a:xfrm>
              <a:off x="4614841" y="2372032"/>
              <a:ext cx="578951"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C20FF2C-9F0C-4A12-8907-43AFB8A67F77}"/>
                </a:ext>
              </a:extLst>
            </p:cNvPr>
            <p:cNvCxnSpPr/>
            <p:nvPr/>
          </p:nvCxnSpPr>
          <p:spPr>
            <a:xfrm flipV="1">
              <a:off x="4633129" y="2189190"/>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74" name="Straight Arrow Connector 73">
            <a:extLst>
              <a:ext uri="{FF2B5EF4-FFF2-40B4-BE49-F238E27FC236}">
                <a16:creationId xmlns:a16="http://schemas.microsoft.com/office/drawing/2014/main" id="{930F38AE-6B5D-4552-B814-3320C6ED7E69}"/>
              </a:ext>
            </a:extLst>
          </p:cNvPr>
          <p:cNvCxnSpPr/>
          <p:nvPr/>
        </p:nvCxnSpPr>
        <p:spPr>
          <a:xfrm flipH="1" flipV="1">
            <a:off x="4449505" y="5974578"/>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1CBB0E8-5AFB-4392-8455-95873C4608AD}"/>
              </a:ext>
            </a:extLst>
          </p:cNvPr>
          <p:cNvCxnSpPr/>
          <p:nvPr/>
        </p:nvCxnSpPr>
        <p:spPr>
          <a:xfrm flipH="1" flipV="1">
            <a:off x="4451365" y="5372264"/>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041C368-4F0D-43F5-9D49-32CC6419A21D}"/>
              </a:ext>
            </a:extLst>
          </p:cNvPr>
          <p:cNvCxnSpPr/>
          <p:nvPr/>
        </p:nvCxnSpPr>
        <p:spPr>
          <a:xfrm flipH="1" flipV="1">
            <a:off x="4451365" y="4758348"/>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C6A352F-7ECF-45C7-9601-5CBA9B8AC8CE}"/>
              </a:ext>
            </a:extLst>
          </p:cNvPr>
          <p:cNvCxnSpPr/>
          <p:nvPr/>
        </p:nvCxnSpPr>
        <p:spPr>
          <a:xfrm flipH="1" flipV="1">
            <a:off x="4454145" y="2725964"/>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279D05C-F4FA-4731-97FE-0FDD99FBA79F}"/>
              </a:ext>
            </a:extLst>
          </p:cNvPr>
          <p:cNvCxnSpPr/>
          <p:nvPr/>
        </p:nvCxnSpPr>
        <p:spPr>
          <a:xfrm flipH="1">
            <a:off x="4446055" y="2124792"/>
            <a:ext cx="178951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F82DB28-145A-4132-8BF6-A12441B6471D}"/>
              </a:ext>
            </a:extLst>
          </p:cNvPr>
          <p:cNvCxnSpPr/>
          <p:nvPr/>
        </p:nvCxnSpPr>
        <p:spPr>
          <a:xfrm flipH="1">
            <a:off x="4451364" y="1457900"/>
            <a:ext cx="178951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4964234-4397-44FB-91D8-10D9F46176A3}"/>
              </a:ext>
            </a:extLst>
          </p:cNvPr>
          <p:cNvCxnSpPr/>
          <p:nvPr/>
        </p:nvCxnSpPr>
        <p:spPr>
          <a:xfrm flipH="1" flipV="1">
            <a:off x="4454145" y="608735"/>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6C38ABE-7AB0-401A-ACF5-5D9162A82EF7}"/>
              </a:ext>
            </a:extLst>
          </p:cNvPr>
          <p:cNvCxnSpPr/>
          <p:nvPr/>
        </p:nvCxnSpPr>
        <p:spPr>
          <a:xfrm flipH="1">
            <a:off x="7556001" y="5367151"/>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F526667-6E40-445E-AE5C-B736EF3CB5E6}"/>
              </a:ext>
            </a:extLst>
          </p:cNvPr>
          <p:cNvCxnSpPr/>
          <p:nvPr/>
        </p:nvCxnSpPr>
        <p:spPr>
          <a:xfrm flipH="1">
            <a:off x="7556001" y="4758348"/>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844CEBD-A410-486B-9A42-E2B7BE6A5F3D}"/>
              </a:ext>
            </a:extLst>
          </p:cNvPr>
          <p:cNvCxnSpPr/>
          <p:nvPr/>
        </p:nvCxnSpPr>
        <p:spPr>
          <a:xfrm flipH="1">
            <a:off x="7556001" y="3531056"/>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EC694CF-5F8C-4119-96FA-E348783DD4BF}"/>
              </a:ext>
            </a:extLst>
          </p:cNvPr>
          <p:cNvCxnSpPr/>
          <p:nvPr/>
        </p:nvCxnSpPr>
        <p:spPr>
          <a:xfrm flipH="1">
            <a:off x="7556001" y="2725964"/>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8A036A7-1043-430F-AEC9-DBDFB8AE5B5F}"/>
              </a:ext>
            </a:extLst>
          </p:cNvPr>
          <p:cNvCxnSpPr/>
          <p:nvPr/>
        </p:nvCxnSpPr>
        <p:spPr>
          <a:xfrm flipH="1">
            <a:off x="7556001" y="2124792"/>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3ECF8A9-E2FB-43AB-A855-923B50AD9DD2}"/>
              </a:ext>
            </a:extLst>
          </p:cNvPr>
          <p:cNvCxnSpPr/>
          <p:nvPr/>
        </p:nvCxnSpPr>
        <p:spPr>
          <a:xfrm flipH="1">
            <a:off x="7556001" y="1457900"/>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2943C15-12DC-414B-84E5-72B43AAC707A}"/>
              </a:ext>
            </a:extLst>
          </p:cNvPr>
          <p:cNvCxnSpPr/>
          <p:nvPr/>
        </p:nvCxnSpPr>
        <p:spPr>
          <a:xfrm flipH="1">
            <a:off x="7556001" y="749431"/>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05837AAB-B34F-4468-9B56-FF1EA995FD0D}"/>
              </a:ext>
            </a:extLst>
          </p:cNvPr>
          <p:cNvGrpSpPr/>
          <p:nvPr/>
        </p:nvGrpSpPr>
        <p:grpSpPr>
          <a:xfrm>
            <a:off x="7565424" y="842714"/>
            <a:ext cx="598805" cy="615187"/>
            <a:chOff x="4803817" y="1222522"/>
            <a:chExt cx="798407" cy="820249"/>
          </a:xfrm>
        </p:grpSpPr>
        <p:cxnSp>
          <p:nvCxnSpPr>
            <p:cNvPr id="89" name="Straight Connector 88">
              <a:extLst>
                <a:ext uri="{FF2B5EF4-FFF2-40B4-BE49-F238E27FC236}">
                  <a16:creationId xmlns:a16="http://schemas.microsoft.com/office/drawing/2014/main" id="{CD73723B-4F71-4AB3-B784-9FCDF6D06103}"/>
                </a:ext>
              </a:extLst>
            </p:cNvPr>
            <p:cNvCxnSpPr/>
            <p:nvPr/>
          </p:nvCxnSpPr>
          <p:spPr>
            <a:xfrm>
              <a:off x="5588525" y="1222522"/>
              <a:ext cx="0" cy="820249"/>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ABC39DB-38C0-4B97-AAA7-BCE63885373E}"/>
                </a:ext>
              </a:extLst>
            </p:cNvPr>
            <p:cNvCxnSpPr/>
            <p:nvPr/>
          </p:nvCxnSpPr>
          <p:spPr>
            <a:xfrm>
              <a:off x="4803817" y="1236221"/>
              <a:ext cx="798407" cy="0"/>
            </a:xfrm>
            <a:prstGeom prst="line">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5913311F-A2D1-4ABA-B414-BF1DF689D52A}"/>
              </a:ext>
            </a:extLst>
          </p:cNvPr>
          <p:cNvSpPr txBox="1"/>
          <p:nvPr/>
        </p:nvSpPr>
        <p:spPr>
          <a:xfrm>
            <a:off x="7452025" y="891955"/>
            <a:ext cx="778732" cy="507831"/>
          </a:xfrm>
          <a:prstGeom prst="rect">
            <a:avLst/>
          </a:prstGeom>
          <a:noFill/>
        </p:spPr>
        <p:txBody>
          <a:bodyPr wrap="square" rtlCol="0">
            <a:spAutoFit/>
          </a:bodyPr>
          <a:lstStyle/>
          <a:p>
            <a:pPr algn="ctr"/>
            <a:r>
              <a:rPr lang="en-US" sz="1350" dirty="0"/>
              <a:t>Address</a:t>
            </a:r>
          </a:p>
        </p:txBody>
      </p:sp>
      <p:grpSp>
        <p:nvGrpSpPr>
          <p:cNvPr id="92" name="Group 91">
            <a:extLst>
              <a:ext uri="{FF2B5EF4-FFF2-40B4-BE49-F238E27FC236}">
                <a16:creationId xmlns:a16="http://schemas.microsoft.com/office/drawing/2014/main" id="{36CB578F-4158-406C-A937-719697841071}"/>
              </a:ext>
            </a:extLst>
          </p:cNvPr>
          <p:cNvGrpSpPr/>
          <p:nvPr/>
        </p:nvGrpSpPr>
        <p:grpSpPr>
          <a:xfrm>
            <a:off x="4651211" y="2725964"/>
            <a:ext cx="3387314" cy="666306"/>
            <a:chOff x="945598" y="3733522"/>
            <a:chExt cx="4516418" cy="888408"/>
          </a:xfrm>
        </p:grpSpPr>
        <p:cxnSp>
          <p:nvCxnSpPr>
            <p:cNvPr id="93" name="Straight Connector 92">
              <a:extLst>
                <a:ext uri="{FF2B5EF4-FFF2-40B4-BE49-F238E27FC236}">
                  <a16:creationId xmlns:a16="http://schemas.microsoft.com/office/drawing/2014/main" id="{AA13271E-63E4-48BD-8015-5773D2C88E39}"/>
                </a:ext>
              </a:extLst>
            </p:cNvPr>
            <p:cNvCxnSpPr/>
            <p:nvPr/>
          </p:nvCxnSpPr>
          <p:spPr>
            <a:xfrm>
              <a:off x="5448317" y="3733522"/>
              <a:ext cx="0" cy="629181"/>
            </a:xfrm>
            <a:prstGeom prst="line">
              <a:avLst/>
            </a:prstGeom>
            <a:ln w="19050">
              <a:headEnd type="ova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F2E3ECA-8965-4B62-BDFC-8204B586FB4A}"/>
                </a:ext>
              </a:extLst>
            </p:cNvPr>
            <p:cNvCxnSpPr/>
            <p:nvPr/>
          </p:nvCxnSpPr>
          <p:spPr>
            <a:xfrm flipH="1">
              <a:off x="969266" y="4356607"/>
              <a:ext cx="4492750" cy="0"/>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897BFCD-076D-42CB-8C73-62CE4D7294F5}"/>
                </a:ext>
              </a:extLst>
            </p:cNvPr>
            <p:cNvCxnSpPr/>
            <p:nvPr/>
          </p:nvCxnSpPr>
          <p:spPr>
            <a:xfrm>
              <a:off x="964675" y="4344415"/>
              <a:ext cx="0" cy="277515"/>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13AD17E-F8E6-434E-A10F-0AEB3089773C}"/>
                </a:ext>
              </a:extLst>
            </p:cNvPr>
            <p:cNvCxnSpPr/>
            <p:nvPr/>
          </p:nvCxnSpPr>
          <p:spPr>
            <a:xfrm flipH="1">
              <a:off x="945598" y="4616889"/>
              <a:ext cx="483735"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33FBA56F-1165-4978-B6F4-CDE7B8B8C695}"/>
              </a:ext>
            </a:extLst>
          </p:cNvPr>
          <p:cNvGrpSpPr/>
          <p:nvPr/>
        </p:nvGrpSpPr>
        <p:grpSpPr>
          <a:xfrm>
            <a:off x="4637495" y="3531057"/>
            <a:ext cx="1315068" cy="742494"/>
            <a:chOff x="927310" y="4806978"/>
            <a:chExt cx="1753423" cy="989992"/>
          </a:xfrm>
        </p:grpSpPr>
        <p:cxnSp>
          <p:nvCxnSpPr>
            <p:cNvPr id="98" name="Straight Arrow Connector 97">
              <a:extLst>
                <a:ext uri="{FF2B5EF4-FFF2-40B4-BE49-F238E27FC236}">
                  <a16:creationId xmlns:a16="http://schemas.microsoft.com/office/drawing/2014/main" id="{23CA78D7-1426-4BC2-8100-7BF8FA2765D0}"/>
                </a:ext>
              </a:extLst>
            </p:cNvPr>
            <p:cNvCxnSpPr>
              <a:cxnSpLocks/>
            </p:cNvCxnSpPr>
            <p:nvPr/>
          </p:nvCxnSpPr>
          <p:spPr>
            <a:xfrm flipH="1" flipV="1">
              <a:off x="931899" y="5796970"/>
              <a:ext cx="1748834" cy="0"/>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9AA9C25-18B4-471E-891C-4185FB32D114}"/>
                </a:ext>
              </a:extLst>
            </p:cNvPr>
            <p:cNvCxnSpPr/>
            <p:nvPr/>
          </p:nvCxnSpPr>
          <p:spPr>
            <a:xfrm>
              <a:off x="933798" y="4806978"/>
              <a:ext cx="0" cy="989992"/>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F889CDD-51CB-4B5D-90CD-19EBC83BCAB3}"/>
                </a:ext>
              </a:extLst>
            </p:cNvPr>
            <p:cNvCxnSpPr/>
            <p:nvPr/>
          </p:nvCxnSpPr>
          <p:spPr>
            <a:xfrm flipH="1">
              <a:off x="927310" y="4806978"/>
              <a:ext cx="483735"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31BE2115-13EB-4BFD-BAED-7620B48665EE}"/>
              </a:ext>
            </a:extLst>
          </p:cNvPr>
          <p:cNvGrpSpPr/>
          <p:nvPr/>
        </p:nvGrpSpPr>
        <p:grpSpPr>
          <a:xfrm>
            <a:off x="4808036" y="3536316"/>
            <a:ext cx="3230489" cy="479020"/>
            <a:chOff x="1154697" y="4813992"/>
            <a:chExt cx="4307319" cy="638693"/>
          </a:xfrm>
        </p:grpSpPr>
        <p:cxnSp>
          <p:nvCxnSpPr>
            <p:cNvPr id="102" name="Straight Arrow Connector 101">
              <a:extLst>
                <a:ext uri="{FF2B5EF4-FFF2-40B4-BE49-F238E27FC236}">
                  <a16:creationId xmlns:a16="http://schemas.microsoft.com/office/drawing/2014/main" id="{409DE128-D862-4BFD-A27D-A0BB44D71992}"/>
                </a:ext>
              </a:extLst>
            </p:cNvPr>
            <p:cNvCxnSpPr/>
            <p:nvPr/>
          </p:nvCxnSpPr>
          <p:spPr>
            <a:xfrm flipH="1">
              <a:off x="1169177" y="5027751"/>
              <a:ext cx="241868"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6649868-DD6F-443F-BE13-F19222AFB018}"/>
                </a:ext>
              </a:extLst>
            </p:cNvPr>
            <p:cNvCxnSpPr/>
            <p:nvPr/>
          </p:nvCxnSpPr>
          <p:spPr>
            <a:xfrm>
              <a:off x="1169177" y="5035391"/>
              <a:ext cx="0" cy="417294"/>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F5C3D68-0860-4838-963A-09CA3FE82666}"/>
                </a:ext>
              </a:extLst>
            </p:cNvPr>
            <p:cNvCxnSpPr/>
            <p:nvPr/>
          </p:nvCxnSpPr>
          <p:spPr>
            <a:xfrm flipH="1" flipV="1">
              <a:off x="1154697" y="5444556"/>
              <a:ext cx="4307319" cy="4283"/>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EA8E76E-2017-41A0-A59E-226D2FED7598}"/>
                </a:ext>
              </a:extLst>
            </p:cNvPr>
            <p:cNvCxnSpPr/>
            <p:nvPr/>
          </p:nvCxnSpPr>
          <p:spPr>
            <a:xfrm>
              <a:off x="5439139" y="4813992"/>
              <a:ext cx="0" cy="629181"/>
            </a:xfrm>
            <a:prstGeom prst="line">
              <a:avLst/>
            </a:prstGeom>
            <a:ln w="19050">
              <a:headEnd type="oval"/>
              <a:tailEnd type="none"/>
            </a:ln>
          </p:spPr>
          <p:style>
            <a:lnRef idx="1">
              <a:schemeClr val="accent1"/>
            </a:lnRef>
            <a:fillRef idx="0">
              <a:schemeClr val="accent1"/>
            </a:fillRef>
            <a:effectRef idx="0">
              <a:schemeClr val="accent1"/>
            </a:effectRef>
            <a:fontRef idx="minor">
              <a:schemeClr val="tx1"/>
            </a:fontRef>
          </p:style>
        </p:cxnSp>
      </p:grpSp>
      <p:sp>
        <p:nvSpPr>
          <p:cNvPr id="106" name="TextBox 105">
            <a:extLst>
              <a:ext uri="{FF2B5EF4-FFF2-40B4-BE49-F238E27FC236}">
                <a16:creationId xmlns:a16="http://schemas.microsoft.com/office/drawing/2014/main" id="{721921D0-9F34-4497-B227-7A60787C822B}"/>
              </a:ext>
            </a:extLst>
          </p:cNvPr>
          <p:cNvSpPr txBox="1"/>
          <p:nvPr/>
        </p:nvSpPr>
        <p:spPr>
          <a:xfrm>
            <a:off x="7972252" y="6095896"/>
            <a:ext cx="707938" cy="300082"/>
          </a:xfrm>
          <a:prstGeom prst="rect">
            <a:avLst/>
          </a:prstGeom>
          <a:noFill/>
        </p:spPr>
        <p:txBody>
          <a:bodyPr wrap="square" rtlCol="0">
            <a:spAutoFit/>
          </a:bodyPr>
          <a:lstStyle/>
          <a:p>
            <a:pPr algn="ctr"/>
            <a:r>
              <a:rPr lang="en-US" sz="1350" dirty="0"/>
              <a:t>Clock</a:t>
            </a:r>
          </a:p>
        </p:txBody>
      </p:sp>
      <p:sp>
        <p:nvSpPr>
          <p:cNvPr id="107" name="TextBox 106">
            <a:extLst>
              <a:ext uri="{FF2B5EF4-FFF2-40B4-BE49-F238E27FC236}">
                <a16:creationId xmlns:a16="http://schemas.microsoft.com/office/drawing/2014/main" id="{94A92564-ADF2-4F5C-800C-E96444BF1D7C}"/>
              </a:ext>
            </a:extLst>
          </p:cNvPr>
          <p:cNvSpPr txBox="1"/>
          <p:nvPr/>
        </p:nvSpPr>
        <p:spPr>
          <a:xfrm>
            <a:off x="8637974" y="599390"/>
            <a:ext cx="203597" cy="323165"/>
          </a:xfrm>
          <a:prstGeom prst="rect">
            <a:avLst/>
          </a:prstGeom>
          <a:noFill/>
        </p:spPr>
        <p:txBody>
          <a:bodyPr wrap="square" rtlCol="0">
            <a:spAutoFit/>
          </a:bodyPr>
          <a:lstStyle/>
          <a:p>
            <a:pPr algn="ctr"/>
            <a:r>
              <a:rPr lang="en-US" sz="1500" dirty="0">
                <a:solidFill>
                  <a:schemeClr val="bg1"/>
                </a:solidFill>
              </a:rPr>
              <a:t>7</a:t>
            </a:r>
          </a:p>
        </p:txBody>
      </p:sp>
      <p:sp>
        <p:nvSpPr>
          <p:cNvPr id="108" name="TextBox 107">
            <a:extLst>
              <a:ext uri="{FF2B5EF4-FFF2-40B4-BE49-F238E27FC236}">
                <a16:creationId xmlns:a16="http://schemas.microsoft.com/office/drawing/2014/main" id="{1804C0EA-6DE8-4633-A3E1-F4F6961E50FA}"/>
              </a:ext>
            </a:extLst>
          </p:cNvPr>
          <p:cNvSpPr txBox="1"/>
          <p:nvPr/>
        </p:nvSpPr>
        <p:spPr>
          <a:xfrm>
            <a:off x="8630201" y="1307859"/>
            <a:ext cx="203597" cy="323165"/>
          </a:xfrm>
          <a:prstGeom prst="rect">
            <a:avLst/>
          </a:prstGeom>
          <a:noFill/>
        </p:spPr>
        <p:txBody>
          <a:bodyPr wrap="square" rtlCol="0">
            <a:spAutoFit/>
          </a:bodyPr>
          <a:lstStyle/>
          <a:p>
            <a:pPr algn="ctr"/>
            <a:r>
              <a:rPr lang="en-US" sz="1500" dirty="0">
                <a:solidFill>
                  <a:schemeClr val="bg1"/>
                </a:solidFill>
              </a:rPr>
              <a:t>1</a:t>
            </a:r>
          </a:p>
        </p:txBody>
      </p:sp>
      <p:sp>
        <p:nvSpPr>
          <p:cNvPr id="109" name="TextBox 108">
            <a:extLst>
              <a:ext uri="{FF2B5EF4-FFF2-40B4-BE49-F238E27FC236}">
                <a16:creationId xmlns:a16="http://schemas.microsoft.com/office/drawing/2014/main" id="{8DCC505A-6E60-4D27-B24B-140A7FDEC66D}"/>
              </a:ext>
            </a:extLst>
          </p:cNvPr>
          <p:cNvSpPr txBox="1"/>
          <p:nvPr/>
        </p:nvSpPr>
        <p:spPr>
          <a:xfrm>
            <a:off x="8631861" y="1964257"/>
            <a:ext cx="203597" cy="323165"/>
          </a:xfrm>
          <a:prstGeom prst="rect">
            <a:avLst/>
          </a:prstGeom>
          <a:noFill/>
        </p:spPr>
        <p:txBody>
          <a:bodyPr wrap="square" rtlCol="0">
            <a:spAutoFit/>
          </a:bodyPr>
          <a:lstStyle/>
          <a:p>
            <a:pPr algn="ctr"/>
            <a:r>
              <a:rPr lang="en-US" sz="1500" dirty="0">
                <a:solidFill>
                  <a:schemeClr val="bg1"/>
                </a:solidFill>
              </a:rPr>
              <a:t>2</a:t>
            </a:r>
          </a:p>
        </p:txBody>
      </p:sp>
      <p:sp>
        <p:nvSpPr>
          <p:cNvPr id="110" name="TextBox 109">
            <a:extLst>
              <a:ext uri="{FF2B5EF4-FFF2-40B4-BE49-F238E27FC236}">
                <a16:creationId xmlns:a16="http://schemas.microsoft.com/office/drawing/2014/main" id="{12403034-7148-4FB0-967D-EA7FD0E2C517}"/>
              </a:ext>
            </a:extLst>
          </p:cNvPr>
          <p:cNvSpPr txBox="1"/>
          <p:nvPr/>
        </p:nvSpPr>
        <p:spPr>
          <a:xfrm>
            <a:off x="8631246" y="2575923"/>
            <a:ext cx="203597" cy="323165"/>
          </a:xfrm>
          <a:prstGeom prst="rect">
            <a:avLst/>
          </a:prstGeom>
          <a:noFill/>
        </p:spPr>
        <p:txBody>
          <a:bodyPr wrap="square" rtlCol="0">
            <a:spAutoFit/>
          </a:bodyPr>
          <a:lstStyle/>
          <a:p>
            <a:pPr algn="ctr"/>
            <a:r>
              <a:rPr lang="en-US" sz="1500" dirty="0">
                <a:solidFill>
                  <a:schemeClr val="bg1"/>
                </a:solidFill>
              </a:rPr>
              <a:t>3</a:t>
            </a:r>
          </a:p>
        </p:txBody>
      </p:sp>
      <p:sp>
        <p:nvSpPr>
          <p:cNvPr id="111" name="TextBox 110">
            <a:extLst>
              <a:ext uri="{FF2B5EF4-FFF2-40B4-BE49-F238E27FC236}">
                <a16:creationId xmlns:a16="http://schemas.microsoft.com/office/drawing/2014/main" id="{A1B9213F-17C0-4EA7-AD46-D3EC2AB1721D}"/>
              </a:ext>
            </a:extLst>
          </p:cNvPr>
          <p:cNvSpPr txBox="1"/>
          <p:nvPr/>
        </p:nvSpPr>
        <p:spPr>
          <a:xfrm>
            <a:off x="8631684" y="3367529"/>
            <a:ext cx="203597" cy="323165"/>
          </a:xfrm>
          <a:prstGeom prst="rect">
            <a:avLst/>
          </a:prstGeom>
          <a:noFill/>
        </p:spPr>
        <p:txBody>
          <a:bodyPr wrap="square" rtlCol="0">
            <a:spAutoFit/>
          </a:bodyPr>
          <a:lstStyle/>
          <a:p>
            <a:pPr algn="ctr"/>
            <a:r>
              <a:rPr lang="en-US" sz="1500" dirty="0">
                <a:solidFill>
                  <a:schemeClr val="bg1"/>
                </a:solidFill>
              </a:rPr>
              <a:t>4</a:t>
            </a:r>
          </a:p>
        </p:txBody>
      </p:sp>
      <p:sp>
        <p:nvSpPr>
          <p:cNvPr id="112" name="TextBox 111">
            <a:extLst>
              <a:ext uri="{FF2B5EF4-FFF2-40B4-BE49-F238E27FC236}">
                <a16:creationId xmlns:a16="http://schemas.microsoft.com/office/drawing/2014/main" id="{3F820B92-F1E4-4B85-8F19-9FD55CBB8B9C}"/>
              </a:ext>
            </a:extLst>
          </p:cNvPr>
          <p:cNvSpPr txBox="1"/>
          <p:nvPr/>
        </p:nvSpPr>
        <p:spPr>
          <a:xfrm>
            <a:off x="8637974" y="4600040"/>
            <a:ext cx="203597" cy="323165"/>
          </a:xfrm>
          <a:prstGeom prst="rect">
            <a:avLst/>
          </a:prstGeom>
          <a:noFill/>
        </p:spPr>
        <p:txBody>
          <a:bodyPr wrap="square" rtlCol="0">
            <a:spAutoFit/>
          </a:bodyPr>
          <a:lstStyle/>
          <a:p>
            <a:pPr algn="ctr"/>
            <a:r>
              <a:rPr lang="en-US" sz="1500" dirty="0">
                <a:solidFill>
                  <a:schemeClr val="bg1"/>
                </a:solidFill>
              </a:rPr>
              <a:t>5</a:t>
            </a:r>
          </a:p>
        </p:txBody>
      </p:sp>
      <p:sp>
        <p:nvSpPr>
          <p:cNvPr id="113" name="TextBox 112">
            <a:extLst>
              <a:ext uri="{FF2B5EF4-FFF2-40B4-BE49-F238E27FC236}">
                <a16:creationId xmlns:a16="http://schemas.microsoft.com/office/drawing/2014/main" id="{8B23D36B-FE7B-4AA6-A7CC-EC84459949EB}"/>
              </a:ext>
            </a:extLst>
          </p:cNvPr>
          <p:cNvSpPr txBox="1"/>
          <p:nvPr/>
        </p:nvSpPr>
        <p:spPr>
          <a:xfrm>
            <a:off x="8630201" y="5212967"/>
            <a:ext cx="203597" cy="323165"/>
          </a:xfrm>
          <a:prstGeom prst="rect">
            <a:avLst/>
          </a:prstGeom>
          <a:noFill/>
        </p:spPr>
        <p:txBody>
          <a:bodyPr wrap="square" rtlCol="0">
            <a:spAutoFit/>
          </a:bodyPr>
          <a:lstStyle/>
          <a:p>
            <a:pPr algn="ctr"/>
            <a:r>
              <a:rPr lang="en-US" sz="1500" dirty="0">
                <a:solidFill>
                  <a:schemeClr val="bg1"/>
                </a:solidFill>
              </a:rPr>
              <a:t>6</a:t>
            </a:r>
          </a:p>
        </p:txBody>
      </p:sp>
      <p:sp>
        <p:nvSpPr>
          <p:cNvPr id="114" name="TextBox 113">
            <a:extLst>
              <a:ext uri="{FF2B5EF4-FFF2-40B4-BE49-F238E27FC236}">
                <a16:creationId xmlns:a16="http://schemas.microsoft.com/office/drawing/2014/main" id="{F6C94510-AC87-4BD1-8758-E48C0B947199}"/>
              </a:ext>
            </a:extLst>
          </p:cNvPr>
          <p:cNvSpPr txBox="1"/>
          <p:nvPr/>
        </p:nvSpPr>
        <p:spPr>
          <a:xfrm>
            <a:off x="8497043" y="164000"/>
            <a:ext cx="485459" cy="553998"/>
          </a:xfrm>
          <a:prstGeom prst="rect">
            <a:avLst/>
          </a:prstGeom>
          <a:noFill/>
        </p:spPr>
        <p:txBody>
          <a:bodyPr wrap="square" rtlCol="0">
            <a:spAutoFit/>
          </a:bodyPr>
          <a:lstStyle/>
          <a:p>
            <a:pPr algn="ctr"/>
            <a:r>
              <a:rPr lang="en-US" sz="1500" dirty="0">
                <a:solidFill>
                  <a:schemeClr val="bg1"/>
                </a:solidFill>
              </a:rPr>
              <a:t>Bus</a:t>
            </a:r>
          </a:p>
        </p:txBody>
      </p:sp>
      <p:cxnSp>
        <p:nvCxnSpPr>
          <p:cNvPr id="115" name="Straight Arrow Connector 114">
            <a:extLst>
              <a:ext uri="{FF2B5EF4-FFF2-40B4-BE49-F238E27FC236}">
                <a16:creationId xmlns:a16="http://schemas.microsoft.com/office/drawing/2014/main" id="{2E1FB4E1-7695-4416-AF57-9F45AEB322FC}"/>
              </a:ext>
            </a:extLst>
          </p:cNvPr>
          <p:cNvCxnSpPr>
            <a:stCxn id="24" idx="1"/>
          </p:cNvCxnSpPr>
          <p:nvPr/>
        </p:nvCxnSpPr>
        <p:spPr>
          <a:xfrm flipH="1">
            <a:off x="5539472" y="3516691"/>
            <a:ext cx="422897" cy="2498"/>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4966E390-B8A3-4158-B98E-9DD26EF98162}"/>
              </a:ext>
            </a:extLst>
          </p:cNvPr>
          <p:cNvCxnSpPr/>
          <p:nvPr/>
        </p:nvCxnSpPr>
        <p:spPr>
          <a:xfrm flipH="1">
            <a:off x="5532478" y="3331733"/>
            <a:ext cx="18140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899AC6-0618-4135-843E-6A2A3868DBB1}"/>
              </a:ext>
            </a:extLst>
          </p:cNvPr>
          <p:cNvCxnSpPr/>
          <p:nvPr/>
        </p:nvCxnSpPr>
        <p:spPr>
          <a:xfrm flipH="1">
            <a:off x="8143682" y="164000"/>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A256F52-610A-4812-8348-912E22C790A1}"/>
              </a:ext>
            </a:extLst>
          </p:cNvPr>
          <p:cNvCxnSpPr/>
          <p:nvPr/>
        </p:nvCxnSpPr>
        <p:spPr>
          <a:xfrm flipH="1">
            <a:off x="8139449" y="337001"/>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DA9A172-0649-4846-8D08-4AFC250F0DC4}"/>
              </a:ext>
            </a:extLst>
          </p:cNvPr>
          <p:cNvCxnSpPr/>
          <p:nvPr/>
        </p:nvCxnSpPr>
        <p:spPr>
          <a:xfrm flipH="1">
            <a:off x="8139449" y="510236"/>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3B084E60-7420-4FBC-A023-301A1D8FFC2B}"/>
              </a:ext>
            </a:extLst>
          </p:cNvPr>
          <p:cNvSpPr txBox="1"/>
          <p:nvPr/>
        </p:nvSpPr>
        <p:spPr>
          <a:xfrm>
            <a:off x="7872703" y="0"/>
            <a:ext cx="329374" cy="438582"/>
          </a:xfrm>
          <a:prstGeom prst="rect">
            <a:avLst/>
          </a:prstGeom>
          <a:noFill/>
        </p:spPr>
        <p:txBody>
          <a:bodyPr wrap="square" rtlCol="0">
            <a:spAutoFit/>
          </a:bodyPr>
          <a:lstStyle/>
          <a:p>
            <a:pPr algn="ctr"/>
            <a:r>
              <a:rPr lang="en-US" sz="1350" dirty="0"/>
              <a:t>S</a:t>
            </a:r>
            <a:r>
              <a:rPr lang="en-US" sz="1350" baseline="-25000" dirty="0"/>
              <a:t>2</a:t>
            </a:r>
          </a:p>
        </p:txBody>
      </p:sp>
      <p:sp>
        <p:nvSpPr>
          <p:cNvPr id="121" name="TextBox 120">
            <a:extLst>
              <a:ext uri="{FF2B5EF4-FFF2-40B4-BE49-F238E27FC236}">
                <a16:creationId xmlns:a16="http://schemas.microsoft.com/office/drawing/2014/main" id="{836520B8-5F2C-4038-8C96-8C7958BB00A6}"/>
              </a:ext>
            </a:extLst>
          </p:cNvPr>
          <p:cNvSpPr txBox="1"/>
          <p:nvPr/>
        </p:nvSpPr>
        <p:spPr>
          <a:xfrm>
            <a:off x="7877275" y="165721"/>
            <a:ext cx="329374" cy="438582"/>
          </a:xfrm>
          <a:prstGeom prst="rect">
            <a:avLst/>
          </a:prstGeom>
          <a:noFill/>
        </p:spPr>
        <p:txBody>
          <a:bodyPr wrap="square" rtlCol="0">
            <a:spAutoFit/>
          </a:bodyPr>
          <a:lstStyle/>
          <a:p>
            <a:pPr algn="ctr"/>
            <a:r>
              <a:rPr lang="en-US" sz="1350" dirty="0"/>
              <a:t>S</a:t>
            </a:r>
            <a:r>
              <a:rPr lang="en-US" sz="1350" baseline="-25000" dirty="0"/>
              <a:t>1</a:t>
            </a:r>
          </a:p>
        </p:txBody>
      </p:sp>
      <p:sp>
        <p:nvSpPr>
          <p:cNvPr id="122" name="TextBox 121">
            <a:extLst>
              <a:ext uri="{FF2B5EF4-FFF2-40B4-BE49-F238E27FC236}">
                <a16:creationId xmlns:a16="http://schemas.microsoft.com/office/drawing/2014/main" id="{4A003C30-537D-41FB-996D-7D0F7B1B16B9}"/>
              </a:ext>
            </a:extLst>
          </p:cNvPr>
          <p:cNvSpPr txBox="1"/>
          <p:nvPr/>
        </p:nvSpPr>
        <p:spPr>
          <a:xfrm>
            <a:off x="7876145" y="332625"/>
            <a:ext cx="329374" cy="438582"/>
          </a:xfrm>
          <a:prstGeom prst="rect">
            <a:avLst/>
          </a:prstGeom>
          <a:noFill/>
        </p:spPr>
        <p:txBody>
          <a:bodyPr wrap="square" rtlCol="0">
            <a:spAutoFit/>
          </a:bodyPr>
          <a:lstStyle/>
          <a:p>
            <a:pPr algn="ctr"/>
            <a:r>
              <a:rPr lang="en-US" sz="1350" dirty="0"/>
              <a:t>S</a:t>
            </a:r>
            <a:r>
              <a:rPr lang="en-US" sz="1350" baseline="-25000" dirty="0"/>
              <a:t>0</a:t>
            </a:r>
          </a:p>
        </p:txBody>
      </p:sp>
      <p:sp>
        <p:nvSpPr>
          <p:cNvPr id="123" name="Title 1">
            <a:extLst>
              <a:ext uri="{FF2B5EF4-FFF2-40B4-BE49-F238E27FC236}">
                <a16:creationId xmlns:a16="http://schemas.microsoft.com/office/drawing/2014/main" id="{9B1213E1-D561-4C95-B32D-6D1B4BF330D8}"/>
              </a:ext>
            </a:extLst>
          </p:cNvPr>
          <p:cNvSpPr txBox="1">
            <a:spLocks/>
          </p:cNvSpPr>
          <p:nvPr/>
        </p:nvSpPr>
        <p:spPr>
          <a:xfrm>
            <a:off x="-26733" y="141413"/>
            <a:ext cx="3584764" cy="2779438"/>
          </a:xfrm>
          <a:prstGeom prst="rect">
            <a:avLst/>
          </a:prstGeom>
        </p:spPr>
        <p:txBody>
          <a:bodyPr vert="horz">
            <a:normAutofit/>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US" dirty="0"/>
              <a:t>Common Bus System of Basic Computer</a:t>
            </a:r>
          </a:p>
        </p:txBody>
      </p:sp>
      <p:sp>
        <p:nvSpPr>
          <p:cNvPr id="2" name="TextBox 1">
            <a:extLst>
              <a:ext uri="{FF2B5EF4-FFF2-40B4-BE49-F238E27FC236}">
                <a16:creationId xmlns:a16="http://schemas.microsoft.com/office/drawing/2014/main" id="{A77F597C-4794-4917-984E-C52382260393}"/>
              </a:ext>
            </a:extLst>
          </p:cNvPr>
          <p:cNvSpPr txBox="1"/>
          <p:nvPr/>
        </p:nvSpPr>
        <p:spPr>
          <a:xfrm>
            <a:off x="981694" y="4169651"/>
            <a:ext cx="1567909" cy="523220"/>
          </a:xfrm>
          <a:prstGeom prst="rect">
            <a:avLst/>
          </a:prstGeom>
          <a:noFill/>
        </p:spPr>
        <p:txBody>
          <a:bodyPr wrap="square" rtlCol="0">
            <a:spAutoFit/>
          </a:bodyPr>
          <a:lstStyle/>
          <a:p>
            <a:r>
              <a:rPr lang="en-US" sz="2800">
                <a:solidFill>
                  <a:schemeClr val="accent6"/>
                </a:solidFill>
              </a:rPr>
              <a:t>DR      AC</a:t>
            </a:r>
            <a:endParaRPr lang="en-IN" sz="2800" dirty="0">
              <a:solidFill>
                <a:schemeClr val="accent6"/>
              </a:solidFill>
            </a:endParaRPr>
          </a:p>
        </p:txBody>
      </p:sp>
      <p:cxnSp>
        <p:nvCxnSpPr>
          <p:cNvPr id="124" name="Straight Arrow Connector 123">
            <a:extLst>
              <a:ext uri="{FF2B5EF4-FFF2-40B4-BE49-F238E27FC236}">
                <a16:creationId xmlns:a16="http://schemas.microsoft.com/office/drawing/2014/main" id="{FD78BF66-7331-4E6A-9A94-D9AA15F23E58}"/>
              </a:ext>
            </a:extLst>
          </p:cNvPr>
          <p:cNvCxnSpPr/>
          <p:nvPr/>
        </p:nvCxnSpPr>
        <p:spPr>
          <a:xfrm flipH="1">
            <a:off x="1500268" y="4445855"/>
            <a:ext cx="408840" cy="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243925CD-1541-491B-8061-79D23F5221F8}"/>
              </a:ext>
            </a:extLst>
          </p:cNvPr>
          <p:cNvSpPr txBox="1"/>
          <p:nvPr/>
        </p:nvSpPr>
        <p:spPr>
          <a:xfrm>
            <a:off x="966614" y="4995160"/>
            <a:ext cx="1567909" cy="523220"/>
          </a:xfrm>
          <a:prstGeom prst="rect">
            <a:avLst/>
          </a:prstGeom>
          <a:noFill/>
        </p:spPr>
        <p:txBody>
          <a:bodyPr wrap="square" rtlCol="0">
            <a:spAutoFit/>
          </a:bodyPr>
          <a:lstStyle/>
          <a:p>
            <a:r>
              <a:rPr lang="en-US" sz="2800" dirty="0">
                <a:solidFill>
                  <a:schemeClr val="tx2"/>
                </a:solidFill>
              </a:rPr>
              <a:t>AC      DR</a:t>
            </a:r>
            <a:endParaRPr lang="en-IN" sz="2800" dirty="0">
              <a:solidFill>
                <a:schemeClr val="tx2"/>
              </a:solidFill>
            </a:endParaRPr>
          </a:p>
        </p:txBody>
      </p:sp>
      <p:cxnSp>
        <p:nvCxnSpPr>
          <p:cNvPr id="126" name="Straight Arrow Connector 125">
            <a:extLst>
              <a:ext uri="{FF2B5EF4-FFF2-40B4-BE49-F238E27FC236}">
                <a16:creationId xmlns:a16="http://schemas.microsoft.com/office/drawing/2014/main" id="{07CFDA5C-914F-4DF9-9254-DCE2743B814C}"/>
              </a:ext>
            </a:extLst>
          </p:cNvPr>
          <p:cNvCxnSpPr/>
          <p:nvPr/>
        </p:nvCxnSpPr>
        <p:spPr>
          <a:xfrm flipH="1">
            <a:off x="1485188" y="5271364"/>
            <a:ext cx="408840"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95CE1BBB-AD7C-424B-8863-DD91729FF8DC}"/>
              </a:ext>
            </a:extLst>
          </p:cNvPr>
          <p:cNvSpPr txBox="1"/>
          <p:nvPr/>
        </p:nvSpPr>
        <p:spPr>
          <a:xfrm>
            <a:off x="7711440" y="-2041"/>
            <a:ext cx="250250" cy="646331"/>
          </a:xfrm>
          <a:prstGeom prst="rect">
            <a:avLst/>
          </a:prstGeom>
          <a:noFill/>
        </p:spPr>
        <p:txBody>
          <a:bodyPr wrap="square" rtlCol="0">
            <a:spAutoFit/>
          </a:bodyPr>
          <a:lstStyle/>
          <a:p>
            <a:r>
              <a:rPr lang="en-US" sz="1200" b="1" dirty="0">
                <a:solidFill>
                  <a:schemeClr val="accent6"/>
                </a:solidFill>
              </a:rPr>
              <a:t>1</a:t>
            </a:r>
          </a:p>
          <a:p>
            <a:r>
              <a:rPr lang="en-US" sz="1200" b="1" dirty="0">
                <a:solidFill>
                  <a:schemeClr val="accent6"/>
                </a:solidFill>
              </a:rPr>
              <a:t>0</a:t>
            </a:r>
          </a:p>
          <a:p>
            <a:r>
              <a:rPr lang="en-US" sz="1200" b="1" dirty="0">
                <a:solidFill>
                  <a:schemeClr val="accent6"/>
                </a:solidFill>
              </a:rPr>
              <a:t>0</a:t>
            </a:r>
            <a:endParaRPr lang="en-IN" sz="1200" b="1" dirty="0">
              <a:solidFill>
                <a:schemeClr val="accent6"/>
              </a:solidFill>
            </a:endParaRPr>
          </a:p>
        </p:txBody>
      </p:sp>
      <p:cxnSp>
        <p:nvCxnSpPr>
          <p:cNvPr id="128" name="Straight Arrow Connector 127">
            <a:extLst>
              <a:ext uri="{FF2B5EF4-FFF2-40B4-BE49-F238E27FC236}">
                <a16:creationId xmlns:a16="http://schemas.microsoft.com/office/drawing/2014/main" id="{499EA40F-4362-43F8-BA5F-0BC05B20E629}"/>
              </a:ext>
            </a:extLst>
          </p:cNvPr>
          <p:cNvCxnSpPr/>
          <p:nvPr/>
        </p:nvCxnSpPr>
        <p:spPr>
          <a:xfrm flipH="1">
            <a:off x="7556001" y="3531056"/>
            <a:ext cx="1053684" cy="0"/>
          </a:xfrm>
          <a:prstGeom prst="straightConnector1">
            <a:avLst/>
          </a:prstGeom>
          <a:ln w="19050">
            <a:solidFill>
              <a:schemeClr val="accent6"/>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4DACE1BC-F73F-415F-91BC-B2EFD148FEF3}"/>
              </a:ext>
            </a:extLst>
          </p:cNvPr>
          <p:cNvSpPr txBox="1"/>
          <p:nvPr/>
        </p:nvSpPr>
        <p:spPr>
          <a:xfrm>
            <a:off x="6342137" y="6378496"/>
            <a:ext cx="524681" cy="369332"/>
          </a:xfrm>
          <a:prstGeom prst="rect">
            <a:avLst/>
          </a:prstGeom>
          <a:noFill/>
        </p:spPr>
        <p:txBody>
          <a:bodyPr wrap="square">
            <a:spAutoFit/>
          </a:bodyPr>
          <a:lstStyle/>
          <a:p>
            <a:r>
              <a:rPr lang="en-US" sz="1800" b="1" dirty="0">
                <a:solidFill>
                  <a:schemeClr val="bg2"/>
                </a:solidFill>
              </a:rPr>
              <a:t>AC</a:t>
            </a:r>
            <a:endParaRPr lang="en-IN" b="1" dirty="0">
              <a:solidFill>
                <a:schemeClr val="bg2"/>
              </a:solidFill>
            </a:endParaRPr>
          </a:p>
        </p:txBody>
      </p:sp>
      <p:sp>
        <p:nvSpPr>
          <p:cNvPr id="131" name="TextBox 130">
            <a:extLst>
              <a:ext uri="{FF2B5EF4-FFF2-40B4-BE49-F238E27FC236}">
                <a16:creationId xmlns:a16="http://schemas.microsoft.com/office/drawing/2014/main" id="{07FF6A79-CF55-4AAC-B08D-BCFDF50AEF55}"/>
              </a:ext>
            </a:extLst>
          </p:cNvPr>
          <p:cNvSpPr txBox="1"/>
          <p:nvPr/>
        </p:nvSpPr>
        <p:spPr>
          <a:xfrm>
            <a:off x="5839281" y="2917043"/>
            <a:ext cx="250250" cy="307777"/>
          </a:xfrm>
          <a:prstGeom prst="rect">
            <a:avLst/>
          </a:prstGeom>
          <a:noFill/>
        </p:spPr>
        <p:txBody>
          <a:bodyPr wrap="square" rtlCol="0">
            <a:spAutoFit/>
          </a:bodyPr>
          <a:lstStyle/>
          <a:p>
            <a:r>
              <a:rPr lang="en-US" sz="1400" b="1" dirty="0">
                <a:solidFill>
                  <a:schemeClr val="accent6"/>
                </a:solidFill>
              </a:rPr>
              <a:t>1</a:t>
            </a:r>
          </a:p>
        </p:txBody>
      </p:sp>
      <p:sp>
        <p:nvSpPr>
          <p:cNvPr id="132" name="TextBox 131">
            <a:extLst>
              <a:ext uri="{FF2B5EF4-FFF2-40B4-BE49-F238E27FC236}">
                <a16:creationId xmlns:a16="http://schemas.microsoft.com/office/drawing/2014/main" id="{CC6ED823-E687-4D12-AC18-93C6882F1A8F}"/>
              </a:ext>
            </a:extLst>
          </p:cNvPr>
          <p:cNvSpPr txBox="1"/>
          <p:nvPr/>
        </p:nvSpPr>
        <p:spPr>
          <a:xfrm>
            <a:off x="4107769" y="2527638"/>
            <a:ext cx="524681" cy="369332"/>
          </a:xfrm>
          <a:prstGeom prst="rect">
            <a:avLst/>
          </a:prstGeom>
          <a:noFill/>
        </p:spPr>
        <p:txBody>
          <a:bodyPr wrap="square">
            <a:spAutoFit/>
          </a:bodyPr>
          <a:lstStyle/>
          <a:p>
            <a:r>
              <a:rPr lang="en-US" sz="1800" b="1" dirty="0">
                <a:solidFill>
                  <a:schemeClr val="bg2"/>
                </a:solidFill>
              </a:rPr>
              <a:t>AC</a:t>
            </a:r>
            <a:endParaRPr lang="en-IN" b="1" dirty="0">
              <a:solidFill>
                <a:schemeClr val="bg2"/>
              </a:solidFill>
            </a:endParaRPr>
          </a:p>
        </p:txBody>
      </p:sp>
      <p:grpSp>
        <p:nvGrpSpPr>
          <p:cNvPr id="133" name="Group 132">
            <a:extLst>
              <a:ext uri="{FF2B5EF4-FFF2-40B4-BE49-F238E27FC236}">
                <a16:creationId xmlns:a16="http://schemas.microsoft.com/office/drawing/2014/main" id="{3901F8D5-5E01-4839-AAF2-51F31808E695}"/>
              </a:ext>
            </a:extLst>
          </p:cNvPr>
          <p:cNvGrpSpPr/>
          <p:nvPr/>
        </p:nvGrpSpPr>
        <p:grpSpPr>
          <a:xfrm>
            <a:off x="4651211" y="2725964"/>
            <a:ext cx="3387314" cy="666306"/>
            <a:chOff x="945598" y="3733522"/>
            <a:chExt cx="4516418" cy="888408"/>
          </a:xfrm>
        </p:grpSpPr>
        <p:cxnSp>
          <p:nvCxnSpPr>
            <p:cNvPr id="134" name="Straight Connector 133">
              <a:extLst>
                <a:ext uri="{FF2B5EF4-FFF2-40B4-BE49-F238E27FC236}">
                  <a16:creationId xmlns:a16="http://schemas.microsoft.com/office/drawing/2014/main" id="{A78242D6-685C-417A-AFC3-205DC3BB15D9}"/>
                </a:ext>
              </a:extLst>
            </p:cNvPr>
            <p:cNvCxnSpPr/>
            <p:nvPr/>
          </p:nvCxnSpPr>
          <p:spPr>
            <a:xfrm>
              <a:off x="5448317" y="3733522"/>
              <a:ext cx="0" cy="629181"/>
            </a:xfrm>
            <a:prstGeom prst="line">
              <a:avLst/>
            </a:prstGeom>
            <a:ln w="1905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881D163-4EAE-48A1-A3EB-EBBF0C59E111}"/>
                </a:ext>
              </a:extLst>
            </p:cNvPr>
            <p:cNvCxnSpPr/>
            <p:nvPr/>
          </p:nvCxnSpPr>
          <p:spPr>
            <a:xfrm flipH="1">
              <a:off x="969266" y="4356607"/>
              <a:ext cx="4492750" cy="0"/>
            </a:xfrm>
            <a:prstGeom prst="straightConnector1">
              <a:avLst/>
            </a:prstGeom>
            <a:ln w="19050">
              <a:solidFill>
                <a:schemeClr val="tx2"/>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7147480-EB89-469E-90AD-9B087862E580}"/>
                </a:ext>
              </a:extLst>
            </p:cNvPr>
            <p:cNvCxnSpPr/>
            <p:nvPr/>
          </p:nvCxnSpPr>
          <p:spPr>
            <a:xfrm>
              <a:off x="964675" y="4344415"/>
              <a:ext cx="0" cy="277515"/>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6C1575A7-9312-45B3-95A4-91C9AC0A182C}"/>
                </a:ext>
              </a:extLst>
            </p:cNvPr>
            <p:cNvCxnSpPr/>
            <p:nvPr/>
          </p:nvCxnSpPr>
          <p:spPr>
            <a:xfrm flipH="1">
              <a:off x="945598" y="4616889"/>
              <a:ext cx="483735" cy="0"/>
            </a:xfrm>
            <a:prstGeom prst="straightConnector1">
              <a:avLst/>
            </a:prstGeom>
            <a:ln w="19050">
              <a:solidFill>
                <a:schemeClr val="tx2"/>
              </a:solidFill>
              <a:headEnd type="stealth" w="lg" len="lg"/>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34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par>
                                <p:cTn id="59" presetID="10"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par>
                                <p:cTn id="76" presetID="10" presetClass="entr" presetSubtype="0"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par>
                                <p:cTn id="79" presetID="10"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par>
                                <p:cTn id="96" presetID="10" presetClass="entr" presetSubtype="0" fill="hold"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500"/>
                                        <p:tgtEl>
                                          <p:spTgt spid="3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500"/>
                                        <p:tgtEl>
                                          <p:spTgt spid="3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fade">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fade">
                                      <p:cBhvr>
                                        <p:cTn id="115" dur="500"/>
                                        <p:tgtEl>
                                          <p:spTgt spid="26"/>
                                        </p:tgtEl>
                                      </p:cBhvr>
                                    </p:animEffect>
                                  </p:childTnLst>
                                </p:cTn>
                              </p:par>
                              <p:par>
                                <p:cTn id="116" presetID="10" presetClass="entr" presetSubtype="0" fill="hold"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500"/>
                                        <p:tgtEl>
                                          <p:spTgt spid="28"/>
                                        </p:tgtEl>
                                      </p:cBhvr>
                                    </p:animEffect>
                                  </p:childTnLst>
                                </p:cTn>
                              </p:par>
                              <p:par>
                                <p:cTn id="119" presetID="10" presetClass="entr" presetSubtype="0" fill="hold"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fade">
                                      <p:cBhvr>
                                        <p:cTn id="121" dur="500"/>
                                        <p:tgtEl>
                                          <p:spTgt spid="3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5"/>
                                        </p:tgtEl>
                                        <p:attrNameLst>
                                          <p:attrName>style.visibility</p:attrName>
                                        </p:attrNameLst>
                                      </p:cBhvr>
                                      <p:to>
                                        <p:strVal val="visible"/>
                                      </p:to>
                                    </p:set>
                                    <p:animEffect transition="in" filter="fade">
                                      <p:cBhvr>
                                        <p:cTn id="124" dur="500"/>
                                        <p:tgtEl>
                                          <p:spTgt spid="2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9"/>
                                        </p:tgtEl>
                                        <p:attrNameLst>
                                          <p:attrName>style.visibility</p:attrName>
                                        </p:attrNameLst>
                                      </p:cBhvr>
                                      <p:to>
                                        <p:strVal val="visible"/>
                                      </p:to>
                                    </p:set>
                                    <p:animEffect transition="in" filter="fade">
                                      <p:cBhvr>
                                        <p:cTn id="130" dur="500"/>
                                        <p:tgtEl>
                                          <p:spTgt spid="29"/>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fade">
                                      <p:cBhvr>
                                        <p:cTn id="135" dur="500"/>
                                        <p:tgtEl>
                                          <p:spTgt spid="1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0"/>
                                        </p:tgtEl>
                                        <p:attrNameLst>
                                          <p:attrName>style.visibility</p:attrName>
                                        </p:attrNameLst>
                                      </p:cBhvr>
                                      <p:to>
                                        <p:strVal val="visible"/>
                                      </p:to>
                                    </p:set>
                                    <p:animEffect transition="in" filter="fade">
                                      <p:cBhvr>
                                        <p:cTn id="138" dur="500"/>
                                        <p:tgtEl>
                                          <p:spTgt spid="10"/>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9"/>
                                        </p:tgtEl>
                                        <p:attrNameLst>
                                          <p:attrName>style.visibility</p:attrName>
                                        </p:attrNameLst>
                                      </p:cBhvr>
                                      <p:to>
                                        <p:strVal val="visible"/>
                                      </p:to>
                                    </p:set>
                                    <p:animEffect transition="in" filter="fade">
                                      <p:cBhvr>
                                        <p:cTn id="143" dur="500"/>
                                        <p:tgtEl>
                                          <p:spTgt spid="9"/>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8"/>
                                        </p:tgtEl>
                                        <p:attrNameLst>
                                          <p:attrName>style.visibility</p:attrName>
                                        </p:attrNameLst>
                                      </p:cBhvr>
                                      <p:to>
                                        <p:strVal val="visible"/>
                                      </p:to>
                                    </p:set>
                                    <p:animEffect transition="in" filter="fade">
                                      <p:cBhvr>
                                        <p:cTn id="146" dur="500"/>
                                        <p:tgtEl>
                                          <p:spTgt spid="8"/>
                                        </p:tgtEl>
                                      </p:cBhvr>
                                    </p:animEffect>
                                  </p:childTnLst>
                                </p:cTn>
                              </p:par>
                              <p:par>
                                <p:cTn id="147" presetID="10" presetClass="entr" presetSubtype="0" fill="hold" nodeType="withEffect">
                                  <p:stCondLst>
                                    <p:cond delay="0"/>
                                  </p:stCondLst>
                                  <p:childTnLst>
                                    <p:set>
                                      <p:cBhvr>
                                        <p:cTn id="148" dur="1" fill="hold">
                                          <p:stCondLst>
                                            <p:cond delay="0"/>
                                          </p:stCondLst>
                                        </p:cTn>
                                        <p:tgtEl>
                                          <p:spTgt spid="20"/>
                                        </p:tgtEl>
                                        <p:attrNameLst>
                                          <p:attrName>style.visibility</p:attrName>
                                        </p:attrNameLst>
                                      </p:cBhvr>
                                      <p:to>
                                        <p:strVal val="visible"/>
                                      </p:to>
                                    </p:set>
                                    <p:animEffect transition="in" filter="fade">
                                      <p:cBhvr>
                                        <p:cTn id="149" dur="500"/>
                                        <p:tgtEl>
                                          <p:spTgt spid="2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9"/>
                                        </p:tgtEl>
                                        <p:attrNameLst>
                                          <p:attrName>style.visibility</p:attrName>
                                        </p:attrNameLst>
                                      </p:cBhvr>
                                      <p:to>
                                        <p:strVal val="visible"/>
                                      </p:to>
                                    </p:set>
                                    <p:animEffect transition="in" filter="fade">
                                      <p:cBhvr>
                                        <p:cTn id="152" dur="500"/>
                                        <p:tgtEl>
                                          <p:spTgt spid="19"/>
                                        </p:tgtEl>
                                      </p:cBhvr>
                                    </p:animEffect>
                                  </p:childTnLst>
                                </p:cTn>
                              </p:par>
                              <p:par>
                                <p:cTn id="153" presetID="10" presetClass="entr" presetSubtype="0" fill="hold" nodeType="withEffect">
                                  <p:stCondLst>
                                    <p:cond delay="0"/>
                                  </p:stCondLst>
                                  <p:childTnLst>
                                    <p:set>
                                      <p:cBhvr>
                                        <p:cTn id="154" dur="1" fill="hold">
                                          <p:stCondLst>
                                            <p:cond delay="0"/>
                                          </p:stCondLst>
                                        </p:cTn>
                                        <p:tgtEl>
                                          <p:spTgt spid="22"/>
                                        </p:tgtEl>
                                        <p:attrNameLst>
                                          <p:attrName>style.visibility</p:attrName>
                                        </p:attrNameLst>
                                      </p:cBhvr>
                                      <p:to>
                                        <p:strVal val="visible"/>
                                      </p:to>
                                    </p:set>
                                    <p:animEffect transition="in" filter="fade">
                                      <p:cBhvr>
                                        <p:cTn id="155" dur="500"/>
                                        <p:tgtEl>
                                          <p:spTgt spid="22"/>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6"/>
                                        </p:tgtEl>
                                        <p:attrNameLst>
                                          <p:attrName>style.visibility</p:attrName>
                                        </p:attrNameLst>
                                      </p:cBhvr>
                                      <p:to>
                                        <p:strVal val="visible"/>
                                      </p:to>
                                    </p:set>
                                    <p:animEffect transition="in" filter="fade">
                                      <p:cBhvr>
                                        <p:cTn id="163" dur="500"/>
                                        <p:tgtEl>
                                          <p:spTgt spid="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5"/>
                                        </p:tgtEl>
                                        <p:attrNameLst>
                                          <p:attrName>style.visibility</p:attrName>
                                        </p:attrNameLst>
                                      </p:cBhvr>
                                      <p:to>
                                        <p:strVal val="visible"/>
                                      </p:to>
                                    </p:set>
                                    <p:animEffect transition="in" filter="fade">
                                      <p:cBhvr>
                                        <p:cTn id="166" dur="500"/>
                                        <p:tgtEl>
                                          <p:spTgt spid="5"/>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fade">
                                      <p:cBhvr>
                                        <p:cTn id="171" dur="500"/>
                                        <p:tgtEl>
                                          <p:spTgt spid="58"/>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06"/>
                                        </p:tgtEl>
                                        <p:attrNameLst>
                                          <p:attrName>style.visibility</p:attrName>
                                        </p:attrNameLst>
                                      </p:cBhvr>
                                      <p:to>
                                        <p:strVal val="visible"/>
                                      </p:to>
                                    </p:set>
                                    <p:animEffect transition="in" filter="fade">
                                      <p:cBhvr>
                                        <p:cTn id="174" dur="500"/>
                                        <p:tgtEl>
                                          <p:spTgt spid="106"/>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87"/>
                                        </p:tgtEl>
                                        <p:attrNameLst>
                                          <p:attrName>style.visibility</p:attrName>
                                        </p:attrNameLst>
                                      </p:cBhvr>
                                      <p:to>
                                        <p:strVal val="visible"/>
                                      </p:to>
                                    </p:set>
                                    <p:animEffect transition="in" filter="fade">
                                      <p:cBhvr>
                                        <p:cTn id="179" dur="500"/>
                                        <p:tgtEl>
                                          <p:spTgt spid="87"/>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5"/>
                                        </p:tgtEl>
                                        <p:attrNameLst>
                                          <p:attrName>style.visibility</p:attrName>
                                        </p:attrNameLst>
                                      </p:cBhvr>
                                      <p:to>
                                        <p:strVal val="visible"/>
                                      </p:to>
                                    </p:set>
                                    <p:animEffect transition="in" filter="fade">
                                      <p:cBhvr>
                                        <p:cTn id="185" dur="500"/>
                                        <p:tgtEl>
                                          <p:spTgt spid="85"/>
                                        </p:tgtEl>
                                      </p:cBhvr>
                                    </p:animEffect>
                                  </p:childTnLst>
                                </p:cTn>
                              </p:par>
                              <p:par>
                                <p:cTn id="186" presetID="10" presetClass="entr" presetSubtype="0" fill="hold" nodeType="withEffect">
                                  <p:stCondLst>
                                    <p:cond delay="0"/>
                                  </p:stCondLst>
                                  <p:childTnLst>
                                    <p:set>
                                      <p:cBhvr>
                                        <p:cTn id="187" dur="1" fill="hold">
                                          <p:stCondLst>
                                            <p:cond delay="0"/>
                                          </p:stCondLst>
                                        </p:cTn>
                                        <p:tgtEl>
                                          <p:spTgt spid="84"/>
                                        </p:tgtEl>
                                        <p:attrNameLst>
                                          <p:attrName>style.visibility</p:attrName>
                                        </p:attrNameLst>
                                      </p:cBhvr>
                                      <p:to>
                                        <p:strVal val="visible"/>
                                      </p:to>
                                    </p:set>
                                    <p:animEffect transition="in" filter="fade">
                                      <p:cBhvr>
                                        <p:cTn id="188" dur="500"/>
                                        <p:tgtEl>
                                          <p:spTgt spid="84"/>
                                        </p:tgtEl>
                                      </p:cBhvr>
                                    </p:animEffect>
                                  </p:childTnLst>
                                </p:cTn>
                              </p:par>
                              <p:par>
                                <p:cTn id="189" presetID="10" presetClass="entr" presetSubtype="0" fill="hold" nodeType="withEffect">
                                  <p:stCondLst>
                                    <p:cond delay="0"/>
                                  </p:stCondLst>
                                  <p:childTnLst>
                                    <p:set>
                                      <p:cBhvr>
                                        <p:cTn id="190" dur="1" fill="hold">
                                          <p:stCondLst>
                                            <p:cond delay="0"/>
                                          </p:stCondLst>
                                        </p:cTn>
                                        <p:tgtEl>
                                          <p:spTgt spid="83"/>
                                        </p:tgtEl>
                                        <p:attrNameLst>
                                          <p:attrName>style.visibility</p:attrName>
                                        </p:attrNameLst>
                                      </p:cBhvr>
                                      <p:to>
                                        <p:strVal val="visible"/>
                                      </p:to>
                                    </p:set>
                                    <p:animEffect transition="in" filter="fade">
                                      <p:cBhvr>
                                        <p:cTn id="191" dur="500"/>
                                        <p:tgtEl>
                                          <p:spTgt spid="83"/>
                                        </p:tgtEl>
                                      </p:cBhvr>
                                    </p:animEffect>
                                  </p:childTnLst>
                                </p:cTn>
                              </p:par>
                              <p:par>
                                <p:cTn id="192" presetID="10" presetClass="entr" presetSubtype="0" fill="hold" nodeType="withEffect">
                                  <p:stCondLst>
                                    <p:cond delay="0"/>
                                  </p:stCondLst>
                                  <p:childTnLst>
                                    <p:set>
                                      <p:cBhvr>
                                        <p:cTn id="193" dur="1" fill="hold">
                                          <p:stCondLst>
                                            <p:cond delay="0"/>
                                          </p:stCondLst>
                                        </p:cTn>
                                        <p:tgtEl>
                                          <p:spTgt spid="82"/>
                                        </p:tgtEl>
                                        <p:attrNameLst>
                                          <p:attrName>style.visibility</p:attrName>
                                        </p:attrNameLst>
                                      </p:cBhvr>
                                      <p:to>
                                        <p:strVal val="visible"/>
                                      </p:to>
                                    </p:set>
                                    <p:animEffect transition="in" filter="fade">
                                      <p:cBhvr>
                                        <p:cTn id="194" dur="500"/>
                                        <p:tgtEl>
                                          <p:spTgt spid="82"/>
                                        </p:tgtEl>
                                      </p:cBhvr>
                                    </p:animEffect>
                                  </p:childTnLst>
                                </p:cTn>
                              </p:par>
                              <p:par>
                                <p:cTn id="195" presetID="10" presetClass="entr" presetSubtype="0" fill="hold" nodeType="withEffect">
                                  <p:stCondLst>
                                    <p:cond delay="0"/>
                                  </p:stCondLst>
                                  <p:childTnLst>
                                    <p:set>
                                      <p:cBhvr>
                                        <p:cTn id="196" dur="1" fill="hold">
                                          <p:stCondLst>
                                            <p:cond delay="0"/>
                                          </p:stCondLst>
                                        </p:cTn>
                                        <p:tgtEl>
                                          <p:spTgt spid="81"/>
                                        </p:tgtEl>
                                        <p:attrNameLst>
                                          <p:attrName>style.visibility</p:attrName>
                                        </p:attrNameLst>
                                      </p:cBhvr>
                                      <p:to>
                                        <p:strVal val="visible"/>
                                      </p:to>
                                    </p:set>
                                    <p:animEffect transition="in" filter="fade">
                                      <p:cBhvr>
                                        <p:cTn id="197" dur="500"/>
                                        <p:tgtEl>
                                          <p:spTgt spid="81"/>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91"/>
                                        </p:tgtEl>
                                        <p:attrNameLst>
                                          <p:attrName>style.visibility</p:attrName>
                                        </p:attrNameLst>
                                      </p:cBhvr>
                                      <p:to>
                                        <p:strVal val="visible"/>
                                      </p:to>
                                    </p:set>
                                    <p:animEffect transition="in" filter="fade">
                                      <p:cBhvr>
                                        <p:cTn id="202" dur="500"/>
                                        <p:tgtEl>
                                          <p:spTgt spid="91"/>
                                        </p:tgtEl>
                                      </p:cBhvr>
                                    </p:animEffect>
                                  </p:childTnLst>
                                </p:cTn>
                              </p:par>
                              <p:par>
                                <p:cTn id="203" presetID="10" presetClass="entr" presetSubtype="0" fill="hold" nodeType="withEffect">
                                  <p:stCondLst>
                                    <p:cond delay="0"/>
                                  </p:stCondLst>
                                  <p:childTnLst>
                                    <p:set>
                                      <p:cBhvr>
                                        <p:cTn id="204" dur="1" fill="hold">
                                          <p:stCondLst>
                                            <p:cond delay="0"/>
                                          </p:stCondLst>
                                        </p:cTn>
                                        <p:tgtEl>
                                          <p:spTgt spid="88"/>
                                        </p:tgtEl>
                                        <p:attrNameLst>
                                          <p:attrName>style.visibility</p:attrName>
                                        </p:attrNameLst>
                                      </p:cBhvr>
                                      <p:to>
                                        <p:strVal val="visible"/>
                                      </p:to>
                                    </p:set>
                                    <p:animEffect transition="in" filter="fade">
                                      <p:cBhvr>
                                        <p:cTn id="205" dur="500"/>
                                        <p:tgtEl>
                                          <p:spTgt spid="88"/>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74"/>
                                        </p:tgtEl>
                                        <p:attrNameLst>
                                          <p:attrName>style.visibility</p:attrName>
                                        </p:attrNameLst>
                                      </p:cBhvr>
                                      <p:to>
                                        <p:strVal val="visible"/>
                                      </p:to>
                                    </p:set>
                                    <p:animEffect transition="in" filter="fade">
                                      <p:cBhvr>
                                        <p:cTn id="210" dur="500"/>
                                        <p:tgtEl>
                                          <p:spTgt spid="74"/>
                                        </p:tgtEl>
                                      </p:cBhvr>
                                    </p:animEffect>
                                  </p:childTnLst>
                                </p:cTn>
                              </p:par>
                              <p:par>
                                <p:cTn id="211" presetID="10" presetClass="entr" presetSubtype="0" fill="hold" nodeType="withEffect">
                                  <p:stCondLst>
                                    <p:cond delay="0"/>
                                  </p:stCondLst>
                                  <p:childTnLst>
                                    <p:set>
                                      <p:cBhvr>
                                        <p:cTn id="212" dur="1" fill="hold">
                                          <p:stCondLst>
                                            <p:cond delay="0"/>
                                          </p:stCondLst>
                                        </p:cTn>
                                        <p:tgtEl>
                                          <p:spTgt spid="75"/>
                                        </p:tgtEl>
                                        <p:attrNameLst>
                                          <p:attrName>style.visibility</p:attrName>
                                        </p:attrNameLst>
                                      </p:cBhvr>
                                      <p:to>
                                        <p:strVal val="visible"/>
                                      </p:to>
                                    </p:set>
                                    <p:animEffect transition="in" filter="fade">
                                      <p:cBhvr>
                                        <p:cTn id="213" dur="500"/>
                                        <p:tgtEl>
                                          <p:spTgt spid="75"/>
                                        </p:tgtEl>
                                      </p:cBhvr>
                                    </p:animEffect>
                                  </p:childTnLst>
                                </p:cTn>
                              </p:par>
                              <p:par>
                                <p:cTn id="214" presetID="10" presetClass="entr" presetSubtype="0" fill="hold" nodeType="withEffect">
                                  <p:stCondLst>
                                    <p:cond delay="0"/>
                                  </p:stCondLst>
                                  <p:childTnLst>
                                    <p:set>
                                      <p:cBhvr>
                                        <p:cTn id="215" dur="1" fill="hold">
                                          <p:stCondLst>
                                            <p:cond delay="0"/>
                                          </p:stCondLst>
                                        </p:cTn>
                                        <p:tgtEl>
                                          <p:spTgt spid="76"/>
                                        </p:tgtEl>
                                        <p:attrNameLst>
                                          <p:attrName>style.visibility</p:attrName>
                                        </p:attrNameLst>
                                      </p:cBhvr>
                                      <p:to>
                                        <p:strVal val="visible"/>
                                      </p:to>
                                    </p:set>
                                    <p:animEffect transition="in" filter="fade">
                                      <p:cBhvr>
                                        <p:cTn id="216" dur="500"/>
                                        <p:tgtEl>
                                          <p:spTgt spid="76"/>
                                        </p:tgtEl>
                                      </p:cBhvr>
                                    </p:animEffect>
                                  </p:childTnLst>
                                </p:cTn>
                              </p:par>
                              <p:par>
                                <p:cTn id="217" presetID="10" presetClass="entr" presetSubtype="0" fill="hold" nodeType="withEffect">
                                  <p:stCondLst>
                                    <p:cond delay="0"/>
                                  </p:stCondLst>
                                  <p:childTnLst>
                                    <p:set>
                                      <p:cBhvr>
                                        <p:cTn id="218" dur="1" fill="hold">
                                          <p:stCondLst>
                                            <p:cond delay="0"/>
                                          </p:stCondLst>
                                        </p:cTn>
                                        <p:tgtEl>
                                          <p:spTgt spid="77"/>
                                        </p:tgtEl>
                                        <p:attrNameLst>
                                          <p:attrName>style.visibility</p:attrName>
                                        </p:attrNameLst>
                                      </p:cBhvr>
                                      <p:to>
                                        <p:strVal val="visible"/>
                                      </p:to>
                                    </p:set>
                                    <p:animEffect transition="in" filter="fade">
                                      <p:cBhvr>
                                        <p:cTn id="219" dur="500"/>
                                        <p:tgtEl>
                                          <p:spTgt spid="77"/>
                                        </p:tgtEl>
                                      </p:cBhvr>
                                    </p:animEffect>
                                  </p:childTnLst>
                                </p:cTn>
                              </p:par>
                              <p:par>
                                <p:cTn id="220" presetID="10" presetClass="entr" presetSubtype="0" fill="hold" nodeType="withEffect">
                                  <p:stCondLst>
                                    <p:cond delay="0"/>
                                  </p:stCondLst>
                                  <p:childTnLst>
                                    <p:set>
                                      <p:cBhvr>
                                        <p:cTn id="221" dur="1" fill="hold">
                                          <p:stCondLst>
                                            <p:cond delay="0"/>
                                          </p:stCondLst>
                                        </p:cTn>
                                        <p:tgtEl>
                                          <p:spTgt spid="78"/>
                                        </p:tgtEl>
                                        <p:attrNameLst>
                                          <p:attrName>style.visibility</p:attrName>
                                        </p:attrNameLst>
                                      </p:cBhvr>
                                      <p:to>
                                        <p:strVal val="visible"/>
                                      </p:to>
                                    </p:set>
                                    <p:animEffect transition="in" filter="fade">
                                      <p:cBhvr>
                                        <p:cTn id="222" dur="500"/>
                                        <p:tgtEl>
                                          <p:spTgt spid="78"/>
                                        </p:tgtEl>
                                      </p:cBhvr>
                                    </p:animEffect>
                                  </p:childTnLst>
                                </p:cTn>
                              </p:par>
                              <p:par>
                                <p:cTn id="223" presetID="10" presetClass="entr" presetSubtype="0" fill="hold" nodeType="withEffect">
                                  <p:stCondLst>
                                    <p:cond delay="0"/>
                                  </p:stCondLst>
                                  <p:childTnLst>
                                    <p:set>
                                      <p:cBhvr>
                                        <p:cTn id="224" dur="1" fill="hold">
                                          <p:stCondLst>
                                            <p:cond delay="0"/>
                                          </p:stCondLst>
                                        </p:cTn>
                                        <p:tgtEl>
                                          <p:spTgt spid="79"/>
                                        </p:tgtEl>
                                        <p:attrNameLst>
                                          <p:attrName>style.visibility</p:attrName>
                                        </p:attrNameLst>
                                      </p:cBhvr>
                                      <p:to>
                                        <p:strVal val="visible"/>
                                      </p:to>
                                    </p:set>
                                    <p:animEffect transition="in" filter="fade">
                                      <p:cBhvr>
                                        <p:cTn id="225" dur="500"/>
                                        <p:tgtEl>
                                          <p:spTgt spid="79"/>
                                        </p:tgtEl>
                                      </p:cBhvr>
                                    </p:animEffect>
                                  </p:childTnLst>
                                </p:cTn>
                              </p:par>
                              <p:par>
                                <p:cTn id="226" presetID="10" presetClass="entr" presetSubtype="0" fill="hold" nodeType="withEffect">
                                  <p:stCondLst>
                                    <p:cond delay="0"/>
                                  </p:stCondLst>
                                  <p:childTnLst>
                                    <p:set>
                                      <p:cBhvr>
                                        <p:cTn id="227" dur="1" fill="hold">
                                          <p:stCondLst>
                                            <p:cond delay="0"/>
                                          </p:stCondLst>
                                        </p:cTn>
                                        <p:tgtEl>
                                          <p:spTgt spid="80"/>
                                        </p:tgtEl>
                                        <p:attrNameLst>
                                          <p:attrName>style.visibility</p:attrName>
                                        </p:attrNameLst>
                                      </p:cBhvr>
                                      <p:to>
                                        <p:strVal val="visible"/>
                                      </p:to>
                                    </p:set>
                                    <p:animEffect transition="in" filter="fade">
                                      <p:cBhvr>
                                        <p:cTn id="228" dur="500"/>
                                        <p:tgtEl>
                                          <p:spTgt spid="80"/>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56"/>
                                        </p:tgtEl>
                                        <p:attrNameLst>
                                          <p:attrName>style.visibility</p:attrName>
                                        </p:attrNameLst>
                                      </p:cBhvr>
                                      <p:to>
                                        <p:strVal val="visible"/>
                                      </p:to>
                                    </p:set>
                                    <p:animEffect transition="in" filter="fade">
                                      <p:cBhvr>
                                        <p:cTn id="233" dur="500"/>
                                        <p:tgtEl>
                                          <p:spTgt spid="56"/>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92"/>
                                        </p:tgtEl>
                                        <p:attrNameLst>
                                          <p:attrName>style.visibility</p:attrName>
                                        </p:attrNameLst>
                                      </p:cBhvr>
                                      <p:to>
                                        <p:strVal val="visible"/>
                                      </p:to>
                                    </p:set>
                                    <p:animEffect transition="in" filter="fade">
                                      <p:cBhvr>
                                        <p:cTn id="238" dur="500"/>
                                        <p:tgtEl>
                                          <p:spTgt spid="92"/>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nodeType="clickEffect">
                                  <p:stCondLst>
                                    <p:cond delay="0"/>
                                  </p:stCondLst>
                                  <p:childTnLst>
                                    <p:set>
                                      <p:cBhvr>
                                        <p:cTn id="242" dur="1" fill="hold">
                                          <p:stCondLst>
                                            <p:cond delay="0"/>
                                          </p:stCondLst>
                                        </p:cTn>
                                        <p:tgtEl>
                                          <p:spTgt spid="101"/>
                                        </p:tgtEl>
                                        <p:attrNameLst>
                                          <p:attrName>style.visibility</p:attrName>
                                        </p:attrNameLst>
                                      </p:cBhvr>
                                      <p:to>
                                        <p:strVal val="visible"/>
                                      </p:to>
                                    </p:set>
                                    <p:animEffect transition="in" filter="fade">
                                      <p:cBhvr>
                                        <p:cTn id="243" dur="500"/>
                                        <p:tgtEl>
                                          <p:spTgt spid="101"/>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97"/>
                                        </p:tgtEl>
                                        <p:attrNameLst>
                                          <p:attrName>style.visibility</p:attrName>
                                        </p:attrNameLst>
                                      </p:cBhvr>
                                      <p:to>
                                        <p:strVal val="visible"/>
                                      </p:to>
                                    </p:set>
                                    <p:animEffect transition="in" filter="fade">
                                      <p:cBhvr>
                                        <p:cTn id="248" dur="500"/>
                                        <p:tgtEl>
                                          <p:spTgt spid="97"/>
                                        </p:tgtEl>
                                      </p:cBhvr>
                                    </p:animEffect>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nodeType="clickEffect">
                                  <p:stCondLst>
                                    <p:cond delay="0"/>
                                  </p:stCondLst>
                                  <p:childTnLst>
                                    <p:set>
                                      <p:cBhvr>
                                        <p:cTn id="252" dur="1" fill="hold">
                                          <p:stCondLst>
                                            <p:cond delay="0"/>
                                          </p:stCondLst>
                                        </p:cTn>
                                        <p:tgtEl>
                                          <p:spTgt spid="115"/>
                                        </p:tgtEl>
                                        <p:attrNameLst>
                                          <p:attrName>style.visibility</p:attrName>
                                        </p:attrNameLst>
                                      </p:cBhvr>
                                      <p:to>
                                        <p:strVal val="visible"/>
                                      </p:to>
                                    </p:set>
                                    <p:animEffect transition="in" filter="fade">
                                      <p:cBhvr>
                                        <p:cTn id="253" dur="500"/>
                                        <p:tgtEl>
                                          <p:spTgt spid="115"/>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nodeType="clickEffect">
                                  <p:stCondLst>
                                    <p:cond delay="0"/>
                                  </p:stCondLst>
                                  <p:childTnLst>
                                    <p:set>
                                      <p:cBhvr>
                                        <p:cTn id="257" dur="1" fill="hold">
                                          <p:stCondLst>
                                            <p:cond delay="0"/>
                                          </p:stCondLst>
                                        </p:cTn>
                                        <p:tgtEl>
                                          <p:spTgt spid="116"/>
                                        </p:tgtEl>
                                        <p:attrNameLst>
                                          <p:attrName>style.visibility</p:attrName>
                                        </p:attrNameLst>
                                      </p:cBhvr>
                                      <p:to>
                                        <p:strVal val="visible"/>
                                      </p:to>
                                    </p:set>
                                    <p:animEffect transition="in" filter="fade">
                                      <p:cBhvr>
                                        <p:cTn id="258" dur="500"/>
                                        <p:tgtEl>
                                          <p:spTgt spid="116"/>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57"/>
                                        </p:tgtEl>
                                        <p:attrNameLst>
                                          <p:attrName>style.visibility</p:attrName>
                                        </p:attrNameLst>
                                      </p:cBhvr>
                                      <p:to>
                                        <p:strVal val="visible"/>
                                      </p:to>
                                    </p:set>
                                    <p:animEffect transition="in" filter="fade">
                                      <p:cBhvr>
                                        <p:cTn id="261" dur="500"/>
                                        <p:tgtEl>
                                          <p:spTgt spid="57"/>
                                        </p:tgtEl>
                                      </p:cBhvr>
                                    </p:animEffect>
                                  </p:childTnLst>
                                </p:cTn>
                              </p:par>
                            </p:childTnLst>
                          </p:cTn>
                        </p:par>
                      </p:childTnLst>
                    </p:cTn>
                  </p:par>
                  <p:par>
                    <p:cTn id="262" fill="hold">
                      <p:stCondLst>
                        <p:cond delay="indefinite"/>
                      </p:stCondLst>
                      <p:childTnLst>
                        <p:par>
                          <p:cTn id="263" fill="hold">
                            <p:stCondLst>
                              <p:cond delay="0"/>
                            </p:stCondLst>
                            <p:childTnLst>
                              <p:par>
                                <p:cTn id="264" presetID="10" presetClass="entr" presetSubtype="0" fill="hold" grpId="0" nodeType="clickEffect">
                                  <p:stCondLst>
                                    <p:cond delay="0"/>
                                  </p:stCondLst>
                                  <p:childTnLst>
                                    <p:set>
                                      <p:cBhvr>
                                        <p:cTn id="265" dur="1" fill="hold">
                                          <p:stCondLst>
                                            <p:cond delay="0"/>
                                          </p:stCondLst>
                                        </p:cTn>
                                        <p:tgtEl>
                                          <p:spTgt spid="120"/>
                                        </p:tgtEl>
                                        <p:attrNameLst>
                                          <p:attrName>style.visibility</p:attrName>
                                        </p:attrNameLst>
                                      </p:cBhvr>
                                      <p:to>
                                        <p:strVal val="visible"/>
                                      </p:to>
                                    </p:set>
                                    <p:animEffect transition="in" filter="fade">
                                      <p:cBhvr>
                                        <p:cTn id="266" dur="500"/>
                                        <p:tgtEl>
                                          <p:spTgt spid="120"/>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121"/>
                                        </p:tgtEl>
                                        <p:attrNameLst>
                                          <p:attrName>style.visibility</p:attrName>
                                        </p:attrNameLst>
                                      </p:cBhvr>
                                      <p:to>
                                        <p:strVal val="visible"/>
                                      </p:to>
                                    </p:set>
                                    <p:animEffect transition="in" filter="fade">
                                      <p:cBhvr>
                                        <p:cTn id="269" dur="500"/>
                                        <p:tgtEl>
                                          <p:spTgt spid="121"/>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122"/>
                                        </p:tgtEl>
                                        <p:attrNameLst>
                                          <p:attrName>style.visibility</p:attrName>
                                        </p:attrNameLst>
                                      </p:cBhvr>
                                      <p:to>
                                        <p:strVal val="visible"/>
                                      </p:to>
                                    </p:set>
                                    <p:animEffect transition="in" filter="fade">
                                      <p:cBhvr>
                                        <p:cTn id="272" dur="500"/>
                                        <p:tgtEl>
                                          <p:spTgt spid="122"/>
                                        </p:tgtEl>
                                      </p:cBhvr>
                                    </p:animEffect>
                                  </p:childTnLst>
                                </p:cTn>
                              </p:par>
                              <p:par>
                                <p:cTn id="273" presetID="10" presetClass="entr" presetSubtype="0" fill="hold" nodeType="withEffect">
                                  <p:stCondLst>
                                    <p:cond delay="0"/>
                                  </p:stCondLst>
                                  <p:childTnLst>
                                    <p:set>
                                      <p:cBhvr>
                                        <p:cTn id="274" dur="1" fill="hold">
                                          <p:stCondLst>
                                            <p:cond delay="0"/>
                                          </p:stCondLst>
                                        </p:cTn>
                                        <p:tgtEl>
                                          <p:spTgt spid="117"/>
                                        </p:tgtEl>
                                        <p:attrNameLst>
                                          <p:attrName>style.visibility</p:attrName>
                                        </p:attrNameLst>
                                      </p:cBhvr>
                                      <p:to>
                                        <p:strVal val="visible"/>
                                      </p:to>
                                    </p:set>
                                    <p:animEffect transition="in" filter="fade">
                                      <p:cBhvr>
                                        <p:cTn id="275" dur="500"/>
                                        <p:tgtEl>
                                          <p:spTgt spid="117"/>
                                        </p:tgtEl>
                                      </p:cBhvr>
                                    </p:animEffect>
                                  </p:childTnLst>
                                </p:cTn>
                              </p:par>
                              <p:par>
                                <p:cTn id="276" presetID="10" presetClass="entr" presetSubtype="0" fill="hold" nodeType="withEffect">
                                  <p:stCondLst>
                                    <p:cond delay="0"/>
                                  </p:stCondLst>
                                  <p:childTnLst>
                                    <p:set>
                                      <p:cBhvr>
                                        <p:cTn id="277" dur="1" fill="hold">
                                          <p:stCondLst>
                                            <p:cond delay="0"/>
                                          </p:stCondLst>
                                        </p:cTn>
                                        <p:tgtEl>
                                          <p:spTgt spid="118"/>
                                        </p:tgtEl>
                                        <p:attrNameLst>
                                          <p:attrName>style.visibility</p:attrName>
                                        </p:attrNameLst>
                                      </p:cBhvr>
                                      <p:to>
                                        <p:strVal val="visible"/>
                                      </p:to>
                                    </p:set>
                                    <p:animEffect transition="in" filter="fade">
                                      <p:cBhvr>
                                        <p:cTn id="278" dur="500"/>
                                        <p:tgtEl>
                                          <p:spTgt spid="118"/>
                                        </p:tgtEl>
                                      </p:cBhvr>
                                    </p:animEffect>
                                  </p:childTnLst>
                                </p:cTn>
                              </p:par>
                              <p:par>
                                <p:cTn id="279" presetID="10" presetClass="entr" presetSubtype="0" fill="hold" nodeType="withEffect">
                                  <p:stCondLst>
                                    <p:cond delay="0"/>
                                  </p:stCondLst>
                                  <p:childTnLst>
                                    <p:set>
                                      <p:cBhvr>
                                        <p:cTn id="280" dur="1" fill="hold">
                                          <p:stCondLst>
                                            <p:cond delay="0"/>
                                          </p:stCondLst>
                                        </p:cTn>
                                        <p:tgtEl>
                                          <p:spTgt spid="119"/>
                                        </p:tgtEl>
                                        <p:attrNameLst>
                                          <p:attrName>style.visibility</p:attrName>
                                        </p:attrNameLst>
                                      </p:cBhvr>
                                      <p:to>
                                        <p:strVal val="visible"/>
                                      </p:to>
                                    </p:set>
                                    <p:animEffect transition="in" filter="fade">
                                      <p:cBhvr>
                                        <p:cTn id="281" dur="500"/>
                                        <p:tgtEl>
                                          <p:spTgt spid="119"/>
                                        </p:tgtEl>
                                      </p:cBhvr>
                                    </p:animEffect>
                                  </p:childTnLst>
                                </p:cTn>
                              </p:par>
                            </p:childTnLst>
                          </p:cTn>
                        </p:par>
                      </p:childTnLst>
                    </p:cTn>
                  </p:par>
                  <p:par>
                    <p:cTn id="282" fill="hold">
                      <p:stCondLst>
                        <p:cond delay="indefinite"/>
                      </p:stCondLst>
                      <p:childTnLst>
                        <p:par>
                          <p:cTn id="283" fill="hold">
                            <p:stCondLst>
                              <p:cond delay="0"/>
                            </p:stCondLst>
                            <p:childTnLst>
                              <p:par>
                                <p:cTn id="284" presetID="10" presetClass="entr" presetSubtype="0" fill="hold" grpId="0" nodeType="clickEffect">
                                  <p:stCondLst>
                                    <p:cond delay="0"/>
                                  </p:stCondLst>
                                  <p:childTnLst>
                                    <p:set>
                                      <p:cBhvr>
                                        <p:cTn id="285" dur="1" fill="hold">
                                          <p:stCondLst>
                                            <p:cond delay="0"/>
                                          </p:stCondLst>
                                        </p:cTn>
                                        <p:tgtEl>
                                          <p:spTgt spid="110"/>
                                        </p:tgtEl>
                                        <p:attrNameLst>
                                          <p:attrName>style.visibility</p:attrName>
                                        </p:attrNameLst>
                                      </p:cBhvr>
                                      <p:to>
                                        <p:strVal val="visible"/>
                                      </p:to>
                                    </p:set>
                                    <p:animEffect transition="in" filter="fade">
                                      <p:cBhvr>
                                        <p:cTn id="286" dur="500"/>
                                        <p:tgtEl>
                                          <p:spTgt spid="110"/>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ntr" presetSubtype="0" fill="hold" grpId="0" nodeType="clickEffect">
                                  <p:stCondLst>
                                    <p:cond delay="0"/>
                                  </p:stCondLst>
                                  <p:childTnLst>
                                    <p:set>
                                      <p:cBhvr>
                                        <p:cTn id="290" dur="1" fill="hold">
                                          <p:stCondLst>
                                            <p:cond delay="0"/>
                                          </p:stCondLst>
                                        </p:cTn>
                                        <p:tgtEl>
                                          <p:spTgt spid="107"/>
                                        </p:tgtEl>
                                        <p:attrNameLst>
                                          <p:attrName>style.visibility</p:attrName>
                                        </p:attrNameLst>
                                      </p:cBhvr>
                                      <p:to>
                                        <p:strVal val="visible"/>
                                      </p:to>
                                    </p:set>
                                    <p:animEffect transition="in" filter="fade">
                                      <p:cBhvr>
                                        <p:cTn id="291" dur="500"/>
                                        <p:tgtEl>
                                          <p:spTgt spid="107"/>
                                        </p:tgtEl>
                                      </p:cBhvr>
                                    </p:animEffect>
                                  </p:childTnLst>
                                </p:cTn>
                              </p:par>
                            </p:childTnLst>
                          </p:cTn>
                        </p:par>
                      </p:childTnLst>
                    </p:cTn>
                  </p:par>
                  <p:par>
                    <p:cTn id="292" fill="hold">
                      <p:stCondLst>
                        <p:cond delay="indefinite"/>
                      </p:stCondLst>
                      <p:childTnLst>
                        <p:par>
                          <p:cTn id="293" fill="hold">
                            <p:stCondLst>
                              <p:cond delay="0"/>
                            </p:stCondLst>
                            <p:childTnLst>
                              <p:par>
                                <p:cTn id="294" presetID="10" presetClass="entr" presetSubtype="0" fill="hold" grpId="0" nodeType="clickEffect">
                                  <p:stCondLst>
                                    <p:cond delay="0"/>
                                  </p:stCondLst>
                                  <p:childTnLst>
                                    <p:set>
                                      <p:cBhvr>
                                        <p:cTn id="295" dur="1" fill="hold">
                                          <p:stCondLst>
                                            <p:cond delay="0"/>
                                          </p:stCondLst>
                                        </p:cTn>
                                        <p:tgtEl>
                                          <p:spTgt spid="108"/>
                                        </p:tgtEl>
                                        <p:attrNameLst>
                                          <p:attrName>style.visibility</p:attrName>
                                        </p:attrNameLst>
                                      </p:cBhvr>
                                      <p:to>
                                        <p:strVal val="visible"/>
                                      </p:to>
                                    </p:set>
                                    <p:animEffect transition="in" filter="fade">
                                      <p:cBhvr>
                                        <p:cTn id="296" dur="500"/>
                                        <p:tgtEl>
                                          <p:spTgt spid="108"/>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09"/>
                                        </p:tgtEl>
                                        <p:attrNameLst>
                                          <p:attrName>style.visibility</p:attrName>
                                        </p:attrNameLst>
                                      </p:cBhvr>
                                      <p:to>
                                        <p:strVal val="visible"/>
                                      </p:to>
                                    </p:set>
                                    <p:animEffect transition="in" filter="fade">
                                      <p:cBhvr>
                                        <p:cTn id="301" dur="500"/>
                                        <p:tgtEl>
                                          <p:spTgt spid="109"/>
                                        </p:tgtEl>
                                      </p:cBhvr>
                                    </p:animEffect>
                                  </p:childTnLst>
                                </p:cTn>
                              </p:par>
                            </p:childTnLst>
                          </p:cTn>
                        </p:par>
                      </p:childTnLst>
                    </p:cTn>
                  </p:par>
                  <p:par>
                    <p:cTn id="302" fill="hold">
                      <p:stCondLst>
                        <p:cond delay="indefinite"/>
                      </p:stCondLst>
                      <p:childTnLst>
                        <p:par>
                          <p:cTn id="303" fill="hold">
                            <p:stCondLst>
                              <p:cond delay="0"/>
                            </p:stCondLst>
                            <p:childTnLst>
                              <p:par>
                                <p:cTn id="304" presetID="10" presetClass="entr" presetSubtype="0" fill="hold" grpId="0" nodeType="clickEffect">
                                  <p:stCondLst>
                                    <p:cond delay="0"/>
                                  </p:stCondLst>
                                  <p:childTnLst>
                                    <p:set>
                                      <p:cBhvr>
                                        <p:cTn id="305" dur="1" fill="hold">
                                          <p:stCondLst>
                                            <p:cond delay="0"/>
                                          </p:stCondLst>
                                        </p:cTn>
                                        <p:tgtEl>
                                          <p:spTgt spid="111"/>
                                        </p:tgtEl>
                                        <p:attrNameLst>
                                          <p:attrName>style.visibility</p:attrName>
                                        </p:attrNameLst>
                                      </p:cBhvr>
                                      <p:to>
                                        <p:strVal val="visible"/>
                                      </p:to>
                                    </p:set>
                                    <p:animEffect transition="in" filter="fade">
                                      <p:cBhvr>
                                        <p:cTn id="306" dur="500"/>
                                        <p:tgtEl>
                                          <p:spTgt spid="111"/>
                                        </p:tgtEl>
                                      </p:cBhvr>
                                    </p:animEffect>
                                  </p:childTnLst>
                                </p:cTn>
                              </p:par>
                            </p:childTnLst>
                          </p:cTn>
                        </p:par>
                      </p:childTnLst>
                    </p:cTn>
                  </p:par>
                  <p:par>
                    <p:cTn id="307" fill="hold">
                      <p:stCondLst>
                        <p:cond delay="indefinite"/>
                      </p:stCondLst>
                      <p:childTnLst>
                        <p:par>
                          <p:cTn id="308" fill="hold">
                            <p:stCondLst>
                              <p:cond delay="0"/>
                            </p:stCondLst>
                            <p:childTnLst>
                              <p:par>
                                <p:cTn id="309" presetID="10" presetClass="entr" presetSubtype="0" fill="hold" grpId="0" nodeType="clickEffect">
                                  <p:stCondLst>
                                    <p:cond delay="0"/>
                                  </p:stCondLst>
                                  <p:childTnLst>
                                    <p:set>
                                      <p:cBhvr>
                                        <p:cTn id="310" dur="1" fill="hold">
                                          <p:stCondLst>
                                            <p:cond delay="0"/>
                                          </p:stCondLst>
                                        </p:cTn>
                                        <p:tgtEl>
                                          <p:spTgt spid="112"/>
                                        </p:tgtEl>
                                        <p:attrNameLst>
                                          <p:attrName>style.visibility</p:attrName>
                                        </p:attrNameLst>
                                      </p:cBhvr>
                                      <p:to>
                                        <p:strVal val="visible"/>
                                      </p:to>
                                    </p:set>
                                    <p:animEffect transition="in" filter="fade">
                                      <p:cBhvr>
                                        <p:cTn id="311" dur="500"/>
                                        <p:tgtEl>
                                          <p:spTgt spid="112"/>
                                        </p:tgtEl>
                                      </p:cBhvr>
                                    </p:animEffect>
                                  </p:childTnLst>
                                </p:cTn>
                              </p:par>
                            </p:childTnLst>
                          </p:cTn>
                        </p:par>
                      </p:childTnLst>
                    </p:cTn>
                  </p:par>
                  <p:par>
                    <p:cTn id="312" fill="hold">
                      <p:stCondLst>
                        <p:cond delay="indefinite"/>
                      </p:stCondLst>
                      <p:childTnLst>
                        <p:par>
                          <p:cTn id="313" fill="hold">
                            <p:stCondLst>
                              <p:cond delay="0"/>
                            </p:stCondLst>
                            <p:childTnLst>
                              <p:par>
                                <p:cTn id="314" presetID="10" presetClass="entr" presetSubtype="0" fill="hold" grpId="0" nodeType="clickEffect">
                                  <p:stCondLst>
                                    <p:cond delay="0"/>
                                  </p:stCondLst>
                                  <p:childTnLst>
                                    <p:set>
                                      <p:cBhvr>
                                        <p:cTn id="315" dur="1" fill="hold">
                                          <p:stCondLst>
                                            <p:cond delay="0"/>
                                          </p:stCondLst>
                                        </p:cTn>
                                        <p:tgtEl>
                                          <p:spTgt spid="113"/>
                                        </p:tgtEl>
                                        <p:attrNameLst>
                                          <p:attrName>style.visibility</p:attrName>
                                        </p:attrNameLst>
                                      </p:cBhvr>
                                      <p:to>
                                        <p:strVal val="visible"/>
                                      </p:to>
                                    </p:set>
                                    <p:animEffect transition="in" filter="fade">
                                      <p:cBhvr>
                                        <p:cTn id="316" dur="500"/>
                                        <p:tgtEl>
                                          <p:spTgt spid="113"/>
                                        </p:tgtEl>
                                      </p:cBhvr>
                                    </p:animEffect>
                                  </p:childTnLst>
                                </p:cTn>
                              </p:par>
                            </p:childTnLst>
                          </p:cTn>
                        </p:par>
                      </p:childTnLst>
                    </p:cTn>
                  </p:par>
                  <p:par>
                    <p:cTn id="317" fill="hold">
                      <p:stCondLst>
                        <p:cond delay="indefinite"/>
                      </p:stCondLst>
                      <p:childTnLst>
                        <p:par>
                          <p:cTn id="318" fill="hold">
                            <p:stCondLst>
                              <p:cond delay="0"/>
                            </p:stCondLst>
                            <p:childTnLst>
                              <p:par>
                                <p:cTn id="319" presetID="10" presetClass="entr" presetSubtype="0" fill="hold" grpId="0" nodeType="clickEffect">
                                  <p:stCondLst>
                                    <p:cond delay="0"/>
                                  </p:stCondLst>
                                  <p:childTnLst>
                                    <p:set>
                                      <p:cBhvr>
                                        <p:cTn id="320" dur="1" fill="hold">
                                          <p:stCondLst>
                                            <p:cond delay="0"/>
                                          </p:stCondLst>
                                        </p:cTn>
                                        <p:tgtEl>
                                          <p:spTgt spid="2"/>
                                        </p:tgtEl>
                                        <p:attrNameLst>
                                          <p:attrName>style.visibility</p:attrName>
                                        </p:attrNameLst>
                                      </p:cBhvr>
                                      <p:to>
                                        <p:strVal val="visible"/>
                                      </p:to>
                                    </p:set>
                                    <p:animEffect transition="in" filter="fade">
                                      <p:cBhvr>
                                        <p:cTn id="321" dur="500"/>
                                        <p:tgtEl>
                                          <p:spTgt spid="2"/>
                                        </p:tgtEl>
                                      </p:cBhvr>
                                    </p:animEffect>
                                  </p:childTnLst>
                                </p:cTn>
                              </p:par>
                              <p:par>
                                <p:cTn id="322" presetID="10" presetClass="entr" presetSubtype="0" fill="hold" nodeType="withEffect">
                                  <p:stCondLst>
                                    <p:cond delay="0"/>
                                  </p:stCondLst>
                                  <p:childTnLst>
                                    <p:set>
                                      <p:cBhvr>
                                        <p:cTn id="323" dur="1" fill="hold">
                                          <p:stCondLst>
                                            <p:cond delay="0"/>
                                          </p:stCondLst>
                                        </p:cTn>
                                        <p:tgtEl>
                                          <p:spTgt spid="124"/>
                                        </p:tgtEl>
                                        <p:attrNameLst>
                                          <p:attrName>style.visibility</p:attrName>
                                        </p:attrNameLst>
                                      </p:cBhvr>
                                      <p:to>
                                        <p:strVal val="visible"/>
                                      </p:to>
                                    </p:set>
                                    <p:animEffect transition="in" filter="fade">
                                      <p:cBhvr>
                                        <p:cTn id="324" dur="500"/>
                                        <p:tgtEl>
                                          <p:spTgt spid="124"/>
                                        </p:tgtEl>
                                      </p:cBhvr>
                                    </p:animEffect>
                                  </p:childTnLst>
                                </p:cTn>
                              </p:par>
                            </p:childTnLst>
                          </p:cTn>
                        </p:par>
                      </p:childTnLst>
                    </p:cTn>
                  </p:par>
                  <p:par>
                    <p:cTn id="325" fill="hold">
                      <p:stCondLst>
                        <p:cond delay="indefinite"/>
                      </p:stCondLst>
                      <p:childTnLst>
                        <p:par>
                          <p:cTn id="326" fill="hold">
                            <p:stCondLst>
                              <p:cond delay="0"/>
                            </p:stCondLst>
                            <p:childTnLst>
                              <p:par>
                                <p:cTn id="327" presetID="10" presetClass="entr" presetSubtype="0" fill="hold" grpId="0" nodeType="clickEffect">
                                  <p:stCondLst>
                                    <p:cond delay="0"/>
                                  </p:stCondLst>
                                  <p:childTnLst>
                                    <p:set>
                                      <p:cBhvr>
                                        <p:cTn id="328" dur="1" fill="hold">
                                          <p:stCondLst>
                                            <p:cond delay="0"/>
                                          </p:stCondLst>
                                        </p:cTn>
                                        <p:tgtEl>
                                          <p:spTgt spid="127"/>
                                        </p:tgtEl>
                                        <p:attrNameLst>
                                          <p:attrName>style.visibility</p:attrName>
                                        </p:attrNameLst>
                                      </p:cBhvr>
                                      <p:to>
                                        <p:strVal val="visible"/>
                                      </p:to>
                                    </p:set>
                                    <p:animEffect transition="in" filter="fade">
                                      <p:cBhvr>
                                        <p:cTn id="329" dur="500"/>
                                        <p:tgtEl>
                                          <p:spTgt spid="127"/>
                                        </p:tgtEl>
                                      </p:cBhvr>
                                    </p:animEffect>
                                  </p:childTnLst>
                                </p:cTn>
                              </p:par>
                            </p:childTnLst>
                          </p:cTn>
                        </p:par>
                      </p:childTnLst>
                    </p:cTn>
                  </p:par>
                  <p:par>
                    <p:cTn id="330" fill="hold">
                      <p:stCondLst>
                        <p:cond delay="indefinite"/>
                      </p:stCondLst>
                      <p:childTnLst>
                        <p:par>
                          <p:cTn id="331" fill="hold">
                            <p:stCondLst>
                              <p:cond delay="0"/>
                            </p:stCondLst>
                            <p:childTnLst>
                              <p:par>
                                <p:cTn id="332" presetID="10" presetClass="entr" presetSubtype="0" fill="hold" nodeType="clickEffect">
                                  <p:stCondLst>
                                    <p:cond delay="0"/>
                                  </p:stCondLst>
                                  <p:childTnLst>
                                    <p:set>
                                      <p:cBhvr>
                                        <p:cTn id="333" dur="1" fill="hold">
                                          <p:stCondLst>
                                            <p:cond delay="0"/>
                                          </p:stCondLst>
                                        </p:cTn>
                                        <p:tgtEl>
                                          <p:spTgt spid="128"/>
                                        </p:tgtEl>
                                        <p:attrNameLst>
                                          <p:attrName>style.visibility</p:attrName>
                                        </p:attrNameLst>
                                      </p:cBhvr>
                                      <p:to>
                                        <p:strVal val="visible"/>
                                      </p:to>
                                    </p:set>
                                    <p:animEffect transition="in" filter="fade">
                                      <p:cBhvr>
                                        <p:cTn id="334" dur="500"/>
                                        <p:tgtEl>
                                          <p:spTgt spid="128"/>
                                        </p:tgtEl>
                                      </p:cBhvr>
                                    </p:animEffect>
                                  </p:childTnLst>
                                </p:cTn>
                              </p:par>
                            </p:childTnLst>
                          </p:cTn>
                        </p:par>
                      </p:childTnLst>
                    </p:cTn>
                  </p:par>
                  <p:par>
                    <p:cTn id="335" fill="hold">
                      <p:stCondLst>
                        <p:cond delay="indefinite"/>
                      </p:stCondLst>
                      <p:childTnLst>
                        <p:par>
                          <p:cTn id="336" fill="hold">
                            <p:stCondLst>
                              <p:cond delay="0"/>
                            </p:stCondLst>
                            <p:childTnLst>
                              <p:par>
                                <p:cTn id="337" presetID="10" presetClass="entr" presetSubtype="0" fill="hold" grpId="0" nodeType="clickEffect">
                                  <p:stCondLst>
                                    <p:cond delay="0"/>
                                  </p:stCondLst>
                                  <p:childTnLst>
                                    <p:set>
                                      <p:cBhvr>
                                        <p:cTn id="338" dur="1" fill="hold">
                                          <p:stCondLst>
                                            <p:cond delay="0"/>
                                          </p:stCondLst>
                                        </p:cTn>
                                        <p:tgtEl>
                                          <p:spTgt spid="130"/>
                                        </p:tgtEl>
                                        <p:attrNameLst>
                                          <p:attrName>style.visibility</p:attrName>
                                        </p:attrNameLst>
                                      </p:cBhvr>
                                      <p:to>
                                        <p:strVal val="visible"/>
                                      </p:to>
                                    </p:set>
                                    <p:animEffect transition="in" filter="fade">
                                      <p:cBhvr>
                                        <p:cTn id="339" dur="500"/>
                                        <p:tgtEl>
                                          <p:spTgt spid="130"/>
                                        </p:tgtEl>
                                      </p:cBhvr>
                                    </p:animEffect>
                                  </p:childTnLst>
                                </p:cTn>
                              </p:par>
                            </p:childTnLst>
                          </p:cTn>
                        </p:par>
                      </p:childTnLst>
                    </p:cTn>
                  </p:par>
                  <p:par>
                    <p:cTn id="340" fill="hold">
                      <p:stCondLst>
                        <p:cond delay="indefinite"/>
                      </p:stCondLst>
                      <p:childTnLst>
                        <p:par>
                          <p:cTn id="341" fill="hold">
                            <p:stCondLst>
                              <p:cond delay="0"/>
                            </p:stCondLst>
                            <p:childTnLst>
                              <p:par>
                                <p:cTn id="342" presetID="10" presetClass="entr" presetSubtype="0" fill="hold" grpId="0" nodeType="clickEffect">
                                  <p:stCondLst>
                                    <p:cond delay="0"/>
                                  </p:stCondLst>
                                  <p:childTnLst>
                                    <p:set>
                                      <p:cBhvr>
                                        <p:cTn id="343" dur="1" fill="hold">
                                          <p:stCondLst>
                                            <p:cond delay="0"/>
                                          </p:stCondLst>
                                        </p:cTn>
                                        <p:tgtEl>
                                          <p:spTgt spid="132"/>
                                        </p:tgtEl>
                                        <p:attrNameLst>
                                          <p:attrName>style.visibility</p:attrName>
                                        </p:attrNameLst>
                                      </p:cBhvr>
                                      <p:to>
                                        <p:strVal val="visible"/>
                                      </p:to>
                                    </p:set>
                                    <p:animEffect transition="in" filter="fade">
                                      <p:cBhvr>
                                        <p:cTn id="344" dur="500"/>
                                        <p:tgtEl>
                                          <p:spTgt spid="132"/>
                                        </p:tgtEl>
                                      </p:cBhvr>
                                    </p:animEffect>
                                  </p:childTnLst>
                                </p:cTn>
                              </p:par>
                            </p:childTnLst>
                          </p:cTn>
                        </p:par>
                      </p:childTnLst>
                    </p:cTn>
                  </p:par>
                  <p:par>
                    <p:cTn id="345" fill="hold">
                      <p:stCondLst>
                        <p:cond delay="indefinite"/>
                      </p:stCondLst>
                      <p:childTnLst>
                        <p:par>
                          <p:cTn id="346" fill="hold">
                            <p:stCondLst>
                              <p:cond delay="0"/>
                            </p:stCondLst>
                            <p:childTnLst>
                              <p:par>
                                <p:cTn id="347" presetID="10" presetClass="entr" presetSubtype="0" fill="hold" grpId="0" nodeType="clickEffect">
                                  <p:stCondLst>
                                    <p:cond delay="0"/>
                                  </p:stCondLst>
                                  <p:childTnLst>
                                    <p:set>
                                      <p:cBhvr>
                                        <p:cTn id="348" dur="1" fill="hold">
                                          <p:stCondLst>
                                            <p:cond delay="0"/>
                                          </p:stCondLst>
                                        </p:cTn>
                                        <p:tgtEl>
                                          <p:spTgt spid="131"/>
                                        </p:tgtEl>
                                        <p:attrNameLst>
                                          <p:attrName>style.visibility</p:attrName>
                                        </p:attrNameLst>
                                      </p:cBhvr>
                                      <p:to>
                                        <p:strVal val="visible"/>
                                      </p:to>
                                    </p:set>
                                    <p:animEffect transition="in" filter="fade">
                                      <p:cBhvr>
                                        <p:cTn id="349" dur="500"/>
                                        <p:tgtEl>
                                          <p:spTgt spid="131"/>
                                        </p:tgtEl>
                                      </p:cBhvr>
                                    </p:animEffect>
                                  </p:childTnLst>
                                </p:cTn>
                              </p:par>
                            </p:childTnLst>
                          </p:cTn>
                        </p:par>
                      </p:childTnLst>
                    </p:cTn>
                  </p:par>
                  <p:par>
                    <p:cTn id="350" fill="hold">
                      <p:stCondLst>
                        <p:cond delay="indefinite"/>
                      </p:stCondLst>
                      <p:childTnLst>
                        <p:par>
                          <p:cTn id="351" fill="hold">
                            <p:stCondLst>
                              <p:cond delay="0"/>
                            </p:stCondLst>
                            <p:childTnLst>
                              <p:par>
                                <p:cTn id="352" presetID="10" presetClass="entr" presetSubtype="0" fill="hold" grpId="0" nodeType="clickEffect">
                                  <p:stCondLst>
                                    <p:cond delay="0"/>
                                  </p:stCondLst>
                                  <p:childTnLst>
                                    <p:set>
                                      <p:cBhvr>
                                        <p:cTn id="353" dur="1" fill="hold">
                                          <p:stCondLst>
                                            <p:cond delay="0"/>
                                          </p:stCondLst>
                                        </p:cTn>
                                        <p:tgtEl>
                                          <p:spTgt spid="125"/>
                                        </p:tgtEl>
                                        <p:attrNameLst>
                                          <p:attrName>style.visibility</p:attrName>
                                        </p:attrNameLst>
                                      </p:cBhvr>
                                      <p:to>
                                        <p:strVal val="visible"/>
                                      </p:to>
                                    </p:set>
                                    <p:animEffect transition="in" filter="fade">
                                      <p:cBhvr>
                                        <p:cTn id="354" dur="500"/>
                                        <p:tgtEl>
                                          <p:spTgt spid="125"/>
                                        </p:tgtEl>
                                      </p:cBhvr>
                                    </p:animEffect>
                                  </p:childTnLst>
                                </p:cTn>
                              </p:par>
                              <p:par>
                                <p:cTn id="355" presetID="10" presetClass="entr" presetSubtype="0" fill="hold" nodeType="withEffect">
                                  <p:stCondLst>
                                    <p:cond delay="0"/>
                                  </p:stCondLst>
                                  <p:childTnLst>
                                    <p:set>
                                      <p:cBhvr>
                                        <p:cTn id="356" dur="1" fill="hold">
                                          <p:stCondLst>
                                            <p:cond delay="0"/>
                                          </p:stCondLst>
                                        </p:cTn>
                                        <p:tgtEl>
                                          <p:spTgt spid="126"/>
                                        </p:tgtEl>
                                        <p:attrNameLst>
                                          <p:attrName>style.visibility</p:attrName>
                                        </p:attrNameLst>
                                      </p:cBhvr>
                                      <p:to>
                                        <p:strVal val="visible"/>
                                      </p:to>
                                    </p:set>
                                    <p:animEffect transition="in" filter="fade">
                                      <p:cBhvr>
                                        <p:cTn id="357" dur="500"/>
                                        <p:tgtEl>
                                          <p:spTgt spid="126"/>
                                        </p:tgtEl>
                                      </p:cBhvr>
                                    </p:animEffect>
                                  </p:childTnLst>
                                </p:cTn>
                              </p:par>
                            </p:childTnLst>
                          </p:cTn>
                        </p:par>
                      </p:childTnLst>
                    </p:cTn>
                  </p:par>
                  <p:par>
                    <p:cTn id="358" fill="hold">
                      <p:stCondLst>
                        <p:cond delay="indefinite"/>
                      </p:stCondLst>
                      <p:childTnLst>
                        <p:par>
                          <p:cTn id="359" fill="hold">
                            <p:stCondLst>
                              <p:cond delay="0"/>
                            </p:stCondLst>
                            <p:childTnLst>
                              <p:par>
                                <p:cTn id="360" presetID="10" presetClass="entr" presetSubtype="0" fill="hold" nodeType="clickEffect">
                                  <p:stCondLst>
                                    <p:cond delay="0"/>
                                  </p:stCondLst>
                                  <p:childTnLst>
                                    <p:set>
                                      <p:cBhvr>
                                        <p:cTn id="361" dur="1" fill="hold">
                                          <p:stCondLst>
                                            <p:cond delay="0"/>
                                          </p:stCondLst>
                                        </p:cTn>
                                        <p:tgtEl>
                                          <p:spTgt spid="133"/>
                                        </p:tgtEl>
                                        <p:attrNameLst>
                                          <p:attrName>style.visibility</p:attrName>
                                        </p:attrNameLst>
                                      </p:cBhvr>
                                      <p:to>
                                        <p:strVal val="visible"/>
                                      </p:to>
                                    </p:set>
                                    <p:animEffect transition="in" filter="fade">
                                      <p:cBhvr>
                                        <p:cTn id="36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p:bldP spid="12" grpId="0" animBg="1"/>
      <p:bldP spid="13" grpId="0" animBg="1"/>
      <p:bldP spid="19" grpId="0"/>
      <p:bldP spid="21" grpId="0"/>
      <p:bldP spid="23" grpId="0" animBg="1"/>
      <p:bldP spid="24" grpId="0" animBg="1"/>
      <p:bldP spid="25" grpId="0"/>
      <p:bldP spid="27" grpId="0"/>
      <p:bldP spid="29" grpId="0"/>
      <p:bldP spid="31" grpId="0" animBg="1"/>
      <p:bldP spid="32" grpId="0"/>
      <p:bldP spid="34" grpId="0"/>
      <p:bldP spid="36" grpId="0"/>
      <p:bldP spid="38" grpId="0" animBg="1"/>
      <p:bldP spid="39" grpId="0"/>
      <p:bldP spid="41" grpId="0"/>
      <p:bldP spid="43" grpId="0"/>
      <p:bldP spid="45" grpId="0" animBg="1"/>
      <p:bldP spid="46" grpId="0"/>
      <p:bldP spid="48" grpId="0"/>
      <p:bldP spid="50" grpId="0"/>
      <p:bldP spid="52" grpId="0"/>
      <p:bldP spid="54" grpId="0"/>
      <p:bldP spid="56" grpId="0" animBg="1"/>
      <p:bldP spid="57" grpId="0" animBg="1"/>
      <p:bldP spid="91" grpId="0"/>
      <p:bldP spid="106" grpId="0"/>
      <p:bldP spid="107" grpId="0"/>
      <p:bldP spid="108" grpId="0"/>
      <p:bldP spid="109" grpId="0"/>
      <p:bldP spid="110" grpId="0"/>
      <p:bldP spid="111" grpId="0"/>
      <p:bldP spid="112" grpId="0"/>
      <p:bldP spid="113" grpId="0"/>
      <p:bldP spid="120" grpId="0"/>
      <p:bldP spid="121" grpId="0"/>
      <p:bldP spid="122" grpId="0"/>
      <p:bldP spid="2" grpId="0"/>
      <p:bldP spid="125" grpId="0"/>
      <p:bldP spid="127" grpId="0"/>
      <p:bldP spid="130" grpId="0"/>
      <p:bldP spid="131" grpId="0"/>
      <p:bldP spid="1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Computer Instructions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715401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ABEED4-8FA5-4503-BEBC-876E53E91364}"/>
              </a:ext>
            </a:extLst>
          </p:cNvPr>
          <p:cNvSpPr>
            <a:spLocks noGrp="1"/>
          </p:cNvSpPr>
          <p:nvPr>
            <p:ph type="title"/>
          </p:nvPr>
        </p:nvSpPr>
        <p:spPr/>
        <p:txBody>
          <a:bodyPr/>
          <a:lstStyle/>
          <a:p>
            <a:r>
              <a:rPr lang="en-US" dirty="0"/>
              <a:t>Types of Computer Instructions</a:t>
            </a:r>
            <a:endParaRPr lang="en-IN" dirty="0"/>
          </a:p>
        </p:txBody>
      </p:sp>
      <p:sp>
        <p:nvSpPr>
          <p:cNvPr id="5" name="Content Placeholder 4">
            <a:extLst>
              <a:ext uri="{FF2B5EF4-FFF2-40B4-BE49-F238E27FC236}">
                <a16:creationId xmlns:a16="http://schemas.microsoft.com/office/drawing/2014/main" id="{09CC8F36-A4F9-497B-992E-0521A99E504C}"/>
              </a:ext>
            </a:extLst>
          </p:cNvPr>
          <p:cNvSpPr>
            <a:spLocks noGrp="1"/>
          </p:cNvSpPr>
          <p:nvPr>
            <p:ph idx="1"/>
          </p:nvPr>
        </p:nvSpPr>
        <p:spPr>
          <a:xfrm>
            <a:off x="131180" y="863445"/>
            <a:ext cx="11929641" cy="457356"/>
          </a:xfrm>
        </p:spPr>
        <p:txBody>
          <a:bodyPr/>
          <a:lstStyle/>
          <a:p>
            <a:pPr marL="457200" indent="-457200">
              <a:buFont typeface="+mj-lt"/>
              <a:buAutoNum type="arabicPeriod"/>
            </a:pPr>
            <a:r>
              <a:rPr lang="en-US" dirty="0">
                <a:solidFill>
                  <a:schemeClr val="accent6"/>
                </a:solidFill>
              </a:rPr>
              <a:t>Memory Reference Instruction</a:t>
            </a:r>
          </a:p>
          <a:p>
            <a:pPr marL="457200" indent="-457200">
              <a:buFont typeface="+mj-lt"/>
              <a:buAutoNum type="arabicPeriod"/>
            </a:pPr>
            <a:endParaRPr lang="en-IN" dirty="0"/>
          </a:p>
        </p:txBody>
      </p:sp>
      <p:sp>
        <p:nvSpPr>
          <p:cNvPr id="6" name="TextBox 5">
            <a:extLst>
              <a:ext uri="{FF2B5EF4-FFF2-40B4-BE49-F238E27FC236}">
                <a16:creationId xmlns:a16="http://schemas.microsoft.com/office/drawing/2014/main" id="{40EE4B38-8E00-4E03-8F25-9C92DEA266E3}"/>
              </a:ext>
            </a:extLst>
          </p:cNvPr>
          <p:cNvSpPr txBox="1"/>
          <p:nvPr/>
        </p:nvSpPr>
        <p:spPr>
          <a:xfrm>
            <a:off x="8231507" y="1331977"/>
            <a:ext cx="271463" cy="400110"/>
          </a:xfrm>
          <a:prstGeom prst="rect">
            <a:avLst/>
          </a:prstGeom>
          <a:noFill/>
        </p:spPr>
        <p:txBody>
          <a:bodyPr wrap="square" rtlCol="0">
            <a:spAutoFit/>
          </a:bodyPr>
          <a:lstStyle/>
          <a:p>
            <a:pPr algn="ctr"/>
            <a:r>
              <a:rPr lang="en-US" sz="2000" dirty="0"/>
              <a:t>0</a:t>
            </a:r>
          </a:p>
        </p:txBody>
      </p:sp>
      <p:sp>
        <p:nvSpPr>
          <p:cNvPr id="7" name="TextBox 6">
            <a:extLst>
              <a:ext uri="{FF2B5EF4-FFF2-40B4-BE49-F238E27FC236}">
                <a16:creationId xmlns:a16="http://schemas.microsoft.com/office/drawing/2014/main" id="{15A5E731-A9ED-45F7-A276-AE3C4C8B5D2A}"/>
              </a:ext>
            </a:extLst>
          </p:cNvPr>
          <p:cNvSpPr txBox="1"/>
          <p:nvPr/>
        </p:nvSpPr>
        <p:spPr>
          <a:xfrm>
            <a:off x="5335905" y="1335088"/>
            <a:ext cx="457200" cy="400110"/>
          </a:xfrm>
          <a:prstGeom prst="rect">
            <a:avLst/>
          </a:prstGeom>
          <a:noFill/>
        </p:spPr>
        <p:txBody>
          <a:bodyPr wrap="square" rtlCol="0">
            <a:spAutoFit/>
          </a:bodyPr>
          <a:lstStyle/>
          <a:p>
            <a:pPr algn="ctr"/>
            <a:r>
              <a:rPr lang="en-US" sz="2000" dirty="0"/>
              <a:t>11</a:t>
            </a:r>
          </a:p>
        </p:txBody>
      </p:sp>
      <p:sp>
        <p:nvSpPr>
          <p:cNvPr id="8" name="TextBox 7">
            <a:extLst>
              <a:ext uri="{FF2B5EF4-FFF2-40B4-BE49-F238E27FC236}">
                <a16:creationId xmlns:a16="http://schemas.microsoft.com/office/drawing/2014/main" id="{A1B499D2-83B6-4E87-96D0-C942F567ED70}"/>
              </a:ext>
            </a:extLst>
          </p:cNvPr>
          <p:cNvSpPr txBox="1"/>
          <p:nvPr/>
        </p:nvSpPr>
        <p:spPr>
          <a:xfrm>
            <a:off x="4993009" y="1331977"/>
            <a:ext cx="495299" cy="400110"/>
          </a:xfrm>
          <a:prstGeom prst="rect">
            <a:avLst/>
          </a:prstGeom>
          <a:noFill/>
        </p:spPr>
        <p:txBody>
          <a:bodyPr wrap="square" rtlCol="0">
            <a:spAutoFit/>
          </a:bodyPr>
          <a:lstStyle/>
          <a:p>
            <a:pPr algn="ctr"/>
            <a:r>
              <a:rPr lang="en-US" sz="2000" dirty="0"/>
              <a:t>12</a:t>
            </a:r>
          </a:p>
        </p:txBody>
      </p:sp>
      <p:sp>
        <p:nvSpPr>
          <p:cNvPr id="9" name="TextBox 8">
            <a:extLst>
              <a:ext uri="{FF2B5EF4-FFF2-40B4-BE49-F238E27FC236}">
                <a16:creationId xmlns:a16="http://schemas.microsoft.com/office/drawing/2014/main" id="{02763CBC-53C6-4342-B743-7B8CF448450E}"/>
              </a:ext>
            </a:extLst>
          </p:cNvPr>
          <p:cNvSpPr txBox="1"/>
          <p:nvPr/>
        </p:nvSpPr>
        <p:spPr>
          <a:xfrm>
            <a:off x="3916680" y="1320801"/>
            <a:ext cx="457200" cy="400110"/>
          </a:xfrm>
          <a:prstGeom prst="rect">
            <a:avLst/>
          </a:prstGeom>
          <a:noFill/>
        </p:spPr>
        <p:txBody>
          <a:bodyPr wrap="square" rtlCol="0">
            <a:spAutoFit/>
          </a:bodyPr>
          <a:lstStyle/>
          <a:p>
            <a:pPr algn="ctr"/>
            <a:r>
              <a:rPr lang="en-US" sz="2000" dirty="0"/>
              <a:t>15</a:t>
            </a:r>
          </a:p>
        </p:txBody>
      </p:sp>
      <p:sp>
        <p:nvSpPr>
          <p:cNvPr id="10" name="Rectangle 9">
            <a:extLst>
              <a:ext uri="{FF2B5EF4-FFF2-40B4-BE49-F238E27FC236}">
                <a16:creationId xmlns:a16="http://schemas.microsoft.com/office/drawing/2014/main" id="{E4D7BCB2-468F-4845-9937-5BF7217B566E}"/>
              </a:ext>
            </a:extLst>
          </p:cNvPr>
          <p:cNvSpPr/>
          <p:nvPr/>
        </p:nvSpPr>
        <p:spPr>
          <a:xfrm>
            <a:off x="4388168" y="1709733"/>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11" name="Rectangle 10">
            <a:extLst>
              <a:ext uri="{FF2B5EF4-FFF2-40B4-BE49-F238E27FC236}">
                <a16:creationId xmlns:a16="http://schemas.microsoft.com/office/drawing/2014/main" id="{4DDED6E3-A623-4E2A-8298-E5FC2D057411}"/>
              </a:ext>
            </a:extLst>
          </p:cNvPr>
          <p:cNvSpPr/>
          <p:nvPr/>
        </p:nvSpPr>
        <p:spPr>
          <a:xfrm>
            <a:off x="5421630" y="1709732"/>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sp>
        <p:nvSpPr>
          <p:cNvPr id="12" name="Rectangle 11">
            <a:extLst>
              <a:ext uri="{FF2B5EF4-FFF2-40B4-BE49-F238E27FC236}">
                <a16:creationId xmlns:a16="http://schemas.microsoft.com/office/drawing/2014/main" id="{6F7429CC-3129-4502-A023-B9A4654DBB1A}"/>
              </a:ext>
            </a:extLst>
          </p:cNvPr>
          <p:cNvSpPr/>
          <p:nvPr/>
        </p:nvSpPr>
        <p:spPr>
          <a:xfrm>
            <a:off x="3930968" y="1709732"/>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a:t>
            </a:r>
          </a:p>
        </p:txBody>
      </p:sp>
      <p:sp>
        <p:nvSpPr>
          <p:cNvPr id="13" name="TextBox 12">
            <a:extLst>
              <a:ext uri="{FF2B5EF4-FFF2-40B4-BE49-F238E27FC236}">
                <a16:creationId xmlns:a16="http://schemas.microsoft.com/office/drawing/2014/main" id="{B6DD6D29-E1DE-49E8-989E-F36474E53B68}"/>
              </a:ext>
            </a:extLst>
          </p:cNvPr>
          <p:cNvSpPr txBox="1"/>
          <p:nvPr/>
        </p:nvSpPr>
        <p:spPr>
          <a:xfrm>
            <a:off x="4273870" y="1320801"/>
            <a:ext cx="495299" cy="400110"/>
          </a:xfrm>
          <a:prstGeom prst="rect">
            <a:avLst/>
          </a:prstGeom>
          <a:noFill/>
        </p:spPr>
        <p:txBody>
          <a:bodyPr wrap="square" rtlCol="0">
            <a:spAutoFit/>
          </a:bodyPr>
          <a:lstStyle/>
          <a:p>
            <a:pPr algn="ctr"/>
            <a:r>
              <a:rPr lang="en-US" sz="2000" dirty="0"/>
              <a:t>14</a:t>
            </a:r>
          </a:p>
        </p:txBody>
      </p:sp>
      <p:graphicFrame>
        <p:nvGraphicFramePr>
          <p:cNvPr id="14" name="Table 13">
            <a:extLst>
              <a:ext uri="{FF2B5EF4-FFF2-40B4-BE49-F238E27FC236}">
                <a16:creationId xmlns:a16="http://schemas.microsoft.com/office/drawing/2014/main" id="{9019E13D-3874-448F-A8B8-AFCA82715357}"/>
              </a:ext>
            </a:extLst>
          </p:cNvPr>
          <p:cNvGraphicFramePr>
            <a:graphicFrameLocks noGrp="1"/>
          </p:cNvGraphicFramePr>
          <p:nvPr>
            <p:extLst/>
          </p:nvPr>
        </p:nvGraphicFramePr>
        <p:xfrm>
          <a:off x="1859280" y="2413899"/>
          <a:ext cx="4586290" cy="579120"/>
        </p:xfrm>
        <a:graphic>
          <a:graphicData uri="http://schemas.openxmlformats.org/drawingml/2006/table">
            <a:tbl>
              <a:tblPr firstRow="1" bandRow="1">
                <a:tableStyleId>{5C22544A-7EE6-4342-B048-85BDC9FD1C3A}</a:tableStyleId>
              </a:tblPr>
              <a:tblGrid>
                <a:gridCol w="528027">
                  <a:extLst>
                    <a:ext uri="{9D8B030D-6E8A-4147-A177-3AD203B41FA5}">
                      <a16:colId xmlns:a16="http://schemas.microsoft.com/office/drawing/2014/main" val="20000"/>
                    </a:ext>
                  </a:extLst>
                </a:gridCol>
                <a:gridCol w="528027">
                  <a:extLst>
                    <a:ext uri="{9D8B030D-6E8A-4147-A177-3AD203B41FA5}">
                      <a16:colId xmlns:a16="http://schemas.microsoft.com/office/drawing/2014/main" val="20001"/>
                    </a:ext>
                  </a:extLst>
                </a:gridCol>
                <a:gridCol w="528027">
                  <a:extLst>
                    <a:ext uri="{9D8B030D-6E8A-4147-A177-3AD203B41FA5}">
                      <a16:colId xmlns:a16="http://schemas.microsoft.com/office/drawing/2014/main" val="20002"/>
                    </a:ext>
                  </a:extLst>
                </a:gridCol>
                <a:gridCol w="528027">
                  <a:extLst>
                    <a:ext uri="{9D8B030D-6E8A-4147-A177-3AD203B41FA5}">
                      <a16:colId xmlns:a16="http://schemas.microsoft.com/office/drawing/2014/main" val="20003"/>
                    </a:ext>
                  </a:extLst>
                </a:gridCol>
                <a:gridCol w="2474182">
                  <a:extLst>
                    <a:ext uri="{9D8B030D-6E8A-4147-A177-3AD203B41FA5}">
                      <a16:colId xmlns:a16="http://schemas.microsoft.com/office/drawing/2014/main" val="20004"/>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Address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5" name="TextBox 14">
            <a:extLst>
              <a:ext uri="{FF2B5EF4-FFF2-40B4-BE49-F238E27FC236}">
                <a16:creationId xmlns:a16="http://schemas.microsoft.com/office/drawing/2014/main" id="{D63545C1-D10F-42BC-BEF0-65989DCF58DA}"/>
              </a:ext>
            </a:extLst>
          </p:cNvPr>
          <p:cNvSpPr txBox="1"/>
          <p:nvPr/>
        </p:nvSpPr>
        <p:spPr>
          <a:xfrm>
            <a:off x="1859280" y="3282921"/>
            <a:ext cx="833883" cy="523220"/>
          </a:xfrm>
          <a:prstGeom prst="rect">
            <a:avLst/>
          </a:prstGeom>
          <a:noFill/>
        </p:spPr>
        <p:txBody>
          <a:bodyPr wrap="none" rtlCol="0">
            <a:spAutoFit/>
          </a:bodyPr>
          <a:lstStyle/>
          <a:p>
            <a:r>
              <a:rPr lang="en-US" sz="2800" dirty="0"/>
              <a:t>0xxx</a:t>
            </a:r>
          </a:p>
        </p:txBody>
      </p:sp>
      <p:sp>
        <p:nvSpPr>
          <p:cNvPr id="16" name="Right Brace 15">
            <a:extLst>
              <a:ext uri="{FF2B5EF4-FFF2-40B4-BE49-F238E27FC236}">
                <a16:creationId xmlns:a16="http://schemas.microsoft.com/office/drawing/2014/main" id="{F5D0E04F-F70F-48DC-BCE2-8DB7A699B1C5}"/>
              </a:ext>
            </a:extLst>
          </p:cNvPr>
          <p:cNvSpPr/>
          <p:nvPr/>
        </p:nvSpPr>
        <p:spPr>
          <a:xfrm rot="5400000">
            <a:off x="2737634" y="2119967"/>
            <a:ext cx="376892" cy="2133600"/>
          </a:xfrm>
          <a:prstGeom prst="rightBrace">
            <a:avLst>
              <a:gd name="adj1" fmla="val 8333"/>
              <a:gd name="adj2" fmla="val 921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A73CCF80-2C9B-4136-81FD-9A609A184C6E}"/>
              </a:ext>
            </a:extLst>
          </p:cNvPr>
          <p:cNvSpPr txBox="1"/>
          <p:nvPr/>
        </p:nvSpPr>
        <p:spPr>
          <a:xfrm>
            <a:off x="4064562" y="3282921"/>
            <a:ext cx="846707" cy="523220"/>
          </a:xfrm>
          <a:prstGeom prst="rect">
            <a:avLst/>
          </a:prstGeom>
          <a:noFill/>
        </p:spPr>
        <p:txBody>
          <a:bodyPr wrap="none" rtlCol="0">
            <a:spAutoFit/>
          </a:bodyPr>
          <a:lstStyle/>
          <a:p>
            <a:r>
              <a:rPr lang="en-US" sz="2800" dirty="0"/>
              <a:t>AND</a:t>
            </a:r>
          </a:p>
        </p:txBody>
      </p:sp>
      <p:sp>
        <p:nvSpPr>
          <p:cNvPr id="18" name="TextBox 17">
            <a:extLst>
              <a:ext uri="{FF2B5EF4-FFF2-40B4-BE49-F238E27FC236}">
                <a16:creationId xmlns:a16="http://schemas.microsoft.com/office/drawing/2014/main" id="{9A818E02-3B5B-487F-9545-FE06D018196C}"/>
              </a:ext>
            </a:extLst>
          </p:cNvPr>
          <p:cNvSpPr txBox="1"/>
          <p:nvPr/>
        </p:nvSpPr>
        <p:spPr>
          <a:xfrm>
            <a:off x="5180027" y="3282921"/>
            <a:ext cx="5261120" cy="523220"/>
          </a:xfrm>
          <a:prstGeom prst="rect">
            <a:avLst/>
          </a:prstGeom>
          <a:noFill/>
        </p:spPr>
        <p:txBody>
          <a:bodyPr wrap="none" rtlCol="0">
            <a:spAutoFit/>
          </a:bodyPr>
          <a:lstStyle/>
          <a:p>
            <a:r>
              <a:rPr lang="en-US" sz="2800" dirty="0"/>
              <a:t>AND the content of memory to AC</a:t>
            </a:r>
          </a:p>
        </p:txBody>
      </p:sp>
      <p:sp>
        <p:nvSpPr>
          <p:cNvPr id="19" name="Rectangle 18">
            <a:extLst>
              <a:ext uri="{FF2B5EF4-FFF2-40B4-BE49-F238E27FC236}">
                <a16:creationId xmlns:a16="http://schemas.microsoft.com/office/drawing/2014/main" id="{41E78875-14EB-4E6B-AB27-AD0713F90FFF}"/>
              </a:ext>
            </a:extLst>
          </p:cNvPr>
          <p:cNvSpPr/>
          <p:nvPr/>
        </p:nvSpPr>
        <p:spPr>
          <a:xfrm>
            <a:off x="1923259" y="2454499"/>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0" name="TextBox 19">
            <a:extLst>
              <a:ext uri="{FF2B5EF4-FFF2-40B4-BE49-F238E27FC236}">
                <a16:creationId xmlns:a16="http://schemas.microsoft.com/office/drawing/2014/main" id="{8521AFFB-4C4D-4538-8DA7-5D79467CC523}"/>
              </a:ext>
            </a:extLst>
          </p:cNvPr>
          <p:cNvSpPr txBox="1"/>
          <p:nvPr/>
        </p:nvSpPr>
        <p:spPr>
          <a:xfrm>
            <a:off x="2961921" y="3282921"/>
            <a:ext cx="833883" cy="523220"/>
          </a:xfrm>
          <a:prstGeom prst="rect">
            <a:avLst/>
          </a:prstGeom>
          <a:noFill/>
        </p:spPr>
        <p:txBody>
          <a:bodyPr wrap="none" rtlCol="0">
            <a:spAutoFit/>
          </a:bodyPr>
          <a:lstStyle/>
          <a:p>
            <a:r>
              <a:rPr lang="en-US" sz="2800" dirty="0"/>
              <a:t>8xxx</a:t>
            </a:r>
          </a:p>
        </p:txBody>
      </p:sp>
      <p:sp>
        <p:nvSpPr>
          <p:cNvPr id="21" name="Right Brace 20">
            <a:extLst>
              <a:ext uri="{FF2B5EF4-FFF2-40B4-BE49-F238E27FC236}">
                <a16:creationId xmlns:a16="http://schemas.microsoft.com/office/drawing/2014/main" id="{CD45320E-9EED-4F10-8EAF-BB721FB3744F}"/>
              </a:ext>
            </a:extLst>
          </p:cNvPr>
          <p:cNvSpPr/>
          <p:nvPr/>
        </p:nvSpPr>
        <p:spPr>
          <a:xfrm rot="5400000">
            <a:off x="2737634" y="2122997"/>
            <a:ext cx="376892" cy="2133600"/>
          </a:xfrm>
          <a:prstGeom prst="rightBrace">
            <a:avLst>
              <a:gd name="adj1" fmla="val 8333"/>
              <a:gd name="adj2" fmla="val 408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245092DB-6595-41F9-9B29-627AC777F4BD}"/>
              </a:ext>
            </a:extLst>
          </p:cNvPr>
          <p:cNvSpPr/>
          <p:nvPr/>
        </p:nvSpPr>
        <p:spPr>
          <a:xfrm>
            <a:off x="2440181" y="246240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3" name="Rectangle 22">
            <a:extLst>
              <a:ext uri="{FF2B5EF4-FFF2-40B4-BE49-F238E27FC236}">
                <a16:creationId xmlns:a16="http://schemas.microsoft.com/office/drawing/2014/main" id="{E9BF828F-8814-4B7E-B9C9-062CEA3D1A43}"/>
              </a:ext>
            </a:extLst>
          </p:cNvPr>
          <p:cNvSpPr/>
          <p:nvPr/>
        </p:nvSpPr>
        <p:spPr>
          <a:xfrm>
            <a:off x="2968944" y="246240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4" name="Rectangle 23">
            <a:extLst>
              <a:ext uri="{FF2B5EF4-FFF2-40B4-BE49-F238E27FC236}">
                <a16:creationId xmlns:a16="http://schemas.microsoft.com/office/drawing/2014/main" id="{33EE767F-8647-4C7A-A51A-651B47E8F84B}"/>
              </a:ext>
            </a:extLst>
          </p:cNvPr>
          <p:cNvSpPr/>
          <p:nvPr/>
        </p:nvSpPr>
        <p:spPr>
          <a:xfrm>
            <a:off x="3492220" y="246300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5" name="TextBox 24">
            <a:extLst>
              <a:ext uri="{FF2B5EF4-FFF2-40B4-BE49-F238E27FC236}">
                <a16:creationId xmlns:a16="http://schemas.microsoft.com/office/drawing/2014/main" id="{858679E7-F401-426B-BCBC-53FA56D0BAA0}"/>
              </a:ext>
            </a:extLst>
          </p:cNvPr>
          <p:cNvSpPr txBox="1"/>
          <p:nvPr/>
        </p:nvSpPr>
        <p:spPr>
          <a:xfrm>
            <a:off x="1864042" y="3694743"/>
            <a:ext cx="833883" cy="523220"/>
          </a:xfrm>
          <a:prstGeom prst="rect">
            <a:avLst/>
          </a:prstGeom>
          <a:noFill/>
        </p:spPr>
        <p:txBody>
          <a:bodyPr wrap="none" rtlCol="0">
            <a:spAutoFit/>
          </a:bodyPr>
          <a:lstStyle/>
          <a:p>
            <a:r>
              <a:rPr lang="en-US" sz="2800" dirty="0"/>
              <a:t>1xxx</a:t>
            </a:r>
          </a:p>
        </p:txBody>
      </p:sp>
      <p:sp>
        <p:nvSpPr>
          <p:cNvPr id="26" name="TextBox 25">
            <a:extLst>
              <a:ext uri="{FF2B5EF4-FFF2-40B4-BE49-F238E27FC236}">
                <a16:creationId xmlns:a16="http://schemas.microsoft.com/office/drawing/2014/main" id="{F0D60D1D-29F9-4138-B6BD-A80F8C79EC74}"/>
              </a:ext>
            </a:extLst>
          </p:cNvPr>
          <p:cNvSpPr txBox="1"/>
          <p:nvPr/>
        </p:nvSpPr>
        <p:spPr>
          <a:xfrm>
            <a:off x="4069324" y="3694743"/>
            <a:ext cx="846707" cy="523220"/>
          </a:xfrm>
          <a:prstGeom prst="rect">
            <a:avLst/>
          </a:prstGeom>
          <a:noFill/>
        </p:spPr>
        <p:txBody>
          <a:bodyPr wrap="none" rtlCol="0">
            <a:spAutoFit/>
          </a:bodyPr>
          <a:lstStyle/>
          <a:p>
            <a:r>
              <a:rPr lang="en-US" sz="2800" dirty="0"/>
              <a:t>ADD</a:t>
            </a:r>
          </a:p>
        </p:txBody>
      </p:sp>
      <p:sp>
        <p:nvSpPr>
          <p:cNvPr id="27" name="TextBox 26">
            <a:extLst>
              <a:ext uri="{FF2B5EF4-FFF2-40B4-BE49-F238E27FC236}">
                <a16:creationId xmlns:a16="http://schemas.microsoft.com/office/drawing/2014/main" id="{F387C352-76C2-4F40-BE83-BD0676DAC357}"/>
              </a:ext>
            </a:extLst>
          </p:cNvPr>
          <p:cNvSpPr txBox="1"/>
          <p:nvPr/>
        </p:nvSpPr>
        <p:spPr>
          <a:xfrm>
            <a:off x="5184789" y="3694743"/>
            <a:ext cx="5104026" cy="523220"/>
          </a:xfrm>
          <a:prstGeom prst="rect">
            <a:avLst/>
          </a:prstGeom>
          <a:noFill/>
        </p:spPr>
        <p:txBody>
          <a:bodyPr wrap="none" rtlCol="0">
            <a:spAutoFit/>
          </a:bodyPr>
          <a:lstStyle/>
          <a:p>
            <a:r>
              <a:rPr lang="en-US" sz="2800" dirty="0"/>
              <a:t>Add the content of memory to AC</a:t>
            </a:r>
          </a:p>
        </p:txBody>
      </p:sp>
      <p:sp>
        <p:nvSpPr>
          <p:cNvPr id="28" name="TextBox 27">
            <a:extLst>
              <a:ext uri="{FF2B5EF4-FFF2-40B4-BE49-F238E27FC236}">
                <a16:creationId xmlns:a16="http://schemas.microsoft.com/office/drawing/2014/main" id="{37C024A7-8B21-478B-9AF0-602A00110E6B}"/>
              </a:ext>
            </a:extLst>
          </p:cNvPr>
          <p:cNvSpPr txBox="1"/>
          <p:nvPr/>
        </p:nvSpPr>
        <p:spPr>
          <a:xfrm>
            <a:off x="2966683" y="3694743"/>
            <a:ext cx="833883" cy="523220"/>
          </a:xfrm>
          <a:prstGeom prst="rect">
            <a:avLst/>
          </a:prstGeom>
          <a:noFill/>
        </p:spPr>
        <p:txBody>
          <a:bodyPr wrap="none" rtlCol="0">
            <a:spAutoFit/>
          </a:bodyPr>
          <a:lstStyle/>
          <a:p>
            <a:r>
              <a:rPr lang="en-US" sz="2800" dirty="0"/>
              <a:t>9xxx</a:t>
            </a:r>
          </a:p>
        </p:txBody>
      </p:sp>
      <p:sp>
        <p:nvSpPr>
          <p:cNvPr id="29" name="TextBox 28">
            <a:extLst>
              <a:ext uri="{FF2B5EF4-FFF2-40B4-BE49-F238E27FC236}">
                <a16:creationId xmlns:a16="http://schemas.microsoft.com/office/drawing/2014/main" id="{EA949EF6-2197-4A0F-A4E0-07C31DE5CDBB}"/>
              </a:ext>
            </a:extLst>
          </p:cNvPr>
          <p:cNvSpPr txBox="1"/>
          <p:nvPr/>
        </p:nvSpPr>
        <p:spPr>
          <a:xfrm>
            <a:off x="1854517" y="4084365"/>
            <a:ext cx="833883" cy="523220"/>
          </a:xfrm>
          <a:prstGeom prst="rect">
            <a:avLst/>
          </a:prstGeom>
          <a:noFill/>
        </p:spPr>
        <p:txBody>
          <a:bodyPr wrap="none" rtlCol="0">
            <a:spAutoFit/>
          </a:bodyPr>
          <a:lstStyle/>
          <a:p>
            <a:r>
              <a:rPr lang="en-US" sz="2800" dirty="0"/>
              <a:t>2xxx</a:t>
            </a:r>
          </a:p>
        </p:txBody>
      </p:sp>
      <p:sp>
        <p:nvSpPr>
          <p:cNvPr id="30" name="TextBox 29">
            <a:extLst>
              <a:ext uri="{FF2B5EF4-FFF2-40B4-BE49-F238E27FC236}">
                <a16:creationId xmlns:a16="http://schemas.microsoft.com/office/drawing/2014/main" id="{BE50236F-F585-4BFC-A3E2-05C3CF2C87A7}"/>
              </a:ext>
            </a:extLst>
          </p:cNvPr>
          <p:cNvSpPr txBox="1"/>
          <p:nvPr/>
        </p:nvSpPr>
        <p:spPr>
          <a:xfrm>
            <a:off x="4059799" y="4084365"/>
            <a:ext cx="759695" cy="523220"/>
          </a:xfrm>
          <a:prstGeom prst="rect">
            <a:avLst/>
          </a:prstGeom>
          <a:noFill/>
        </p:spPr>
        <p:txBody>
          <a:bodyPr wrap="none" rtlCol="0">
            <a:spAutoFit/>
          </a:bodyPr>
          <a:lstStyle/>
          <a:p>
            <a:r>
              <a:rPr lang="en-US" sz="2800" dirty="0"/>
              <a:t>LDA</a:t>
            </a:r>
          </a:p>
        </p:txBody>
      </p:sp>
      <p:sp>
        <p:nvSpPr>
          <p:cNvPr id="31" name="TextBox 30">
            <a:extLst>
              <a:ext uri="{FF2B5EF4-FFF2-40B4-BE49-F238E27FC236}">
                <a16:creationId xmlns:a16="http://schemas.microsoft.com/office/drawing/2014/main" id="{68F56DBE-C7AE-48B1-95C2-4325C3727358}"/>
              </a:ext>
            </a:extLst>
          </p:cNvPr>
          <p:cNvSpPr txBox="1"/>
          <p:nvPr/>
        </p:nvSpPr>
        <p:spPr>
          <a:xfrm>
            <a:off x="5175264" y="4084365"/>
            <a:ext cx="3895746" cy="523220"/>
          </a:xfrm>
          <a:prstGeom prst="rect">
            <a:avLst/>
          </a:prstGeom>
          <a:noFill/>
        </p:spPr>
        <p:txBody>
          <a:bodyPr wrap="none" rtlCol="0">
            <a:spAutoFit/>
          </a:bodyPr>
          <a:lstStyle/>
          <a:p>
            <a:r>
              <a:rPr lang="en-US" sz="2800" dirty="0"/>
              <a:t>Load memory word to AC</a:t>
            </a:r>
          </a:p>
        </p:txBody>
      </p:sp>
      <p:sp>
        <p:nvSpPr>
          <p:cNvPr id="32" name="TextBox 31">
            <a:extLst>
              <a:ext uri="{FF2B5EF4-FFF2-40B4-BE49-F238E27FC236}">
                <a16:creationId xmlns:a16="http://schemas.microsoft.com/office/drawing/2014/main" id="{727DC89E-2F3A-4A2D-A970-0BDAC433FDD3}"/>
              </a:ext>
            </a:extLst>
          </p:cNvPr>
          <p:cNvSpPr txBox="1"/>
          <p:nvPr/>
        </p:nvSpPr>
        <p:spPr>
          <a:xfrm>
            <a:off x="2957158" y="4084365"/>
            <a:ext cx="859531" cy="523220"/>
          </a:xfrm>
          <a:prstGeom prst="rect">
            <a:avLst/>
          </a:prstGeom>
          <a:noFill/>
        </p:spPr>
        <p:txBody>
          <a:bodyPr wrap="none" rtlCol="0">
            <a:spAutoFit/>
          </a:bodyPr>
          <a:lstStyle/>
          <a:p>
            <a:r>
              <a:rPr lang="en-US" sz="2800" dirty="0" err="1"/>
              <a:t>Axxx</a:t>
            </a:r>
            <a:endParaRPr lang="en-US" sz="2800" dirty="0"/>
          </a:p>
        </p:txBody>
      </p:sp>
      <p:sp>
        <p:nvSpPr>
          <p:cNvPr id="33" name="TextBox 32">
            <a:extLst>
              <a:ext uri="{FF2B5EF4-FFF2-40B4-BE49-F238E27FC236}">
                <a16:creationId xmlns:a16="http://schemas.microsoft.com/office/drawing/2014/main" id="{76382D61-C597-4FFE-B651-F3FB09CC6993}"/>
              </a:ext>
            </a:extLst>
          </p:cNvPr>
          <p:cNvSpPr txBox="1"/>
          <p:nvPr/>
        </p:nvSpPr>
        <p:spPr>
          <a:xfrm>
            <a:off x="1854517" y="4525105"/>
            <a:ext cx="833883" cy="523220"/>
          </a:xfrm>
          <a:prstGeom prst="rect">
            <a:avLst/>
          </a:prstGeom>
          <a:noFill/>
        </p:spPr>
        <p:txBody>
          <a:bodyPr wrap="none" rtlCol="0">
            <a:spAutoFit/>
          </a:bodyPr>
          <a:lstStyle/>
          <a:p>
            <a:r>
              <a:rPr lang="en-US" sz="2800" dirty="0"/>
              <a:t>3xxx</a:t>
            </a:r>
          </a:p>
        </p:txBody>
      </p:sp>
      <p:sp>
        <p:nvSpPr>
          <p:cNvPr id="34" name="TextBox 33">
            <a:extLst>
              <a:ext uri="{FF2B5EF4-FFF2-40B4-BE49-F238E27FC236}">
                <a16:creationId xmlns:a16="http://schemas.microsoft.com/office/drawing/2014/main" id="{95593F63-2040-4413-90F1-21FFE3CDA5B8}"/>
              </a:ext>
            </a:extLst>
          </p:cNvPr>
          <p:cNvSpPr txBox="1"/>
          <p:nvPr/>
        </p:nvSpPr>
        <p:spPr>
          <a:xfrm>
            <a:off x="4059799" y="4525105"/>
            <a:ext cx="702372" cy="523220"/>
          </a:xfrm>
          <a:prstGeom prst="rect">
            <a:avLst/>
          </a:prstGeom>
          <a:noFill/>
        </p:spPr>
        <p:txBody>
          <a:bodyPr wrap="none" rtlCol="0">
            <a:spAutoFit/>
          </a:bodyPr>
          <a:lstStyle/>
          <a:p>
            <a:r>
              <a:rPr lang="en-US" sz="2800" dirty="0"/>
              <a:t>STA</a:t>
            </a:r>
          </a:p>
        </p:txBody>
      </p:sp>
      <p:sp>
        <p:nvSpPr>
          <p:cNvPr id="35" name="TextBox 34">
            <a:extLst>
              <a:ext uri="{FF2B5EF4-FFF2-40B4-BE49-F238E27FC236}">
                <a16:creationId xmlns:a16="http://schemas.microsoft.com/office/drawing/2014/main" id="{D47DDBD7-A018-4AC4-80A1-84C6F74175B0}"/>
              </a:ext>
            </a:extLst>
          </p:cNvPr>
          <p:cNvSpPr txBox="1"/>
          <p:nvPr/>
        </p:nvSpPr>
        <p:spPr>
          <a:xfrm>
            <a:off x="5175264" y="4525105"/>
            <a:ext cx="4682500" cy="523220"/>
          </a:xfrm>
          <a:prstGeom prst="rect">
            <a:avLst/>
          </a:prstGeom>
          <a:noFill/>
        </p:spPr>
        <p:txBody>
          <a:bodyPr wrap="none" rtlCol="0">
            <a:spAutoFit/>
          </a:bodyPr>
          <a:lstStyle/>
          <a:p>
            <a:r>
              <a:rPr lang="en-US" sz="2800" dirty="0"/>
              <a:t>Store content of AC in memory</a:t>
            </a:r>
          </a:p>
        </p:txBody>
      </p:sp>
      <p:sp>
        <p:nvSpPr>
          <p:cNvPr id="36" name="TextBox 35">
            <a:extLst>
              <a:ext uri="{FF2B5EF4-FFF2-40B4-BE49-F238E27FC236}">
                <a16:creationId xmlns:a16="http://schemas.microsoft.com/office/drawing/2014/main" id="{9644DB59-70A7-4845-9B78-AE32D4363E1D}"/>
              </a:ext>
            </a:extLst>
          </p:cNvPr>
          <p:cNvSpPr txBox="1"/>
          <p:nvPr/>
        </p:nvSpPr>
        <p:spPr>
          <a:xfrm>
            <a:off x="2957158" y="4525105"/>
            <a:ext cx="844077" cy="523220"/>
          </a:xfrm>
          <a:prstGeom prst="rect">
            <a:avLst/>
          </a:prstGeom>
          <a:noFill/>
        </p:spPr>
        <p:txBody>
          <a:bodyPr wrap="none" rtlCol="0">
            <a:spAutoFit/>
          </a:bodyPr>
          <a:lstStyle/>
          <a:p>
            <a:r>
              <a:rPr lang="en-US" sz="2800" dirty="0" err="1"/>
              <a:t>Bxxx</a:t>
            </a:r>
            <a:endParaRPr lang="en-US" sz="2800" dirty="0"/>
          </a:p>
        </p:txBody>
      </p:sp>
      <p:sp>
        <p:nvSpPr>
          <p:cNvPr id="37" name="TextBox 36">
            <a:extLst>
              <a:ext uri="{FF2B5EF4-FFF2-40B4-BE49-F238E27FC236}">
                <a16:creationId xmlns:a16="http://schemas.microsoft.com/office/drawing/2014/main" id="{C2005F39-1238-4F94-98D8-0DF4EFB01198}"/>
              </a:ext>
            </a:extLst>
          </p:cNvPr>
          <p:cNvSpPr txBox="1"/>
          <p:nvPr/>
        </p:nvSpPr>
        <p:spPr>
          <a:xfrm>
            <a:off x="1854517" y="4957182"/>
            <a:ext cx="833883" cy="523220"/>
          </a:xfrm>
          <a:prstGeom prst="rect">
            <a:avLst/>
          </a:prstGeom>
          <a:noFill/>
        </p:spPr>
        <p:txBody>
          <a:bodyPr wrap="none" rtlCol="0">
            <a:spAutoFit/>
          </a:bodyPr>
          <a:lstStyle/>
          <a:p>
            <a:r>
              <a:rPr lang="en-US" sz="2800" dirty="0"/>
              <a:t>4xxx</a:t>
            </a:r>
          </a:p>
        </p:txBody>
      </p:sp>
      <p:sp>
        <p:nvSpPr>
          <p:cNvPr id="38" name="TextBox 37">
            <a:extLst>
              <a:ext uri="{FF2B5EF4-FFF2-40B4-BE49-F238E27FC236}">
                <a16:creationId xmlns:a16="http://schemas.microsoft.com/office/drawing/2014/main" id="{767233C6-86E9-4527-9A77-7A292F356196}"/>
              </a:ext>
            </a:extLst>
          </p:cNvPr>
          <p:cNvSpPr txBox="1"/>
          <p:nvPr/>
        </p:nvSpPr>
        <p:spPr>
          <a:xfrm>
            <a:off x="4059799" y="4957182"/>
            <a:ext cx="843501" cy="523220"/>
          </a:xfrm>
          <a:prstGeom prst="rect">
            <a:avLst/>
          </a:prstGeom>
          <a:noFill/>
        </p:spPr>
        <p:txBody>
          <a:bodyPr wrap="none" rtlCol="0">
            <a:spAutoFit/>
          </a:bodyPr>
          <a:lstStyle/>
          <a:p>
            <a:r>
              <a:rPr lang="en-US" sz="2800" dirty="0"/>
              <a:t>BUN</a:t>
            </a:r>
          </a:p>
        </p:txBody>
      </p:sp>
      <p:sp>
        <p:nvSpPr>
          <p:cNvPr id="39" name="TextBox 38">
            <a:extLst>
              <a:ext uri="{FF2B5EF4-FFF2-40B4-BE49-F238E27FC236}">
                <a16:creationId xmlns:a16="http://schemas.microsoft.com/office/drawing/2014/main" id="{FCCA4F83-A692-4DB9-92F4-4FB3FFE0E310}"/>
              </a:ext>
            </a:extLst>
          </p:cNvPr>
          <p:cNvSpPr txBox="1"/>
          <p:nvPr/>
        </p:nvSpPr>
        <p:spPr>
          <a:xfrm>
            <a:off x="5175264" y="4957182"/>
            <a:ext cx="3535840" cy="523220"/>
          </a:xfrm>
          <a:prstGeom prst="rect">
            <a:avLst/>
          </a:prstGeom>
          <a:noFill/>
        </p:spPr>
        <p:txBody>
          <a:bodyPr wrap="none" rtlCol="0">
            <a:spAutoFit/>
          </a:bodyPr>
          <a:lstStyle/>
          <a:p>
            <a:r>
              <a:rPr lang="en-US" sz="2800" dirty="0"/>
              <a:t>Branch unconditionally</a:t>
            </a:r>
          </a:p>
        </p:txBody>
      </p:sp>
      <p:sp>
        <p:nvSpPr>
          <p:cNvPr id="40" name="TextBox 39">
            <a:extLst>
              <a:ext uri="{FF2B5EF4-FFF2-40B4-BE49-F238E27FC236}">
                <a16:creationId xmlns:a16="http://schemas.microsoft.com/office/drawing/2014/main" id="{CCF83A6B-540A-4AC1-B379-ECF629452B49}"/>
              </a:ext>
            </a:extLst>
          </p:cNvPr>
          <p:cNvSpPr txBox="1"/>
          <p:nvPr/>
        </p:nvSpPr>
        <p:spPr>
          <a:xfrm>
            <a:off x="2957158" y="4957182"/>
            <a:ext cx="859531" cy="523220"/>
          </a:xfrm>
          <a:prstGeom prst="rect">
            <a:avLst/>
          </a:prstGeom>
          <a:noFill/>
        </p:spPr>
        <p:txBody>
          <a:bodyPr wrap="none" rtlCol="0">
            <a:spAutoFit/>
          </a:bodyPr>
          <a:lstStyle/>
          <a:p>
            <a:r>
              <a:rPr lang="en-US" sz="2800" dirty="0" err="1"/>
              <a:t>Cxxx</a:t>
            </a:r>
            <a:endParaRPr lang="en-US" sz="2800" dirty="0"/>
          </a:p>
        </p:txBody>
      </p:sp>
      <p:sp>
        <p:nvSpPr>
          <p:cNvPr id="41" name="TextBox 40">
            <a:extLst>
              <a:ext uri="{FF2B5EF4-FFF2-40B4-BE49-F238E27FC236}">
                <a16:creationId xmlns:a16="http://schemas.microsoft.com/office/drawing/2014/main" id="{208B3FFD-BC52-4313-83C8-0B0BCDA34747}"/>
              </a:ext>
            </a:extLst>
          </p:cNvPr>
          <p:cNvSpPr txBox="1"/>
          <p:nvPr/>
        </p:nvSpPr>
        <p:spPr>
          <a:xfrm>
            <a:off x="1854517" y="5376015"/>
            <a:ext cx="833883" cy="523220"/>
          </a:xfrm>
          <a:prstGeom prst="rect">
            <a:avLst/>
          </a:prstGeom>
          <a:noFill/>
        </p:spPr>
        <p:txBody>
          <a:bodyPr wrap="none" rtlCol="0">
            <a:spAutoFit/>
          </a:bodyPr>
          <a:lstStyle/>
          <a:p>
            <a:r>
              <a:rPr lang="en-US" sz="2800" dirty="0"/>
              <a:t>5xxx</a:t>
            </a:r>
          </a:p>
        </p:txBody>
      </p:sp>
      <p:sp>
        <p:nvSpPr>
          <p:cNvPr id="42" name="TextBox 41">
            <a:extLst>
              <a:ext uri="{FF2B5EF4-FFF2-40B4-BE49-F238E27FC236}">
                <a16:creationId xmlns:a16="http://schemas.microsoft.com/office/drawing/2014/main" id="{904A2E16-6007-42BE-B8C5-D98EAF7D92FF}"/>
              </a:ext>
            </a:extLst>
          </p:cNvPr>
          <p:cNvSpPr txBox="1"/>
          <p:nvPr/>
        </p:nvSpPr>
        <p:spPr>
          <a:xfrm>
            <a:off x="4059799" y="5376015"/>
            <a:ext cx="751103" cy="523220"/>
          </a:xfrm>
          <a:prstGeom prst="rect">
            <a:avLst/>
          </a:prstGeom>
          <a:noFill/>
        </p:spPr>
        <p:txBody>
          <a:bodyPr wrap="none" rtlCol="0">
            <a:spAutoFit/>
          </a:bodyPr>
          <a:lstStyle/>
          <a:p>
            <a:r>
              <a:rPr lang="en-US" sz="2800" dirty="0"/>
              <a:t>BSA</a:t>
            </a:r>
          </a:p>
        </p:txBody>
      </p:sp>
      <p:sp>
        <p:nvSpPr>
          <p:cNvPr id="43" name="TextBox 42">
            <a:extLst>
              <a:ext uri="{FF2B5EF4-FFF2-40B4-BE49-F238E27FC236}">
                <a16:creationId xmlns:a16="http://schemas.microsoft.com/office/drawing/2014/main" id="{6CFAC4D5-1DA9-43F1-848C-5E555294306C}"/>
              </a:ext>
            </a:extLst>
          </p:cNvPr>
          <p:cNvSpPr txBox="1"/>
          <p:nvPr/>
        </p:nvSpPr>
        <p:spPr>
          <a:xfrm>
            <a:off x="5175264" y="5376015"/>
            <a:ext cx="4769832" cy="523220"/>
          </a:xfrm>
          <a:prstGeom prst="rect">
            <a:avLst/>
          </a:prstGeom>
          <a:noFill/>
        </p:spPr>
        <p:txBody>
          <a:bodyPr wrap="none" rtlCol="0">
            <a:spAutoFit/>
          </a:bodyPr>
          <a:lstStyle/>
          <a:p>
            <a:r>
              <a:rPr lang="en-US" sz="2800" dirty="0"/>
              <a:t>Branch and save return address</a:t>
            </a:r>
          </a:p>
        </p:txBody>
      </p:sp>
      <p:sp>
        <p:nvSpPr>
          <p:cNvPr id="44" name="TextBox 43">
            <a:extLst>
              <a:ext uri="{FF2B5EF4-FFF2-40B4-BE49-F238E27FC236}">
                <a16:creationId xmlns:a16="http://schemas.microsoft.com/office/drawing/2014/main" id="{1C720086-3C45-440A-9D51-712D15B7CAC8}"/>
              </a:ext>
            </a:extLst>
          </p:cNvPr>
          <p:cNvSpPr txBox="1"/>
          <p:nvPr/>
        </p:nvSpPr>
        <p:spPr>
          <a:xfrm>
            <a:off x="2957158" y="5376015"/>
            <a:ext cx="872355" cy="523220"/>
          </a:xfrm>
          <a:prstGeom prst="rect">
            <a:avLst/>
          </a:prstGeom>
          <a:noFill/>
        </p:spPr>
        <p:txBody>
          <a:bodyPr wrap="none" rtlCol="0">
            <a:spAutoFit/>
          </a:bodyPr>
          <a:lstStyle/>
          <a:p>
            <a:r>
              <a:rPr lang="en-US" sz="2800" dirty="0" err="1"/>
              <a:t>Dxxx</a:t>
            </a:r>
            <a:endParaRPr lang="en-US" sz="2800" dirty="0"/>
          </a:p>
        </p:txBody>
      </p:sp>
      <p:sp>
        <p:nvSpPr>
          <p:cNvPr id="45" name="TextBox 44">
            <a:extLst>
              <a:ext uri="{FF2B5EF4-FFF2-40B4-BE49-F238E27FC236}">
                <a16:creationId xmlns:a16="http://schemas.microsoft.com/office/drawing/2014/main" id="{76CD3D02-AB55-487E-9B9E-DD26F7C2FF2C}"/>
              </a:ext>
            </a:extLst>
          </p:cNvPr>
          <p:cNvSpPr txBox="1"/>
          <p:nvPr/>
        </p:nvSpPr>
        <p:spPr>
          <a:xfrm>
            <a:off x="1854517" y="5817913"/>
            <a:ext cx="833883" cy="523220"/>
          </a:xfrm>
          <a:prstGeom prst="rect">
            <a:avLst/>
          </a:prstGeom>
          <a:noFill/>
        </p:spPr>
        <p:txBody>
          <a:bodyPr wrap="none" rtlCol="0">
            <a:spAutoFit/>
          </a:bodyPr>
          <a:lstStyle/>
          <a:p>
            <a:r>
              <a:rPr lang="en-US" sz="2800" dirty="0"/>
              <a:t>6xxx</a:t>
            </a:r>
          </a:p>
        </p:txBody>
      </p:sp>
      <p:sp>
        <p:nvSpPr>
          <p:cNvPr id="46" name="TextBox 45">
            <a:extLst>
              <a:ext uri="{FF2B5EF4-FFF2-40B4-BE49-F238E27FC236}">
                <a16:creationId xmlns:a16="http://schemas.microsoft.com/office/drawing/2014/main" id="{D347E26E-50C5-477A-8E61-F9AFBEA630D5}"/>
              </a:ext>
            </a:extLst>
          </p:cNvPr>
          <p:cNvSpPr txBox="1"/>
          <p:nvPr/>
        </p:nvSpPr>
        <p:spPr>
          <a:xfrm>
            <a:off x="4059799" y="5817913"/>
            <a:ext cx="607859" cy="523220"/>
          </a:xfrm>
          <a:prstGeom prst="rect">
            <a:avLst/>
          </a:prstGeom>
          <a:noFill/>
        </p:spPr>
        <p:txBody>
          <a:bodyPr wrap="none" rtlCol="0">
            <a:spAutoFit/>
          </a:bodyPr>
          <a:lstStyle/>
          <a:p>
            <a:r>
              <a:rPr lang="en-US" sz="2800" dirty="0"/>
              <a:t>ISZ</a:t>
            </a:r>
          </a:p>
        </p:txBody>
      </p:sp>
      <p:sp>
        <p:nvSpPr>
          <p:cNvPr id="47" name="TextBox 46">
            <a:extLst>
              <a:ext uri="{FF2B5EF4-FFF2-40B4-BE49-F238E27FC236}">
                <a16:creationId xmlns:a16="http://schemas.microsoft.com/office/drawing/2014/main" id="{0AF71943-D618-4635-97F4-AD7D765DFD5B}"/>
              </a:ext>
            </a:extLst>
          </p:cNvPr>
          <p:cNvSpPr txBox="1"/>
          <p:nvPr/>
        </p:nvSpPr>
        <p:spPr>
          <a:xfrm>
            <a:off x="5175264" y="5817913"/>
            <a:ext cx="3947427" cy="523220"/>
          </a:xfrm>
          <a:prstGeom prst="rect">
            <a:avLst/>
          </a:prstGeom>
          <a:noFill/>
        </p:spPr>
        <p:txBody>
          <a:bodyPr wrap="none" rtlCol="0">
            <a:spAutoFit/>
          </a:bodyPr>
          <a:lstStyle/>
          <a:p>
            <a:r>
              <a:rPr lang="en-US" sz="2800" dirty="0"/>
              <a:t>Increment and skip if zero</a:t>
            </a:r>
          </a:p>
        </p:txBody>
      </p:sp>
      <p:sp>
        <p:nvSpPr>
          <p:cNvPr id="48" name="TextBox 47">
            <a:extLst>
              <a:ext uri="{FF2B5EF4-FFF2-40B4-BE49-F238E27FC236}">
                <a16:creationId xmlns:a16="http://schemas.microsoft.com/office/drawing/2014/main" id="{C053BC80-EC2F-4297-9615-F41FD21F093D}"/>
              </a:ext>
            </a:extLst>
          </p:cNvPr>
          <p:cNvSpPr txBox="1"/>
          <p:nvPr/>
        </p:nvSpPr>
        <p:spPr>
          <a:xfrm>
            <a:off x="2957158" y="5817913"/>
            <a:ext cx="833883" cy="523220"/>
          </a:xfrm>
          <a:prstGeom prst="rect">
            <a:avLst/>
          </a:prstGeom>
          <a:noFill/>
        </p:spPr>
        <p:txBody>
          <a:bodyPr wrap="none" rtlCol="0">
            <a:spAutoFit/>
          </a:bodyPr>
          <a:lstStyle/>
          <a:p>
            <a:r>
              <a:rPr lang="en-US" sz="2800" dirty="0" err="1"/>
              <a:t>Exxx</a:t>
            </a:r>
            <a:endParaRPr lang="en-US" sz="2800" dirty="0"/>
          </a:p>
        </p:txBody>
      </p:sp>
    </p:spTree>
    <p:extLst>
      <p:ext uri="{BB962C8B-B14F-4D97-AF65-F5344CB8AC3E}">
        <p14:creationId xmlns:p14="http://schemas.microsoft.com/office/powerpoint/2010/main" val="7391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par>
                                <p:cTn id="84" presetID="10" presetClass="exit" presetSubtype="0" fill="hold" grpId="1" nodeType="withEffect">
                                  <p:stCondLst>
                                    <p:cond delay="0"/>
                                  </p:stCondLst>
                                  <p:childTnLst>
                                    <p:animEffect transition="out" filter="fade">
                                      <p:cBhvr>
                                        <p:cTn id="85" dur="500"/>
                                        <p:tgtEl>
                                          <p:spTgt spid="24"/>
                                        </p:tgtEl>
                                      </p:cBhvr>
                                    </p:animEffect>
                                    <p:set>
                                      <p:cBhvr>
                                        <p:cTn id="86" dur="1" fill="hold">
                                          <p:stCondLst>
                                            <p:cond delay="499"/>
                                          </p:stCondLst>
                                        </p:cTn>
                                        <p:tgtEl>
                                          <p:spTgt spid="2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2"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500"/>
                                        <p:tgtEl>
                                          <p:spTgt spid="2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fade">
                                      <p:cBhvr>
                                        <p:cTn id="116" dur="500"/>
                                        <p:tgtEl>
                                          <p:spTgt spid="34"/>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fade">
                                      <p:cBhvr>
                                        <p:cTn id="121" dur="5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animEffect transition="in" filter="fade">
                                      <p:cBhvr>
                                        <p:cTn id="126" dur="500"/>
                                        <p:tgtEl>
                                          <p:spTgt spid="22"/>
                                        </p:tgtEl>
                                      </p:cBhvr>
                                    </p:animEffect>
                                  </p:childTnLst>
                                </p:cTn>
                              </p:par>
                              <p:par>
                                <p:cTn id="127" presetID="10" presetClass="exit" presetSubtype="0" fill="hold" grpId="3" nodeType="withEffect">
                                  <p:stCondLst>
                                    <p:cond delay="0"/>
                                  </p:stCondLst>
                                  <p:childTnLst>
                                    <p:animEffect transition="out" filter="fade">
                                      <p:cBhvr>
                                        <p:cTn id="128" dur="500"/>
                                        <p:tgtEl>
                                          <p:spTgt spid="24"/>
                                        </p:tgtEl>
                                      </p:cBhvr>
                                    </p:animEffect>
                                    <p:set>
                                      <p:cBhvr>
                                        <p:cTn id="129" dur="1" fill="hold">
                                          <p:stCondLst>
                                            <p:cond delay="499"/>
                                          </p:stCondLst>
                                        </p:cTn>
                                        <p:tgtEl>
                                          <p:spTgt spid="24"/>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23"/>
                                        </p:tgtEl>
                                      </p:cBhvr>
                                    </p:animEffect>
                                    <p:set>
                                      <p:cBhvr>
                                        <p:cTn id="132" dur="1" fill="hold">
                                          <p:stCondLst>
                                            <p:cond delay="499"/>
                                          </p:stCondLst>
                                        </p:cTn>
                                        <p:tgtEl>
                                          <p:spTgt spid="23"/>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7"/>
                                        </p:tgtEl>
                                        <p:attrNameLst>
                                          <p:attrName>style.visibility</p:attrName>
                                        </p:attrNameLst>
                                      </p:cBhvr>
                                      <p:to>
                                        <p:strVal val="visible"/>
                                      </p:to>
                                    </p:set>
                                    <p:animEffect transition="in" filter="fade">
                                      <p:cBhvr>
                                        <p:cTn id="137" dur="500"/>
                                        <p:tgtEl>
                                          <p:spTgt spid="3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8"/>
                                        </p:tgtEl>
                                        <p:attrNameLst>
                                          <p:attrName>style.visibility</p:attrName>
                                        </p:attrNameLst>
                                      </p:cBhvr>
                                      <p:to>
                                        <p:strVal val="visible"/>
                                      </p:to>
                                    </p:set>
                                    <p:animEffect transition="in" filter="fade">
                                      <p:cBhvr>
                                        <p:cTn id="142" dur="500"/>
                                        <p:tgtEl>
                                          <p:spTgt spid="38"/>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4" nodeType="clickEffect">
                                  <p:stCondLst>
                                    <p:cond delay="0"/>
                                  </p:stCondLst>
                                  <p:childTnLst>
                                    <p:set>
                                      <p:cBhvr>
                                        <p:cTn id="151" dur="1" fill="hold">
                                          <p:stCondLst>
                                            <p:cond delay="0"/>
                                          </p:stCondLst>
                                        </p:cTn>
                                        <p:tgtEl>
                                          <p:spTgt spid="24"/>
                                        </p:tgtEl>
                                        <p:attrNameLst>
                                          <p:attrName>style.visibility</p:attrName>
                                        </p:attrNameLst>
                                      </p:cBhvr>
                                      <p:to>
                                        <p:strVal val="visible"/>
                                      </p:to>
                                    </p:set>
                                    <p:animEffect transition="in" filter="fade">
                                      <p:cBhvr>
                                        <p:cTn id="152" dur="500"/>
                                        <p:tgtEl>
                                          <p:spTgt spid="24"/>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1"/>
                                        </p:tgtEl>
                                        <p:attrNameLst>
                                          <p:attrName>style.visibility</p:attrName>
                                        </p:attrNameLst>
                                      </p:cBhvr>
                                      <p:to>
                                        <p:strVal val="visible"/>
                                      </p:to>
                                    </p:set>
                                    <p:animEffect transition="in" filter="fade">
                                      <p:cBhvr>
                                        <p:cTn id="157" dur="500"/>
                                        <p:tgtEl>
                                          <p:spTgt spid="41"/>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2"/>
                                        </p:tgtEl>
                                        <p:attrNameLst>
                                          <p:attrName>style.visibility</p:attrName>
                                        </p:attrNameLst>
                                      </p:cBhvr>
                                      <p:to>
                                        <p:strVal val="visible"/>
                                      </p:to>
                                    </p:set>
                                    <p:animEffect transition="in" filter="fade">
                                      <p:cBhvr>
                                        <p:cTn id="162" dur="500"/>
                                        <p:tgtEl>
                                          <p:spTgt spid="42"/>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3"/>
                                        </p:tgtEl>
                                        <p:attrNameLst>
                                          <p:attrName>style.visibility</p:attrName>
                                        </p:attrNameLst>
                                      </p:cBhvr>
                                      <p:to>
                                        <p:strVal val="visible"/>
                                      </p:to>
                                    </p:set>
                                    <p:animEffect transition="in" filter="fade">
                                      <p:cBhvr>
                                        <p:cTn id="167" dur="500"/>
                                        <p:tgtEl>
                                          <p:spTgt spid="43"/>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2" nodeType="clickEffect">
                                  <p:stCondLst>
                                    <p:cond delay="0"/>
                                  </p:stCondLst>
                                  <p:childTnLst>
                                    <p:set>
                                      <p:cBhvr>
                                        <p:cTn id="171" dur="1" fill="hold">
                                          <p:stCondLst>
                                            <p:cond delay="0"/>
                                          </p:stCondLst>
                                        </p:cTn>
                                        <p:tgtEl>
                                          <p:spTgt spid="23"/>
                                        </p:tgtEl>
                                        <p:attrNameLst>
                                          <p:attrName>style.visibility</p:attrName>
                                        </p:attrNameLst>
                                      </p:cBhvr>
                                      <p:to>
                                        <p:strVal val="visible"/>
                                      </p:to>
                                    </p:set>
                                    <p:animEffect transition="in" filter="fade">
                                      <p:cBhvr>
                                        <p:cTn id="172" dur="500"/>
                                        <p:tgtEl>
                                          <p:spTgt spid="23"/>
                                        </p:tgtEl>
                                      </p:cBhvr>
                                    </p:animEffect>
                                  </p:childTnLst>
                                </p:cTn>
                              </p:par>
                              <p:par>
                                <p:cTn id="173" presetID="10" presetClass="exit" presetSubtype="0" fill="hold" grpId="5" nodeType="withEffect">
                                  <p:stCondLst>
                                    <p:cond delay="0"/>
                                  </p:stCondLst>
                                  <p:childTnLst>
                                    <p:animEffect transition="out" filter="fade">
                                      <p:cBhvr>
                                        <p:cTn id="174" dur="500"/>
                                        <p:tgtEl>
                                          <p:spTgt spid="24"/>
                                        </p:tgtEl>
                                      </p:cBhvr>
                                    </p:animEffect>
                                    <p:set>
                                      <p:cBhvr>
                                        <p:cTn id="175" dur="1" fill="hold">
                                          <p:stCondLst>
                                            <p:cond delay="499"/>
                                          </p:stCondLst>
                                        </p:cTn>
                                        <p:tgtEl>
                                          <p:spTgt spid="24"/>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45"/>
                                        </p:tgtEl>
                                        <p:attrNameLst>
                                          <p:attrName>style.visibility</p:attrName>
                                        </p:attrNameLst>
                                      </p:cBhvr>
                                      <p:to>
                                        <p:strVal val="visible"/>
                                      </p:to>
                                    </p:set>
                                    <p:animEffect transition="in" filter="fade">
                                      <p:cBhvr>
                                        <p:cTn id="180" dur="500"/>
                                        <p:tgtEl>
                                          <p:spTgt spid="45"/>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46"/>
                                        </p:tgtEl>
                                        <p:attrNameLst>
                                          <p:attrName>style.visibility</p:attrName>
                                        </p:attrNameLst>
                                      </p:cBhvr>
                                      <p:to>
                                        <p:strVal val="visible"/>
                                      </p:to>
                                    </p:set>
                                    <p:animEffect transition="in" filter="fade">
                                      <p:cBhvr>
                                        <p:cTn id="185" dur="500"/>
                                        <p:tgtEl>
                                          <p:spTgt spid="46"/>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47"/>
                                        </p:tgtEl>
                                        <p:attrNameLst>
                                          <p:attrName>style.visibility</p:attrName>
                                        </p:attrNameLst>
                                      </p:cBhvr>
                                      <p:to>
                                        <p:strVal val="visible"/>
                                      </p:to>
                                    </p:set>
                                    <p:animEffect transition="in" filter="fade">
                                      <p:cBhvr>
                                        <p:cTn id="190" dur="500"/>
                                        <p:tgtEl>
                                          <p:spTgt spid="47"/>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19"/>
                                        </p:tgtEl>
                                        <p:attrNameLst>
                                          <p:attrName>style.visibility</p:attrName>
                                        </p:attrNameLst>
                                      </p:cBhvr>
                                      <p:to>
                                        <p:strVal val="visible"/>
                                      </p:to>
                                    </p:set>
                                    <p:animEffect transition="in" filter="fade">
                                      <p:cBhvr>
                                        <p:cTn id="195" dur="500"/>
                                        <p:tgtEl>
                                          <p:spTgt spid="19"/>
                                        </p:tgtEl>
                                      </p:cBhvr>
                                    </p:animEffect>
                                  </p:childTnLst>
                                </p:cTn>
                              </p:par>
                              <p:par>
                                <p:cTn id="196" presetID="10" presetClass="exit" presetSubtype="0" fill="hold" grpId="6" nodeType="withEffect">
                                  <p:stCondLst>
                                    <p:cond delay="0"/>
                                  </p:stCondLst>
                                  <p:childTnLst>
                                    <p:animEffect transition="out" filter="fade">
                                      <p:cBhvr>
                                        <p:cTn id="197" dur="500"/>
                                        <p:tgtEl>
                                          <p:spTgt spid="24"/>
                                        </p:tgtEl>
                                      </p:cBhvr>
                                    </p:animEffect>
                                    <p:set>
                                      <p:cBhvr>
                                        <p:cTn id="198" dur="1" fill="hold">
                                          <p:stCondLst>
                                            <p:cond delay="499"/>
                                          </p:stCondLst>
                                        </p:cTn>
                                        <p:tgtEl>
                                          <p:spTgt spid="24"/>
                                        </p:tgtEl>
                                        <p:attrNameLst>
                                          <p:attrName>style.visibility</p:attrName>
                                        </p:attrNameLst>
                                      </p:cBhvr>
                                      <p:to>
                                        <p:strVal val="hidden"/>
                                      </p:to>
                                    </p:set>
                                  </p:childTnLst>
                                </p:cTn>
                              </p:par>
                              <p:par>
                                <p:cTn id="199" presetID="10" presetClass="exit" presetSubtype="0" fill="hold" grpId="3" nodeType="withEffect">
                                  <p:stCondLst>
                                    <p:cond delay="0"/>
                                  </p:stCondLst>
                                  <p:childTnLst>
                                    <p:animEffect transition="out" filter="fade">
                                      <p:cBhvr>
                                        <p:cTn id="200" dur="500"/>
                                        <p:tgtEl>
                                          <p:spTgt spid="23"/>
                                        </p:tgtEl>
                                      </p:cBhvr>
                                    </p:animEffect>
                                    <p:set>
                                      <p:cBhvr>
                                        <p:cTn id="201" dur="1" fill="hold">
                                          <p:stCondLst>
                                            <p:cond delay="499"/>
                                          </p:stCondLst>
                                        </p:cTn>
                                        <p:tgtEl>
                                          <p:spTgt spid="23"/>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22"/>
                                        </p:tgtEl>
                                      </p:cBhvr>
                                    </p:animEffect>
                                    <p:set>
                                      <p:cBhvr>
                                        <p:cTn id="204" dur="1" fill="hold">
                                          <p:stCondLst>
                                            <p:cond delay="499"/>
                                          </p:stCondLst>
                                        </p:cTn>
                                        <p:tgtEl>
                                          <p:spTgt spid="22"/>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21"/>
                                        </p:tgtEl>
                                        <p:attrNameLst>
                                          <p:attrName>style.visibility</p:attrName>
                                        </p:attrNameLst>
                                      </p:cBhvr>
                                      <p:to>
                                        <p:strVal val="visible"/>
                                      </p:to>
                                    </p:set>
                                    <p:animEffect transition="in" filter="fade">
                                      <p:cBhvr>
                                        <p:cTn id="209" dur="500"/>
                                        <p:tgtEl>
                                          <p:spTgt spid="21"/>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20"/>
                                        </p:tgtEl>
                                        <p:attrNameLst>
                                          <p:attrName>style.visibility</p:attrName>
                                        </p:attrNameLst>
                                      </p:cBhvr>
                                      <p:to>
                                        <p:strVal val="visible"/>
                                      </p:to>
                                    </p:set>
                                    <p:animEffect transition="in" filter="fade">
                                      <p:cBhvr>
                                        <p:cTn id="214" dur="500"/>
                                        <p:tgtEl>
                                          <p:spTgt spid="20"/>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7" nodeType="clickEffect">
                                  <p:stCondLst>
                                    <p:cond delay="0"/>
                                  </p:stCondLst>
                                  <p:childTnLst>
                                    <p:set>
                                      <p:cBhvr>
                                        <p:cTn id="218" dur="1" fill="hold">
                                          <p:stCondLst>
                                            <p:cond delay="0"/>
                                          </p:stCondLst>
                                        </p:cTn>
                                        <p:tgtEl>
                                          <p:spTgt spid="24"/>
                                        </p:tgtEl>
                                        <p:attrNameLst>
                                          <p:attrName>style.visibility</p:attrName>
                                        </p:attrNameLst>
                                      </p:cBhvr>
                                      <p:to>
                                        <p:strVal val="visible"/>
                                      </p:to>
                                    </p:set>
                                    <p:animEffect transition="in" filter="fade">
                                      <p:cBhvr>
                                        <p:cTn id="219" dur="500"/>
                                        <p:tgtEl>
                                          <p:spTgt spid="24"/>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28"/>
                                        </p:tgtEl>
                                        <p:attrNameLst>
                                          <p:attrName>style.visibility</p:attrName>
                                        </p:attrNameLst>
                                      </p:cBhvr>
                                      <p:to>
                                        <p:strVal val="visible"/>
                                      </p:to>
                                    </p:set>
                                    <p:animEffect transition="in" filter="fade">
                                      <p:cBhvr>
                                        <p:cTn id="224" dur="500"/>
                                        <p:tgtEl>
                                          <p:spTgt spid="28"/>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4" nodeType="clickEffect">
                                  <p:stCondLst>
                                    <p:cond delay="0"/>
                                  </p:stCondLst>
                                  <p:childTnLst>
                                    <p:set>
                                      <p:cBhvr>
                                        <p:cTn id="228" dur="1" fill="hold">
                                          <p:stCondLst>
                                            <p:cond delay="0"/>
                                          </p:stCondLst>
                                        </p:cTn>
                                        <p:tgtEl>
                                          <p:spTgt spid="23"/>
                                        </p:tgtEl>
                                        <p:attrNameLst>
                                          <p:attrName>style.visibility</p:attrName>
                                        </p:attrNameLst>
                                      </p:cBhvr>
                                      <p:to>
                                        <p:strVal val="visible"/>
                                      </p:to>
                                    </p:set>
                                    <p:animEffect transition="in" filter="fade">
                                      <p:cBhvr>
                                        <p:cTn id="229" dur="500"/>
                                        <p:tgtEl>
                                          <p:spTgt spid="23"/>
                                        </p:tgtEl>
                                      </p:cBhvr>
                                    </p:animEffect>
                                  </p:childTnLst>
                                </p:cTn>
                              </p:par>
                              <p:par>
                                <p:cTn id="230" presetID="10" presetClass="exit" presetSubtype="0" fill="hold" grpId="8" nodeType="withEffect">
                                  <p:stCondLst>
                                    <p:cond delay="0"/>
                                  </p:stCondLst>
                                  <p:childTnLst>
                                    <p:animEffect transition="out" filter="fade">
                                      <p:cBhvr>
                                        <p:cTn id="231" dur="500"/>
                                        <p:tgtEl>
                                          <p:spTgt spid="24"/>
                                        </p:tgtEl>
                                      </p:cBhvr>
                                    </p:animEffect>
                                    <p:set>
                                      <p:cBhvr>
                                        <p:cTn id="232" dur="1" fill="hold">
                                          <p:stCondLst>
                                            <p:cond delay="499"/>
                                          </p:stCondLst>
                                        </p:cTn>
                                        <p:tgtEl>
                                          <p:spTgt spid="24"/>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32"/>
                                        </p:tgtEl>
                                        <p:attrNameLst>
                                          <p:attrName>style.visibility</p:attrName>
                                        </p:attrNameLst>
                                      </p:cBhvr>
                                      <p:to>
                                        <p:strVal val="visible"/>
                                      </p:to>
                                    </p:set>
                                    <p:animEffect transition="in" filter="fade">
                                      <p:cBhvr>
                                        <p:cTn id="237" dur="500"/>
                                        <p:tgtEl>
                                          <p:spTgt spid="32"/>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9" nodeType="clickEffect">
                                  <p:stCondLst>
                                    <p:cond delay="0"/>
                                  </p:stCondLst>
                                  <p:childTnLst>
                                    <p:set>
                                      <p:cBhvr>
                                        <p:cTn id="241" dur="1" fill="hold">
                                          <p:stCondLst>
                                            <p:cond delay="0"/>
                                          </p:stCondLst>
                                        </p:cTn>
                                        <p:tgtEl>
                                          <p:spTgt spid="24"/>
                                        </p:tgtEl>
                                        <p:attrNameLst>
                                          <p:attrName>style.visibility</p:attrName>
                                        </p:attrNameLst>
                                      </p:cBhvr>
                                      <p:to>
                                        <p:strVal val="visible"/>
                                      </p:to>
                                    </p:set>
                                    <p:animEffect transition="in" filter="fade">
                                      <p:cBhvr>
                                        <p:cTn id="242" dur="500"/>
                                        <p:tgtEl>
                                          <p:spTgt spid="24"/>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36"/>
                                        </p:tgtEl>
                                        <p:attrNameLst>
                                          <p:attrName>style.visibility</p:attrName>
                                        </p:attrNameLst>
                                      </p:cBhvr>
                                      <p:to>
                                        <p:strVal val="visible"/>
                                      </p:to>
                                    </p:set>
                                    <p:animEffect transition="in" filter="fade">
                                      <p:cBhvr>
                                        <p:cTn id="247" dur="500"/>
                                        <p:tgtEl>
                                          <p:spTgt spid="36"/>
                                        </p:tgtEl>
                                      </p:cBhvr>
                                    </p:animEffec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2" nodeType="clickEffect">
                                  <p:stCondLst>
                                    <p:cond delay="0"/>
                                  </p:stCondLst>
                                  <p:childTnLst>
                                    <p:set>
                                      <p:cBhvr>
                                        <p:cTn id="251" dur="1" fill="hold">
                                          <p:stCondLst>
                                            <p:cond delay="0"/>
                                          </p:stCondLst>
                                        </p:cTn>
                                        <p:tgtEl>
                                          <p:spTgt spid="22"/>
                                        </p:tgtEl>
                                        <p:attrNameLst>
                                          <p:attrName>style.visibility</p:attrName>
                                        </p:attrNameLst>
                                      </p:cBhvr>
                                      <p:to>
                                        <p:strVal val="visible"/>
                                      </p:to>
                                    </p:set>
                                    <p:animEffect transition="in" filter="fade">
                                      <p:cBhvr>
                                        <p:cTn id="252" dur="500"/>
                                        <p:tgtEl>
                                          <p:spTgt spid="22"/>
                                        </p:tgtEl>
                                      </p:cBhvr>
                                    </p:animEffect>
                                  </p:childTnLst>
                                </p:cTn>
                              </p:par>
                              <p:par>
                                <p:cTn id="253" presetID="10" presetClass="exit" presetSubtype="0" fill="hold" grpId="10" nodeType="withEffect">
                                  <p:stCondLst>
                                    <p:cond delay="0"/>
                                  </p:stCondLst>
                                  <p:childTnLst>
                                    <p:animEffect transition="out" filter="fade">
                                      <p:cBhvr>
                                        <p:cTn id="254" dur="500"/>
                                        <p:tgtEl>
                                          <p:spTgt spid="24"/>
                                        </p:tgtEl>
                                      </p:cBhvr>
                                    </p:animEffect>
                                    <p:set>
                                      <p:cBhvr>
                                        <p:cTn id="255" dur="1" fill="hold">
                                          <p:stCondLst>
                                            <p:cond delay="499"/>
                                          </p:stCondLst>
                                        </p:cTn>
                                        <p:tgtEl>
                                          <p:spTgt spid="24"/>
                                        </p:tgtEl>
                                        <p:attrNameLst>
                                          <p:attrName>style.visibility</p:attrName>
                                        </p:attrNameLst>
                                      </p:cBhvr>
                                      <p:to>
                                        <p:strVal val="hidden"/>
                                      </p:to>
                                    </p:set>
                                  </p:childTnLst>
                                </p:cTn>
                              </p:par>
                              <p:par>
                                <p:cTn id="256" presetID="10" presetClass="exit" presetSubtype="0" fill="hold" grpId="5" nodeType="withEffect">
                                  <p:stCondLst>
                                    <p:cond delay="0"/>
                                  </p:stCondLst>
                                  <p:childTnLst>
                                    <p:animEffect transition="out" filter="fade">
                                      <p:cBhvr>
                                        <p:cTn id="257" dur="500"/>
                                        <p:tgtEl>
                                          <p:spTgt spid="23"/>
                                        </p:tgtEl>
                                      </p:cBhvr>
                                    </p:animEffect>
                                    <p:set>
                                      <p:cBhvr>
                                        <p:cTn id="258" dur="1" fill="hold">
                                          <p:stCondLst>
                                            <p:cond delay="499"/>
                                          </p:stCondLst>
                                        </p:cTn>
                                        <p:tgtEl>
                                          <p:spTgt spid="23"/>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40"/>
                                        </p:tgtEl>
                                        <p:attrNameLst>
                                          <p:attrName>style.visibility</p:attrName>
                                        </p:attrNameLst>
                                      </p:cBhvr>
                                      <p:to>
                                        <p:strVal val="visible"/>
                                      </p:to>
                                    </p:set>
                                    <p:animEffect transition="in" filter="fade">
                                      <p:cBhvr>
                                        <p:cTn id="263" dur="500"/>
                                        <p:tgtEl>
                                          <p:spTgt spid="40"/>
                                        </p:tgtEl>
                                      </p:cBhvr>
                                    </p:animEffec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11" nodeType="clickEffect">
                                  <p:stCondLst>
                                    <p:cond delay="0"/>
                                  </p:stCondLst>
                                  <p:childTnLst>
                                    <p:set>
                                      <p:cBhvr>
                                        <p:cTn id="267" dur="1" fill="hold">
                                          <p:stCondLst>
                                            <p:cond delay="0"/>
                                          </p:stCondLst>
                                        </p:cTn>
                                        <p:tgtEl>
                                          <p:spTgt spid="24"/>
                                        </p:tgtEl>
                                        <p:attrNameLst>
                                          <p:attrName>style.visibility</p:attrName>
                                        </p:attrNameLst>
                                      </p:cBhvr>
                                      <p:to>
                                        <p:strVal val="visible"/>
                                      </p:to>
                                    </p:set>
                                    <p:animEffect transition="in" filter="fade">
                                      <p:cBhvr>
                                        <p:cTn id="268" dur="500"/>
                                        <p:tgtEl>
                                          <p:spTgt spid="24"/>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44"/>
                                        </p:tgtEl>
                                        <p:attrNameLst>
                                          <p:attrName>style.visibility</p:attrName>
                                        </p:attrNameLst>
                                      </p:cBhvr>
                                      <p:to>
                                        <p:strVal val="visible"/>
                                      </p:to>
                                    </p:set>
                                    <p:animEffect transition="in" filter="fade">
                                      <p:cBhvr>
                                        <p:cTn id="273" dur="500"/>
                                        <p:tgtEl>
                                          <p:spTgt spid="44"/>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grpId="6" nodeType="clickEffect">
                                  <p:stCondLst>
                                    <p:cond delay="0"/>
                                  </p:stCondLst>
                                  <p:childTnLst>
                                    <p:set>
                                      <p:cBhvr>
                                        <p:cTn id="277" dur="1" fill="hold">
                                          <p:stCondLst>
                                            <p:cond delay="0"/>
                                          </p:stCondLst>
                                        </p:cTn>
                                        <p:tgtEl>
                                          <p:spTgt spid="23"/>
                                        </p:tgtEl>
                                        <p:attrNameLst>
                                          <p:attrName>style.visibility</p:attrName>
                                        </p:attrNameLst>
                                      </p:cBhvr>
                                      <p:to>
                                        <p:strVal val="visible"/>
                                      </p:to>
                                    </p:set>
                                    <p:animEffect transition="in" filter="fade">
                                      <p:cBhvr>
                                        <p:cTn id="278" dur="500"/>
                                        <p:tgtEl>
                                          <p:spTgt spid="23"/>
                                        </p:tgtEl>
                                      </p:cBhvr>
                                    </p:animEffect>
                                  </p:childTnLst>
                                </p:cTn>
                              </p:par>
                              <p:par>
                                <p:cTn id="279" presetID="10" presetClass="exit" presetSubtype="0" fill="hold" grpId="12" nodeType="withEffect">
                                  <p:stCondLst>
                                    <p:cond delay="0"/>
                                  </p:stCondLst>
                                  <p:childTnLst>
                                    <p:animEffect transition="out" filter="fade">
                                      <p:cBhvr>
                                        <p:cTn id="280" dur="500"/>
                                        <p:tgtEl>
                                          <p:spTgt spid="24"/>
                                        </p:tgtEl>
                                      </p:cBhvr>
                                    </p:animEffect>
                                    <p:set>
                                      <p:cBhvr>
                                        <p:cTn id="281" dur="1" fill="hold">
                                          <p:stCondLst>
                                            <p:cond delay="499"/>
                                          </p:stCondLst>
                                        </p:cTn>
                                        <p:tgtEl>
                                          <p:spTgt spid="24"/>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10" presetClass="entr" presetSubtype="0" fill="hold" grpId="0" nodeType="clickEffect">
                                  <p:stCondLst>
                                    <p:cond delay="0"/>
                                  </p:stCondLst>
                                  <p:childTnLst>
                                    <p:set>
                                      <p:cBhvr>
                                        <p:cTn id="285" dur="1" fill="hold">
                                          <p:stCondLst>
                                            <p:cond delay="0"/>
                                          </p:stCondLst>
                                        </p:cTn>
                                        <p:tgtEl>
                                          <p:spTgt spid="48"/>
                                        </p:tgtEl>
                                        <p:attrNameLst>
                                          <p:attrName>style.visibility</p:attrName>
                                        </p:attrNameLst>
                                      </p:cBhvr>
                                      <p:to>
                                        <p:strVal val="visible"/>
                                      </p:to>
                                    </p:set>
                                    <p:animEffect transition="in" filter="fade">
                                      <p:cBhvr>
                                        <p:cTn id="28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P spid="10" grpId="0" animBg="1"/>
      <p:bldP spid="11" grpId="0" animBg="1"/>
      <p:bldP spid="12" grpId="0" animBg="1"/>
      <p:bldP spid="13" grpId="0"/>
      <p:bldP spid="15" grpId="0"/>
      <p:bldP spid="16" grpId="0" animBg="1"/>
      <p:bldP spid="17" grpId="0"/>
      <p:bldP spid="18" grpId="0"/>
      <p:bldP spid="19" grpId="0" animBg="1"/>
      <p:bldP spid="20" grpId="0"/>
      <p:bldP spid="21" grpId="0" animBg="1"/>
      <p:bldP spid="22" grpId="0" animBg="1"/>
      <p:bldP spid="22" grpId="1" animBg="1"/>
      <p:bldP spid="22" grpId="2" animBg="1"/>
      <p:bldP spid="23" grpId="0" animBg="1"/>
      <p:bldP spid="23" grpId="1" animBg="1"/>
      <p:bldP spid="23" grpId="2" animBg="1"/>
      <p:bldP spid="23" grpId="3" animBg="1"/>
      <p:bldP spid="23" grpId="4" animBg="1"/>
      <p:bldP spid="23" grpId="5" animBg="1"/>
      <p:bldP spid="23" grpId="6" animBg="1"/>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4" grpId="10" animBg="1"/>
      <p:bldP spid="24" grpId="11" animBg="1"/>
      <p:bldP spid="24" grpId="12" animBg="1"/>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B9C5-D4D6-44C0-ACF9-D3B0C79315BF}"/>
              </a:ext>
            </a:extLst>
          </p:cNvPr>
          <p:cNvSpPr>
            <a:spLocks noGrp="1"/>
          </p:cNvSpPr>
          <p:nvPr>
            <p:ph type="title"/>
          </p:nvPr>
        </p:nvSpPr>
        <p:spPr/>
        <p:txBody>
          <a:bodyPr/>
          <a:lstStyle/>
          <a:p>
            <a:r>
              <a:rPr lang="en-US" dirty="0"/>
              <a:t>Types of Computer Instructions</a:t>
            </a:r>
            <a:endParaRPr lang="en-IN" dirty="0"/>
          </a:p>
        </p:txBody>
      </p:sp>
      <p:sp>
        <p:nvSpPr>
          <p:cNvPr id="3" name="Content Placeholder 2">
            <a:extLst>
              <a:ext uri="{FF2B5EF4-FFF2-40B4-BE49-F238E27FC236}">
                <a16:creationId xmlns:a16="http://schemas.microsoft.com/office/drawing/2014/main" id="{1D85532A-2A1E-4C27-B0E0-6C7E148AEF49}"/>
              </a:ext>
            </a:extLst>
          </p:cNvPr>
          <p:cNvSpPr>
            <a:spLocks noGrp="1"/>
          </p:cNvSpPr>
          <p:nvPr>
            <p:ph idx="1"/>
          </p:nvPr>
        </p:nvSpPr>
        <p:spPr>
          <a:xfrm>
            <a:off x="131180" y="863445"/>
            <a:ext cx="11929641" cy="457356"/>
          </a:xfrm>
        </p:spPr>
        <p:txBody>
          <a:bodyPr/>
          <a:lstStyle/>
          <a:p>
            <a:pPr marL="457200" indent="-457200">
              <a:buFont typeface="+mj-lt"/>
              <a:buAutoNum type="arabicPeriod" startAt="2"/>
            </a:pPr>
            <a:r>
              <a:rPr lang="en-US" dirty="0">
                <a:solidFill>
                  <a:schemeClr val="accent6"/>
                </a:solidFill>
              </a:rPr>
              <a:t>Register Reference Instruction</a:t>
            </a:r>
          </a:p>
          <a:p>
            <a:pPr marL="457200" indent="-457200">
              <a:buFont typeface="+mj-lt"/>
              <a:buAutoNum type="arabicPeriod" startAt="2"/>
            </a:pPr>
            <a:endParaRPr lang="en-IN" dirty="0">
              <a:solidFill>
                <a:schemeClr val="accent6"/>
              </a:solidFill>
            </a:endParaRPr>
          </a:p>
        </p:txBody>
      </p:sp>
      <p:sp>
        <p:nvSpPr>
          <p:cNvPr id="4" name="TextBox 3">
            <a:extLst>
              <a:ext uri="{FF2B5EF4-FFF2-40B4-BE49-F238E27FC236}">
                <a16:creationId xmlns:a16="http://schemas.microsoft.com/office/drawing/2014/main" id="{B2F30EDF-386F-497A-A57F-0C141E43B2AF}"/>
              </a:ext>
            </a:extLst>
          </p:cNvPr>
          <p:cNvSpPr txBox="1"/>
          <p:nvPr/>
        </p:nvSpPr>
        <p:spPr>
          <a:xfrm>
            <a:off x="1953520" y="3296575"/>
            <a:ext cx="915635" cy="523220"/>
          </a:xfrm>
          <a:prstGeom prst="rect">
            <a:avLst/>
          </a:prstGeom>
          <a:noFill/>
        </p:spPr>
        <p:txBody>
          <a:bodyPr wrap="none" rtlCol="0">
            <a:spAutoFit/>
          </a:bodyPr>
          <a:lstStyle/>
          <a:p>
            <a:r>
              <a:rPr lang="en-US" sz="2800" dirty="0"/>
              <a:t>7800</a:t>
            </a:r>
          </a:p>
        </p:txBody>
      </p:sp>
      <p:sp>
        <p:nvSpPr>
          <p:cNvPr id="5" name="TextBox 4">
            <a:extLst>
              <a:ext uri="{FF2B5EF4-FFF2-40B4-BE49-F238E27FC236}">
                <a16:creationId xmlns:a16="http://schemas.microsoft.com/office/drawing/2014/main" id="{4D428F55-7E15-44DB-8228-691745FE9BFE}"/>
              </a:ext>
            </a:extLst>
          </p:cNvPr>
          <p:cNvSpPr txBox="1"/>
          <p:nvPr/>
        </p:nvSpPr>
        <p:spPr>
          <a:xfrm>
            <a:off x="3025083" y="3296575"/>
            <a:ext cx="734496" cy="523220"/>
          </a:xfrm>
          <a:prstGeom prst="rect">
            <a:avLst/>
          </a:prstGeom>
          <a:noFill/>
        </p:spPr>
        <p:txBody>
          <a:bodyPr wrap="none" rtlCol="0">
            <a:spAutoFit/>
          </a:bodyPr>
          <a:lstStyle/>
          <a:p>
            <a:r>
              <a:rPr lang="en-US" sz="2800" dirty="0"/>
              <a:t>CLA</a:t>
            </a:r>
          </a:p>
        </p:txBody>
      </p:sp>
      <p:sp>
        <p:nvSpPr>
          <p:cNvPr id="6" name="TextBox 5">
            <a:extLst>
              <a:ext uri="{FF2B5EF4-FFF2-40B4-BE49-F238E27FC236}">
                <a16:creationId xmlns:a16="http://schemas.microsoft.com/office/drawing/2014/main" id="{F3809210-6F14-4221-89DA-31D7085B6152}"/>
              </a:ext>
            </a:extLst>
          </p:cNvPr>
          <p:cNvSpPr txBox="1"/>
          <p:nvPr/>
        </p:nvSpPr>
        <p:spPr>
          <a:xfrm>
            <a:off x="4140548" y="3296575"/>
            <a:ext cx="1409938" cy="523220"/>
          </a:xfrm>
          <a:prstGeom prst="rect">
            <a:avLst/>
          </a:prstGeom>
          <a:noFill/>
        </p:spPr>
        <p:txBody>
          <a:bodyPr wrap="none" rtlCol="0">
            <a:spAutoFit/>
          </a:bodyPr>
          <a:lstStyle/>
          <a:p>
            <a:r>
              <a:rPr lang="en-US" sz="2800" dirty="0"/>
              <a:t>Clear AC</a:t>
            </a:r>
          </a:p>
        </p:txBody>
      </p:sp>
      <p:sp>
        <p:nvSpPr>
          <p:cNvPr id="7" name="TextBox 6">
            <a:extLst>
              <a:ext uri="{FF2B5EF4-FFF2-40B4-BE49-F238E27FC236}">
                <a16:creationId xmlns:a16="http://schemas.microsoft.com/office/drawing/2014/main" id="{AF56F780-20F1-46EB-BF68-8AAC08F1AD17}"/>
              </a:ext>
            </a:extLst>
          </p:cNvPr>
          <p:cNvSpPr txBox="1"/>
          <p:nvPr/>
        </p:nvSpPr>
        <p:spPr>
          <a:xfrm>
            <a:off x="1958282" y="3698123"/>
            <a:ext cx="915635" cy="523220"/>
          </a:xfrm>
          <a:prstGeom prst="rect">
            <a:avLst/>
          </a:prstGeom>
          <a:noFill/>
        </p:spPr>
        <p:txBody>
          <a:bodyPr wrap="none" rtlCol="0">
            <a:spAutoFit/>
          </a:bodyPr>
          <a:lstStyle/>
          <a:p>
            <a:r>
              <a:rPr lang="en-US" sz="2800" dirty="0"/>
              <a:t>7400</a:t>
            </a:r>
          </a:p>
        </p:txBody>
      </p:sp>
      <p:sp>
        <p:nvSpPr>
          <p:cNvPr id="8" name="TextBox 7">
            <a:extLst>
              <a:ext uri="{FF2B5EF4-FFF2-40B4-BE49-F238E27FC236}">
                <a16:creationId xmlns:a16="http://schemas.microsoft.com/office/drawing/2014/main" id="{38C7BA18-0DB9-464B-8071-8091B9DE84B8}"/>
              </a:ext>
            </a:extLst>
          </p:cNvPr>
          <p:cNvSpPr txBox="1"/>
          <p:nvPr/>
        </p:nvSpPr>
        <p:spPr>
          <a:xfrm>
            <a:off x="3029845" y="3698123"/>
            <a:ext cx="700833" cy="523220"/>
          </a:xfrm>
          <a:prstGeom prst="rect">
            <a:avLst/>
          </a:prstGeom>
          <a:noFill/>
        </p:spPr>
        <p:txBody>
          <a:bodyPr wrap="none" rtlCol="0">
            <a:spAutoFit/>
          </a:bodyPr>
          <a:lstStyle/>
          <a:p>
            <a:r>
              <a:rPr lang="en-US" sz="2800" dirty="0"/>
              <a:t>CLE</a:t>
            </a:r>
          </a:p>
        </p:txBody>
      </p:sp>
      <p:sp>
        <p:nvSpPr>
          <p:cNvPr id="9" name="TextBox 8">
            <a:extLst>
              <a:ext uri="{FF2B5EF4-FFF2-40B4-BE49-F238E27FC236}">
                <a16:creationId xmlns:a16="http://schemas.microsoft.com/office/drawing/2014/main" id="{748459B2-5D6D-47CA-BD6F-39093514DE98}"/>
              </a:ext>
            </a:extLst>
          </p:cNvPr>
          <p:cNvSpPr txBox="1"/>
          <p:nvPr/>
        </p:nvSpPr>
        <p:spPr>
          <a:xfrm>
            <a:off x="4145310" y="3698123"/>
            <a:ext cx="1188146" cy="523220"/>
          </a:xfrm>
          <a:prstGeom prst="rect">
            <a:avLst/>
          </a:prstGeom>
          <a:noFill/>
        </p:spPr>
        <p:txBody>
          <a:bodyPr wrap="none" rtlCol="0">
            <a:spAutoFit/>
          </a:bodyPr>
          <a:lstStyle/>
          <a:p>
            <a:r>
              <a:rPr lang="en-US" sz="2800" dirty="0"/>
              <a:t>Clear E</a:t>
            </a:r>
          </a:p>
        </p:txBody>
      </p:sp>
      <p:sp>
        <p:nvSpPr>
          <p:cNvPr id="10" name="TextBox 9">
            <a:extLst>
              <a:ext uri="{FF2B5EF4-FFF2-40B4-BE49-F238E27FC236}">
                <a16:creationId xmlns:a16="http://schemas.microsoft.com/office/drawing/2014/main" id="{0A9F8244-ED22-4A9B-A927-8E9C565B0FCD}"/>
              </a:ext>
            </a:extLst>
          </p:cNvPr>
          <p:cNvSpPr txBox="1"/>
          <p:nvPr/>
        </p:nvSpPr>
        <p:spPr>
          <a:xfrm>
            <a:off x="1948757" y="4108293"/>
            <a:ext cx="915635" cy="523220"/>
          </a:xfrm>
          <a:prstGeom prst="rect">
            <a:avLst/>
          </a:prstGeom>
          <a:noFill/>
        </p:spPr>
        <p:txBody>
          <a:bodyPr wrap="none" rtlCol="0">
            <a:spAutoFit/>
          </a:bodyPr>
          <a:lstStyle/>
          <a:p>
            <a:r>
              <a:rPr lang="en-US" sz="2800" dirty="0"/>
              <a:t>7200</a:t>
            </a:r>
          </a:p>
        </p:txBody>
      </p:sp>
      <p:sp>
        <p:nvSpPr>
          <p:cNvPr id="11" name="TextBox 10">
            <a:extLst>
              <a:ext uri="{FF2B5EF4-FFF2-40B4-BE49-F238E27FC236}">
                <a16:creationId xmlns:a16="http://schemas.microsoft.com/office/drawing/2014/main" id="{6E071DD6-5F1A-4623-9E30-3CDEEE9742B3}"/>
              </a:ext>
            </a:extLst>
          </p:cNvPr>
          <p:cNvSpPr txBox="1"/>
          <p:nvPr/>
        </p:nvSpPr>
        <p:spPr>
          <a:xfrm>
            <a:off x="3020320" y="4108293"/>
            <a:ext cx="891591" cy="523220"/>
          </a:xfrm>
          <a:prstGeom prst="rect">
            <a:avLst/>
          </a:prstGeom>
          <a:noFill/>
        </p:spPr>
        <p:txBody>
          <a:bodyPr wrap="none" rtlCol="0">
            <a:spAutoFit/>
          </a:bodyPr>
          <a:lstStyle/>
          <a:p>
            <a:r>
              <a:rPr lang="en-US" sz="2800" dirty="0"/>
              <a:t>CMA</a:t>
            </a:r>
          </a:p>
        </p:txBody>
      </p:sp>
      <p:sp>
        <p:nvSpPr>
          <p:cNvPr id="12" name="TextBox 11">
            <a:extLst>
              <a:ext uri="{FF2B5EF4-FFF2-40B4-BE49-F238E27FC236}">
                <a16:creationId xmlns:a16="http://schemas.microsoft.com/office/drawing/2014/main" id="{E7EAA56A-185E-4215-A651-D4CECEBE149E}"/>
              </a:ext>
            </a:extLst>
          </p:cNvPr>
          <p:cNvSpPr txBox="1"/>
          <p:nvPr/>
        </p:nvSpPr>
        <p:spPr>
          <a:xfrm>
            <a:off x="4135785" y="4108293"/>
            <a:ext cx="2549544" cy="523220"/>
          </a:xfrm>
          <a:prstGeom prst="rect">
            <a:avLst/>
          </a:prstGeom>
          <a:noFill/>
        </p:spPr>
        <p:txBody>
          <a:bodyPr wrap="none" rtlCol="0">
            <a:spAutoFit/>
          </a:bodyPr>
          <a:lstStyle/>
          <a:p>
            <a:r>
              <a:rPr lang="en-US" sz="2800" dirty="0"/>
              <a:t>Complement AC</a:t>
            </a:r>
          </a:p>
        </p:txBody>
      </p:sp>
      <p:sp>
        <p:nvSpPr>
          <p:cNvPr id="13" name="TextBox 12">
            <a:extLst>
              <a:ext uri="{FF2B5EF4-FFF2-40B4-BE49-F238E27FC236}">
                <a16:creationId xmlns:a16="http://schemas.microsoft.com/office/drawing/2014/main" id="{12EA1F97-DB49-4203-A535-ED6F746F9B2A}"/>
              </a:ext>
            </a:extLst>
          </p:cNvPr>
          <p:cNvSpPr txBox="1"/>
          <p:nvPr/>
        </p:nvSpPr>
        <p:spPr>
          <a:xfrm>
            <a:off x="1948757" y="4549033"/>
            <a:ext cx="915635" cy="523220"/>
          </a:xfrm>
          <a:prstGeom prst="rect">
            <a:avLst/>
          </a:prstGeom>
          <a:noFill/>
        </p:spPr>
        <p:txBody>
          <a:bodyPr wrap="none" rtlCol="0">
            <a:spAutoFit/>
          </a:bodyPr>
          <a:lstStyle/>
          <a:p>
            <a:r>
              <a:rPr lang="en-US" sz="2800" dirty="0"/>
              <a:t>7100</a:t>
            </a:r>
          </a:p>
        </p:txBody>
      </p:sp>
      <p:sp>
        <p:nvSpPr>
          <p:cNvPr id="14" name="TextBox 13">
            <a:extLst>
              <a:ext uri="{FF2B5EF4-FFF2-40B4-BE49-F238E27FC236}">
                <a16:creationId xmlns:a16="http://schemas.microsoft.com/office/drawing/2014/main" id="{A3CA174A-605E-4974-AB73-671A9DEE13F2}"/>
              </a:ext>
            </a:extLst>
          </p:cNvPr>
          <p:cNvSpPr txBox="1"/>
          <p:nvPr/>
        </p:nvSpPr>
        <p:spPr>
          <a:xfrm>
            <a:off x="3020320" y="4549033"/>
            <a:ext cx="857927" cy="523220"/>
          </a:xfrm>
          <a:prstGeom prst="rect">
            <a:avLst/>
          </a:prstGeom>
          <a:noFill/>
        </p:spPr>
        <p:txBody>
          <a:bodyPr wrap="none" rtlCol="0">
            <a:spAutoFit/>
          </a:bodyPr>
          <a:lstStyle/>
          <a:p>
            <a:r>
              <a:rPr lang="en-US" sz="2800" dirty="0"/>
              <a:t>CME</a:t>
            </a:r>
          </a:p>
        </p:txBody>
      </p:sp>
      <p:sp>
        <p:nvSpPr>
          <p:cNvPr id="15" name="TextBox 14">
            <a:extLst>
              <a:ext uri="{FF2B5EF4-FFF2-40B4-BE49-F238E27FC236}">
                <a16:creationId xmlns:a16="http://schemas.microsoft.com/office/drawing/2014/main" id="{F7BAB86E-9C9E-43BE-A40D-BF56E5592DD1}"/>
              </a:ext>
            </a:extLst>
          </p:cNvPr>
          <p:cNvSpPr txBox="1"/>
          <p:nvPr/>
        </p:nvSpPr>
        <p:spPr>
          <a:xfrm>
            <a:off x="4135785" y="4549033"/>
            <a:ext cx="2327753" cy="523220"/>
          </a:xfrm>
          <a:prstGeom prst="rect">
            <a:avLst/>
          </a:prstGeom>
          <a:noFill/>
        </p:spPr>
        <p:txBody>
          <a:bodyPr wrap="none" rtlCol="0">
            <a:spAutoFit/>
          </a:bodyPr>
          <a:lstStyle/>
          <a:p>
            <a:r>
              <a:rPr lang="en-US" sz="2800" dirty="0"/>
              <a:t>Complement E</a:t>
            </a:r>
          </a:p>
        </p:txBody>
      </p:sp>
      <p:sp>
        <p:nvSpPr>
          <p:cNvPr id="16" name="TextBox 15">
            <a:extLst>
              <a:ext uri="{FF2B5EF4-FFF2-40B4-BE49-F238E27FC236}">
                <a16:creationId xmlns:a16="http://schemas.microsoft.com/office/drawing/2014/main" id="{20FFB702-E3AC-4F6D-97EA-F5BA053A4058}"/>
              </a:ext>
            </a:extLst>
          </p:cNvPr>
          <p:cNvSpPr txBox="1"/>
          <p:nvPr/>
        </p:nvSpPr>
        <p:spPr>
          <a:xfrm>
            <a:off x="1948757" y="4981110"/>
            <a:ext cx="915635" cy="523220"/>
          </a:xfrm>
          <a:prstGeom prst="rect">
            <a:avLst/>
          </a:prstGeom>
          <a:noFill/>
        </p:spPr>
        <p:txBody>
          <a:bodyPr wrap="none" rtlCol="0">
            <a:spAutoFit/>
          </a:bodyPr>
          <a:lstStyle/>
          <a:p>
            <a:r>
              <a:rPr lang="en-US" sz="2800" dirty="0"/>
              <a:t>7080</a:t>
            </a:r>
          </a:p>
        </p:txBody>
      </p:sp>
      <p:sp>
        <p:nvSpPr>
          <p:cNvPr id="17" name="TextBox 16">
            <a:extLst>
              <a:ext uri="{FF2B5EF4-FFF2-40B4-BE49-F238E27FC236}">
                <a16:creationId xmlns:a16="http://schemas.microsoft.com/office/drawing/2014/main" id="{8BC027BB-D7D1-4F99-8114-FF221257B36F}"/>
              </a:ext>
            </a:extLst>
          </p:cNvPr>
          <p:cNvSpPr txBox="1"/>
          <p:nvPr/>
        </p:nvSpPr>
        <p:spPr>
          <a:xfrm>
            <a:off x="3020320" y="4981110"/>
            <a:ext cx="660758" cy="523220"/>
          </a:xfrm>
          <a:prstGeom prst="rect">
            <a:avLst/>
          </a:prstGeom>
          <a:noFill/>
        </p:spPr>
        <p:txBody>
          <a:bodyPr wrap="none" rtlCol="0">
            <a:spAutoFit/>
          </a:bodyPr>
          <a:lstStyle/>
          <a:p>
            <a:r>
              <a:rPr lang="en-US" sz="2800" dirty="0"/>
              <a:t>CIR</a:t>
            </a:r>
          </a:p>
        </p:txBody>
      </p:sp>
      <p:sp>
        <p:nvSpPr>
          <p:cNvPr id="18" name="TextBox 17">
            <a:extLst>
              <a:ext uri="{FF2B5EF4-FFF2-40B4-BE49-F238E27FC236}">
                <a16:creationId xmlns:a16="http://schemas.microsoft.com/office/drawing/2014/main" id="{C6A0585A-0E66-4B0B-A60F-EDD7B9585689}"/>
              </a:ext>
            </a:extLst>
          </p:cNvPr>
          <p:cNvSpPr txBox="1"/>
          <p:nvPr/>
        </p:nvSpPr>
        <p:spPr>
          <a:xfrm>
            <a:off x="4135785" y="4981110"/>
            <a:ext cx="3591881" cy="523220"/>
          </a:xfrm>
          <a:prstGeom prst="rect">
            <a:avLst/>
          </a:prstGeom>
          <a:noFill/>
        </p:spPr>
        <p:txBody>
          <a:bodyPr wrap="none" rtlCol="0">
            <a:spAutoFit/>
          </a:bodyPr>
          <a:lstStyle/>
          <a:p>
            <a:r>
              <a:rPr lang="en-US" sz="2800" dirty="0"/>
              <a:t>Circulate right AC and E</a:t>
            </a:r>
          </a:p>
        </p:txBody>
      </p:sp>
      <p:sp>
        <p:nvSpPr>
          <p:cNvPr id="19" name="TextBox 18">
            <a:extLst>
              <a:ext uri="{FF2B5EF4-FFF2-40B4-BE49-F238E27FC236}">
                <a16:creationId xmlns:a16="http://schemas.microsoft.com/office/drawing/2014/main" id="{3E6C9BDB-E835-4FF5-8981-DA6B773E2FE5}"/>
              </a:ext>
            </a:extLst>
          </p:cNvPr>
          <p:cNvSpPr txBox="1"/>
          <p:nvPr/>
        </p:nvSpPr>
        <p:spPr>
          <a:xfrm>
            <a:off x="1948757" y="5399943"/>
            <a:ext cx="915635" cy="523220"/>
          </a:xfrm>
          <a:prstGeom prst="rect">
            <a:avLst/>
          </a:prstGeom>
          <a:noFill/>
        </p:spPr>
        <p:txBody>
          <a:bodyPr wrap="none" rtlCol="0">
            <a:spAutoFit/>
          </a:bodyPr>
          <a:lstStyle/>
          <a:p>
            <a:r>
              <a:rPr lang="en-US" sz="2800" dirty="0"/>
              <a:t>7040</a:t>
            </a:r>
          </a:p>
        </p:txBody>
      </p:sp>
      <p:sp>
        <p:nvSpPr>
          <p:cNvPr id="20" name="TextBox 19">
            <a:extLst>
              <a:ext uri="{FF2B5EF4-FFF2-40B4-BE49-F238E27FC236}">
                <a16:creationId xmlns:a16="http://schemas.microsoft.com/office/drawing/2014/main" id="{4A43B441-FB06-4655-9714-27A73B38FBDC}"/>
              </a:ext>
            </a:extLst>
          </p:cNvPr>
          <p:cNvSpPr txBox="1"/>
          <p:nvPr/>
        </p:nvSpPr>
        <p:spPr>
          <a:xfrm>
            <a:off x="3020320" y="5399943"/>
            <a:ext cx="615874" cy="523220"/>
          </a:xfrm>
          <a:prstGeom prst="rect">
            <a:avLst/>
          </a:prstGeom>
          <a:noFill/>
        </p:spPr>
        <p:txBody>
          <a:bodyPr wrap="none" rtlCol="0">
            <a:spAutoFit/>
          </a:bodyPr>
          <a:lstStyle/>
          <a:p>
            <a:r>
              <a:rPr lang="en-US" sz="2800" dirty="0"/>
              <a:t>CIL</a:t>
            </a:r>
          </a:p>
        </p:txBody>
      </p:sp>
      <p:sp>
        <p:nvSpPr>
          <p:cNvPr id="21" name="TextBox 20">
            <a:extLst>
              <a:ext uri="{FF2B5EF4-FFF2-40B4-BE49-F238E27FC236}">
                <a16:creationId xmlns:a16="http://schemas.microsoft.com/office/drawing/2014/main" id="{22754F41-8F04-4BE0-9D54-8EE5841A37C3}"/>
              </a:ext>
            </a:extLst>
          </p:cNvPr>
          <p:cNvSpPr txBox="1"/>
          <p:nvPr/>
        </p:nvSpPr>
        <p:spPr>
          <a:xfrm>
            <a:off x="4135785" y="5399943"/>
            <a:ext cx="3396507" cy="523220"/>
          </a:xfrm>
          <a:prstGeom prst="rect">
            <a:avLst/>
          </a:prstGeom>
          <a:noFill/>
        </p:spPr>
        <p:txBody>
          <a:bodyPr wrap="none" rtlCol="0">
            <a:spAutoFit/>
          </a:bodyPr>
          <a:lstStyle/>
          <a:p>
            <a:r>
              <a:rPr lang="en-US" sz="2800" dirty="0"/>
              <a:t>Circulate left AC and E</a:t>
            </a:r>
          </a:p>
        </p:txBody>
      </p:sp>
      <p:sp>
        <p:nvSpPr>
          <p:cNvPr id="22" name="TextBox 21">
            <a:extLst>
              <a:ext uri="{FF2B5EF4-FFF2-40B4-BE49-F238E27FC236}">
                <a16:creationId xmlns:a16="http://schemas.microsoft.com/office/drawing/2014/main" id="{525953CB-BEDE-4933-AEFF-CC49555C79EA}"/>
              </a:ext>
            </a:extLst>
          </p:cNvPr>
          <p:cNvSpPr txBox="1"/>
          <p:nvPr/>
        </p:nvSpPr>
        <p:spPr>
          <a:xfrm>
            <a:off x="1948757" y="5841841"/>
            <a:ext cx="915635" cy="523220"/>
          </a:xfrm>
          <a:prstGeom prst="rect">
            <a:avLst/>
          </a:prstGeom>
          <a:noFill/>
        </p:spPr>
        <p:txBody>
          <a:bodyPr wrap="none" rtlCol="0">
            <a:spAutoFit/>
          </a:bodyPr>
          <a:lstStyle/>
          <a:p>
            <a:r>
              <a:rPr lang="en-US" sz="2800" dirty="0"/>
              <a:t>7020</a:t>
            </a:r>
          </a:p>
        </p:txBody>
      </p:sp>
      <p:sp>
        <p:nvSpPr>
          <p:cNvPr id="23" name="TextBox 22">
            <a:extLst>
              <a:ext uri="{FF2B5EF4-FFF2-40B4-BE49-F238E27FC236}">
                <a16:creationId xmlns:a16="http://schemas.microsoft.com/office/drawing/2014/main" id="{EAF7793D-49FA-4BAC-94FD-E5D0C5DD4CED}"/>
              </a:ext>
            </a:extLst>
          </p:cNvPr>
          <p:cNvSpPr txBox="1"/>
          <p:nvPr/>
        </p:nvSpPr>
        <p:spPr>
          <a:xfrm>
            <a:off x="3020320" y="5841841"/>
            <a:ext cx="697627" cy="523220"/>
          </a:xfrm>
          <a:prstGeom prst="rect">
            <a:avLst/>
          </a:prstGeom>
          <a:noFill/>
        </p:spPr>
        <p:txBody>
          <a:bodyPr wrap="none" rtlCol="0">
            <a:spAutoFit/>
          </a:bodyPr>
          <a:lstStyle/>
          <a:p>
            <a:r>
              <a:rPr lang="en-US" sz="2800" dirty="0"/>
              <a:t>INC</a:t>
            </a:r>
          </a:p>
        </p:txBody>
      </p:sp>
      <p:sp>
        <p:nvSpPr>
          <p:cNvPr id="24" name="TextBox 23">
            <a:extLst>
              <a:ext uri="{FF2B5EF4-FFF2-40B4-BE49-F238E27FC236}">
                <a16:creationId xmlns:a16="http://schemas.microsoft.com/office/drawing/2014/main" id="{200EE76F-2700-4488-B3D0-DDD7CE8761C2}"/>
              </a:ext>
            </a:extLst>
          </p:cNvPr>
          <p:cNvSpPr txBox="1"/>
          <p:nvPr/>
        </p:nvSpPr>
        <p:spPr>
          <a:xfrm>
            <a:off x="4135785" y="5841841"/>
            <a:ext cx="2163285" cy="523220"/>
          </a:xfrm>
          <a:prstGeom prst="rect">
            <a:avLst/>
          </a:prstGeom>
          <a:noFill/>
        </p:spPr>
        <p:txBody>
          <a:bodyPr wrap="none" rtlCol="0">
            <a:spAutoFit/>
          </a:bodyPr>
          <a:lstStyle/>
          <a:p>
            <a:r>
              <a:rPr lang="en-US" sz="2800" dirty="0"/>
              <a:t>Increment AC</a:t>
            </a:r>
          </a:p>
        </p:txBody>
      </p:sp>
      <p:graphicFrame>
        <p:nvGraphicFramePr>
          <p:cNvPr id="25" name="Table 24">
            <a:extLst>
              <a:ext uri="{FF2B5EF4-FFF2-40B4-BE49-F238E27FC236}">
                <a16:creationId xmlns:a16="http://schemas.microsoft.com/office/drawing/2014/main" id="{E11E7786-8195-49BB-9D77-8C40BC9F7319}"/>
              </a:ext>
            </a:extLst>
          </p:cNvPr>
          <p:cNvGraphicFramePr>
            <a:graphicFrameLocks noGrp="1"/>
          </p:cNvGraphicFramePr>
          <p:nvPr>
            <p:extLst/>
          </p:nvPr>
        </p:nvGraphicFramePr>
        <p:xfrm>
          <a:off x="2085080" y="2433203"/>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val="20000"/>
                    </a:ext>
                  </a:extLst>
                </a:gridCol>
                <a:gridCol w="501365">
                  <a:extLst>
                    <a:ext uri="{9D8B030D-6E8A-4147-A177-3AD203B41FA5}">
                      <a16:colId xmlns:a16="http://schemas.microsoft.com/office/drawing/2014/main" val="20001"/>
                    </a:ext>
                  </a:extLst>
                </a:gridCol>
                <a:gridCol w="501365">
                  <a:extLst>
                    <a:ext uri="{9D8B030D-6E8A-4147-A177-3AD203B41FA5}">
                      <a16:colId xmlns:a16="http://schemas.microsoft.com/office/drawing/2014/main" val="20002"/>
                    </a:ext>
                  </a:extLst>
                </a:gridCol>
                <a:gridCol w="501365">
                  <a:extLst>
                    <a:ext uri="{9D8B030D-6E8A-4147-A177-3AD203B41FA5}">
                      <a16:colId xmlns:a16="http://schemas.microsoft.com/office/drawing/2014/main" val="20003"/>
                    </a:ext>
                  </a:extLst>
                </a:gridCol>
                <a:gridCol w="501365">
                  <a:extLst>
                    <a:ext uri="{9D8B030D-6E8A-4147-A177-3AD203B41FA5}">
                      <a16:colId xmlns:a16="http://schemas.microsoft.com/office/drawing/2014/main" val="20004"/>
                    </a:ext>
                  </a:extLst>
                </a:gridCol>
                <a:gridCol w="501365">
                  <a:extLst>
                    <a:ext uri="{9D8B030D-6E8A-4147-A177-3AD203B41FA5}">
                      <a16:colId xmlns:a16="http://schemas.microsoft.com/office/drawing/2014/main" val="20005"/>
                    </a:ext>
                  </a:extLst>
                </a:gridCol>
                <a:gridCol w="501365">
                  <a:extLst>
                    <a:ext uri="{9D8B030D-6E8A-4147-A177-3AD203B41FA5}">
                      <a16:colId xmlns:a16="http://schemas.microsoft.com/office/drawing/2014/main" val="20006"/>
                    </a:ext>
                  </a:extLst>
                </a:gridCol>
                <a:gridCol w="501365">
                  <a:extLst>
                    <a:ext uri="{9D8B030D-6E8A-4147-A177-3AD203B41FA5}">
                      <a16:colId xmlns:a16="http://schemas.microsoft.com/office/drawing/2014/main" val="20007"/>
                    </a:ext>
                  </a:extLst>
                </a:gridCol>
                <a:gridCol w="501365">
                  <a:extLst>
                    <a:ext uri="{9D8B030D-6E8A-4147-A177-3AD203B41FA5}">
                      <a16:colId xmlns:a16="http://schemas.microsoft.com/office/drawing/2014/main" val="20008"/>
                    </a:ext>
                  </a:extLst>
                </a:gridCol>
                <a:gridCol w="501365">
                  <a:extLst>
                    <a:ext uri="{9D8B030D-6E8A-4147-A177-3AD203B41FA5}">
                      <a16:colId xmlns:a16="http://schemas.microsoft.com/office/drawing/2014/main" val="20009"/>
                    </a:ext>
                  </a:extLst>
                </a:gridCol>
                <a:gridCol w="501365">
                  <a:extLst>
                    <a:ext uri="{9D8B030D-6E8A-4147-A177-3AD203B41FA5}">
                      <a16:colId xmlns:a16="http://schemas.microsoft.com/office/drawing/2014/main" val="20010"/>
                    </a:ext>
                  </a:extLst>
                </a:gridCol>
                <a:gridCol w="501365">
                  <a:extLst>
                    <a:ext uri="{9D8B030D-6E8A-4147-A177-3AD203B41FA5}">
                      <a16:colId xmlns:a16="http://schemas.microsoft.com/office/drawing/2014/main" val="20011"/>
                    </a:ext>
                  </a:extLst>
                </a:gridCol>
                <a:gridCol w="501365">
                  <a:extLst>
                    <a:ext uri="{9D8B030D-6E8A-4147-A177-3AD203B41FA5}">
                      <a16:colId xmlns:a16="http://schemas.microsoft.com/office/drawing/2014/main" val="20012"/>
                    </a:ext>
                  </a:extLst>
                </a:gridCol>
                <a:gridCol w="501365">
                  <a:extLst>
                    <a:ext uri="{9D8B030D-6E8A-4147-A177-3AD203B41FA5}">
                      <a16:colId xmlns:a16="http://schemas.microsoft.com/office/drawing/2014/main" val="20013"/>
                    </a:ext>
                  </a:extLst>
                </a:gridCol>
                <a:gridCol w="501365">
                  <a:extLst>
                    <a:ext uri="{9D8B030D-6E8A-4147-A177-3AD203B41FA5}">
                      <a16:colId xmlns:a16="http://schemas.microsoft.com/office/drawing/2014/main" val="20014"/>
                    </a:ext>
                  </a:extLst>
                </a:gridCol>
                <a:gridCol w="501365">
                  <a:extLst>
                    <a:ext uri="{9D8B030D-6E8A-4147-A177-3AD203B41FA5}">
                      <a16:colId xmlns:a16="http://schemas.microsoft.com/office/drawing/2014/main"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6" name="TextBox 25">
            <a:extLst>
              <a:ext uri="{FF2B5EF4-FFF2-40B4-BE49-F238E27FC236}">
                <a16:creationId xmlns:a16="http://schemas.microsoft.com/office/drawing/2014/main" id="{C6D466C7-125A-4818-AE69-16E7F5EAA0DB}"/>
              </a:ext>
            </a:extLst>
          </p:cNvPr>
          <p:cNvSpPr txBox="1"/>
          <p:nvPr/>
        </p:nvSpPr>
        <p:spPr>
          <a:xfrm>
            <a:off x="8325747" y="1320801"/>
            <a:ext cx="271463" cy="400110"/>
          </a:xfrm>
          <a:prstGeom prst="rect">
            <a:avLst/>
          </a:prstGeom>
          <a:noFill/>
        </p:spPr>
        <p:txBody>
          <a:bodyPr wrap="square" rtlCol="0">
            <a:spAutoFit/>
          </a:bodyPr>
          <a:lstStyle/>
          <a:p>
            <a:pPr algn="ctr"/>
            <a:r>
              <a:rPr lang="en-US" sz="2000" dirty="0"/>
              <a:t>0</a:t>
            </a:r>
          </a:p>
        </p:txBody>
      </p:sp>
      <p:sp>
        <p:nvSpPr>
          <p:cNvPr id="27" name="TextBox 26">
            <a:extLst>
              <a:ext uri="{FF2B5EF4-FFF2-40B4-BE49-F238E27FC236}">
                <a16:creationId xmlns:a16="http://schemas.microsoft.com/office/drawing/2014/main" id="{C350A76B-D332-4CA8-8E8E-F1C648C50B18}"/>
              </a:ext>
            </a:extLst>
          </p:cNvPr>
          <p:cNvSpPr txBox="1"/>
          <p:nvPr/>
        </p:nvSpPr>
        <p:spPr>
          <a:xfrm>
            <a:off x="5460967" y="1323912"/>
            <a:ext cx="457200" cy="400110"/>
          </a:xfrm>
          <a:prstGeom prst="rect">
            <a:avLst/>
          </a:prstGeom>
          <a:noFill/>
        </p:spPr>
        <p:txBody>
          <a:bodyPr wrap="square" rtlCol="0">
            <a:spAutoFit/>
          </a:bodyPr>
          <a:lstStyle/>
          <a:p>
            <a:pPr algn="ctr"/>
            <a:r>
              <a:rPr lang="en-US" sz="2000" dirty="0"/>
              <a:t>11</a:t>
            </a:r>
          </a:p>
        </p:txBody>
      </p:sp>
      <p:sp>
        <p:nvSpPr>
          <p:cNvPr id="28" name="TextBox 27">
            <a:extLst>
              <a:ext uri="{FF2B5EF4-FFF2-40B4-BE49-F238E27FC236}">
                <a16:creationId xmlns:a16="http://schemas.microsoft.com/office/drawing/2014/main" id="{1635F9A7-62C9-456A-8D88-5F144B3622D8}"/>
              </a:ext>
            </a:extLst>
          </p:cNvPr>
          <p:cNvSpPr txBox="1"/>
          <p:nvPr/>
        </p:nvSpPr>
        <p:spPr>
          <a:xfrm>
            <a:off x="5070443" y="1331075"/>
            <a:ext cx="495299" cy="400110"/>
          </a:xfrm>
          <a:prstGeom prst="rect">
            <a:avLst/>
          </a:prstGeom>
          <a:noFill/>
        </p:spPr>
        <p:txBody>
          <a:bodyPr wrap="square" rtlCol="0">
            <a:spAutoFit/>
          </a:bodyPr>
          <a:lstStyle/>
          <a:p>
            <a:pPr algn="ctr"/>
            <a:r>
              <a:rPr lang="en-US" sz="2000" dirty="0"/>
              <a:t>12</a:t>
            </a:r>
          </a:p>
        </p:txBody>
      </p:sp>
      <p:sp>
        <p:nvSpPr>
          <p:cNvPr id="29" name="TextBox 28">
            <a:extLst>
              <a:ext uri="{FF2B5EF4-FFF2-40B4-BE49-F238E27FC236}">
                <a16:creationId xmlns:a16="http://schemas.microsoft.com/office/drawing/2014/main" id="{A38D3610-65FD-4519-9EEB-408A03974587}"/>
              </a:ext>
            </a:extLst>
          </p:cNvPr>
          <p:cNvSpPr txBox="1"/>
          <p:nvPr/>
        </p:nvSpPr>
        <p:spPr>
          <a:xfrm>
            <a:off x="3706120" y="1330173"/>
            <a:ext cx="457200" cy="400110"/>
          </a:xfrm>
          <a:prstGeom prst="rect">
            <a:avLst/>
          </a:prstGeom>
          <a:noFill/>
        </p:spPr>
        <p:txBody>
          <a:bodyPr wrap="square" rtlCol="0">
            <a:spAutoFit/>
          </a:bodyPr>
          <a:lstStyle/>
          <a:p>
            <a:pPr algn="ctr"/>
            <a:r>
              <a:rPr lang="en-US" sz="2000" dirty="0"/>
              <a:t>15</a:t>
            </a:r>
          </a:p>
        </p:txBody>
      </p:sp>
      <p:sp>
        <p:nvSpPr>
          <p:cNvPr id="30" name="Rectangle 29">
            <a:extLst>
              <a:ext uri="{FF2B5EF4-FFF2-40B4-BE49-F238E27FC236}">
                <a16:creationId xmlns:a16="http://schemas.microsoft.com/office/drawing/2014/main" id="{A23B1D01-1E30-4B9C-8073-652AA45E2A81}"/>
              </a:ext>
            </a:extLst>
          </p:cNvPr>
          <p:cNvSpPr/>
          <p:nvPr/>
        </p:nvSpPr>
        <p:spPr>
          <a:xfrm>
            <a:off x="5515870" y="1698556"/>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Register Operation</a:t>
            </a:r>
          </a:p>
        </p:txBody>
      </p:sp>
      <p:sp>
        <p:nvSpPr>
          <p:cNvPr id="31" name="Rectangle 30">
            <a:extLst>
              <a:ext uri="{FF2B5EF4-FFF2-40B4-BE49-F238E27FC236}">
                <a16:creationId xmlns:a16="http://schemas.microsoft.com/office/drawing/2014/main" id="{1339F78C-7949-4B9F-9C3D-2E119FD12322}"/>
              </a:ext>
            </a:extLst>
          </p:cNvPr>
          <p:cNvSpPr/>
          <p:nvPr/>
        </p:nvSpPr>
        <p:spPr>
          <a:xfrm>
            <a:off x="3706120" y="16985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sp>
        <p:nvSpPr>
          <p:cNvPr id="32" name="TextBox 31">
            <a:extLst>
              <a:ext uri="{FF2B5EF4-FFF2-40B4-BE49-F238E27FC236}">
                <a16:creationId xmlns:a16="http://schemas.microsoft.com/office/drawing/2014/main" id="{03FAFEEA-6E62-4DE6-A938-1E413C1B81CB}"/>
              </a:ext>
            </a:extLst>
          </p:cNvPr>
          <p:cNvSpPr txBox="1"/>
          <p:nvPr/>
        </p:nvSpPr>
        <p:spPr>
          <a:xfrm>
            <a:off x="4148764" y="1330173"/>
            <a:ext cx="495299" cy="400110"/>
          </a:xfrm>
          <a:prstGeom prst="rect">
            <a:avLst/>
          </a:prstGeom>
          <a:noFill/>
        </p:spPr>
        <p:txBody>
          <a:bodyPr wrap="square" rtlCol="0">
            <a:spAutoFit/>
          </a:bodyPr>
          <a:lstStyle/>
          <a:p>
            <a:pPr algn="ctr"/>
            <a:r>
              <a:rPr lang="en-US" sz="2000" dirty="0"/>
              <a:t>14</a:t>
            </a:r>
          </a:p>
        </p:txBody>
      </p:sp>
      <p:sp>
        <p:nvSpPr>
          <p:cNvPr id="33" name="Rectangle 32">
            <a:extLst>
              <a:ext uri="{FF2B5EF4-FFF2-40B4-BE49-F238E27FC236}">
                <a16:creationId xmlns:a16="http://schemas.microsoft.com/office/drawing/2014/main" id="{B4293188-BF7E-42FD-AE2C-B315ECBAB191}"/>
              </a:ext>
            </a:extLst>
          </p:cNvPr>
          <p:cNvSpPr/>
          <p:nvPr/>
        </p:nvSpPr>
        <p:spPr>
          <a:xfrm>
            <a:off x="5077720" y="16985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4" name="Rectangle 33">
            <a:extLst>
              <a:ext uri="{FF2B5EF4-FFF2-40B4-BE49-F238E27FC236}">
                <a16:creationId xmlns:a16="http://schemas.microsoft.com/office/drawing/2014/main" id="{790CCC46-DEF2-4B75-B86D-D193E1B9CBD4}"/>
              </a:ext>
            </a:extLst>
          </p:cNvPr>
          <p:cNvSpPr/>
          <p:nvPr/>
        </p:nvSpPr>
        <p:spPr>
          <a:xfrm>
            <a:off x="4620520" y="16985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5" name="Rectangle 34">
            <a:extLst>
              <a:ext uri="{FF2B5EF4-FFF2-40B4-BE49-F238E27FC236}">
                <a16:creationId xmlns:a16="http://schemas.microsoft.com/office/drawing/2014/main" id="{CF73E016-D937-4F35-B2A6-B59C4F4A3A6E}"/>
              </a:ext>
            </a:extLst>
          </p:cNvPr>
          <p:cNvSpPr/>
          <p:nvPr/>
        </p:nvSpPr>
        <p:spPr>
          <a:xfrm>
            <a:off x="4163320" y="16985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6" name="TextBox 35">
            <a:extLst>
              <a:ext uri="{FF2B5EF4-FFF2-40B4-BE49-F238E27FC236}">
                <a16:creationId xmlns:a16="http://schemas.microsoft.com/office/drawing/2014/main" id="{2315E39D-3293-46C1-BBCC-8B111F874AA1}"/>
              </a:ext>
            </a:extLst>
          </p:cNvPr>
          <p:cNvSpPr txBox="1"/>
          <p:nvPr/>
        </p:nvSpPr>
        <p:spPr>
          <a:xfrm>
            <a:off x="4602969" y="1327087"/>
            <a:ext cx="495299" cy="400110"/>
          </a:xfrm>
          <a:prstGeom prst="rect">
            <a:avLst/>
          </a:prstGeom>
          <a:noFill/>
        </p:spPr>
        <p:txBody>
          <a:bodyPr wrap="square" rtlCol="0">
            <a:spAutoFit/>
          </a:bodyPr>
          <a:lstStyle/>
          <a:p>
            <a:pPr algn="ctr"/>
            <a:r>
              <a:rPr lang="en-US" sz="2000" dirty="0"/>
              <a:t>13</a:t>
            </a:r>
          </a:p>
        </p:txBody>
      </p:sp>
      <p:sp>
        <p:nvSpPr>
          <p:cNvPr id="37" name="Rectangle 36">
            <a:extLst>
              <a:ext uri="{FF2B5EF4-FFF2-40B4-BE49-F238E27FC236}">
                <a16:creationId xmlns:a16="http://schemas.microsoft.com/office/drawing/2014/main" id="{2A5F9CA1-058B-4626-BA9D-CC354CA3A80E}"/>
              </a:ext>
            </a:extLst>
          </p:cNvPr>
          <p:cNvSpPr/>
          <p:nvPr/>
        </p:nvSpPr>
        <p:spPr>
          <a:xfrm>
            <a:off x="4120459" y="2480805"/>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8" name="Rectangle 37">
            <a:extLst>
              <a:ext uri="{FF2B5EF4-FFF2-40B4-BE49-F238E27FC236}">
                <a16:creationId xmlns:a16="http://schemas.microsoft.com/office/drawing/2014/main" id="{706D228D-BA80-46B1-BF59-5D30349787ED}"/>
              </a:ext>
            </a:extLst>
          </p:cNvPr>
          <p:cNvSpPr/>
          <p:nvPr/>
        </p:nvSpPr>
        <p:spPr>
          <a:xfrm>
            <a:off x="4610696" y="247892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9" name="Rectangle 38">
            <a:extLst>
              <a:ext uri="{FF2B5EF4-FFF2-40B4-BE49-F238E27FC236}">
                <a16:creationId xmlns:a16="http://schemas.microsoft.com/office/drawing/2014/main" id="{068D28A6-D76E-4F39-8ADC-61EC24ED3789}"/>
              </a:ext>
            </a:extLst>
          </p:cNvPr>
          <p:cNvSpPr/>
          <p:nvPr/>
        </p:nvSpPr>
        <p:spPr>
          <a:xfrm>
            <a:off x="5124745" y="2478974"/>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40" name="Rectangle 39">
            <a:extLst>
              <a:ext uri="{FF2B5EF4-FFF2-40B4-BE49-F238E27FC236}">
                <a16:creationId xmlns:a16="http://schemas.microsoft.com/office/drawing/2014/main" id="{3B84EAFE-2268-42E4-8238-2C635DF2DB23}"/>
              </a:ext>
            </a:extLst>
          </p:cNvPr>
          <p:cNvSpPr/>
          <p:nvPr/>
        </p:nvSpPr>
        <p:spPr>
          <a:xfrm>
            <a:off x="5614982" y="247709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41" name="Rectangle 40">
            <a:extLst>
              <a:ext uri="{FF2B5EF4-FFF2-40B4-BE49-F238E27FC236}">
                <a16:creationId xmlns:a16="http://schemas.microsoft.com/office/drawing/2014/main" id="{3163668E-2357-4848-95CF-EB8CBFF03B30}"/>
              </a:ext>
            </a:extLst>
          </p:cNvPr>
          <p:cNvSpPr/>
          <p:nvPr/>
        </p:nvSpPr>
        <p:spPr>
          <a:xfrm>
            <a:off x="6129031" y="247423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42" name="Rectangle 41">
            <a:extLst>
              <a:ext uri="{FF2B5EF4-FFF2-40B4-BE49-F238E27FC236}">
                <a16:creationId xmlns:a16="http://schemas.microsoft.com/office/drawing/2014/main" id="{6606DE2E-96C1-4D9E-8B64-B407AF3ABBE6}"/>
              </a:ext>
            </a:extLst>
          </p:cNvPr>
          <p:cNvSpPr/>
          <p:nvPr/>
        </p:nvSpPr>
        <p:spPr>
          <a:xfrm>
            <a:off x="6619268" y="247235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43" name="Rectangle 42">
            <a:extLst>
              <a:ext uri="{FF2B5EF4-FFF2-40B4-BE49-F238E27FC236}">
                <a16:creationId xmlns:a16="http://schemas.microsoft.com/office/drawing/2014/main" id="{F8F10160-8627-447D-94FE-687FF783D686}"/>
              </a:ext>
            </a:extLst>
          </p:cNvPr>
          <p:cNvSpPr/>
          <p:nvPr/>
        </p:nvSpPr>
        <p:spPr>
          <a:xfrm>
            <a:off x="7133317" y="247240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Tree>
    <p:extLst>
      <p:ext uri="{BB962C8B-B14F-4D97-AF65-F5344CB8AC3E}">
        <p14:creationId xmlns:p14="http://schemas.microsoft.com/office/powerpoint/2010/main" val="128753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par>
                                <p:cTn id="73" presetID="10" presetClass="exit" presetSubtype="0" fill="hold" grpId="1" nodeType="withEffect">
                                  <p:stCondLst>
                                    <p:cond delay="0"/>
                                  </p:stCondLst>
                                  <p:childTnLst>
                                    <p:animEffect transition="out" filter="fade">
                                      <p:cBhvr>
                                        <p:cTn id="74" dur="500"/>
                                        <p:tgtEl>
                                          <p:spTgt spid="37"/>
                                        </p:tgtEl>
                                      </p:cBhvr>
                                    </p:animEffect>
                                    <p:set>
                                      <p:cBhvr>
                                        <p:cTn id="75" dur="1" fill="hold">
                                          <p:stCondLst>
                                            <p:cond delay="499"/>
                                          </p:stCondLst>
                                        </p:cTn>
                                        <p:tgtEl>
                                          <p:spTgt spid="3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fade">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500"/>
                                        <p:tgtEl>
                                          <p:spTgt spid="39"/>
                                        </p:tgtEl>
                                      </p:cBhvr>
                                    </p:animEffect>
                                  </p:childTnLst>
                                </p:cTn>
                              </p:par>
                              <p:par>
                                <p:cTn id="96" presetID="10" presetClass="exit" presetSubtype="0" fill="hold" grpId="1" nodeType="withEffect">
                                  <p:stCondLst>
                                    <p:cond delay="0"/>
                                  </p:stCondLst>
                                  <p:childTnLst>
                                    <p:animEffect transition="out" filter="fade">
                                      <p:cBhvr>
                                        <p:cTn id="97" dur="500"/>
                                        <p:tgtEl>
                                          <p:spTgt spid="38"/>
                                        </p:tgtEl>
                                      </p:cBhvr>
                                    </p:animEffect>
                                    <p:set>
                                      <p:cBhvr>
                                        <p:cTn id="98" dur="1" fill="hold">
                                          <p:stCondLst>
                                            <p:cond delay="499"/>
                                          </p:stCondLst>
                                        </p:cTn>
                                        <p:tgtEl>
                                          <p:spTgt spid="3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2"/>
                                        </p:tgtEl>
                                        <p:attrNameLst>
                                          <p:attrName>style.visibility</p:attrName>
                                        </p:attrNameLst>
                                      </p:cBhvr>
                                      <p:to>
                                        <p:strVal val="visible"/>
                                      </p:to>
                                    </p:set>
                                    <p:animEffect transition="in" filter="fade">
                                      <p:cBhvr>
                                        <p:cTn id="113" dur="500"/>
                                        <p:tgtEl>
                                          <p:spTgt spid="1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fade">
                                      <p:cBhvr>
                                        <p:cTn id="118" dur="500"/>
                                        <p:tgtEl>
                                          <p:spTgt spid="40"/>
                                        </p:tgtEl>
                                      </p:cBhvr>
                                    </p:animEffect>
                                  </p:childTnLst>
                                </p:cTn>
                              </p:par>
                              <p:par>
                                <p:cTn id="119" presetID="10" presetClass="exit" presetSubtype="0" fill="hold" grpId="1" nodeType="withEffect">
                                  <p:stCondLst>
                                    <p:cond delay="0"/>
                                  </p:stCondLst>
                                  <p:childTnLst>
                                    <p:animEffect transition="out" filter="fade">
                                      <p:cBhvr>
                                        <p:cTn id="120" dur="500"/>
                                        <p:tgtEl>
                                          <p:spTgt spid="39"/>
                                        </p:tgtEl>
                                      </p:cBhvr>
                                    </p:animEffect>
                                    <p:set>
                                      <p:cBhvr>
                                        <p:cTn id="121" dur="1" fill="hold">
                                          <p:stCondLst>
                                            <p:cond delay="499"/>
                                          </p:stCondLst>
                                        </p:cTn>
                                        <p:tgtEl>
                                          <p:spTgt spid="3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3"/>
                                        </p:tgtEl>
                                        <p:attrNameLst>
                                          <p:attrName>style.visibility</p:attrName>
                                        </p:attrNameLst>
                                      </p:cBhvr>
                                      <p:to>
                                        <p:strVal val="visible"/>
                                      </p:to>
                                    </p:set>
                                    <p:animEffect transition="in" filter="fade">
                                      <p:cBhvr>
                                        <p:cTn id="126" dur="500"/>
                                        <p:tgtEl>
                                          <p:spTgt spid="13"/>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Effect transition="in" filter="fade">
                                      <p:cBhvr>
                                        <p:cTn id="131" dur="500"/>
                                        <p:tgtEl>
                                          <p:spTgt spid="1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5"/>
                                        </p:tgtEl>
                                        <p:attrNameLst>
                                          <p:attrName>style.visibility</p:attrName>
                                        </p:attrNameLst>
                                      </p:cBhvr>
                                      <p:to>
                                        <p:strVal val="visible"/>
                                      </p:to>
                                    </p:set>
                                    <p:animEffect transition="in" filter="fade">
                                      <p:cBhvr>
                                        <p:cTn id="136" dur="500"/>
                                        <p:tgtEl>
                                          <p:spTgt spid="15"/>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xit" presetSubtype="0" fill="hold" grpId="1" nodeType="withEffect">
                                  <p:stCondLst>
                                    <p:cond delay="0"/>
                                  </p:stCondLst>
                                  <p:childTnLst>
                                    <p:animEffect transition="out" filter="fade">
                                      <p:cBhvr>
                                        <p:cTn id="143" dur="500"/>
                                        <p:tgtEl>
                                          <p:spTgt spid="40"/>
                                        </p:tgtEl>
                                      </p:cBhvr>
                                    </p:animEffect>
                                    <p:set>
                                      <p:cBhvr>
                                        <p:cTn id="144" dur="1" fill="hold">
                                          <p:stCondLst>
                                            <p:cond delay="499"/>
                                          </p:stCondLst>
                                        </p:cTn>
                                        <p:tgtEl>
                                          <p:spTgt spid="4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fade">
                                      <p:cBhvr>
                                        <p:cTn id="149" dur="500"/>
                                        <p:tgtEl>
                                          <p:spTgt spid="16"/>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17"/>
                                        </p:tgtEl>
                                        <p:attrNameLst>
                                          <p:attrName>style.visibility</p:attrName>
                                        </p:attrNameLst>
                                      </p:cBhvr>
                                      <p:to>
                                        <p:strVal val="visible"/>
                                      </p:to>
                                    </p:set>
                                    <p:animEffect transition="in" filter="fade">
                                      <p:cBhvr>
                                        <p:cTn id="154" dur="500"/>
                                        <p:tgtEl>
                                          <p:spTgt spid="17"/>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fade">
                                      <p:cBhvr>
                                        <p:cTn id="159" dur="500"/>
                                        <p:tgtEl>
                                          <p:spTgt spid="18"/>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42"/>
                                        </p:tgtEl>
                                        <p:attrNameLst>
                                          <p:attrName>style.visibility</p:attrName>
                                        </p:attrNameLst>
                                      </p:cBhvr>
                                      <p:to>
                                        <p:strVal val="visible"/>
                                      </p:to>
                                    </p:set>
                                    <p:animEffect transition="in" filter="fade">
                                      <p:cBhvr>
                                        <p:cTn id="164" dur="500"/>
                                        <p:tgtEl>
                                          <p:spTgt spid="42"/>
                                        </p:tgtEl>
                                      </p:cBhvr>
                                    </p:animEffect>
                                  </p:childTnLst>
                                </p:cTn>
                              </p:par>
                              <p:par>
                                <p:cTn id="165" presetID="10" presetClass="exit" presetSubtype="0" fill="hold" grpId="1" nodeType="withEffect">
                                  <p:stCondLst>
                                    <p:cond delay="0"/>
                                  </p:stCondLst>
                                  <p:childTnLst>
                                    <p:animEffect transition="out" filter="fade">
                                      <p:cBhvr>
                                        <p:cTn id="166" dur="500"/>
                                        <p:tgtEl>
                                          <p:spTgt spid="41"/>
                                        </p:tgtEl>
                                      </p:cBhvr>
                                    </p:animEffect>
                                    <p:set>
                                      <p:cBhvr>
                                        <p:cTn id="167" dur="1" fill="hold">
                                          <p:stCondLst>
                                            <p:cond delay="499"/>
                                          </p:stCondLst>
                                        </p:cTn>
                                        <p:tgtEl>
                                          <p:spTgt spid="41"/>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9"/>
                                        </p:tgtEl>
                                        <p:attrNameLst>
                                          <p:attrName>style.visibility</p:attrName>
                                        </p:attrNameLst>
                                      </p:cBhvr>
                                      <p:to>
                                        <p:strVal val="visible"/>
                                      </p:to>
                                    </p:set>
                                    <p:animEffect transition="in" filter="fade">
                                      <p:cBhvr>
                                        <p:cTn id="172" dur="500"/>
                                        <p:tgtEl>
                                          <p:spTgt spid="19"/>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20"/>
                                        </p:tgtEl>
                                        <p:attrNameLst>
                                          <p:attrName>style.visibility</p:attrName>
                                        </p:attrNameLst>
                                      </p:cBhvr>
                                      <p:to>
                                        <p:strVal val="visible"/>
                                      </p:to>
                                    </p:set>
                                    <p:animEffect transition="in" filter="fade">
                                      <p:cBhvr>
                                        <p:cTn id="177" dur="500"/>
                                        <p:tgtEl>
                                          <p:spTgt spid="20"/>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21"/>
                                        </p:tgtEl>
                                        <p:attrNameLst>
                                          <p:attrName>style.visibility</p:attrName>
                                        </p:attrNameLst>
                                      </p:cBhvr>
                                      <p:to>
                                        <p:strVal val="visible"/>
                                      </p:to>
                                    </p:set>
                                    <p:animEffect transition="in" filter="fade">
                                      <p:cBhvr>
                                        <p:cTn id="182" dur="500"/>
                                        <p:tgtEl>
                                          <p:spTgt spid="21"/>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3"/>
                                        </p:tgtEl>
                                        <p:attrNameLst>
                                          <p:attrName>style.visibility</p:attrName>
                                        </p:attrNameLst>
                                      </p:cBhvr>
                                      <p:to>
                                        <p:strVal val="visible"/>
                                      </p:to>
                                    </p:set>
                                    <p:animEffect transition="in" filter="fade">
                                      <p:cBhvr>
                                        <p:cTn id="187" dur="500"/>
                                        <p:tgtEl>
                                          <p:spTgt spid="43"/>
                                        </p:tgtEl>
                                      </p:cBhvr>
                                    </p:animEffect>
                                  </p:childTnLst>
                                </p:cTn>
                              </p:par>
                              <p:par>
                                <p:cTn id="188" presetID="10" presetClass="exit" presetSubtype="0" fill="hold" grpId="1" nodeType="withEffect">
                                  <p:stCondLst>
                                    <p:cond delay="0"/>
                                  </p:stCondLst>
                                  <p:childTnLst>
                                    <p:animEffect transition="out" filter="fade">
                                      <p:cBhvr>
                                        <p:cTn id="189" dur="500"/>
                                        <p:tgtEl>
                                          <p:spTgt spid="42"/>
                                        </p:tgtEl>
                                      </p:cBhvr>
                                    </p:animEffect>
                                    <p:set>
                                      <p:cBhvr>
                                        <p:cTn id="190" dur="1" fill="hold">
                                          <p:stCondLst>
                                            <p:cond delay="499"/>
                                          </p:stCondLst>
                                        </p:cTn>
                                        <p:tgtEl>
                                          <p:spTgt spid="4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22"/>
                                        </p:tgtEl>
                                        <p:attrNameLst>
                                          <p:attrName>style.visibility</p:attrName>
                                        </p:attrNameLst>
                                      </p:cBhvr>
                                      <p:to>
                                        <p:strVal val="visible"/>
                                      </p:to>
                                    </p:set>
                                    <p:animEffect transition="in" filter="fade">
                                      <p:cBhvr>
                                        <p:cTn id="195" dur="500"/>
                                        <p:tgtEl>
                                          <p:spTgt spid="22"/>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23"/>
                                        </p:tgtEl>
                                        <p:attrNameLst>
                                          <p:attrName>style.visibility</p:attrName>
                                        </p:attrNameLst>
                                      </p:cBhvr>
                                      <p:to>
                                        <p:strVal val="visible"/>
                                      </p:to>
                                    </p:set>
                                    <p:animEffect transition="in" filter="fade">
                                      <p:cBhvr>
                                        <p:cTn id="200" dur="500"/>
                                        <p:tgtEl>
                                          <p:spTgt spid="23"/>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24"/>
                                        </p:tgtEl>
                                        <p:attrNameLst>
                                          <p:attrName>style.visibility</p:attrName>
                                        </p:attrNameLst>
                                      </p:cBhvr>
                                      <p:to>
                                        <p:strVal val="visible"/>
                                      </p:to>
                                    </p:set>
                                    <p:animEffect transition="in" filter="fade">
                                      <p:cBhvr>
                                        <p:cTn id="20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6" grpId="0"/>
      <p:bldP spid="27" grpId="0"/>
      <p:bldP spid="28" grpId="0"/>
      <p:bldP spid="29" grpId="0"/>
      <p:bldP spid="30" grpId="0" animBg="1"/>
      <p:bldP spid="31" grpId="0" animBg="1"/>
      <p:bldP spid="32" grpId="0"/>
      <p:bldP spid="33" grpId="0" animBg="1"/>
      <p:bldP spid="34" grpId="0" animBg="1"/>
      <p:bldP spid="35" grpId="0" animBg="1"/>
      <p:bldP spid="36" grpId="0"/>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8361-5B94-461E-A8C4-4C959D8C69BD}"/>
              </a:ext>
            </a:extLst>
          </p:cNvPr>
          <p:cNvSpPr>
            <a:spLocks noGrp="1"/>
          </p:cNvSpPr>
          <p:nvPr>
            <p:ph type="title"/>
          </p:nvPr>
        </p:nvSpPr>
        <p:spPr/>
        <p:txBody>
          <a:bodyPr/>
          <a:lstStyle/>
          <a:p>
            <a:r>
              <a:rPr lang="en-US" dirty="0"/>
              <a:t>Types of Computer Instructions</a:t>
            </a:r>
            <a:endParaRPr lang="en-IN" dirty="0"/>
          </a:p>
        </p:txBody>
      </p:sp>
      <p:sp>
        <p:nvSpPr>
          <p:cNvPr id="4" name="Content Placeholder 2">
            <a:extLst>
              <a:ext uri="{FF2B5EF4-FFF2-40B4-BE49-F238E27FC236}">
                <a16:creationId xmlns:a16="http://schemas.microsoft.com/office/drawing/2014/main" id="{FEC22E32-CF9D-4BE7-9B0F-8392347E5EE8}"/>
              </a:ext>
            </a:extLst>
          </p:cNvPr>
          <p:cNvSpPr>
            <a:spLocks noGrp="1"/>
          </p:cNvSpPr>
          <p:nvPr>
            <p:ph idx="1"/>
          </p:nvPr>
        </p:nvSpPr>
        <p:spPr>
          <a:xfrm>
            <a:off x="131180" y="863445"/>
            <a:ext cx="11929641" cy="457356"/>
          </a:xfrm>
        </p:spPr>
        <p:txBody>
          <a:bodyPr/>
          <a:lstStyle/>
          <a:p>
            <a:pPr marL="457200" indent="-457200">
              <a:buFont typeface="+mj-lt"/>
              <a:buAutoNum type="arabicPeriod" startAt="2"/>
            </a:pPr>
            <a:r>
              <a:rPr lang="en-US" dirty="0">
                <a:solidFill>
                  <a:schemeClr val="accent6"/>
                </a:solidFill>
              </a:rPr>
              <a:t>Register Reference Instruction</a:t>
            </a:r>
          </a:p>
          <a:p>
            <a:pPr marL="0" indent="0">
              <a:buNone/>
            </a:pPr>
            <a:endParaRPr lang="en-IN" dirty="0">
              <a:solidFill>
                <a:schemeClr val="accent6"/>
              </a:solidFill>
            </a:endParaRPr>
          </a:p>
        </p:txBody>
      </p:sp>
      <p:sp>
        <p:nvSpPr>
          <p:cNvPr id="5" name="TextBox 4">
            <a:extLst>
              <a:ext uri="{FF2B5EF4-FFF2-40B4-BE49-F238E27FC236}">
                <a16:creationId xmlns:a16="http://schemas.microsoft.com/office/drawing/2014/main" id="{44BA4E09-7710-4304-B56C-869EC21982FF}"/>
              </a:ext>
            </a:extLst>
          </p:cNvPr>
          <p:cNvSpPr txBox="1"/>
          <p:nvPr/>
        </p:nvSpPr>
        <p:spPr>
          <a:xfrm>
            <a:off x="1953520" y="3627006"/>
            <a:ext cx="915635" cy="523220"/>
          </a:xfrm>
          <a:prstGeom prst="rect">
            <a:avLst/>
          </a:prstGeom>
          <a:noFill/>
        </p:spPr>
        <p:txBody>
          <a:bodyPr wrap="none" rtlCol="0">
            <a:spAutoFit/>
          </a:bodyPr>
          <a:lstStyle/>
          <a:p>
            <a:r>
              <a:rPr lang="en-US" sz="2800" dirty="0"/>
              <a:t>7010</a:t>
            </a:r>
          </a:p>
        </p:txBody>
      </p:sp>
      <p:sp>
        <p:nvSpPr>
          <p:cNvPr id="6" name="TextBox 5">
            <a:extLst>
              <a:ext uri="{FF2B5EF4-FFF2-40B4-BE49-F238E27FC236}">
                <a16:creationId xmlns:a16="http://schemas.microsoft.com/office/drawing/2014/main" id="{4EB28387-52BE-4B8C-B53D-4FDED7521C77}"/>
              </a:ext>
            </a:extLst>
          </p:cNvPr>
          <p:cNvSpPr txBox="1"/>
          <p:nvPr/>
        </p:nvSpPr>
        <p:spPr>
          <a:xfrm>
            <a:off x="3025083" y="3627006"/>
            <a:ext cx="717632" cy="523220"/>
          </a:xfrm>
          <a:prstGeom prst="rect">
            <a:avLst/>
          </a:prstGeom>
          <a:noFill/>
        </p:spPr>
        <p:txBody>
          <a:bodyPr wrap="none" rtlCol="0">
            <a:spAutoFit/>
          </a:bodyPr>
          <a:lstStyle/>
          <a:p>
            <a:r>
              <a:rPr lang="en-US" sz="2800" dirty="0"/>
              <a:t>SPA</a:t>
            </a:r>
          </a:p>
        </p:txBody>
      </p:sp>
      <p:sp>
        <p:nvSpPr>
          <p:cNvPr id="7" name="TextBox 6">
            <a:extLst>
              <a:ext uri="{FF2B5EF4-FFF2-40B4-BE49-F238E27FC236}">
                <a16:creationId xmlns:a16="http://schemas.microsoft.com/office/drawing/2014/main" id="{353E9E6C-FFEA-47B1-9C3C-53B597998692}"/>
              </a:ext>
            </a:extLst>
          </p:cNvPr>
          <p:cNvSpPr txBox="1"/>
          <p:nvPr/>
        </p:nvSpPr>
        <p:spPr>
          <a:xfrm>
            <a:off x="4140548" y="3627006"/>
            <a:ext cx="5437514" cy="523220"/>
          </a:xfrm>
          <a:prstGeom prst="rect">
            <a:avLst/>
          </a:prstGeom>
          <a:noFill/>
        </p:spPr>
        <p:txBody>
          <a:bodyPr wrap="none" rtlCol="0">
            <a:spAutoFit/>
          </a:bodyPr>
          <a:lstStyle/>
          <a:p>
            <a:r>
              <a:rPr lang="en-US" sz="2800" dirty="0"/>
              <a:t>Skip next instruction if AC is positive</a:t>
            </a:r>
          </a:p>
        </p:txBody>
      </p:sp>
      <p:sp>
        <p:nvSpPr>
          <p:cNvPr id="8" name="TextBox 7">
            <a:extLst>
              <a:ext uri="{FF2B5EF4-FFF2-40B4-BE49-F238E27FC236}">
                <a16:creationId xmlns:a16="http://schemas.microsoft.com/office/drawing/2014/main" id="{A58B8E7F-4DE6-4F93-8FB1-5FF4F4EE4303}"/>
              </a:ext>
            </a:extLst>
          </p:cNvPr>
          <p:cNvSpPr txBox="1"/>
          <p:nvPr/>
        </p:nvSpPr>
        <p:spPr>
          <a:xfrm>
            <a:off x="1958282" y="4018280"/>
            <a:ext cx="915635" cy="523220"/>
          </a:xfrm>
          <a:prstGeom prst="rect">
            <a:avLst/>
          </a:prstGeom>
          <a:noFill/>
        </p:spPr>
        <p:txBody>
          <a:bodyPr wrap="none" rtlCol="0">
            <a:spAutoFit/>
          </a:bodyPr>
          <a:lstStyle/>
          <a:p>
            <a:r>
              <a:rPr lang="en-US" sz="2800" dirty="0"/>
              <a:t>7008</a:t>
            </a:r>
          </a:p>
        </p:txBody>
      </p:sp>
      <p:sp>
        <p:nvSpPr>
          <p:cNvPr id="9" name="TextBox 8">
            <a:extLst>
              <a:ext uri="{FF2B5EF4-FFF2-40B4-BE49-F238E27FC236}">
                <a16:creationId xmlns:a16="http://schemas.microsoft.com/office/drawing/2014/main" id="{B47872FA-A544-440C-A567-E212D6604556}"/>
              </a:ext>
            </a:extLst>
          </p:cNvPr>
          <p:cNvSpPr txBox="1"/>
          <p:nvPr/>
        </p:nvSpPr>
        <p:spPr>
          <a:xfrm>
            <a:off x="3029845" y="4018280"/>
            <a:ext cx="790601" cy="523220"/>
          </a:xfrm>
          <a:prstGeom prst="rect">
            <a:avLst/>
          </a:prstGeom>
          <a:noFill/>
        </p:spPr>
        <p:txBody>
          <a:bodyPr wrap="none" rtlCol="0">
            <a:spAutoFit/>
          </a:bodyPr>
          <a:lstStyle/>
          <a:p>
            <a:r>
              <a:rPr lang="en-US" sz="2800" dirty="0"/>
              <a:t>SNA</a:t>
            </a:r>
          </a:p>
        </p:txBody>
      </p:sp>
      <p:sp>
        <p:nvSpPr>
          <p:cNvPr id="10" name="TextBox 9">
            <a:extLst>
              <a:ext uri="{FF2B5EF4-FFF2-40B4-BE49-F238E27FC236}">
                <a16:creationId xmlns:a16="http://schemas.microsoft.com/office/drawing/2014/main" id="{5FABEA8D-4B85-465A-B722-02AE39922845}"/>
              </a:ext>
            </a:extLst>
          </p:cNvPr>
          <p:cNvSpPr txBox="1"/>
          <p:nvPr/>
        </p:nvSpPr>
        <p:spPr>
          <a:xfrm>
            <a:off x="4145310" y="4018280"/>
            <a:ext cx="5533310" cy="523220"/>
          </a:xfrm>
          <a:prstGeom prst="rect">
            <a:avLst/>
          </a:prstGeom>
          <a:noFill/>
        </p:spPr>
        <p:txBody>
          <a:bodyPr wrap="none" rtlCol="0">
            <a:spAutoFit/>
          </a:bodyPr>
          <a:lstStyle/>
          <a:p>
            <a:r>
              <a:rPr lang="en-US" sz="2800" dirty="0"/>
              <a:t>Skip next instruction if AC is negative</a:t>
            </a:r>
          </a:p>
        </p:txBody>
      </p:sp>
      <p:sp>
        <p:nvSpPr>
          <p:cNvPr id="11" name="TextBox 10">
            <a:extLst>
              <a:ext uri="{FF2B5EF4-FFF2-40B4-BE49-F238E27FC236}">
                <a16:creationId xmlns:a16="http://schemas.microsoft.com/office/drawing/2014/main" id="{AC9BBB96-6062-4339-BBE0-2C34766FBD8A}"/>
              </a:ext>
            </a:extLst>
          </p:cNvPr>
          <p:cNvSpPr txBox="1"/>
          <p:nvPr/>
        </p:nvSpPr>
        <p:spPr>
          <a:xfrm>
            <a:off x="1948757" y="4428450"/>
            <a:ext cx="915635" cy="523220"/>
          </a:xfrm>
          <a:prstGeom prst="rect">
            <a:avLst/>
          </a:prstGeom>
          <a:noFill/>
        </p:spPr>
        <p:txBody>
          <a:bodyPr wrap="none" rtlCol="0">
            <a:spAutoFit/>
          </a:bodyPr>
          <a:lstStyle/>
          <a:p>
            <a:r>
              <a:rPr lang="en-US" sz="2800" dirty="0"/>
              <a:t>7004</a:t>
            </a:r>
          </a:p>
        </p:txBody>
      </p:sp>
      <p:sp>
        <p:nvSpPr>
          <p:cNvPr id="12" name="TextBox 11">
            <a:extLst>
              <a:ext uri="{FF2B5EF4-FFF2-40B4-BE49-F238E27FC236}">
                <a16:creationId xmlns:a16="http://schemas.microsoft.com/office/drawing/2014/main" id="{5FB85924-A22D-42EB-8D1B-EA0F0390FDAB}"/>
              </a:ext>
            </a:extLst>
          </p:cNvPr>
          <p:cNvSpPr txBox="1"/>
          <p:nvPr/>
        </p:nvSpPr>
        <p:spPr>
          <a:xfrm>
            <a:off x="3020320" y="4428450"/>
            <a:ext cx="724557" cy="523220"/>
          </a:xfrm>
          <a:prstGeom prst="rect">
            <a:avLst/>
          </a:prstGeom>
          <a:noFill/>
        </p:spPr>
        <p:txBody>
          <a:bodyPr wrap="none" rtlCol="0">
            <a:spAutoFit/>
          </a:bodyPr>
          <a:lstStyle/>
          <a:p>
            <a:r>
              <a:rPr lang="en-US" sz="2800" dirty="0"/>
              <a:t>SZA</a:t>
            </a:r>
          </a:p>
        </p:txBody>
      </p:sp>
      <p:sp>
        <p:nvSpPr>
          <p:cNvPr id="13" name="TextBox 12">
            <a:extLst>
              <a:ext uri="{FF2B5EF4-FFF2-40B4-BE49-F238E27FC236}">
                <a16:creationId xmlns:a16="http://schemas.microsoft.com/office/drawing/2014/main" id="{7E9F7B74-A8A3-4B2E-BB20-71FB5426CAD9}"/>
              </a:ext>
            </a:extLst>
          </p:cNvPr>
          <p:cNvSpPr txBox="1"/>
          <p:nvPr/>
        </p:nvSpPr>
        <p:spPr>
          <a:xfrm>
            <a:off x="4135785" y="4428450"/>
            <a:ext cx="4917436" cy="523220"/>
          </a:xfrm>
          <a:prstGeom prst="rect">
            <a:avLst/>
          </a:prstGeom>
          <a:noFill/>
        </p:spPr>
        <p:txBody>
          <a:bodyPr wrap="none" rtlCol="0">
            <a:spAutoFit/>
          </a:bodyPr>
          <a:lstStyle/>
          <a:p>
            <a:r>
              <a:rPr lang="en-US" sz="2800" dirty="0"/>
              <a:t>Skip next instruction if AC is zero</a:t>
            </a:r>
          </a:p>
        </p:txBody>
      </p:sp>
      <p:sp>
        <p:nvSpPr>
          <p:cNvPr id="14" name="TextBox 13">
            <a:extLst>
              <a:ext uri="{FF2B5EF4-FFF2-40B4-BE49-F238E27FC236}">
                <a16:creationId xmlns:a16="http://schemas.microsoft.com/office/drawing/2014/main" id="{0A0C30FF-5DC7-4F37-A3C1-D3CB9EF8AA83}"/>
              </a:ext>
            </a:extLst>
          </p:cNvPr>
          <p:cNvSpPr txBox="1"/>
          <p:nvPr/>
        </p:nvSpPr>
        <p:spPr>
          <a:xfrm>
            <a:off x="1948757" y="4869190"/>
            <a:ext cx="915635" cy="523220"/>
          </a:xfrm>
          <a:prstGeom prst="rect">
            <a:avLst/>
          </a:prstGeom>
          <a:noFill/>
        </p:spPr>
        <p:txBody>
          <a:bodyPr wrap="none" rtlCol="0">
            <a:spAutoFit/>
          </a:bodyPr>
          <a:lstStyle/>
          <a:p>
            <a:r>
              <a:rPr lang="en-US" sz="2800" dirty="0"/>
              <a:t>7002</a:t>
            </a:r>
          </a:p>
        </p:txBody>
      </p:sp>
      <p:sp>
        <p:nvSpPr>
          <p:cNvPr id="15" name="TextBox 14">
            <a:extLst>
              <a:ext uri="{FF2B5EF4-FFF2-40B4-BE49-F238E27FC236}">
                <a16:creationId xmlns:a16="http://schemas.microsoft.com/office/drawing/2014/main" id="{28F535AA-EDE3-4599-9EAC-93F597A7B258}"/>
              </a:ext>
            </a:extLst>
          </p:cNvPr>
          <p:cNvSpPr txBox="1"/>
          <p:nvPr/>
        </p:nvSpPr>
        <p:spPr>
          <a:xfrm>
            <a:off x="3020320" y="4869190"/>
            <a:ext cx="692818" cy="523220"/>
          </a:xfrm>
          <a:prstGeom prst="rect">
            <a:avLst/>
          </a:prstGeom>
          <a:noFill/>
        </p:spPr>
        <p:txBody>
          <a:bodyPr wrap="none" rtlCol="0">
            <a:spAutoFit/>
          </a:bodyPr>
          <a:lstStyle/>
          <a:p>
            <a:r>
              <a:rPr lang="en-US" sz="2800" dirty="0"/>
              <a:t>SZE</a:t>
            </a:r>
          </a:p>
        </p:txBody>
      </p:sp>
      <p:sp>
        <p:nvSpPr>
          <p:cNvPr id="16" name="TextBox 15">
            <a:extLst>
              <a:ext uri="{FF2B5EF4-FFF2-40B4-BE49-F238E27FC236}">
                <a16:creationId xmlns:a16="http://schemas.microsoft.com/office/drawing/2014/main" id="{71339566-5814-40A5-84ED-6DBF89552BDC}"/>
              </a:ext>
            </a:extLst>
          </p:cNvPr>
          <p:cNvSpPr txBox="1"/>
          <p:nvPr/>
        </p:nvSpPr>
        <p:spPr>
          <a:xfrm>
            <a:off x="4135785" y="4869190"/>
            <a:ext cx="4695644" cy="523220"/>
          </a:xfrm>
          <a:prstGeom prst="rect">
            <a:avLst/>
          </a:prstGeom>
          <a:noFill/>
        </p:spPr>
        <p:txBody>
          <a:bodyPr wrap="none" rtlCol="0">
            <a:spAutoFit/>
          </a:bodyPr>
          <a:lstStyle/>
          <a:p>
            <a:r>
              <a:rPr lang="en-US" sz="2800" dirty="0"/>
              <a:t>Skip next instruction if E is zero</a:t>
            </a:r>
          </a:p>
        </p:txBody>
      </p:sp>
      <p:sp>
        <p:nvSpPr>
          <p:cNvPr id="17" name="TextBox 16">
            <a:extLst>
              <a:ext uri="{FF2B5EF4-FFF2-40B4-BE49-F238E27FC236}">
                <a16:creationId xmlns:a16="http://schemas.microsoft.com/office/drawing/2014/main" id="{9697E0C7-8B42-4930-9A78-1C6AF2CEFAE4}"/>
              </a:ext>
            </a:extLst>
          </p:cNvPr>
          <p:cNvSpPr txBox="1"/>
          <p:nvPr/>
        </p:nvSpPr>
        <p:spPr>
          <a:xfrm>
            <a:off x="1948757" y="5301267"/>
            <a:ext cx="915635" cy="523220"/>
          </a:xfrm>
          <a:prstGeom prst="rect">
            <a:avLst/>
          </a:prstGeom>
          <a:noFill/>
        </p:spPr>
        <p:txBody>
          <a:bodyPr wrap="none" rtlCol="0">
            <a:spAutoFit/>
          </a:bodyPr>
          <a:lstStyle/>
          <a:p>
            <a:r>
              <a:rPr lang="en-US" sz="2800" dirty="0"/>
              <a:t>7001</a:t>
            </a:r>
          </a:p>
        </p:txBody>
      </p:sp>
      <p:sp>
        <p:nvSpPr>
          <p:cNvPr id="18" name="TextBox 17">
            <a:extLst>
              <a:ext uri="{FF2B5EF4-FFF2-40B4-BE49-F238E27FC236}">
                <a16:creationId xmlns:a16="http://schemas.microsoft.com/office/drawing/2014/main" id="{9566F33B-8ECD-4CBB-AD0A-17E7AC522BFF}"/>
              </a:ext>
            </a:extLst>
          </p:cNvPr>
          <p:cNvSpPr txBox="1"/>
          <p:nvPr/>
        </p:nvSpPr>
        <p:spPr>
          <a:xfrm>
            <a:off x="3020320" y="5301267"/>
            <a:ext cx="708207" cy="523220"/>
          </a:xfrm>
          <a:prstGeom prst="rect">
            <a:avLst/>
          </a:prstGeom>
          <a:noFill/>
        </p:spPr>
        <p:txBody>
          <a:bodyPr wrap="none" rtlCol="0">
            <a:spAutoFit/>
          </a:bodyPr>
          <a:lstStyle/>
          <a:p>
            <a:r>
              <a:rPr lang="en-US" sz="2800" dirty="0"/>
              <a:t>HLT</a:t>
            </a:r>
          </a:p>
        </p:txBody>
      </p:sp>
      <p:sp>
        <p:nvSpPr>
          <p:cNvPr id="19" name="TextBox 18">
            <a:extLst>
              <a:ext uri="{FF2B5EF4-FFF2-40B4-BE49-F238E27FC236}">
                <a16:creationId xmlns:a16="http://schemas.microsoft.com/office/drawing/2014/main" id="{6E6B32DF-E7CA-46D3-91C9-23B01E51E268}"/>
              </a:ext>
            </a:extLst>
          </p:cNvPr>
          <p:cNvSpPr txBox="1"/>
          <p:nvPr/>
        </p:nvSpPr>
        <p:spPr>
          <a:xfrm>
            <a:off x="4135785" y="5301267"/>
            <a:ext cx="2287421" cy="523220"/>
          </a:xfrm>
          <a:prstGeom prst="rect">
            <a:avLst/>
          </a:prstGeom>
          <a:noFill/>
        </p:spPr>
        <p:txBody>
          <a:bodyPr wrap="none" rtlCol="0">
            <a:spAutoFit/>
          </a:bodyPr>
          <a:lstStyle/>
          <a:p>
            <a:r>
              <a:rPr lang="en-US" sz="2800" dirty="0"/>
              <a:t>Halt computer</a:t>
            </a:r>
          </a:p>
        </p:txBody>
      </p:sp>
      <p:graphicFrame>
        <p:nvGraphicFramePr>
          <p:cNvPr id="20" name="Table 19">
            <a:extLst>
              <a:ext uri="{FF2B5EF4-FFF2-40B4-BE49-F238E27FC236}">
                <a16:creationId xmlns:a16="http://schemas.microsoft.com/office/drawing/2014/main" id="{E1432174-F6D7-4A25-B8CF-F9644415E2A8}"/>
              </a:ext>
            </a:extLst>
          </p:cNvPr>
          <p:cNvGraphicFramePr>
            <a:graphicFrameLocks noGrp="1"/>
          </p:cNvGraphicFramePr>
          <p:nvPr>
            <p:extLst/>
          </p:nvPr>
        </p:nvGraphicFramePr>
        <p:xfrm>
          <a:off x="2085080" y="2753360"/>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val="20000"/>
                    </a:ext>
                  </a:extLst>
                </a:gridCol>
                <a:gridCol w="501365">
                  <a:extLst>
                    <a:ext uri="{9D8B030D-6E8A-4147-A177-3AD203B41FA5}">
                      <a16:colId xmlns:a16="http://schemas.microsoft.com/office/drawing/2014/main" val="20001"/>
                    </a:ext>
                  </a:extLst>
                </a:gridCol>
                <a:gridCol w="501365">
                  <a:extLst>
                    <a:ext uri="{9D8B030D-6E8A-4147-A177-3AD203B41FA5}">
                      <a16:colId xmlns:a16="http://schemas.microsoft.com/office/drawing/2014/main" val="20002"/>
                    </a:ext>
                  </a:extLst>
                </a:gridCol>
                <a:gridCol w="501365">
                  <a:extLst>
                    <a:ext uri="{9D8B030D-6E8A-4147-A177-3AD203B41FA5}">
                      <a16:colId xmlns:a16="http://schemas.microsoft.com/office/drawing/2014/main" val="20003"/>
                    </a:ext>
                  </a:extLst>
                </a:gridCol>
                <a:gridCol w="501365">
                  <a:extLst>
                    <a:ext uri="{9D8B030D-6E8A-4147-A177-3AD203B41FA5}">
                      <a16:colId xmlns:a16="http://schemas.microsoft.com/office/drawing/2014/main" val="20004"/>
                    </a:ext>
                  </a:extLst>
                </a:gridCol>
                <a:gridCol w="501365">
                  <a:extLst>
                    <a:ext uri="{9D8B030D-6E8A-4147-A177-3AD203B41FA5}">
                      <a16:colId xmlns:a16="http://schemas.microsoft.com/office/drawing/2014/main" val="20005"/>
                    </a:ext>
                  </a:extLst>
                </a:gridCol>
                <a:gridCol w="501365">
                  <a:extLst>
                    <a:ext uri="{9D8B030D-6E8A-4147-A177-3AD203B41FA5}">
                      <a16:colId xmlns:a16="http://schemas.microsoft.com/office/drawing/2014/main" val="20006"/>
                    </a:ext>
                  </a:extLst>
                </a:gridCol>
                <a:gridCol w="501365">
                  <a:extLst>
                    <a:ext uri="{9D8B030D-6E8A-4147-A177-3AD203B41FA5}">
                      <a16:colId xmlns:a16="http://schemas.microsoft.com/office/drawing/2014/main" val="20007"/>
                    </a:ext>
                  </a:extLst>
                </a:gridCol>
                <a:gridCol w="501365">
                  <a:extLst>
                    <a:ext uri="{9D8B030D-6E8A-4147-A177-3AD203B41FA5}">
                      <a16:colId xmlns:a16="http://schemas.microsoft.com/office/drawing/2014/main" val="20008"/>
                    </a:ext>
                  </a:extLst>
                </a:gridCol>
                <a:gridCol w="501365">
                  <a:extLst>
                    <a:ext uri="{9D8B030D-6E8A-4147-A177-3AD203B41FA5}">
                      <a16:colId xmlns:a16="http://schemas.microsoft.com/office/drawing/2014/main" val="20009"/>
                    </a:ext>
                  </a:extLst>
                </a:gridCol>
                <a:gridCol w="501365">
                  <a:extLst>
                    <a:ext uri="{9D8B030D-6E8A-4147-A177-3AD203B41FA5}">
                      <a16:colId xmlns:a16="http://schemas.microsoft.com/office/drawing/2014/main" val="20010"/>
                    </a:ext>
                  </a:extLst>
                </a:gridCol>
                <a:gridCol w="501365">
                  <a:extLst>
                    <a:ext uri="{9D8B030D-6E8A-4147-A177-3AD203B41FA5}">
                      <a16:colId xmlns:a16="http://schemas.microsoft.com/office/drawing/2014/main" val="20011"/>
                    </a:ext>
                  </a:extLst>
                </a:gridCol>
                <a:gridCol w="501365">
                  <a:extLst>
                    <a:ext uri="{9D8B030D-6E8A-4147-A177-3AD203B41FA5}">
                      <a16:colId xmlns:a16="http://schemas.microsoft.com/office/drawing/2014/main" val="20012"/>
                    </a:ext>
                  </a:extLst>
                </a:gridCol>
                <a:gridCol w="501365">
                  <a:extLst>
                    <a:ext uri="{9D8B030D-6E8A-4147-A177-3AD203B41FA5}">
                      <a16:colId xmlns:a16="http://schemas.microsoft.com/office/drawing/2014/main" val="20013"/>
                    </a:ext>
                  </a:extLst>
                </a:gridCol>
                <a:gridCol w="501365">
                  <a:extLst>
                    <a:ext uri="{9D8B030D-6E8A-4147-A177-3AD203B41FA5}">
                      <a16:colId xmlns:a16="http://schemas.microsoft.com/office/drawing/2014/main" val="20014"/>
                    </a:ext>
                  </a:extLst>
                </a:gridCol>
                <a:gridCol w="501365">
                  <a:extLst>
                    <a:ext uri="{9D8B030D-6E8A-4147-A177-3AD203B41FA5}">
                      <a16:colId xmlns:a16="http://schemas.microsoft.com/office/drawing/2014/main"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06B62C62-B919-4FD3-867D-EA071ECE19D3}"/>
              </a:ext>
            </a:extLst>
          </p:cNvPr>
          <p:cNvSpPr txBox="1"/>
          <p:nvPr/>
        </p:nvSpPr>
        <p:spPr>
          <a:xfrm>
            <a:off x="8325747" y="1610478"/>
            <a:ext cx="271463" cy="400110"/>
          </a:xfrm>
          <a:prstGeom prst="rect">
            <a:avLst/>
          </a:prstGeom>
          <a:noFill/>
        </p:spPr>
        <p:txBody>
          <a:bodyPr wrap="square" rtlCol="0">
            <a:spAutoFit/>
          </a:bodyPr>
          <a:lstStyle/>
          <a:p>
            <a:pPr algn="ctr"/>
            <a:r>
              <a:rPr lang="en-US" sz="2000" dirty="0"/>
              <a:t>0</a:t>
            </a:r>
          </a:p>
        </p:txBody>
      </p:sp>
      <p:sp>
        <p:nvSpPr>
          <p:cNvPr id="22" name="TextBox 21">
            <a:extLst>
              <a:ext uri="{FF2B5EF4-FFF2-40B4-BE49-F238E27FC236}">
                <a16:creationId xmlns:a16="http://schemas.microsoft.com/office/drawing/2014/main" id="{F0FE413D-E2FC-474A-9FFC-2FFF26FED214}"/>
              </a:ext>
            </a:extLst>
          </p:cNvPr>
          <p:cNvSpPr txBox="1"/>
          <p:nvPr/>
        </p:nvSpPr>
        <p:spPr>
          <a:xfrm>
            <a:off x="5471241" y="1613589"/>
            <a:ext cx="457200" cy="400110"/>
          </a:xfrm>
          <a:prstGeom prst="rect">
            <a:avLst/>
          </a:prstGeom>
          <a:noFill/>
        </p:spPr>
        <p:txBody>
          <a:bodyPr wrap="square" rtlCol="0">
            <a:spAutoFit/>
          </a:bodyPr>
          <a:lstStyle/>
          <a:p>
            <a:pPr algn="ctr"/>
            <a:r>
              <a:rPr lang="en-US" sz="2000" dirty="0"/>
              <a:t>11</a:t>
            </a:r>
          </a:p>
        </p:txBody>
      </p:sp>
      <p:sp>
        <p:nvSpPr>
          <p:cNvPr id="23" name="TextBox 22">
            <a:extLst>
              <a:ext uri="{FF2B5EF4-FFF2-40B4-BE49-F238E27FC236}">
                <a16:creationId xmlns:a16="http://schemas.microsoft.com/office/drawing/2014/main" id="{CA90F89F-932A-44D2-8BDA-4D33931A7CDC}"/>
              </a:ext>
            </a:extLst>
          </p:cNvPr>
          <p:cNvSpPr txBox="1"/>
          <p:nvPr/>
        </p:nvSpPr>
        <p:spPr>
          <a:xfrm>
            <a:off x="5070443" y="1620752"/>
            <a:ext cx="495299" cy="400110"/>
          </a:xfrm>
          <a:prstGeom prst="rect">
            <a:avLst/>
          </a:prstGeom>
          <a:noFill/>
        </p:spPr>
        <p:txBody>
          <a:bodyPr wrap="square" rtlCol="0">
            <a:spAutoFit/>
          </a:bodyPr>
          <a:lstStyle/>
          <a:p>
            <a:pPr algn="ctr"/>
            <a:r>
              <a:rPr lang="en-US" sz="2000" dirty="0"/>
              <a:t>12</a:t>
            </a:r>
          </a:p>
        </p:txBody>
      </p:sp>
      <p:sp>
        <p:nvSpPr>
          <p:cNvPr id="24" name="TextBox 23">
            <a:extLst>
              <a:ext uri="{FF2B5EF4-FFF2-40B4-BE49-F238E27FC236}">
                <a16:creationId xmlns:a16="http://schemas.microsoft.com/office/drawing/2014/main" id="{45319653-7E80-4F42-A83B-2443547A52C3}"/>
              </a:ext>
            </a:extLst>
          </p:cNvPr>
          <p:cNvSpPr txBox="1"/>
          <p:nvPr/>
        </p:nvSpPr>
        <p:spPr>
          <a:xfrm>
            <a:off x="3706120" y="1619850"/>
            <a:ext cx="457200" cy="400110"/>
          </a:xfrm>
          <a:prstGeom prst="rect">
            <a:avLst/>
          </a:prstGeom>
          <a:noFill/>
        </p:spPr>
        <p:txBody>
          <a:bodyPr wrap="square" rtlCol="0">
            <a:spAutoFit/>
          </a:bodyPr>
          <a:lstStyle/>
          <a:p>
            <a:pPr algn="ctr"/>
            <a:r>
              <a:rPr lang="en-US" sz="2000" dirty="0"/>
              <a:t>15</a:t>
            </a:r>
          </a:p>
        </p:txBody>
      </p:sp>
      <p:sp>
        <p:nvSpPr>
          <p:cNvPr id="25" name="Rectangle 24">
            <a:extLst>
              <a:ext uri="{FF2B5EF4-FFF2-40B4-BE49-F238E27FC236}">
                <a16:creationId xmlns:a16="http://schemas.microsoft.com/office/drawing/2014/main" id="{A61A4418-32C0-468A-B716-F801823B061C}"/>
              </a:ext>
            </a:extLst>
          </p:cNvPr>
          <p:cNvSpPr/>
          <p:nvPr/>
        </p:nvSpPr>
        <p:spPr>
          <a:xfrm>
            <a:off x="5515870" y="19882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Register Operation</a:t>
            </a:r>
          </a:p>
        </p:txBody>
      </p:sp>
      <p:sp>
        <p:nvSpPr>
          <p:cNvPr id="26" name="Rectangle 25">
            <a:extLst>
              <a:ext uri="{FF2B5EF4-FFF2-40B4-BE49-F238E27FC236}">
                <a16:creationId xmlns:a16="http://schemas.microsoft.com/office/drawing/2014/main" id="{B0F25021-132E-4B40-B38D-F86A182999AA}"/>
              </a:ext>
            </a:extLst>
          </p:cNvPr>
          <p:cNvSpPr/>
          <p:nvPr/>
        </p:nvSpPr>
        <p:spPr>
          <a:xfrm>
            <a:off x="3706120" y="1988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sp>
        <p:nvSpPr>
          <p:cNvPr id="27" name="TextBox 26">
            <a:extLst>
              <a:ext uri="{FF2B5EF4-FFF2-40B4-BE49-F238E27FC236}">
                <a16:creationId xmlns:a16="http://schemas.microsoft.com/office/drawing/2014/main" id="{9A854703-DA47-4CAA-9C78-910A03340B6A}"/>
              </a:ext>
            </a:extLst>
          </p:cNvPr>
          <p:cNvSpPr txBox="1"/>
          <p:nvPr/>
        </p:nvSpPr>
        <p:spPr>
          <a:xfrm>
            <a:off x="4148764" y="1619850"/>
            <a:ext cx="495299" cy="400110"/>
          </a:xfrm>
          <a:prstGeom prst="rect">
            <a:avLst/>
          </a:prstGeom>
          <a:noFill/>
        </p:spPr>
        <p:txBody>
          <a:bodyPr wrap="square" rtlCol="0">
            <a:spAutoFit/>
          </a:bodyPr>
          <a:lstStyle/>
          <a:p>
            <a:pPr algn="ctr"/>
            <a:r>
              <a:rPr lang="en-US" sz="2000" dirty="0"/>
              <a:t>14</a:t>
            </a:r>
          </a:p>
        </p:txBody>
      </p:sp>
      <p:sp>
        <p:nvSpPr>
          <p:cNvPr id="28" name="Rectangle 27">
            <a:extLst>
              <a:ext uri="{FF2B5EF4-FFF2-40B4-BE49-F238E27FC236}">
                <a16:creationId xmlns:a16="http://schemas.microsoft.com/office/drawing/2014/main" id="{F8BBA32F-647B-486B-9FCF-7BFAA343BA48}"/>
              </a:ext>
            </a:extLst>
          </p:cNvPr>
          <p:cNvSpPr/>
          <p:nvPr/>
        </p:nvSpPr>
        <p:spPr>
          <a:xfrm>
            <a:off x="5077720" y="1988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29" name="Rectangle 28">
            <a:extLst>
              <a:ext uri="{FF2B5EF4-FFF2-40B4-BE49-F238E27FC236}">
                <a16:creationId xmlns:a16="http://schemas.microsoft.com/office/drawing/2014/main" id="{30585EFB-C88D-482C-9D06-A66B605038F1}"/>
              </a:ext>
            </a:extLst>
          </p:cNvPr>
          <p:cNvSpPr/>
          <p:nvPr/>
        </p:nvSpPr>
        <p:spPr>
          <a:xfrm>
            <a:off x="4620520" y="1988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0" name="Rectangle 29">
            <a:extLst>
              <a:ext uri="{FF2B5EF4-FFF2-40B4-BE49-F238E27FC236}">
                <a16:creationId xmlns:a16="http://schemas.microsoft.com/office/drawing/2014/main" id="{6594B30B-751E-4717-9711-11610244C302}"/>
              </a:ext>
            </a:extLst>
          </p:cNvPr>
          <p:cNvSpPr/>
          <p:nvPr/>
        </p:nvSpPr>
        <p:spPr>
          <a:xfrm>
            <a:off x="4163320" y="1988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1" name="TextBox 30">
            <a:extLst>
              <a:ext uri="{FF2B5EF4-FFF2-40B4-BE49-F238E27FC236}">
                <a16:creationId xmlns:a16="http://schemas.microsoft.com/office/drawing/2014/main" id="{5322F4EA-6C29-478F-BD28-CEA8197D868C}"/>
              </a:ext>
            </a:extLst>
          </p:cNvPr>
          <p:cNvSpPr txBox="1"/>
          <p:nvPr/>
        </p:nvSpPr>
        <p:spPr>
          <a:xfrm>
            <a:off x="4602969" y="1616764"/>
            <a:ext cx="495299" cy="400110"/>
          </a:xfrm>
          <a:prstGeom prst="rect">
            <a:avLst/>
          </a:prstGeom>
          <a:noFill/>
        </p:spPr>
        <p:txBody>
          <a:bodyPr wrap="square" rtlCol="0">
            <a:spAutoFit/>
          </a:bodyPr>
          <a:lstStyle/>
          <a:p>
            <a:pPr algn="ctr"/>
            <a:r>
              <a:rPr lang="en-US" sz="2000" dirty="0"/>
              <a:t>13</a:t>
            </a:r>
          </a:p>
        </p:txBody>
      </p:sp>
      <p:sp>
        <p:nvSpPr>
          <p:cNvPr id="32" name="Rectangle 31">
            <a:extLst>
              <a:ext uri="{FF2B5EF4-FFF2-40B4-BE49-F238E27FC236}">
                <a16:creationId xmlns:a16="http://schemas.microsoft.com/office/drawing/2014/main" id="{7A13F0FF-3E33-4A52-AB85-85675C803287}"/>
              </a:ext>
            </a:extLst>
          </p:cNvPr>
          <p:cNvSpPr/>
          <p:nvPr/>
        </p:nvSpPr>
        <p:spPr>
          <a:xfrm>
            <a:off x="7623554" y="279067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3" name="Rectangle 32">
            <a:extLst>
              <a:ext uri="{FF2B5EF4-FFF2-40B4-BE49-F238E27FC236}">
                <a16:creationId xmlns:a16="http://schemas.microsoft.com/office/drawing/2014/main" id="{9055F034-07DC-4FF9-B53D-C9DFEB476AD2}"/>
              </a:ext>
            </a:extLst>
          </p:cNvPr>
          <p:cNvSpPr/>
          <p:nvPr/>
        </p:nvSpPr>
        <p:spPr>
          <a:xfrm>
            <a:off x="8140008" y="280279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4" name="Rectangle 33">
            <a:extLst>
              <a:ext uri="{FF2B5EF4-FFF2-40B4-BE49-F238E27FC236}">
                <a16:creationId xmlns:a16="http://schemas.microsoft.com/office/drawing/2014/main" id="{A6C4FC34-E5E5-41DB-A152-40B691120896}"/>
              </a:ext>
            </a:extLst>
          </p:cNvPr>
          <p:cNvSpPr/>
          <p:nvPr/>
        </p:nvSpPr>
        <p:spPr>
          <a:xfrm>
            <a:off x="8630245" y="280091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5" name="Rectangle 34">
            <a:extLst>
              <a:ext uri="{FF2B5EF4-FFF2-40B4-BE49-F238E27FC236}">
                <a16:creationId xmlns:a16="http://schemas.microsoft.com/office/drawing/2014/main" id="{CCA781E0-D7DE-49B2-BDE9-1EC81CF9FDA4}"/>
              </a:ext>
            </a:extLst>
          </p:cNvPr>
          <p:cNvSpPr/>
          <p:nvPr/>
        </p:nvSpPr>
        <p:spPr>
          <a:xfrm>
            <a:off x="9144294" y="280096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6" name="Rectangle 35">
            <a:extLst>
              <a:ext uri="{FF2B5EF4-FFF2-40B4-BE49-F238E27FC236}">
                <a16:creationId xmlns:a16="http://schemas.microsoft.com/office/drawing/2014/main" id="{8CC61015-5C93-41A2-AEDA-762D0FE8291C}"/>
              </a:ext>
            </a:extLst>
          </p:cNvPr>
          <p:cNvSpPr/>
          <p:nvPr/>
        </p:nvSpPr>
        <p:spPr>
          <a:xfrm>
            <a:off x="9634531" y="279908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Tree>
    <p:extLst>
      <p:ext uri="{BB962C8B-B14F-4D97-AF65-F5344CB8AC3E}">
        <p14:creationId xmlns:p14="http://schemas.microsoft.com/office/powerpoint/2010/main" val="428816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xit" presetSubtype="0" fill="hold" grpId="1" nodeType="withEffect">
                                  <p:stCondLst>
                                    <p:cond delay="0"/>
                                  </p:stCondLst>
                                  <p:childTnLst>
                                    <p:animEffect transition="out" filter="fade">
                                      <p:cBhvr>
                                        <p:cTn id="74" dur="500"/>
                                        <p:tgtEl>
                                          <p:spTgt spid="32"/>
                                        </p:tgtEl>
                                      </p:cBhvr>
                                    </p:animEffect>
                                    <p:set>
                                      <p:cBhvr>
                                        <p:cTn id="75" dur="1" fill="hold">
                                          <p:stCondLst>
                                            <p:cond delay="499"/>
                                          </p:stCondLst>
                                        </p:cTn>
                                        <p:tgtEl>
                                          <p:spTgt spid="3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fade">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fade">
                                      <p:cBhvr>
                                        <p:cTn id="85" dur="5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xit" presetSubtype="0" fill="hold" grpId="1" nodeType="withEffect">
                                  <p:stCondLst>
                                    <p:cond delay="0"/>
                                  </p:stCondLst>
                                  <p:childTnLst>
                                    <p:animEffect transition="out" filter="fade">
                                      <p:cBhvr>
                                        <p:cTn id="97" dur="500"/>
                                        <p:tgtEl>
                                          <p:spTgt spid="33"/>
                                        </p:tgtEl>
                                      </p:cBhvr>
                                    </p:animEffect>
                                    <p:set>
                                      <p:cBhvr>
                                        <p:cTn id="98" dur="1" fill="hold">
                                          <p:stCondLst>
                                            <p:cond delay="499"/>
                                          </p:stCondLst>
                                        </p:cTn>
                                        <p:tgtEl>
                                          <p:spTgt spid="3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500"/>
                                        <p:tgtEl>
                                          <p:spTgt spid="11"/>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fade">
                                      <p:cBhvr>
                                        <p:cTn id="108" dur="500"/>
                                        <p:tgtEl>
                                          <p:spTgt spid="12"/>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3"/>
                                        </p:tgtEl>
                                        <p:attrNameLst>
                                          <p:attrName>style.visibility</p:attrName>
                                        </p:attrNameLst>
                                      </p:cBhvr>
                                      <p:to>
                                        <p:strVal val="visible"/>
                                      </p:to>
                                    </p:set>
                                    <p:animEffect transition="in" filter="fade">
                                      <p:cBhvr>
                                        <p:cTn id="113" dur="500"/>
                                        <p:tgtEl>
                                          <p:spTgt spid="1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fade">
                                      <p:cBhvr>
                                        <p:cTn id="118" dur="500"/>
                                        <p:tgtEl>
                                          <p:spTgt spid="35"/>
                                        </p:tgtEl>
                                      </p:cBhvr>
                                    </p:animEffect>
                                  </p:childTnLst>
                                </p:cTn>
                              </p:par>
                              <p:par>
                                <p:cTn id="119" presetID="10" presetClass="exit" presetSubtype="0" fill="hold" grpId="1" nodeType="withEffect">
                                  <p:stCondLst>
                                    <p:cond delay="0"/>
                                  </p:stCondLst>
                                  <p:childTnLst>
                                    <p:animEffect transition="out" filter="fade">
                                      <p:cBhvr>
                                        <p:cTn id="120" dur="500"/>
                                        <p:tgtEl>
                                          <p:spTgt spid="34"/>
                                        </p:tgtEl>
                                      </p:cBhvr>
                                    </p:animEffect>
                                    <p:set>
                                      <p:cBhvr>
                                        <p:cTn id="121" dur="1" fill="hold">
                                          <p:stCondLst>
                                            <p:cond delay="499"/>
                                          </p:stCondLst>
                                        </p:cTn>
                                        <p:tgtEl>
                                          <p:spTgt spid="34"/>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4"/>
                                        </p:tgtEl>
                                        <p:attrNameLst>
                                          <p:attrName>style.visibility</p:attrName>
                                        </p:attrNameLst>
                                      </p:cBhvr>
                                      <p:to>
                                        <p:strVal val="visible"/>
                                      </p:to>
                                    </p:set>
                                    <p:animEffect transition="in" filter="fade">
                                      <p:cBhvr>
                                        <p:cTn id="126" dur="500"/>
                                        <p:tgtEl>
                                          <p:spTgt spid="14"/>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5"/>
                                        </p:tgtEl>
                                        <p:attrNameLst>
                                          <p:attrName>style.visibility</p:attrName>
                                        </p:attrNameLst>
                                      </p:cBhvr>
                                      <p:to>
                                        <p:strVal val="visible"/>
                                      </p:to>
                                    </p:set>
                                    <p:animEffect transition="in" filter="fade">
                                      <p:cBhvr>
                                        <p:cTn id="131" dur="500"/>
                                        <p:tgtEl>
                                          <p:spTgt spid="15"/>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6"/>
                                        </p:tgtEl>
                                        <p:attrNameLst>
                                          <p:attrName>style.visibility</p:attrName>
                                        </p:attrNameLst>
                                      </p:cBhvr>
                                      <p:to>
                                        <p:strVal val="visible"/>
                                      </p:to>
                                    </p:set>
                                    <p:animEffect transition="in" filter="fade">
                                      <p:cBhvr>
                                        <p:cTn id="136" dur="500"/>
                                        <p:tgtEl>
                                          <p:spTgt spid="16"/>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7"/>
                                        </p:tgtEl>
                                        <p:attrNameLst>
                                          <p:attrName>style.visibility</p:attrName>
                                        </p:attrNameLst>
                                      </p:cBhvr>
                                      <p:to>
                                        <p:strVal val="visible"/>
                                      </p:to>
                                    </p:set>
                                    <p:animEffect transition="in" filter="fade">
                                      <p:cBhvr>
                                        <p:cTn id="149" dur="500"/>
                                        <p:tgtEl>
                                          <p:spTgt spid="17"/>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18"/>
                                        </p:tgtEl>
                                        <p:attrNameLst>
                                          <p:attrName>style.visibility</p:attrName>
                                        </p:attrNameLst>
                                      </p:cBhvr>
                                      <p:to>
                                        <p:strVal val="visible"/>
                                      </p:to>
                                    </p:set>
                                    <p:animEffect transition="in" filter="fade">
                                      <p:cBhvr>
                                        <p:cTn id="154" dur="500"/>
                                        <p:tgtEl>
                                          <p:spTgt spid="18"/>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9"/>
                                        </p:tgtEl>
                                        <p:attrNameLst>
                                          <p:attrName>style.visibility</p:attrName>
                                        </p:attrNameLst>
                                      </p:cBhvr>
                                      <p:to>
                                        <p:strVal val="visible"/>
                                      </p:to>
                                    </p:set>
                                    <p:animEffect transition="in" filter="fade">
                                      <p:cBhvr>
                                        <p:cTn id="1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1" grpId="0"/>
      <p:bldP spid="22" grpId="0"/>
      <p:bldP spid="23" grpId="0"/>
      <p:bldP spid="24" grpId="0"/>
      <p:bldP spid="25" grpId="0" animBg="1"/>
      <p:bldP spid="26" grpId="0" animBg="1"/>
      <p:bldP spid="27" grpId="0"/>
      <p:bldP spid="28" grpId="0" animBg="1"/>
      <p:bldP spid="29" grpId="0" animBg="1"/>
      <p:bldP spid="30" grpId="0" animBg="1"/>
      <p:bldP spid="31" grpId="0"/>
      <p:bldP spid="32" grpId="0" animBg="1"/>
      <p:bldP spid="32" grpId="1" animBg="1"/>
      <p:bldP spid="33" grpId="0" animBg="1"/>
      <p:bldP spid="33" grpId="1" animBg="1"/>
      <p:bldP spid="34" grpId="0" animBg="1"/>
      <p:bldP spid="34" grpId="1" animBg="1"/>
      <p:bldP spid="35" grpId="0" animBg="1"/>
      <p:bldP spid="35" grpId="1"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3C58-011A-4C56-928C-0DD995611AC6}"/>
              </a:ext>
            </a:extLst>
          </p:cNvPr>
          <p:cNvSpPr>
            <a:spLocks noGrp="1"/>
          </p:cNvSpPr>
          <p:nvPr>
            <p:ph type="title"/>
          </p:nvPr>
        </p:nvSpPr>
        <p:spPr/>
        <p:txBody>
          <a:bodyPr/>
          <a:lstStyle/>
          <a:p>
            <a:r>
              <a:rPr lang="en-US" dirty="0"/>
              <a:t>Types of Computer Instructions</a:t>
            </a:r>
            <a:endParaRPr lang="en-IN" dirty="0"/>
          </a:p>
        </p:txBody>
      </p:sp>
      <p:sp>
        <p:nvSpPr>
          <p:cNvPr id="3" name="Content Placeholder 2">
            <a:extLst>
              <a:ext uri="{FF2B5EF4-FFF2-40B4-BE49-F238E27FC236}">
                <a16:creationId xmlns:a16="http://schemas.microsoft.com/office/drawing/2014/main" id="{F613191C-8A8E-4499-B524-C4503F8846D0}"/>
              </a:ext>
            </a:extLst>
          </p:cNvPr>
          <p:cNvSpPr>
            <a:spLocks noGrp="1"/>
          </p:cNvSpPr>
          <p:nvPr>
            <p:ph idx="1"/>
          </p:nvPr>
        </p:nvSpPr>
        <p:spPr>
          <a:xfrm>
            <a:off x="131180" y="863445"/>
            <a:ext cx="11929641" cy="508156"/>
          </a:xfrm>
        </p:spPr>
        <p:txBody>
          <a:bodyPr/>
          <a:lstStyle/>
          <a:p>
            <a:pPr marL="457200" indent="-457200">
              <a:buFont typeface="+mj-lt"/>
              <a:buAutoNum type="arabicPeriod" startAt="3"/>
            </a:pPr>
            <a:r>
              <a:rPr lang="en-US" dirty="0">
                <a:solidFill>
                  <a:schemeClr val="accent6"/>
                </a:solidFill>
              </a:rPr>
              <a:t>Input – Output Instruction</a:t>
            </a:r>
          </a:p>
          <a:p>
            <a:pPr marL="457200" indent="-457200">
              <a:buFont typeface="+mj-lt"/>
              <a:buAutoNum type="arabicPeriod" startAt="3"/>
            </a:pPr>
            <a:endParaRPr lang="en-IN" dirty="0">
              <a:solidFill>
                <a:schemeClr val="accent6"/>
              </a:solidFill>
            </a:endParaRPr>
          </a:p>
        </p:txBody>
      </p:sp>
      <p:sp>
        <p:nvSpPr>
          <p:cNvPr id="4" name="TextBox 3">
            <a:extLst>
              <a:ext uri="{FF2B5EF4-FFF2-40B4-BE49-F238E27FC236}">
                <a16:creationId xmlns:a16="http://schemas.microsoft.com/office/drawing/2014/main" id="{345B9F92-14E5-4A84-8EA6-C889DF7B5195}"/>
              </a:ext>
            </a:extLst>
          </p:cNvPr>
          <p:cNvSpPr txBox="1"/>
          <p:nvPr/>
        </p:nvSpPr>
        <p:spPr>
          <a:xfrm>
            <a:off x="1953520" y="3367923"/>
            <a:ext cx="898003" cy="523220"/>
          </a:xfrm>
          <a:prstGeom prst="rect">
            <a:avLst/>
          </a:prstGeom>
          <a:noFill/>
        </p:spPr>
        <p:txBody>
          <a:bodyPr wrap="none" rtlCol="0">
            <a:spAutoFit/>
          </a:bodyPr>
          <a:lstStyle/>
          <a:p>
            <a:r>
              <a:rPr lang="en-US" sz="2800" dirty="0"/>
              <a:t>F800</a:t>
            </a:r>
          </a:p>
        </p:txBody>
      </p:sp>
      <p:sp>
        <p:nvSpPr>
          <p:cNvPr id="5" name="TextBox 4">
            <a:extLst>
              <a:ext uri="{FF2B5EF4-FFF2-40B4-BE49-F238E27FC236}">
                <a16:creationId xmlns:a16="http://schemas.microsoft.com/office/drawing/2014/main" id="{2A2A9168-B7F7-4629-BC63-4D17414BE07C}"/>
              </a:ext>
            </a:extLst>
          </p:cNvPr>
          <p:cNvSpPr txBox="1"/>
          <p:nvPr/>
        </p:nvSpPr>
        <p:spPr>
          <a:xfrm>
            <a:off x="3025083" y="3367923"/>
            <a:ext cx="692818" cy="523220"/>
          </a:xfrm>
          <a:prstGeom prst="rect">
            <a:avLst/>
          </a:prstGeom>
          <a:noFill/>
        </p:spPr>
        <p:txBody>
          <a:bodyPr wrap="none" rtlCol="0">
            <a:spAutoFit/>
          </a:bodyPr>
          <a:lstStyle/>
          <a:p>
            <a:r>
              <a:rPr lang="en-US" sz="2800" dirty="0"/>
              <a:t>INP</a:t>
            </a:r>
          </a:p>
        </p:txBody>
      </p:sp>
      <p:sp>
        <p:nvSpPr>
          <p:cNvPr id="6" name="TextBox 5">
            <a:extLst>
              <a:ext uri="{FF2B5EF4-FFF2-40B4-BE49-F238E27FC236}">
                <a16:creationId xmlns:a16="http://schemas.microsoft.com/office/drawing/2014/main" id="{337DD706-06E6-4554-A76B-BF33EB8AAEA4}"/>
              </a:ext>
            </a:extLst>
          </p:cNvPr>
          <p:cNvSpPr txBox="1"/>
          <p:nvPr/>
        </p:nvSpPr>
        <p:spPr>
          <a:xfrm>
            <a:off x="4140548" y="3367923"/>
            <a:ext cx="3283528" cy="523220"/>
          </a:xfrm>
          <a:prstGeom prst="rect">
            <a:avLst/>
          </a:prstGeom>
          <a:noFill/>
        </p:spPr>
        <p:txBody>
          <a:bodyPr wrap="none" rtlCol="0">
            <a:spAutoFit/>
          </a:bodyPr>
          <a:lstStyle/>
          <a:p>
            <a:r>
              <a:rPr lang="en-US" sz="2800" dirty="0"/>
              <a:t>Input character to AC</a:t>
            </a:r>
          </a:p>
        </p:txBody>
      </p:sp>
      <p:sp>
        <p:nvSpPr>
          <p:cNvPr id="7" name="TextBox 6">
            <a:extLst>
              <a:ext uri="{FF2B5EF4-FFF2-40B4-BE49-F238E27FC236}">
                <a16:creationId xmlns:a16="http://schemas.microsoft.com/office/drawing/2014/main" id="{88B100C9-652A-433D-8D81-A1C450600345}"/>
              </a:ext>
            </a:extLst>
          </p:cNvPr>
          <p:cNvSpPr txBox="1"/>
          <p:nvPr/>
        </p:nvSpPr>
        <p:spPr>
          <a:xfrm>
            <a:off x="1958282" y="3748923"/>
            <a:ext cx="898003" cy="523220"/>
          </a:xfrm>
          <a:prstGeom prst="rect">
            <a:avLst/>
          </a:prstGeom>
          <a:noFill/>
        </p:spPr>
        <p:txBody>
          <a:bodyPr wrap="none" rtlCol="0">
            <a:spAutoFit/>
          </a:bodyPr>
          <a:lstStyle/>
          <a:p>
            <a:r>
              <a:rPr lang="en-US" sz="2800" dirty="0"/>
              <a:t>F400</a:t>
            </a:r>
          </a:p>
        </p:txBody>
      </p:sp>
      <p:sp>
        <p:nvSpPr>
          <p:cNvPr id="8" name="TextBox 7">
            <a:extLst>
              <a:ext uri="{FF2B5EF4-FFF2-40B4-BE49-F238E27FC236}">
                <a16:creationId xmlns:a16="http://schemas.microsoft.com/office/drawing/2014/main" id="{516D89D5-4F6C-46A7-8EE6-E63B829ED7A4}"/>
              </a:ext>
            </a:extLst>
          </p:cNvPr>
          <p:cNvSpPr txBox="1"/>
          <p:nvPr/>
        </p:nvSpPr>
        <p:spPr>
          <a:xfrm>
            <a:off x="3029845" y="3748923"/>
            <a:ext cx="827471" cy="523220"/>
          </a:xfrm>
          <a:prstGeom prst="rect">
            <a:avLst/>
          </a:prstGeom>
          <a:noFill/>
        </p:spPr>
        <p:txBody>
          <a:bodyPr wrap="none" rtlCol="0">
            <a:spAutoFit/>
          </a:bodyPr>
          <a:lstStyle/>
          <a:p>
            <a:r>
              <a:rPr lang="en-US" sz="2800" dirty="0"/>
              <a:t>OUT</a:t>
            </a:r>
          </a:p>
        </p:txBody>
      </p:sp>
      <p:sp>
        <p:nvSpPr>
          <p:cNvPr id="9" name="TextBox 8">
            <a:extLst>
              <a:ext uri="{FF2B5EF4-FFF2-40B4-BE49-F238E27FC236}">
                <a16:creationId xmlns:a16="http://schemas.microsoft.com/office/drawing/2014/main" id="{19ADD936-3F73-4F61-BCAE-73A0C450BCD4}"/>
              </a:ext>
            </a:extLst>
          </p:cNvPr>
          <p:cNvSpPr txBox="1"/>
          <p:nvPr/>
        </p:nvSpPr>
        <p:spPr>
          <a:xfrm>
            <a:off x="4145310" y="3748923"/>
            <a:ext cx="3949736" cy="523220"/>
          </a:xfrm>
          <a:prstGeom prst="rect">
            <a:avLst/>
          </a:prstGeom>
          <a:noFill/>
        </p:spPr>
        <p:txBody>
          <a:bodyPr wrap="none" rtlCol="0">
            <a:spAutoFit/>
          </a:bodyPr>
          <a:lstStyle/>
          <a:p>
            <a:r>
              <a:rPr lang="en-US" sz="2800" dirty="0"/>
              <a:t>Output character from AC</a:t>
            </a:r>
          </a:p>
        </p:txBody>
      </p:sp>
      <p:sp>
        <p:nvSpPr>
          <p:cNvPr id="10" name="TextBox 9">
            <a:extLst>
              <a:ext uri="{FF2B5EF4-FFF2-40B4-BE49-F238E27FC236}">
                <a16:creationId xmlns:a16="http://schemas.microsoft.com/office/drawing/2014/main" id="{888C8314-46CA-424D-8F71-FFAED85A856E}"/>
              </a:ext>
            </a:extLst>
          </p:cNvPr>
          <p:cNvSpPr txBox="1"/>
          <p:nvPr/>
        </p:nvSpPr>
        <p:spPr>
          <a:xfrm>
            <a:off x="1948757" y="4159093"/>
            <a:ext cx="898003" cy="523220"/>
          </a:xfrm>
          <a:prstGeom prst="rect">
            <a:avLst/>
          </a:prstGeom>
          <a:noFill/>
        </p:spPr>
        <p:txBody>
          <a:bodyPr wrap="none" rtlCol="0">
            <a:spAutoFit/>
          </a:bodyPr>
          <a:lstStyle/>
          <a:p>
            <a:r>
              <a:rPr lang="en-US" sz="2800" dirty="0"/>
              <a:t>F200</a:t>
            </a:r>
          </a:p>
        </p:txBody>
      </p:sp>
      <p:sp>
        <p:nvSpPr>
          <p:cNvPr id="11" name="TextBox 10">
            <a:extLst>
              <a:ext uri="{FF2B5EF4-FFF2-40B4-BE49-F238E27FC236}">
                <a16:creationId xmlns:a16="http://schemas.microsoft.com/office/drawing/2014/main" id="{BB9B1EF3-816E-449D-961E-A032DD2311F0}"/>
              </a:ext>
            </a:extLst>
          </p:cNvPr>
          <p:cNvSpPr txBox="1"/>
          <p:nvPr/>
        </p:nvSpPr>
        <p:spPr>
          <a:xfrm>
            <a:off x="3020320" y="4159093"/>
            <a:ext cx="625492" cy="523220"/>
          </a:xfrm>
          <a:prstGeom prst="rect">
            <a:avLst/>
          </a:prstGeom>
          <a:noFill/>
        </p:spPr>
        <p:txBody>
          <a:bodyPr wrap="none" rtlCol="0">
            <a:spAutoFit/>
          </a:bodyPr>
          <a:lstStyle/>
          <a:p>
            <a:r>
              <a:rPr lang="en-US" sz="2800" dirty="0"/>
              <a:t>SKI</a:t>
            </a:r>
          </a:p>
        </p:txBody>
      </p:sp>
      <p:sp>
        <p:nvSpPr>
          <p:cNvPr id="12" name="TextBox 11">
            <a:extLst>
              <a:ext uri="{FF2B5EF4-FFF2-40B4-BE49-F238E27FC236}">
                <a16:creationId xmlns:a16="http://schemas.microsoft.com/office/drawing/2014/main" id="{26292CD9-CAA8-4854-AEB7-CF215CE90305}"/>
              </a:ext>
            </a:extLst>
          </p:cNvPr>
          <p:cNvSpPr txBox="1"/>
          <p:nvPr/>
        </p:nvSpPr>
        <p:spPr>
          <a:xfrm>
            <a:off x="4135785" y="4159093"/>
            <a:ext cx="2707793" cy="523220"/>
          </a:xfrm>
          <a:prstGeom prst="rect">
            <a:avLst/>
          </a:prstGeom>
          <a:noFill/>
        </p:spPr>
        <p:txBody>
          <a:bodyPr wrap="none" rtlCol="0">
            <a:spAutoFit/>
          </a:bodyPr>
          <a:lstStyle/>
          <a:p>
            <a:r>
              <a:rPr lang="en-US" sz="2800" dirty="0"/>
              <a:t>Skip on input flag</a:t>
            </a:r>
          </a:p>
        </p:txBody>
      </p:sp>
      <p:sp>
        <p:nvSpPr>
          <p:cNvPr id="13" name="TextBox 12">
            <a:extLst>
              <a:ext uri="{FF2B5EF4-FFF2-40B4-BE49-F238E27FC236}">
                <a16:creationId xmlns:a16="http://schemas.microsoft.com/office/drawing/2014/main" id="{2607D8ED-8CCE-480F-B475-38F96ABA6C58}"/>
              </a:ext>
            </a:extLst>
          </p:cNvPr>
          <p:cNvSpPr txBox="1"/>
          <p:nvPr/>
        </p:nvSpPr>
        <p:spPr>
          <a:xfrm>
            <a:off x="1948757" y="4599833"/>
            <a:ext cx="898003" cy="523220"/>
          </a:xfrm>
          <a:prstGeom prst="rect">
            <a:avLst/>
          </a:prstGeom>
          <a:noFill/>
        </p:spPr>
        <p:txBody>
          <a:bodyPr wrap="none" rtlCol="0">
            <a:spAutoFit/>
          </a:bodyPr>
          <a:lstStyle/>
          <a:p>
            <a:r>
              <a:rPr lang="en-US" sz="2800" dirty="0"/>
              <a:t>F100</a:t>
            </a:r>
          </a:p>
        </p:txBody>
      </p:sp>
      <p:sp>
        <p:nvSpPr>
          <p:cNvPr id="14" name="TextBox 13">
            <a:extLst>
              <a:ext uri="{FF2B5EF4-FFF2-40B4-BE49-F238E27FC236}">
                <a16:creationId xmlns:a16="http://schemas.microsoft.com/office/drawing/2014/main" id="{EA512D48-8E8D-41B5-A88C-A22B54DE52FE}"/>
              </a:ext>
            </a:extLst>
          </p:cNvPr>
          <p:cNvSpPr txBox="1"/>
          <p:nvPr/>
        </p:nvSpPr>
        <p:spPr>
          <a:xfrm>
            <a:off x="3020320" y="4599833"/>
            <a:ext cx="755976" cy="523220"/>
          </a:xfrm>
          <a:prstGeom prst="rect">
            <a:avLst/>
          </a:prstGeom>
          <a:noFill/>
        </p:spPr>
        <p:txBody>
          <a:bodyPr wrap="none" rtlCol="0">
            <a:spAutoFit/>
          </a:bodyPr>
          <a:lstStyle/>
          <a:p>
            <a:r>
              <a:rPr lang="en-US" sz="2800" dirty="0"/>
              <a:t>SKO</a:t>
            </a:r>
          </a:p>
        </p:txBody>
      </p:sp>
      <p:sp>
        <p:nvSpPr>
          <p:cNvPr id="15" name="TextBox 14">
            <a:extLst>
              <a:ext uri="{FF2B5EF4-FFF2-40B4-BE49-F238E27FC236}">
                <a16:creationId xmlns:a16="http://schemas.microsoft.com/office/drawing/2014/main" id="{1410F3F1-45B1-4EEB-A18A-5AA5124F5F72}"/>
              </a:ext>
            </a:extLst>
          </p:cNvPr>
          <p:cNvSpPr txBox="1"/>
          <p:nvPr/>
        </p:nvSpPr>
        <p:spPr>
          <a:xfrm>
            <a:off x="4135785" y="4599833"/>
            <a:ext cx="2935419" cy="523220"/>
          </a:xfrm>
          <a:prstGeom prst="rect">
            <a:avLst/>
          </a:prstGeom>
          <a:noFill/>
        </p:spPr>
        <p:txBody>
          <a:bodyPr wrap="none" rtlCol="0">
            <a:spAutoFit/>
          </a:bodyPr>
          <a:lstStyle/>
          <a:p>
            <a:r>
              <a:rPr lang="en-US" sz="2800" dirty="0"/>
              <a:t>Skip on output flag</a:t>
            </a:r>
          </a:p>
        </p:txBody>
      </p:sp>
      <p:sp>
        <p:nvSpPr>
          <p:cNvPr id="16" name="TextBox 15">
            <a:extLst>
              <a:ext uri="{FF2B5EF4-FFF2-40B4-BE49-F238E27FC236}">
                <a16:creationId xmlns:a16="http://schemas.microsoft.com/office/drawing/2014/main" id="{19061FD3-8D9A-40DC-8BF2-B6D5F47B15E8}"/>
              </a:ext>
            </a:extLst>
          </p:cNvPr>
          <p:cNvSpPr txBox="1"/>
          <p:nvPr/>
        </p:nvSpPr>
        <p:spPr>
          <a:xfrm>
            <a:off x="1948757" y="5031910"/>
            <a:ext cx="898003" cy="523220"/>
          </a:xfrm>
          <a:prstGeom prst="rect">
            <a:avLst/>
          </a:prstGeom>
          <a:noFill/>
        </p:spPr>
        <p:txBody>
          <a:bodyPr wrap="none" rtlCol="0">
            <a:spAutoFit/>
          </a:bodyPr>
          <a:lstStyle/>
          <a:p>
            <a:r>
              <a:rPr lang="en-US" sz="2800" dirty="0"/>
              <a:t>F080</a:t>
            </a:r>
          </a:p>
        </p:txBody>
      </p:sp>
      <p:sp>
        <p:nvSpPr>
          <p:cNvPr id="17" name="TextBox 16">
            <a:extLst>
              <a:ext uri="{FF2B5EF4-FFF2-40B4-BE49-F238E27FC236}">
                <a16:creationId xmlns:a16="http://schemas.microsoft.com/office/drawing/2014/main" id="{F89195CC-B8ED-443F-B491-3490C082969D}"/>
              </a:ext>
            </a:extLst>
          </p:cNvPr>
          <p:cNvSpPr txBox="1"/>
          <p:nvPr/>
        </p:nvSpPr>
        <p:spPr>
          <a:xfrm>
            <a:off x="3020320" y="5031910"/>
            <a:ext cx="744114" cy="523220"/>
          </a:xfrm>
          <a:prstGeom prst="rect">
            <a:avLst/>
          </a:prstGeom>
          <a:noFill/>
        </p:spPr>
        <p:txBody>
          <a:bodyPr wrap="none" rtlCol="0">
            <a:spAutoFit/>
          </a:bodyPr>
          <a:lstStyle/>
          <a:p>
            <a:r>
              <a:rPr lang="en-US" sz="2800" dirty="0"/>
              <a:t>ION</a:t>
            </a:r>
          </a:p>
        </p:txBody>
      </p:sp>
      <p:sp>
        <p:nvSpPr>
          <p:cNvPr id="18" name="TextBox 17">
            <a:extLst>
              <a:ext uri="{FF2B5EF4-FFF2-40B4-BE49-F238E27FC236}">
                <a16:creationId xmlns:a16="http://schemas.microsoft.com/office/drawing/2014/main" id="{B52DA96D-09E3-4235-B36C-9C777D835974}"/>
              </a:ext>
            </a:extLst>
          </p:cNvPr>
          <p:cNvSpPr txBox="1"/>
          <p:nvPr/>
        </p:nvSpPr>
        <p:spPr>
          <a:xfrm>
            <a:off x="4135785" y="5031910"/>
            <a:ext cx="1961627" cy="523220"/>
          </a:xfrm>
          <a:prstGeom prst="rect">
            <a:avLst/>
          </a:prstGeom>
          <a:noFill/>
        </p:spPr>
        <p:txBody>
          <a:bodyPr wrap="none" rtlCol="0">
            <a:spAutoFit/>
          </a:bodyPr>
          <a:lstStyle/>
          <a:p>
            <a:r>
              <a:rPr lang="en-US" sz="2800" dirty="0"/>
              <a:t>Interrupt on</a:t>
            </a:r>
          </a:p>
        </p:txBody>
      </p:sp>
      <p:graphicFrame>
        <p:nvGraphicFramePr>
          <p:cNvPr id="19" name="Table 18">
            <a:extLst>
              <a:ext uri="{FF2B5EF4-FFF2-40B4-BE49-F238E27FC236}">
                <a16:creationId xmlns:a16="http://schemas.microsoft.com/office/drawing/2014/main" id="{297C38BA-5584-4D53-9F98-307DB2463840}"/>
              </a:ext>
            </a:extLst>
          </p:cNvPr>
          <p:cNvGraphicFramePr>
            <a:graphicFrameLocks noGrp="1"/>
          </p:cNvGraphicFramePr>
          <p:nvPr>
            <p:extLst/>
          </p:nvPr>
        </p:nvGraphicFramePr>
        <p:xfrm>
          <a:off x="2085080" y="2484003"/>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val="20000"/>
                    </a:ext>
                  </a:extLst>
                </a:gridCol>
                <a:gridCol w="501365">
                  <a:extLst>
                    <a:ext uri="{9D8B030D-6E8A-4147-A177-3AD203B41FA5}">
                      <a16:colId xmlns:a16="http://schemas.microsoft.com/office/drawing/2014/main" val="20001"/>
                    </a:ext>
                  </a:extLst>
                </a:gridCol>
                <a:gridCol w="501365">
                  <a:extLst>
                    <a:ext uri="{9D8B030D-6E8A-4147-A177-3AD203B41FA5}">
                      <a16:colId xmlns:a16="http://schemas.microsoft.com/office/drawing/2014/main" val="20002"/>
                    </a:ext>
                  </a:extLst>
                </a:gridCol>
                <a:gridCol w="501365">
                  <a:extLst>
                    <a:ext uri="{9D8B030D-6E8A-4147-A177-3AD203B41FA5}">
                      <a16:colId xmlns:a16="http://schemas.microsoft.com/office/drawing/2014/main" val="20003"/>
                    </a:ext>
                  </a:extLst>
                </a:gridCol>
                <a:gridCol w="501365">
                  <a:extLst>
                    <a:ext uri="{9D8B030D-6E8A-4147-A177-3AD203B41FA5}">
                      <a16:colId xmlns:a16="http://schemas.microsoft.com/office/drawing/2014/main" val="20004"/>
                    </a:ext>
                  </a:extLst>
                </a:gridCol>
                <a:gridCol w="501365">
                  <a:extLst>
                    <a:ext uri="{9D8B030D-6E8A-4147-A177-3AD203B41FA5}">
                      <a16:colId xmlns:a16="http://schemas.microsoft.com/office/drawing/2014/main" val="20005"/>
                    </a:ext>
                  </a:extLst>
                </a:gridCol>
                <a:gridCol w="501365">
                  <a:extLst>
                    <a:ext uri="{9D8B030D-6E8A-4147-A177-3AD203B41FA5}">
                      <a16:colId xmlns:a16="http://schemas.microsoft.com/office/drawing/2014/main" val="20006"/>
                    </a:ext>
                  </a:extLst>
                </a:gridCol>
                <a:gridCol w="501365">
                  <a:extLst>
                    <a:ext uri="{9D8B030D-6E8A-4147-A177-3AD203B41FA5}">
                      <a16:colId xmlns:a16="http://schemas.microsoft.com/office/drawing/2014/main" val="20007"/>
                    </a:ext>
                  </a:extLst>
                </a:gridCol>
                <a:gridCol w="501365">
                  <a:extLst>
                    <a:ext uri="{9D8B030D-6E8A-4147-A177-3AD203B41FA5}">
                      <a16:colId xmlns:a16="http://schemas.microsoft.com/office/drawing/2014/main" val="20008"/>
                    </a:ext>
                  </a:extLst>
                </a:gridCol>
                <a:gridCol w="501365">
                  <a:extLst>
                    <a:ext uri="{9D8B030D-6E8A-4147-A177-3AD203B41FA5}">
                      <a16:colId xmlns:a16="http://schemas.microsoft.com/office/drawing/2014/main" val="20009"/>
                    </a:ext>
                  </a:extLst>
                </a:gridCol>
                <a:gridCol w="501365">
                  <a:extLst>
                    <a:ext uri="{9D8B030D-6E8A-4147-A177-3AD203B41FA5}">
                      <a16:colId xmlns:a16="http://schemas.microsoft.com/office/drawing/2014/main" val="20010"/>
                    </a:ext>
                  </a:extLst>
                </a:gridCol>
                <a:gridCol w="501365">
                  <a:extLst>
                    <a:ext uri="{9D8B030D-6E8A-4147-A177-3AD203B41FA5}">
                      <a16:colId xmlns:a16="http://schemas.microsoft.com/office/drawing/2014/main" val="20011"/>
                    </a:ext>
                  </a:extLst>
                </a:gridCol>
                <a:gridCol w="501365">
                  <a:extLst>
                    <a:ext uri="{9D8B030D-6E8A-4147-A177-3AD203B41FA5}">
                      <a16:colId xmlns:a16="http://schemas.microsoft.com/office/drawing/2014/main" val="20012"/>
                    </a:ext>
                  </a:extLst>
                </a:gridCol>
                <a:gridCol w="501365">
                  <a:extLst>
                    <a:ext uri="{9D8B030D-6E8A-4147-A177-3AD203B41FA5}">
                      <a16:colId xmlns:a16="http://schemas.microsoft.com/office/drawing/2014/main" val="20013"/>
                    </a:ext>
                  </a:extLst>
                </a:gridCol>
                <a:gridCol w="501365">
                  <a:extLst>
                    <a:ext uri="{9D8B030D-6E8A-4147-A177-3AD203B41FA5}">
                      <a16:colId xmlns:a16="http://schemas.microsoft.com/office/drawing/2014/main" val="20014"/>
                    </a:ext>
                  </a:extLst>
                </a:gridCol>
                <a:gridCol w="501365">
                  <a:extLst>
                    <a:ext uri="{9D8B030D-6E8A-4147-A177-3AD203B41FA5}">
                      <a16:colId xmlns:a16="http://schemas.microsoft.com/office/drawing/2014/main" val="20015"/>
                    </a:ext>
                  </a:extLst>
                </a:gridCol>
              </a:tblGrid>
              <a:tr h="579120">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0" name="TextBox 19">
            <a:extLst>
              <a:ext uri="{FF2B5EF4-FFF2-40B4-BE49-F238E27FC236}">
                <a16:creationId xmlns:a16="http://schemas.microsoft.com/office/drawing/2014/main" id="{62F8D6E7-6EF7-4BA2-9120-617E831E5B51}"/>
              </a:ext>
            </a:extLst>
          </p:cNvPr>
          <p:cNvSpPr txBox="1"/>
          <p:nvPr/>
        </p:nvSpPr>
        <p:spPr>
          <a:xfrm>
            <a:off x="8325747" y="1371601"/>
            <a:ext cx="271463" cy="400110"/>
          </a:xfrm>
          <a:prstGeom prst="rect">
            <a:avLst/>
          </a:prstGeom>
          <a:noFill/>
        </p:spPr>
        <p:txBody>
          <a:bodyPr wrap="square" rtlCol="0">
            <a:spAutoFit/>
          </a:bodyPr>
          <a:lstStyle/>
          <a:p>
            <a:pPr algn="ctr"/>
            <a:r>
              <a:rPr lang="en-US" sz="2000" dirty="0"/>
              <a:t>0</a:t>
            </a:r>
          </a:p>
        </p:txBody>
      </p:sp>
      <p:sp>
        <p:nvSpPr>
          <p:cNvPr id="21" name="TextBox 20">
            <a:extLst>
              <a:ext uri="{FF2B5EF4-FFF2-40B4-BE49-F238E27FC236}">
                <a16:creationId xmlns:a16="http://schemas.microsoft.com/office/drawing/2014/main" id="{4F62FC62-26C1-4445-AF19-15AE71C54F7D}"/>
              </a:ext>
            </a:extLst>
          </p:cNvPr>
          <p:cNvSpPr txBox="1"/>
          <p:nvPr/>
        </p:nvSpPr>
        <p:spPr>
          <a:xfrm>
            <a:off x="5460967" y="1374712"/>
            <a:ext cx="457200" cy="400110"/>
          </a:xfrm>
          <a:prstGeom prst="rect">
            <a:avLst/>
          </a:prstGeom>
          <a:noFill/>
        </p:spPr>
        <p:txBody>
          <a:bodyPr wrap="square" rtlCol="0">
            <a:spAutoFit/>
          </a:bodyPr>
          <a:lstStyle/>
          <a:p>
            <a:pPr algn="ctr"/>
            <a:r>
              <a:rPr lang="en-US" sz="2000" dirty="0"/>
              <a:t>11</a:t>
            </a:r>
          </a:p>
        </p:txBody>
      </p:sp>
      <p:sp>
        <p:nvSpPr>
          <p:cNvPr id="22" name="TextBox 21">
            <a:extLst>
              <a:ext uri="{FF2B5EF4-FFF2-40B4-BE49-F238E27FC236}">
                <a16:creationId xmlns:a16="http://schemas.microsoft.com/office/drawing/2014/main" id="{1AF1F89E-851C-468D-A107-5AB8E4D8F0AA}"/>
              </a:ext>
            </a:extLst>
          </p:cNvPr>
          <p:cNvSpPr txBox="1"/>
          <p:nvPr/>
        </p:nvSpPr>
        <p:spPr>
          <a:xfrm>
            <a:off x="5070443" y="1381875"/>
            <a:ext cx="495299" cy="400110"/>
          </a:xfrm>
          <a:prstGeom prst="rect">
            <a:avLst/>
          </a:prstGeom>
          <a:noFill/>
        </p:spPr>
        <p:txBody>
          <a:bodyPr wrap="square" rtlCol="0">
            <a:spAutoFit/>
          </a:bodyPr>
          <a:lstStyle/>
          <a:p>
            <a:pPr algn="ctr"/>
            <a:r>
              <a:rPr lang="en-US" sz="2000" dirty="0"/>
              <a:t>12</a:t>
            </a:r>
          </a:p>
        </p:txBody>
      </p:sp>
      <p:sp>
        <p:nvSpPr>
          <p:cNvPr id="23" name="TextBox 22">
            <a:extLst>
              <a:ext uri="{FF2B5EF4-FFF2-40B4-BE49-F238E27FC236}">
                <a16:creationId xmlns:a16="http://schemas.microsoft.com/office/drawing/2014/main" id="{EC55C245-2A02-411A-9880-CFB701936591}"/>
              </a:ext>
            </a:extLst>
          </p:cNvPr>
          <p:cNvSpPr txBox="1"/>
          <p:nvPr/>
        </p:nvSpPr>
        <p:spPr>
          <a:xfrm>
            <a:off x="3706120" y="1380973"/>
            <a:ext cx="457200" cy="400110"/>
          </a:xfrm>
          <a:prstGeom prst="rect">
            <a:avLst/>
          </a:prstGeom>
          <a:noFill/>
        </p:spPr>
        <p:txBody>
          <a:bodyPr wrap="square" rtlCol="0">
            <a:spAutoFit/>
          </a:bodyPr>
          <a:lstStyle/>
          <a:p>
            <a:pPr algn="ctr"/>
            <a:r>
              <a:rPr lang="en-US" sz="2000" dirty="0"/>
              <a:t>15</a:t>
            </a:r>
          </a:p>
        </p:txBody>
      </p:sp>
      <p:sp>
        <p:nvSpPr>
          <p:cNvPr id="24" name="Rectangle 23">
            <a:extLst>
              <a:ext uri="{FF2B5EF4-FFF2-40B4-BE49-F238E27FC236}">
                <a16:creationId xmlns:a16="http://schemas.microsoft.com/office/drawing/2014/main" id="{1669F746-4EAC-472E-AD86-86DA683E552D}"/>
              </a:ext>
            </a:extLst>
          </p:cNvPr>
          <p:cNvSpPr/>
          <p:nvPr/>
        </p:nvSpPr>
        <p:spPr>
          <a:xfrm>
            <a:off x="5515870" y="1749356"/>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I/O Operation</a:t>
            </a:r>
          </a:p>
        </p:txBody>
      </p:sp>
      <p:sp>
        <p:nvSpPr>
          <p:cNvPr id="25" name="Rectangle 24">
            <a:extLst>
              <a:ext uri="{FF2B5EF4-FFF2-40B4-BE49-F238E27FC236}">
                <a16:creationId xmlns:a16="http://schemas.microsoft.com/office/drawing/2014/main" id="{C404BF7E-3768-44EA-B4F3-0CE0DC63BD89}"/>
              </a:ext>
            </a:extLst>
          </p:cNvPr>
          <p:cNvSpPr/>
          <p:nvPr/>
        </p:nvSpPr>
        <p:spPr>
          <a:xfrm>
            <a:off x="3706120" y="17493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26" name="TextBox 25">
            <a:extLst>
              <a:ext uri="{FF2B5EF4-FFF2-40B4-BE49-F238E27FC236}">
                <a16:creationId xmlns:a16="http://schemas.microsoft.com/office/drawing/2014/main" id="{E7AF048C-0773-4936-AD80-45EF99B0173E}"/>
              </a:ext>
            </a:extLst>
          </p:cNvPr>
          <p:cNvSpPr txBox="1"/>
          <p:nvPr/>
        </p:nvSpPr>
        <p:spPr>
          <a:xfrm>
            <a:off x="4148764" y="1380973"/>
            <a:ext cx="495299" cy="400110"/>
          </a:xfrm>
          <a:prstGeom prst="rect">
            <a:avLst/>
          </a:prstGeom>
          <a:noFill/>
        </p:spPr>
        <p:txBody>
          <a:bodyPr wrap="square" rtlCol="0">
            <a:spAutoFit/>
          </a:bodyPr>
          <a:lstStyle/>
          <a:p>
            <a:pPr algn="ctr"/>
            <a:r>
              <a:rPr lang="en-US" sz="2000" dirty="0"/>
              <a:t>14</a:t>
            </a:r>
          </a:p>
        </p:txBody>
      </p:sp>
      <p:sp>
        <p:nvSpPr>
          <p:cNvPr id="27" name="Rectangle 26">
            <a:extLst>
              <a:ext uri="{FF2B5EF4-FFF2-40B4-BE49-F238E27FC236}">
                <a16:creationId xmlns:a16="http://schemas.microsoft.com/office/drawing/2014/main" id="{3564473A-EF60-418B-B14B-6193CE361B1D}"/>
              </a:ext>
            </a:extLst>
          </p:cNvPr>
          <p:cNvSpPr/>
          <p:nvPr/>
        </p:nvSpPr>
        <p:spPr>
          <a:xfrm>
            <a:off x="5077720" y="17493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28" name="Rectangle 27">
            <a:extLst>
              <a:ext uri="{FF2B5EF4-FFF2-40B4-BE49-F238E27FC236}">
                <a16:creationId xmlns:a16="http://schemas.microsoft.com/office/drawing/2014/main" id="{33527A3D-0BAC-4ADC-A5CA-997A27A46896}"/>
              </a:ext>
            </a:extLst>
          </p:cNvPr>
          <p:cNvSpPr/>
          <p:nvPr/>
        </p:nvSpPr>
        <p:spPr>
          <a:xfrm>
            <a:off x="4620520" y="17493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29" name="Rectangle 28">
            <a:extLst>
              <a:ext uri="{FF2B5EF4-FFF2-40B4-BE49-F238E27FC236}">
                <a16:creationId xmlns:a16="http://schemas.microsoft.com/office/drawing/2014/main" id="{F7405DF6-9440-492A-BF7D-1FBB383403B5}"/>
              </a:ext>
            </a:extLst>
          </p:cNvPr>
          <p:cNvSpPr/>
          <p:nvPr/>
        </p:nvSpPr>
        <p:spPr>
          <a:xfrm>
            <a:off x="4163320" y="17493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0" name="TextBox 29">
            <a:extLst>
              <a:ext uri="{FF2B5EF4-FFF2-40B4-BE49-F238E27FC236}">
                <a16:creationId xmlns:a16="http://schemas.microsoft.com/office/drawing/2014/main" id="{9654B502-FD47-47A4-B6A5-608CC15E67E9}"/>
              </a:ext>
            </a:extLst>
          </p:cNvPr>
          <p:cNvSpPr txBox="1"/>
          <p:nvPr/>
        </p:nvSpPr>
        <p:spPr>
          <a:xfrm>
            <a:off x="4602969" y="1377887"/>
            <a:ext cx="495299" cy="400110"/>
          </a:xfrm>
          <a:prstGeom prst="rect">
            <a:avLst/>
          </a:prstGeom>
          <a:noFill/>
        </p:spPr>
        <p:txBody>
          <a:bodyPr wrap="square" rtlCol="0">
            <a:spAutoFit/>
          </a:bodyPr>
          <a:lstStyle/>
          <a:p>
            <a:pPr algn="ctr"/>
            <a:r>
              <a:rPr lang="en-US" sz="2000" dirty="0"/>
              <a:t>13</a:t>
            </a:r>
          </a:p>
        </p:txBody>
      </p:sp>
      <p:sp>
        <p:nvSpPr>
          <p:cNvPr id="31" name="Rectangle 30">
            <a:extLst>
              <a:ext uri="{FF2B5EF4-FFF2-40B4-BE49-F238E27FC236}">
                <a16:creationId xmlns:a16="http://schemas.microsoft.com/office/drawing/2014/main" id="{FDF3ADD4-B248-4081-9A46-923A98BACB05}"/>
              </a:ext>
            </a:extLst>
          </p:cNvPr>
          <p:cNvSpPr/>
          <p:nvPr/>
        </p:nvSpPr>
        <p:spPr>
          <a:xfrm>
            <a:off x="4115696" y="252132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2" name="Rectangle 31">
            <a:extLst>
              <a:ext uri="{FF2B5EF4-FFF2-40B4-BE49-F238E27FC236}">
                <a16:creationId xmlns:a16="http://schemas.microsoft.com/office/drawing/2014/main" id="{85904547-7937-4BF5-87ED-0F2F6C602C8C}"/>
              </a:ext>
            </a:extLst>
          </p:cNvPr>
          <p:cNvSpPr/>
          <p:nvPr/>
        </p:nvSpPr>
        <p:spPr>
          <a:xfrm>
            <a:off x="4632150" y="2533436"/>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3" name="Rectangle 32">
            <a:extLst>
              <a:ext uri="{FF2B5EF4-FFF2-40B4-BE49-F238E27FC236}">
                <a16:creationId xmlns:a16="http://schemas.microsoft.com/office/drawing/2014/main" id="{76F12069-655E-4279-B488-51859C5C8063}"/>
              </a:ext>
            </a:extLst>
          </p:cNvPr>
          <p:cNvSpPr/>
          <p:nvPr/>
        </p:nvSpPr>
        <p:spPr>
          <a:xfrm>
            <a:off x="5122387" y="2531554"/>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4" name="Rectangle 33">
            <a:extLst>
              <a:ext uri="{FF2B5EF4-FFF2-40B4-BE49-F238E27FC236}">
                <a16:creationId xmlns:a16="http://schemas.microsoft.com/office/drawing/2014/main" id="{5BE76A56-36E6-473E-B75A-095E43AFFB78}"/>
              </a:ext>
            </a:extLst>
          </p:cNvPr>
          <p:cNvSpPr/>
          <p:nvPr/>
        </p:nvSpPr>
        <p:spPr>
          <a:xfrm>
            <a:off x="5636436" y="2531605"/>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5" name="Rectangle 34">
            <a:extLst>
              <a:ext uri="{FF2B5EF4-FFF2-40B4-BE49-F238E27FC236}">
                <a16:creationId xmlns:a16="http://schemas.microsoft.com/office/drawing/2014/main" id="{4179883B-6D2A-4349-99AC-306C67DFC052}"/>
              </a:ext>
            </a:extLst>
          </p:cNvPr>
          <p:cNvSpPr/>
          <p:nvPr/>
        </p:nvSpPr>
        <p:spPr>
          <a:xfrm>
            <a:off x="6126673" y="252972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6" name="Rectangle 35">
            <a:extLst>
              <a:ext uri="{FF2B5EF4-FFF2-40B4-BE49-F238E27FC236}">
                <a16:creationId xmlns:a16="http://schemas.microsoft.com/office/drawing/2014/main" id="{A594CBF1-38B4-4CD8-BF6B-3DEE07D14A18}"/>
              </a:ext>
            </a:extLst>
          </p:cNvPr>
          <p:cNvSpPr/>
          <p:nvPr/>
        </p:nvSpPr>
        <p:spPr>
          <a:xfrm>
            <a:off x="6630296" y="252972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7" name="TextBox 36">
            <a:extLst>
              <a:ext uri="{FF2B5EF4-FFF2-40B4-BE49-F238E27FC236}">
                <a16:creationId xmlns:a16="http://schemas.microsoft.com/office/drawing/2014/main" id="{80921D29-2615-4203-9C43-B6D7265F6147}"/>
              </a:ext>
            </a:extLst>
          </p:cNvPr>
          <p:cNvSpPr txBox="1"/>
          <p:nvPr/>
        </p:nvSpPr>
        <p:spPr>
          <a:xfrm>
            <a:off x="1958282" y="5472650"/>
            <a:ext cx="898003" cy="523220"/>
          </a:xfrm>
          <a:prstGeom prst="rect">
            <a:avLst/>
          </a:prstGeom>
          <a:noFill/>
        </p:spPr>
        <p:txBody>
          <a:bodyPr wrap="none" rtlCol="0">
            <a:spAutoFit/>
          </a:bodyPr>
          <a:lstStyle/>
          <a:p>
            <a:r>
              <a:rPr lang="en-US" sz="2800" dirty="0"/>
              <a:t>F040</a:t>
            </a:r>
          </a:p>
        </p:txBody>
      </p:sp>
      <p:sp>
        <p:nvSpPr>
          <p:cNvPr id="38" name="TextBox 37">
            <a:extLst>
              <a:ext uri="{FF2B5EF4-FFF2-40B4-BE49-F238E27FC236}">
                <a16:creationId xmlns:a16="http://schemas.microsoft.com/office/drawing/2014/main" id="{DD798456-3E01-4030-AF6F-AEFD0DC442E1}"/>
              </a:ext>
            </a:extLst>
          </p:cNvPr>
          <p:cNvSpPr txBox="1"/>
          <p:nvPr/>
        </p:nvSpPr>
        <p:spPr>
          <a:xfrm>
            <a:off x="3029845" y="5472650"/>
            <a:ext cx="676788" cy="523220"/>
          </a:xfrm>
          <a:prstGeom prst="rect">
            <a:avLst/>
          </a:prstGeom>
          <a:noFill/>
        </p:spPr>
        <p:txBody>
          <a:bodyPr wrap="none" rtlCol="0">
            <a:spAutoFit/>
          </a:bodyPr>
          <a:lstStyle/>
          <a:p>
            <a:r>
              <a:rPr lang="en-US" sz="2800" dirty="0"/>
              <a:t>IOF</a:t>
            </a:r>
          </a:p>
        </p:txBody>
      </p:sp>
      <p:sp>
        <p:nvSpPr>
          <p:cNvPr id="39" name="TextBox 38">
            <a:extLst>
              <a:ext uri="{FF2B5EF4-FFF2-40B4-BE49-F238E27FC236}">
                <a16:creationId xmlns:a16="http://schemas.microsoft.com/office/drawing/2014/main" id="{01E8CD55-534E-4911-8E8C-48E566074E95}"/>
              </a:ext>
            </a:extLst>
          </p:cNvPr>
          <p:cNvSpPr txBox="1"/>
          <p:nvPr/>
        </p:nvSpPr>
        <p:spPr>
          <a:xfrm>
            <a:off x="4145310" y="5472650"/>
            <a:ext cx="1986954" cy="523220"/>
          </a:xfrm>
          <a:prstGeom prst="rect">
            <a:avLst/>
          </a:prstGeom>
          <a:noFill/>
        </p:spPr>
        <p:txBody>
          <a:bodyPr wrap="none" rtlCol="0">
            <a:spAutoFit/>
          </a:bodyPr>
          <a:lstStyle/>
          <a:p>
            <a:r>
              <a:rPr lang="en-US" sz="2800" dirty="0"/>
              <a:t>Interrupt off</a:t>
            </a:r>
          </a:p>
        </p:txBody>
      </p:sp>
    </p:spTree>
    <p:extLst>
      <p:ext uri="{BB962C8B-B14F-4D97-AF65-F5344CB8AC3E}">
        <p14:creationId xmlns:p14="http://schemas.microsoft.com/office/powerpoint/2010/main" val="388268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xit" presetSubtype="0" fill="hold" grpId="1" nodeType="withEffect">
                                  <p:stCondLst>
                                    <p:cond delay="0"/>
                                  </p:stCondLst>
                                  <p:childTnLst>
                                    <p:animEffect transition="out" filter="fade">
                                      <p:cBhvr>
                                        <p:cTn id="74" dur="500"/>
                                        <p:tgtEl>
                                          <p:spTgt spid="31"/>
                                        </p:tgtEl>
                                      </p:cBhvr>
                                    </p:animEffect>
                                    <p:set>
                                      <p:cBhvr>
                                        <p:cTn id="75" dur="1" fill="hold">
                                          <p:stCondLst>
                                            <p:cond delay="499"/>
                                          </p:stCondLst>
                                        </p:cTn>
                                        <p:tgtEl>
                                          <p:spTgt spid="3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fade">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par>
                                <p:cTn id="96" presetID="10" presetClass="exit" presetSubtype="0" fill="hold" grpId="1" nodeType="withEffect">
                                  <p:stCondLst>
                                    <p:cond delay="0"/>
                                  </p:stCondLst>
                                  <p:childTnLst>
                                    <p:animEffect transition="out" filter="fade">
                                      <p:cBhvr>
                                        <p:cTn id="97" dur="500"/>
                                        <p:tgtEl>
                                          <p:spTgt spid="32"/>
                                        </p:tgtEl>
                                      </p:cBhvr>
                                    </p:animEffect>
                                    <p:set>
                                      <p:cBhvr>
                                        <p:cTn id="98" dur="1" fill="hold">
                                          <p:stCondLst>
                                            <p:cond delay="499"/>
                                          </p:stCondLst>
                                        </p:cTn>
                                        <p:tgtEl>
                                          <p:spTgt spid="3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2"/>
                                        </p:tgtEl>
                                        <p:attrNameLst>
                                          <p:attrName>style.visibility</p:attrName>
                                        </p:attrNameLst>
                                      </p:cBhvr>
                                      <p:to>
                                        <p:strVal val="visible"/>
                                      </p:to>
                                    </p:set>
                                    <p:animEffect transition="in" filter="fade">
                                      <p:cBhvr>
                                        <p:cTn id="113" dur="500"/>
                                        <p:tgtEl>
                                          <p:spTgt spid="1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par>
                                <p:cTn id="119" presetID="10" presetClass="exit" presetSubtype="0" fill="hold" grpId="1" nodeType="withEffect">
                                  <p:stCondLst>
                                    <p:cond delay="0"/>
                                  </p:stCondLst>
                                  <p:childTnLst>
                                    <p:animEffect transition="out" filter="fade">
                                      <p:cBhvr>
                                        <p:cTn id="120" dur="500"/>
                                        <p:tgtEl>
                                          <p:spTgt spid="33"/>
                                        </p:tgtEl>
                                      </p:cBhvr>
                                    </p:animEffect>
                                    <p:set>
                                      <p:cBhvr>
                                        <p:cTn id="121" dur="1" fill="hold">
                                          <p:stCondLst>
                                            <p:cond delay="499"/>
                                          </p:stCondLst>
                                        </p:cTn>
                                        <p:tgtEl>
                                          <p:spTgt spid="33"/>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3"/>
                                        </p:tgtEl>
                                        <p:attrNameLst>
                                          <p:attrName>style.visibility</p:attrName>
                                        </p:attrNameLst>
                                      </p:cBhvr>
                                      <p:to>
                                        <p:strVal val="visible"/>
                                      </p:to>
                                    </p:set>
                                    <p:animEffect transition="in" filter="fade">
                                      <p:cBhvr>
                                        <p:cTn id="126" dur="500"/>
                                        <p:tgtEl>
                                          <p:spTgt spid="13"/>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Effect transition="in" filter="fade">
                                      <p:cBhvr>
                                        <p:cTn id="131" dur="500"/>
                                        <p:tgtEl>
                                          <p:spTgt spid="1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5"/>
                                        </p:tgtEl>
                                        <p:attrNameLst>
                                          <p:attrName>style.visibility</p:attrName>
                                        </p:attrNameLst>
                                      </p:cBhvr>
                                      <p:to>
                                        <p:strVal val="visible"/>
                                      </p:to>
                                    </p:set>
                                    <p:animEffect transition="in" filter="fade">
                                      <p:cBhvr>
                                        <p:cTn id="136" dur="500"/>
                                        <p:tgtEl>
                                          <p:spTgt spid="15"/>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iterate type="lt">
                                    <p:tmPct val="0"/>
                                  </p:iterate>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par>
                                <p:cTn id="142" presetID="10" presetClass="exit" presetSubtype="0" fill="hold" grpId="1" nodeType="withEffect">
                                  <p:stCondLst>
                                    <p:cond delay="0"/>
                                  </p:stCondLst>
                                  <p:childTnLst>
                                    <p:animEffect transition="out" filter="fade">
                                      <p:cBhvr>
                                        <p:cTn id="143" dur="500"/>
                                        <p:tgtEl>
                                          <p:spTgt spid="34"/>
                                        </p:tgtEl>
                                      </p:cBhvr>
                                    </p:animEffect>
                                    <p:set>
                                      <p:cBhvr>
                                        <p:cTn id="144" dur="1" fill="hold">
                                          <p:stCondLst>
                                            <p:cond delay="499"/>
                                          </p:stCondLst>
                                        </p:cTn>
                                        <p:tgtEl>
                                          <p:spTgt spid="34"/>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fade">
                                      <p:cBhvr>
                                        <p:cTn id="149" dur="500"/>
                                        <p:tgtEl>
                                          <p:spTgt spid="16"/>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17"/>
                                        </p:tgtEl>
                                        <p:attrNameLst>
                                          <p:attrName>style.visibility</p:attrName>
                                        </p:attrNameLst>
                                      </p:cBhvr>
                                      <p:to>
                                        <p:strVal val="visible"/>
                                      </p:to>
                                    </p:set>
                                    <p:animEffect transition="in" filter="fade">
                                      <p:cBhvr>
                                        <p:cTn id="154" dur="500"/>
                                        <p:tgtEl>
                                          <p:spTgt spid="17"/>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fade">
                                      <p:cBhvr>
                                        <p:cTn id="159" dur="500"/>
                                        <p:tgtEl>
                                          <p:spTgt spid="18"/>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6"/>
                                        </p:tgtEl>
                                        <p:attrNameLst>
                                          <p:attrName>style.visibility</p:attrName>
                                        </p:attrNameLst>
                                      </p:cBhvr>
                                      <p:to>
                                        <p:strVal val="visible"/>
                                      </p:to>
                                    </p:set>
                                    <p:animEffect transition="in" filter="fade">
                                      <p:cBhvr>
                                        <p:cTn id="164" dur="500"/>
                                        <p:tgtEl>
                                          <p:spTgt spid="36"/>
                                        </p:tgtEl>
                                      </p:cBhvr>
                                    </p:animEffect>
                                  </p:childTnLst>
                                </p:cTn>
                              </p:par>
                              <p:par>
                                <p:cTn id="165" presetID="10" presetClass="exit" presetSubtype="0" fill="hold" grpId="1" nodeType="withEffect">
                                  <p:stCondLst>
                                    <p:cond delay="0"/>
                                  </p:stCondLst>
                                  <p:iterate type="lt">
                                    <p:tmPct val="0"/>
                                  </p:iterate>
                                  <p:childTnLst>
                                    <p:animEffect transition="out" filter="fade">
                                      <p:cBhvr>
                                        <p:cTn id="166" dur="500"/>
                                        <p:tgtEl>
                                          <p:spTgt spid="35"/>
                                        </p:tgtEl>
                                      </p:cBhvr>
                                    </p:animEffect>
                                    <p:set>
                                      <p:cBhvr>
                                        <p:cTn id="167" dur="1" fill="hold">
                                          <p:stCondLst>
                                            <p:cond delay="499"/>
                                          </p:stCondLst>
                                        </p:cTn>
                                        <p:tgtEl>
                                          <p:spTgt spid="35"/>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37"/>
                                        </p:tgtEl>
                                        <p:attrNameLst>
                                          <p:attrName>style.visibility</p:attrName>
                                        </p:attrNameLst>
                                      </p:cBhvr>
                                      <p:to>
                                        <p:strVal val="visible"/>
                                      </p:to>
                                    </p:set>
                                    <p:animEffect transition="in" filter="fade">
                                      <p:cBhvr>
                                        <p:cTn id="172" dur="500"/>
                                        <p:tgtEl>
                                          <p:spTgt spid="37"/>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38"/>
                                        </p:tgtEl>
                                        <p:attrNameLst>
                                          <p:attrName>style.visibility</p:attrName>
                                        </p:attrNameLst>
                                      </p:cBhvr>
                                      <p:to>
                                        <p:strVal val="visible"/>
                                      </p:to>
                                    </p:set>
                                    <p:animEffect transition="in" filter="fade">
                                      <p:cBhvr>
                                        <p:cTn id="177" dur="500"/>
                                        <p:tgtEl>
                                          <p:spTgt spid="3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9"/>
                                        </p:tgtEl>
                                        <p:attrNameLst>
                                          <p:attrName>style.visibility</p:attrName>
                                        </p:attrNameLst>
                                      </p:cBhvr>
                                      <p:to>
                                        <p:strVal val="visible"/>
                                      </p:to>
                                    </p:set>
                                    <p:animEffect transition="in" filter="fade">
                                      <p:cBhvr>
                                        <p:cTn id="18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20" grpId="0"/>
      <p:bldP spid="21" grpId="0"/>
      <p:bldP spid="22" grpId="0"/>
      <p:bldP spid="23" grpId="0"/>
      <p:bldP spid="24" grpId="0" animBg="1"/>
      <p:bldP spid="25" grpId="0" animBg="1"/>
      <p:bldP spid="26" grpId="0"/>
      <p:bldP spid="27" grpId="0" animBg="1"/>
      <p:bldP spid="28" grpId="0" animBg="1"/>
      <p:bldP spid="29" grpId="0" animBg="1"/>
      <p:bldP spid="30" grpId="0"/>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8C29-C4C8-46CE-A984-CE6EF6D8F6E8}"/>
              </a:ext>
            </a:extLst>
          </p:cNvPr>
          <p:cNvSpPr>
            <a:spLocks noGrp="1"/>
          </p:cNvSpPr>
          <p:nvPr>
            <p:ph type="title"/>
          </p:nvPr>
        </p:nvSpPr>
        <p:spPr/>
        <p:txBody>
          <a:bodyPr/>
          <a:lstStyle/>
          <a:p>
            <a:r>
              <a:rPr lang="en-US" dirty="0"/>
              <a:t>Instruction Set Completeness</a:t>
            </a:r>
            <a:endParaRPr lang="en-IN" dirty="0"/>
          </a:p>
        </p:txBody>
      </p:sp>
      <p:sp>
        <p:nvSpPr>
          <p:cNvPr id="3" name="Content Placeholder 2">
            <a:extLst>
              <a:ext uri="{FF2B5EF4-FFF2-40B4-BE49-F238E27FC236}">
                <a16:creationId xmlns:a16="http://schemas.microsoft.com/office/drawing/2014/main" id="{9BE33C7B-ED66-4369-BEDB-66864D31CD25}"/>
              </a:ext>
            </a:extLst>
          </p:cNvPr>
          <p:cNvSpPr>
            <a:spLocks noGrp="1"/>
          </p:cNvSpPr>
          <p:nvPr>
            <p:ph idx="1"/>
          </p:nvPr>
        </p:nvSpPr>
        <p:spPr>
          <a:xfrm>
            <a:off x="131180" y="863445"/>
            <a:ext cx="11929641" cy="2235356"/>
          </a:xfrm>
        </p:spPr>
        <p:txBody>
          <a:bodyPr/>
          <a:lstStyle/>
          <a:p>
            <a:pPr algn="just"/>
            <a:r>
              <a:rPr lang="en-US" dirty="0"/>
              <a:t>Instruction set is said to be complete if it includes enough instructions in each of the following categories:</a:t>
            </a:r>
          </a:p>
          <a:p>
            <a:pPr marL="857230" lvl="1" indent="-457200">
              <a:buFont typeface="+mj-lt"/>
              <a:buAutoNum type="arabicPeriod"/>
            </a:pPr>
            <a:r>
              <a:rPr lang="en-US" dirty="0"/>
              <a:t>Arithmetic, logical and shift instructions</a:t>
            </a:r>
          </a:p>
          <a:p>
            <a:pPr marL="857230" lvl="1" indent="-457200">
              <a:buFont typeface="+mj-lt"/>
              <a:buAutoNum type="arabicPeriod"/>
            </a:pPr>
            <a:r>
              <a:rPr lang="en-US" dirty="0"/>
              <a:t>Instructions for moving information to and from memory and processor registers</a:t>
            </a:r>
          </a:p>
          <a:p>
            <a:pPr marL="857230" lvl="1" indent="-457200">
              <a:buFont typeface="+mj-lt"/>
              <a:buAutoNum type="arabicPeriod"/>
            </a:pPr>
            <a:r>
              <a:rPr lang="en-US" dirty="0"/>
              <a:t>Program control instructions together with instructions that check status conditions</a:t>
            </a:r>
          </a:p>
          <a:p>
            <a:pPr marL="857230" lvl="1" indent="-457200">
              <a:buFont typeface="+mj-lt"/>
              <a:buAutoNum type="arabicPeriod"/>
            </a:pPr>
            <a:r>
              <a:rPr lang="en-US" dirty="0"/>
              <a:t>Input and output instructions</a:t>
            </a:r>
          </a:p>
          <a:p>
            <a:endParaRPr lang="en-IN" dirty="0"/>
          </a:p>
        </p:txBody>
      </p:sp>
    </p:spTree>
    <p:extLst>
      <p:ext uri="{BB962C8B-B14F-4D97-AF65-F5344CB8AC3E}">
        <p14:creationId xmlns:p14="http://schemas.microsoft.com/office/powerpoint/2010/main" val="364287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Timing and Control</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2438220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24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669714"/>
            <a:ext cx="4810932" cy="4585871"/>
          </a:xfrm>
          <a:prstGeom prst="rect">
            <a:avLst/>
          </a:prstGeom>
          <a:noFill/>
        </p:spPr>
        <p:txBody>
          <a:bodyPr wrap="non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Instruction Codes</a:t>
            </a:r>
          </a:p>
          <a:p>
            <a:pPr marL="742950" lvl="1" indent="-285750">
              <a:buFont typeface="Arial" panose="020B0604020202020204" pitchFamily="34" charset="0"/>
              <a:buChar char="•"/>
            </a:pPr>
            <a:r>
              <a:rPr lang="en-US" sz="2400" dirty="0">
                <a:solidFill>
                  <a:schemeClr val="bg1">
                    <a:lumMod val="50000"/>
                  </a:schemeClr>
                </a:solidFill>
              </a:rPr>
              <a:t>Computer Registers</a:t>
            </a:r>
          </a:p>
          <a:p>
            <a:pPr marL="742950" lvl="1" indent="-285750">
              <a:buFont typeface="Arial" panose="020B0604020202020204" pitchFamily="34" charset="0"/>
              <a:buChar char="•"/>
            </a:pPr>
            <a:r>
              <a:rPr lang="en-US" sz="2400" dirty="0">
                <a:solidFill>
                  <a:schemeClr val="bg1">
                    <a:lumMod val="50000"/>
                  </a:schemeClr>
                </a:solidFill>
              </a:rPr>
              <a:t>Computer Instructions</a:t>
            </a:r>
          </a:p>
          <a:p>
            <a:pPr marL="742950" lvl="1" indent="-285750">
              <a:buFont typeface="Arial" panose="020B0604020202020204" pitchFamily="34" charset="0"/>
              <a:buChar char="•"/>
            </a:pPr>
            <a:r>
              <a:rPr lang="en-US" sz="2400" dirty="0">
                <a:solidFill>
                  <a:schemeClr val="bg1">
                    <a:lumMod val="50000"/>
                  </a:schemeClr>
                </a:solidFill>
              </a:rPr>
              <a:t>Timing and Control</a:t>
            </a:r>
          </a:p>
          <a:p>
            <a:pPr marL="742950" lvl="1" indent="-285750">
              <a:buFont typeface="Arial" panose="020B0604020202020204" pitchFamily="34" charset="0"/>
              <a:buChar char="•"/>
            </a:pPr>
            <a:r>
              <a:rPr lang="en-US" sz="2400" dirty="0">
                <a:solidFill>
                  <a:schemeClr val="bg1">
                    <a:lumMod val="50000"/>
                  </a:schemeClr>
                </a:solidFill>
              </a:rPr>
              <a:t>Instruction Cycle</a:t>
            </a:r>
          </a:p>
          <a:p>
            <a:pPr marL="742950" lvl="1" indent="-285750">
              <a:buFont typeface="Arial" panose="020B0604020202020204" pitchFamily="34" charset="0"/>
              <a:buChar char="•"/>
            </a:pPr>
            <a:r>
              <a:rPr lang="en-US" sz="2400" dirty="0">
                <a:solidFill>
                  <a:schemeClr val="bg1">
                    <a:lumMod val="50000"/>
                  </a:schemeClr>
                </a:solidFill>
              </a:rPr>
              <a:t>Memory-Reference Instructions</a:t>
            </a:r>
          </a:p>
          <a:p>
            <a:pPr marL="742950" lvl="1" indent="-285750">
              <a:buFont typeface="Arial" panose="020B0604020202020204" pitchFamily="34" charset="0"/>
              <a:buChar char="•"/>
            </a:pPr>
            <a:r>
              <a:rPr lang="en-US" sz="2400" dirty="0">
                <a:solidFill>
                  <a:schemeClr val="bg1">
                    <a:lumMod val="50000"/>
                  </a:schemeClr>
                </a:solidFill>
              </a:rPr>
              <a:t>Input-output and Interrupt</a:t>
            </a:r>
          </a:p>
          <a:p>
            <a:pPr marL="742950" lvl="1" indent="-285750">
              <a:buFont typeface="Arial" panose="020B0604020202020204" pitchFamily="34" charset="0"/>
              <a:buChar char="•"/>
            </a:pPr>
            <a:r>
              <a:rPr lang="en-US" sz="2400" dirty="0">
                <a:solidFill>
                  <a:schemeClr val="bg1">
                    <a:lumMod val="50000"/>
                  </a:schemeClr>
                </a:solidFill>
              </a:rPr>
              <a:t>Complete Computer Description</a:t>
            </a:r>
          </a:p>
          <a:p>
            <a:pPr marL="742950" lvl="1" indent="-285750">
              <a:buFont typeface="Arial" panose="020B0604020202020204" pitchFamily="34" charset="0"/>
              <a:buChar char="•"/>
            </a:pPr>
            <a:r>
              <a:rPr lang="en-US" sz="2400" dirty="0">
                <a:solidFill>
                  <a:schemeClr val="bg1">
                    <a:lumMod val="50000"/>
                  </a:schemeClr>
                </a:solidFill>
              </a:rPr>
              <a:t>Design of Accumulator Unit</a:t>
            </a:r>
          </a:p>
          <a:p>
            <a:pPr marL="742950" lvl="1" indent="-285750">
              <a:buFont typeface="Arial" panose="020B0604020202020204" pitchFamily="34" charset="0"/>
              <a:buChar char="•"/>
            </a:pPr>
            <a:r>
              <a:rPr lang="en-US" sz="2400" dirty="0">
                <a:solidFill>
                  <a:schemeClr val="bg1">
                    <a:lumMod val="50000"/>
                  </a:schemeClr>
                </a:solidFill>
              </a:rPr>
              <a:t>Questions Asked in GTU Exam</a:t>
            </a:r>
          </a:p>
          <a:p>
            <a:endParaRPr lang="en-US" sz="2800" dirty="0">
              <a:solidFill>
                <a:schemeClr val="bg1">
                  <a:lumMod val="50000"/>
                </a:schemeClr>
              </a:solidFill>
            </a:endParaRPr>
          </a:p>
        </p:txBody>
      </p:sp>
    </p:spTree>
    <p:extLst>
      <p:ext uri="{BB962C8B-B14F-4D97-AF65-F5344CB8AC3E}">
        <p14:creationId xmlns:p14="http://schemas.microsoft.com/office/powerpoint/2010/main" val="18239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4E075-A9EF-4AAA-9493-0C9C62884D7B}"/>
              </a:ext>
            </a:extLst>
          </p:cNvPr>
          <p:cNvSpPr>
            <a:spLocks noGrp="1"/>
          </p:cNvSpPr>
          <p:nvPr>
            <p:ph type="title"/>
          </p:nvPr>
        </p:nvSpPr>
        <p:spPr/>
        <p:txBody>
          <a:bodyPr/>
          <a:lstStyle/>
          <a:p>
            <a:r>
              <a:rPr lang="en-US" dirty="0"/>
              <a:t>Control Unit of Basic Computer</a:t>
            </a:r>
            <a:endParaRPr lang="en-IN" dirty="0"/>
          </a:p>
        </p:txBody>
      </p:sp>
      <p:graphicFrame>
        <p:nvGraphicFramePr>
          <p:cNvPr id="6" name="Table 5">
            <a:extLst>
              <a:ext uri="{FF2B5EF4-FFF2-40B4-BE49-F238E27FC236}">
                <a16:creationId xmlns:a16="http://schemas.microsoft.com/office/drawing/2014/main" id="{086DF86E-8D19-4556-9541-E0761E6D4BA0}"/>
              </a:ext>
            </a:extLst>
          </p:cNvPr>
          <p:cNvGraphicFramePr>
            <a:graphicFrameLocks noGrp="1"/>
          </p:cNvGraphicFramePr>
          <p:nvPr>
            <p:extLst/>
          </p:nvPr>
        </p:nvGraphicFramePr>
        <p:xfrm>
          <a:off x="1960360" y="1275080"/>
          <a:ext cx="5964447"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val="20000"/>
                    </a:ext>
                  </a:extLst>
                </a:gridCol>
                <a:gridCol w="73867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3124207">
                  <a:extLst>
                    <a:ext uri="{9D8B030D-6E8A-4147-A177-3AD203B41FA5}">
                      <a16:colId xmlns:a16="http://schemas.microsoft.com/office/drawing/2014/main" val="20004"/>
                    </a:ext>
                  </a:extLst>
                </a:gridCol>
              </a:tblGrid>
              <a:tr h="579120">
                <a:tc>
                  <a:txBody>
                    <a:bodyPr/>
                    <a:lstStyle/>
                    <a:p>
                      <a:pPr algn="ctr"/>
                      <a:r>
                        <a:rPr lang="en-US" sz="2400" b="0" dirty="0"/>
                        <a:t>15</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11 - 0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8DDBA894-81C2-443D-BBFF-B7148267DDE7}"/>
              </a:ext>
            </a:extLst>
          </p:cNvPr>
          <p:cNvSpPr txBox="1"/>
          <p:nvPr/>
        </p:nvSpPr>
        <p:spPr>
          <a:xfrm>
            <a:off x="3698162" y="894082"/>
            <a:ext cx="2488835" cy="400110"/>
          </a:xfrm>
          <a:prstGeom prst="rect">
            <a:avLst/>
          </a:prstGeom>
          <a:noFill/>
        </p:spPr>
        <p:txBody>
          <a:bodyPr wrap="square" rtlCol="0">
            <a:spAutoFit/>
          </a:bodyPr>
          <a:lstStyle/>
          <a:p>
            <a:pPr algn="ctr"/>
            <a:r>
              <a:rPr lang="en-US" sz="2000" dirty="0"/>
              <a:t>Instruction Register</a:t>
            </a:r>
          </a:p>
        </p:txBody>
      </p:sp>
      <p:sp>
        <p:nvSpPr>
          <p:cNvPr id="8" name="Rectangle 7">
            <a:extLst>
              <a:ext uri="{FF2B5EF4-FFF2-40B4-BE49-F238E27FC236}">
                <a16:creationId xmlns:a16="http://schemas.microsoft.com/office/drawing/2014/main" id="{96899544-A02E-40C0-9A8C-EEF1EBE25DF9}"/>
              </a:ext>
            </a:extLst>
          </p:cNvPr>
          <p:cNvSpPr/>
          <p:nvPr/>
        </p:nvSpPr>
        <p:spPr>
          <a:xfrm>
            <a:off x="8229600" y="1960880"/>
            <a:ext cx="16764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Control Logic Gates</a:t>
            </a:r>
          </a:p>
        </p:txBody>
      </p:sp>
      <p:grpSp>
        <p:nvGrpSpPr>
          <p:cNvPr id="9" name="Group 8">
            <a:extLst>
              <a:ext uri="{FF2B5EF4-FFF2-40B4-BE49-F238E27FC236}">
                <a16:creationId xmlns:a16="http://schemas.microsoft.com/office/drawing/2014/main" id="{8A49BBC8-3702-4680-A55C-2D502A9E6535}"/>
              </a:ext>
            </a:extLst>
          </p:cNvPr>
          <p:cNvGrpSpPr/>
          <p:nvPr/>
        </p:nvGrpSpPr>
        <p:grpSpPr>
          <a:xfrm>
            <a:off x="6248400" y="1854200"/>
            <a:ext cx="1981200" cy="487680"/>
            <a:chOff x="4419600" y="1874520"/>
            <a:chExt cx="1981200" cy="487680"/>
          </a:xfrm>
        </p:grpSpPr>
        <p:cxnSp>
          <p:nvCxnSpPr>
            <p:cNvPr id="10" name="Straight Connector 9">
              <a:extLst>
                <a:ext uri="{FF2B5EF4-FFF2-40B4-BE49-F238E27FC236}">
                  <a16:creationId xmlns:a16="http://schemas.microsoft.com/office/drawing/2014/main" id="{58E11DA4-943A-4FFD-95D5-663E62694436}"/>
                </a:ext>
              </a:extLst>
            </p:cNvPr>
            <p:cNvCxnSpPr/>
            <p:nvPr/>
          </p:nvCxnSpPr>
          <p:spPr>
            <a:xfrm>
              <a:off x="4419600" y="1874520"/>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C2E1A7A-E0D1-4429-9CF3-FAFCD1EC960E}"/>
                </a:ext>
              </a:extLst>
            </p:cNvPr>
            <p:cNvCxnSpPr/>
            <p:nvPr/>
          </p:nvCxnSpPr>
          <p:spPr>
            <a:xfrm>
              <a:off x="4419600" y="2362200"/>
              <a:ext cx="1981200"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EA18463B-83C2-45B7-9527-17BFA8607C9E}"/>
              </a:ext>
            </a:extLst>
          </p:cNvPr>
          <p:cNvCxnSpPr/>
          <p:nvPr/>
        </p:nvCxnSpPr>
        <p:spPr>
          <a:xfrm>
            <a:off x="9067800" y="1473200"/>
            <a:ext cx="0" cy="48768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D8ECB8-B3BD-40E6-8667-D7EB33DAA6B9}"/>
              </a:ext>
            </a:extLst>
          </p:cNvPr>
          <p:cNvCxnSpPr/>
          <p:nvPr/>
        </p:nvCxnSpPr>
        <p:spPr>
          <a:xfrm>
            <a:off x="9904965" y="3484880"/>
            <a:ext cx="567771"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C62F38-913C-461A-822F-E2A44CC9647C}"/>
              </a:ext>
            </a:extLst>
          </p:cNvPr>
          <p:cNvCxnSpPr/>
          <p:nvPr/>
        </p:nvCxnSpPr>
        <p:spPr>
          <a:xfrm>
            <a:off x="2819400" y="183705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B765DD-32FC-40FF-8711-EDB88CE60DC6}"/>
              </a:ext>
            </a:extLst>
          </p:cNvPr>
          <p:cNvCxnSpPr/>
          <p:nvPr/>
        </p:nvCxnSpPr>
        <p:spPr>
          <a:xfrm>
            <a:off x="3581400" y="183705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AAE27B-4D13-468A-803A-438F07799D2B}"/>
              </a:ext>
            </a:extLst>
          </p:cNvPr>
          <p:cNvCxnSpPr/>
          <p:nvPr/>
        </p:nvCxnSpPr>
        <p:spPr>
          <a:xfrm>
            <a:off x="4419600" y="183705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99475E10-D600-4AEB-AD93-3B66B7D7E46C}"/>
              </a:ext>
            </a:extLst>
          </p:cNvPr>
          <p:cNvGrpSpPr/>
          <p:nvPr/>
        </p:nvGrpSpPr>
        <p:grpSpPr>
          <a:xfrm>
            <a:off x="2457449" y="3123387"/>
            <a:ext cx="5757863" cy="590093"/>
            <a:chOff x="4405312" y="1894027"/>
            <a:chExt cx="5757863" cy="590093"/>
          </a:xfrm>
        </p:grpSpPr>
        <p:cxnSp>
          <p:nvCxnSpPr>
            <p:cNvPr id="18" name="Straight Connector 17">
              <a:extLst>
                <a:ext uri="{FF2B5EF4-FFF2-40B4-BE49-F238E27FC236}">
                  <a16:creationId xmlns:a16="http://schemas.microsoft.com/office/drawing/2014/main" id="{8AB6FE99-F12E-4034-95B3-2392C11240E3}"/>
                </a:ext>
              </a:extLst>
            </p:cNvPr>
            <p:cNvCxnSpPr/>
            <p:nvPr/>
          </p:nvCxnSpPr>
          <p:spPr>
            <a:xfrm>
              <a:off x="4419600" y="1894027"/>
              <a:ext cx="0" cy="59009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873349A-A247-4184-8194-C8A61326CE38}"/>
                </a:ext>
              </a:extLst>
            </p:cNvPr>
            <p:cNvCxnSpPr/>
            <p:nvPr/>
          </p:nvCxnSpPr>
          <p:spPr>
            <a:xfrm>
              <a:off x="4405312" y="2484120"/>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A6004D25-1869-470D-9E74-2FBA7FB5D88A}"/>
              </a:ext>
            </a:extLst>
          </p:cNvPr>
          <p:cNvGrpSpPr/>
          <p:nvPr/>
        </p:nvGrpSpPr>
        <p:grpSpPr>
          <a:xfrm>
            <a:off x="4738688" y="3097080"/>
            <a:ext cx="3490912" cy="206824"/>
            <a:chOff x="4400551" y="1887227"/>
            <a:chExt cx="3490912" cy="206824"/>
          </a:xfrm>
        </p:grpSpPr>
        <p:cxnSp>
          <p:nvCxnSpPr>
            <p:cNvPr id="21" name="Straight Connector 20">
              <a:extLst>
                <a:ext uri="{FF2B5EF4-FFF2-40B4-BE49-F238E27FC236}">
                  <a16:creationId xmlns:a16="http://schemas.microsoft.com/office/drawing/2014/main" id="{7DA19E1D-AC89-46B4-954A-751387B7501B}"/>
                </a:ext>
              </a:extLst>
            </p:cNvPr>
            <p:cNvCxnSpPr/>
            <p:nvPr/>
          </p:nvCxnSpPr>
          <p:spPr>
            <a:xfrm>
              <a:off x="4419600" y="1887227"/>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AA59ED-C42A-4A93-81AA-B7369CC73C77}"/>
                </a:ext>
              </a:extLst>
            </p:cNvPr>
            <p:cNvCxnSpPr/>
            <p:nvPr/>
          </p:nvCxnSpPr>
          <p:spPr>
            <a:xfrm>
              <a:off x="4400551" y="2094051"/>
              <a:ext cx="3490912"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684CBB73-D639-4B21-B4DB-03E4912B7137}"/>
              </a:ext>
            </a:extLst>
          </p:cNvPr>
          <p:cNvCxnSpPr/>
          <p:nvPr/>
        </p:nvCxnSpPr>
        <p:spPr>
          <a:xfrm>
            <a:off x="4481512"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FFAB29-D248-47A1-B29A-2270095E1982}"/>
              </a:ext>
            </a:extLst>
          </p:cNvPr>
          <p:cNvCxnSpPr/>
          <p:nvPr/>
        </p:nvCxnSpPr>
        <p:spPr>
          <a:xfrm>
            <a:off x="4143376"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A9AB70-8563-45BA-96F6-D92F3CFB1B06}"/>
              </a:ext>
            </a:extLst>
          </p:cNvPr>
          <p:cNvCxnSpPr/>
          <p:nvPr/>
        </p:nvCxnSpPr>
        <p:spPr>
          <a:xfrm>
            <a:off x="3810000"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E54CF66-49F0-4BDC-9D3D-BDD1FE3D5927}"/>
              </a:ext>
            </a:extLst>
          </p:cNvPr>
          <p:cNvCxnSpPr/>
          <p:nvPr/>
        </p:nvCxnSpPr>
        <p:spPr>
          <a:xfrm>
            <a:off x="3476624"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D8017D3-5636-4443-B550-FE4FF22AC410}"/>
              </a:ext>
            </a:extLst>
          </p:cNvPr>
          <p:cNvCxnSpPr/>
          <p:nvPr/>
        </p:nvCxnSpPr>
        <p:spPr>
          <a:xfrm>
            <a:off x="3124200"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B5A3825-DD92-4ACB-B6C3-448A4BB762F5}"/>
              </a:ext>
            </a:extLst>
          </p:cNvPr>
          <p:cNvCxnSpPr/>
          <p:nvPr/>
        </p:nvCxnSpPr>
        <p:spPr>
          <a:xfrm>
            <a:off x="2800352"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98BD6372-7CB4-4C49-B6AD-4792DBCD34B6}"/>
              </a:ext>
            </a:extLst>
          </p:cNvPr>
          <p:cNvGrpSpPr/>
          <p:nvPr/>
        </p:nvGrpSpPr>
        <p:grpSpPr>
          <a:xfrm>
            <a:off x="2362200" y="2265680"/>
            <a:ext cx="2667000" cy="902299"/>
            <a:chOff x="990600" y="2514600"/>
            <a:chExt cx="2667000" cy="902299"/>
          </a:xfrm>
        </p:grpSpPr>
        <p:sp>
          <p:nvSpPr>
            <p:cNvPr id="30" name="Rectangle 29">
              <a:extLst>
                <a:ext uri="{FF2B5EF4-FFF2-40B4-BE49-F238E27FC236}">
                  <a16:creationId xmlns:a16="http://schemas.microsoft.com/office/drawing/2014/main" id="{E4AA2DD9-1CB1-4797-BCBA-A12281C5F969}"/>
                </a:ext>
              </a:extLst>
            </p:cNvPr>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x 8</a:t>
              </a:r>
            </a:p>
            <a:p>
              <a:pPr algn="ctr"/>
              <a:r>
                <a:rPr lang="en-US" dirty="0"/>
                <a:t>Decoder</a:t>
              </a:r>
            </a:p>
            <a:p>
              <a:pPr algn="ctr"/>
              <a:endParaRPr lang="en-US" dirty="0"/>
            </a:p>
          </p:txBody>
        </p:sp>
        <p:sp>
          <p:nvSpPr>
            <p:cNvPr id="31" name="TextBox 30">
              <a:extLst>
                <a:ext uri="{FF2B5EF4-FFF2-40B4-BE49-F238E27FC236}">
                  <a16:creationId xmlns:a16="http://schemas.microsoft.com/office/drawing/2014/main" id="{553A42F1-54D2-42EA-8FBE-611C2873B9E9}"/>
                </a:ext>
              </a:extLst>
            </p:cNvPr>
            <p:cNvSpPr txBox="1"/>
            <p:nvPr/>
          </p:nvSpPr>
          <p:spPr>
            <a:xfrm>
              <a:off x="990600" y="3047567"/>
              <a:ext cx="2667000" cy="369332"/>
            </a:xfrm>
            <a:prstGeom prst="rect">
              <a:avLst/>
            </a:prstGeom>
            <a:noFill/>
          </p:spPr>
          <p:txBody>
            <a:bodyPr wrap="square" rtlCol="0">
              <a:spAutoFit/>
            </a:bodyPr>
            <a:lstStyle/>
            <a:p>
              <a:r>
                <a:rPr lang="en-US" dirty="0">
                  <a:solidFill>
                    <a:schemeClr val="bg1"/>
                  </a:solidFill>
                </a:rPr>
                <a:t>7   6    5    4     3    2    1   0</a:t>
              </a:r>
            </a:p>
          </p:txBody>
        </p:sp>
      </p:grpSp>
      <p:grpSp>
        <p:nvGrpSpPr>
          <p:cNvPr id="32" name="Group 31">
            <a:extLst>
              <a:ext uri="{FF2B5EF4-FFF2-40B4-BE49-F238E27FC236}">
                <a16:creationId xmlns:a16="http://schemas.microsoft.com/office/drawing/2014/main" id="{0D309786-AF01-45B3-957E-605ADDFCAE60}"/>
              </a:ext>
            </a:extLst>
          </p:cNvPr>
          <p:cNvGrpSpPr/>
          <p:nvPr/>
        </p:nvGrpSpPr>
        <p:grpSpPr>
          <a:xfrm>
            <a:off x="2362200" y="4704080"/>
            <a:ext cx="2667000" cy="850301"/>
            <a:chOff x="990600" y="2502499"/>
            <a:chExt cx="2667000" cy="850301"/>
          </a:xfrm>
        </p:grpSpPr>
        <p:sp>
          <p:nvSpPr>
            <p:cNvPr id="33" name="Rectangle 32">
              <a:extLst>
                <a:ext uri="{FF2B5EF4-FFF2-40B4-BE49-F238E27FC236}">
                  <a16:creationId xmlns:a16="http://schemas.microsoft.com/office/drawing/2014/main" id="{A2737BF1-773C-444E-B11F-894352D686C5}"/>
                </a:ext>
              </a:extLst>
            </p:cNvPr>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4 x 16</a:t>
              </a:r>
            </a:p>
            <a:p>
              <a:pPr algn="ctr"/>
              <a:r>
                <a:rPr lang="en-US" dirty="0"/>
                <a:t>Decoder</a:t>
              </a:r>
            </a:p>
          </p:txBody>
        </p:sp>
        <p:sp>
          <p:nvSpPr>
            <p:cNvPr id="34" name="TextBox 33">
              <a:extLst>
                <a:ext uri="{FF2B5EF4-FFF2-40B4-BE49-F238E27FC236}">
                  <a16:creationId xmlns:a16="http://schemas.microsoft.com/office/drawing/2014/main" id="{639DBE5F-6EB2-4301-9946-E34BF362B8E0}"/>
                </a:ext>
              </a:extLst>
            </p:cNvPr>
            <p:cNvSpPr txBox="1"/>
            <p:nvPr/>
          </p:nvSpPr>
          <p:spPr>
            <a:xfrm>
              <a:off x="990600" y="2502499"/>
              <a:ext cx="2667000" cy="369332"/>
            </a:xfrm>
            <a:prstGeom prst="rect">
              <a:avLst/>
            </a:prstGeom>
            <a:noFill/>
          </p:spPr>
          <p:txBody>
            <a:bodyPr wrap="square" rtlCol="0">
              <a:spAutoFit/>
            </a:bodyPr>
            <a:lstStyle/>
            <a:p>
              <a:r>
                <a:rPr lang="en-US" dirty="0">
                  <a:solidFill>
                    <a:schemeClr val="bg1"/>
                  </a:solidFill>
                </a:rPr>
                <a:t>15   14        . . .       2    1    0</a:t>
              </a:r>
            </a:p>
          </p:txBody>
        </p:sp>
      </p:grpSp>
      <p:grpSp>
        <p:nvGrpSpPr>
          <p:cNvPr id="35" name="Group 34">
            <a:extLst>
              <a:ext uri="{FF2B5EF4-FFF2-40B4-BE49-F238E27FC236}">
                <a16:creationId xmlns:a16="http://schemas.microsoft.com/office/drawing/2014/main" id="{A74F1244-1C9B-432F-A090-5C06EFB4760D}"/>
              </a:ext>
            </a:extLst>
          </p:cNvPr>
          <p:cNvGrpSpPr/>
          <p:nvPr/>
        </p:nvGrpSpPr>
        <p:grpSpPr>
          <a:xfrm>
            <a:off x="2019273" y="1837056"/>
            <a:ext cx="6210327" cy="2133600"/>
            <a:chOff x="647673" y="1857376"/>
            <a:chExt cx="6210327" cy="2133600"/>
          </a:xfrm>
        </p:grpSpPr>
        <p:cxnSp>
          <p:nvCxnSpPr>
            <p:cNvPr id="36" name="Straight Connector 35">
              <a:extLst>
                <a:ext uri="{FF2B5EF4-FFF2-40B4-BE49-F238E27FC236}">
                  <a16:creationId xmlns:a16="http://schemas.microsoft.com/office/drawing/2014/main" id="{165BB0C1-CD93-4D39-B686-C664AD39C46C}"/>
                </a:ext>
              </a:extLst>
            </p:cNvPr>
            <p:cNvCxnSpPr>
              <a:endCxn id="37" idx="0"/>
            </p:cNvCxnSpPr>
            <p:nvPr/>
          </p:nvCxnSpPr>
          <p:spPr>
            <a:xfrm flipH="1">
              <a:off x="828974" y="1857376"/>
              <a:ext cx="9226" cy="141922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8C477A08-E79F-427F-A367-F64846C44B61}"/>
                </a:ext>
              </a:extLst>
            </p:cNvPr>
            <p:cNvSpPr/>
            <p:nvPr/>
          </p:nvSpPr>
          <p:spPr>
            <a:xfrm>
              <a:off x="647673" y="3276600"/>
              <a:ext cx="362601" cy="361991"/>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a:t>
              </a:r>
              <a:endParaRPr lang="en-US" dirty="0"/>
            </a:p>
          </p:txBody>
        </p:sp>
        <p:grpSp>
          <p:nvGrpSpPr>
            <p:cNvPr id="38" name="Group 37">
              <a:extLst>
                <a:ext uri="{FF2B5EF4-FFF2-40B4-BE49-F238E27FC236}">
                  <a16:creationId xmlns:a16="http://schemas.microsoft.com/office/drawing/2014/main" id="{60EC3AD1-26C3-4017-BA15-1E4A3C2010A1}"/>
                </a:ext>
              </a:extLst>
            </p:cNvPr>
            <p:cNvGrpSpPr/>
            <p:nvPr/>
          </p:nvGrpSpPr>
          <p:grpSpPr>
            <a:xfrm>
              <a:off x="823913" y="3624575"/>
              <a:ext cx="6034087" cy="366401"/>
              <a:chOff x="4391025" y="1879825"/>
              <a:chExt cx="6034087" cy="366401"/>
            </a:xfrm>
          </p:grpSpPr>
          <p:cxnSp>
            <p:nvCxnSpPr>
              <p:cNvPr id="39" name="Straight Connector 38">
                <a:extLst>
                  <a:ext uri="{FF2B5EF4-FFF2-40B4-BE49-F238E27FC236}">
                    <a16:creationId xmlns:a16="http://schemas.microsoft.com/office/drawing/2014/main" id="{3C6E3816-D0B3-482E-9907-D6CA2CC96427}"/>
                  </a:ext>
                </a:extLst>
              </p:cNvPr>
              <p:cNvCxnSpPr/>
              <p:nvPr/>
            </p:nvCxnSpPr>
            <p:spPr>
              <a:xfrm>
                <a:off x="4400552" y="1879825"/>
                <a:ext cx="0" cy="3664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732B90F-6250-40C3-9276-1A69744E80C2}"/>
                  </a:ext>
                </a:extLst>
              </p:cNvPr>
              <p:cNvCxnSpPr/>
              <p:nvPr/>
            </p:nvCxnSpPr>
            <p:spPr>
              <a:xfrm>
                <a:off x="4391025" y="2246226"/>
                <a:ext cx="6034087"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9418BA04-B4BC-4012-8CA2-CE064C3FBD98}"/>
              </a:ext>
            </a:extLst>
          </p:cNvPr>
          <p:cNvGrpSpPr/>
          <p:nvPr/>
        </p:nvGrpSpPr>
        <p:grpSpPr>
          <a:xfrm>
            <a:off x="4841695" y="4489768"/>
            <a:ext cx="3387905" cy="214312"/>
            <a:chOff x="4387773" y="1931737"/>
            <a:chExt cx="3387905" cy="214312"/>
          </a:xfrm>
        </p:grpSpPr>
        <p:cxnSp>
          <p:nvCxnSpPr>
            <p:cNvPr id="42" name="Straight Connector 41">
              <a:extLst>
                <a:ext uri="{FF2B5EF4-FFF2-40B4-BE49-F238E27FC236}">
                  <a16:creationId xmlns:a16="http://schemas.microsoft.com/office/drawing/2014/main" id="{306DCCCB-F927-4AA6-9774-A5D5FAF4F227}"/>
                </a:ext>
              </a:extLst>
            </p:cNvPr>
            <p:cNvCxnSpPr/>
            <p:nvPr/>
          </p:nvCxnSpPr>
          <p:spPr>
            <a:xfrm>
              <a:off x="4394302" y="1939225"/>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FF04CA-BF67-4AA7-A687-5603A8AA58D0}"/>
                </a:ext>
              </a:extLst>
            </p:cNvPr>
            <p:cNvCxnSpPr/>
            <p:nvPr/>
          </p:nvCxnSpPr>
          <p:spPr>
            <a:xfrm>
              <a:off x="4387773" y="1931737"/>
              <a:ext cx="338790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73DB4F1-2DD6-40CD-8F58-3622AC465AA3}"/>
              </a:ext>
            </a:extLst>
          </p:cNvPr>
          <p:cNvGrpSpPr/>
          <p:nvPr/>
        </p:nvGrpSpPr>
        <p:grpSpPr>
          <a:xfrm>
            <a:off x="2486025" y="4244976"/>
            <a:ext cx="5757863" cy="487680"/>
            <a:chOff x="4419600" y="2015948"/>
            <a:chExt cx="5757863" cy="487680"/>
          </a:xfrm>
        </p:grpSpPr>
        <p:cxnSp>
          <p:nvCxnSpPr>
            <p:cNvPr id="45" name="Straight Connector 44">
              <a:extLst>
                <a:ext uri="{FF2B5EF4-FFF2-40B4-BE49-F238E27FC236}">
                  <a16:creationId xmlns:a16="http://schemas.microsoft.com/office/drawing/2014/main" id="{59A05B3D-43A6-437C-9705-FF2753DC6472}"/>
                </a:ext>
              </a:extLst>
            </p:cNvPr>
            <p:cNvCxnSpPr/>
            <p:nvPr/>
          </p:nvCxnSpPr>
          <p:spPr>
            <a:xfrm>
              <a:off x="4419600" y="2015948"/>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4706631-EE96-453B-92B5-746A191E202C}"/>
                </a:ext>
              </a:extLst>
            </p:cNvPr>
            <p:cNvCxnSpPr/>
            <p:nvPr/>
          </p:nvCxnSpPr>
          <p:spPr>
            <a:xfrm>
              <a:off x="4419600" y="2017852"/>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CEA7CF53-6CBD-4FD0-832C-91ECE5C3F0FE}"/>
              </a:ext>
            </a:extLst>
          </p:cNvPr>
          <p:cNvSpPr/>
          <p:nvPr/>
        </p:nvSpPr>
        <p:spPr>
          <a:xfrm>
            <a:off x="2643378" y="5884178"/>
            <a:ext cx="2028444" cy="57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4-bit sequence counter (SC)</a:t>
            </a:r>
          </a:p>
        </p:txBody>
      </p:sp>
      <p:cxnSp>
        <p:nvCxnSpPr>
          <p:cNvPr id="48" name="Straight Connector 47">
            <a:extLst>
              <a:ext uri="{FF2B5EF4-FFF2-40B4-BE49-F238E27FC236}">
                <a16:creationId xmlns:a16="http://schemas.microsoft.com/office/drawing/2014/main" id="{0CE1316E-7798-40C9-8FE5-1CDD42C0CCB4}"/>
              </a:ext>
            </a:extLst>
          </p:cNvPr>
          <p:cNvCxnSpPr/>
          <p:nvPr/>
        </p:nvCxnSpPr>
        <p:spPr>
          <a:xfrm>
            <a:off x="2938433" y="554228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0AC19D-34F9-4EA6-B26C-80E6DA33506A}"/>
              </a:ext>
            </a:extLst>
          </p:cNvPr>
          <p:cNvCxnSpPr/>
          <p:nvPr/>
        </p:nvCxnSpPr>
        <p:spPr>
          <a:xfrm>
            <a:off x="3352800" y="554228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F65C53-08E1-4F32-8C9C-C8DA595333B6}"/>
              </a:ext>
            </a:extLst>
          </p:cNvPr>
          <p:cNvCxnSpPr/>
          <p:nvPr/>
        </p:nvCxnSpPr>
        <p:spPr>
          <a:xfrm>
            <a:off x="3810000" y="554228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ADEECBD-D87F-4F31-863F-EC6F55B48382}"/>
              </a:ext>
            </a:extLst>
          </p:cNvPr>
          <p:cNvCxnSpPr/>
          <p:nvPr/>
        </p:nvCxnSpPr>
        <p:spPr>
          <a:xfrm>
            <a:off x="4267200" y="554228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3EA7114-E01A-4211-B93B-E87FBC605CFC}"/>
              </a:ext>
            </a:extLst>
          </p:cNvPr>
          <p:cNvSpPr txBox="1"/>
          <p:nvPr/>
        </p:nvSpPr>
        <p:spPr>
          <a:xfrm>
            <a:off x="8346097" y="1103570"/>
            <a:ext cx="1545370" cy="400110"/>
          </a:xfrm>
          <a:prstGeom prst="rect">
            <a:avLst/>
          </a:prstGeom>
          <a:noFill/>
        </p:spPr>
        <p:txBody>
          <a:bodyPr wrap="square" rtlCol="0">
            <a:spAutoFit/>
          </a:bodyPr>
          <a:lstStyle/>
          <a:p>
            <a:pPr algn="ctr"/>
            <a:r>
              <a:rPr lang="en-US" sz="2000" dirty="0"/>
              <a:t>Other inputs</a:t>
            </a:r>
          </a:p>
        </p:txBody>
      </p:sp>
      <p:sp>
        <p:nvSpPr>
          <p:cNvPr id="53" name="TextBox 52">
            <a:extLst>
              <a:ext uri="{FF2B5EF4-FFF2-40B4-BE49-F238E27FC236}">
                <a16:creationId xmlns:a16="http://schemas.microsoft.com/office/drawing/2014/main" id="{94E2F891-3878-4443-94A4-3CEBC88B5406}"/>
              </a:ext>
            </a:extLst>
          </p:cNvPr>
          <p:cNvSpPr txBox="1"/>
          <p:nvPr/>
        </p:nvSpPr>
        <p:spPr>
          <a:xfrm>
            <a:off x="9781391" y="2900105"/>
            <a:ext cx="872321" cy="584775"/>
          </a:xfrm>
          <a:prstGeom prst="rect">
            <a:avLst/>
          </a:prstGeom>
          <a:noFill/>
        </p:spPr>
        <p:txBody>
          <a:bodyPr wrap="square" rtlCol="0">
            <a:spAutoFit/>
          </a:bodyPr>
          <a:lstStyle/>
          <a:p>
            <a:pPr algn="ctr"/>
            <a:r>
              <a:rPr lang="en-US" sz="1600" dirty="0"/>
              <a:t>Control O/p</a:t>
            </a:r>
          </a:p>
        </p:txBody>
      </p:sp>
      <p:sp>
        <p:nvSpPr>
          <p:cNvPr id="54" name="TextBox 53">
            <a:extLst>
              <a:ext uri="{FF2B5EF4-FFF2-40B4-BE49-F238E27FC236}">
                <a16:creationId xmlns:a16="http://schemas.microsoft.com/office/drawing/2014/main" id="{B7A0E203-6760-4391-981D-E680E3A2FD92}"/>
              </a:ext>
            </a:extLst>
          </p:cNvPr>
          <p:cNvSpPr txBox="1"/>
          <p:nvPr/>
        </p:nvSpPr>
        <p:spPr>
          <a:xfrm>
            <a:off x="7483066" y="2932370"/>
            <a:ext cx="447638" cy="400110"/>
          </a:xfrm>
          <a:prstGeom prst="rect">
            <a:avLst/>
          </a:prstGeom>
          <a:noFill/>
        </p:spPr>
        <p:txBody>
          <a:bodyPr wrap="square" rtlCol="0">
            <a:spAutoFit/>
          </a:bodyPr>
          <a:lstStyle/>
          <a:p>
            <a:pPr algn="ctr"/>
            <a:r>
              <a:rPr lang="en-US" sz="2000" i="1" dirty="0"/>
              <a:t>D</a:t>
            </a:r>
            <a:r>
              <a:rPr lang="en-US" sz="2000" i="1" baseline="-25000" dirty="0"/>
              <a:t>0</a:t>
            </a:r>
          </a:p>
        </p:txBody>
      </p:sp>
      <p:sp>
        <p:nvSpPr>
          <p:cNvPr id="55" name="TextBox 54">
            <a:extLst>
              <a:ext uri="{FF2B5EF4-FFF2-40B4-BE49-F238E27FC236}">
                <a16:creationId xmlns:a16="http://schemas.microsoft.com/office/drawing/2014/main" id="{4526C778-295A-4263-9782-B5707AE27B71}"/>
              </a:ext>
            </a:extLst>
          </p:cNvPr>
          <p:cNvSpPr txBox="1"/>
          <p:nvPr/>
        </p:nvSpPr>
        <p:spPr>
          <a:xfrm>
            <a:off x="7481888" y="3332480"/>
            <a:ext cx="447638" cy="400110"/>
          </a:xfrm>
          <a:prstGeom prst="rect">
            <a:avLst/>
          </a:prstGeom>
          <a:noFill/>
        </p:spPr>
        <p:txBody>
          <a:bodyPr wrap="square" rtlCol="0">
            <a:spAutoFit/>
          </a:bodyPr>
          <a:lstStyle/>
          <a:p>
            <a:pPr algn="ctr"/>
            <a:r>
              <a:rPr lang="en-US" sz="2000" i="1" dirty="0"/>
              <a:t>D</a:t>
            </a:r>
            <a:r>
              <a:rPr lang="en-US" sz="2000" i="1" baseline="-25000" dirty="0"/>
              <a:t>7</a:t>
            </a:r>
          </a:p>
        </p:txBody>
      </p:sp>
      <p:sp>
        <p:nvSpPr>
          <p:cNvPr id="56" name="TextBox 55">
            <a:extLst>
              <a:ext uri="{FF2B5EF4-FFF2-40B4-BE49-F238E27FC236}">
                <a16:creationId xmlns:a16="http://schemas.microsoft.com/office/drawing/2014/main" id="{FA9FCD69-9163-42AB-AF21-D5DED7C36140}"/>
              </a:ext>
            </a:extLst>
          </p:cNvPr>
          <p:cNvSpPr txBox="1"/>
          <p:nvPr/>
        </p:nvSpPr>
        <p:spPr>
          <a:xfrm>
            <a:off x="2057400" y="4175839"/>
            <a:ext cx="492402" cy="375841"/>
          </a:xfrm>
          <a:prstGeom prst="rect">
            <a:avLst/>
          </a:prstGeom>
          <a:noFill/>
        </p:spPr>
        <p:txBody>
          <a:bodyPr wrap="square" rtlCol="0">
            <a:spAutoFit/>
          </a:bodyPr>
          <a:lstStyle/>
          <a:p>
            <a:pPr algn="ctr"/>
            <a:r>
              <a:rPr lang="en-US" sz="2000" i="1" dirty="0"/>
              <a:t>T</a:t>
            </a:r>
            <a:r>
              <a:rPr lang="en-US" sz="2000" i="1" baseline="-25000" dirty="0"/>
              <a:t>15</a:t>
            </a:r>
          </a:p>
        </p:txBody>
      </p:sp>
      <p:sp>
        <p:nvSpPr>
          <p:cNvPr id="57" name="TextBox 56">
            <a:extLst>
              <a:ext uri="{FF2B5EF4-FFF2-40B4-BE49-F238E27FC236}">
                <a16:creationId xmlns:a16="http://schemas.microsoft.com/office/drawing/2014/main" id="{E878ECBA-AD65-4B05-BDBB-00AA9AA06A40}"/>
              </a:ext>
            </a:extLst>
          </p:cNvPr>
          <p:cNvSpPr txBox="1"/>
          <p:nvPr/>
        </p:nvSpPr>
        <p:spPr>
          <a:xfrm>
            <a:off x="5029200" y="4456370"/>
            <a:ext cx="447638" cy="400110"/>
          </a:xfrm>
          <a:prstGeom prst="rect">
            <a:avLst/>
          </a:prstGeom>
          <a:noFill/>
        </p:spPr>
        <p:txBody>
          <a:bodyPr wrap="square" rtlCol="0">
            <a:spAutoFit/>
          </a:bodyPr>
          <a:lstStyle/>
          <a:p>
            <a:pPr algn="ctr"/>
            <a:r>
              <a:rPr lang="en-US" sz="2000" i="1" dirty="0"/>
              <a:t>T</a:t>
            </a:r>
            <a:r>
              <a:rPr lang="en-US" sz="2000" i="1" baseline="-25000" dirty="0"/>
              <a:t>0</a:t>
            </a:r>
          </a:p>
        </p:txBody>
      </p:sp>
      <p:cxnSp>
        <p:nvCxnSpPr>
          <p:cNvPr id="58" name="Straight Connector 57">
            <a:extLst>
              <a:ext uri="{FF2B5EF4-FFF2-40B4-BE49-F238E27FC236}">
                <a16:creationId xmlns:a16="http://schemas.microsoft.com/office/drawing/2014/main" id="{E3B0E071-248F-455D-A6F6-18864D22DE40}"/>
              </a:ext>
            </a:extLst>
          </p:cNvPr>
          <p:cNvCxnSpPr/>
          <p:nvPr/>
        </p:nvCxnSpPr>
        <p:spPr>
          <a:xfrm>
            <a:off x="4676776" y="599948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4708209-69C6-4A1C-BA3E-3ED3382605F3}"/>
              </a:ext>
            </a:extLst>
          </p:cNvPr>
          <p:cNvCxnSpPr/>
          <p:nvPr/>
        </p:nvCxnSpPr>
        <p:spPr>
          <a:xfrm>
            <a:off x="4676776" y="6151880"/>
            <a:ext cx="1571624"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CCD5C43-E9F5-4732-8F93-0D1D0F9C3E3A}"/>
              </a:ext>
            </a:extLst>
          </p:cNvPr>
          <p:cNvCxnSpPr/>
          <p:nvPr/>
        </p:nvCxnSpPr>
        <p:spPr>
          <a:xfrm>
            <a:off x="4679761" y="630428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E2FA7A4-64F2-44D2-880A-D360B092A62C}"/>
              </a:ext>
            </a:extLst>
          </p:cNvPr>
          <p:cNvSpPr txBox="1"/>
          <p:nvPr/>
        </p:nvSpPr>
        <p:spPr>
          <a:xfrm>
            <a:off x="5418996" y="5770880"/>
            <a:ext cx="1699907" cy="369332"/>
          </a:xfrm>
          <a:prstGeom prst="rect">
            <a:avLst/>
          </a:prstGeom>
          <a:noFill/>
        </p:spPr>
        <p:txBody>
          <a:bodyPr wrap="square" rtlCol="0">
            <a:spAutoFit/>
          </a:bodyPr>
          <a:lstStyle/>
          <a:p>
            <a:pPr algn="ctr"/>
            <a:r>
              <a:rPr lang="en-US" dirty="0"/>
              <a:t>Increment (INR)</a:t>
            </a:r>
          </a:p>
        </p:txBody>
      </p:sp>
      <p:sp>
        <p:nvSpPr>
          <p:cNvPr id="62" name="TextBox 61">
            <a:extLst>
              <a:ext uri="{FF2B5EF4-FFF2-40B4-BE49-F238E27FC236}">
                <a16:creationId xmlns:a16="http://schemas.microsoft.com/office/drawing/2014/main" id="{92E239F1-C899-462B-8746-75EEB9575406}"/>
              </a:ext>
            </a:extLst>
          </p:cNvPr>
          <p:cNvSpPr txBox="1"/>
          <p:nvPr/>
        </p:nvSpPr>
        <p:spPr>
          <a:xfrm>
            <a:off x="6157912" y="5980432"/>
            <a:ext cx="1277165" cy="369332"/>
          </a:xfrm>
          <a:prstGeom prst="rect">
            <a:avLst/>
          </a:prstGeom>
          <a:noFill/>
        </p:spPr>
        <p:txBody>
          <a:bodyPr wrap="square" rtlCol="0">
            <a:spAutoFit/>
          </a:bodyPr>
          <a:lstStyle/>
          <a:p>
            <a:pPr algn="ctr"/>
            <a:r>
              <a:rPr lang="en-US" dirty="0"/>
              <a:t>Clear (CLR)</a:t>
            </a:r>
          </a:p>
        </p:txBody>
      </p:sp>
      <p:sp>
        <p:nvSpPr>
          <p:cNvPr id="63" name="TextBox 62">
            <a:extLst>
              <a:ext uri="{FF2B5EF4-FFF2-40B4-BE49-F238E27FC236}">
                <a16:creationId xmlns:a16="http://schemas.microsoft.com/office/drawing/2014/main" id="{1F819FAA-93AC-4BD4-8D98-962B84B9AF15}"/>
              </a:ext>
            </a:extLst>
          </p:cNvPr>
          <p:cNvSpPr txBox="1"/>
          <p:nvPr/>
        </p:nvSpPr>
        <p:spPr>
          <a:xfrm>
            <a:off x="5379181" y="6120684"/>
            <a:ext cx="793019" cy="369332"/>
          </a:xfrm>
          <a:prstGeom prst="rect">
            <a:avLst/>
          </a:prstGeom>
          <a:noFill/>
        </p:spPr>
        <p:txBody>
          <a:bodyPr wrap="square" rtlCol="0">
            <a:spAutoFit/>
          </a:bodyPr>
          <a:lstStyle/>
          <a:p>
            <a:pPr algn="ctr"/>
            <a:r>
              <a:rPr lang="en-US" dirty="0"/>
              <a:t>Clock</a:t>
            </a:r>
          </a:p>
        </p:txBody>
      </p:sp>
      <p:cxnSp>
        <p:nvCxnSpPr>
          <p:cNvPr id="64" name="Straight Connector 63">
            <a:extLst>
              <a:ext uri="{FF2B5EF4-FFF2-40B4-BE49-F238E27FC236}">
                <a16:creationId xmlns:a16="http://schemas.microsoft.com/office/drawing/2014/main" id="{39231E56-A897-4079-9857-3EADE0397B5E}"/>
              </a:ext>
            </a:extLst>
          </p:cNvPr>
          <p:cNvCxnSpPr/>
          <p:nvPr/>
        </p:nvCxnSpPr>
        <p:spPr>
          <a:xfrm>
            <a:off x="4510088" y="4497256"/>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60D54BD-FA0B-4A4A-B642-316CB4F2D73A}"/>
              </a:ext>
            </a:extLst>
          </p:cNvPr>
          <p:cNvCxnSpPr/>
          <p:nvPr/>
        </p:nvCxnSpPr>
        <p:spPr>
          <a:xfrm>
            <a:off x="4191000" y="448976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4816EF-2905-408C-B657-64B25B5FFABA}"/>
              </a:ext>
            </a:extLst>
          </p:cNvPr>
          <p:cNvCxnSpPr/>
          <p:nvPr/>
        </p:nvCxnSpPr>
        <p:spPr>
          <a:xfrm>
            <a:off x="2938464" y="448976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graphicFrame>
        <p:nvGraphicFramePr>
          <p:cNvPr id="67" name="Table 66">
            <a:extLst>
              <a:ext uri="{FF2B5EF4-FFF2-40B4-BE49-F238E27FC236}">
                <a16:creationId xmlns:a16="http://schemas.microsoft.com/office/drawing/2014/main" id="{A8D1FFEC-9B32-44AF-B9F5-60B483440A81}"/>
              </a:ext>
            </a:extLst>
          </p:cNvPr>
          <p:cNvGraphicFramePr>
            <a:graphicFrameLocks noGrp="1"/>
          </p:cNvGraphicFramePr>
          <p:nvPr>
            <p:extLst/>
          </p:nvPr>
        </p:nvGraphicFramePr>
        <p:xfrm>
          <a:off x="1960360" y="789304"/>
          <a:ext cx="5964454" cy="457200"/>
        </p:xfrm>
        <a:graphic>
          <a:graphicData uri="http://schemas.openxmlformats.org/drawingml/2006/table">
            <a:tbl>
              <a:tblPr firstRow="1" bandRow="1">
                <a:tableStyleId>{5C22544A-7EE6-4342-B048-85BDC9FD1C3A}</a:tableStyleId>
              </a:tblPr>
              <a:tblGrid>
                <a:gridCol w="478040">
                  <a:extLst>
                    <a:ext uri="{9D8B030D-6E8A-4147-A177-3AD203B41FA5}">
                      <a16:colId xmlns:a16="http://schemas.microsoft.com/office/drawing/2014/main" val="20000"/>
                    </a:ext>
                  </a:extLst>
                </a:gridCol>
                <a:gridCol w="762001">
                  <a:extLst>
                    <a:ext uri="{9D8B030D-6E8A-4147-A177-3AD203B41FA5}">
                      <a16:colId xmlns:a16="http://schemas.microsoft.com/office/drawing/2014/main" val="20001"/>
                    </a:ext>
                  </a:extLst>
                </a:gridCol>
                <a:gridCol w="762001">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260351">
                  <a:extLst>
                    <a:ext uri="{9D8B030D-6E8A-4147-A177-3AD203B41FA5}">
                      <a16:colId xmlns:a16="http://schemas.microsoft.com/office/drawing/2014/main" val="20004"/>
                    </a:ext>
                  </a:extLst>
                </a:gridCol>
                <a:gridCol w="260351">
                  <a:extLst>
                    <a:ext uri="{9D8B030D-6E8A-4147-A177-3AD203B41FA5}">
                      <a16:colId xmlns:a16="http://schemas.microsoft.com/office/drawing/2014/main" val="20005"/>
                    </a:ext>
                  </a:extLst>
                </a:gridCol>
                <a:gridCol w="260351">
                  <a:extLst>
                    <a:ext uri="{9D8B030D-6E8A-4147-A177-3AD203B41FA5}">
                      <a16:colId xmlns:a16="http://schemas.microsoft.com/office/drawing/2014/main" val="20006"/>
                    </a:ext>
                  </a:extLst>
                </a:gridCol>
                <a:gridCol w="260351">
                  <a:extLst>
                    <a:ext uri="{9D8B030D-6E8A-4147-A177-3AD203B41FA5}">
                      <a16:colId xmlns:a16="http://schemas.microsoft.com/office/drawing/2014/main" val="20007"/>
                    </a:ext>
                  </a:extLst>
                </a:gridCol>
                <a:gridCol w="260351">
                  <a:extLst>
                    <a:ext uri="{9D8B030D-6E8A-4147-A177-3AD203B41FA5}">
                      <a16:colId xmlns:a16="http://schemas.microsoft.com/office/drawing/2014/main" val="20008"/>
                    </a:ext>
                  </a:extLst>
                </a:gridCol>
                <a:gridCol w="260351">
                  <a:extLst>
                    <a:ext uri="{9D8B030D-6E8A-4147-A177-3AD203B41FA5}">
                      <a16:colId xmlns:a16="http://schemas.microsoft.com/office/drawing/2014/main" val="20009"/>
                    </a:ext>
                  </a:extLst>
                </a:gridCol>
                <a:gridCol w="260351">
                  <a:extLst>
                    <a:ext uri="{9D8B030D-6E8A-4147-A177-3AD203B41FA5}">
                      <a16:colId xmlns:a16="http://schemas.microsoft.com/office/drawing/2014/main" val="20010"/>
                    </a:ext>
                  </a:extLst>
                </a:gridCol>
                <a:gridCol w="260351">
                  <a:extLst>
                    <a:ext uri="{9D8B030D-6E8A-4147-A177-3AD203B41FA5}">
                      <a16:colId xmlns:a16="http://schemas.microsoft.com/office/drawing/2014/main" val="20011"/>
                    </a:ext>
                  </a:extLst>
                </a:gridCol>
                <a:gridCol w="260351">
                  <a:extLst>
                    <a:ext uri="{9D8B030D-6E8A-4147-A177-3AD203B41FA5}">
                      <a16:colId xmlns:a16="http://schemas.microsoft.com/office/drawing/2014/main" val="20012"/>
                    </a:ext>
                  </a:extLst>
                </a:gridCol>
                <a:gridCol w="260351">
                  <a:extLst>
                    <a:ext uri="{9D8B030D-6E8A-4147-A177-3AD203B41FA5}">
                      <a16:colId xmlns:a16="http://schemas.microsoft.com/office/drawing/2014/main" val="20013"/>
                    </a:ext>
                  </a:extLst>
                </a:gridCol>
                <a:gridCol w="260351">
                  <a:extLst>
                    <a:ext uri="{9D8B030D-6E8A-4147-A177-3AD203B41FA5}">
                      <a16:colId xmlns:a16="http://schemas.microsoft.com/office/drawing/2014/main" val="20014"/>
                    </a:ext>
                  </a:extLst>
                </a:gridCol>
                <a:gridCol w="260351">
                  <a:extLst>
                    <a:ext uri="{9D8B030D-6E8A-4147-A177-3AD203B41FA5}">
                      <a16:colId xmlns:a16="http://schemas.microsoft.com/office/drawing/2014/main" val="20015"/>
                    </a:ext>
                  </a:extLst>
                </a:gridCol>
              </a:tblGrid>
              <a:tr h="352423">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cxnSp>
        <p:nvCxnSpPr>
          <p:cNvPr id="68" name="Straight Connector 67">
            <a:extLst>
              <a:ext uri="{FF2B5EF4-FFF2-40B4-BE49-F238E27FC236}">
                <a16:creationId xmlns:a16="http://schemas.microsoft.com/office/drawing/2014/main" id="{36A661EB-4619-476A-A432-1DD2133D7CB9}"/>
              </a:ext>
            </a:extLst>
          </p:cNvPr>
          <p:cNvCxnSpPr/>
          <p:nvPr/>
        </p:nvCxnSpPr>
        <p:spPr>
          <a:xfrm>
            <a:off x="4481512" y="3103880"/>
            <a:ext cx="0" cy="250257"/>
          </a:xfrm>
          <a:prstGeom prst="line">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E56900B-D77A-44A8-8C4D-AE0D1D2D5DB3}"/>
              </a:ext>
            </a:extLst>
          </p:cNvPr>
          <p:cNvSpPr txBox="1"/>
          <p:nvPr/>
        </p:nvSpPr>
        <p:spPr>
          <a:xfrm>
            <a:off x="4295776" y="3313370"/>
            <a:ext cx="447638" cy="400110"/>
          </a:xfrm>
          <a:prstGeom prst="rect">
            <a:avLst/>
          </a:prstGeom>
          <a:noFill/>
        </p:spPr>
        <p:txBody>
          <a:bodyPr wrap="square" rtlCol="0">
            <a:spAutoFit/>
          </a:bodyPr>
          <a:lstStyle/>
          <a:p>
            <a:pPr algn="ctr"/>
            <a:r>
              <a:rPr lang="en-US" sz="2000" i="1" dirty="0">
                <a:solidFill>
                  <a:schemeClr val="accent6"/>
                </a:solidFill>
              </a:rPr>
              <a:t>D</a:t>
            </a:r>
            <a:r>
              <a:rPr lang="en-US" sz="2000" i="1" baseline="-25000" dirty="0">
                <a:solidFill>
                  <a:schemeClr val="accent6"/>
                </a:solidFill>
              </a:rPr>
              <a:t>1</a:t>
            </a:r>
          </a:p>
        </p:txBody>
      </p:sp>
      <p:sp>
        <p:nvSpPr>
          <p:cNvPr id="70" name="TextBox 69">
            <a:extLst>
              <a:ext uri="{FF2B5EF4-FFF2-40B4-BE49-F238E27FC236}">
                <a16:creationId xmlns:a16="http://schemas.microsoft.com/office/drawing/2014/main" id="{425DC591-137B-4863-B7A8-03071ECC4AA0}"/>
              </a:ext>
            </a:extLst>
          </p:cNvPr>
          <p:cNvSpPr txBox="1"/>
          <p:nvPr/>
        </p:nvSpPr>
        <p:spPr>
          <a:xfrm>
            <a:off x="4419600" y="1837026"/>
            <a:ext cx="447638" cy="400110"/>
          </a:xfrm>
          <a:prstGeom prst="rect">
            <a:avLst/>
          </a:prstGeom>
          <a:noFill/>
        </p:spPr>
        <p:txBody>
          <a:bodyPr wrap="square" rtlCol="0">
            <a:spAutoFit/>
          </a:bodyPr>
          <a:lstStyle/>
          <a:p>
            <a:pPr algn="ctr"/>
            <a:r>
              <a:rPr lang="en-US" sz="2000" dirty="0">
                <a:solidFill>
                  <a:schemeClr val="accent6"/>
                </a:solidFill>
              </a:rPr>
              <a:t>1</a:t>
            </a:r>
            <a:endParaRPr lang="en-US" sz="2000" baseline="-25000" dirty="0">
              <a:solidFill>
                <a:schemeClr val="accent6"/>
              </a:solidFill>
            </a:endParaRPr>
          </a:p>
        </p:txBody>
      </p:sp>
      <p:sp>
        <p:nvSpPr>
          <p:cNvPr id="71" name="TextBox 70">
            <a:extLst>
              <a:ext uri="{FF2B5EF4-FFF2-40B4-BE49-F238E27FC236}">
                <a16:creationId xmlns:a16="http://schemas.microsoft.com/office/drawing/2014/main" id="{CBA72994-D428-4BF5-9FD3-92779A44B50B}"/>
              </a:ext>
            </a:extLst>
          </p:cNvPr>
          <p:cNvSpPr txBox="1"/>
          <p:nvPr/>
        </p:nvSpPr>
        <p:spPr>
          <a:xfrm>
            <a:off x="3581400" y="1826834"/>
            <a:ext cx="447638" cy="400110"/>
          </a:xfrm>
          <a:prstGeom prst="rect">
            <a:avLst/>
          </a:prstGeom>
          <a:noFill/>
        </p:spPr>
        <p:txBody>
          <a:bodyPr wrap="square" rtlCol="0">
            <a:spAutoFit/>
          </a:bodyPr>
          <a:lstStyle/>
          <a:p>
            <a:pPr algn="ctr"/>
            <a:r>
              <a:rPr lang="en-US" sz="2000" dirty="0">
                <a:solidFill>
                  <a:schemeClr val="accent6"/>
                </a:solidFill>
              </a:rPr>
              <a:t>0</a:t>
            </a:r>
            <a:endParaRPr lang="en-US" sz="2000" baseline="-25000" dirty="0">
              <a:solidFill>
                <a:schemeClr val="accent6"/>
              </a:solidFill>
            </a:endParaRPr>
          </a:p>
        </p:txBody>
      </p:sp>
      <p:sp>
        <p:nvSpPr>
          <p:cNvPr id="72" name="TextBox 71">
            <a:extLst>
              <a:ext uri="{FF2B5EF4-FFF2-40B4-BE49-F238E27FC236}">
                <a16:creationId xmlns:a16="http://schemas.microsoft.com/office/drawing/2014/main" id="{D868F5AC-85CA-45D4-B2EC-8487836360E5}"/>
              </a:ext>
            </a:extLst>
          </p:cNvPr>
          <p:cNvSpPr txBox="1"/>
          <p:nvPr/>
        </p:nvSpPr>
        <p:spPr>
          <a:xfrm>
            <a:off x="2828962" y="1826896"/>
            <a:ext cx="447638" cy="400110"/>
          </a:xfrm>
          <a:prstGeom prst="rect">
            <a:avLst/>
          </a:prstGeom>
          <a:noFill/>
        </p:spPr>
        <p:txBody>
          <a:bodyPr wrap="square" rtlCol="0">
            <a:spAutoFit/>
          </a:bodyPr>
          <a:lstStyle/>
          <a:p>
            <a:pPr algn="ctr"/>
            <a:r>
              <a:rPr lang="en-US" sz="2000" dirty="0">
                <a:solidFill>
                  <a:schemeClr val="accent6"/>
                </a:solidFill>
              </a:rPr>
              <a:t>0</a:t>
            </a:r>
            <a:endParaRPr lang="en-US" sz="2000" baseline="-25000" dirty="0">
              <a:solidFill>
                <a:schemeClr val="accent6"/>
              </a:solidFill>
            </a:endParaRPr>
          </a:p>
        </p:txBody>
      </p:sp>
      <p:sp>
        <p:nvSpPr>
          <p:cNvPr id="73" name="TextBox 72">
            <a:extLst>
              <a:ext uri="{FF2B5EF4-FFF2-40B4-BE49-F238E27FC236}">
                <a16:creationId xmlns:a16="http://schemas.microsoft.com/office/drawing/2014/main" id="{34DD11D0-4D65-4791-A3F3-872F9742779A}"/>
              </a:ext>
            </a:extLst>
          </p:cNvPr>
          <p:cNvSpPr txBox="1"/>
          <p:nvPr/>
        </p:nvSpPr>
        <p:spPr>
          <a:xfrm>
            <a:off x="2143162" y="1822996"/>
            <a:ext cx="447638" cy="400110"/>
          </a:xfrm>
          <a:prstGeom prst="rect">
            <a:avLst/>
          </a:prstGeom>
          <a:noFill/>
        </p:spPr>
        <p:txBody>
          <a:bodyPr wrap="square" rtlCol="0">
            <a:spAutoFit/>
          </a:bodyPr>
          <a:lstStyle/>
          <a:p>
            <a:pPr algn="ctr"/>
            <a:r>
              <a:rPr lang="en-US" sz="2000" dirty="0">
                <a:solidFill>
                  <a:schemeClr val="accent6"/>
                </a:solidFill>
              </a:rPr>
              <a:t>0</a:t>
            </a:r>
            <a:endParaRPr lang="en-US" sz="2000" baseline="-25000" dirty="0">
              <a:solidFill>
                <a:schemeClr val="accent6"/>
              </a:solidFill>
            </a:endParaRPr>
          </a:p>
        </p:txBody>
      </p:sp>
    </p:spTree>
    <p:extLst>
      <p:ext uri="{BB962C8B-B14F-4D97-AF65-F5344CB8AC3E}">
        <p14:creationId xmlns:p14="http://schemas.microsoft.com/office/powerpoint/2010/main" val="385153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par>
                                <p:cTn id="57" presetID="10" presetClass="entr" presetSubtype="0" fill="hold"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childTnLst>
                                </p:cTn>
                              </p:par>
                              <p:par>
                                <p:cTn id="68" presetID="10" presetClass="entr" presetSubtype="0"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par>
                                <p:cTn id="71" presetID="10"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fade">
                                      <p:cBhvr>
                                        <p:cTn id="73" dur="500"/>
                                        <p:tgtEl>
                                          <p:spTgt spid="65"/>
                                        </p:tgtEl>
                                      </p:cBhvr>
                                    </p:animEffect>
                                  </p:childTnLst>
                                </p:cTn>
                              </p:par>
                              <p:par>
                                <p:cTn id="74" presetID="10" presetClass="entr" presetSubtype="0" fill="hold"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par>
                                <p:cTn id="77" presetID="10"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fade">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par>
                                <p:cTn id="96" presetID="10"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par>
                                <p:cTn id="99" presetID="10" presetClass="entr" presetSubtype="0" fill="hold" nodeType="with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fade">
                                      <p:cBhvr>
                                        <p:cTn id="101" dur="500"/>
                                        <p:tgtEl>
                                          <p:spTgt spid="2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par>
                                <p:cTn id="107" presetID="10" presetClass="entr" presetSubtype="0" fill="hold"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fade">
                                      <p:cBhvr>
                                        <p:cTn id="109" dur="500"/>
                                        <p:tgtEl>
                                          <p:spTgt spid="23"/>
                                        </p:tgtEl>
                                      </p:cBhvr>
                                    </p:animEffect>
                                  </p:childTnLst>
                                </p:cTn>
                              </p:par>
                              <p:par>
                                <p:cTn id="110" presetID="10" presetClass="entr" presetSubtype="0" fill="hold" nodeType="with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500"/>
                                        <p:tgtEl>
                                          <p:spTgt spid="24"/>
                                        </p:tgtEl>
                                      </p:cBhvr>
                                    </p:animEffect>
                                  </p:childTnLst>
                                </p:cTn>
                              </p:par>
                              <p:par>
                                <p:cTn id="113" presetID="10" presetClass="entr" presetSubtype="0" fill="hold" nodeType="withEffect">
                                  <p:stCondLst>
                                    <p:cond delay="0"/>
                                  </p:stCondLst>
                                  <p:childTnLst>
                                    <p:set>
                                      <p:cBhvr>
                                        <p:cTn id="114" dur="1" fill="hold">
                                          <p:stCondLst>
                                            <p:cond delay="0"/>
                                          </p:stCondLst>
                                        </p:cTn>
                                        <p:tgtEl>
                                          <p:spTgt spid="25"/>
                                        </p:tgtEl>
                                        <p:attrNameLst>
                                          <p:attrName>style.visibility</p:attrName>
                                        </p:attrNameLst>
                                      </p:cBhvr>
                                      <p:to>
                                        <p:strVal val="visible"/>
                                      </p:to>
                                    </p:set>
                                    <p:animEffect transition="in" filter="fade">
                                      <p:cBhvr>
                                        <p:cTn id="115" dur="500"/>
                                        <p:tgtEl>
                                          <p:spTgt spid="25"/>
                                        </p:tgtEl>
                                      </p:cBhvr>
                                    </p:animEffect>
                                  </p:childTnLst>
                                </p:cTn>
                              </p:par>
                              <p:par>
                                <p:cTn id="116" presetID="10" presetClass="entr" presetSubtype="0" fill="hold" nodeType="with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500"/>
                                        <p:tgtEl>
                                          <p:spTgt spid="26"/>
                                        </p:tgtEl>
                                      </p:cBhvr>
                                    </p:animEffect>
                                  </p:childTnLst>
                                </p:cTn>
                              </p:par>
                              <p:par>
                                <p:cTn id="119" presetID="10" presetClass="entr" presetSubtype="0" fill="hold" nodeType="withEffect">
                                  <p:stCondLst>
                                    <p:cond delay="0"/>
                                  </p:stCondLst>
                                  <p:childTnLst>
                                    <p:set>
                                      <p:cBhvr>
                                        <p:cTn id="120" dur="1" fill="hold">
                                          <p:stCondLst>
                                            <p:cond delay="0"/>
                                          </p:stCondLst>
                                        </p:cTn>
                                        <p:tgtEl>
                                          <p:spTgt spid="27"/>
                                        </p:tgtEl>
                                        <p:attrNameLst>
                                          <p:attrName>style.visibility</p:attrName>
                                        </p:attrNameLst>
                                      </p:cBhvr>
                                      <p:to>
                                        <p:strVal val="visible"/>
                                      </p:to>
                                    </p:set>
                                    <p:animEffect transition="in" filter="fade">
                                      <p:cBhvr>
                                        <p:cTn id="121" dur="500"/>
                                        <p:tgtEl>
                                          <p:spTgt spid="27"/>
                                        </p:tgtEl>
                                      </p:cBhvr>
                                    </p:animEffect>
                                  </p:childTnLst>
                                </p:cTn>
                              </p:par>
                              <p:par>
                                <p:cTn id="122" presetID="10" presetClass="entr" presetSubtype="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fade">
                                      <p:cBhvr>
                                        <p:cTn id="124" dur="500"/>
                                        <p:tgtEl>
                                          <p:spTgt spid="28"/>
                                        </p:tgtEl>
                                      </p:cBhvr>
                                    </p:animEffect>
                                  </p:childTnLst>
                                </p:cTn>
                              </p:par>
                              <p:par>
                                <p:cTn id="125" presetID="10" presetClass="entr" presetSubtype="0" fill="hold" nodeType="withEffect">
                                  <p:stCondLst>
                                    <p:cond delay="0"/>
                                  </p:stCondLst>
                                  <p:childTnLst>
                                    <p:set>
                                      <p:cBhvr>
                                        <p:cTn id="126" dur="1" fill="hold">
                                          <p:stCondLst>
                                            <p:cond delay="0"/>
                                          </p:stCondLst>
                                        </p:cTn>
                                        <p:tgtEl>
                                          <p:spTgt spid="17"/>
                                        </p:tgtEl>
                                        <p:attrNameLst>
                                          <p:attrName>style.visibility</p:attrName>
                                        </p:attrNameLst>
                                      </p:cBhvr>
                                      <p:to>
                                        <p:strVal val="visible"/>
                                      </p:to>
                                    </p:set>
                                    <p:animEffect transition="in" filter="fade">
                                      <p:cBhvr>
                                        <p:cTn id="127" dur="500"/>
                                        <p:tgtEl>
                                          <p:spTgt spid="1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fade">
                                      <p:cBhvr>
                                        <p:cTn id="130" dur="500"/>
                                        <p:tgtEl>
                                          <p:spTgt spid="54"/>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fade">
                                      <p:cBhvr>
                                        <p:cTn id="133" dur="500"/>
                                        <p:tgtEl>
                                          <p:spTgt spid="5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5"/>
                                        </p:tgtEl>
                                        <p:attrNameLst>
                                          <p:attrName>style.visibility</p:attrName>
                                        </p:attrNameLst>
                                      </p:cBhvr>
                                      <p:to>
                                        <p:strVal val="visible"/>
                                      </p:to>
                                    </p:set>
                                    <p:animEffect transition="in" filter="fade">
                                      <p:cBhvr>
                                        <p:cTn id="138" dur="500"/>
                                        <p:tgtEl>
                                          <p:spTgt spid="35"/>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2"/>
                                        </p:tgtEl>
                                        <p:attrNameLst>
                                          <p:attrName>style.visibility</p:attrName>
                                        </p:attrNameLst>
                                      </p:cBhvr>
                                      <p:to>
                                        <p:strVal val="visible"/>
                                      </p:to>
                                    </p:set>
                                    <p:animEffect transition="in" filter="fade">
                                      <p:cBhvr>
                                        <p:cTn id="143" dur="500"/>
                                        <p:tgtEl>
                                          <p:spTgt spid="12"/>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2"/>
                                        </p:tgtEl>
                                        <p:attrNameLst>
                                          <p:attrName>style.visibility</p:attrName>
                                        </p:attrNameLst>
                                      </p:cBhvr>
                                      <p:to>
                                        <p:strVal val="visible"/>
                                      </p:to>
                                    </p:set>
                                    <p:animEffect transition="in" filter="fade">
                                      <p:cBhvr>
                                        <p:cTn id="146" dur="500"/>
                                        <p:tgtEl>
                                          <p:spTgt spid="5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13"/>
                                        </p:tgtEl>
                                        <p:attrNameLst>
                                          <p:attrName>style.visibility</p:attrName>
                                        </p:attrNameLst>
                                      </p:cBhvr>
                                      <p:to>
                                        <p:strVal val="visible"/>
                                      </p:to>
                                    </p:set>
                                    <p:animEffect transition="in" filter="fade">
                                      <p:cBhvr>
                                        <p:cTn id="151" dur="500"/>
                                        <p:tgtEl>
                                          <p:spTgt spid="1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53"/>
                                        </p:tgtEl>
                                        <p:attrNameLst>
                                          <p:attrName>style.visibility</p:attrName>
                                        </p:attrNameLst>
                                      </p:cBhvr>
                                      <p:to>
                                        <p:strVal val="visible"/>
                                      </p:to>
                                    </p:set>
                                    <p:animEffect transition="in" filter="fade">
                                      <p:cBhvr>
                                        <p:cTn id="154" dur="500"/>
                                        <p:tgtEl>
                                          <p:spTgt spid="53"/>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67"/>
                                        </p:tgtEl>
                                        <p:attrNameLst>
                                          <p:attrName>style.visibility</p:attrName>
                                        </p:attrNameLst>
                                      </p:cBhvr>
                                      <p:to>
                                        <p:strVal val="visible"/>
                                      </p:to>
                                    </p:set>
                                    <p:animEffect transition="in" filter="fade">
                                      <p:cBhvr>
                                        <p:cTn id="159" dur="500"/>
                                        <p:tgtEl>
                                          <p:spTgt spid="67"/>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fade">
                                      <p:cBhvr>
                                        <p:cTn id="164" dur="500"/>
                                        <p:tgtEl>
                                          <p:spTgt spid="70"/>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71"/>
                                        </p:tgtEl>
                                        <p:attrNameLst>
                                          <p:attrName>style.visibility</p:attrName>
                                        </p:attrNameLst>
                                      </p:cBhvr>
                                      <p:to>
                                        <p:strVal val="visible"/>
                                      </p:to>
                                    </p:set>
                                    <p:animEffect transition="in" filter="fade">
                                      <p:cBhvr>
                                        <p:cTn id="167" dur="500"/>
                                        <p:tgtEl>
                                          <p:spTgt spid="71"/>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72"/>
                                        </p:tgtEl>
                                        <p:attrNameLst>
                                          <p:attrName>style.visibility</p:attrName>
                                        </p:attrNameLst>
                                      </p:cBhvr>
                                      <p:to>
                                        <p:strVal val="visible"/>
                                      </p:to>
                                    </p:set>
                                    <p:animEffect transition="in" filter="fade">
                                      <p:cBhvr>
                                        <p:cTn id="170" dur="500"/>
                                        <p:tgtEl>
                                          <p:spTgt spid="72"/>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68"/>
                                        </p:tgtEl>
                                        <p:attrNameLst>
                                          <p:attrName>style.visibility</p:attrName>
                                        </p:attrNameLst>
                                      </p:cBhvr>
                                      <p:to>
                                        <p:strVal val="visible"/>
                                      </p:to>
                                    </p:set>
                                    <p:animEffect transition="in" filter="fade">
                                      <p:cBhvr>
                                        <p:cTn id="175" dur="500"/>
                                        <p:tgtEl>
                                          <p:spTgt spid="68"/>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animEffect transition="in" filter="fade">
                                      <p:cBhvr>
                                        <p:cTn id="178" dur="500"/>
                                        <p:tgtEl>
                                          <p:spTgt spid="69"/>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73"/>
                                        </p:tgtEl>
                                        <p:attrNameLst>
                                          <p:attrName>style.visibility</p:attrName>
                                        </p:attrNameLst>
                                      </p:cBhvr>
                                      <p:to>
                                        <p:strVal val="visible"/>
                                      </p:to>
                                    </p:set>
                                    <p:animEffect transition="in" filter="fade">
                                      <p:cBhvr>
                                        <p:cTn id="18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47" grpId="0" animBg="1"/>
      <p:bldP spid="52" grpId="0"/>
      <p:bldP spid="53" grpId="0"/>
      <p:bldP spid="54" grpId="0"/>
      <p:bldP spid="55" grpId="0"/>
      <p:bldP spid="56" grpId="0"/>
      <p:bldP spid="57" grpId="0"/>
      <p:bldP spid="61" grpId="0"/>
      <p:bldP spid="62" grpId="0"/>
      <p:bldP spid="63" grpId="0"/>
      <p:bldP spid="69" grpId="0"/>
      <p:bldP spid="70" grpId="0"/>
      <p:bldP spid="71" grpId="0"/>
      <p:bldP spid="72" grpId="0"/>
      <p:bldP spid="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AA5-5E3E-4DFE-A0FB-665525AE0D3F}"/>
              </a:ext>
            </a:extLst>
          </p:cNvPr>
          <p:cNvSpPr>
            <a:spLocks noGrp="1"/>
          </p:cNvSpPr>
          <p:nvPr>
            <p:ph type="title"/>
          </p:nvPr>
        </p:nvSpPr>
        <p:spPr/>
        <p:txBody>
          <a:bodyPr/>
          <a:lstStyle/>
          <a:p>
            <a:r>
              <a:rPr lang="en-US" dirty="0"/>
              <a:t>Control Unit</a:t>
            </a:r>
            <a:endParaRPr lang="en-IN" dirty="0"/>
          </a:p>
        </p:txBody>
      </p:sp>
      <p:sp>
        <p:nvSpPr>
          <p:cNvPr id="3" name="Content Placeholder 2">
            <a:extLst>
              <a:ext uri="{FF2B5EF4-FFF2-40B4-BE49-F238E27FC236}">
                <a16:creationId xmlns:a16="http://schemas.microsoft.com/office/drawing/2014/main" id="{C3736E43-1C48-4828-B431-2362526BA7DA}"/>
              </a:ext>
            </a:extLst>
          </p:cNvPr>
          <p:cNvSpPr>
            <a:spLocks noGrp="1"/>
          </p:cNvSpPr>
          <p:nvPr>
            <p:ph idx="1"/>
          </p:nvPr>
        </p:nvSpPr>
        <p:spPr/>
        <p:txBody>
          <a:bodyPr/>
          <a:lstStyle/>
          <a:p>
            <a:pPr lvl="0" algn="just"/>
            <a:r>
              <a:rPr lang="en-US" dirty="0"/>
              <a:t>Components of Control unit are</a:t>
            </a:r>
          </a:p>
          <a:p>
            <a:pPr marL="857230" lvl="1" indent="-457200">
              <a:buFont typeface="+mj-lt"/>
              <a:buAutoNum type="arabicPeriod"/>
            </a:pPr>
            <a:r>
              <a:rPr lang="en-US" dirty="0"/>
              <a:t>Two decoders</a:t>
            </a:r>
          </a:p>
          <a:p>
            <a:pPr marL="857230" lvl="1" indent="-457200">
              <a:buFont typeface="+mj-lt"/>
              <a:buAutoNum type="arabicPeriod"/>
            </a:pPr>
            <a:r>
              <a:rPr lang="en-US" dirty="0"/>
              <a:t>A sequence counter</a:t>
            </a:r>
          </a:p>
          <a:p>
            <a:pPr marL="857230" lvl="1" indent="-457200">
              <a:buFont typeface="+mj-lt"/>
              <a:buAutoNum type="arabicPeriod"/>
            </a:pPr>
            <a:r>
              <a:rPr lang="en-US" dirty="0"/>
              <a:t>Control logic gates</a:t>
            </a:r>
          </a:p>
          <a:p>
            <a:pPr lvl="0" algn="just"/>
            <a:r>
              <a:rPr lang="en-US" dirty="0"/>
              <a:t>An instruction read from memory is placed in the instruction register (IR).</a:t>
            </a:r>
          </a:p>
          <a:p>
            <a:pPr lvl="0" algn="just"/>
            <a:r>
              <a:rPr lang="en-US" dirty="0"/>
              <a:t>In control unit the IR is divided into three parts: I bit, the operation code (12-14)bit, and bits 0 through 11.</a:t>
            </a:r>
          </a:p>
          <a:p>
            <a:pPr algn="just"/>
            <a:r>
              <a:rPr lang="en-US" dirty="0"/>
              <a:t>The operation code in bits 12 through 14 are decoded with a 3 x 8 decoder.</a:t>
            </a:r>
          </a:p>
          <a:p>
            <a:pPr lvl="0" algn="just"/>
            <a:r>
              <a:rPr lang="en-US" dirty="0"/>
              <a:t>Bit-15 of the instruction is transferred to a flip-flop designated by the symbol I.</a:t>
            </a:r>
          </a:p>
          <a:p>
            <a:pPr lvl="0" algn="just"/>
            <a:r>
              <a:rPr lang="en-US" dirty="0"/>
              <a:t>The eight outputs of the decoder are designated by the symbols D</a:t>
            </a:r>
            <a:r>
              <a:rPr lang="en-US" baseline="-25000" dirty="0"/>
              <a:t>0</a:t>
            </a:r>
            <a:r>
              <a:rPr lang="en-US" dirty="0"/>
              <a:t> through D</a:t>
            </a:r>
            <a:r>
              <a:rPr lang="en-US" baseline="-25000" dirty="0"/>
              <a:t>7</a:t>
            </a:r>
            <a:r>
              <a:rPr lang="en-US" dirty="0"/>
              <a:t>. </a:t>
            </a:r>
          </a:p>
          <a:p>
            <a:pPr lvl="0" algn="just"/>
            <a:r>
              <a:rPr lang="en-US" dirty="0"/>
              <a:t>Bits 0 through 11 are applied to the control logic gates.</a:t>
            </a:r>
          </a:p>
          <a:p>
            <a:pPr lvl="0" algn="just"/>
            <a:r>
              <a:rPr lang="en-US" dirty="0"/>
              <a:t>The 4‐bit sequence counter can count in binary from 0 through 15. The outputs of counter are decoded into 16 timing signals T</a:t>
            </a:r>
            <a:r>
              <a:rPr lang="en-US" baseline="-25000" dirty="0"/>
              <a:t>0 </a:t>
            </a:r>
            <a:r>
              <a:rPr lang="en-US" dirty="0"/>
              <a:t>through T</a:t>
            </a:r>
            <a:r>
              <a:rPr lang="en-US" baseline="-25000" dirty="0"/>
              <a:t>15</a:t>
            </a:r>
            <a:r>
              <a:rPr lang="en-US" dirty="0"/>
              <a:t>.</a:t>
            </a:r>
          </a:p>
          <a:p>
            <a:r>
              <a:rPr lang="en-US" dirty="0"/>
              <a:t>The sequence counter SC can be incremented or cleared synchronously.</a:t>
            </a:r>
          </a:p>
        </p:txBody>
      </p:sp>
    </p:spTree>
    <p:extLst>
      <p:ext uri="{BB962C8B-B14F-4D97-AF65-F5344CB8AC3E}">
        <p14:creationId xmlns:p14="http://schemas.microsoft.com/office/powerpoint/2010/main" val="110155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14B7F5-D493-456A-AACE-E23B0D48B0C6}"/>
              </a:ext>
            </a:extLst>
          </p:cNvPr>
          <p:cNvSpPr>
            <a:spLocks noGrp="1"/>
          </p:cNvSpPr>
          <p:nvPr>
            <p:ph type="title"/>
          </p:nvPr>
        </p:nvSpPr>
        <p:spPr/>
        <p:txBody>
          <a:bodyPr/>
          <a:lstStyle/>
          <a:p>
            <a:r>
              <a:rPr lang="en-US" dirty="0"/>
              <a:t>Control Unit</a:t>
            </a:r>
            <a:endParaRPr lang="en-IN" dirty="0"/>
          </a:p>
        </p:txBody>
      </p:sp>
      <p:sp>
        <p:nvSpPr>
          <p:cNvPr id="10" name="Content Placeholder 9">
            <a:extLst>
              <a:ext uri="{FF2B5EF4-FFF2-40B4-BE49-F238E27FC236}">
                <a16:creationId xmlns:a16="http://schemas.microsoft.com/office/drawing/2014/main" id="{68C71453-0676-4F56-AE03-9181C1328669}"/>
              </a:ext>
            </a:extLst>
          </p:cNvPr>
          <p:cNvSpPr>
            <a:spLocks noGrp="1"/>
          </p:cNvSpPr>
          <p:nvPr>
            <p:ph idx="1"/>
          </p:nvPr>
        </p:nvSpPr>
        <p:spPr/>
        <p:txBody>
          <a:bodyPr/>
          <a:lstStyle/>
          <a:p>
            <a:pPr lvl="0" algn="just"/>
            <a:r>
              <a:rPr lang="en-US" dirty="0"/>
              <a:t>Most of the time, the counter is incremented to provide the sequence of timing signals out of 4 X 16 decoder.</a:t>
            </a:r>
          </a:p>
          <a:p>
            <a:pPr lvl="0" algn="just"/>
            <a:r>
              <a:rPr lang="en-US" dirty="0"/>
              <a:t>Once in awhile, the counter is cleared to 0, causing the next timing signal to be T</a:t>
            </a:r>
            <a:r>
              <a:rPr lang="en-US" baseline="-25000" dirty="0"/>
              <a:t>0</a:t>
            </a:r>
            <a:r>
              <a:rPr lang="en-US" dirty="0"/>
              <a:t>.</a:t>
            </a:r>
          </a:p>
          <a:p>
            <a:r>
              <a:rPr lang="en-US" dirty="0"/>
              <a:t>As an example, consider the case where SC is incremented to provide timing signals T</a:t>
            </a:r>
            <a:r>
              <a:rPr lang="en-US" baseline="-25000" dirty="0"/>
              <a:t>0</a:t>
            </a:r>
            <a:r>
              <a:rPr lang="en-US" dirty="0"/>
              <a:t>, T</a:t>
            </a:r>
            <a:r>
              <a:rPr lang="en-US" baseline="-25000" dirty="0"/>
              <a:t>1</a:t>
            </a:r>
            <a:r>
              <a:rPr lang="en-US" dirty="0"/>
              <a:t>, T</a:t>
            </a:r>
            <a:r>
              <a:rPr lang="en-US" baseline="-25000" dirty="0"/>
              <a:t>2</a:t>
            </a:r>
            <a:r>
              <a:rPr lang="en-US" dirty="0"/>
              <a:t>, T</a:t>
            </a:r>
            <a:r>
              <a:rPr lang="en-US" baseline="-25000" dirty="0"/>
              <a:t>3</a:t>
            </a:r>
            <a:r>
              <a:rPr lang="en-US" dirty="0"/>
              <a:t> and T</a:t>
            </a:r>
            <a:r>
              <a:rPr lang="en-US" baseline="-25000" dirty="0"/>
              <a:t>4</a:t>
            </a:r>
            <a:r>
              <a:rPr lang="en-US" dirty="0"/>
              <a:t> in sequence. At time T</a:t>
            </a:r>
            <a:r>
              <a:rPr lang="en-US" baseline="-25000" dirty="0"/>
              <a:t>4</a:t>
            </a:r>
            <a:r>
              <a:rPr lang="en-US" dirty="0"/>
              <a:t>, SC is cleared to 0 if decoder output D</a:t>
            </a:r>
            <a:r>
              <a:rPr lang="en-US" baseline="-25000" dirty="0"/>
              <a:t>3</a:t>
            </a:r>
            <a:r>
              <a:rPr lang="en-US" dirty="0"/>
              <a:t> is active. This is expressed symbolically by the statement </a:t>
            </a:r>
          </a:p>
          <a:p>
            <a:pPr marL="0" indent="0" algn="ctr">
              <a:buNone/>
            </a:pPr>
            <a:r>
              <a:rPr lang="en-US" dirty="0"/>
              <a:t>D</a:t>
            </a:r>
            <a:r>
              <a:rPr lang="en-US" baseline="-25000" dirty="0"/>
              <a:t>3</a:t>
            </a:r>
            <a:r>
              <a:rPr lang="en-US" dirty="0"/>
              <a:t>T</a:t>
            </a:r>
            <a:r>
              <a:rPr lang="en-US" baseline="-25000" dirty="0"/>
              <a:t>4</a:t>
            </a:r>
            <a:r>
              <a:rPr lang="en-US" dirty="0"/>
              <a:t>:  SC ← 0</a:t>
            </a:r>
          </a:p>
          <a:p>
            <a:pPr lvl="0" algn="just"/>
            <a:r>
              <a:rPr lang="en-US" dirty="0"/>
              <a:t>Initially, the CLR input of SC is active.</a:t>
            </a:r>
          </a:p>
          <a:p>
            <a:pPr lvl="0" algn="just"/>
            <a:r>
              <a:rPr lang="en-US" dirty="0"/>
              <a:t>The first positive transition of the clock clears SC to 0, which in turn activates the timing T</a:t>
            </a:r>
            <a:r>
              <a:rPr lang="en-US" baseline="-25000" dirty="0"/>
              <a:t>0</a:t>
            </a:r>
            <a:r>
              <a:rPr lang="en-US" dirty="0"/>
              <a:t> out of the decoder.</a:t>
            </a:r>
          </a:p>
          <a:p>
            <a:pPr lvl="0" algn="just"/>
            <a:r>
              <a:rPr lang="en-US" dirty="0"/>
              <a:t>T</a:t>
            </a:r>
            <a:r>
              <a:rPr lang="en-US" baseline="-25000" dirty="0"/>
              <a:t>0</a:t>
            </a:r>
            <a:r>
              <a:rPr lang="en-US" dirty="0"/>
              <a:t> is active during one clock cycle.</a:t>
            </a:r>
          </a:p>
          <a:p>
            <a:r>
              <a:rPr lang="en-US" dirty="0"/>
              <a:t>The positive clock transition labeled T</a:t>
            </a:r>
            <a:r>
              <a:rPr lang="en-US" baseline="-25000" dirty="0"/>
              <a:t>0</a:t>
            </a:r>
            <a:r>
              <a:rPr lang="en-US" dirty="0"/>
              <a:t> in the diagram will trigger only those registers whose control inputs are connected to timing signal T</a:t>
            </a:r>
            <a:r>
              <a:rPr lang="en-US" baseline="-25000" dirty="0"/>
              <a:t>0</a:t>
            </a:r>
            <a:r>
              <a:rPr lang="en-US" dirty="0"/>
              <a:t>.</a:t>
            </a:r>
          </a:p>
          <a:p>
            <a:endParaRPr lang="en-IN" dirty="0"/>
          </a:p>
        </p:txBody>
      </p:sp>
    </p:spTree>
    <p:extLst>
      <p:ext uri="{BB962C8B-B14F-4D97-AF65-F5344CB8AC3E}">
        <p14:creationId xmlns:p14="http://schemas.microsoft.com/office/powerpoint/2010/main" val="281537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2569-B3BD-425D-A8FC-431F65107A75}"/>
              </a:ext>
            </a:extLst>
          </p:cNvPr>
          <p:cNvSpPr>
            <a:spLocks noGrp="1"/>
          </p:cNvSpPr>
          <p:nvPr>
            <p:ph type="title"/>
          </p:nvPr>
        </p:nvSpPr>
        <p:spPr/>
        <p:txBody>
          <a:bodyPr/>
          <a:lstStyle/>
          <a:p>
            <a:r>
              <a:rPr lang="en-US" dirty="0"/>
              <a:t>Timing Cycle for D</a:t>
            </a:r>
            <a:r>
              <a:rPr lang="en-US" baseline="-25000" dirty="0"/>
              <a:t>3</a:t>
            </a:r>
            <a:r>
              <a:rPr lang="en-US" dirty="0"/>
              <a:t>T</a:t>
            </a:r>
            <a:r>
              <a:rPr lang="en-US" baseline="-25000" dirty="0"/>
              <a:t>4</a:t>
            </a:r>
            <a:r>
              <a:rPr lang="en-US" dirty="0"/>
              <a:t>: SC </a:t>
            </a:r>
            <a:r>
              <a:rPr lang="en-US" dirty="0">
                <a:latin typeface="Cambria Math" panose="02040503050406030204" pitchFamily="18" charset="0"/>
                <a:ea typeface="Cambria Math" panose="02040503050406030204" pitchFamily="18" charset="0"/>
              </a:rPr>
              <a:t>←</a:t>
            </a:r>
            <a:r>
              <a:rPr lang="en-US" dirty="0"/>
              <a:t> 0</a:t>
            </a:r>
            <a:endParaRPr lang="en-IN" dirty="0"/>
          </a:p>
        </p:txBody>
      </p:sp>
      <p:cxnSp>
        <p:nvCxnSpPr>
          <p:cNvPr id="4" name="Straight Connector 3">
            <a:extLst>
              <a:ext uri="{FF2B5EF4-FFF2-40B4-BE49-F238E27FC236}">
                <a16:creationId xmlns:a16="http://schemas.microsoft.com/office/drawing/2014/main" id="{63A20E76-1A32-4F76-BE10-DE838EB3C987}"/>
              </a:ext>
            </a:extLst>
          </p:cNvPr>
          <p:cNvCxnSpPr/>
          <p:nvPr/>
        </p:nvCxnSpPr>
        <p:spPr>
          <a:xfrm>
            <a:off x="3832711"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FC318B4-2CB9-4CDE-9041-64AF3F95A72E}"/>
              </a:ext>
            </a:extLst>
          </p:cNvPr>
          <p:cNvCxnSpPr/>
          <p:nvPr/>
        </p:nvCxnSpPr>
        <p:spPr>
          <a:xfrm>
            <a:off x="4618687"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61873CA-A15F-4B1F-BE3C-5BAEAC529C13}"/>
              </a:ext>
            </a:extLst>
          </p:cNvPr>
          <p:cNvCxnSpPr/>
          <p:nvPr/>
        </p:nvCxnSpPr>
        <p:spPr>
          <a:xfrm>
            <a:off x="5404662"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7E17942-BEA9-4FF9-976B-C4038BB6795B}"/>
              </a:ext>
            </a:extLst>
          </p:cNvPr>
          <p:cNvCxnSpPr/>
          <p:nvPr/>
        </p:nvCxnSpPr>
        <p:spPr>
          <a:xfrm>
            <a:off x="6190637"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1AD9D6-DDEE-4445-B97B-493453136EB2}"/>
              </a:ext>
            </a:extLst>
          </p:cNvPr>
          <p:cNvCxnSpPr/>
          <p:nvPr/>
        </p:nvCxnSpPr>
        <p:spPr>
          <a:xfrm>
            <a:off x="6978412"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FD48783-45BC-4511-81FD-1FAA06C4A1FC}"/>
              </a:ext>
            </a:extLst>
          </p:cNvPr>
          <p:cNvCxnSpPr/>
          <p:nvPr/>
        </p:nvCxnSpPr>
        <p:spPr>
          <a:xfrm>
            <a:off x="7762587"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697CCEB-E9BC-49E4-B7AA-B1AA92B88873}"/>
              </a:ext>
            </a:extLst>
          </p:cNvPr>
          <p:cNvCxnSpPr/>
          <p:nvPr/>
        </p:nvCxnSpPr>
        <p:spPr>
          <a:xfrm>
            <a:off x="8550360"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F159B15-5B41-45F6-8C68-E023D6AD7870}"/>
              </a:ext>
            </a:extLst>
          </p:cNvPr>
          <p:cNvGrpSpPr/>
          <p:nvPr/>
        </p:nvGrpSpPr>
        <p:grpSpPr>
          <a:xfrm>
            <a:off x="3483389" y="1092416"/>
            <a:ext cx="5851146" cy="432418"/>
            <a:chOff x="1837469" y="1295615"/>
            <a:chExt cx="5851146" cy="432418"/>
          </a:xfrm>
        </p:grpSpPr>
        <p:cxnSp>
          <p:nvCxnSpPr>
            <p:cNvPr id="12" name="Elbow Connector 11">
              <a:extLst>
                <a:ext uri="{FF2B5EF4-FFF2-40B4-BE49-F238E27FC236}">
                  <a16:creationId xmlns:a16="http://schemas.microsoft.com/office/drawing/2014/main" id="{1FF66CEF-9AA8-4E24-AFA4-AC6102634F90}"/>
                </a:ext>
              </a:extLst>
            </p:cNvPr>
            <p:cNvCxnSpPr/>
            <p:nvPr/>
          </p:nvCxnSpPr>
          <p:spPr>
            <a:xfrm>
              <a:off x="2186791"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3" name="Elbow Connector 62">
              <a:extLst>
                <a:ext uri="{FF2B5EF4-FFF2-40B4-BE49-F238E27FC236}">
                  <a16:creationId xmlns:a16="http://schemas.microsoft.com/office/drawing/2014/main" id="{A6F0AFE6-017B-443B-94E6-88E2CD43661D}"/>
                </a:ext>
              </a:extLst>
            </p:cNvPr>
            <p:cNvCxnSpPr/>
            <p:nvPr/>
          </p:nvCxnSpPr>
          <p:spPr>
            <a:xfrm>
              <a:off x="2988073"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4" name="Elbow Connector 63">
              <a:extLst>
                <a:ext uri="{FF2B5EF4-FFF2-40B4-BE49-F238E27FC236}">
                  <a16:creationId xmlns:a16="http://schemas.microsoft.com/office/drawing/2014/main" id="{CB1A2FE6-ED54-4630-B5F2-0BAEAFC9A662}"/>
                </a:ext>
              </a:extLst>
            </p:cNvPr>
            <p:cNvCxnSpPr/>
            <p:nvPr/>
          </p:nvCxnSpPr>
          <p:spPr>
            <a:xfrm>
              <a:off x="3758742"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5" name="Elbow Connector 64">
              <a:extLst>
                <a:ext uri="{FF2B5EF4-FFF2-40B4-BE49-F238E27FC236}">
                  <a16:creationId xmlns:a16="http://schemas.microsoft.com/office/drawing/2014/main" id="{4BB83760-7EC5-40ED-8A29-B53D28E42FD8}"/>
                </a:ext>
              </a:extLst>
            </p:cNvPr>
            <p:cNvCxnSpPr/>
            <p:nvPr/>
          </p:nvCxnSpPr>
          <p:spPr>
            <a:xfrm>
              <a:off x="4544717"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6" name="Elbow Connector 65">
              <a:extLst>
                <a:ext uri="{FF2B5EF4-FFF2-40B4-BE49-F238E27FC236}">
                  <a16:creationId xmlns:a16="http://schemas.microsoft.com/office/drawing/2014/main" id="{4CB74E1A-E961-4277-8531-EDCFF016D2FB}"/>
                </a:ext>
              </a:extLst>
            </p:cNvPr>
            <p:cNvCxnSpPr/>
            <p:nvPr/>
          </p:nvCxnSpPr>
          <p:spPr>
            <a:xfrm>
              <a:off x="5330691"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66">
              <a:extLst>
                <a:ext uri="{FF2B5EF4-FFF2-40B4-BE49-F238E27FC236}">
                  <a16:creationId xmlns:a16="http://schemas.microsoft.com/office/drawing/2014/main" id="{38B29DA3-0BA1-4ED0-B823-D328EC28E674}"/>
                </a:ext>
              </a:extLst>
            </p:cNvPr>
            <p:cNvCxnSpPr/>
            <p:nvPr/>
          </p:nvCxnSpPr>
          <p:spPr>
            <a:xfrm>
              <a:off x="6122066"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8" name="Elbow Connector 67">
              <a:extLst>
                <a:ext uri="{FF2B5EF4-FFF2-40B4-BE49-F238E27FC236}">
                  <a16:creationId xmlns:a16="http://schemas.microsoft.com/office/drawing/2014/main" id="{4A67F2BF-4C49-4F94-AA76-E5B304F0005B}"/>
                </a:ext>
              </a:extLst>
            </p:cNvPr>
            <p:cNvCxnSpPr/>
            <p:nvPr/>
          </p:nvCxnSpPr>
          <p:spPr>
            <a:xfrm>
              <a:off x="6902639"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16E0752-7C37-4669-B988-959DFCA9BD65}"/>
                </a:ext>
              </a:extLst>
            </p:cNvPr>
            <p:cNvCxnSpPr/>
            <p:nvPr/>
          </p:nvCxnSpPr>
          <p:spPr>
            <a:xfrm flipH="1">
              <a:off x="1837469" y="1706836"/>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08334D-7B7D-4C39-A153-B2D9F776AF43}"/>
                </a:ext>
              </a:extLst>
            </p:cNvPr>
            <p:cNvCxnSpPr/>
            <p:nvPr/>
          </p:nvCxnSpPr>
          <p:spPr>
            <a:xfrm flipV="1">
              <a:off x="21867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8F0CF49-8BCD-45B5-944D-A15AA9008A13}"/>
                </a:ext>
              </a:extLst>
            </p:cNvPr>
            <p:cNvCxnSpPr/>
            <p:nvPr/>
          </p:nvCxnSpPr>
          <p:spPr>
            <a:xfrm flipV="1">
              <a:off x="29745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41DF429-9DA8-4B01-BF65-7B6A3D883958}"/>
                </a:ext>
              </a:extLst>
            </p:cNvPr>
            <p:cNvCxnSpPr/>
            <p:nvPr/>
          </p:nvCxnSpPr>
          <p:spPr>
            <a:xfrm flipV="1">
              <a:off x="3758742"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224DD1-5DE3-4442-80E3-F0E9ECCA9ACE}"/>
                </a:ext>
              </a:extLst>
            </p:cNvPr>
            <p:cNvCxnSpPr/>
            <p:nvPr/>
          </p:nvCxnSpPr>
          <p:spPr>
            <a:xfrm flipV="1">
              <a:off x="454471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37B96A-34D7-4C8E-8AAC-36A5F0DE9ABD}"/>
                </a:ext>
              </a:extLst>
            </p:cNvPr>
            <p:cNvCxnSpPr/>
            <p:nvPr/>
          </p:nvCxnSpPr>
          <p:spPr>
            <a:xfrm flipV="1">
              <a:off x="53306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95F00F-B15A-43FF-A5F3-B844078C4F54}"/>
                </a:ext>
              </a:extLst>
            </p:cNvPr>
            <p:cNvCxnSpPr/>
            <p:nvPr/>
          </p:nvCxnSpPr>
          <p:spPr>
            <a:xfrm flipV="1">
              <a:off x="61166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5EE2AE-56E1-4870-B911-C2A9F28B3C0D}"/>
                </a:ext>
              </a:extLst>
            </p:cNvPr>
            <p:cNvCxnSpPr/>
            <p:nvPr/>
          </p:nvCxnSpPr>
          <p:spPr>
            <a:xfrm flipV="1">
              <a:off x="6902645" y="1316812"/>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38849D9B-D37A-4CEF-90FD-C05A4B9BDE68}"/>
              </a:ext>
            </a:extLst>
          </p:cNvPr>
          <p:cNvGrpSpPr/>
          <p:nvPr/>
        </p:nvGrpSpPr>
        <p:grpSpPr>
          <a:xfrm>
            <a:off x="3483389" y="1914858"/>
            <a:ext cx="4279198" cy="328978"/>
            <a:chOff x="1837469" y="2118057"/>
            <a:chExt cx="4279198" cy="328978"/>
          </a:xfrm>
        </p:grpSpPr>
        <p:cxnSp>
          <p:nvCxnSpPr>
            <p:cNvPr id="28" name="Straight Connector 27">
              <a:extLst>
                <a:ext uri="{FF2B5EF4-FFF2-40B4-BE49-F238E27FC236}">
                  <a16:creationId xmlns:a16="http://schemas.microsoft.com/office/drawing/2014/main" id="{45B8DB06-AF0F-4D03-91C1-82C6F717903D}"/>
                </a:ext>
              </a:extLst>
            </p:cNvPr>
            <p:cNvCxnSpPr/>
            <p:nvPr/>
          </p:nvCxnSpPr>
          <p:spPr>
            <a:xfrm flipH="1">
              <a:off x="1837469" y="2447034"/>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F1B980-9B49-40F4-BBE7-870C58499FA0}"/>
                </a:ext>
              </a:extLst>
            </p:cNvPr>
            <p:cNvCxnSpPr/>
            <p:nvPr/>
          </p:nvCxnSpPr>
          <p:spPr>
            <a:xfrm flipH="1">
              <a:off x="2186791"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78D35E4-8ECF-4A1F-8498-E144038B45AD}"/>
                </a:ext>
              </a:extLst>
            </p:cNvPr>
            <p:cNvCxnSpPr/>
            <p:nvPr/>
          </p:nvCxnSpPr>
          <p:spPr>
            <a:xfrm flipH="1">
              <a:off x="2274122" y="2118057"/>
              <a:ext cx="71395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A48636-5668-49D9-A0A4-02B18C37AE72}"/>
                </a:ext>
              </a:extLst>
            </p:cNvPr>
            <p:cNvCxnSpPr/>
            <p:nvPr/>
          </p:nvCxnSpPr>
          <p:spPr>
            <a:xfrm flipH="1" flipV="1">
              <a:off x="3087100" y="2447034"/>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59B605-87B9-40FB-B259-EABFE23FD8DE}"/>
                </a:ext>
              </a:extLst>
            </p:cNvPr>
            <p:cNvCxnSpPr/>
            <p:nvPr/>
          </p:nvCxnSpPr>
          <p:spPr>
            <a:xfrm>
              <a:off x="2977488" y="2118057"/>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F2BF9711-7FB2-4C19-AEAC-3961450B7846}"/>
              </a:ext>
            </a:extLst>
          </p:cNvPr>
          <p:cNvGrpSpPr/>
          <p:nvPr/>
        </p:nvGrpSpPr>
        <p:grpSpPr>
          <a:xfrm>
            <a:off x="3476165" y="2490409"/>
            <a:ext cx="5841995" cy="328977"/>
            <a:chOff x="1830245" y="2693608"/>
            <a:chExt cx="5841995" cy="328977"/>
          </a:xfrm>
        </p:grpSpPr>
        <p:cxnSp>
          <p:nvCxnSpPr>
            <p:cNvPr id="34" name="Straight Connector 33">
              <a:extLst>
                <a:ext uri="{FF2B5EF4-FFF2-40B4-BE49-F238E27FC236}">
                  <a16:creationId xmlns:a16="http://schemas.microsoft.com/office/drawing/2014/main" id="{5F335A7F-3C24-4F3B-9CAE-44A2936B8FFE}"/>
                </a:ext>
              </a:extLst>
            </p:cNvPr>
            <p:cNvCxnSpPr/>
            <p:nvPr/>
          </p:nvCxnSpPr>
          <p:spPr>
            <a:xfrm flipH="1" flipV="1">
              <a:off x="1830245" y="3016387"/>
              <a:ext cx="1154220" cy="254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134531E-35A0-4E9F-913B-1171CABB9D81}"/>
                </a:ext>
              </a:extLst>
            </p:cNvPr>
            <p:cNvCxnSpPr/>
            <p:nvPr/>
          </p:nvCxnSpPr>
          <p:spPr>
            <a:xfrm flipH="1">
              <a:off x="2983394" y="26936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53DB7E0-7086-4EB9-9272-9FA38CC06565}"/>
                </a:ext>
              </a:extLst>
            </p:cNvPr>
            <p:cNvCxnSpPr/>
            <p:nvPr/>
          </p:nvCxnSpPr>
          <p:spPr>
            <a:xfrm flipH="1">
              <a:off x="3054350" y="2693608"/>
              <a:ext cx="68378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C1D064-2D21-46D6-BC0D-490A2FB4B8A8}"/>
                </a:ext>
              </a:extLst>
            </p:cNvPr>
            <p:cNvCxnSpPr/>
            <p:nvPr/>
          </p:nvCxnSpPr>
          <p:spPr>
            <a:xfrm flipH="1">
              <a:off x="3883703" y="3022585"/>
              <a:ext cx="3788537"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BAF61BC-2E8F-4332-B77D-D721CF29E6FC}"/>
                </a:ext>
              </a:extLst>
            </p:cNvPr>
            <p:cNvCxnSpPr/>
            <p:nvPr/>
          </p:nvCxnSpPr>
          <p:spPr>
            <a:xfrm>
              <a:off x="3746423" y="2693608"/>
              <a:ext cx="13728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59405D0F-676C-43B3-B056-A9E1740B267B}"/>
              </a:ext>
            </a:extLst>
          </p:cNvPr>
          <p:cNvGrpSpPr/>
          <p:nvPr/>
        </p:nvGrpSpPr>
        <p:grpSpPr>
          <a:xfrm>
            <a:off x="3476165" y="3214234"/>
            <a:ext cx="5870514" cy="328979"/>
            <a:chOff x="1830245" y="3417433"/>
            <a:chExt cx="5870514" cy="328979"/>
          </a:xfrm>
        </p:grpSpPr>
        <p:cxnSp>
          <p:nvCxnSpPr>
            <p:cNvPr id="40" name="Straight Connector 39">
              <a:extLst>
                <a:ext uri="{FF2B5EF4-FFF2-40B4-BE49-F238E27FC236}">
                  <a16:creationId xmlns:a16="http://schemas.microsoft.com/office/drawing/2014/main" id="{0603A6C9-295A-436F-AFF2-0AE2F404820A}"/>
                </a:ext>
              </a:extLst>
            </p:cNvPr>
            <p:cNvCxnSpPr/>
            <p:nvPr/>
          </p:nvCxnSpPr>
          <p:spPr>
            <a:xfrm flipH="1">
              <a:off x="1830245" y="3746411"/>
              <a:ext cx="194063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AF5BBF-751D-47CE-91B5-4A8CC618352C}"/>
                </a:ext>
              </a:extLst>
            </p:cNvPr>
            <p:cNvCxnSpPr/>
            <p:nvPr/>
          </p:nvCxnSpPr>
          <p:spPr>
            <a:xfrm flipH="1">
              <a:off x="3770883" y="3417434"/>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D521172-57C5-4DA1-827C-63CCBC5B7CA0}"/>
                </a:ext>
              </a:extLst>
            </p:cNvPr>
            <p:cNvCxnSpPr/>
            <p:nvPr/>
          </p:nvCxnSpPr>
          <p:spPr>
            <a:xfrm flipH="1">
              <a:off x="3858215" y="3417434"/>
              <a:ext cx="695944"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A5857FB-8A0F-45CC-9991-35E20BBC3CA2}"/>
                </a:ext>
              </a:extLst>
            </p:cNvPr>
            <p:cNvCxnSpPr/>
            <p:nvPr/>
          </p:nvCxnSpPr>
          <p:spPr>
            <a:xfrm flipH="1" flipV="1">
              <a:off x="4671192" y="3746411"/>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E61ADF-EF1B-4611-9593-5388C4007FC7}"/>
                </a:ext>
              </a:extLst>
            </p:cNvPr>
            <p:cNvCxnSpPr/>
            <p:nvPr/>
          </p:nvCxnSpPr>
          <p:spPr>
            <a:xfrm>
              <a:off x="4554158" y="3417433"/>
              <a:ext cx="117033" cy="328978"/>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A1A7B513-4A4E-4649-8D7D-5BAFCDFAC27C}"/>
              </a:ext>
            </a:extLst>
          </p:cNvPr>
          <p:cNvGrpSpPr/>
          <p:nvPr/>
        </p:nvGrpSpPr>
        <p:grpSpPr>
          <a:xfrm>
            <a:off x="3476165" y="3814956"/>
            <a:ext cx="5854138" cy="328978"/>
            <a:chOff x="1830245" y="4018155"/>
            <a:chExt cx="5854138" cy="328978"/>
          </a:xfrm>
        </p:grpSpPr>
        <p:cxnSp>
          <p:nvCxnSpPr>
            <p:cNvPr id="46" name="Straight Connector 45">
              <a:extLst>
                <a:ext uri="{FF2B5EF4-FFF2-40B4-BE49-F238E27FC236}">
                  <a16:creationId xmlns:a16="http://schemas.microsoft.com/office/drawing/2014/main" id="{5770822C-8D93-4B35-990B-7DB28652C98F}"/>
                </a:ext>
              </a:extLst>
            </p:cNvPr>
            <p:cNvCxnSpPr/>
            <p:nvPr/>
          </p:nvCxnSpPr>
          <p:spPr>
            <a:xfrm flipH="1">
              <a:off x="1830245" y="4347132"/>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E978BD8-E9B5-46AF-8EC4-A0DBEA454BC3}"/>
                </a:ext>
              </a:extLst>
            </p:cNvPr>
            <p:cNvCxnSpPr/>
            <p:nvPr/>
          </p:nvCxnSpPr>
          <p:spPr>
            <a:xfrm flipH="1">
              <a:off x="4552361" y="4018155"/>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535777-EAA5-4942-AA61-AC9280F93D03}"/>
                </a:ext>
              </a:extLst>
            </p:cNvPr>
            <p:cNvCxnSpPr/>
            <p:nvPr/>
          </p:nvCxnSpPr>
          <p:spPr>
            <a:xfrm flipH="1">
              <a:off x="4641490" y="4018155"/>
              <a:ext cx="68920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ECCA9B-E605-4C32-A505-BC7EAA16A163}"/>
                </a:ext>
              </a:extLst>
            </p:cNvPr>
            <p:cNvCxnSpPr/>
            <p:nvPr/>
          </p:nvCxnSpPr>
          <p:spPr>
            <a:xfrm flipH="1">
              <a:off x="5438093" y="4347132"/>
              <a:ext cx="2246290"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692062-0175-4E32-8040-5D3DAE65235E}"/>
                </a:ext>
              </a:extLst>
            </p:cNvPr>
            <p:cNvCxnSpPr/>
            <p:nvPr/>
          </p:nvCxnSpPr>
          <p:spPr>
            <a:xfrm>
              <a:off x="5338332" y="4018155"/>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29A71048-B5AD-47A7-A1FD-60AEEDB22D05}"/>
              </a:ext>
            </a:extLst>
          </p:cNvPr>
          <p:cNvGrpSpPr/>
          <p:nvPr/>
        </p:nvGrpSpPr>
        <p:grpSpPr>
          <a:xfrm>
            <a:off x="3476165" y="4365350"/>
            <a:ext cx="5841995" cy="328978"/>
            <a:chOff x="1830245" y="4568549"/>
            <a:chExt cx="5841995" cy="328978"/>
          </a:xfrm>
        </p:grpSpPr>
        <p:cxnSp>
          <p:nvCxnSpPr>
            <p:cNvPr id="52" name="Straight Connector 51">
              <a:extLst>
                <a:ext uri="{FF2B5EF4-FFF2-40B4-BE49-F238E27FC236}">
                  <a16:creationId xmlns:a16="http://schemas.microsoft.com/office/drawing/2014/main" id="{381D003F-EEEC-44B0-8D98-E308E7E3E9A2}"/>
                </a:ext>
              </a:extLst>
            </p:cNvPr>
            <p:cNvCxnSpPr/>
            <p:nvPr/>
          </p:nvCxnSpPr>
          <p:spPr>
            <a:xfrm flipH="1">
              <a:off x="1830245" y="4897526"/>
              <a:ext cx="3500446"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986B5B-93F0-4F83-B131-47D7253CAB81}"/>
                </a:ext>
              </a:extLst>
            </p:cNvPr>
            <p:cNvCxnSpPr/>
            <p:nvPr/>
          </p:nvCxnSpPr>
          <p:spPr>
            <a:xfrm flipH="1">
              <a:off x="5338332" y="4568549"/>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0A1BAAB-71DA-4CA5-8AB8-BBD8971C0361}"/>
                </a:ext>
              </a:extLst>
            </p:cNvPr>
            <p:cNvCxnSpPr/>
            <p:nvPr/>
          </p:nvCxnSpPr>
          <p:spPr>
            <a:xfrm flipH="1">
              <a:off x="5430009" y="4568549"/>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F460979-47EE-4492-8AC5-ABB3DA1CA8C2}"/>
                </a:ext>
              </a:extLst>
            </p:cNvPr>
            <p:cNvCxnSpPr/>
            <p:nvPr/>
          </p:nvCxnSpPr>
          <p:spPr>
            <a:xfrm flipH="1">
              <a:off x="6198421" y="4897526"/>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CC2B73-51BB-42B9-A7AA-4A13163A049E}"/>
                </a:ext>
              </a:extLst>
            </p:cNvPr>
            <p:cNvCxnSpPr/>
            <p:nvPr/>
          </p:nvCxnSpPr>
          <p:spPr>
            <a:xfrm>
              <a:off x="6122066" y="4568549"/>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835DBA8F-EFF4-4001-A1D8-F56EB1F2BAA1}"/>
              </a:ext>
            </a:extLst>
          </p:cNvPr>
          <p:cNvGrpSpPr/>
          <p:nvPr/>
        </p:nvGrpSpPr>
        <p:grpSpPr>
          <a:xfrm>
            <a:off x="3470829" y="5003201"/>
            <a:ext cx="5875850" cy="328977"/>
            <a:chOff x="1824909" y="5206400"/>
            <a:chExt cx="5875850" cy="328977"/>
          </a:xfrm>
        </p:grpSpPr>
        <p:cxnSp>
          <p:nvCxnSpPr>
            <p:cNvPr id="58" name="Straight Connector 57">
              <a:extLst>
                <a:ext uri="{FF2B5EF4-FFF2-40B4-BE49-F238E27FC236}">
                  <a16:creationId xmlns:a16="http://schemas.microsoft.com/office/drawing/2014/main" id="{FCB21445-DAB8-4503-96FC-5F93559EF3C9}"/>
                </a:ext>
              </a:extLst>
            </p:cNvPr>
            <p:cNvCxnSpPr/>
            <p:nvPr/>
          </p:nvCxnSpPr>
          <p:spPr>
            <a:xfrm flipH="1">
              <a:off x="1824909" y="5535377"/>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19DA967-D18D-43D3-B657-5CF78C156FB4}"/>
                </a:ext>
              </a:extLst>
            </p:cNvPr>
            <p:cNvCxnSpPr/>
            <p:nvPr/>
          </p:nvCxnSpPr>
          <p:spPr>
            <a:xfrm flipH="1">
              <a:off x="4547025" y="5206400"/>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394EFA1-7C6D-41A4-90B5-C18A94D9B03D}"/>
                </a:ext>
              </a:extLst>
            </p:cNvPr>
            <p:cNvCxnSpPr/>
            <p:nvPr/>
          </p:nvCxnSpPr>
          <p:spPr>
            <a:xfrm flipH="1">
              <a:off x="4636154" y="5206400"/>
              <a:ext cx="306460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6C57CA0-6316-41AE-B7FA-559BAC08EAB1}"/>
              </a:ext>
            </a:extLst>
          </p:cNvPr>
          <p:cNvGrpSpPr/>
          <p:nvPr/>
        </p:nvGrpSpPr>
        <p:grpSpPr>
          <a:xfrm>
            <a:off x="3470829" y="5557109"/>
            <a:ext cx="5858370" cy="330283"/>
            <a:chOff x="1824909" y="5760308"/>
            <a:chExt cx="5858370" cy="330283"/>
          </a:xfrm>
        </p:grpSpPr>
        <p:cxnSp>
          <p:nvCxnSpPr>
            <p:cNvPr id="62" name="Straight Connector 61">
              <a:extLst>
                <a:ext uri="{FF2B5EF4-FFF2-40B4-BE49-F238E27FC236}">
                  <a16:creationId xmlns:a16="http://schemas.microsoft.com/office/drawing/2014/main" id="{5D7A4089-0EC4-465C-BE6C-064D4001F5D6}"/>
                </a:ext>
              </a:extLst>
            </p:cNvPr>
            <p:cNvCxnSpPr/>
            <p:nvPr/>
          </p:nvCxnSpPr>
          <p:spPr>
            <a:xfrm flipH="1">
              <a:off x="2308260" y="6089284"/>
              <a:ext cx="301709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4B2BE80-833F-408D-8412-288D1BDB1A72}"/>
                </a:ext>
              </a:extLst>
            </p:cNvPr>
            <p:cNvCxnSpPr/>
            <p:nvPr/>
          </p:nvCxnSpPr>
          <p:spPr>
            <a:xfrm flipH="1">
              <a:off x="5332996" y="5760308"/>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3940D23-53F0-4C50-A312-1521EA47272B}"/>
                </a:ext>
              </a:extLst>
            </p:cNvPr>
            <p:cNvCxnSpPr/>
            <p:nvPr/>
          </p:nvCxnSpPr>
          <p:spPr>
            <a:xfrm flipH="1">
              <a:off x="5441048" y="5760308"/>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88A1676-DE5D-4C97-9F88-EA4757C939D2}"/>
                </a:ext>
              </a:extLst>
            </p:cNvPr>
            <p:cNvCxnSpPr/>
            <p:nvPr/>
          </p:nvCxnSpPr>
          <p:spPr>
            <a:xfrm flipH="1">
              <a:off x="6209460" y="6089284"/>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F549FDF-218C-4CFE-B7BB-C34A865A5671}"/>
                </a:ext>
              </a:extLst>
            </p:cNvPr>
            <p:cNvCxnSpPr/>
            <p:nvPr/>
          </p:nvCxnSpPr>
          <p:spPr>
            <a:xfrm>
              <a:off x="6116730" y="57603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E024A23-6BF1-4EB2-91C9-4FC279600754}"/>
                </a:ext>
              </a:extLst>
            </p:cNvPr>
            <p:cNvCxnSpPr/>
            <p:nvPr/>
          </p:nvCxnSpPr>
          <p:spPr>
            <a:xfrm flipH="1">
              <a:off x="1824909" y="5761614"/>
              <a:ext cx="35957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FFB3074-D552-421E-9A92-73C6A64F4319}"/>
                </a:ext>
              </a:extLst>
            </p:cNvPr>
            <p:cNvCxnSpPr/>
            <p:nvPr/>
          </p:nvCxnSpPr>
          <p:spPr>
            <a:xfrm>
              <a:off x="2192125" y="5761614"/>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5699918E-56F0-48C8-B927-F8B8465AFB3F}"/>
              </a:ext>
            </a:extLst>
          </p:cNvPr>
          <p:cNvSpPr txBox="1"/>
          <p:nvPr/>
        </p:nvSpPr>
        <p:spPr>
          <a:xfrm>
            <a:off x="2712720" y="1188166"/>
            <a:ext cx="888533" cy="398628"/>
          </a:xfrm>
          <a:prstGeom prst="rect">
            <a:avLst/>
          </a:prstGeom>
          <a:noFill/>
        </p:spPr>
        <p:txBody>
          <a:bodyPr wrap="square" rtlCol="0">
            <a:spAutoFit/>
          </a:bodyPr>
          <a:lstStyle/>
          <a:p>
            <a:r>
              <a:rPr lang="en-IN" dirty="0"/>
              <a:t>Clock</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492784CA-A189-42F6-8930-520795604BDA}"/>
                  </a:ext>
                </a:extLst>
              </p:cNvPr>
              <p:cNvSpPr txBox="1"/>
              <p:nvPr/>
            </p:nvSpPr>
            <p:spPr>
              <a:xfrm>
                <a:off x="2986409" y="193837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xmlns="">
          <p:sp>
            <p:nvSpPr>
              <p:cNvPr id="70" name="TextBox 69">
                <a:extLst>
                  <a:ext uri="{FF2B5EF4-FFF2-40B4-BE49-F238E27FC236}">
                    <a16:creationId xmlns:a16="http://schemas.microsoft.com/office/drawing/2014/main" id="{492784CA-A189-42F6-8930-520795604BDA}"/>
                  </a:ext>
                </a:extLst>
              </p:cNvPr>
              <p:cNvSpPr txBox="1">
                <a:spLocks noRot="1" noChangeAspect="1" noMove="1" noResize="1" noEditPoints="1" noAdjustHandles="1" noChangeArrowheads="1" noChangeShapeType="1" noTextEdit="1"/>
              </p:cNvSpPr>
              <p:nvPr/>
            </p:nvSpPr>
            <p:spPr>
              <a:xfrm>
                <a:off x="2986409" y="1938371"/>
                <a:ext cx="611314" cy="398628"/>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64B0835-51FC-432E-B6F3-52F17A22B9D9}"/>
                  </a:ext>
                </a:extLst>
              </p:cNvPr>
              <p:cNvSpPr txBox="1"/>
              <p:nvPr/>
            </p:nvSpPr>
            <p:spPr>
              <a:xfrm>
                <a:off x="2977042" y="2533167"/>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xmlns="">
          <p:sp>
            <p:nvSpPr>
              <p:cNvPr id="71" name="TextBox 70">
                <a:extLst>
                  <a:ext uri="{FF2B5EF4-FFF2-40B4-BE49-F238E27FC236}">
                    <a16:creationId xmlns:a16="http://schemas.microsoft.com/office/drawing/2014/main" id="{B64B0835-51FC-432E-B6F3-52F17A22B9D9}"/>
                  </a:ext>
                </a:extLst>
              </p:cNvPr>
              <p:cNvSpPr txBox="1">
                <a:spLocks noRot="1" noChangeAspect="1" noMove="1" noResize="1" noEditPoints="1" noAdjustHandles="1" noChangeArrowheads="1" noChangeShapeType="1" noTextEdit="1"/>
              </p:cNvSpPr>
              <p:nvPr/>
            </p:nvSpPr>
            <p:spPr>
              <a:xfrm>
                <a:off x="2977042" y="2533167"/>
                <a:ext cx="611314" cy="39862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792A6D61-A1F4-4BDD-A894-B7BCAE309836}"/>
                  </a:ext>
                </a:extLst>
              </p:cNvPr>
              <p:cNvSpPr txBox="1"/>
              <p:nvPr/>
            </p:nvSpPr>
            <p:spPr>
              <a:xfrm>
                <a:off x="2986409" y="3212789"/>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xmlns="">
          <p:sp>
            <p:nvSpPr>
              <p:cNvPr id="72" name="TextBox 71">
                <a:extLst>
                  <a:ext uri="{FF2B5EF4-FFF2-40B4-BE49-F238E27FC236}">
                    <a16:creationId xmlns:a16="http://schemas.microsoft.com/office/drawing/2014/main" id="{792A6D61-A1F4-4BDD-A894-B7BCAE309836}"/>
                  </a:ext>
                </a:extLst>
              </p:cNvPr>
              <p:cNvSpPr txBox="1">
                <a:spLocks noRot="1" noChangeAspect="1" noMove="1" noResize="1" noEditPoints="1" noAdjustHandles="1" noChangeArrowheads="1" noChangeShapeType="1" noTextEdit="1"/>
              </p:cNvSpPr>
              <p:nvPr/>
            </p:nvSpPr>
            <p:spPr>
              <a:xfrm>
                <a:off x="2986409" y="3212789"/>
                <a:ext cx="611314" cy="39862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0007D089-FA55-47C0-B4E9-54089A78D253}"/>
                  </a:ext>
                </a:extLst>
              </p:cNvPr>
              <p:cNvSpPr txBox="1"/>
              <p:nvPr/>
            </p:nvSpPr>
            <p:spPr>
              <a:xfrm>
                <a:off x="2993533" y="3853112"/>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3</m:t>
                          </m:r>
                        </m:sub>
                      </m:sSub>
                    </m:oMath>
                  </m:oMathPara>
                </a14:m>
                <a:endParaRPr lang="en-IN" dirty="0"/>
              </a:p>
            </p:txBody>
          </p:sp>
        </mc:Choice>
        <mc:Fallback xmlns="">
          <p:sp>
            <p:nvSpPr>
              <p:cNvPr id="73" name="TextBox 72">
                <a:extLst>
                  <a:ext uri="{FF2B5EF4-FFF2-40B4-BE49-F238E27FC236}">
                    <a16:creationId xmlns:a16="http://schemas.microsoft.com/office/drawing/2014/main" id="{0007D089-FA55-47C0-B4E9-54089A78D253}"/>
                  </a:ext>
                </a:extLst>
              </p:cNvPr>
              <p:cNvSpPr txBox="1">
                <a:spLocks noRot="1" noChangeAspect="1" noMove="1" noResize="1" noEditPoints="1" noAdjustHandles="1" noChangeArrowheads="1" noChangeShapeType="1" noTextEdit="1"/>
              </p:cNvSpPr>
              <p:nvPr/>
            </p:nvSpPr>
            <p:spPr>
              <a:xfrm>
                <a:off x="2993533" y="3853112"/>
                <a:ext cx="611314" cy="39862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719A301-042D-4A9D-B342-AB1881CEEEAC}"/>
                  </a:ext>
                </a:extLst>
              </p:cNvPr>
              <p:cNvSpPr txBox="1"/>
              <p:nvPr/>
            </p:nvSpPr>
            <p:spPr>
              <a:xfrm>
                <a:off x="2993533" y="4387207"/>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4</m:t>
                          </m:r>
                        </m:sub>
                      </m:sSub>
                    </m:oMath>
                  </m:oMathPara>
                </a14:m>
                <a:endParaRPr lang="en-IN" dirty="0"/>
              </a:p>
            </p:txBody>
          </p:sp>
        </mc:Choice>
        <mc:Fallback xmlns="">
          <p:sp>
            <p:nvSpPr>
              <p:cNvPr id="74" name="TextBox 73">
                <a:extLst>
                  <a:ext uri="{FF2B5EF4-FFF2-40B4-BE49-F238E27FC236}">
                    <a16:creationId xmlns:a16="http://schemas.microsoft.com/office/drawing/2014/main" id="{A719A301-042D-4A9D-B342-AB1881CEEEAC}"/>
                  </a:ext>
                </a:extLst>
              </p:cNvPr>
              <p:cNvSpPr txBox="1">
                <a:spLocks noRot="1" noChangeAspect="1" noMove="1" noResize="1" noEditPoints="1" noAdjustHandles="1" noChangeArrowheads="1" noChangeShapeType="1" noTextEdit="1"/>
              </p:cNvSpPr>
              <p:nvPr/>
            </p:nvSpPr>
            <p:spPr>
              <a:xfrm>
                <a:off x="2993533" y="4387207"/>
                <a:ext cx="611314" cy="39862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C68DDADD-B935-45CF-AEC1-7E11A1903889}"/>
                  </a:ext>
                </a:extLst>
              </p:cNvPr>
              <p:cNvSpPr txBox="1"/>
              <p:nvPr/>
            </p:nvSpPr>
            <p:spPr>
              <a:xfrm>
                <a:off x="2995946" y="4988982"/>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3</m:t>
                          </m:r>
                        </m:sub>
                      </m:sSub>
                    </m:oMath>
                  </m:oMathPara>
                </a14:m>
                <a:endParaRPr lang="en-IN" dirty="0"/>
              </a:p>
            </p:txBody>
          </p:sp>
        </mc:Choice>
        <mc:Fallback xmlns="">
          <p:sp>
            <p:nvSpPr>
              <p:cNvPr id="75" name="TextBox 74">
                <a:extLst>
                  <a:ext uri="{FF2B5EF4-FFF2-40B4-BE49-F238E27FC236}">
                    <a16:creationId xmlns:a16="http://schemas.microsoft.com/office/drawing/2014/main" id="{C68DDADD-B935-45CF-AEC1-7E11A1903889}"/>
                  </a:ext>
                </a:extLst>
              </p:cNvPr>
              <p:cNvSpPr txBox="1">
                <a:spLocks noRot="1" noChangeAspect="1" noMove="1" noResize="1" noEditPoints="1" noAdjustHandles="1" noChangeArrowheads="1" noChangeShapeType="1" noTextEdit="1"/>
              </p:cNvSpPr>
              <p:nvPr/>
            </p:nvSpPr>
            <p:spPr>
              <a:xfrm>
                <a:off x="2995946" y="4988982"/>
                <a:ext cx="611314" cy="398628"/>
              </a:xfrm>
              <a:prstGeom prst="rect">
                <a:avLst/>
              </a:prstGeom>
              <a:blipFill>
                <a:blip r:embed="rId7"/>
                <a:stretch>
                  <a:fillRect/>
                </a:stretch>
              </a:blipFill>
            </p:spPr>
            <p:txBody>
              <a:bodyPr/>
              <a:lstStyle/>
              <a:p>
                <a:r>
                  <a:rPr lang="en-IN">
                    <a:noFill/>
                  </a:rPr>
                  <a:t> </a:t>
                </a:r>
              </a:p>
            </p:txBody>
          </p:sp>
        </mc:Fallback>
      </mc:AlternateContent>
      <p:sp>
        <p:nvSpPr>
          <p:cNvPr id="76" name="TextBox 75">
            <a:extLst>
              <a:ext uri="{FF2B5EF4-FFF2-40B4-BE49-F238E27FC236}">
                <a16:creationId xmlns:a16="http://schemas.microsoft.com/office/drawing/2014/main" id="{9756B4A6-C907-4CCD-A195-E57B553CA6AB}"/>
              </a:ext>
            </a:extLst>
          </p:cNvPr>
          <p:cNvSpPr txBox="1"/>
          <p:nvPr/>
        </p:nvSpPr>
        <p:spPr>
          <a:xfrm>
            <a:off x="2614266" y="5582443"/>
            <a:ext cx="895025" cy="369332"/>
          </a:xfrm>
          <a:prstGeom prst="rect">
            <a:avLst/>
          </a:prstGeom>
          <a:noFill/>
        </p:spPr>
        <p:txBody>
          <a:bodyPr wrap="square" rtlCol="0">
            <a:spAutoFit/>
          </a:bodyPr>
          <a:lstStyle/>
          <a:p>
            <a:pPr algn="r"/>
            <a:r>
              <a:rPr lang="en-IN" dirty="0"/>
              <a:t>CLR SC</a:t>
            </a: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3713145D-36AA-4B38-9D35-A7CB1DB8A985}"/>
                  </a:ext>
                </a:extLst>
              </p:cNvPr>
              <p:cNvSpPr txBox="1"/>
              <p:nvPr/>
            </p:nvSpPr>
            <p:spPr>
              <a:xfrm>
                <a:off x="4324728" y="71120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xmlns="">
          <p:sp>
            <p:nvSpPr>
              <p:cNvPr id="77" name="TextBox 76">
                <a:extLst>
                  <a:ext uri="{FF2B5EF4-FFF2-40B4-BE49-F238E27FC236}">
                    <a16:creationId xmlns:a16="http://schemas.microsoft.com/office/drawing/2014/main" id="{3713145D-36AA-4B38-9D35-A7CB1DB8A985}"/>
                  </a:ext>
                </a:extLst>
              </p:cNvPr>
              <p:cNvSpPr txBox="1">
                <a:spLocks noRot="1" noChangeAspect="1" noMove="1" noResize="1" noEditPoints="1" noAdjustHandles="1" noChangeArrowheads="1" noChangeShapeType="1" noTextEdit="1"/>
              </p:cNvSpPr>
              <p:nvPr/>
            </p:nvSpPr>
            <p:spPr>
              <a:xfrm>
                <a:off x="4324728" y="711201"/>
                <a:ext cx="611314" cy="39862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BF2796D-5446-472C-8742-D919930FEBC2}"/>
                  </a:ext>
                </a:extLst>
              </p:cNvPr>
              <p:cNvSpPr txBox="1"/>
              <p:nvPr/>
            </p:nvSpPr>
            <p:spPr>
              <a:xfrm>
                <a:off x="5142671" y="71120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xmlns="">
          <p:sp>
            <p:nvSpPr>
              <p:cNvPr id="78" name="TextBox 77">
                <a:extLst>
                  <a:ext uri="{FF2B5EF4-FFF2-40B4-BE49-F238E27FC236}">
                    <a16:creationId xmlns:a16="http://schemas.microsoft.com/office/drawing/2014/main" id="{3BF2796D-5446-472C-8742-D919930FEBC2}"/>
                  </a:ext>
                </a:extLst>
              </p:cNvPr>
              <p:cNvSpPr txBox="1">
                <a:spLocks noRot="1" noChangeAspect="1" noMove="1" noResize="1" noEditPoints="1" noAdjustHandles="1" noChangeArrowheads="1" noChangeShapeType="1" noTextEdit="1"/>
              </p:cNvSpPr>
              <p:nvPr/>
            </p:nvSpPr>
            <p:spPr>
              <a:xfrm>
                <a:off x="5142671" y="711201"/>
                <a:ext cx="611314" cy="398628"/>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370E85EA-0700-4DDB-BF66-BD8DEDA13C76}"/>
                  </a:ext>
                </a:extLst>
              </p:cNvPr>
              <p:cNvSpPr txBox="1"/>
              <p:nvPr/>
            </p:nvSpPr>
            <p:spPr>
              <a:xfrm>
                <a:off x="5926845" y="71196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xmlns="">
          <p:sp>
            <p:nvSpPr>
              <p:cNvPr id="79" name="TextBox 78">
                <a:extLst>
                  <a:ext uri="{FF2B5EF4-FFF2-40B4-BE49-F238E27FC236}">
                    <a16:creationId xmlns:a16="http://schemas.microsoft.com/office/drawing/2014/main" id="{370E85EA-0700-4DDB-BF66-BD8DEDA13C76}"/>
                  </a:ext>
                </a:extLst>
              </p:cNvPr>
              <p:cNvSpPr txBox="1">
                <a:spLocks noRot="1" noChangeAspect="1" noMove="1" noResize="1" noEditPoints="1" noAdjustHandles="1" noChangeArrowheads="1" noChangeShapeType="1" noTextEdit="1"/>
              </p:cNvSpPr>
              <p:nvPr/>
            </p:nvSpPr>
            <p:spPr>
              <a:xfrm>
                <a:off x="5926845" y="711960"/>
                <a:ext cx="611314" cy="398628"/>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6CE70008-07C7-4A82-BE49-A610E2D035D1}"/>
                  </a:ext>
                </a:extLst>
              </p:cNvPr>
              <p:cNvSpPr txBox="1"/>
              <p:nvPr/>
            </p:nvSpPr>
            <p:spPr>
              <a:xfrm>
                <a:off x="6711019" y="732778"/>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3</m:t>
                          </m:r>
                        </m:sub>
                      </m:sSub>
                    </m:oMath>
                  </m:oMathPara>
                </a14:m>
                <a:endParaRPr lang="en-IN" dirty="0"/>
              </a:p>
            </p:txBody>
          </p:sp>
        </mc:Choice>
        <mc:Fallback xmlns="">
          <p:sp>
            <p:nvSpPr>
              <p:cNvPr id="80" name="TextBox 79">
                <a:extLst>
                  <a:ext uri="{FF2B5EF4-FFF2-40B4-BE49-F238E27FC236}">
                    <a16:creationId xmlns:a16="http://schemas.microsoft.com/office/drawing/2014/main" id="{6CE70008-07C7-4A82-BE49-A610E2D035D1}"/>
                  </a:ext>
                </a:extLst>
              </p:cNvPr>
              <p:cNvSpPr txBox="1">
                <a:spLocks noRot="1" noChangeAspect="1" noMove="1" noResize="1" noEditPoints="1" noAdjustHandles="1" noChangeArrowheads="1" noChangeShapeType="1" noTextEdit="1"/>
              </p:cNvSpPr>
              <p:nvPr/>
            </p:nvSpPr>
            <p:spPr>
              <a:xfrm>
                <a:off x="6711019" y="732778"/>
                <a:ext cx="611314" cy="398628"/>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9E3765B-1E62-4226-A23C-CFE3E972086B}"/>
                  </a:ext>
                </a:extLst>
              </p:cNvPr>
              <p:cNvSpPr txBox="1"/>
              <p:nvPr/>
            </p:nvSpPr>
            <p:spPr>
              <a:xfrm>
                <a:off x="7500658" y="73342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4</m:t>
                          </m:r>
                        </m:sub>
                      </m:sSub>
                    </m:oMath>
                  </m:oMathPara>
                </a14:m>
                <a:endParaRPr lang="en-IN" dirty="0"/>
              </a:p>
            </p:txBody>
          </p:sp>
        </mc:Choice>
        <mc:Fallback xmlns="">
          <p:sp>
            <p:nvSpPr>
              <p:cNvPr id="81" name="TextBox 80">
                <a:extLst>
                  <a:ext uri="{FF2B5EF4-FFF2-40B4-BE49-F238E27FC236}">
                    <a16:creationId xmlns:a16="http://schemas.microsoft.com/office/drawing/2014/main" id="{D9E3765B-1E62-4226-A23C-CFE3E972086B}"/>
                  </a:ext>
                </a:extLst>
              </p:cNvPr>
              <p:cNvSpPr txBox="1">
                <a:spLocks noRot="1" noChangeAspect="1" noMove="1" noResize="1" noEditPoints="1" noAdjustHandles="1" noChangeArrowheads="1" noChangeShapeType="1" noTextEdit="1"/>
              </p:cNvSpPr>
              <p:nvPr/>
            </p:nvSpPr>
            <p:spPr>
              <a:xfrm>
                <a:off x="7500658" y="733420"/>
                <a:ext cx="611314" cy="398628"/>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267841FA-F090-4D5F-84C8-5B260005BF44}"/>
                  </a:ext>
                </a:extLst>
              </p:cNvPr>
              <p:cNvSpPr txBox="1"/>
              <p:nvPr/>
            </p:nvSpPr>
            <p:spPr>
              <a:xfrm>
                <a:off x="8286632" y="726205"/>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5</m:t>
                          </m:r>
                        </m:sub>
                      </m:sSub>
                    </m:oMath>
                  </m:oMathPara>
                </a14:m>
                <a:endParaRPr lang="en-IN" dirty="0"/>
              </a:p>
            </p:txBody>
          </p:sp>
        </mc:Choice>
        <mc:Fallback xmlns="">
          <p:sp>
            <p:nvSpPr>
              <p:cNvPr id="82" name="TextBox 81">
                <a:extLst>
                  <a:ext uri="{FF2B5EF4-FFF2-40B4-BE49-F238E27FC236}">
                    <a16:creationId xmlns:a16="http://schemas.microsoft.com/office/drawing/2014/main" id="{267841FA-F090-4D5F-84C8-5B260005BF44}"/>
                  </a:ext>
                </a:extLst>
              </p:cNvPr>
              <p:cNvSpPr txBox="1">
                <a:spLocks noRot="1" noChangeAspect="1" noMove="1" noResize="1" noEditPoints="1" noAdjustHandles="1" noChangeArrowheads="1" noChangeShapeType="1" noTextEdit="1"/>
              </p:cNvSpPr>
              <p:nvPr/>
            </p:nvSpPr>
            <p:spPr>
              <a:xfrm>
                <a:off x="8286632" y="726205"/>
                <a:ext cx="611314" cy="398628"/>
              </a:xfrm>
              <a:prstGeom prst="rect">
                <a:avLst/>
              </a:prstGeom>
              <a:blipFill>
                <a:blip r:embed="rId13"/>
                <a:stretch>
                  <a:fillRect/>
                </a:stretch>
              </a:blipFill>
            </p:spPr>
            <p:txBody>
              <a:bodyPr/>
              <a:lstStyle/>
              <a:p>
                <a:r>
                  <a:rPr lang="en-IN">
                    <a:noFill/>
                  </a:rPr>
                  <a:t> </a:t>
                </a:r>
              </a:p>
            </p:txBody>
          </p:sp>
        </mc:Fallback>
      </mc:AlternateContent>
      <p:grpSp>
        <p:nvGrpSpPr>
          <p:cNvPr id="83" name="Group 82">
            <a:extLst>
              <a:ext uri="{FF2B5EF4-FFF2-40B4-BE49-F238E27FC236}">
                <a16:creationId xmlns:a16="http://schemas.microsoft.com/office/drawing/2014/main" id="{C4BDD899-E4D6-47B5-833F-D5E719CE5C1A}"/>
              </a:ext>
            </a:extLst>
          </p:cNvPr>
          <p:cNvGrpSpPr/>
          <p:nvPr/>
        </p:nvGrpSpPr>
        <p:grpSpPr>
          <a:xfrm>
            <a:off x="7757910" y="1906835"/>
            <a:ext cx="1643395" cy="337000"/>
            <a:chOff x="6111990" y="2110034"/>
            <a:chExt cx="1643395" cy="337000"/>
          </a:xfrm>
        </p:grpSpPr>
        <p:cxnSp>
          <p:nvCxnSpPr>
            <p:cNvPr id="84" name="Straight Connector 83">
              <a:extLst>
                <a:ext uri="{FF2B5EF4-FFF2-40B4-BE49-F238E27FC236}">
                  <a16:creationId xmlns:a16="http://schemas.microsoft.com/office/drawing/2014/main" id="{A257B772-32D0-40A6-9835-42C4A6AC2D00}"/>
                </a:ext>
              </a:extLst>
            </p:cNvPr>
            <p:cNvCxnSpPr/>
            <p:nvPr/>
          </p:nvCxnSpPr>
          <p:spPr>
            <a:xfrm flipH="1">
              <a:off x="6195346" y="2118057"/>
              <a:ext cx="720000"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427D687-C180-419A-9B80-10F2456D51C5}"/>
                </a:ext>
              </a:extLst>
            </p:cNvPr>
            <p:cNvCxnSpPr/>
            <p:nvPr/>
          </p:nvCxnSpPr>
          <p:spPr>
            <a:xfrm flipH="1">
              <a:off x="6111990"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04FA2B-4F11-4000-AEEA-8645417C8384}"/>
                </a:ext>
              </a:extLst>
            </p:cNvPr>
            <p:cNvCxnSpPr/>
            <p:nvPr/>
          </p:nvCxnSpPr>
          <p:spPr>
            <a:xfrm flipH="1" flipV="1">
              <a:off x="7014265" y="2436437"/>
              <a:ext cx="741120" cy="1059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192D3AB-21B8-4930-8141-B15FD45A41AE}"/>
                </a:ext>
              </a:extLst>
            </p:cNvPr>
            <p:cNvCxnSpPr/>
            <p:nvPr/>
          </p:nvCxnSpPr>
          <p:spPr>
            <a:xfrm>
              <a:off x="6904653" y="2110034"/>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cxnSp>
        <p:nvCxnSpPr>
          <p:cNvPr id="88" name="Curved Connector 16">
            <a:extLst>
              <a:ext uri="{FF2B5EF4-FFF2-40B4-BE49-F238E27FC236}">
                <a16:creationId xmlns:a16="http://schemas.microsoft.com/office/drawing/2014/main" id="{B6124B54-3323-4B68-A236-79C6647FA1A9}"/>
              </a:ext>
            </a:extLst>
          </p:cNvPr>
          <p:cNvCxnSpPr/>
          <p:nvPr/>
        </p:nvCxnSpPr>
        <p:spPr>
          <a:xfrm rot="5400000">
            <a:off x="6861243" y="4604495"/>
            <a:ext cx="1135813" cy="657523"/>
          </a:xfrm>
          <a:prstGeom prst="curvedConnector3">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Curved Connector 19">
            <a:extLst>
              <a:ext uri="{FF2B5EF4-FFF2-40B4-BE49-F238E27FC236}">
                <a16:creationId xmlns:a16="http://schemas.microsoft.com/office/drawing/2014/main" id="{225ABFAC-C8EE-46A3-86E4-10BEEF8C3151}"/>
              </a:ext>
            </a:extLst>
          </p:cNvPr>
          <p:cNvCxnSpPr/>
          <p:nvPr/>
        </p:nvCxnSpPr>
        <p:spPr>
          <a:xfrm rot="5400000">
            <a:off x="7380303" y="5123556"/>
            <a:ext cx="497962" cy="257252"/>
          </a:xfrm>
          <a:prstGeom prst="curvedConnector3">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00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500"/>
                                        <p:tgtEl>
                                          <p:spTgt spid="7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fade">
                                      <p:cBhvr>
                                        <p:cTn id="34" dur="500"/>
                                        <p:tgtEl>
                                          <p:spTgt spid="7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fade">
                                      <p:cBhvr>
                                        <p:cTn id="43" dur="500"/>
                                        <p:tgtEl>
                                          <p:spTgt spid="8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fade">
                                      <p:cBhvr>
                                        <p:cTn id="57" dur="500"/>
                                        <p:tgtEl>
                                          <p:spTgt spid="7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fade">
                                      <p:cBhvr>
                                        <p:cTn id="65" dur="500"/>
                                        <p:tgtEl>
                                          <p:spTgt spid="7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fade">
                                      <p:cBhvr>
                                        <p:cTn id="73" dur="500"/>
                                        <p:tgtEl>
                                          <p:spTgt spid="7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500"/>
                                        <p:tgtEl>
                                          <p:spTgt spid="5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5"/>
                                        </p:tgtEl>
                                        <p:attrNameLst>
                                          <p:attrName>style.visibility</p:attrName>
                                        </p:attrNameLst>
                                      </p:cBhvr>
                                      <p:to>
                                        <p:strVal val="visible"/>
                                      </p:to>
                                    </p:set>
                                    <p:animEffect transition="in" filter="fade">
                                      <p:cBhvr>
                                        <p:cTn id="97" dur="500"/>
                                        <p:tgtEl>
                                          <p:spTgt spid="7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500"/>
                                        <p:tgtEl>
                                          <p:spTgt spid="6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fade">
                                      <p:cBhvr>
                                        <p:cTn id="105" dur="500"/>
                                        <p:tgtEl>
                                          <p:spTgt spid="76"/>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88"/>
                                        </p:tgtEl>
                                        <p:attrNameLst>
                                          <p:attrName>style.visibility</p:attrName>
                                        </p:attrNameLst>
                                      </p:cBhvr>
                                      <p:to>
                                        <p:strVal val="visible"/>
                                      </p:to>
                                    </p:set>
                                    <p:animEffect transition="in" filter="fade">
                                      <p:cBhvr>
                                        <p:cTn id="110" dur="500"/>
                                        <p:tgtEl>
                                          <p:spTgt spid="88"/>
                                        </p:tgtEl>
                                      </p:cBhvr>
                                    </p:animEffect>
                                  </p:childTnLst>
                                </p:cTn>
                              </p:par>
                              <p:par>
                                <p:cTn id="111" presetID="10" presetClass="entr" presetSubtype="0" fill="hold" nodeType="withEffect">
                                  <p:stCondLst>
                                    <p:cond delay="0"/>
                                  </p:stCondLst>
                                  <p:childTnLst>
                                    <p:set>
                                      <p:cBhvr>
                                        <p:cTn id="112" dur="1" fill="hold">
                                          <p:stCondLst>
                                            <p:cond delay="0"/>
                                          </p:stCondLst>
                                        </p:cTn>
                                        <p:tgtEl>
                                          <p:spTgt spid="89"/>
                                        </p:tgtEl>
                                        <p:attrNameLst>
                                          <p:attrName>style.visibility</p:attrName>
                                        </p:attrNameLst>
                                      </p:cBhvr>
                                      <p:to>
                                        <p:strVal val="visible"/>
                                      </p:to>
                                    </p:set>
                                    <p:animEffect transition="in" filter="fade">
                                      <p:cBhvr>
                                        <p:cTn id="113" dur="500"/>
                                        <p:tgtEl>
                                          <p:spTgt spid="89"/>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83"/>
                                        </p:tgtEl>
                                        <p:attrNameLst>
                                          <p:attrName>style.visibility</p:attrName>
                                        </p:attrNameLst>
                                      </p:cBhvr>
                                      <p:to>
                                        <p:strVal val="visible"/>
                                      </p:to>
                                    </p:set>
                                    <p:animEffect transition="in" filter="fade">
                                      <p:cBhvr>
                                        <p:cTn id="1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B20D-B98B-4EF0-B9EC-31DE3F4BB636}"/>
              </a:ext>
            </a:extLst>
          </p:cNvPr>
          <p:cNvSpPr>
            <a:spLocks noGrp="1"/>
          </p:cNvSpPr>
          <p:nvPr>
            <p:ph type="title"/>
          </p:nvPr>
        </p:nvSpPr>
        <p:spPr/>
        <p:txBody>
          <a:bodyPr/>
          <a:lstStyle/>
          <a:p>
            <a:r>
              <a:rPr lang="en-US" dirty="0"/>
              <a:t>Control Unit</a:t>
            </a:r>
            <a:endParaRPr lang="en-IN" dirty="0"/>
          </a:p>
        </p:txBody>
      </p:sp>
      <p:sp>
        <p:nvSpPr>
          <p:cNvPr id="3" name="Content Placeholder 2">
            <a:extLst>
              <a:ext uri="{FF2B5EF4-FFF2-40B4-BE49-F238E27FC236}">
                <a16:creationId xmlns:a16="http://schemas.microsoft.com/office/drawing/2014/main" id="{E7EB2A60-F96A-40EC-8474-61E030DCE7A7}"/>
              </a:ext>
            </a:extLst>
          </p:cNvPr>
          <p:cNvSpPr>
            <a:spLocks noGrp="1"/>
          </p:cNvSpPr>
          <p:nvPr>
            <p:ph idx="1"/>
          </p:nvPr>
        </p:nvSpPr>
        <p:spPr/>
        <p:txBody>
          <a:bodyPr/>
          <a:lstStyle/>
          <a:p>
            <a:pPr lvl="0" algn="just"/>
            <a:r>
              <a:rPr lang="en-US" dirty="0"/>
              <a:t>SC is incremented with every positive clock transition, unless its CLR input is active. </a:t>
            </a:r>
          </a:p>
          <a:p>
            <a:pPr algn="just"/>
            <a:r>
              <a:rPr lang="en-US" dirty="0"/>
              <a:t>This procedures the sequence of timing signals T</a:t>
            </a:r>
            <a:r>
              <a:rPr lang="en-US" baseline="-25000" dirty="0"/>
              <a:t>0</a:t>
            </a:r>
            <a:r>
              <a:rPr lang="en-US" dirty="0"/>
              <a:t>, T</a:t>
            </a:r>
            <a:r>
              <a:rPr lang="en-US" baseline="-25000" dirty="0"/>
              <a:t>1</a:t>
            </a:r>
            <a:r>
              <a:rPr lang="en-US" dirty="0"/>
              <a:t>, T</a:t>
            </a:r>
            <a:r>
              <a:rPr lang="en-US" baseline="-25000" dirty="0"/>
              <a:t>2</a:t>
            </a:r>
            <a:r>
              <a:rPr lang="en-US" dirty="0"/>
              <a:t>, T</a:t>
            </a:r>
            <a:r>
              <a:rPr lang="en-US" baseline="-25000" dirty="0"/>
              <a:t>3</a:t>
            </a:r>
            <a:r>
              <a:rPr lang="en-US" dirty="0"/>
              <a:t> and T</a:t>
            </a:r>
            <a:r>
              <a:rPr lang="en-US" baseline="-25000" dirty="0"/>
              <a:t>4</a:t>
            </a:r>
            <a:r>
              <a:rPr lang="en-US" dirty="0"/>
              <a:t>, and so on. If SC is not cleared, the timing signals will continue with T</a:t>
            </a:r>
            <a:r>
              <a:rPr lang="en-US" baseline="-25000" dirty="0"/>
              <a:t>5</a:t>
            </a:r>
            <a:r>
              <a:rPr lang="en-US" dirty="0"/>
              <a:t>, T</a:t>
            </a:r>
            <a:r>
              <a:rPr lang="en-US" baseline="-25000" dirty="0"/>
              <a:t>6</a:t>
            </a:r>
            <a:r>
              <a:rPr lang="en-US" dirty="0"/>
              <a:t>, up to T</a:t>
            </a:r>
            <a:r>
              <a:rPr lang="en-US" baseline="-25000" dirty="0"/>
              <a:t>15</a:t>
            </a:r>
            <a:r>
              <a:rPr lang="en-US" dirty="0"/>
              <a:t> and back to T</a:t>
            </a:r>
            <a:r>
              <a:rPr lang="en-US" baseline="-25000" dirty="0"/>
              <a:t>0</a:t>
            </a:r>
            <a:r>
              <a:rPr lang="en-US" dirty="0"/>
              <a:t>.</a:t>
            </a:r>
          </a:p>
          <a:p>
            <a:pPr lvl="0" algn="just"/>
            <a:r>
              <a:rPr lang="en-US" dirty="0"/>
              <a:t>The last three waveforms shows how SC is cleared when D</a:t>
            </a:r>
            <a:r>
              <a:rPr lang="en-US" baseline="-25000" dirty="0"/>
              <a:t>3</a:t>
            </a:r>
            <a:r>
              <a:rPr lang="en-US" dirty="0"/>
              <a:t>T</a:t>
            </a:r>
            <a:r>
              <a:rPr lang="en-US" baseline="-25000" dirty="0"/>
              <a:t>4</a:t>
            </a:r>
            <a:r>
              <a:rPr lang="en-US" dirty="0"/>
              <a:t> = 1.</a:t>
            </a:r>
          </a:p>
          <a:p>
            <a:pPr lvl="0" algn="just"/>
            <a:r>
              <a:rPr lang="en-US" dirty="0"/>
              <a:t>Output D</a:t>
            </a:r>
            <a:r>
              <a:rPr lang="en-US" baseline="-25000" dirty="0"/>
              <a:t>3</a:t>
            </a:r>
            <a:r>
              <a:rPr lang="en-US" dirty="0"/>
              <a:t> from the operation decoder becomes active at the end of timing signal T</a:t>
            </a:r>
            <a:r>
              <a:rPr lang="en-US" baseline="-25000" dirty="0"/>
              <a:t>2</a:t>
            </a:r>
            <a:r>
              <a:rPr lang="en-US" dirty="0"/>
              <a:t>.</a:t>
            </a:r>
          </a:p>
          <a:p>
            <a:pPr lvl="0" algn="just"/>
            <a:r>
              <a:rPr lang="en-US" dirty="0"/>
              <a:t>When timing signal T</a:t>
            </a:r>
            <a:r>
              <a:rPr lang="en-US" baseline="-25000" dirty="0"/>
              <a:t>4</a:t>
            </a:r>
            <a:r>
              <a:rPr lang="en-US" dirty="0"/>
              <a:t> becomes active, the output of the AND gate that implements the control function D</a:t>
            </a:r>
            <a:r>
              <a:rPr lang="en-US" baseline="-25000" dirty="0"/>
              <a:t>3</a:t>
            </a:r>
            <a:r>
              <a:rPr lang="en-US" dirty="0"/>
              <a:t>T</a:t>
            </a:r>
            <a:r>
              <a:rPr lang="en-US" baseline="-25000" dirty="0"/>
              <a:t>4</a:t>
            </a:r>
            <a:r>
              <a:rPr lang="en-US" dirty="0"/>
              <a:t> becomes active.</a:t>
            </a:r>
          </a:p>
          <a:p>
            <a:pPr algn="just"/>
            <a:r>
              <a:rPr lang="en-US" dirty="0"/>
              <a:t>This signal is applied to the CLR input of SC.</a:t>
            </a:r>
          </a:p>
          <a:p>
            <a:pPr algn="just"/>
            <a:r>
              <a:rPr lang="en-US" dirty="0"/>
              <a:t>On the next positive clock transition the counter is cleared to 0.</a:t>
            </a:r>
          </a:p>
          <a:p>
            <a:pPr algn="just"/>
            <a:r>
              <a:rPr lang="en-US" dirty="0"/>
              <a:t>This causes the timing signal T</a:t>
            </a:r>
            <a:r>
              <a:rPr lang="en-US" baseline="-25000" dirty="0"/>
              <a:t>0</a:t>
            </a:r>
            <a:r>
              <a:rPr lang="en-US" dirty="0"/>
              <a:t> to become active instead of T</a:t>
            </a:r>
            <a:r>
              <a:rPr lang="en-US" baseline="-25000" dirty="0"/>
              <a:t>5</a:t>
            </a:r>
            <a:r>
              <a:rPr lang="en-US" dirty="0"/>
              <a:t> that would have been active if SC were incremented instead of cleared.</a:t>
            </a:r>
          </a:p>
          <a:p>
            <a:endParaRPr lang="en-IN" dirty="0"/>
          </a:p>
        </p:txBody>
      </p:sp>
    </p:spTree>
    <p:extLst>
      <p:ext uri="{BB962C8B-B14F-4D97-AF65-F5344CB8AC3E}">
        <p14:creationId xmlns:p14="http://schemas.microsoft.com/office/powerpoint/2010/main" val="149623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D2E7-581A-4E9E-A776-5112E79FBA48}"/>
              </a:ext>
            </a:extLst>
          </p:cNvPr>
          <p:cNvSpPr>
            <a:spLocks noGrp="1"/>
          </p:cNvSpPr>
          <p:nvPr>
            <p:ph type="title"/>
          </p:nvPr>
        </p:nvSpPr>
        <p:spPr/>
        <p:txBody>
          <a:bodyPr/>
          <a:lstStyle/>
          <a:p>
            <a:r>
              <a:rPr lang="en-US" dirty="0"/>
              <a:t>Control Organization</a:t>
            </a:r>
            <a:endParaRPr lang="en-IN" dirty="0"/>
          </a:p>
        </p:txBody>
      </p:sp>
      <p:sp>
        <p:nvSpPr>
          <p:cNvPr id="3" name="Content Placeholder 2">
            <a:extLst>
              <a:ext uri="{FF2B5EF4-FFF2-40B4-BE49-F238E27FC236}">
                <a16:creationId xmlns:a16="http://schemas.microsoft.com/office/drawing/2014/main" id="{CD017939-3974-4326-9807-8929A4FCAAFB}"/>
              </a:ext>
            </a:extLst>
          </p:cNvPr>
          <p:cNvSpPr>
            <a:spLocks noGrp="1"/>
          </p:cNvSpPr>
          <p:nvPr>
            <p:ph idx="1"/>
          </p:nvPr>
        </p:nvSpPr>
        <p:spPr>
          <a:xfrm>
            <a:off x="131180" y="863445"/>
            <a:ext cx="11929641" cy="3048156"/>
          </a:xfrm>
        </p:spPr>
        <p:txBody>
          <a:bodyPr/>
          <a:lstStyle/>
          <a:p>
            <a:r>
              <a:rPr lang="en-US" dirty="0"/>
              <a:t>Hardwired Control</a:t>
            </a:r>
          </a:p>
          <a:p>
            <a:pPr lvl="1"/>
            <a:r>
              <a:rPr lang="en-US" dirty="0"/>
              <a:t>The control logic is implemented with gates, flips-flops, decoders and other digital circuits.</a:t>
            </a:r>
          </a:p>
          <a:p>
            <a:pPr lvl="1"/>
            <a:r>
              <a:rPr lang="en-US" dirty="0"/>
              <a:t>It can be optimized to produce a fast mode of operation.</a:t>
            </a:r>
          </a:p>
          <a:p>
            <a:pPr lvl="1"/>
            <a:r>
              <a:rPr lang="en-US" dirty="0"/>
              <a:t>It requires changes in the wiring among the various components if the design has to be modified or changed.</a:t>
            </a:r>
          </a:p>
          <a:p>
            <a:r>
              <a:rPr lang="en-US" dirty="0"/>
              <a:t>Microprogrammed Control</a:t>
            </a:r>
          </a:p>
          <a:p>
            <a:pPr lvl="1"/>
            <a:r>
              <a:rPr lang="en-US" dirty="0"/>
              <a:t>The control information is stored in a control memory.</a:t>
            </a:r>
          </a:p>
          <a:p>
            <a:pPr lvl="1"/>
            <a:r>
              <a:rPr lang="en-US" dirty="0"/>
              <a:t>The control memory is programmed to initiate the required sequence of micro-operations.</a:t>
            </a:r>
          </a:p>
          <a:p>
            <a:pPr lvl="1"/>
            <a:r>
              <a:rPr lang="en-US" dirty="0"/>
              <a:t>Any required changes or modifications can be done by updating the microprogram in control memory.</a:t>
            </a:r>
          </a:p>
          <a:p>
            <a:endParaRPr lang="en-IN" dirty="0"/>
          </a:p>
        </p:txBody>
      </p:sp>
    </p:spTree>
    <p:extLst>
      <p:ext uri="{BB962C8B-B14F-4D97-AF65-F5344CB8AC3E}">
        <p14:creationId xmlns:p14="http://schemas.microsoft.com/office/powerpoint/2010/main" val="162228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Instruction Cycle</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4196342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0FECF4-B38F-40C8-8943-10349DBB297C}"/>
              </a:ext>
            </a:extLst>
          </p:cNvPr>
          <p:cNvSpPr>
            <a:spLocks noGrp="1"/>
          </p:cNvSpPr>
          <p:nvPr>
            <p:ph type="title"/>
          </p:nvPr>
        </p:nvSpPr>
        <p:spPr/>
        <p:txBody>
          <a:bodyPr/>
          <a:lstStyle/>
          <a:p>
            <a:r>
              <a:rPr lang="en-US" dirty="0"/>
              <a:t>Instruction Cycle</a:t>
            </a:r>
            <a:endParaRPr lang="en-IN" dirty="0"/>
          </a:p>
        </p:txBody>
      </p:sp>
      <p:sp>
        <p:nvSpPr>
          <p:cNvPr id="5" name="Content Placeholder 4">
            <a:extLst>
              <a:ext uri="{FF2B5EF4-FFF2-40B4-BE49-F238E27FC236}">
                <a16:creationId xmlns:a16="http://schemas.microsoft.com/office/drawing/2014/main" id="{2EFFB57A-59A4-4176-B600-AA29EBA2D844}"/>
              </a:ext>
            </a:extLst>
          </p:cNvPr>
          <p:cNvSpPr>
            <a:spLocks noGrp="1"/>
          </p:cNvSpPr>
          <p:nvPr>
            <p:ph idx="1"/>
          </p:nvPr>
        </p:nvSpPr>
        <p:spPr>
          <a:xfrm>
            <a:off x="110861" y="863444"/>
            <a:ext cx="5558420" cy="5590565"/>
          </a:xfrm>
        </p:spPr>
        <p:txBody>
          <a:bodyPr/>
          <a:lstStyle/>
          <a:p>
            <a:pPr lvl="0" algn="just"/>
            <a:r>
              <a:rPr lang="en-US" dirty="0"/>
              <a:t>A program residing in the memory unit of the computer consists of a sequence of instructions. In the basic computer each instruction cycle consists of the following phases:</a:t>
            </a:r>
          </a:p>
          <a:p>
            <a:pPr marL="857230" lvl="1" indent="-457200">
              <a:buFont typeface="+mj-lt"/>
              <a:buAutoNum type="arabicPeriod"/>
            </a:pPr>
            <a:r>
              <a:rPr lang="en-US" dirty="0"/>
              <a:t>Fetch an instruction from memory.</a:t>
            </a:r>
          </a:p>
          <a:p>
            <a:pPr marL="857230" lvl="1" indent="-457200">
              <a:buFont typeface="+mj-lt"/>
              <a:buAutoNum type="arabicPeriod"/>
            </a:pPr>
            <a:r>
              <a:rPr lang="en-US" dirty="0"/>
              <a:t>Decode the instruction.</a:t>
            </a:r>
          </a:p>
          <a:p>
            <a:pPr marL="857230" lvl="1" indent="-457200">
              <a:buFont typeface="+mj-lt"/>
              <a:buAutoNum type="arabicPeriod"/>
            </a:pPr>
            <a:r>
              <a:rPr lang="en-US" dirty="0"/>
              <a:t>Read the effective address from memory if the instruction has an indirect address.</a:t>
            </a:r>
          </a:p>
          <a:p>
            <a:pPr marL="857230" lvl="1" indent="-457200">
              <a:buFont typeface="+mj-lt"/>
              <a:buAutoNum type="arabicPeriod"/>
            </a:pPr>
            <a:r>
              <a:rPr lang="en-US" dirty="0"/>
              <a:t>Execute the instruction.</a:t>
            </a:r>
          </a:p>
          <a:p>
            <a:pPr lvl="0" algn="just"/>
            <a:r>
              <a:rPr lang="en-US" dirty="0"/>
              <a:t>After step 4, the control goes back to step 1 to fetch, decode and execute the next instruction. </a:t>
            </a:r>
          </a:p>
          <a:p>
            <a:pPr lvl="0" algn="just"/>
            <a:r>
              <a:rPr lang="en-US" dirty="0"/>
              <a:t>This process continues unless a HALT instruction is encountered.</a:t>
            </a:r>
          </a:p>
          <a:p>
            <a:endParaRPr lang="en-IN" dirty="0"/>
          </a:p>
        </p:txBody>
      </p:sp>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7AC44EC2-2ACC-40C3-A0BB-AB87908244B6}"/>
                  </a:ext>
                </a:extLst>
              </p:cNvPr>
              <p:cNvSpPr txBox="1">
                <a:spLocks/>
              </p:cNvSpPr>
              <p:nvPr/>
            </p:nvSpPr>
            <p:spPr>
              <a:xfrm>
                <a:off x="5953760" y="863443"/>
                <a:ext cx="6096000"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Fetch &amp; Decode</a:t>
                </a:r>
              </a:p>
              <a:p>
                <a:pPr lvl="1"/>
                <a:r>
                  <a:rPr lang="en-US" dirty="0"/>
                  <a:t>PC is loaded with the address of the first instruction in the program.</a:t>
                </a:r>
              </a:p>
              <a:p>
                <a:pPr lvl="1"/>
                <a:r>
                  <a:rPr lang="en-US" dirty="0"/>
                  <a:t>The micro-operations for fetch and decode phases are as follows:</a:t>
                </a:r>
              </a:p>
              <a:p>
                <a:pPr>
                  <a:buFont typeface="Arial" panose="020B0604020202020204" pitchFamily="34" charset="0"/>
                  <a:buChar char="•"/>
                </a:pPr>
                <a14:m>
                  <m:oMath xmlns:m="http://schemas.openxmlformats.org/officeDocument/2006/math">
                    <m:sSub>
                      <m:sSubPr>
                        <m:ctrlPr>
                          <a:rPr lang="en-US" sz="1800" i="1" smtClean="0">
                            <a:solidFill>
                              <a:schemeClr val="accent6"/>
                            </a:solidFill>
                            <a:latin typeface="Cambria Math" panose="02040503050406030204" pitchFamily="18" charset="0"/>
                          </a:rPr>
                        </m:ctrlPr>
                      </m:sSubPr>
                      <m:e>
                        <m:r>
                          <a:rPr lang="en-US" sz="1800" i="1">
                            <a:solidFill>
                              <a:schemeClr val="accent6"/>
                            </a:solidFill>
                            <a:latin typeface="Cambria Math" panose="02040503050406030204" pitchFamily="18" charset="0"/>
                          </a:rPr>
                          <m:t>𝑇</m:t>
                        </m:r>
                      </m:e>
                      <m:sub>
                        <m:r>
                          <a:rPr lang="en-US" sz="1800" i="1">
                            <a:solidFill>
                              <a:schemeClr val="accent6"/>
                            </a:solidFill>
                            <a:latin typeface="Cambria Math" panose="02040503050406030204" pitchFamily="18" charset="0"/>
                          </a:rPr>
                          <m:t>0</m:t>
                        </m:r>
                      </m:sub>
                    </m:sSub>
                    <m:r>
                      <a:rPr lang="en-US" sz="1800" i="1">
                        <a:solidFill>
                          <a:schemeClr val="accent6"/>
                        </a:solidFill>
                        <a:latin typeface="Cambria Math" panose="02040503050406030204" pitchFamily="18" charset="0"/>
                      </a:rPr>
                      <m:t> : </m:t>
                    </m:r>
                    <m:r>
                      <a:rPr lang="en-US" sz="1800" i="1">
                        <a:solidFill>
                          <a:schemeClr val="accent6"/>
                        </a:solidFill>
                        <a:latin typeface="Cambria Math" panose="02040503050406030204" pitchFamily="18" charset="0"/>
                      </a:rPr>
                      <m:t>𝐴𝑅</m:t>
                    </m:r>
                    <m:r>
                      <a:rPr lang="en-US" sz="1800" i="1">
                        <a:solidFill>
                          <a:schemeClr val="accent6"/>
                        </a:solidFill>
                        <a:latin typeface="Cambria Math" panose="02040503050406030204" pitchFamily="18" charset="0"/>
                        <a:ea typeface="Cambria Math" panose="02040503050406030204" pitchFamily="18" charset="0"/>
                      </a:rPr>
                      <m:t>←</m:t>
                    </m:r>
                    <m:r>
                      <a:rPr lang="en-US" sz="1800" i="1">
                        <a:solidFill>
                          <a:schemeClr val="accent6"/>
                        </a:solidFill>
                        <a:latin typeface="Cambria Math" panose="02040503050406030204" pitchFamily="18" charset="0"/>
                        <a:ea typeface="Cambria Math" panose="02040503050406030204" pitchFamily="18" charset="0"/>
                      </a:rPr>
                      <m:t>𝑃𝐶</m:t>
                    </m:r>
                  </m:oMath>
                </a14:m>
                <a:endParaRPr lang="en-US" sz="1800" dirty="0">
                  <a:solidFill>
                    <a:schemeClr val="accent6"/>
                  </a:solidFill>
                </a:endParaRPr>
              </a:p>
              <a:p>
                <a:pPr>
                  <a:buFont typeface="Arial" panose="020B0604020202020204" pitchFamily="34" charset="0"/>
                  <a:buChar char="•"/>
                </a:pPr>
                <a14:m>
                  <m:oMath xmlns:m="http://schemas.openxmlformats.org/officeDocument/2006/math">
                    <m:sSub>
                      <m:sSubPr>
                        <m:ctrlPr>
                          <a:rPr lang="en-US" sz="1800" i="1" smtClean="0">
                            <a:solidFill>
                              <a:schemeClr val="accent6"/>
                            </a:solidFill>
                            <a:latin typeface="Cambria Math" panose="02040503050406030204" pitchFamily="18" charset="0"/>
                          </a:rPr>
                        </m:ctrlPr>
                      </m:sSubPr>
                      <m:e>
                        <m:r>
                          <a:rPr lang="en-US" sz="1800" i="1">
                            <a:solidFill>
                              <a:schemeClr val="accent6"/>
                            </a:solidFill>
                            <a:latin typeface="Cambria Math" panose="02040503050406030204" pitchFamily="18" charset="0"/>
                          </a:rPr>
                          <m:t>𝑇</m:t>
                        </m:r>
                      </m:e>
                      <m:sub>
                        <m:r>
                          <a:rPr lang="en-US" sz="1800" b="0" i="1" smtClean="0">
                            <a:solidFill>
                              <a:schemeClr val="accent6"/>
                            </a:solidFill>
                            <a:latin typeface="Cambria Math" panose="02040503050406030204" pitchFamily="18" charset="0"/>
                          </a:rPr>
                          <m:t>1</m:t>
                        </m:r>
                      </m:sub>
                    </m:sSub>
                    <m:r>
                      <a:rPr lang="en-US" sz="1800" i="1">
                        <a:solidFill>
                          <a:schemeClr val="accent6"/>
                        </a:solidFill>
                        <a:latin typeface="Cambria Math" panose="02040503050406030204" pitchFamily="18" charset="0"/>
                      </a:rPr>
                      <m:t> :</m:t>
                    </m:r>
                    <m:r>
                      <a:rPr lang="en-US" sz="1800" b="0" i="1" smtClean="0">
                        <a:solidFill>
                          <a:schemeClr val="accent6"/>
                        </a:solidFill>
                        <a:latin typeface="Cambria Math" panose="02040503050406030204" pitchFamily="18" charset="0"/>
                      </a:rPr>
                      <m:t> </m:t>
                    </m:r>
                    <m:r>
                      <a:rPr lang="en-US" sz="1800" b="0" i="1" smtClean="0">
                        <a:solidFill>
                          <a:schemeClr val="accent6"/>
                        </a:solidFill>
                        <a:latin typeface="Cambria Math" panose="02040503050406030204" pitchFamily="18" charset="0"/>
                      </a:rPr>
                      <m:t>𝐼𝑅</m:t>
                    </m:r>
                    <m:r>
                      <a:rPr lang="en-US" sz="1800" i="1">
                        <a:solidFill>
                          <a:schemeClr val="accent6"/>
                        </a:solidFill>
                        <a:latin typeface="Cambria Math" panose="02040503050406030204" pitchFamily="18" charset="0"/>
                        <a:ea typeface="Cambria Math" panose="02040503050406030204" pitchFamily="18" charset="0"/>
                      </a:rPr>
                      <m:t>←</m:t>
                    </m:r>
                    <m:r>
                      <a:rPr lang="en-US" sz="1800" b="0" i="1" smtClean="0">
                        <a:solidFill>
                          <a:schemeClr val="accent6"/>
                        </a:solidFill>
                        <a:latin typeface="Cambria Math" panose="02040503050406030204" pitchFamily="18" charset="0"/>
                        <a:ea typeface="Cambria Math" panose="02040503050406030204" pitchFamily="18" charset="0"/>
                      </a:rPr>
                      <m:t>𝑀</m:t>
                    </m:r>
                    <m:d>
                      <m:dPr>
                        <m:begChr m:val="["/>
                        <m:endChr m:val="]"/>
                        <m:ctrlPr>
                          <a:rPr lang="en-US" sz="1800" b="0" i="1" smtClean="0">
                            <a:solidFill>
                              <a:schemeClr val="accent6"/>
                            </a:solidFill>
                            <a:latin typeface="Cambria Math" panose="02040503050406030204" pitchFamily="18" charset="0"/>
                            <a:ea typeface="Cambria Math" panose="02040503050406030204" pitchFamily="18" charset="0"/>
                          </a:rPr>
                        </m:ctrlPr>
                      </m:dPr>
                      <m:e>
                        <m:r>
                          <a:rPr lang="en-US" sz="1800" i="1">
                            <a:solidFill>
                              <a:schemeClr val="accent6"/>
                            </a:solidFill>
                            <a:latin typeface="Cambria Math" panose="02040503050406030204" pitchFamily="18" charset="0"/>
                          </a:rPr>
                          <m:t>𝐴𝑅</m:t>
                        </m:r>
                      </m:e>
                    </m:d>
                    <m:r>
                      <a:rPr lang="en-US" sz="1800" b="0" i="1" smtClean="0">
                        <a:solidFill>
                          <a:schemeClr val="accent6"/>
                        </a:solidFill>
                        <a:latin typeface="Cambria Math" panose="02040503050406030204" pitchFamily="18" charset="0"/>
                      </a:rPr>
                      <m:t>, </m:t>
                    </m:r>
                    <m:r>
                      <a:rPr lang="en-US" sz="1800" b="0" i="1" smtClean="0">
                        <a:solidFill>
                          <a:schemeClr val="accent6"/>
                        </a:solidFill>
                        <a:latin typeface="Cambria Math" panose="02040503050406030204" pitchFamily="18" charset="0"/>
                      </a:rPr>
                      <m:t>𝑃𝐶</m:t>
                    </m:r>
                    <m:r>
                      <a:rPr lang="en-US" sz="1800" i="1">
                        <a:solidFill>
                          <a:schemeClr val="accent6"/>
                        </a:solidFill>
                        <a:latin typeface="Cambria Math" panose="02040503050406030204" pitchFamily="18" charset="0"/>
                        <a:ea typeface="Cambria Math" panose="02040503050406030204" pitchFamily="18" charset="0"/>
                      </a:rPr>
                      <m:t>←</m:t>
                    </m:r>
                    <m:r>
                      <a:rPr lang="en-US" sz="1800" i="1">
                        <a:solidFill>
                          <a:schemeClr val="accent6"/>
                        </a:solidFill>
                        <a:latin typeface="Cambria Math" panose="02040503050406030204" pitchFamily="18" charset="0"/>
                        <a:ea typeface="Cambria Math" panose="02040503050406030204" pitchFamily="18" charset="0"/>
                      </a:rPr>
                      <m:t>𝑃𝐶</m:t>
                    </m:r>
                    <m:r>
                      <a:rPr lang="en-US" sz="1800" b="0" i="1" smtClean="0">
                        <a:solidFill>
                          <a:schemeClr val="accent6"/>
                        </a:solidFill>
                        <a:latin typeface="Cambria Math" panose="02040503050406030204" pitchFamily="18" charset="0"/>
                        <a:ea typeface="Cambria Math" panose="02040503050406030204" pitchFamily="18" charset="0"/>
                      </a:rPr>
                      <m:t>+1</m:t>
                    </m:r>
                  </m:oMath>
                </a14:m>
                <a:endParaRPr lang="en-IN" sz="1800" dirty="0">
                  <a:solidFill>
                    <a:schemeClr val="accent6"/>
                  </a:solidFill>
                </a:endParaRPr>
              </a:p>
              <a:p>
                <a:pPr>
                  <a:buFont typeface="Arial" panose="020B0604020202020204" pitchFamily="34" charset="0"/>
                  <a:buChar char="•"/>
                </a:pPr>
                <a14:m>
                  <m:oMath xmlns:m="http://schemas.openxmlformats.org/officeDocument/2006/math">
                    <m:sSub>
                      <m:sSubPr>
                        <m:ctrlPr>
                          <a:rPr lang="en-US" sz="1800" i="1" smtClean="0">
                            <a:solidFill>
                              <a:schemeClr val="accent6"/>
                            </a:solidFill>
                            <a:latin typeface="Cambria Math" panose="02040503050406030204" pitchFamily="18" charset="0"/>
                          </a:rPr>
                        </m:ctrlPr>
                      </m:sSubPr>
                      <m:e>
                        <m:r>
                          <a:rPr lang="en-US" sz="1800" i="1">
                            <a:solidFill>
                              <a:schemeClr val="accent6"/>
                            </a:solidFill>
                            <a:latin typeface="Cambria Math" panose="02040503050406030204" pitchFamily="18" charset="0"/>
                          </a:rPr>
                          <m:t>𝑇</m:t>
                        </m:r>
                      </m:e>
                      <m:sub>
                        <m:r>
                          <a:rPr lang="en-US" sz="1800" b="0" i="1" smtClean="0">
                            <a:solidFill>
                              <a:schemeClr val="accent6"/>
                            </a:solidFill>
                            <a:latin typeface="Cambria Math" panose="02040503050406030204" pitchFamily="18" charset="0"/>
                          </a:rPr>
                          <m:t>2</m:t>
                        </m:r>
                      </m:sub>
                    </m:sSub>
                    <m:r>
                      <a:rPr lang="en-US" sz="1800" i="1">
                        <a:solidFill>
                          <a:schemeClr val="accent6"/>
                        </a:solidFill>
                        <a:latin typeface="Cambria Math" panose="02040503050406030204" pitchFamily="18" charset="0"/>
                      </a:rPr>
                      <m:t> :</m:t>
                    </m:r>
                    <m:sSub>
                      <m:sSubPr>
                        <m:ctrlPr>
                          <a:rPr lang="en-US" sz="1800" i="1" smtClean="0">
                            <a:solidFill>
                              <a:schemeClr val="accent6"/>
                            </a:solidFill>
                            <a:latin typeface="Cambria Math" panose="02040503050406030204" pitchFamily="18" charset="0"/>
                          </a:rPr>
                        </m:ctrlPr>
                      </m:sSubPr>
                      <m:e>
                        <m:r>
                          <a:rPr lang="en-US" sz="1800" b="0" i="1" smtClean="0">
                            <a:solidFill>
                              <a:schemeClr val="accent6"/>
                            </a:solidFill>
                            <a:latin typeface="Cambria Math" panose="02040503050406030204" pitchFamily="18" charset="0"/>
                          </a:rPr>
                          <m:t>𝐷</m:t>
                        </m:r>
                      </m:e>
                      <m:sub>
                        <m:r>
                          <a:rPr lang="en-US" sz="1800" b="0" i="1" smtClean="0">
                            <a:solidFill>
                              <a:schemeClr val="accent6"/>
                            </a:solidFill>
                            <a:latin typeface="Cambria Math" panose="02040503050406030204" pitchFamily="18" charset="0"/>
                          </a:rPr>
                          <m:t>0</m:t>
                        </m:r>
                      </m:sub>
                    </m:sSub>
                    <m:r>
                      <a:rPr lang="en-US" sz="1800" b="0" i="1" smtClean="0">
                        <a:solidFill>
                          <a:schemeClr val="accent6"/>
                        </a:solidFill>
                        <a:latin typeface="Cambria Math" panose="02040503050406030204" pitchFamily="18" charset="0"/>
                      </a:rPr>
                      <m:t>,…,</m:t>
                    </m:r>
                    <m:sSub>
                      <m:sSubPr>
                        <m:ctrlPr>
                          <a:rPr lang="en-US" sz="1800" i="1">
                            <a:solidFill>
                              <a:schemeClr val="accent6"/>
                            </a:solidFill>
                            <a:latin typeface="Cambria Math" panose="02040503050406030204" pitchFamily="18" charset="0"/>
                          </a:rPr>
                        </m:ctrlPr>
                      </m:sSubPr>
                      <m:e>
                        <m:r>
                          <a:rPr lang="en-US" sz="1800" i="1">
                            <a:solidFill>
                              <a:schemeClr val="accent6"/>
                            </a:solidFill>
                            <a:latin typeface="Cambria Math" panose="02040503050406030204" pitchFamily="18" charset="0"/>
                          </a:rPr>
                          <m:t>𝐷</m:t>
                        </m:r>
                      </m:e>
                      <m:sub>
                        <m:r>
                          <a:rPr lang="en-US" sz="1800" b="0" i="1" smtClean="0">
                            <a:solidFill>
                              <a:schemeClr val="accent6"/>
                            </a:solidFill>
                            <a:latin typeface="Cambria Math" panose="02040503050406030204" pitchFamily="18" charset="0"/>
                          </a:rPr>
                          <m:t>7</m:t>
                        </m:r>
                      </m:sub>
                    </m:sSub>
                    <m:r>
                      <a:rPr lang="en-US" sz="1800" i="1" smtClean="0">
                        <a:solidFill>
                          <a:schemeClr val="accent6"/>
                        </a:solidFill>
                        <a:latin typeface="Cambria Math" panose="02040503050406030204" pitchFamily="18" charset="0"/>
                        <a:ea typeface="Cambria Math" panose="02040503050406030204" pitchFamily="18" charset="0"/>
                      </a:rPr>
                      <m:t>←</m:t>
                    </m:r>
                    <m:r>
                      <a:rPr lang="en-US" sz="1800" b="0" i="1" smtClean="0">
                        <a:solidFill>
                          <a:schemeClr val="accent6"/>
                        </a:solidFill>
                        <a:latin typeface="Cambria Math" panose="02040503050406030204" pitchFamily="18" charset="0"/>
                        <a:ea typeface="Cambria Math" panose="02040503050406030204" pitchFamily="18" charset="0"/>
                      </a:rPr>
                      <m:t>𝐷𝑒𝑐𝑜𝑑𝑒</m:t>
                    </m:r>
                    <m:r>
                      <a:rPr lang="en-US" sz="1800" b="0" i="1" smtClean="0">
                        <a:solidFill>
                          <a:schemeClr val="accent6"/>
                        </a:solidFill>
                        <a:latin typeface="Cambria Math" panose="02040503050406030204" pitchFamily="18" charset="0"/>
                        <a:ea typeface="Cambria Math" panose="02040503050406030204" pitchFamily="18" charset="0"/>
                      </a:rPr>
                      <m:t> </m:t>
                    </m:r>
                    <m:r>
                      <a:rPr lang="en-US" sz="1800" b="0" i="1" smtClean="0">
                        <a:solidFill>
                          <a:schemeClr val="accent6"/>
                        </a:solidFill>
                        <a:latin typeface="Cambria Math" panose="02040503050406030204" pitchFamily="18" charset="0"/>
                        <a:ea typeface="Cambria Math" panose="02040503050406030204" pitchFamily="18" charset="0"/>
                      </a:rPr>
                      <m:t>𝐼𝑅</m:t>
                    </m:r>
                    <m:d>
                      <m:dPr>
                        <m:ctrlPr>
                          <a:rPr lang="en-US" sz="1800" b="0" i="1" smtClean="0">
                            <a:solidFill>
                              <a:schemeClr val="accent6"/>
                            </a:solidFill>
                            <a:latin typeface="Cambria Math" panose="02040503050406030204" pitchFamily="18" charset="0"/>
                            <a:ea typeface="Cambria Math" panose="02040503050406030204" pitchFamily="18" charset="0"/>
                          </a:rPr>
                        </m:ctrlPr>
                      </m:dPr>
                      <m:e>
                        <m:r>
                          <a:rPr lang="en-US" sz="1800" b="0" i="1" smtClean="0">
                            <a:solidFill>
                              <a:schemeClr val="accent6"/>
                            </a:solidFill>
                            <a:latin typeface="Cambria Math" panose="02040503050406030204" pitchFamily="18" charset="0"/>
                            <a:ea typeface="Cambria Math" panose="02040503050406030204" pitchFamily="18" charset="0"/>
                          </a:rPr>
                          <m:t>12−14</m:t>
                        </m:r>
                      </m:e>
                    </m:d>
                    <m:r>
                      <a:rPr lang="en-US" sz="1800" b="0" i="1" smtClean="0">
                        <a:solidFill>
                          <a:schemeClr val="accent6"/>
                        </a:solidFill>
                        <a:latin typeface="Cambria Math" panose="02040503050406030204" pitchFamily="18" charset="0"/>
                        <a:ea typeface="Cambria Math" panose="02040503050406030204" pitchFamily="18" charset="0"/>
                      </a:rPr>
                      <m:t>,  </m:t>
                    </m:r>
                    <m:r>
                      <a:rPr lang="en-US" sz="1800" b="0" i="1" smtClean="0">
                        <a:solidFill>
                          <a:schemeClr val="accent6"/>
                        </a:solidFill>
                        <a:latin typeface="Cambria Math" panose="02040503050406030204" pitchFamily="18" charset="0"/>
                        <a:ea typeface="Cambria Math" panose="02040503050406030204" pitchFamily="18" charset="0"/>
                      </a:rPr>
                      <m:t>𝐴𝑅</m:t>
                    </m:r>
                    <m:r>
                      <a:rPr lang="en-US" sz="1800" i="1">
                        <a:solidFill>
                          <a:schemeClr val="accent6"/>
                        </a:solidFill>
                        <a:latin typeface="Cambria Math" panose="02040503050406030204" pitchFamily="18" charset="0"/>
                        <a:ea typeface="Cambria Math" panose="02040503050406030204" pitchFamily="18" charset="0"/>
                      </a:rPr>
                      <m:t>←</m:t>
                    </m:r>
                    <m:r>
                      <a:rPr lang="en-US" sz="1800" b="0" i="1" smtClean="0">
                        <a:solidFill>
                          <a:schemeClr val="accent6"/>
                        </a:solidFill>
                        <a:latin typeface="Cambria Math" panose="02040503050406030204" pitchFamily="18" charset="0"/>
                        <a:ea typeface="Cambria Math" panose="02040503050406030204" pitchFamily="18" charset="0"/>
                      </a:rPr>
                      <m:t>𝐼𝑅</m:t>
                    </m:r>
                    <m:d>
                      <m:dPr>
                        <m:ctrlPr>
                          <a:rPr lang="en-US" sz="1800" b="0" i="1" smtClean="0">
                            <a:solidFill>
                              <a:schemeClr val="accent6"/>
                            </a:solidFill>
                            <a:latin typeface="Cambria Math" panose="02040503050406030204" pitchFamily="18" charset="0"/>
                            <a:ea typeface="Cambria Math" panose="02040503050406030204" pitchFamily="18" charset="0"/>
                          </a:rPr>
                        </m:ctrlPr>
                      </m:dPr>
                      <m:e>
                        <m:r>
                          <a:rPr lang="en-US" sz="1800" b="0" i="1" smtClean="0">
                            <a:solidFill>
                              <a:schemeClr val="accent6"/>
                            </a:solidFill>
                            <a:latin typeface="Cambria Math" panose="02040503050406030204" pitchFamily="18" charset="0"/>
                            <a:ea typeface="Cambria Math" panose="02040503050406030204" pitchFamily="18" charset="0"/>
                          </a:rPr>
                          <m:t>0−11</m:t>
                        </m:r>
                      </m:e>
                    </m:d>
                    <m:r>
                      <a:rPr lang="en-US" sz="1800" b="0" i="1" smtClean="0">
                        <a:solidFill>
                          <a:schemeClr val="accent6"/>
                        </a:solidFill>
                        <a:latin typeface="Cambria Math" panose="02040503050406030204" pitchFamily="18" charset="0"/>
                        <a:ea typeface="Cambria Math" panose="02040503050406030204" pitchFamily="18" charset="0"/>
                      </a:rPr>
                      <m:t>,  </m:t>
                    </m:r>
                    <m:r>
                      <a:rPr lang="en-US" sz="1800" b="0" i="1" smtClean="0">
                        <a:solidFill>
                          <a:schemeClr val="accent6"/>
                        </a:solidFill>
                        <a:latin typeface="Cambria Math" panose="02040503050406030204" pitchFamily="18" charset="0"/>
                        <a:ea typeface="Cambria Math" panose="02040503050406030204" pitchFamily="18" charset="0"/>
                      </a:rPr>
                      <m:t>𝐼</m:t>
                    </m:r>
                    <m:r>
                      <a:rPr lang="en-US" sz="1800" i="1">
                        <a:solidFill>
                          <a:schemeClr val="accent6"/>
                        </a:solidFill>
                        <a:latin typeface="Cambria Math" panose="02040503050406030204" pitchFamily="18" charset="0"/>
                        <a:ea typeface="Cambria Math" panose="02040503050406030204" pitchFamily="18" charset="0"/>
                      </a:rPr>
                      <m:t>←</m:t>
                    </m:r>
                    <m:r>
                      <a:rPr lang="en-US" sz="1800" b="0" i="1" smtClean="0">
                        <a:solidFill>
                          <a:schemeClr val="accent6"/>
                        </a:solidFill>
                        <a:latin typeface="Cambria Math" panose="02040503050406030204" pitchFamily="18" charset="0"/>
                        <a:ea typeface="Cambria Math" panose="02040503050406030204" pitchFamily="18" charset="0"/>
                      </a:rPr>
                      <m:t>𝐼𝑅</m:t>
                    </m:r>
                    <m:r>
                      <a:rPr lang="en-US" sz="1800" b="0" i="1" smtClean="0">
                        <a:solidFill>
                          <a:schemeClr val="accent6"/>
                        </a:solidFill>
                        <a:latin typeface="Cambria Math" panose="02040503050406030204" pitchFamily="18" charset="0"/>
                        <a:ea typeface="Cambria Math" panose="02040503050406030204" pitchFamily="18" charset="0"/>
                      </a:rPr>
                      <m:t>(15)</m:t>
                    </m:r>
                  </m:oMath>
                </a14:m>
                <a:endParaRPr lang="en-IN" sz="1800" dirty="0">
                  <a:solidFill>
                    <a:schemeClr val="accent6"/>
                  </a:solidFill>
                </a:endParaRPr>
              </a:p>
              <a:p>
                <a:r>
                  <a:rPr lang="en-US" sz="2400" dirty="0">
                    <a:latin typeface="+mj-lt"/>
                  </a:rPr>
                  <a:t>Determine the type of instruction</a:t>
                </a:r>
              </a:p>
              <a:p>
                <a:pPr lvl="1"/>
                <a:r>
                  <a:rPr lang="en-US" sz="1800" dirty="0"/>
                  <a:t>During time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3</m:t>
                        </m:r>
                      </m:sub>
                    </m:sSub>
                  </m:oMath>
                </a14:m>
                <a:r>
                  <a:rPr lang="en-US" sz="1800" dirty="0"/>
                  <a:t>, the control unit determines the type of instruction i.e. Memory reference, Register reference or Input-Output instruction.</a:t>
                </a:r>
              </a:p>
              <a:p>
                <a:pPr lvl="1"/>
                <a:r>
                  <a:rPr lang="en-US" sz="1800" dirty="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7</m:t>
                        </m:r>
                      </m:sub>
                    </m:sSub>
                    <m:r>
                      <a:rPr lang="en-US" sz="1800" i="1">
                        <a:latin typeface="Cambria Math" panose="02040503050406030204" pitchFamily="18" charset="0"/>
                      </a:rPr>
                      <m:t>=1</m:t>
                    </m:r>
                  </m:oMath>
                </a14:m>
                <a:r>
                  <a:rPr lang="en-US" sz="1800" dirty="0"/>
                  <a:t> then instruction must be register reference or input-output else memory reference instruction.</a:t>
                </a:r>
              </a:p>
              <a:p>
                <a:pPr marL="0" indent="0">
                  <a:buNone/>
                </a:pPr>
                <a:endParaRPr lang="en-IN" sz="2000" dirty="0"/>
              </a:p>
            </p:txBody>
          </p:sp>
        </mc:Choice>
        <mc:Fallback xmlns="">
          <p:sp>
            <p:nvSpPr>
              <p:cNvPr id="6" name="Content Placeholder 4">
                <a:extLst>
                  <a:ext uri="{FF2B5EF4-FFF2-40B4-BE49-F238E27FC236}">
                    <a16:creationId xmlns:a16="http://schemas.microsoft.com/office/drawing/2014/main" id="{7AC44EC2-2ACC-40C3-A0BB-AB87908244B6}"/>
                  </a:ext>
                </a:extLst>
              </p:cNvPr>
              <p:cNvSpPr txBox="1">
                <a:spLocks noRot="1" noChangeAspect="1" noMove="1" noResize="1" noEditPoints="1" noAdjustHandles="1" noChangeArrowheads="1" noChangeShapeType="1" noTextEdit="1"/>
              </p:cNvSpPr>
              <p:nvPr/>
            </p:nvSpPr>
            <p:spPr>
              <a:xfrm>
                <a:off x="5953760" y="863443"/>
                <a:ext cx="6096000" cy="5590565"/>
              </a:xfrm>
              <a:prstGeom prst="rect">
                <a:avLst/>
              </a:prstGeom>
              <a:blipFill>
                <a:blip r:embed="rId2"/>
                <a:stretch>
                  <a:fillRect l="-1400" t="-1418" r="-1000"/>
                </a:stretch>
              </a:blipFill>
            </p:spPr>
            <p:txBody>
              <a:bodyPr/>
              <a:lstStyle/>
              <a:p>
                <a:r>
                  <a:rPr lang="en-IN">
                    <a:noFill/>
                  </a:rPr>
                  <a:t> </a:t>
                </a:r>
              </a:p>
            </p:txBody>
          </p:sp>
        </mc:Fallback>
      </mc:AlternateContent>
    </p:spTree>
    <p:extLst>
      <p:ext uri="{BB962C8B-B14F-4D97-AF65-F5344CB8AC3E}">
        <p14:creationId xmlns:p14="http://schemas.microsoft.com/office/powerpoint/2010/main" val="65544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500"/>
                                        <p:tgtEl>
                                          <p:spTgt spid="6">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fade">
                                      <p:cBhvr>
                                        <p:cTn id="45" dur="500"/>
                                        <p:tgtEl>
                                          <p:spTgt spid="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
                                            <p:txEl>
                                              <p:pRg st="6" end="6"/>
                                            </p:txEl>
                                          </p:spTgt>
                                        </p:tgtEl>
                                        <p:attrNameLst>
                                          <p:attrName>style.visibility</p:attrName>
                                        </p:attrNameLst>
                                      </p:cBhvr>
                                      <p:to>
                                        <p:strVal val="visible"/>
                                      </p:to>
                                    </p:set>
                                    <p:animEffect transition="in" filter="fade">
                                      <p:cBhvr>
                                        <p:cTn id="60" dur="500"/>
                                        <p:tgtEl>
                                          <p:spTgt spid="6">
                                            <p:txEl>
                                              <p:pRg st="6" end="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txEl>
                                              <p:pRg st="7" end="7"/>
                                            </p:txEl>
                                          </p:spTgt>
                                        </p:tgtEl>
                                        <p:attrNameLst>
                                          <p:attrName>style.visibility</p:attrName>
                                        </p:attrNameLst>
                                      </p:cBhvr>
                                      <p:to>
                                        <p:strVal val="visible"/>
                                      </p:to>
                                    </p:set>
                                    <p:animEffect transition="in" filter="fade">
                                      <p:cBhvr>
                                        <p:cTn id="63" dur="500"/>
                                        <p:tgtEl>
                                          <p:spTgt spid="6">
                                            <p:txEl>
                                              <p:pRg st="7" end="7"/>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
                                            <p:txEl>
                                              <p:pRg st="8" end="8"/>
                                            </p:txEl>
                                          </p:spTgt>
                                        </p:tgtEl>
                                        <p:attrNameLst>
                                          <p:attrName>style.visibility</p:attrName>
                                        </p:attrNameLst>
                                      </p:cBhvr>
                                      <p:to>
                                        <p:strVal val="visible"/>
                                      </p:to>
                                    </p:set>
                                    <p:animEffect transition="in" filter="fade">
                                      <p:cBhvr>
                                        <p:cTn id="6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41D7132-6E55-4A95-BE41-FDEC5F9B45B7}"/>
              </a:ext>
            </a:extLst>
          </p:cNvPr>
          <p:cNvSpPr/>
          <p:nvPr/>
        </p:nvSpPr>
        <p:spPr>
          <a:xfrm>
            <a:off x="5474041" y="92090"/>
            <a:ext cx="1085850" cy="37719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Start</a:t>
            </a:r>
          </a:p>
          <a:p>
            <a:pPr algn="ctr"/>
            <a:r>
              <a:rPr lang="en-US" sz="1500" dirty="0"/>
              <a:t>SC </a:t>
            </a:r>
            <a:r>
              <a:rPr lang="en-US" sz="1500" dirty="0">
                <a:latin typeface="Cambria Math" panose="02040503050406030204" pitchFamily="18" charset="0"/>
                <a:ea typeface="Cambria Math" panose="02040503050406030204" pitchFamily="18" charset="0"/>
              </a:rPr>
              <a:t>← 0</a:t>
            </a:r>
            <a:endParaRPr lang="en-US" sz="1500" dirty="0"/>
          </a:p>
        </p:txBody>
      </p:sp>
      <p:sp>
        <p:nvSpPr>
          <p:cNvPr id="7" name="Rectangle 6">
            <a:extLst>
              <a:ext uri="{FF2B5EF4-FFF2-40B4-BE49-F238E27FC236}">
                <a16:creationId xmlns:a16="http://schemas.microsoft.com/office/drawing/2014/main" id="{C5DCDBCB-0275-473D-8D00-76D7CAC357BC}"/>
              </a:ext>
            </a:extLst>
          </p:cNvPr>
          <p:cNvSpPr/>
          <p:nvPr/>
        </p:nvSpPr>
        <p:spPr>
          <a:xfrm>
            <a:off x="5475141" y="859997"/>
            <a:ext cx="1085850"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PC</a:t>
            </a:r>
            <a:endParaRPr lang="en-US" sz="1500" dirty="0"/>
          </a:p>
        </p:txBody>
      </p:sp>
      <p:sp>
        <p:nvSpPr>
          <p:cNvPr id="8" name="Rectangle 7">
            <a:extLst>
              <a:ext uri="{FF2B5EF4-FFF2-40B4-BE49-F238E27FC236}">
                <a16:creationId xmlns:a16="http://schemas.microsoft.com/office/drawing/2014/main" id="{F9274429-C7D0-47B4-A96A-9028D681758C}"/>
              </a:ext>
            </a:extLst>
          </p:cNvPr>
          <p:cNvSpPr/>
          <p:nvPr/>
        </p:nvSpPr>
        <p:spPr>
          <a:xfrm>
            <a:off x="4958959" y="1505292"/>
            <a:ext cx="2116015"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M[AR], PC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PC + 1</a:t>
            </a:r>
            <a:endParaRPr lang="en-US" sz="1500" dirty="0"/>
          </a:p>
        </p:txBody>
      </p:sp>
      <p:sp>
        <p:nvSpPr>
          <p:cNvPr id="9" name="Rectangle 8">
            <a:extLst>
              <a:ext uri="{FF2B5EF4-FFF2-40B4-BE49-F238E27FC236}">
                <a16:creationId xmlns:a16="http://schemas.microsoft.com/office/drawing/2014/main" id="{6F9468B0-00B9-403E-A4F7-30009A6D6AD7}"/>
              </a:ext>
            </a:extLst>
          </p:cNvPr>
          <p:cNvSpPr/>
          <p:nvPr/>
        </p:nvSpPr>
        <p:spPr>
          <a:xfrm>
            <a:off x="4467938" y="2172605"/>
            <a:ext cx="3098057" cy="4564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Decode operation code in IR(12-14)</a:t>
            </a:r>
          </a:p>
          <a:p>
            <a:pPr algn="ctr"/>
            <a:r>
              <a:rPr lang="en-US" sz="1500" dirty="0">
                <a:ea typeface="Cambria Math" panose="02040503050406030204" pitchFamily="18" charset="0"/>
              </a:rPr>
              <a:t>AR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IR(0-11), I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IR(15)</a:t>
            </a:r>
            <a:endParaRPr lang="en-US" sz="1500" dirty="0"/>
          </a:p>
        </p:txBody>
      </p:sp>
      <p:sp>
        <p:nvSpPr>
          <p:cNvPr id="10" name="Diamond 9">
            <a:extLst>
              <a:ext uri="{FF2B5EF4-FFF2-40B4-BE49-F238E27FC236}">
                <a16:creationId xmlns:a16="http://schemas.microsoft.com/office/drawing/2014/main" id="{B75474FD-ABA8-47C8-9476-3AAFB8C8F87D}"/>
              </a:ext>
            </a:extLst>
          </p:cNvPr>
          <p:cNvSpPr/>
          <p:nvPr/>
        </p:nvSpPr>
        <p:spPr>
          <a:xfrm>
            <a:off x="5637296" y="2919424"/>
            <a:ext cx="75933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7</a:t>
            </a:r>
          </a:p>
        </p:txBody>
      </p:sp>
      <p:sp>
        <p:nvSpPr>
          <p:cNvPr id="11" name="Diamond 10">
            <a:extLst>
              <a:ext uri="{FF2B5EF4-FFF2-40B4-BE49-F238E27FC236}">
                <a16:creationId xmlns:a16="http://schemas.microsoft.com/office/drawing/2014/main" id="{747BC6F5-A7D1-49F4-91CE-74F555715677}"/>
              </a:ext>
            </a:extLst>
          </p:cNvPr>
          <p:cNvSpPr/>
          <p:nvPr/>
        </p:nvSpPr>
        <p:spPr>
          <a:xfrm>
            <a:off x="4533647" y="3383886"/>
            <a:ext cx="47148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a:t>
            </a:r>
            <a:endParaRPr lang="en-US" sz="1500" baseline="-25000" dirty="0"/>
          </a:p>
        </p:txBody>
      </p:sp>
      <p:sp>
        <p:nvSpPr>
          <p:cNvPr id="12" name="Diamond 11">
            <a:extLst>
              <a:ext uri="{FF2B5EF4-FFF2-40B4-BE49-F238E27FC236}">
                <a16:creationId xmlns:a16="http://schemas.microsoft.com/office/drawing/2014/main" id="{439D3F51-7614-4CB2-B42A-B5B0EA1961A3}"/>
              </a:ext>
            </a:extLst>
          </p:cNvPr>
          <p:cNvSpPr/>
          <p:nvPr/>
        </p:nvSpPr>
        <p:spPr>
          <a:xfrm>
            <a:off x="7564730" y="3383886"/>
            <a:ext cx="47148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a:t>
            </a:r>
            <a:endParaRPr lang="en-US" sz="1500" baseline="-25000" dirty="0"/>
          </a:p>
        </p:txBody>
      </p:sp>
      <p:sp>
        <p:nvSpPr>
          <p:cNvPr id="13" name="Rectangle 12">
            <a:extLst>
              <a:ext uri="{FF2B5EF4-FFF2-40B4-BE49-F238E27FC236}">
                <a16:creationId xmlns:a16="http://schemas.microsoft.com/office/drawing/2014/main" id="{81B7105E-7A59-48F3-9C60-3D273BE3A88B}"/>
              </a:ext>
            </a:extLst>
          </p:cNvPr>
          <p:cNvSpPr/>
          <p:nvPr/>
        </p:nvSpPr>
        <p:spPr>
          <a:xfrm>
            <a:off x="3520978" y="4281158"/>
            <a:ext cx="1194435" cy="88939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input-output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sp>
        <p:nvSpPr>
          <p:cNvPr id="14" name="Rectangle 13">
            <a:extLst>
              <a:ext uri="{FF2B5EF4-FFF2-40B4-BE49-F238E27FC236}">
                <a16:creationId xmlns:a16="http://schemas.microsoft.com/office/drawing/2014/main" id="{1BDBB8AF-58AE-4C35-8F68-2D3A036D7DCF}"/>
              </a:ext>
            </a:extLst>
          </p:cNvPr>
          <p:cNvSpPr/>
          <p:nvPr/>
        </p:nvSpPr>
        <p:spPr>
          <a:xfrm>
            <a:off x="4819486" y="4281158"/>
            <a:ext cx="1589793" cy="88939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a:t>
            </a:r>
          </a:p>
          <a:p>
            <a:pPr algn="ctr"/>
            <a:r>
              <a:rPr lang="en-US" sz="1500" dirty="0"/>
              <a:t>register-reference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sp>
        <p:nvSpPr>
          <p:cNvPr id="15" name="Rectangle 14">
            <a:extLst>
              <a:ext uri="{FF2B5EF4-FFF2-40B4-BE49-F238E27FC236}">
                <a16:creationId xmlns:a16="http://schemas.microsoft.com/office/drawing/2014/main" id="{1CF510F5-0B8F-499F-A89D-12B10E94CD09}"/>
              </a:ext>
            </a:extLst>
          </p:cNvPr>
          <p:cNvSpPr/>
          <p:nvPr/>
        </p:nvSpPr>
        <p:spPr>
          <a:xfrm>
            <a:off x="6567804" y="4376449"/>
            <a:ext cx="1194436"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M[AR]</a:t>
            </a:r>
            <a:endParaRPr lang="en-US" sz="1500" dirty="0"/>
          </a:p>
        </p:txBody>
      </p:sp>
      <p:sp>
        <p:nvSpPr>
          <p:cNvPr id="16" name="Rectangle 15">
            <a:extLst>
              <a:ext uri="{FF2B5EF4-FFF2-40B4-BE49-F238E27FC236}">
                <a16:creationId xmlns:a16="http://schemas.microsoft.com/office/drawing/2014/main" id="{1574E8F6-12D0-4320-A1CF-6085DAB2BB2E}"/>
              </a:ext>
            </a:extLst>
          </p:cNvPr>
          <p:cNvSpPr/>
          <p:nvPr/>
        </p:nvSpPr>
        <p:spPr>
          <a:xfrm>
            <a:off x="8013224" y="4379188"/>
            <a:ext cx="815816"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Nothing</a:t>
            </a:r>
          </a:p>
        </p:txBody>
      </p:sp>
      <p:sp>
        <p:nvSpPr>
          <p:cNvPr id="17" name="Rectangle 16">
            <a:extLst>
              <a:ext uri="{FF2B5EF4-FFF2-40B4-BE49-F238E27FC236}">
                <a16:creationId xmlns:a16="http://schemas.microsoft.com/office/drawing/2014/main" id="{89FB4662-0A24-406A-BC76-AD2578A9874E}"/>
              </a:ext>
            </a:extLst>
          </p:cNvPr>
          <p:cNvSpPr/>
          <p:nvPr/>
        </p:nvSpPr>
        <p:spPr>
          <a:xfrm>
            <a:off x="6543040" y="5222526"/>
            <a:ext cx="2327615" cy="97833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a:t>
            </a:r>
          </a:p>
          <a:p>
            <a:pPr algn="ctr"/>
            <a:r>
              <a:rPr lang="en-US" sz="1500" dirty="0"/>
              <a:t>memory-reference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cxnSp>
        <p:nvCxnSpPr>
          <p:cNvPr id="18" name="Straight Arrow Connector 17">
            <a:extLst>
              <a:ext uri="{FF2B5EF4-FFF2-40B4-BE49-F238E27FC236}">
                <a16:creationId xmlns:a16="http://schemas.microsoft.com/office/drawing/2014/main" id="{14CD00B5-1A7F-425A-9271-B2BB5F378AF9}"/>
              </a:ext>
            </a:extLst>
          </p:cNvPr>
          <p:cNvCxnSpPr>
            <a:stCxn id="6" idx="2"/>
            <a:endCxn id="7" idx="0"/>
          </p:cNvCxnSpPr>
          <p:nvPr/>
        </p:nvCxnSpPr>
        <p:spPr>
          <a:xfrm>
            <a:off x="6016966" y="469280"/>
            <a:ext cx="1100" cy="39071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E6BBFB-9916-403A-873C-52FA8D4C2462}"/>
              </a:ext>
            </a:extLst>
          </p:cNvPr>
          <p:cNvCxnSpPr>
            <a:stCxn id="7" idx="2"/>
            <a:endCxn id="8" idx="0"/>
          </p:cNvCxnSpPr>
          <p:nvPr/>
        </p:nvCxnSpPr>
        <p:spPr>
          <a:xfrm flipH="1">
            <a:off x="6016967" y="1171725"/>
            <a:ext cx="1099" cy="33356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FC205AF-7C73-4BAB-A2FC-394C0555EF5E}"/>
              </a:ext>
            </a:extLst>
          </p:cNvPr>
          <p:cNvCxnSpPr>
            <a:stCxn id="8" idx="2"/>
            <a:endCxn id="9" idx="0"/>
          </p:cNvCxnSpPr>
          <p:nvPr/>
        </p:nvCxnSpPr>
        <p:spPr>
          <a:xfrm flipH="1">
            <a:off x="6016966" y="1817019"/>
            <a:ext cx="1" cy="35558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3B9E09D-E485-4B4A-BAF5-B0C7A380B965}"/>
              </a:ext>
            </a:extLst>
          </p:cNvPr>
          <p:cNvCxnSpPr>
            <a:cxnSpLocks/>
            <a:stCxn id="9" idx="2"/>
            <a:endCxn id="10" idx="0"/>
          </p:cNvCxnSpPr>
          <p:nvPr/>
        </p:nvCxnSpPr>
        <p:spPr>
          <a:xfrm flipH="1">
            <a:off x="6016965" y="2629005"/>
            <a:ext cx="2" cy="290419"/>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2" name="Elbow Connector 29">
            <a:extLst>
              <a:ext uri="{FF2B5EF4-FFF2-40B4-BE49-F238E27FC236}">
                <a16:creationId xmlns:a16="http://schemas.microsoft.com/office/drawing/2014/main" id="{87BEA7A4-6510-4653-A209-699C4526368D}"/>
              </a:ext>
            </a:extLst>
          </p:cNvPr>
          <p:cNvCxnSpPr>
            <a:cxnSpLocks/>
            <a:stCxn id="10" idx="1"/>
            <a:endCxn id="11" idx="0"/>
          </p:cNvCxnSpPr>
          <p:nvPr/>
        </p:nvCxnSpPr>
        <p:spPr>
          <a:xfrm rot="10800000" flipV="1">
            <a:off x="4769392" y="3127242"/>
            <a:ext cx="867905" cy="25664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3" name="Elbow Connector 31">
            <a:extLst>
              <a:ext uri="{FF2B5EF4-FFF2-40B4-BE49-F238E27FC236}">
                <a16:creationId xmlns:a16="http://schemas.microsoft.com/office/drawing/2014/main" id="{FDAEE7B6-521C-40EF-8662-15F19A83DD02}"/>
              </a:ext>
            </a:extLst>
          </p:cNvPr>
          <p:cNvCxnSpPr>
            <a:cxnSpLocks/>
            <a:stCxn id="10" idx="3"/>
            <a:endCxn id="12" idx="0"/>
          </p:cNvCxnSpPr>
          <p:nvPr/>
        </p:nvCxnSpPr>
        <p:spPr>
          <a:xfrm>
            <a:off x="6396634" y="3127243"/>
            <a:ext cx="1403840" cy="25664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4" name="Elbow Connector 32">
            <a:extLst>
              <a:ext uri="{FF2B5EF4-FFF2-40B4-BE49-F238E27FC236}">
                <a16:creationId xmlns:a16="http://schemas.microsoft.com/office/drawing/2014/main" id="{967C4C24-573A-41FC-851E-0D7F7D1FFCFF}"/>
              </a:ext>
            </a:extLst>
          </p:cNvPr>
          <p:cNvCxnSpPr>
            <a:stCxn id="11" idx="1"/>
            <a:endCxn id="13" idx="0"/>
          </p:cNvCxnSpPr>
          <p:nvPr/>
        </p:nvCxnSpPr>
        <p:spPr>
          <a:xfrm rot="10800000" flipV="1">
            <a:off x="4118197" y="3591704"/>
            <a:ext cx="415451" cy="68945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5" name="Elbow Connector 35">
            <a:extLst>
              <a:ext uri="{FF2B5EF4-FFF2-40B4-BE49-F238E27FC236}">
                <a16:creationId xmlns:a16="http://schemas.microsoft.com/office/drawing/2014/main" id="{9E361664-88F7-46DE-8966-2F47B0E0937D}"/>
              </a:ext>
            </a:extLst>
          </p:cNvPr>
          <p:cNvCxnSpPr>
            <a:stCxn id="11" idx="3"/>
            <a:endCxn id="14" idx="0"/>
          </p:cNvCxnSpPr>
          <p:nvPr/>
        </p:nvCxnSpPr>
        <p:spPr>
          <a:xfrm>
            <a:off x="5005135" y="3591705"/>
            <a:ext cx="609248" cy="68945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38">
            <a:extLst>
              <a:ext uri="{FF2B5EF4-FFF2-40B4-BE49-F238E27FC236}">
                <a16:creationId xmlns:a16="http://schemas.microsoft.com/office/drawing/2014/main" id="{017A4F3C-268C-4EC4-B63F-52F6035E0B97}"/>
              </a:ext>
            </a:extLst>
          </p:cNvPr>
          <p:cNvCxnSpPr>
            <a:stCxn id="12" idx="1"/>
            <a:endCxn id="15" idx="0"/>
          </p:cNvCxnSpPr>
          <p:nvPr/>
        </p:nvCxnSpPr>
        <p:spPr>
          <a:xfrm rot="10800000" flipV="1">
            <a:off x="7165022" y="3591705"/>
            <a:ext cx="399708" cy="784744"/>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7" name="Elbow Connector 39">
            <a:extLst>
              <a:ext uri="{FF2B5EF4-FFF2-40B4-BE49-F238E27FC236}">
                <a16:creationId xmlns:a16="http://schemas.microsoft.com/office/drawing/2014/main" id="{7E1600F4-BD33-422A-8917-F1F6ADA213AA}"/>
              </a:ext>
            </a:extLst>
          </p:cNvPr>
          <p:cNvCxnSpPr>
            <a:stCxn id="12" idx="3"/>
            <a:endCxn id="16" idx="0"/>
          </p:cNvCxnSpPr>
          <p:nvPr/>
        </p:nvCxnSpPr>
        <p:spPr>
          <a:xfrm>
            <a:off x="8036218" y="3591705"/>
            <a:ext cx="384914" cy="78748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A549458-C570-40D6-BE92-A5E4367DA860}"/>
              </a:ext>
            </a:extLst>
          </p:cNvPr>
          <p:cNvCxnSpPr>
            <a:cxnSpLocks/>
          </p:cNvCxnSpPr>
          <p:nvPr/>
        </p:nvCxnSpPr>
        <p:spPr>
          <a:xfrm>
            <a:off x="7162914" y="4686212"/>
            <a:ext cx="0" cy="54000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45FE87F-0513-454B-AA25-78D922C8A749}"/>
              </a:ext>
            </a:extLst>
          </p:cNvPr>
          <p:cNvCxnSpPr>
            <a:cxnSpLocks/>
          </p:cNvCxnSpPr>
          <p:nvPr/>
        </p:nvCxnSpPr>
        <p:spPr>
          <a:xfrm>
            <a:off x="8423210" y="4708818"/>
            <a:ext cx="0" cy="54000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02437DF-E08B-48EE-85E1-06C84D096525}"/>
              </a:ext>
            </a:extLst>
          </p:cNvPr>
          <p:cNvCxnSpPr>
            <a:stCxn id="13" idx="2"/>
          </p:cNvCxnSpPr>
          <p:nvPr/>
        </p:nvCxnSpPr>
        <p:spPr>
          <a:xfrm>
            <a:off x="4118196" y="5170552"/>
            <a:ext cx="0" cy="135502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E7C1B9A-319F-4FE9-A56E-694A93E715CE}"/>
              </a:ext>
            </a:extLst>
          </p:cNvPr>
          <p:cNvCxnSpPr>
            <a:stCxn id="14" idx="2"/>
          </p:cNvCxnSpPr>
          <p:nvPr/>
        </p:nvCxnSpPr>
        <p:spPr>
          <a:xfrm>
            <a:off x="5614383" y="5170552"/>
            <a:ext cx="0" cy="135502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5FF792A-EF37-4B4F-A1A9-EE854F7013CD}"/>
              </a:ext>
            </a:extLst>
          </p:cNvPr>
          <p:cNvCxnSpPr>
            <a:stCxn id="17" idx="2"/>
          </p:cNvCxnSpPr>
          <p:nvPr/>
        </p:nvCxnSpPr>
        <p:spPr>
          <a:xfrm>
            <a:off x="7706848" y="6200860"/>
            <a:ext cx="0" cy="32471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E5F024-07F7-4CE5-A1D2-41785EFBC21B}"/>
              </a:ext>
            </a:extLst>
          </p:cNvPr>
          <p:cNvCxnSpPr/>
          <p:nvPr/>
        </p:nvCxnSpPr>
        <p:spPr>
          <a:xfrm flipH="1">
            <a:off x="2885440" y="6511290"/>
            <a:ext cx="4824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Elbow Connector 69">
            <a:extLst>
              <a:ext uri="{FF2B5EF4-FFF2-40B4-BE49-F238E27FC236}">
                <a16:creationId xmlns:a16="http://schemas.microsoft.com/office/drawing/2014/main" id="{5D6F42B3-0BD3-4833-8984-82CAE1399354}"/>
              </a:ext>
            </a:extLst>
          </p:cNvPr>
          <p:cNvCxnSpPr>
            <a:endCxn id="7" idx="1"/>
          </p:cNvCxnSpPr>
          <p:nvPr/>
        </p:nvCxnSpPr>
        <p:spPr>
          <a:xfrm rot="5400000" flipH="1" flipV="1">
            <a:off x="1425141" y="2473861"/>
            <a:ext cx="5508000" cy="2592000"/>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AD3A94C-459F-4FE8-A671-1B40979028C8}"/>
                  </a:ext>
                </a:extLst>
              </p:cNvPr>
              <p:cNvSpPr/>
              <p:nvPr/>
            </p:nvSpPr>
            <p:spPr>
              <a:xfrm>
                <a:off x="6289700" y="586567"/>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0</m:t>
                          </m:r>
                        </m:sub>
                      </m:sSub>
                    </m:oMath>
                  </m:oMathPara>
                </a14:m>
                <a:endParaRPr lang="en-US" sz="1350" dirty="0"/>
              </a:p>
            </p:txBody>
          </p:sp>
        </mc:Choice>
        <mc:Fallback xmlns="">
          <p:sp>
            <p:nvSpPr>
              <p:cNvPr id="35" name="Rectangle 34">
                <a:extLst>
                  <a:ext uri="{FF2B5EF4-FFF2-40B4-BE49-F238E27FC236}">
                    <a16:creationId xmlns:a16="http://schemas.microsoft.com/office/drawing/2014/main" id="{4AD3A94C-459F-4FE8-A671-1B40979028C8}"/>
                  </a:ext>
                </a:extLst>
              </p:cNvPr>
              <p:cNvSpPr>
                <a:spLocks noRot="1" noChangeAspect="1" noMove="1" noResize="1" noEditPoints="1" noAdjustHandles="1" noChangeArrowheads="1" noChangeShapeType="1" noTextEdit="1"/>
              </p:cNvSpPr>
              <p:nvPr/>
            </p:nvSpPr>
            <p:spPr>
              <a:xfrm>
                <a:off x="6289700" y="586567"/>
                <a:ext cx="388055" cy="30008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9D48658A-973D-49A3-9044-E6A534FDE7DD}"/>
                  </a:ext>
                </a:extLst>
              </p:cNvPr>
              <p:cNvSpPr/>
              <p:nvPr/>
            </p:nvSpPr>
            <p:spPr>
              <a:xfrm>
                <a:off x="6814002" y="1228293"/>
                <a:ext cx="384016"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1</m:t>
                          </m:r>
                        </m:sub>
                      </m:sSub>
                    </m:oMath>
                  </m:oMathPara>
                </a14:m>
                <a:endParaRPr lang="en-US" sz="1350" dirty="0"/>
              </a:p>
            </p:txBody>
          </p:sp>
        </mc:Choice>
        <mc:Fallback xmlns="">
          <p:sp>
            <p:nvSpPr>
              <p:cNvPr id="36" name="Rectangle 35">
                <a:extLst>
                  <a:ext uri="{FF2B5EF4-FFF2-40B4-BE49-F238E27FC236}">
                    <a16:creationId xmlns:a16="http://schemas.microsoft.com/office/drawing/2014/main" id="{9D48658A-973D-49A3-9044-E6A534FDE7DD}"/>
                  </a:ext>
                </a:extLst>
              </p:cNvPr>
              <p:cNvSpPr>
                <a:spLocks noRot="1" noChangeAspect="1" noMove="1" noResize="1" noEditPoints="1" noAdjustHandles="1" noChangeArrowheads="1" noChangeShapeType="1" noTextEdit="1"/>
              </p:cNvSpPr>
              <p:nvPr/>
            </p:nvSpPr>
            <p:spPr>
              <a:xfrm>
                <a:off x="6814002" y="1228293"/>
                <a:ext cx="384016" cy="30008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21F6FC01-B9C8-45D7-8F03-00571600731F}"/>
                  </a:ext>
                </a:extLst>
              </p:cNvPr>
              <p:cNvSpPr/>
              <p:nvPr/>
            </p:nvSpPr>
            <p:spPr>
              <a:xfrm>
                <a:off x="7287711" y="1905031"/>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2</m:t>
                          </m:r>
                        </m:sub>
                      </m:sSub>
                    </m:oMath>
                  </m:oMathPara>
                </a14:m>
                <a:endParaRPr lang="en-US" sz="1350" dirty="0"/>
              </a:p>
            </p:txBody>
          </p:sp>
        </mc:Choice>
        <mc:Fallback xmlns="">
          <p:sp>
            <p:nvSpPr>
              <p:cNvPr id="37" name="Rectangle 36">
                <a:extLst>
                  <a:ext uri="{FF2B5EF4-FFF2-40B4-BE49-F238E27FC236}">
                    <a16:creationId xmlns:a16="http://schemas.microsoft.com/office/drawing/2014/main" id="{21F6FC01-B9C8-45D7-8F03-00571600731F}"/>
                  </a:ext>
                </a:extLst>
              </p:cNvPr>
              <p:cNvSpPr>
                <a:spLocks noRot="1" noChangeAspect="1" noMove="1" noResize="1" noEditPoints="1" noAdjustHandles="1" noChangeArrowheads="1" noChangeShapeType="1" noTextEdit="1"/>
              </p:cNvSpPr>
              <p:nvPr/>
            </p:nvSpPr>
            <p:spPr>
              <a:xfrm>
                <a:off x="7287711" y="1905031"/>
                <a:ext cx="388055" cy="30008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8A147BB0-DD5B-4B0D-AEE4-68390798F9A1}"/>
                  </a:ext>
                </a:extLst>
              </p:cNvPr>
              <p:cNvSpPr/>
              <p:nvPr/>
            </p:nvSpPr>
            <p:spPr>
              <a:xfrm>
                <a:off x="4440262" y="4024296"/>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38" name="Rectangle 37">
                <a:extLst>
                  <a:ext uri="{FF2B5EF4-FFF2-40B4-BE49-F238E27FC236}">
                    <a16:creationId xmlns:a16="http://schemas.microsoft.com/office/drawing/2014/main" id="{8A147BB0-DD5B-4B0D-AEE4-68390798F9A1}"/>
                  </a:ext>
                </a:extLst>
              </p:cNvPr>
              <p:cNvSpPr>
                <a:spLocks noRot="1" noChangeAspect="1" noMove="1" noResize="1" noEditPoints="1" noAdjustHandles="1" noChangeArrowheads="1" noChangeShapeType="1" noTextEdit="1"/>
              </p:cNvSpPr>
              <p:nvPr/>
            </p:nvSpPr>
            <p:spPr>
              <a:xfrm>
                <a:off x="4440262" y="4024296"/>
                <a:ext cx="388055" cy="30008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FCB09C8B-303B-480E-8C6F-BBE4359462D2}"/>
                  </a:ext>
                </a:extLst>
              </p:cNvPr>
              <p:cNvSpPr/>
              <p:nvPr/>
            </p:nvSpPr>
            <p:spPr>
              <a:xfrm>
                <a:off x="6131644" y="4024296"/>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39" name="Rectangle 38">
                <a:extLst>
                  <a:ext uri="{FF2B5EF4-FFF2-40B4-BE49-F238E27FC236}">
                    <a16:creationId xmlns:a16="http://schemas.microsoft.com/office/drawing/2014/main" id="{FCB09C8B-303B-480E-8C6F-BBE4359462D2}"/>
                  </a:ext>
                </a:extLst>
              </p:cNvPr>
              <p:cNvSpPr>
                <a:spLocks noRot="1" noChangeAspect="1" noMove="1" noResize="1" noEditPoints="1" noAdjustHandles="1" noChangeArrowheads="1" noChangeShapeType="1" noTextEdit="1"/>
              </p:cNvSpPr>
              <p:nvPr/>
            </p:nvSpPr>
            <p:spPr>
              <a:xfrm>
                <a:off x="6131644" y="4024296"/>
                <a:ext cx="388055" cy="30008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154369EF-8129-4F28-ACA1-51CA6AA070F3}"/>
                  </a:ext>
                </a:extLst>
              </p:cNvPr>
              <p:cNvSpPr/>
              <p:nvPr/>
            </p:nvSpPr>
            <p:spPr>
              <a:xfrm>
                <a:off x="7498536" y="4036459"/>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40" name="Rectangle 39">
                <a:extLst>
                  <a:ext uri="{FF2B5EF4-FFF2-40B4-BE49-F238E27FC236}">
                    <a16:creationId xmlns:a16="http://schemas.microsoft.com/office/drawing/2014/main" id="{154369EF-8129-4F28-ACA1-51CA6AA070F3}"/>
                  </a:ext>
                </a:extLst>
              </p:cNvPr>
              <p:cNvSpPr>
                <a:spLocks noRot="1" noChangeAspect="1" noMove="1" noResize="1" noEditPoints="1" noAdjustHandles="1" noChangeArrowheads="1" noChangeShapeType="1" noTextEdit="1"/>
              </p:cNvSpPr>
              <p:nvPr/>
            </p:nvSpPr>
            <p:spPr>
              <a:xfrm>
                <a:off x="7498536" y="4036459"/>
                <a:ext cx="388055" cy="30008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C4C60A54-80BA-4689-AA2E-432E8396379D}"/>
                  </a:ext>
                </a:extLst>
              </p:cNvPr>
              <p:cNvSpPr/>
              <p:nvPr/>
            </p:nvSpPr>
            <p:spPr>
              <a:xfrm>
                <a:off x="8558281" y="4061944"/>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41" name="Rectangle 40">
                <a:extLst>
                  <a:ext uri="{FF2B5EF4-FFF2-40B4-BE49-F238E27FC236}">
                    <a16:creationId xmlns:a16="http://schemas.microsoft.com/office/drawing/2014/main" id="{C4C60A54-80BA-4689-AA2E-432E8396379D}"/>
                  </a:ext>
                </a:extLst>
              </p:cNvPr>
              <p:cNvSpPr>
                <a:spLocks noRot="1" noChangeAspect="1" noMove="1" noResize="1" noEditPoints="1" noAdjustHandles="1" noChangeArrowheads="1" noChangeShapeType="1" noTextEdit="1"/>
              </p:cNvSpPr>
              <p:nvPr/>
            </p:nvSpPr>
            <p:spPr>
              <a:xfrm>
                <a:off x="8558281" y="4061944"/>
                <a:ext cx="388055" cy="300082"/>
              </a:xfrm>
              <a:prstGeom prst="rect">
                <a:avLst/>
              </a:prstGeom>
              <a:blipFill>
                <a:blip r:embed="rId6"/>
                <a:stretch>
                  <a:fillRect/>
                </a:stretch>
              </a:blipFill>
            </p:spPr>
            <p:txBody>
              <a:bodyPr/>
              <a:lstStyle/>
              <a:p>
                <a:r>
                  <a:rPr lang="en-IN">
                    <a:noFill/>
                  </a:rPr>
                  <a:t> </a:t>
                </a:r>
              </a:p>
            </p:txBody>
          </p:sp>
        </mc:Fallback>
      </mc:AlternateContent>
      <p:sp>
        <p:nvSpPr>
          <p:cNvPr id="42" name="Rectangle 41">
            <a:extLst>
              <a:ext uri="{FF2B5EF4-FFF2-40B4-BE49-F238E27FC236}">
                <a16:creationId xmlns:a16="http://schemas.microsoft.com/office/drawing/2014/main" id="{5610D42B-2D1B-46DB-8045-4E8A4914B5A7}"/>
              </a:ext>
            </a:extLst>
          </p:cNvPr>
          <p:cNvSpPr/>
          <p:nvPr/>
        </p:nvSpPr>
        <p:spPr>
          <a:xfrm>
            <a:off x="4256807" y="2852362"/>
            <a:ext cx="1566070" cy="300082"/>
          </a:xfrm>
          <a:prstGeom prst="rect">
            <a:avLst/>
          </a:prstGeom>
        </p:spPr>
        <p:txBody>
          <a:bodyPr wrap="none">
            <a:spAutoFit/>
          </a:bodyPr>
          <a:lstStyle/>
          <a:p>
            <a:r>
              <a:rPr lang="en-US" sz="1350" dirty="0"/>
              <a:t>(Register or I/O) = 1</a:t>
            </a:r>
          </a:p>
        </p:txBody>
      </p:sp>
      <p:sp>
        <p:nvSpPr>
          <p:cNvPr id="43" name="Rectangle 42">
            <a:extLst>
              <a:ext uri="{FF2B5EF4-FFF2-40B4-BE49-F238E27FC236}">
                <a16:creationId xmlns:a16="http://schemas.microsoft.com/office/drawing/2014/main" id="{A2CBF943-5630-451F-827C-5705AAECAE99}"/>
              </a:ext>
            </a:extLst>
          </p:cNvPr>
          <p:cNvSpPr/>
          <p:nvPr/>
        </p:nvSpPr>
        <p:spPr>
          <a:xfrm>
            <a:off x="6253044" y="2852362"/>
            <a:ext cx="1874231" cy="300082"/>
          </a:xfrm>
          <a:prstGeom prst="rect">
            <a:avLst/>
          </a:prstGeom>
        </p:spPr>
        <p:txBody>
          <a:bodyPr wrap="none">
            <a:spAutoFit/>
          </a:bodyPr>
          <a:lstStyle/>
          <a:p>
            <a:r>
              <a:rPr lang="en-US" sz="1350" dirty="0"/>
              <a:t>= 0 (Memory-reference)</a:t>
            </a:r>
          </a:p>
        </p:txBody>
      </p:sp>
      <p:sp>
        <p:nvSpPr>
          <p:cNvPr id="44" name="Rectangle 43">
            <a:extLst>
              <a:ext uri="{FF2B5EF4-FFF2-40B4-BE49-F238E27FC236}">
                <a16:creationId xmlns:a16="http://schemas.microsoft.com/office/drawing/2014/main" id="{949E308B-4B8E-4CD1-BDC8-EEC319506A92}"/>
              </a:ext>
            </a:extLst>
          </p:cNvPr>
          <p:cNvSpPr/>
          <p:nvPr/>
        </p:nvSpPr>
        <p:spPr>
          <a:xfrm>
            <a:off x="3865265" y="3336370"/>
            <a:ext cx="768159" cy="300082"/>
          </a:xfrm>
          <a:prstGeom prst="rect">
            <a:avLst/>
          </a:prstGeom>
        </p:spPr>
        <p:txBody>
          <a:bodyPr wrap="none">
            <a:spAutoFit/>
          </a:bodyPr>
          <a:lstStyle/>
          <a:p>
            <a:r>
              <a:rPr lang="en-US" sz="1350" dirty="0"/>
              <a:t>(I/O) = 1</a:t>
            </a:r>
          </a:p>
        </p:txBody>
      </p:sp>
      <p:sp>
        <p:nvSpPr>
          <p:cNvPr id="45" name="Rectangle 44">
            <a:extLst>
              <a:ext uri="{FF2B5EF4-FFF2-40B4-BE49-F238E27FC236}">
                <a16:creationId xmlns:a16="http://schemas.microsoft.com/office/drawing/2014/main" id="{D2120CEE-955A-4323-A9BF-BF46CCEF82C9}"/>
              </a:ext>
            </a:extLst>
          </p:cNvPr>
          <p:cNvSpPr/>
          <p:nvPr/>
        </p:nvSpPr>
        <p:spPr>
          <a:xfrm>
            <a:off x="4921507" y="3336370"/>
            <a:ext cx="1077859" cy="300082"/>
          </a:xfrm>
          <a:prstGeom prst="rect">
            <a:avLst/>
          </a:prstGeom>
        </p:spPr>
        <p:txBody>
          <a:bodyPr wrap="none">
            <a:spAutoFit/>
          </a:bodyPr>
          <a:lstStyle/>
          <a:p>
            <a:r>
              <a:rPr lang="en-US" sz="1350" dirty="0"/>
              <a:t>= 0 (register)</a:t>
            </a:r>
          </a:p>
        </p:txBody>
      </p:sp>
      <p:sp>
        <p:nvSpPr>
          <p:cNvPr id="46" name="Rectangle 45">
            <a:extLst>
              <a:ext uri="{FF2B5EF4-FFF2-40B4-BE49-F238E27FC236}">
                <a16:creationId xmlns:a16="http://schemas.microsoft.com/office/drawing/2014/main" id="{4A1C3886-21DA-455D-8478-3140F585F03B}"/>
              </a:ext>
            </a:extLst>
          </p:cNvPr>
          <p:cNvSpPr/>
          <p:nvPr/>
        </p:nvSpPr>
        <p:spPr>
          <a:xfrm>
            <a:off x="6604397" y="3338659"/>
            <a:ext cx="1081643" cy="300082"/>
          </a:xfrm>
          <a:prstGeom prst="rect">
            <a:avLst/>
          </a:prstGeom>
        </p:spPr>
        <p:txBody>
          <a:bodyPr wrap="none">
            <a:spAutoFit/>
          </a:bodyPr>
          <a:lstStyle/>
          <a:p>
            <a:r>
              <a:rPr lang="en-US" sz="1350" dirty="0"/>
              <a:t>(indirect) = 1</a:t>
            </a:r>
          </a:p>
        </p:txBody>
      </p:sp>
      <p:sp>
        <p:nvSpPr>
          <p:cNvPr id="47" name="Rectangle 46">
            <a:extLst>
              <a:ext uri="{FF2B5EF4-FFF2-40B4-BE49-F238E27FC236}">
                <a16:creationId xmlns:a16="http://schemas.microsoft.com/office/drawing/2014/main" id="{404202D4-48AC-400C-A46E-F08F1648CBB0}"/>
              </a:ext>
            </a:extLst>
          </p:cNvPr>
          <p:cNvSpPr/>
          <p:nvPr/>
        </p:nvSpPr>
        <p:spPr>
          <a:xfrm>
            <a:off x="8031243" y="3338659"/>
            <a:ext cx="950197" cy="300082"/>
          </a:xfrm>
          <a:prstGeom prst="rect">
            <a:avLst/>
          </a:prstGeom>
        </p:spPr>
        <p:txBody>
          <a:bodyPr wrap="none">
            <a:spAutoFit/>
          </a:bodyPr>
          <a:lstStyle/>
          <a:p>
            <a:r>
              <a:rPr lang="en-US" sz="1350" dirty="0"/>
              <a:t>= 0 (direct)</a:t>
            </a:r>
          </a:p>
        </p:txBody>
      </p:sp>
    </p:spTree>
    <p:extLst>
      <p:ext uri="{BB962C8B-B14F-4D97-AF65-F5344CB8AC3E}">
        <p14:creationId xmlns:p14="http://schemas.microsoft.com/office/powerpoint/2010/main" val="354457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500"/>
                                        <p:tgtEl>
                                          <p:spTgt spid="3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fade">
                                      <p:cBhvr>
                                        <p:cTn id="103" dur="500"/>
                                        <p:tgtEl>
                                          <p:spTgt spid="1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fade">
                                      <p:cBhvr>
                                        <p:cTn id="116" dur="500"/>
                                        <p:tgtEl>
                                          <p:spTgt spid="2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12"/>
                                        </p:tgtEl>
                                        <p:attrNameLst>
                                          <p:attrName>style.visibility</p:attrName>
                                        </p:attrNameLst>
                                      </p:cBhvr>
                                      <p:to>
                                        <p:strVal val="visible"/>
                                      </p:to>
                                    </p:set>
                                    <p:animEffect transition="in" filter="fade">
                                      <p:cBhvr>
                                        <p:cTn id="124" dur="500"/>
                                        <p:tgtEl>
                                          <p:spTgt spid="12"/>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fade">
                                      <p:cBhvr>
                                        <p:cTn id="129" dur="500"/>
                                        <p:tgtEl>
                                          <p:spTgt spid="26"/>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fade">
                                      <p:cBhvr>
                                        <p:cTn id="132" dur="500"/>
                                        <p:tgtEl>
                                          <p:spTgt spid="4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0"/>
                                        </p:tgtEl>
                                        <p:attrNameLst>
                                          <p:attrName>style.visibility</p:attrName>
                                        </p:attrNameLst>
                                      </p:cBhvr>
                                      <p:to>
                                        <p:strVal val="visible"/>
                                      </p:to>
                                    </p:set>
                                    <p:animEffect transition="in" filter="fade">
                                      <p:cBhvr>
                                        <p:cTn id="137" dur="500"/>
                                        <p:tgtEl>
                                          <p:spTgt spid="40"/>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5"/>
                                        </p:tgtEl>
                                        <p:attrNameLst>
                                          <p:attrName>style.visibility</p:attrName>
                                        </p:attrNameLst>
                                      </p:cBhvr>
                                      <p:to>
                                        <p:strVal val="visible"/>
                                      </p:to>
                                    </p:set>
                                    <p:animEffect transition="in" filter="fade">
                                      <p:cBhvr>
                                        <p:cTn id="140" dur="500"/>
                                        <p:tgtEl>
                                          <p:spTgt spid="15"/>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28"/>
                                        </p:tgtEl>
                                        <p:attrNameLst>
                                          <p:attrName>style.visibility</p:attrName>
                                        </p:attrNameLst>
                                      </p:cBhvr>
                                      <p:to>
                                        <p:strVal val="visible"/>
                                      </p:to>
                                    </p:set>
                                    <p:animEffect transition="in" filter="fade">
                                      <p:cBhvr>
                                        <p:cTn id="145" dur="500"/>
                                        <p:tgtEl>
                                          <p:spTgt spid="2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fade">
                                      <p:cBhvr>
                                        <p:cTn id="150" dur="500"/>
                                        <p:tgtEl>
                                          <p:spTgt spid="17"/>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fade">
                                      <p:cBhvr>
                                        <p:cTn id="158" dur="500"/>
                                        <p:tgtEl>
                                          <p:spTgt spid="47"/>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6"/>
                                        </p:tgtEl>
                                        <p:attrNameLst>
                                          <p:attrName>style.visibility</p:attrName>
                                        </p:attrNameLst>
                                      </p:cBhvr>
                                      <p:to>
                                        <p:strVal val="visible"/>
                                      </p:to>
                                    </p:set>
                                    <p:animEffect transition="in" filter="fade">
                                      <p:cBhvr>
                                        <p:cTn id="163" dur="500"/>
                                        <p:tgtEl>
                                          <p:spTgt spid="1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1"/>
                                        </p:tgtEl>
                                        <p:attrNameLst>
                                          <p:attrName>style.visibility</p:attrName>
                                        </p:attrNameLst>
                                      </p:cBhvr>
                                      <p:to>
                                        <p:strVal val="visible"/>
                                      </p:to>
                                    </p:set>
                                    <p:animEffect transition="in" filter="fade">
                                      <p:cBhvr>
                                        <p:cTn id="166" dur="500"/>
                                        <p:tgtEl>
                                          <p:spTgt spid="41"/>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29"/>
                                        </p:tgtEl>
                                        <p:attrNameLst>
                                          <p:attrName>style.visibility</p:attrName>
                                        </p:attrNameLst>
                                      </p:cBhvr>
                                      <p:to>
                                        <p:strVal val="visible"/>
                                      </p:to>
                                    </p:set>
                                    <p:animEffect transition="in" filter="fade">
                                      <p:cBhvr>
                                        <p:cTn id="171" dur="500"/>
                                        <p:tgtEl>
                                          <p:spTgt spid="29"/>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32"/>
                                        </p:tgtEl>
                                        <p:attrNameLst>
                                          <p:attrName>style.visibility</p:attrName>
                                        </p:attrNameLst>
                                      </p:cBhvr>
                                      <p:to>
                                        <p:strVal val="visible"/>
                                      </p:to>
                                    </p:set>
                                    <p:animEffect transition="in" filter="fade">
                                      <p:cBhvr>
                                        <p:cTn id="176" dur="500"/>
                                        <p:tgtEl>
                                          <p:spTgt spid="32"/>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33"/>
                                        </p:tgtEl>
                                        <p:attrNameLst>
                                          <p:attrName>style.visibility</p:attrName>
                                        </p:attrNameLst>
                                      </p:cBhvr>
                                      <p:to>
                                        <p:strVal val="visible"/>
                                      </p:to>
                                    </p:set>
                                    <p:animEffect transition="in" filter="fade">
                                      <p:cBhvr>
                                        <p:cTn id="181" dur="500"/>
                                        <p:tgtEl>
                                          <p:spTgt spid="33"/>
                                        </p:tgtEl>
                                      </p:cBhvr>
                                    </p:animEffect>
                                  </p:childTnLst>
                                </p:cTn>
                              </p:par>
                              <p:par>
                                <p:cTn id="182" presetID="10" presetClass="entr" presetSubtype="0" fill="hold" nodeType="withEffect">
                                  <p:stCondLst>
                                    <p:cond delay="0"/>
                                  </p:stCondLst>
                                  <p:childTnLst>
                                    <p:set>
                                      <p:cBhvr>
                                        <p:cTn id="183" dur="1" fill="hold">
                                          <p:stCondLst>
                                            <p:cond delay="0"/>
                                          </p:stCondLst>
                                        </p:cTn>
                                        <p:tgtEl>
                                          <p:spTgt spid="34"/>
                                        </p:tgtEl>
                                        <p:attrNameLst>
                                          <p:attrName>style.visibility</p:attrName>
                                        </p:attrNameLst>
                                      </p:cBhvr>
                                      <p:to>
                                        <p:strVal val="visible"/>
                                      </p:to>
                                    </p:set>
                                    <p:animEffect transition="in" filter="fade">
                                      <p:cBhvr>
                                        <p:cTn id="1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Memory-Reference Instructions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- 6</a:t>
            </a:r>
          </a:p>
        </p:txBody>
      </p:sp>
    </p:spTree>
    <p:extLst>
      <p:ext uri="{BB962C8B-B14F-4D97-AF65-F5344CB8AC3E}">
        <p14:creationId xmlns:p14="http://schemas.microsoft.com/office/powerpoint/2010/main" val="2396544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Instruction Codes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27631034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25A78A-AFA3-49BE-8563-779346936BEF}"/>
              </a:ext>
            </a:extLst>
          </p:cNvPr>
          <p:cNvSpPr>
            <a:spLocks noGrp="1"/>
          </p:cNvSpPr>
          <p:nvPr>
            <p:ph type="title"/>
          </p:nvPr>
        </p:nvSpPr>
        <p:spPr/>
        <p:txBody>
          <a:bodyPr/>
          <a:lstStyle/>
          <a:p>
            <a:r>
              <a:rPr lang="en-US" dirty="0"/>
              <a:t>Memory Reference Instructions</a:t>
            </a:r>
            <a:endParaRPr lang="en-IN" dirty="0"/>
          </a:p>
        </p:txBody>
      </p:sp>
      <p:sp>
        <p:nvSpPr>
          <p:cNvPr id="5" name="Content Placeholder 4">
            <a:extLst>
              <a:ext uri="{FF2B5EF4-FFF2-40B4-BE49-F238E27FC236}">
                <a16:creationId xmlns:a16="http://schemas.microsoft.com/office/drawing/2014/main" id="{7F0C6561-272B-4ACF-8575-64CC6248CA33}"/>
              </a:ext>
            </a:extLst>
          </p:cNvPr>
          <p:cNvSpPr>
            <a:spLocks noGrp="1"/>
          </p:cNvSpPr>
          <p:nvPr>
            <p:ph idx="1"/>
          </p:nvPr>
        </p:nvSpPr>
        <p:spPr>
          <a:xfrm>
            <a:off x="131180" y="863444"/>
            <a:ext cx="11929641" cy="4104796"/>
          </a:xfrm>
        </p:spPr>
        <p:txBody>
          <a:bodyPr/>
          <a:lstStyle/>
          <a:p>
            <a:pPr marL="457200" indent="-457200" algn="just">
              <a:buFont typeface="+mj-lt"/>
              <a:buAutoNum type="arabicPeriod"/>
            </a:pPr>
            <a:r>
              <a:rPr lang="en-US" dirty="0">
                <a:solidFill>
                  <a:schemeClr val="accent6"/>
                </a:solidFill>
              </a:rPr>
              <a:t>AND: AND to AC</a:t>
            </a:r>
          </a:p>
          <a:p>
            <a:pPr marL="457200" indent="0" algn="just">
              <a:buNone/>
            </a:pPr>
            <a:r>
              <a:rPr lang="en-US" dirty="0"/>
              <a:t>This is an instruction that performs the AND logic operation on pairs of bits in AC and the memory word specified by the effective address. The result of the operation is transferred to AC.</a:t>
            </a:r>
          </a:p>
          <a:p>
            <a:pPr marL="457200" indent="0" algn="just">
              <a:buNone/>
            </a:pPr>
            <a:endParaRPr lang="en-US" dirty="0"/>
          </a:p>
          <a:p>
            <a:pPr marL="457200" indent="0" algn="just">
              <a:buNone/>
            </a:pPr>
            <a:endParaRPr lang="en-US" dirty="0"/>
          </a:p>
          <a:p>
            <a:pPr marL="457200" indent="-457200" algn="just">
              <a:buFont typeface="+mj-lt"/>
              <a:buAutoNum type="arabicPeriod" startAt="2"/>
            </a:pPr>
            <a:r>
              <a:rPr lang="en-US" dirty="0">
                <a:solidFill>
                  <a:schemeClr val="accent6"/>
                </a:solidFill>
              </a:rPr>
              <a:t>ADD: ADD to AC</a:t>
            </a:r>
          </a:p>
          <a:p>
            <a:pPr marL="457200" indent="0" algn="just">
              <a:buNone/>
            </a:pPr>
            <a:r>
              <a:rPr lang="en-US" dirty="0"/>
              <a:t>This instruction adds the content of the memory word specified by the effective address to the value of AC. The sum is transferred into AC and the output carry </a:t>
            </a:r>
            <a:r>
              <a:rPr lang="en-US" dirty="0" err="1"/>
              <a:t>C</a:t>
            </a:r>
            <a:r>
              <a:rPr lang="en-US" baseline="-25000" dirty="0" err="1"/>
              <a:t>out</a:t>
            </a:r>
            <a:r>
              <a:rPr lang="en-US" dirty="0"/>
              <a:t> is transferred to the E (extended accumulator) flip-flop.</a:t>
            </a:r>
          </a:p>
          <a:p>
            <a:pPr marL="457200" indent="0" algn="just">
              <a:buNone/>
            </a:pPr>
            <a:endParaRPr lang="en-US" dirty="0"/>
          </a:p>
          <a:p>
            <a:endParaRPr lang="en-IN" dirty="0"/>
          </a:p>
        </p:txBody>
      </p:sp>
      <p:sp>
        <p:nvSpPr>
          <p:cNvPr id="6" name="Rectangle 5">
            <a:extLst>
              <a:ext uri="{FF2B5EF4-FFF2-40B4-BE49-F238E27FC236}">
                <a16:creationId xmlns:a16="http://schemas.microsoft.com/office/drawing/2014/main" id="{4EF3A288-8DAC-47C8-AB07-8602489C2972}"/>
              </a:ext>
            </a:extLst>
          </p:cNvPr>
          <p:cNvSpPr/>
          <p:nvPr/>
        </p:nvSpPr>
        <p:spPr>
          <a:xfrm>
            <a:off x="3927201" y="2179360"/>
            <a:ext cx="2741456" cy="523220"/>
          </a:xfrm>
          <a:prstGeom prst="rect">
            <a:avLst/>
          </a:prstGeom>
        </p:spPr>
        <p:txBody>
          <a:bodyPr wrap="none">
            <a:spAutoFit/>
          </a:bodyPr>
          <a:lstStyle/>
          <a:p>
            <a:r>
              <a:rPr lang="en-US" sz="2800" dirty="0">
                <a:solidFill>
                  <a:schemeClr val="tx2"/>
                </a:solidFill>
                <a:latin typeface="+mj-lt"/>
                <a:ea typeface="Calibri" panose="020F0502020204030204" pitchFamily="34" charset="0"/>
                <a:cs typeface="Calibri" panose="020F0502020204030204" pitchFamily="34" charset="0"/>
              </a:rPr>
              <a:t>D</a:t>
            </a:r>
            <a:r>
              <a:rPr lang="en-US" sz="2800" baseline="-25000" dirty="0">
                <a:solidFill>
                  <a:schemeClr val="tx2"/>
                </a:solidFill>
                <a:latin typeface="+mj-lt"/>
                <a:ea typeface="Calibri" panose="020F0502020204030204" pitchFamily="34" charset="0"/>
                <a:cs typeface="Calibri" panose="020F0502020204030204" pitchFamily="34" charset="0"/>
              </a:rPr>
              <a:t>0</a:t>
            </a:r>
            <a:r>
              <a:rPr lang="en-US" sz="2800" dirty="0">
                <a:solidFill>
                  <a:schemeClr val="tx2"/>
                </a:solidFill>
                <a:latin typeface="+mj-lt"/>
                <a:ea typeface="Calibri" panose="020F0502020204030204" pitchFamily="34" charset="0"/>
                <a:cs typeface="Calibri" panose="020F0502020204030204" pitchFamily="34" charset="0"/>
              </a:rPr>
              <a:t>T</a:t>
            </a:r>
            <a:r>
              <a:rPr lang="en-US" sz="2800" baseline="-25000" dirty="0">
                <a:solidFill>
                  <a:schemeClr val="tx2"/>
                </a:solidFill>
                <a:latin typeface="+mj-lt"/>
                <a:ea typeface="Calibri" panose="020F0502020204030204" pitchFamily="34" charset="0"/>
                <a:cs typeface="Calibri" panose="020F0502020204030204" pitchFamily="34" charset="0"/>
              </a:rPr>
              <a:t>4</a:t>
            </a:r>
            <a:r>
              <a:rPr lang="en-US" sz="2800" dirty="0">
                <a:solidFill>
                  <a:schemeClr val="tx2"/>
                </a:solidFill>
                <a:latin typeface="+mj-lt"/>
                <a:ea typeface="Calibri" panose="020F0502020204030204" pitchFamily="34" charset="0"/>
                <a:cs typeface="Calibri" panose="020F0502020204030204" pitchFamily="34" charset="0"/>
              </a:rPr>
              <a:t>: DR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 </a:t>
            </a:r>
            <a:r>
              <a:rPr lang="en-US" sz="2800" dirty="0">
                <a:solidFill>
                  <a:schemeClr val="tx2"/>
                </a:solidFill>
                <a:latin typeface="+mj-lt"/>
                <a:ea typeface="Calibri" panose="020F0502020204030204" pitchFamily="34" charset="0"/>
                <a:cs typeface="Calibri" panose="020F0502020204030204" pitchFamily="34" charset="0"/>
              </a:rPr>
              <a:t>M[AR]</a:t>
            </a:r>
            <a:endParaRPr lang="en-US" sz="2800" dirty="0">
              <a:solidFill>
                <a:schemeClr val="tx2"/>
              </a:solidFill>
              <a:latin typeface="+mj-lt"/>
            </a:endParaRPr>
          </a:p>
        </p:txBody>
      </p:sp>
      <p:sp>
        <p:nvSpPr>
          <p:cNvPr id="7" name="Rectangle 6">
            <a:extLst>
              <a:ext uri="{FF2B5EF4-FFF2-40B4-BE49-F238E27FC236}">
                <a16:creationId xmlns:a16="http://schemas.microsoft.com/office/drawing/2014/main" id="{2935ECA1-C5D4-4D0B-BF4A-59D3D1A1C0E2}"/>
              </a:ext>
            </a:extLst>
          </p:cNvPr>
          <p:cNvSpPr/>
          <p:nvPr/>
        </p:nvSpPr>
        <p:spPr>
          <a:xfrm>
            <a:off x="3927201" y="2702580"/>
            <a:ext cx="4337598" cy="523220"/>
          </a:xfrm>
          <a:prstGeom prst="rect">
            <a:avLst/>
          </a:prstGeom>
        </p:spPr>
        <p:txBody>
          <a:bodyPr wrap="none">
            <a:spAutoFit/>
          </a:bodyPr>
          <a:lstStyle/>
          <a:p>
            <a:r>
              <a:rPr lang="en-US" sz="2800" dirty="0">
                <a:solidFill>
                  <a:schemeClr val="tx2"/>
                </a:solidFill>
                <a:latin typeface="+mj-lt"/>
                <a:ea typeface="Calibri" panose="020F0502020204030204" pitchFamily="34" charset="0"/>
                <a:cs typeface="Calibri" panose="020F0502020204030204" pitchFamily="34" charset="0"/>
              </a:rPr>
              <a:t>D</a:t>
            </a:r>
            <a:r>
              <a:rPr lang="en-US" sz="2800" baseline="-25000" dirty="0">
                <a:solidFill>
                  <a:schemeClr val="tx2"/>
                </a:solidFill>
                <a:latin typeface="+mj-lt"/>
                <a:ea typeface="Calibri" panose="020F0502020204030204" pitchFamily="34" charset="0"/>
                <a:cs typeface="Calibri" panose="020F0502020204030204" pitchFamily="34" charset="0"/>
              </a:rPr>
              <a:t>0</a:t>
            </a:r>
            <a:r>
              <a:rPr lang="en-US" sz="2800" dirty="0">
                <a:solidFill>
                  <a:schemeClr val="tx2"/>
                </a:solidFill>
                <a:latin typeface="+mj-lt"/>
                <a:ea typeface="Calibri" panose="020F0502020204030204" pitchFamily="34" charset="0"/>
                <a:cs typeface="Calibri" panose="020F0502020204030204" pitchFamily="34" charset="0"/>
              </a:rPr>
              <a:t>T</a:t>
            </a:r>
            <a:r>
              <a:rPr lang="en-US" sz="2800" baseline="-25000" dirty="0">
                <a:solidFill>
                  <a:schemeClr val="tx2"/>
                </a:solidFill>
                <a:latin typeface="+mj-lt"/>
                <a:ea typeface="Calibri" panose="020F0502020204030204" pitchFamily="34" charset="0"/>
                <a:cs typeface="Calibri" panose="020F0502020204030204" pitchFamily="34" charset="0"/>
              </a:rPr>
              <a:t>5</a:t>
            </a:r>
            <a:r>
              <a:rPr lang="en-US" sz="2800" dirty="0">
                <a:solidFill>
                  <a:schemeClr val="tx2"/>
                </a:solidFill>
                <a:latin typeface="+mj-lt"/>
                <a:ea typeface="Calibri" panose="020F0502020204030204" pitchFamily="34" charset="0"/>
                <a:cs typeface="Calibri" panose="020F0502020204030204" pitchFamily="34" charset="0"/>
              </a:rPr>
              <a:t>: AC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a:t>
            </a:r>
            <a:r>
              <a:rPr lang="en-US" sz="2800" dirty="0">
                <a:solidFill>
                  <a:schemeClr val="tx2"/>
                </a:solidFill>
                <a:latin typeface="+mj-lt"/>
                <a:ea typeface="Calibri" panose="020F0502020204030204" pitchFamily="34" charset="0"/>
                <a:cs typeface="Calibri" panose="020F0502020204030204" pitchFamily="34" charset="0"/>
              </a:rPr>
              <a:t> AC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a:t>
            </a:r>
            <a:r>
              <a:rPr lang="en-US" sz="2800" dirty="0">
                <a:solidFill>
                  <a:schemeClr val="tx2"/>
                </a:solidFill>
                <a:latin typeface="+mj-lt"/>
                <a:ea typeface="Calibri" panose="020F0502020204030204" pitchFamily="34" charset="0"/>
                <a:cs typeface="Calibri" panose="020F0502020204030204" pitchFamily="34" charset="0"/>
              </a:rPr>
              <a:t> DR, SC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a:t>
            </a:r>
            <a:r>
              <a:rPr lang="en-US" sz="2800" dirty="0">
                <a:solidFill>
                  <a:schemeClr val="tx2"/>
                </a:solidFill>
                <a:latin typeface="+mj-lt"/>
                <a:ea typeface="Calibri" panose="020F0502020204030204" pitchFamily="34" charset="0"/>
                <a:cs typeface="Calibri" panose="020F0502020204030204" pitchFamily="34" charset="0"/>
              </a:rPr>
              <a:t> 0</a:t>
            </a:r>
            <a:endParaRPr lang="en-US" sz="2800" dirty="0">
              <a:solidFill>
                <a:schemeClr val="tx2"/>
              </a:solidFill>
              <a:latin typeface="+mj-lt"/>
            </a:endParaRPr>
          </a:p>
        </p:txBody>
      </p:sp>
      <p:sp>
        <p:nvSpPr>
          <p:cNvPr id="8" name="Rectangle 7">
            <a:extLst>
              <a:ext uri="{FF2B5EF4-FFF2-40B4-BE49-F238E27FC236}">
                <a16:creationId xmlns:a16="http://schemas.microsoft.com/office/drawing/2014/main" id="{621348E9-6A97-4867-A859-EA91C96E7884}"/>
              </a:ext>
            </a:extLst>
          </p:cNvPr>
          <p:cNvSpPr/>
          <p:nvPr/>
        </p:nvSpPr>
        <p:spPr>
          <a:xfrm>
            <a:off x="3307080" y="5064936"/>
            <a:ext cx="2823209" cy="523220"/>
          </a:xfrm>
          <a:prstGeom prst="rect">
            <a:avLst/>
          </a:prstGeom>
        </p:spPr>
        <p:txBody>
          <a:bodyPr wrap="none">
            <a:spAutoFit/>
          </a:bodyPr>
          <a:lstStyle/>
          <a:p>
            <a:r>
              <a:rPr lang="en-US" sz="2800" dirty="0">
                <a:solidFill>
                  <a:schemeClr val="tx2"/>
                </a:solidFill>
                <a:latin typeface="+mj-lt"/>
                <a:ea typeface="Calibri" panose="020F0502020204030204" pitchFamily="34" charset="0"/>
                <a:cs typeface="Calibri" panose="020F0502020204030204" pitchFamily="34" charset="0"/>
              </a:rPr>
              <a:t>D</a:t>
            </a:r>
            <a:r>
              <a:rPr lang="en-US" sz="2800" baseline="-25000" dirty="0">
                <a:solidFill>
                  <a:schemeClr val="tx2"/>
                </a:solidFill>
                <a:latin typeface="+mj-lt"/>
                <a:ea typeface="Calibri" panose="020F0502020204030204" pitchFamily="34" charset="0"/>
                <a:cs typeface="Calibri" panose="020F0502020204030204" pitchFamily="34" charset="0"/>
              </a:rPr>
              <a:t>1</a:t>
            </a:r>
            <a:r>
              <a:rPr lang="en-US" sz="2800" dirty="0">
                <a:solidFill>
                  <a:schemeClr val="tx2"/>
                </a:solidFill>
                <a:latin typeface="+mj-lt"/>
                <a:ea typeface="Calibri" panose="020F0502020204030204" pitchFamily="34" charset="0"/>
                <a:cs typeface="Calibri" panose="020F0502020204030204" pitchFamily="34" charset="0"/>
              </a:rPr>
              <a:t>T</a:t>
            </a:r>
            <a:r>
              <a:rPr lang="en-US" sz="2800" baseline="-25000" dirty="0">
                <a:solidFill>
                  <a:schemeClr val="tx2"/>
                </a:solidFill>
                <a:latin typeface="+mj-lt"/>
                <a:ea typeface="Calibri" panose="020F0502020204030204" pitchFamily="34" charset="0"/>
                <a:cs typeface="Calibri" panose="020F0502020204030204" pitchFamily="34" charset="0"/>
              </a:rPr>
              <a:t>4</a:t>
            </a:r>
            <a:r>
              <a:rPr lang="en-US" sz="2800" dirty="0">
                <a:solidFill>
                  <a:schemeClr val="tx2"/>
                </a:solidFill>
                <a:latin typeface="+mj-lt"/>
                <a:ea typeface="Calibri" panose="020F0502020204030204" pitchFamily="34" charset="0"/>
                <a:cs typeface="Calibri" panose="020F0502020204030204" pitchFamily="34" charset="0"/>
              </a:rPr>
              <a:t>:  DR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 </a:t>
            </a:r>
            <a:r>
              <a:rPr lang="en-US" sz="2800" dirty="0">
                <a:solidFill>
                  <a:schemeClr val="tx2"/>
                </a:solidFill>
                <a:latin typeface="+mj-lt"/>
                <a:ea typeface="Calibri" panose="020F0502020204030204" pitchFamily="34" charset="0"/>
                <a:cs typeface="Calibri" panose="020F0502020204030204" pitchFamily="34" charset="0"/>
              </a:rPr>
              <a:t>M[AR]</a:t>
            </a:r>
            <a:endParaRPr lang="en-US" sz="2800" dirty="0">
              <a:solidFill>
                <a:schemeClr val="tx2"/>
              </a:solidFill>
              <a:latin typeface="+mj-lt"/>
            </a:endParaRPr>
          </a:p>
        </p:txBody>
      </p:sp>
      <p:sp>
        <p:nvSpPr>
          <p:cNvPr id="9" name="Rectangle 8">
            <a:extLst>
              <a:ext uri="{FF2B5EF4-FFF2-40B4-BE49-F238E27FC236}">
                <a16:creationId xmlns:a16="http://schemas.microsoft.com/office/drawing/2014/main" id="{C7799D81-C3AC-4A29-8DB3-76908D0D870C}"/>
              </a:ext>
            </a:extLst>
          </p:cNvPr>
          <p:cNvSpPr/>
          <p:nvPr/>
        </p:nvSpPr>
        <p:spPr>
          <a:xfrm>
            <a:off x="3307080" y="5588156"/>
            <a:ext cx="5732660"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1</a:t>
            </a:r>
            <a:r>
              <a:rPr lang="en-US" sz="2800" dirty="0">
                <a:solidFill>
                  <a:schemeClr val="tx2"/>
                </a:solidFill>
                <a:latin typeface="+mj-lt"/>
              </a:rPr>
              <a:t>T</a:t>
            </a:r>
            <a:r>
              <a:rPr lang="en-US" sz="2800" baseline="-25000" dirty="0">
                <a:solidFill>
                  <a:schemeClr val="tx2"/>
                </a:solidFill>
                <a:latin typeface="+mj-lt"/>
              </a:rPr>
              <a:t>5</a:t>
            </a:r>
            <a:r>
              <a:rPr lang="en-US" sz="2800" dirty="0">
                <a:solidFill>
                  <a:schemeClr val="tx2"/>
                </a:solidFill>
                <a:latin typeface="+mj-lt"/>
              </a:rPr>
              <a:t>:  AC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AC + DR, E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t>
            </a:r>
            <a:r>
              <a:rPr lang="en-US" sz="2800" dirty="0" err="1">
                <a:solidFill>
                  <a:schemeClr val="tx2"/>
                </a:solidFill>
                <a:latin typeface="+mj-lt"/>
              </a:rPr>
              <a:t>C</a:t>
            </a:r>
            <a:r>
              <a:rPr lang="en-US" sz="2800" baseline="-25000" dirty="0" err="1">
                <a:solidFill>
                  <a:schemeClr val="tx2"/>
                </a:solidFill>
                <a:latin typeface="+mj-lt"/>
              </a:rPr>
              <a:t>out</a:t>
            </a:r>
            <a:r>
              <a:rPr lang="en-US" sz="2800" dirty="0">
                <a:solidFill>
                  <a:schemeClr val="tx2"/>
                </a:solidFill>
                <a:latin typeface="+mj-lt"/>
              </a:rPr>
              <a:t>,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Tree>
    <p:extLst>
      <p:ext uri="{BB962C8B-B14F-4D97-AF65-F5344CB8AC3E}">
        <p14:creationId xmlns:p14="http://schemas.microsoft.com/office/powerpoint/2010/main" val="394616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fade">
                                      <p:cBhvr>
                                        <p:cTn id="38"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3C42-88C6-43AB-9A12-C5C405265B45}"/>
              </a:ext>
            </a:extLst>
          </p:cNvPr>
          <p:cNvSpPr>
            <a:spLocks noGrp="1"/>
          </p:cNvSpPr>
          <p:nvPr>
            <p:ph type="title"/>
          </p:nvPr>
        </p:nvSpPr>
        <p:spPr/>
        <p:txBody>
          <a:bodyPr/>
          <a:lstStyle/>
          <a:p>
            <a:r>
              <a:rPr lang="en-US" dirty="0"/>
              <a:t>Memory Reference Instructions</a:t>
            </a:r>
            <a:endParaRPr lang="en-IN" dirty="0"/>
          </a:p>
        </p:txBody>
      </p:sp>
      <p:sp>
        <p:nvSpPr>
          <p:cNvPr id="3" name="Content Placeholder 2">
            <a:extLst>
              <a:ext uri="{FF2B5EF4-FFF2-40B4-BE49-F238E27FC236}">
                <a16:creationId xmlns:a16="http://schemas.microsoft.com/office/drawing/2014/main" id="{E6DE893C-D8EE-47EB-99D0-EC3D4B7B7DF6}"/>
              </a:ext>
            </a:extLst>
          </p:cNvPr>
          <p:cNvSpPr>
            <a:spLocks noGrp="1"/>
          </p:cNvSpPr>
          <p:nvPr>
            <p:ph idx="1"/>
          </p:nvPr>
        </p:nvSpPr>
        <p:spPr/>
        <p:txBody>
          <a:bodyPr/>
          <a:lstStyle/>
          <a:p>
            <a:pPr marL="457200" indent="-457200" algn="just">
              <a:buFont typeface="+mj-lt"/>
              <a:buAutoNum type="arabicPeriod" startAt="3"/>
            </a:pPr>
            <a:r>
              <a:rPr lang="en-US" dirty="0">
                <a:solidFill>
                  <a:schemeClr val="accent6"/>
                </a:solidFill>
              </a:rPr>
              <a:t>LDA: Load to AC</a:t>
            </a:r>
          </a:p>
          <a:p>
            <a:pPr marL="457200" indent="0" algn="just">
              <a:buNone/>
            </a:pPr>
            <a:r>
              <a:rPr lang="en-US" dirty="0"/>
              <a:t>This instruction transfers the memory word specified by the effective address to AC. </a:t>
            </a:r>
          </a:p>
          <a:p>
            <a:endParaRPr lang="en-IN" dirty="0"/>
          </a:p>
          <a:p>
            <a:endParaRPr lang="en-IN" dirty="0"/>
          </a:p>
          <a:p>
            <a:endParaRPr lang="en-IN" dirty="0"/>
          </a:p>
          <a:p>
            <a:pPr marL="457200" indent="-457200" algn="just">
              <a:buFont typeface="+mj-lt"/>
              <a:buAutoNum type="arabicPeriod" startAt="4"/>
            </a:pPr>
            <a:r>
              <a:rPr lang="en-US" dirty="0">
                <a:solidFill>
                  <a:schemeClr val="accent6"/>
                </a:solidFill>
              </a:rPr>
              <a:t>STA: Store AC</a:t>
            </a:r>
          </a:p>
          <a:p>
            <a:pPr marL="457200" indent="0" algn="just">
              <a:buNone/>
            </a:pPr>
            <a:r>
              <a:rPr lang="en-US" dirty="0"/>
              <a:t>This instruction stores the content of AC into the memory word specified by the effective address.</a:t>
            </a:r>
          </a:p>
          <a:p>
            <a:pPr marL="0" indent="0">
              <a:buNone/>
            </a:pPr>
            <a:endParaRPr lang="en-IN" dirty="0"/>
          </a:p>
        </p:txBody>
      </p:sp>
      <p:sp>
        <p:nvSpPr>
          <p:cNvPr id="4" name="Rectangle 3">
            <a:extLst>
              <a:ext uri="{FF2B5EF4-FFF2-40B4-BE49-F238E27FC236}">
                <a16:creationId xmlns:a16="http://schemas.microsoft.com/office/drawing/2014/main" id="{34623371-6FD8-470F-9891-B89A85F3DB35}"/>
              </a:ext>
            </a:extLst>
          </p:cNvPr>
          <p:cNvSpPr/>
          <p:nvPr/>
        </p:nvSpPr>
        <p:spPr>
          <a:xfrm>
            <a:off x="3954809" y="1818640"/>
            <a:ext cx="2823209" cy="523220"/>
          </a:xfrm>
          <a:prstGeom prst="rect">
            <a:avLst/>
          </a:prstGeom>
        </p:spPr>
        <p:txBody>
          <a:bodyPr wrap="none">
            <a:spAutoFit/>
          </a:bodyPr>
          <a:lstStyle/>
          <a:p>
            <a:r>
              <a:rPr lang="en-US" sz="2800" dirty="0">
                <a:solidFill>
                  <a:schemeClr val="tx2"/>
                </a:solidFill>
                <a:latin typeface="+mj-lt"/>
                <a:ea typeface="Calibri" panose="020F0502020204030204" pitchFamily="34" charset="0"/>
                <a:cs typeface="Calibri" panose="020F0502020204030204" pitchFamily="34" charset="0"/>
              </a:rPr>
              <a:t>D</a:t>
            </a:r>
            <a:r>
              <a:rPr lang="en-US" sz="2800" baseline="-25000" dirty="0">
                <a:solidFill>
                  <a:schemeClr val="tx2"/>
                </a:solidFill>
                <a:latin typeface="+mj-lt"/>
                <a:ea typeface="Calibri" panose="020F0502020204030204" pitchFamily="34" charset="0"/>
                <a:cs typeface="Calibri" panose="020F0502020204030204" pitchFamily="34" charset="0"/>
              </a:rPr>
              <a:t>2</a:t>
            </a:r>
            <a:r>
              <a:rPr lang="en-US" sz="2800" dirty="0">
                <a:solidFill>
                  <a:schemeClr val="tx2"/>
                </a:solidFill>
                <a:latin typeface="+mj-lt"/>
                <a:ea typeface="Calibri" panose="020F0502020204030204" pitchFamily="34" charset="0"/>
                <a:cs typeface="Calibri" panose="020F0502020204030204" pitchFamily="34" charset="0"/>
              </a:rPr>
              <a:t>T</a:t>
            </a:r>
            <a:r>
              <a:rPr lang="en-US" sz="2800" baseline="-25000" dirty="0">
                <a:solidFill>
                  <a:schemeClr val="tx2"/>
                </a:solidFill>
                <a:latin typeface="+mj-lt"/>
                <a:ea typeface="Calibri" panose="020F0502020204030204" pitchFamily="34" charset="0"/>
                <a:cs typeface="Calibri" panose="020F0502020204030204" pitchFamily="34" charset="0"/>
              </a:rPr>
              <a:t>4</a:t>
            </a:r>
            <a:r>
              <a:rPr lang="en-US" sz="2800" dirty="0">
                <a:solidFill>
                  <a:schemeClr val="tx2"/>
                </a:solidFill>
                <a:latin typeface="+mj-lt"/>
                <a:ea typeface="Calibri" panose="020F0502020204030204" pitchFamily="34" charset="0"/>
                <a:cs typeface="Calibri" panose="020F0502020204030204" pitchFamily="34" charset="0"/>
              </a:rPr>
              <a:t>:  DR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 </a:t>
            </a:r>
            <a:r>
              <a:rPr lang="en-US" sz="2800" dirty="0">
                <a:solidFill>
                  <a:schemeClr val="tx2"/>
                </a:solidFill>
                <a:latin typeface="+mj-lt"/>
                <a:ea typeface="Calibri" panose="020F0502020204030204" pitchFamily="34" charset="0"/>
                <a:cs typeface="Calibri" panose="020F0502020204030204" pitchFamily="34" charset="0"/>
              </a:rPr>
              <a:t>M[AR]</a:t>
            </a:r>
            <a:endParaRPr lang="en-US" sz="2800" dirty="0">
              <a:solidFill>
                <a:schemeClr val="tx2"/>
              </a:solidFill>
              <a:latin typeface="+mj-lt"/>
            </a:endParaRPr>
          </a:p>
        </p:txBody>
      </p:sp>
      <p:sp>
        <p:nvSpPr>
          <p:cNvPr id="5" name="Rectangle 4">
            <a:extLst>
              <a:ext uri="{FF2B5EF4-FFF2-40B4-BE49-F238E27FC236}">
                <a16:creationId xmlns:a16="http://schemas.microsoft.com/office/drawing/2014/main" id="{6A1BD931-E026-4B4A-9334-FD014DFC2608}"/>
              </a:ext>
            </a:extLst>
          </p:cNvPr>
          <p:cNvSpPr/>
          <p:nvPr/>
        </p:nvSpPr>
        <p:spPr>
          <a:xfrm>
            <a:off x="3954809" y="2341860"/>
            <a:ext cx="3623108"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2</a:t>
            </a:r>
            <a:r>
              <a:rPr lang="en-US" sz="2800" dirty="0">
                <a:solidFill>
                  <a:schemeClr val="tx2"/>
                </a:solidFill>
                <a:latin typeface="+mj-lt"/>
              </a:rPr>
              <a:t>T</a:t>
            </a:r>
            <a:r>
              <a:rPr lang="en-US" sz="2800" baseline="-25000" dirty="0">
                <a:solidFill>
                  <a:schemeClr val="tx2"/>
                </a:solidFill>
                <a:latin typeface="+mj-lt"/>
              </a:rPr>
              <a:t>5</a:t>
            </a:r>
            <a:r>
              <a:rPr lang="en-US" sz="2800" dirty="0">
                <a:solidFill>
                  <a:schemeClr val="tx2"/>
                </a:solidFill>
                <a:latin typeface="+mj-lt"/>
              </a:rPr>
              <a:t>:  AC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DR,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
        <p:nvSpPr>
          <p:cNvPr id="6" name="Rectangle 5">
            <a:extLst>
              <a:ext uri="{FF2B5EF4-FFF2-40B4-BE49-F238E27FC236}">
                <a16:creationId xmlns:a16="http://schemas.microsoft.com/office/drawing/2014/main" id="{8AAA87C7-2C25-46BB-892F-A414BD4F371B}"/>
              </a:ext>
            </a:extLst>
          </p:cNvPr>
          <p:cNvSpPr/>
          <p:nvPr/>
        </p:nvSpPr>
        <p:spPr>
          <a:xfrm>
            <a:off x="3738403" y="4343496"/>
            <a:ext cx="4181529"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3</a:t>
            </a:r>
            <a:r>
              <a:rPr lang="en-US" sz="2800" dirty="0">
                <a:solidFill>
                  <a:schemeClr val="tx2"/>
                </a:solidFill>
                <a:latin typeface="+mj-lt"/>
              </a:rPr>
              <a:t>T</a:t>
            </a:r>
            <a:r>
              <a:rPr lang="en-US" sz="2800" baseline="-25000" dirty="0">
                <a:solidFill>
                  <a:schemeClr val="tx2"/>
                </a:solidFill>
                <a:latin typeface="+mj-lt"/>
              </a:rPr>
              <a:t>4</a:t>
            </a:r>
            <a:r>
              <a:rPr lang="en-US" sz="2800" dirty="0">
                <a:solidFill>
                  <a:schemeClr val="tx2"/>
                </a:solidFill>
                <a:latin typeface="+mj-lt"/>
              </a:rPr>
              <a:t>:	M[AR]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AC,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Tree>
    <p:extLst>
      <p:ext uri="{BB962C8B-B14F-4D97-AF65-F5344CB8AC3E}">
        <p14:creationId xmlns:p14="http://schemas.microsoft.com/office/powerpoint/2010/main" val="249914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ABD-7AC7-42F9-9E0E-9F0C1236D6D9}"/>
              </a:ext>
            </a:extLst>
          </p:cNvPr>
          <p:cNvSpPr>
            <a:spLocks noGrp="1"/>
          </p:cNvSpPr>
          <p:nvPr>
            <p:ph type="title"/>
          </p:nvPr>
        </p:nvSpPr>
        <p:spPr/>
        <p:txBody>
          <a:bodyPr/>
          <a:lstStyle/>
          <a:p>
            <a:r>
              <a:rPr lang="en-US" dirty="0"/>
              <a:t>Memory Reference Instructions</a:t>
            </a:r>
            <a:endParaRPr lang="en-IN" dirty="0"/>
          </a:p>
        </p:txBody>
      </p:sp>
      <p:sp>
        <p:nvSpPr>
          <p:cNvPr id="3" name="Content Placeholder 2">
            <a:extLst>
              <a:ext uri="{FF2B5EF4-FFF2-40B4-BE49-F238E27FC236}">
                <a16:creationId xmlns:a16="http://schemas.microsoft.com/office/drawing/2014/main" id="{211728FB-56DA-497F-87D7-2EEFF14A15C9}"/>
              </a:ext>
            </a:extLst>
          </p:cNvPr>
          <p:cNvSpPr>
            <a:spLocks noGrp="1"/>
          </p:cNvSpPr>
          <p:nvPr>
            <p:ph idx="1"/>
          </p:nvPr>
        </p:nvSpPr>
        <p:spPr>
          <a:xfrm>
            <a:off x="131179" y="863444"/>
            <a:ext cx="11929641" cy="5590565"/>
          </a:xfrm>
        </p:spPr>
        <p:txBody>
          <a:bodyPr/>
          <a:lstStyle/>
          <a:p>
            <a:pPr marL="457200" indent="-457200" algn="just">
              <a:buFont typeface="+mj-lt"/>
              <a:buAutoNum type="arabicPeriod" startAt="5"/>
            </a:pPr>
            <a:r>
              <a:rPr lang="en-US" dirty="0">
                <a:solidFill>
                  <a:schemeClr val="accent6"/>
                </a:solidFill>
              </a:rPr>
              <a:t>BUN: Branch Unconditionally</a:t>
            </a:r>
          </a:p>
          <a:p>
            <a:pPr marL="457200" indent="0" algn="just">
              <a:buNone/>
            </a:pPr>
            <a:r>
              <a:rPr lang="en-US" dirty="0"/>
              <a:t>This instruction transfers the program to instruction specified by the effective address. The BUN instruction allows the programmer to specify an instruction out of sequence and the program branches (or jumps) unconditionally.</a:t>
            </a:r>
          </a:p>
          <a:p>
            <a:pPr marL="457200" indent="0" algn="just">
              <a:buNone/>
            </a:pPr>
            <a:endParaRPr lang="en-US" dirty="0"/>
          </a:p>
          <a:p>
            <a:pPr marL="457200" indent="0" algn="just">
              <a:buNone/>
            </a:pPr>
            <a:endParaRPr lang="en-US" dirty="0"/>
          </a:p>
          <a:p>
            <a:pPr marL="457200" indent="-457200" algn="just">
              <a:buFont typeface="+mj-lt"/>
              <a:buAutoNum type="arabicPeriod" startAt="6"/>
            </a:pPr>
            <a:r>
              <a:rPr lang="en-US" dirty="0">
                <a:solidFill>
                  <a:schemeClr val="accent6"/>
                </a:solidFill>
              </a:rPr>
              <a:t>BSA: Branch and Save Return Address</a:t>
            </a:r>
          </a:p>
          <a:p>
            <a:pPr marL="457200" indent="0" algn="just">
              <a:buNone/>
            </a:pPr>
            <a:r>
              <a:rPr lang="en-US" dirty="0"/>
              <a:t>This instruction is useful for branching to a portion of the program called a subroutine or procedure. When executed, the BSA instruction stores the address of the next instruction in sequence (which is available in PC) into a memory location specified by the effective address.</a:t>
            </a:r>
          </a:p>
          <a:p>
            <a:pPr marL="457200" indent="0" algn="just">
              <a:buNone/>
            </a:pPr>
            <a:endParaRPr lang="en-US" dirty="0"/>
          </a:p>
          <a:p>
            <a:endParaRPr lang="en-IN" dirty="0"/>
          </a:p>
        </p:txBody>
      </p:sp>
      <p:sp>
        <p:nvSpPr>
          <p:cNvPr id="4" name="Rectangle 3">
            <a:extLst>
              <a:ext uri="{FF2B5EF4-FFF2-40B4-BE49-F238E27FC236}">
                <a16:creationId xmlns:a16="http://schemas.microsoft.com/office/drawing/2014/main" id="{704ECB65-FC61-4007-964A-6C8F946AAFF4}"/>
              </a:ext>
            </a:extLst>
          </p:cNvPr>
          <p:cNvSpPr/>
          <p:nvPr/>
        </p:nvSpPr>
        <p:spPr>
          <a:xfrm>
            <a:off x="4008120" y="2443480"/>
            <a:ext cx="3634328"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4</a:t>
            </a:r>
            <a:r>
              <a:rPr lang="en-US" sz="2800" dirty="0">
                <a:solidFill>
                  <a:schemeClr val="tx2"/>
                </a:solidFill>
                <a:latin typeface="+mj-lt"/>
              </a:rPr>
              <a:t>T</a:t>
            </a:r>
            <a:r>
              <a:rPr lang="en-US" sz="2800" baseline="-25000" dirty="0">
                <a:solidFill>
                  <a:schemeClr val="tx2"/>
                </a:solidFill>
                <a:latin typeface="+mj-lt"/>
              </a:rPr>
              <a:t>4</a:t>
            </a:r>
            <a:r>
              <a:rPr lang="en-US" sz="2800" dirty="0">
                <a:solidFill>
                  <a:schemeClr val="tx2"/>
                </a:solidFill>
                <a:latin typeface="+mj-lt"/>
              </a:rPr>
              <a:t>:	PC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AR,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
        <p:nvSpPr>
          <p:cNvPr id="5" name="Rectangle 4">
            <a:extLst>
              <a:ext uri="{FF2B5EF4-FFF2-40B4-BE49-F238E27FC236}">
                <a16:creationId xmlns:a16="http://schemas.microsoft.com/office/drawing/2014/main" id="{4C79FE7E-9344-47C7-B5E7-527EA0BCF1FA}"/>
              </a:ext>
            </a:extLst>
          </p:cNvPr>
          <p:cNvSpPr/>
          <p:nvPr/>
        </p:nvSpPr>
        <p:spPr>
          <a:xfrm>
            <a:off x="3576720" y="5049540"/>
            <a:ext cx="5038559"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5</a:t>
            </a:r>
            <a:r>
              <a:rPr lang="en-US" sz="2800" dirty="0">
                <a:solidFill>
                  <a:schemeClr val="tx2"/>
                </a:solidFill>
                <a:latin typeface="+mj-lt"/>
              </a:rPr>
              <a:t>T</a:t>
            </a:r>
            <a:r>
              <a:rPr lang="en-US" sz="2800" baseline="-25000" dirty="0">
                <a:solidFill>
                  <a:schemeClr val="tx2"/>
                </a:solidFill>
                <a:latin typeface="+mj-lt"/>
              </a:rPr>
              <a:t>4</a:t>
            </a:r>
            <a:r>
              <a:rPr lang="en-US" sz="2800" dirty="0">
                <a:solidFill>
                  <a:schemeClr val="tx2"/>
                </a:solidFill>
                <a:latin typeface="+mj-lt"/>
              </a:rPr>
              <a:t>:	M[AR]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PC,  AR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AR + 1</a:t>
            </a:r>
          </a:p>
        </p:txBody>
      </p:sp>
      <p:sp>
        <p:nvSpPr>
          <p:cNvPr id="6" name="Rectangle 5">
            <a:extLst>
              <a:ext uri="{FF2B5EF4-FFF2-40B4-BE49-F238E27FC236}">
                <a16:creationId xmlns:a16="http://schemas.microsoft.com/office/drawing/2014/main" id="{6CD75D00-F4CC-4FFE-B5C2-9E78982ABA67}"/>
              </a:ext>
            </a:extLst>
          </p:cNvPr>
          <p:cNvSpPr/>
          <p:nvPr/>
        </p:nvSpPr>
        <p:spPr>
          <a:xfrm>
            <a:off x="3576720" y="5572760"/>
            <a:ext cx="3634328"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5</a:t>
            </a:r>
            <a:r>
              <a:rPr lang="en-US" sz="2800" dirty="0">
                <a:solidFill>
                  <a:schemeClr val="tx2"/>
                </a:solidFill>
                <a:latin typeface="+mj-lt"/>
              </a:rPr>
              <a:t>T</a:t>
            </a:r>
            <a:r>
              <a:rPr lang="en-US" sz="2800" baseline="-25000" dirty="0">
                <a:solidFill>
                  <a:schemeClr val="tx2"/>
                </a:solidFill>
                <a:latin typeface="+mj-lt"/>
              </a:rPr>
              <a:t>5</a:t>
            </a:r>
            <a:r>
              <a:rPr lang="en-US" sz="2800" dirty="0">
                <a:solidFill>
                  <a:schemeClr val="tx2"/>
                </a:solidFill>
                <a:latin typeface="+mj-lt"/>
              </a:rPr>
              <a:t>:	PC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AR,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Tree>
    <p:extLst>
      <p:ext uri="{BB962C8B-B14F-4D97-AF65-F5344CB8AC3E}">
        <p14:creationId xmlns:p14="http://schemas.microsoft.com/office/powerpoint/2010/main" val="31135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1814-0B43-4DBE-8CDD-122E24CB6B90}"/>
              </a:ext>
            </a:extLst>
          </p:cNvPr>
          <p:cNvSpPr>
            <a:spLocks noGrp="1"/>
          </p:cNvSpPr>
          <p:nvPr>
            <p:ph type="title"/>
          </p:nvPr>
        </p:nvSpPr>
        <p:spPr/>
        <p:txBody>
          <a:bodyPr/>
          <a:lstStyle/>
          <a:p>
            <a:r>
              <a:rPr lang="en-US" dirty="0"/>
              <a:t>Memory Reference Instructions (BSA)</a:t>
            </a:r>
            <a:endParaRPr lang="en-IN" dirty="0"/>
          </a:p>
        </p:txBody>
      </p:sp>
      <p:sp>
        <p:nvSpPr>
          <p:cNvPr id="4" name="Rectangle 3">
            <a:extLst>
              <a:ext uri="{FF2B5EF4-FFF2-40B4-BE49-F238E27FC236}">
                <a16:creationId xmlns:a16="http://schemas.microsoft.com/office/drawing/2014/main" id="{498809EC-6DF8-4FF2-82A1-DBA896C06DD2}"/>
              </a:ext>
            </a:extLst>
          </p:cNvPr>
          <p:cNvSpPr/>
          <p:nvPr/>
        </p:nvSpPr>
        <p:spPr>
          <a:xfrm>
            <a:off x="2164080" y="13716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B16D0DC-973A-4135-B892-E28734BAB335}"/>
              </a:ext>
            </a:extLst>
          </p:cNvPr>
          <p:cNvSpPr/>
          <p:nvPr/>
        </p:nvSpPr>
        <p:spPr>
          <a:xfrm>
            <a:off x="2164080" y="13716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0	     BSA	           135</a:t>
            </a:r>
          </a:p>
        </p:txBody>
      </p:sp>
      <p:sp>
        <p:nvSpPr>
          <p:cNvPr id="6" name="Rectangle 5">
            <a:extLst>
              <a:ext uri="{FF2B5EF4-FFF2-40B4-BE49-F238E27FC236}">
                <a16:creationId xmlns:a16="http://schemas.microsoft.com/office/drawing/2014/main" id="{C356A0A6-9BB2-47B4-8216-5B5799EF4298}"/>
              </a:ext>
            </a:extLst>
          </p:cNvPr>
          <p:cNvSpPr/>
          <p:nvPr/>
        </p:nvSpPr>
        <p:spPr>
          <a:xfrm>
            <a:off x="2164080" y="18288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Instruction</a:t>
            </a:r>
          </a:p>
        </p:txBody>
      </p:sp>
      <p:sp>
        <p:nvSpPr>
          <p:cNvPr id="7" name="Rectangle 6">
            <a:extLst>
              <a:ext uri="{FF2B5EF4-FFF2-40B4-BE49-F238E27FC236}">
                <a16:creationId xmlns:a16="http://schemas.microsoft.com/office/drawing/2014/main" id="{C700CDDE-732B-41CC-8DE8-D96422F1CF41}"/>
              </a:ext>
            </a:extLst>
          </p:cNvPr>
          <p:cNvSpPr/>
          <p:nvPr/>
        </p:nvSpPr>
        <p:spPr>
          <a:xfrm>
            <a:off x="2164080" y="29718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39B23F10-3D53-462D-8A50-EA8FC502FB3B}"/>
              </a:ext>
            </a:extLst>
          </p:cNvPr>
          <p:cNvSpPr/>
          <p:nvPr/>
        </p:nvSpPr>
        <p:spPr>
          <a:xfrm>
            <a:off x="2164080" y="3419474"/>
            <a:ext cx="2971800" cy="1533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a:t>
            </a:r>
          </a:p>
        </p:txBody>
      </p:sp>
      <p:sp>
        <p:nvSpPr>
          <p:cNvPr id="9" name="Rectangle 8">
            <a:extLst>
              <a:ext uri="{FF2B5EF4-FFF2-40B4-BE49-F238E27FC236}">
                <a16:creationId xmlns:a16="http://schemas.microsoft.com/office/drawing/2014/main" id="{33E9E5FC-474A-4135-87F4-A637CB0073BC}"/>
              </a:ext>
            </a:extLst>
          </p:cNvPr>
          <p:cNvSpPr/>
          <p:nvPr/>
        </p:nvSpPr>
        <p:spPr>
          <a:xfrm>
            <a:off x="2164080" y="49529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135</a:t>
            </a:r>
          </a:p>
        </p:txBody>
      </p:sp>
      <p:sp>
        <p:nvSpPr>
          <p:cNvPr id="10" name="Rectangle 9">
            <a:extLst>
              <a:ext uri="{FF2B5EF4-FFF2-40B4-BE49-F238E27FC236}">
                <a16:creationId xmlns:a16="http://schemas.microsoft.com/office/drawing/2014/main" id="{E3C5C078-409A-4CF9-8A79-B89BC07FA2F1}"/>
              </a:ext>
            </a:extLst>
          </p:cNvPr>
          <p:cNvSpPr/>
          <p:nvPr/>
        </p:nvSpPr>
        <p:spPr>
          <a:xfrm>
            <a:off x="6736080" y="13716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4B486E-669C-47DE-B950-F057EFA8D124}"/>
              </a:ext>
            </a:extLst>
          </p:cNvPr>
          <p:cNvSpPr/>
          <p:nvPr/>
        </p:nvSpPr>
        <p:spPr>
          <a:xfrm>
            <a:off x="6736080" y="13716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0	     BSA	           135</a:t>
            </a:r>
          </a:p>
        </p:txBody>
      </p:sp>
      <p:sp>
        <p:nvSpPr>
          <p:cNvPr id="12" name="Rectangle 11">
            <a:extLst>
              <a:ext uri="{FF2B5EF4-FFF2-40B4-BE49-F238E27FC236}">
                <a16:creationId xmlns:a16="http://schemas.microsoft.com/office/drawing/2014/main" id="{2A63DCDF-4F0F-4908-AB23-494A8E207DB9}"/>
              </a:ext>
            </a:extLst>
          </p:cNvPr>
          <p:cNvSpPr/>
          <p:nvPr/>
        </p:nvSpPr>
        <p:spPr>
          <a:xfrm>
            <a:off x="6736080" y="18288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Instruction</a:t>
            </a:r>
          </a:p>
        </p:txBody>
      </p:sp>
      <p:sp>
        <p:nvSpPr>
          <p:cNvPr id="13" name="Rectangle 12">
            <a:extLst>
              <a:ext uri="{FF2B5EF4-FFF2-40B4-BE49-F238E27FC236}">
                <a16:creationId xmlns:a16="http://schemas.microsoft.com/office/drawing/2014/main" id="{B68FCC1C-B757-4EB5-B86F-EEB37D73F722}"/>
              </a:ext>
            </a:extLst>
          </p:cNvPr>
          <p:cNvSpPr/>
          <p:nvPr/>
        </p:nvSpPr>
        <p:spPr>
          <a:xfrm>
            <a:off x="6736080" y="29718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118E081B-E8A4-4F62-9BFA-9BC08EE4C0E4}"/>
              </a:ext>
            </a:extLst>
          </p:cNvPr>
          <p:cNvSpPr/>
          <p:nvPr/>
        </p:nvSpPr>
        <p:spPr>
          <a:xfrm>
            <a:off x="6736080" y="3419474"/>
            <a:ext cx="2971800" cy="1533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a:t>
            </a:r>
          </a:p>
        </p:txBody>
      </p:sp>
      <p:sp>
        <p:nvSpPr>
          <p:cNvPr id="15" name="Rectangle 14">
            <a:extLst>
              <a:ext uri="{FF2B5EF4-FFF2-40B4-BE49-F238E27FC236}">
                <a16:creationId xmlns:a16="http://schemas.microsoft.com/office/drawing/2014/main" id="{BA8E72D1-6D7B-4F17-9592-D9D66D838B8B}"/>
              </a:ext>
            </a:extLst>
          </p:cNvPr>
          <p:cNvSpPr/>
          <p:nvPr/>
        </p:nvSpPr>
        <p:spPr>
          <a:xfrm>
            <a:off x="6736080" y="49529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135</a:t>
            </a:r>
          </a:p>
        </p:txBody>
      </p:sp>
      <p:sp>
        <p:nvSpPr>
          <p:cNvPr id="16" name="TextBox 15">
            <a:extLst>
              <a:ext uri="{FF2B5EF4-FFF2-40B4-BE49-F238E27FC236}">
                <a16:creationId xmlns:a16="http://schemas.microsoft.com/office/drawing/2014/main" id="{4A4213B2-7412-4655-BC4A-7DF06789AD19}"/>
              </a:ext>
            </a:extLst>
          </p:cNvPr>
          <p:cNvSpPr txBox="1"/>
          <p:nvPr/>
        </p:nvSpPr>
        <p:spPr>
          <a:xfrm>
            <a:off x="1731088" y="1414464"/>
            <a:ext cx="418704" cy="369332"/>
          </a:xfrm>
          <a:prstGeom prst="rect">
            <a:avLst/>
          </a:prstGeom>
          <a:noFill/>
        </p:spPr>
        <p:txBody>
          <a:bodyPr wrap="none" rtlCol="0">
            <a:spAutoFit/>
          </a:bodyPr>
          <a:lstStyle/>
          <a:p>
            <a:r>
              <a:rPr lang="en-US" dirty="0"/>
              <a:t>20</a:t>
            </a:r>
          </a:p>
        </p:txBody>
      </p:sp>
      <p:sp>
        <p:nvSpPr>
          <p:cNvPr id="17" name="TextBox 16">
            <a:extLst>
              <a:ext uri="{FF2B5EF4-FFF2-40B4-BE49-F238E27FC236}">
                <a16:creationId xmlns:a16="http://schemas.microsoft.com/office/drawing/2014/main" id="{F966F1F1-C5B0-4489-A6C5-89ADC0366502}"/>
              </a:ext>
            </a:extLst>
          </p:cNvPr>
          <p:cNvSpPr txBox="1"/>
          <p:nvPr/>
        </p:nvSpPr>
        <p:spPr>
          <a:xfrm>
            <a:off x="6278880" y="1414464"/>
            <a:ext cx="418704" cy="369332"/>
          </a:xfrm>
          <a:prstGeom prst="rect">
            <a:avLst/>
          </a:prstGeom>
          <a:noFill/>
        </p:spPr>
        <p:txBody>
          <a:bodyPr wrap="none" rtlCol="0">
            <a:spAutoFit/>
          </a:bodyPr>
          <a:lstStyle/>
          <a:p>
            <a:r>
              <a:rPr lang="en-US" dirty="0"/>
              <a:t>20</a:t>
            </a:r>
          </a:p>
        </p:txBody>
      </p:sp>
      <p:sp>
        <p:nvSpPr>
          <p:cNvPr id="18" name="TextBox 17">
            <a:extLst>
              <a:ext uri="{FF2B5EF4-FFF2-40B4-BE49-F238E27FC236}">
                <a16:creationId xmlns:a16="http://schemas.microsoft.com/office/drawing/2014/main" id="{F43F2697-1875-4E9C-9CF2-292216F01EC4}"/>
              </a:ext>
            </a:extLst>
          </p:cNvPr>
          <p:cNvSpPr txBox="1"/>
          <p:nvPr/>
        </p:nvSpPr>
        <p:spPr>
          <a:xfrm>
            <a:off x="1282107" y="1857376"/>
            <a:ext cx="881973" cy="369332"/>
          </a:xfrm>
          <a:prstGeom prst="rect">
            <a:avLst/>
          </a:prstGeom>
          <a:noFill/>
        </p:spPr>
        <p:txBody>
          <a:bodyPr wrap="none" rtlCol="0">
            <a:spAutoFit/>
          </a:bodyPr>
          <a:lstStyle/>
          <a:p>
            <a:r>
              <a:rPr lang="en-US" dirty="0"/>
              <a:t>PC = 21</a:t>
            </a:r>
          </a:p>
        </p:txBody>
      </p:sp>
      <p:sp>
        <p:nvSpPr>
          <p:cNvPr id="19" name="TextBox 18">
            <a:extLst>
              <a:ext uri="{FF2B5EF4-FFF2-40B4-BE49-F238E27FC236}">
                <a16:creationId xmlns:a16="http://schemas.microsoft.com/office/drawing/2014/main" id="{5ED0236B-E2B8-482B-90A7-38402C70822C}"/>
              </a:ext>
            </a:extLst>
          </p:cNvPr>
          <p:cNvSpPr txBox="1"/>
          <p:nvPr/>
        </p:nvSpPr>
        <p:spPr>
          <a:xfrm>
            <a:off x="6284040" y="1857376"/>
            <a:ext cx="418704" cy="369332"/>
          </a:xfrm>
          <a:prstGeom prst="rect">
            <a:avLst/>
          </a:prstGeom>
          <a:noFill/>
        </p:spPr>
        <p:txBody>
          <a:bodyPr wrap="none" rtlCol="0">
            <a:spAutoFit/>
          </a:bodyPr>
          <a:lstStyle/>
          <a:p>
            <a:r>
              <a:rPr lang="en-US" dirty="0"/>
              <a:t>21</a:t>
            </a:r>
          </a:p>
        </p:txBody>
      </p:sp>
      <p:sp>
        <p:nvSpPr>
          <p:cNvPr id="20" name="TextBox 19">
            <a:extLst>
              <a:ext uri="{FF2B5EF4-FFF2-40B4-BE49-F238E27FC236}">
                <a16:creationId xmlns:a16="http://schemas.microsoft.com/office/drawing/2014/main" id="{8DBE300E-302D-4BD2-997E-051A791B6C77}"/>
              </a:ext>
            </a:extLst>
          </p:cNvPr>
          <p:cNvSpPr txBox="1"/>
          <p:nvPr/>
        </p:nvSpPr>
        <p:spPr>
          <a:xfrm>
            <a:off x="1656932" y="3395664"/>
            <a:ext cx="535724" cy="369332"/>
          </a:xfrm>
          <a:prstGeom prst="rect">
            <a:avLst/>
          </a:prstGeom>
          <a:noFill/>
        </p:spPr>
        <p:txBody>
          <a:bodyPr wrap="none" rtlCol="0">
            <a:spAutoFit/>
          </a:bodyPr>
          <a:lstStyle/>
          <a:p>
            <a:r>
              <a:rPr lang="en-US" dirty="0"/>
              <a:t>136</a:t>
            </a:r>
          </a:p>
        </p:txBody>
      </p:sp>
      <p:sp>
        <p:nvSpPr>
          <p:cNvPr id="21" name="TextBox 20">
            <a:extLst>
              <a:ext uri="{FF2B5EF4-FFF2-40B4-BE49-F238E27FC236}">
                <a16:creationId xmlns:a16="http://schemas.microsoft.com/office/drawing/2014/main" id="{A8FEB11E-3C36-4828-833A-0284FA9DD215}"/>
              </a:ext>
            </a:extLst>
          </p:cNvPr>
          <p:cNvSpPr txBox="1"/>
          <p:nvPr/>
        </p:nvSpPr>
        <p:spPr>
          <a:xfrm>
            <a:off x="1187768" y="2983468"/>
            <a:ext cx="1015021" cy="369332"/>
          </a:xfrm>
          <a:prstGeom prst="rect">
            <a:avLst/>
          </a:prstGeom>
          <a:noFill/>
        </p:spPr>
        <p:txBody>
          <a:bodyPr wrap="none" rtlCol="0">
            <a:spAutoFit/>
          </a:bodyPr>
          <a:lstStyle/>
          <a:p>
            <a:r>
              <a:rPr lang="en-US" dirty="0"/>
              <a:t>AR = 135</a:t>
            </a:r>
          </a:p>
        </p:txBody>
      </p:sp>
      <p:sp>
        <p:nvSpPr>
          <p:cNvPr id="22" name="TextBox 21">
            <a:extLst>
              <a:ext uri="{FF2B5EF4-FFF2-40B4-BE49-F238E27FC236}">
                <a16:creationId xmlns:a16="http://schemas.microsoft.com/office/drawing/2014/main" id="{E385E6D8-2C83-4758-A353-E9B988B6426E}"/>
              </a:ext>
            </a:extLst>
          </p:cNvPr>
          <p:cNvSpPr txBox="1"/>
          <p:nvPr/>
        </p:nvSpPr>
        <p:spPr>
          <a:xfrm>
            <a:off x="5737089" y="3397804"/>
            <a:ext cx="998991" cy="369332"/>
          </a:xfrm>
          <a:prstGeom prst="rect">
            <a:avLst/>
          </a:prstGeom>
          <a:noFill/>
        </p:spPr>
        <p:txBody>
          <a:bodyPr wrap="none" rtlCol="0">
            <a:spAutoFit/>
          </a:bodyPr>
          <a:lstStyle/>
          <a:p>
            <a:r>
              <a:rPr lang="en-US" dirty="0"/>
              <a:t>PC = 136</a:t>
            </a:r>
          </a:p>
        </p:txBody>
      </p:sp>
      <p:sp>
        <p:nvSpPr>
          <p:cNvPr id="23" name="TextBox 22">
            <a:extLst>
              <a:ext uri="{FF2B5EF4-FFF2-40B4-BE49-F238E27FC236}">
                <a16:creationId xmlns:a16="http://schemas.microsoft.com/office/drawing/2014/main" id="{3EAC2F14-0630-47BA-81B3-0F77854166B2}"/>
              </a:ext>
            </a:extLst>
          </p:cNvPr>
          <p:cNvSpPr txBox="1"/>
          <p:nvPr/>
        </p:nvSpPr>
        <p:spPr>
          <a:xfrm>
            <a:off x="6200356" y="3016804"/>
            <a:ext cx="535724" cy="369332"/>
          </a:xfrm>
          <a:prstGeom prst="rect">
            <a:avLst/>
          </a:prstGeom>
          <a:noFill/>
        </p:spPr>
        <p:txBody>
          <a:bodyPr wrap="none" rtlCol="0">
            <a:spAutoFit/>
          </a:bodyPr>
          <a:lstStyle/>
          <a:p>
            <a:r>
              <a:rPr lang="en-US" dirty="0"/>
              <a:t>135</a:t>
            </a:r>
          </a:p>
        </p:txBody>
      </p:sp>
      <p:sp>
        <p:nvSpPr>
          <p:cNvPr id="24" name="TextBox 23">
            <a:extLst>
              <a:ext uri="{FF2B5EF4-FFF2-40B4-BE49-F238E27FC236}">
                <a16:creationId xmlns:a16="http://schemas.microsoft.com/office/drawing/2014/main" id="{9DB4953F-09D7-4F9B-A501-FBC7A359B419}"/>
              </a:ext>
            </a:extLst>
          </p:cNvPr>
          <p:cNvSpPr txBox="1"/>
          <p:nvPr/>
        </p:nvSpPr>
        <p:spPr>
          <a:xfrm>
            <a:off x="8012628" y="3010971"/>
            <a:ext cx="418704" cy="369332"/>
          </a:xfrm>
          <a:prstGeom prst="rect">
            <a:avLst/>
          </a:prstGeom>
          <a:noFill/>
        </p:spPr>
        <p:txBody>
          <a:bodyPr wrap="square" rtlCol="0">
            <a:spAutoFit/>
          </a:bodyPr>
          <a:lstStyle/>
          <a:p>
            <a:r>
              <a:rPr lang="en-US" dirty="0"/>
              <a:t>21</a:t>
            </a:r>
          </a:p>
        </p:txBody>
      </p:sp>
      <p:sp>
        <p:nvSpPr>
          <p:cNvPr id="25" name="TextBox 24">
            <a:extLst>
              <a:ext uri="{FF2B5EF4-FFF2-40B4-BE49-F238E27FC236}">
                <a16:creationId xmlns:a16="http://schemas.microsoft.com/office/drawing/2014/main" id="{20106259-852A-4818-A780-1541EA1163EF}"/>
              </a:ext>
            </a:extLst>
          </p:cNvPr>
          <p:cNvSpPr txBox="1"/>
          <p:nvPr/>
        </p:nvSpPr>
        <p:spPr>
          <a:xfrm>
            <a:off x="2118836" y="5559028"/>
            <a:ext cx="3062288" cy="369332"/>
          </a:xfrm>
          <a:prstGeom prst="rect">
            <a:avLst/>
          </a:prstGeom>
          <a:noFill/>
        </p:spPr>
        <p:txBody>
          <a:bodyPr wrap="square" rtlCol="0">
            <a:spAutoFit/>
          </a:bodyPr>
          <a:lstStyle/>
          <a:p>
            <a:r>
              <a:rPr lang="en-US" dirty="0"/>
              <a:t>Memory, PC and AR at Time T</a:t>
            </a:r>
            <a:r>
              <a:rPr lang="en-US" baseline="-25000" dirty="0"/>
              <a:t>4</a:t>
            </a:r>
          </a:p>
        </p:txBody>
      </p:sp>
      <p:sp>
        <p:nvSpPr>
          <p:cNvPr id="26" name="TextBox 25">
            <a:extLst>
              <a:ext uri="{FF2B5EF4-FFF2-40B4-BE49-F238E27FC236}">
                <a16:creationId xmlns:a16="http://schemas.microsoft.com/office/drawing/2014/main" id="{F43F11DD-D032-4ABA-8AD4-68B2AE620BC7}"/>
              </a:ext>
            </a:extLst>
          </p:cNvPr>
          <p:cNvSpPr txBox="1"/>
          <p:nvPr/>
        </p:nvSpPr>
        <p:spPr>
          <a:xfrm>
            <a:off x="6621780" y="5559028"/>
            <a:ext cx="3200400" cy="369332"/>
          </a:xfrm>
          <a:prstGeom prst="rect">
            <a:avLst/>
          </a:prstGeom>
          <a:noFill/>
        </p:spPr>
        <p:txBody>
          <a:bodyPr wrap="square" rtlCol="0">
            <a:spAutoFit/>
          </a:bodyPr>
          <a:lstStyle/>
          <a:p>
            <a:r>
              <a:rPr lang="en-US" dirty="0"/>
              <a:t>Memory and PC after execution</a:t>
            </a:r>
            <a:endParaRPr lang="en-US" baseline="-25000" dirty="0"/>
          </a:p>
        </p:txBody>
      </p:sp>
    </p:spTree>
    <p:extLst>
      <p:ext uri="{BB962C8B-B14F-4D97-AF65-F5344CB8AC3E}">
        <p14:creationId xmlns:p14="http://schemas.microsoft.com/office/powerpoint/2010/main" val="424652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500"/>
                                        <p:tgtEl>
                                          <p:spTgt spid="1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500"/>
                                        <p:tgtEl>
                                          <p:spTgt spid="2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500"/>
                                        <p:tgtEl>
                                          <p:spTgt spid="1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22" grpId="0"/>
      <p:bldP spid="23" grpId="0"/>
      <p:bldP spid="24" grpId="0"/>
      <p:bldP spid="25"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A54E-0E43-43BA-9450-C1664D29D5B7}"/>
              </a:ext>
            </a:extLst>
          </p:cNvPr>
          <p:cNvSpPr>
            <a:spLocks noGrp="1"/>
          </p:cNvSpPr>
          <p:nvPr>
            <p:ph type="title"/>
          </p:nvPr>
        </p:nvSpPr>
        <p:spPr/>
        <p:txBody>
          <a:bodyPr/>
          <a:lstStyle/>
          <a:p>
            <a:r>
              <a:rPr lang="en-US" dirty="0"/>
              <a:t>Memory Reference Instructions</a:t>
            </a:r>
            <a:endParaRPr lang="en-IN" dirty="0"/>
          </a:p>
        </p:txBody>
      </p:sp>
      <p:sp>
        <p:nvSpPr>
          <p:cNvPr id="3" name="Content Placeholder 2">
            <a:extLst>
              <a:ext uri="{FF2B5EF4-FFF2-40B4-BE49-F238E27FC236}">
                <a16:creationId xmlns:a16="http://schemas.microsoft.com/office/drawing/2014/main" id="{0CBC4025-9F5D-487D-84BA-67EEA5778BB7}"/>
              </a:ext>
            </a:extLst>
          </p:cNvPr>
          <p:cNvSpPr>
            <a:spLocks noGrp="1"/>
          </p:cNvSpPr>
          <p:nvPr>
            <p:ph idx="1"/>
          </p:nvPr>
        </p:nvSpPr>
        <p:spPr/>
        <p:txBody>
          <a:bodyPr/>
          <a:lstStyle/>
          <a:p>
            <a:pPr marL="457200" indent="-457200" algn="just">
              <a:buFont typeface="+mj-lt"/>
              <a:buAutoNum type="arabicPeriod" startAt="7"/>
            </a:pPr>
            <a:r>
              <a:rPr lang="en-US" dirty="0">
                <a:solidFill>
                  <a:schemeClr val="accent6"/>
                </a:solidFill>
              </a:rPr>
              <a:t>ISZ: Increment and Skip if Zero</a:t>
            </a:r>
          </a:p>
          <a:p>
            <a:pPr marL="457200" indent="0" algn="just">
              <a:buNone/>
            </a:pPr>
            <a:r>
              <a:rPr lang="en-US" dirty="0"/>
              <a:t>These instruction increments the word specified by the effective address, and if the incremented value is equal to 0, PC is incremented by 1. Since it is not possible to increment a word inside the memory, it is necessary to read the word into DR, increment DR, and store the word back into memory.</a:t>
            </a:r>
          </a:p>
          <a:p>
            <a:endParaRPr lang="en-IN" dirty="0"/>
          </a:p>
        </p:txBody>
      </p:sp>
      <p:sp>
        <p:nvSpPr>
          <p:cNvPr id="4" name="Rectangle 3">
            <a:extLst>
              <a:ext uri="{FF2B5EF4-FFF2-40B4-BE49-F238E27FC236}">
                <a16:creationId xmlns:a16="http://schemas.microsoft.com/office/drawing/2014/main" id="{4FE39CF9-A89F-4F79-B391-403022A5E66B}"/>
              </a:ext>
            </a:extLst>
          </p:cNvPr>
          <p:cNvSpPr/>
          <p:nvPr/>
        </p:nvSpPr>
        <p:spPr>
          <a:xfrm>
            <a:off x="1925320" y="3230900"/>
            <a:ext cx="2975495"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6</a:t>
            </a:r>
            <a:r>
              <a:rPr lang="en-US" sz="2800" dirty="0">
                <a:solidFill>
                  <a:schemeClr val="tx2"/>
                </a:solidFill>
                <a:latin typeface="+mj-lt"/>
              </a:rPr>
              <a:t>T</a:t>
            </a:r>
            <a:r>
              <a:rPr lang="en-US" sz="2800" baseline="-25000" dirty="0">
                <a:solidFill>
                  <a:schemeClr val="tx2"/>
                </a:solidFill>
                <a:latin typeface="+mj-lt"/>
              </a:rPr>
              <a:t>4</a:t>
            </a:r>
            <a:r>
              <a:rPr lang="en-US" sz="2800" dirty="0">
                <a:solidFill>
                  <a:schemeClr val="tx2"/>
                </a:solidFill>
                <a:latin typeface="+mj-lt"/>
              </a:rPr>
              <a:t>:	DR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M[AR]</a:t>
            </a:r>
          </a:p>
        </p:txBody>
      </p:sp>
      <p:sp>
        <p:nvSpPr>
          <p:cNvPr id="5" name="Rectangle 4">
            <a:extLst>
              <a:ext uri="{FF2B5EF4-FFF2-40B4-BE49-F238E27FC236}">
                <a16:creationId xmlns:a16="http://schemas.microsoft.com/office/drawing/2014/main" id="{A77EFF95-8252-4B8B-92C9-F2B71881D59A}"/>
              </a:ext>
            </a:extLst>
          </p:cNvPr>
          <p:cNvSpPr/>
          <p:nvPr/>
        </p:nvSpPr>
        <p:spPr>
          <a:xfrm>
            <a:off x="1925320" y="3754120"/>
            <a:ext cx="2985113"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6</a:t>
            </a:r>
            <a:r>
              <a:rPr lang="en-US" sz="2800" dirty="0">
                <a:solidFill>
                  <a:schemeClr val="tx2"/>
                </a:solidFill>
                <a:latin typeface="+mj-lt"/>
              </a:rPr>
              <a:t>T</a:t>
            </a:r>
            <a:r>
              <a:rPr lang="en-US" sz="2800" baseline="-25000" dirty="0">
                <a:solidFill>
                  <a:schemeClr val="tx2"/>
                </a:solidFill>
                <a:latin typeface="+mj-lt"/>
              </a:rPr>
              <a:t>5</a:t>
            </a:r>
            <a:r>
              <a:rPr lang="en-US" sz="2800" dirty="0">
                <a:solidFill>
                  <a:schemeClr val="tx2"/>
                </a:solidFill>
                <a:latin typeface="+mj-lt"/>
              </a:rPr>
              <a:t>:	DR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DR + 1</a:t>
            </a:r>
          </a:p>
        </p:txBody>
      </p:sp>
      <p:sp>
        <p:nvSpPr>
          <p:cNvPr id="6" name="Rectangle 5">
            <a:extLst>
              <a:ext uri="{FF2B5EF4-FFF2-40B4-BE49-F238E27FC236}">
                <a16:creationId xmlns:a16="http://schemas.microsoft.com/office/drawing/2014/main" id="{38533EC1-8120-4792-A1A6-30426BEC7574}"/>
              </a:ext>
            </a:extLst>
          </p:cNvPr>
          <p:cNvSpPr/>
          <p:nvPr/>
        </p:nvSpPr>
        <p:spPr>
          <a:xfrm>
            <a:off x="1925320" y="4277340"/>
            <a:ext cx="8826455"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6</a:t>
            </a:r>
            <a:r>
              <a:rPr lang="en-US" sz="2800" dirty="0">
                <a:solidFill>
                  <a:schemeClr val="tx2"/>
                </a:solidFill>
                <a:latin typeface="+mj-lt"/>
              </a:rPr>
              <a:t>T</a:t>
            </a:r>
            <a:r>
              <a:rPr lang="en-US" sz="2800" baseline="-25000" dirty="0">
                <a:solidFill>
                  <a:schemeClr val="tx2"/>
                </a:solidFill>
                <a:latin typeface="+mj-lt"/>
              </a:rPr>
              <a:t>6</a:t>
            </a:r>
            <a:r>
              <a:rPr lang="en-US" sz="2800" dirty="0">
                <a:solidFill>
                  <a:schemeClr val="tx2"/>
                </a:solidFill>
                <a:latin typeface="+mj-lt"/>
              </a:rPr>
              <a:t>:	M[AR]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DR,  if (DR = 0) then (PC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PC + 1),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Tree>
    <p:extLst>
      <p:ext uri="{BB962C8B-B14F-4D97-AF65-F5344CB8AC3E}">
        <p14:creationId xmlns:p14="http://schemas.microsoft.com/office/powerpoint/2010/main" val="339055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B318-2BA7-4C66-8CE6-3798A626E964}"/>
              </a:ext>
            </a:extLst>
          </p:cNvPr>
          <p:cNvSpPr>
            <a:spLocks noGrp="1"/>
          </p:cNvSpPr>
          <p:nvPr>
            <p:ph type="title"/>
          </p:nvPr>
        </p:nvSpPr>
        <p:spPr/>
        <p:txBody>
          <a:bodyPr/>
          <a:lstStyle/>
          <a:p>
            <a:r>
              <a:rPr lang="en-US" dirty="0"/>
              <a:t>Register Reference Instruction</a:t>
            </a:r>
            <a:endParaRPr lang="en-IN" dirty="0"/>
          </a:p>
        </p:txBody>
      </p:sp>
      <p:sp>
        <p:nvSpPr>
          <p:cNvPr id="54" name="TextBox 53">
            <a:extLst>
              <a:ext uri="{FF2B5EF4-FFF2-40B4-BE49-F238E27FC236}">
                <a16:creationId xmlns:a16="http://schemas.microsoft.com/office/drawing/2014/main" id="{94861D34-52B2-4755-A8E5-2A8AF930ACBF}"/>
              </a:ext>
            </a:extLst>
          </p:cNvPr>
          <p:cNvSpPr txBox="1"/>
          <p:nvPr/>
        </p:nvSpPr>
        <p:spPr>
          <a:xfrm>
            <a:off x="167640" y="868680"/>
            <a:ext cx="6167137"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D</a:t>
            </a:r>
            <a:r>
              <a:rPr lang="en-US" sz="2000" i="1" baseline="-25000" dirty="0">
                <a:solidFill>
                  <a:schemeClr val="tx2"/>
                </a:solidFill>
                <a:latin typeface="Times New Roman" panose="02020603050405020304" pitchFamily="18" charset="0"/>
                <a:cs typeface="Times New Roman" panose="02020603050405020304" pitchFamily="18" charset="0"/>
              </a:rPr>
              <a:t>7</a:t>
            </a:r>
            <a:r>
              <a:rPr lang="en-US" sz="2000" i="1" dirty="0">
                <a:solidFill>
                  <a:schemeClr val="tx2"/>
                </a:solidFill>
                <a:latin typeface="Times New Roman" panose="02020603050405020304" pitchFamily="18" charset="0"/>
                <a:cs typeface="Times New Roman" panose="02020603050405020304" pitchFamily="18" charset="0"/>
              </a:rPr>
              <a:t>I’T</a:t>
            </a:r>
            <a:r>
              <a:rPr lang="en-US" sz="2000" i="1" baseline="-25000" dirty="0">
                <a:solidFill>
                  <a:schemeClr val="tx2"/>
                </a:solidFill>
                <a:latin typeface="Times New Roman" panose="02020603050405020304" pitchFamily="18" charset="0"/>
                <a:cs typeface="Times New Roman" panose="02020603050405020304" pitchFamily="18" charset="0"/>
              </a:rPr>
              <a:t>3</a:t>
            </a:r>
            <a:r>
              <a:rPr lang="en-US" sz="2000" i="1" dirty="0">
                <a:solidFill>
                  <a:schemeClr val="tx2"/>
                </a:solidFill>
                <a:latin typeface="Times New Roman" panose="02020603050405020304" pitchFamily="18" charset="0"/>
                <a:cs typeface="Times New Roman" panose="02020603050405020304" pitchFamily="18" charset="0"/>
              </a:rPr>
              <a:t> = r</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mj-lt"/>
                <a:cs typeface="Times New Roman" panose="02020603050405020304" pitchFamily="18" charset="0"/>
              </a:rPr>
              <a:t>(common to all register reference instructions)</a:t>
            </a:r>
            <a:endParaRPr lang="en-US" sz="2000" i="1" baseline="-25000" dirty="0">
              <a:solidFill>
                <a:schemeClr val="tx2"/>
              </a:solidFill>
              <a:latin typeface="+mj-lt"/>
              <a:cs typeface="Times New Roman" panose="02020603050405020304" pitchFamily="18" charset="0"/>
            </a:endParaRPr>
          </a:p>
        </p:txBody>
      </p:sp>
      <p:sp>
        <p:nvSpPr>
          <p:cNvPr id="55" name="TextBox 54">
            <a:extLst>
              <a:ext uri="{FF2B5EF4-FFF2-40B4-BE49-F238E27FC236}">
                <a16:creationId xmlns:a16="http://schemas.microsoft.com/office/drawing/2014/main" id="{DE2AAB37-774B-4FF1-93A8-B109B292AB62}"/>
              </a:ext>
            </a:extLst>
          </p:cNvPr>
          <p:cNvSpPr txBox="1"/>
          <p:nvPr/>
        </p:nvSpPr>
        <p:spPr>
          <a:xfrm>
            <a:off x="167639" y="1249740"/>
            <a:ext cx="5689506"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IR(</a:t>
            </a:r>
            <a:r>
              <a:rPr lang="en-US" sz="2000" i="1" dirty="0" err="1">
                <a:solidFill>
                  <a:schemeClr val="tx2"/>
                </a:solidFill>
                <a:latin typeface="Times New Roman" panose="02020603050405020304" pitchFamily="18" charset="0"/>
                <a:cs typeface="Times New Roman" panose="02020603050405020304" pitchFamily="18" charset="0"/>
              </a:rPr>
              <a:t>i</a:t>
            </a:r>
            <a:r>
              <a:rPr lang="en-US" sz="2000" i="1" dirty="0">
                <a:solidFill>
                  <a:schemeClr val="tx2"/>
                </a:solidFill>
                <a:latin typeface="Times New Roman" panose="02020603050405020304" pitchFamily="18" charset="0"/>
                <a:cs typeface="Times New Roman" panose="02020603050405020304" pitchFamily="18" charset="0"/>
              </a:rPr>
              <a:t>) = B</a:t>
            </a:r>
            <a:r>
              <a:rPr lang="en-US" sz="2000" i="1" baseline="-25000" dirty="0">
                <a:solidFill>
                  <a:schemeClr val="tx2"/>
                </a:solidFill>
                <a:latin typeface="Times New Roman" panose="02020603050405020304" pitchFamily="18" charset="0"/>
                <a:cs typeface="Times New Roman" panose="02020603050405020304" pitchFamily="18" charset="0"/>
              </a:rPr>
              <a:t>i</a:t>
            </a:r>
            <a:r>
              <a:rPr lang="en-US" sz="2000" dirty="0">
                <a:solidFill>
                  <a:schemeClr val="tx2"/>
                </a:solidFill>
                <a:latin typeface="Times New Roman" panose="02020603050405020304" pitchFamily="18" charset="0"/>
                <a:cs typeface="Times New Roman" panose="02020603050405020304" pitchFamily="18" charset="0"/>
              </a:rPr>
              <a:t> [bit in </a:t>
            </a:r>
            <a:r>
              <a:rPr lang="en-US" sz="2000" i="1" dirty="0">
                <a:solidFill>
                  <a:schemeClr val="tx2"/>
                </a:solidFill>
                <a:latin typeface="Times New Roman" panose="02020603050405020304" pitchFamily="18" charset="0"/>
                <a:cs typeface="Times New Roman" panose="02020603050405020304" pitchFamily="18" charset="0"/>
              </a:rPr>
              <a:t>IR</a:t>
            </a:r>
            <a:r>
              <a:rPr lang="en-US" sz="2000" dirty="0">
                <a:solidFill>
                  <a:schemeClr val="tx2"/>
                </a:solidFill>
                <a:latin typeface="Times New Roman" panose="02020603050405020304" pitchFamily="18" charset="0"/>
                <a:cs typeface="Times New Roman" panose="02020603050405020304" pitchFamily="18" charset="0"/>
              </a:rPr>
              <a:t>(0-11) that specifies the operation]</a:t>
            </a:r>
            <a:endParaRPr lang="en-US" sz="2000" i="1" baseline="-25000" dirty="0">
              <a:solidFill>
                <a:schemeClr val="tx2"/>
              </a:solidFill>
              <a:latin typeface="+mj-lt"/>
              <a:cs typeface="Times New Roman" panose="02020603050405020304" pitchFamily="18" charset="0"/>
            </a:endParaRPr>
          </a:p>
        </p:txBody>
      </p:sp>
      <p:sp>
        <p:nvSpPr>
          <p:cNvPr id="56" name="TextBox 55">
            <a:extLst>
              <a:ext uri="{FF2B5EF4-FFF2-40B4-BE49-F238E27FC236}">
                <a16:creationId xmlns:a16="http://schemas.microsoft.com/office/drawing/2014/main" id="{9F0FBCD5-E939-4A56-A368-1693D683023B}"/>
              </a:ext>
            </a:extLst>
          </p:cNvPr>
          <p:cNvSpPr txBox="1"/>
          <p:nvPr/>
        </p:nvSpPr>
        <p:spPr>
          <a:xfrm>
            <a:off x="167639" y="1630680"/>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CLA</a:t>
            </a:r>
          </a:p>
        </p:txBody>
      </p:sp>
      <p:sp>
        <p:nvSpPr>
          <p:cNvPr id="57" name="TextBox 56">
            <a:extLst>
              <a:ext uri="{FF2B5EF4-FFF2-40B4-BE49-F238E27FC236}">
                <a16:creationId xmlns:a16="http://schemas.microsoft.com/office/drawing/2014/main" id="{0D23B696-C507-4BBE-8DF1-9658CC001F66}"/>
              </a:ext>
            </a:extLst>
          </p:cNvPr>
          <p:cNvSpPr txBox="1"/>
          <p:nvPr/>
        </p:nvSpPr>
        <p:spPr>
          <a:xfrm>
            <a:off x="981267" y="1630680"/>
            <a:ext cx="59836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11</a:t>
            </a:r>
          </a:p>
        </p:txBody>
      </p:sp>
      <p:sp>
        <p:nvSpPr>
          <p:cNvPr id="58" name="TextBox 57">
            <a:extLst>
              <a:ext uri="{FF2B5EF4-FFF2-40B4-BE49-F238E27FC236}">
                <a16:creationId xmlns:a16="http://schemas.microsoft.com/office/drawing/2014/main" id="{87F803A0-DA6D-4A3C-AB07-0146A6B0EC91}"/>
              </a:ext>
            </a:extLst>
          </p:cNvPr>
          <p:cNvSpPr txBox="1"/>
          <p:nvPr/>
        </p:nvSpPr>
        <p:spPr>
          <a:xfrm>
            <a:off x="1777974" y="1630680"/>
            <a:ext cx="990977"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0</a:t>
            </a:r>
            <a:endParaRPr lang="en-US" sz="2000" baseline="-250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85C27DDD-499F-41E1-91D5-AC7527D4D4A8}"/>
              </a:ext>
            </a:extLst>
          </p:cNvPr>
          <p:cNvSpPr txBox="1"/>
          <p:nvPr/>
        </p:nvSpPr>
        <p:spPr>
          <a:xfrm>
            <a:off x="6492240" y="1630680"/>
            <a:ext cx="114672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Clear AC</a:t>
            </a:r>
            <a:endParaRPr lang="en-US" sz="2000" baseline="-250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BC206B4F-CF4B-422C-A138-881DDCE6372D}"/>
              </a:ext>
            </a:extLst>
          </p:cNvPr>
          <p:cNvSpPr txBox="1"/>
          <p:nvPr/>
        </p:nvSpPr>
        <p:spPr>
          <a:xfrm>
            <a:off x="167639" y="2030790"/>
            <a:ext cx="670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t>
            </a:r>
          </a:p>
        </p:txBody>
      </p:sp>
      <p:sp>
        <p:nvSpPr>
          <p:cNvPr id="61" name="TextBox 60">
            <a:extLst>
              <a:ext uri="{FF2B5EF4-FFF2-40B4-BE49-F238E27FC236}">
                <a16:creationId xmlns:a16="http://schemas.microsoft.com/office/drawing/2014/main" id="{F3C9ADCE-294A-4FD0-A9B1-8A0C5F80C465}"/>
              </a:ext>
            </a:extLst>
          </p:cNvPr>
          <p:cNvSpPr txBox="1"/>
          <p:nvPr/>
        </p:nvSpPr>
        <p:spPr>
          <a:xfrm>
            <a:off x="981267" y="2030790"/>
            <a:ext cx="61106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10</a:t>
            </a:r>
          </a:p>
        </p:txBody>
      </p:sp>
      <p:sp>
        <p:nvSpPr>
          <p:cNvPr id="62" name="TextBox 61">
            <a:extLst>
              <a:ext uri="{FF2B5EF4-FFF2-40B4-BE49-F238E27FC236}">
                <a16:creationId xmlns:a16="http://schemas.microsoft.com/office/drawing/2014/main" id="{625CB3A9-C74C-4FF8-99A1-E9508BF4852B}"/>
              </a:ext>
            </a:extLst>
          </p:cNvPr>
          <p:cNvSpPr txBox="1"/>
          <p:nvPr/>
        </p:nvSpPr>
        <p:spPr>
          <a:xfrm>
            <a:off x="1777974" y="2030790"/>
            <a:ext cx="81945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E </a:t>
            </a:r>
            <a:r>
              <a:rPr lang="en-US" sz="2000" dirty="0">
                <a:latin typeface="Cambria Math" panose="02040503050406030204" pitchFamily="18" charset="0"/>
                <a:ea typeface="Cambria Math" panose="02040503050406030204" pitchFamily="18" charset="0"/>
                <a:cs typeface="Times New Roman" panose="02020603050405020304" pitchFamily="18" charset="0"/>
              </a:rPr>
              <a:t>← 0</a:t>
            </a:r>
            <a:endParaRPr lang="en-US" sz="2000"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FD3B4EB2-8F63-4DD7-8D31-4B51B8A37BE1}"/>
              </a:ext>
            </a:extLst>
          </p:cNvPr>
          <p:cNvSpPr txBox="1"/>
          <p:nvPr/>
        </p:nvSpPr>
        <p:spPr>
          <a:xfrm>
            <a:off x="6492240" y="2030790"/>
            <a:ext cx="96051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Clear E</a:t>
            </a:r>
            <a:endParaRPr lang="en-US" sz="2000" baseline="-250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D0C1978D-B12C-4FB6-8A19-E6471DCA351C}"/>
              </a:ext>
            </a:extLst>
          </p:cNvPr>
          <p:cNvSpPr txBox="1"/>
          <p:nvPr/>
        </p:nvSpPr>
        <p:spPr>
          <a:xfrm>
            <a:off x="168625" y="2430900"/>
            <a:ext cx="7697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CMA</a:t>
            </a:r>
          </a:p>
        </p:txBody>
      </p:sp>
      <p:sp>
        <p:nvSpPr>
          <p:cNvPr id="65" name="TextBox 64">
            <a:extLst>
              <a:ext uri="{FF2B5EF4-FFF2-40B4-BE49-F238E27FC236}">
                <a16:creationId xmlns:a16="http://schemas.microsoft.com/office/drawing/2014/main" id="{CD769848-A89B-4EB3-A87C-8A67B54E6A74}"/>
              </a:ext>
            </a:extLst>
          </p:cNvPr>
          <p:cNvSpPr txBox="1"/>
          <p:nvPr/>
        </p:nvSpPr>
        <p:spPr>
          <a:xfrm>
            <a:off x="982253" y="243090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9</a:t>
            </a:r>
          </a:p>
        </p:txBody>
      </p:sp>
      <p:sp>
        <p:nvSpPr>
          <p:cNvPr id="66" name="TextBox 65">
            <a:extLst>
              <a:ext uri="{FF2B5EF4-FFF2-40B4-BE49-F238E27FC236}">
                <a16:creationId xmlns:a16="http://schemas.microsoft.com/office/drawing/2014/main" id="{932662AA-515B-4950-80EF-C30D83EC1D7F}"/>
              </a:ext>
            </a:extLst>
          </p:cNvPr>
          <p:cNvSpPr txBox="1"/>
          <p:nvPr/>
        </p:nvSpPr>
        <p:spPr>
          <a:xfrm>
            <a:off x="1778960" y="2430900"/>
            <a:ext cx="120969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endParaRPr lang="en-US" sz="2000" i="1" baseline="-250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658B5A14-1437-46A6-8876-7DE9281B3821}"/>
              </a:ext>
            </a:extLst>
          </p:cNvPr>
          <p:cNvSpPr txBox="1"/>
          <p:nvPr/>
        </p:nvSpPr>
        <p:spPr>
          <a:xfrm>
            <a:off x="6493226" y="2430900"/>
            <a:ext cx="1914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Complement AC</a:t>
            </a:r>
            <a:endParaRPr lang="en-US" sz="2000" baseline="-25000" dirty="0">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7B1C6A71-2059-4329-A007-F19FDE9A0FFA}"/>
              </a:ext>
            </a:extLst>
          </p:cNvPr>
          <p:cNvSpPr txBox="1"/>
          <p:nvPr/>
        </p:nvSpPr>
        <p:spPr>
          <a:xfrm>
            <a:off x="167639" y="2831010"/>
            <a:ext cx="7697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CME</a:t>
            </a:r>
          </a:p>
        </p:txBody>
      </p:sp>
      <p:sp>
        <p:nvSpPr>
          <p:cNvPr id="69" name="TextBox 68">
            <a:extLst>
              <a:ext uri="{FF2B5EF4-FFF2-40B4-BE49-F238E27FC236}">
                <a16:creationId xmlns:a16="http://schemas.microsoft.com/office/drawing/2014/main" id="{37770949-439F-4E2D-9239-C690D0E05F38}"/>
              </a:ext>
            </a:extLst>
          </p:cNvPr>
          <p:cNvSpPr txBox="1"/>
          <p:nvPr/>
        </p:nvSpPr>
        <p:spPr>
          <a:xfrm>
            <a:off x="981267" y="283101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8</a:t>
            </a:r>
          </a:p>
        </p:txBody>
      </p:sp>
      <p:sp>
        <p:nvSpPr>
          <p:cNvPr id="70" name="TextBox 69">
            <a:extLst>
              <a:ext uri="{FF2B5EF4-FFF2-40B4-BE49-F238E27FC236}">
                <a16:creationId xmlns:a16="http://schemas.microsoft.com/office/drawing/2014/main" id="{279BD482-9AED-4625-AC36-4466A4C28A1D}"/>
              </a:ext>
            </a:extLst>
          </p:cNvPr>
          <p:cNvSpPr txBox="1"/>
          <p:nvPr/>
        </p:nvSpPr>
        <p:spPr>
          <a:xfrm>
            <a:off x="1777974" y="2831010"/>
            <a:ext cx="88036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a:t>
            </a:r>
            <a:endParaRPr lang="en-US" sz="2000" i="1" baseline="-250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A021A888-AE84-4A98-8DFB-FCE613CE75D3}"/>
              </a:ext>
            </a:extLst>
          </p:cNvPr>
          <p:cNvSpPr txBox="1"/>
          <p:nvPr/>
        </p:nvSpPr>
        <p:spPr>
          <a:xfrm>
            <a:off x="6492240" y="2831010"/>
            <a:ext cx="172835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Complement E</a:t>
            </a:r>
            <a:endParaRPr lang="en-US" sz="2000" baseline="-25000"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A40937A0-6AB4-470B-B73C-D42F6082E2C7}"/>
              </a:ext>
            </a:extLst>
          </p:cNvPr>
          <p:cNvSpPr txBox="1"/>
          <p:nvPr/>
        </p:nvSpPr>
        <p:spPr>
          <a:xfrm>
            <a:off x="172401" y="3231120"/>
            <a:ext cx="61266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a:t>
            </a:r>
          </a:p>
        </p:txBody>
      </p:sp>
      <p:sp>
        <p:nvSpPr>
          <p:cNvPr id="73" name="TextBox 72">
            <a:extLst>
              <a:ext uri="{FF2B5EF4-FFF2-40B4-BE49-F238E27FC236}">
                <a16:creationId xmlns:a16="http://schemas.microsoft.com/office/drawing/2014/main" id="{D6528513-DD74-440D-B523-FA5AE096DB78}"/>
              </a:ext>
            </a:extLst>
          </p:cNvPr>
          <p:cNvSpPr txBox="1"/>
          <p:nvPr/>
        </p:nvSpPr>
        <p:spPr>
          <a:xfrm>
            <a:off x="986029" y="323112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7</a:t>
            </a:r>
          </a:p>
        </p:txBody>
      </p:sp>
      <p:sp>
        <p:nvSpPr>
          <p:cNvPr id="74" name="TextBox 73">
            <a:extLst>
              <a:ext uri="{FF2B5EF4-FFF2-40B4-BE49-F238E27FC236}">
                <a16:creationId xmlns:a16="http://schemas.microsoft.com/office/drawing/2014/main" id="{9D8F4C43-8743-4D48-93D7-62018BAE1430}"/>
              </a:ext>
            </a:extLst>
          </p:cNvPr>
          <p:cNvSpPr txBox="1"/>
          <p:nvPr/>
        </p:nvSpPr>
        <p:spPr>
          <a:xfrm>
            <a:off x="1782736" y="3231120"/>
            <a:ext cx="418146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err="1">
                <a:latin typeface="Cambria Math" panose="02040503050406030204" pitchFamily="18" charset="0"/>
                <a:ea typeface="Cambria Math" panose="02040503050406030204" pitchFamily="18" charset="0"/>
                <a:cs typeface="Times New Roman" panose="02020603050405020304" pitchFamily="18" charset="0"/>
              </a:rPr>
              <a:t>shr</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AC</a:t>
            </a:r>
            <a:r>
              <a:rPr lang="en-US" sz="2000" dirty="0">
                <a:latin typeface="Cambria Math" panose="02040503050406030204" pitchFamily="18" charset="0"/>
                <a:ea typeface="Cambria Math" panose="02040503050406030204" pitchFamily="18" charset="0"/>
                <a:cs typeface="Times New Roman" panose="02020603050405020304" pitchFamily="18" charset="0"/>
              </a:rPr>
              <a:t>(15) ←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 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r>
              <a:rPr lang="en-US" sz="2000" dirty="0">
                <a:latin typeface="Cambria Math" panose="02040503050406030204" pitchFamily="18" charset="0"/>
                <a:ea typeface="Cambria Math" panose="02040503050406030204" pitchFamily="18" charset="0"/>
                <a:cs typeface="Times New Roman" panose="02020603050405020304" pitchFamily="18" charset="0"/>
              </a:rPr>
              <a:t>(0)</a:t>
            </a:r>
            <a:endParaRPr lang="en-US" sz="2000" i="1" baseline="-250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CF6778EC-2F07-4E70-A4CA-D11DCA101598}"/>
              </a:ext>
            </a:extLst>
          </p:cNvPr>
          <p:cNvSpPr txBox="1"/>
          <p:nvPr/>
        </p:nvSpPr>
        <p:spPr>
          <a:xfrm>
            <a:off x="6497002" y="3231120"/>
            <a:ext cx="166904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Circulate right</a:t>
            </a:r>
            <a:endParaRPr lang="en-US" sz="2000" baseline="-25000" dirty="0">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F51C8EC8-9202-48EE-B127-0F4EAA41719E}"/>
              </a:ext>
            </a:extLst>
          </p:cNvPr>
          <p:cNvSpPr txBox="1"/>
          <p:nvPr/>
        </p:nvSpPr>
        <p:spPr>
          <a:xfrm>
            <a:off x="167639" y="361218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CIL</a:t>
            </a:r>
          </a:p>
        </p:txBody>
      </p:sp>
      <p:sp>
        <p:nvSpPr>
          <p:cNvPr id="77" name="TextBox 76">
            <a:extLst>
              <a:ext uri="{FF2B5EF4-FFF2-40B4-BE49-F238E27FC236}">
                <a16:creationId xmlns:a16="http://schemas.microsoft.com/office/drawing/2014/main" id="{77B8FC07-7811-4E31-83F9-5B574639F554}"/>
              </a:ext>
            </a:extLst>
          </p:cNvPr>
          <p:cNvSpPr txBox="1"/>
          <p:nvPr/>
        </p:nvSpPr>
        <p:spPr>
          <a:xfrm>
            <a:off x="981267" y="361218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6</a:t>
            </a:r>
          </a:p>
        </p:txBody>
      </p:sp>
      <p:sp>
        <p:nvSpPr>
          <p:cNvPr id="78" name="TextBox 77">
            <a:extLst>
              <a:ext uri="{FF2B5EF4-FFF2-40B4-BE49-F238E27FC236}">
                <a16:creationId xmlns:a16="http://schemas.microsoft.com/office/drawing/2014/main" id="{78CB8346-CA20-4680-B6DE-591E612D46E1}"/>
              </a:ext>
            </a:extLst>
          </p:cNvPr>
          <p:cNvSpPr txBox="1"/>
          <p:nvPr/>
        </p:nvSpPr>
        <p:spPr>
          <a:xfrm>
            <a:off x="1777974" y="3612180"/>
            <a:ext cx="414459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err="1">
                <a:latin typeface="Cambria Math" panose="02040503050406030204" pitchFamily="18" charset="0"/>
                <a:ea typeface="Cambria Math" panose="02040503050406030204" pitchFamily="18" charset="0"/>
                <a:cs typeface="Times New Roman" panose="02020603050405020304" pitchFamily="18" charset="0"/>
              </a:rPr>
              <a:t>shl</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AC</a:t>
            </a:r>
            <a:r>
              <a:rPr lang="en-US" sz="2000" dirty="0">
                <a:latin typeface="Cambria Math" panose="02040503050406030204" pitchFamily="18" charset="0"/>
                <a:ea typeface="Cambria Math" panose="02040503050406030204" pitchFamily="18" charset="0"/>
                <a:cs typeface="Times New Roman" panose="02020603050405020304" pitchFamily="18" charset="0"/>
              </a:rPr>
              <a:t>(0) ←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 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r>
              <a:rPr lang="en-US" sz="2000" dirty="0">
                <a:latin typeface="Cambria Math" panose="02040503050406030204" pitchFamily="18" charset="0"/>
                <a:ea typeface="Cambria Math" panose="02040503050406030204" pitchFamily="18" charset="0"/>
                <a:cs typeface="Times New Roman" panose="02020603050405020304" pitchFamily="18" charset="0"/>
              </a:rPr>
              <a:t>(15)</a:t>
            </a:r>
            <a:endParaRPr lang="en-US" sz="2000" i="1" baseline="-25000"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695EFCE5-E1A4-4004-A135-4A3C15BDE92F}"/>
              </a:ext>
            </a:extLst>
          </p:cNvPr>
          <p:cNvSpPr txBox="1"/>
          <p:nvPr/>
        </p:nvSpPr>
        <p:spPr>
          <a:xfrm>
            <a:off x="6492240" y="3612180"/>
            <a:ext cx="152638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Circulate left</a:t>
            </a:r>
            <a:endParaRPr lang="en-US" sz="2000" baseline="-25000" dirty="0">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777CF42B-36B5-48D0-9F36-99E14E95B77B}"/>
              </a:ext>
            </a:extLst>
          </p:cNvPr>
          <p:cNvSpPr txBox="1"/>
          <p:nvPr/>
        </p:nvSpPr>
        <p:spPr>
          <a:xfrm>
            <a:off x="164706" y="3993240"/>
            <a:ext cx="62709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INC</a:t>
            </a:r>
          </a:p>
        </p:txBody>
      </p:sp>
      <p:sp>
        <p:nvSpPr>
          <p:cNvPr id="81" name="TextBox 80">
            <a:extLst>
              <a:ext uri="{FF2B5EF4-FFF2-40B4-BE49-F238E27FC236}">
                <a16:creationId xmlns:a16="http://schemas.microsoft.com/office/drawing/2014/main" id="{62EE7DD2-E40D-4F77-A457-0805CBE56FB5}"/>
              </a:ext>
            </a:extLst>
          </p:cNvPr>
          <p:cNvSpPr txBox="1"/>
          <p:nvPr/>
        </p:nvSpPr>
        <p:spPr>
          <a:xfrm>
            <a:off x="978334" y="399324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5</a:t>
            </a:r>
          </a:p>
        </p:txBody>
      </p:sp>
      <p:sp>
        <p:nvSpPr>
          <p:cNvPr id="82" name="TextBox 81">
            <a:extLst>
              <a:ext uri="{FF2B5EF4-FFF2-40B4-BE49-F238E27FC236}">
                <a16:creationId xmlns:a16="http://schemas.microsoft.com/office/drawing/2014/main" id="{261ECC4A-4AD5-4146-BB77-F8C777E16CF4}"/>
              </a:ext>
            </a:extLst>
          </p:cNvPr>
          <p:cNvSpPr txBox="1"/>
          <p:nvPr/>
        </p:nvSpPr>
        <p:spPr>
          <a:xfrm>
            <a:off x="1775041" y="3993240"/>
            <a:ext cx="159601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+ 1</a:t>
            </a:r>
            <a:endParaRPr lang="en-US" sz="2000" i="1" baseline="-25000" dirty="0">
              <a:latin typeface="Times New Roman" panose="02020603050405020304" pitchFamily="18" charset="0"/>
              <a:cs typeface="Times New Roman" panose="02020603050405020304" pitchFamily="18" charset="0"/>
            </a:endParaRPr>
          </a:p>
        </p:txBody>
      </p:sp>
      <p:sp>
        <p:nvSpPr>
          <p:cNvPr id="83" name="TextBox 82">
            <a:extLst>
              <a:ext uri="{FF2B5EF4-FFF2-40B4-BE49-F238E27FC236}">
                <a16:creationId xmlns:a16="http://schemas.microsoft.com/office/drawing/2014/main" id="{5DDCAD17-12A8-4699-ABD1-D6628E65E0B7}"/>
              </a:ext>
            </a:extLst>
          </p:cNvPr>
          <p:cNvSpPr txBox="1"/>
          <p:nvPr/>
        </p:nvSpPr>
        <p:spPr>
          <a:xfrm>
            <a:off x="6489307" y="3993240"/>
            <a:ext cx="162922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Increment AC</a:t>
            </a:r>
            <a:endParaRPr lang="en-US" sz="2000" baseline="-25000" dirty="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285B58A7-70B4-445C-89EA-09BB3A4C3AA6}"/>
              </a:ext>
            </a:extLst>
          </p:cNvPr>
          <p:cNvSpPr txBox="1"/>
          <p:nvPr/>
        </p:nvSpPr>
        <p:spPr>
          <a:xfrm>
            <a:off x="172401" y="4388767"/>
            <a:ext cx="63241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SPA</a:t>
            </a:r>
          </a:p>
        </p:txBody>
      </p:sp>
      <p:sp>
        <p:nvSpPr>
          <p:cNvPr id="85" name="TextBox 84">
            <a:extLst>
              <a:ext uri="{FF2B5EF4-FFF2-40B4-BE49-F238E27FC236}">
                <a16:creationId xmlns:a16="http://schemas.microsoft.com/office/drawing/2014/main" id="{8E7FB5B6-41DA-4A39-9461-BBA19ABDF962}"/>
              </a:ext>
            </a:extLst>
          </p:cNvPr>
          <p:cNvSpPr txBox="1"/>
          <p:nvPr/>
        </p:nvSpPr>
        <p:spPr>
          <a:xfrm>
            <a:off x="986029" y="4388767"/>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4</a:t>
            </a:r>
          </a:p>
        </p:txBody>
      </p:sp>
      <p:sp>
        <p:nvSpPr>
          <p:cNvPr id="86" name="TextBox 85">
            <a:extLst>
              <a:ext uri="{FF2B5EF4-FFF2-40B4-BE49-F238E27FC236}">
                <a16:creationId xmlns:a16="http://schemas.microsoft.com/office/drawing/2014/main" id="{7F57EB6B-D026-4BE5-BE0E-1DB93E51D776}"/>
              </a:ext>
            </a:extLst>
          </p:cNvPr>
          <p:cNvSpPr txBox="1"/>
          <p:nvPr/>
        </p:nvSpPr>
        <p:spPr>
          <a:xfrm>
            <a:off x="1782736" y="4388767"/>
            <a:ext cx="388439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(15)</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4133B521-3B64-447C-B5F9-36CDE060E1FA}"/>
              </a:ext>
            </a:extLst>
          </p:cNvPr>
          <p:cNvSpPr txBox="1"/>
          <p:nvPr/>
        </p:nvSpPr>
        <p:spPr>
          <a:xfrm>
            <a:off x="6497002" y="4388767"/>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positive</a:t>
            </a:r>
            <a:endParaRPr lang="en-US" sz="2000" baseline="-25000" dirty="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761963BB-0CF7-4744-935D-1EE43BF193F5}"/>
              </a:ext>
            </a:extLst>
          </p:cNvPr>
          <p:cNvSpPr txBox="1"/>
          <p:nvPr/>
        </p:nvSpPr>
        <p:spPr>
          <a:xfrm>
            <a:off x="169468" y="4784294"/>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SNA</a:t>
            </a:r>
          </a:p>
        </p:txBody>
      </p:sp>
      <p:sp>
        <p:nvSpPr>
          <p:cNvPr id="89" name="TextBox 88">
            <a:extLst>
              <a:ext uri="{FF2B5EF4-FFF2-40B4-BE49-F238E27FC236}">
                <a16:creationId xmlns:a16="http://schemas.microsoft.com/office/drawing/2014/main" id="{BD0428F5-B2C3-4251-A2E4-9427AFD23E41}"/>
              </a:ext>
            </a:extLst>
          </p:cNvPr>
          <p:cNvSpPr txBox="1"/>
          <p:nvPr/>
        </p:nvSpPr>
        <p:spPr>
          <a:xfrm>
            <a:off x="983096" y="4784294"/>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3</a:t>
            </a:r>
          </a:p>
        </p:txBody>
      </p:sp>
      <p:sp>
        <p:nvSpPr>
          <p:cNvPr id="90" name="TextBox 89">
            <a:extLst>
              <a:ext uri="{FF2B5EF4-FFF2-40B4-BE49-F238E27FC236}">
                <a16:creationId xmlns:a16="http://schemas.microsoft.com/office/drawing/2014/main" id="{D1492862-AB5D-4D89-BF55-312C6FBE16D0}"/>
              </a:ext>
            </a:extLst>
          </p:cNvPr>
          <p:cNvSpPr txBox="1"/>
          <p:nvPr/>
        </p:nvSpPr>
        <p:spPr>
          <a:xfrm>
            <a:off x="1779803" y="4784294"/>
            <a:ext cx="388439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(15)</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1)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72129ECE-94D0-43D1-954A-5E93F8B11878}"/>
              </a:ext>
            </a:extLst>
          </p:cNvPr>
          <p:cNvSpPr txBox="1"/>
          <p:nvPr/>
        </p:nvSpPr>
        <p:spPr>
          <a:xfrm>
            <a:off x="6494068" y="4784294"/>
            <a:ext cx="258897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negative</a:t>
            </a:r>
            <a:endParaRPr lang="en-US" sz="2000" baseline="-25000" dirty="0">
              <a:latin typeface="Times New Roman" panose="02020603050405020304" pitchFamily="18" charset="0"/>
              <a:cs typeface="Times New Roman" panose="02020603050405020304" pitchFamily="18" charset="0"/>
            </a:endParaRPr>
          </a:p>
        </p:txBody>
      </p:sp>
      <p:sp>
        <p:nvSpPr>
          <p:cNvPr id="92" name="TextBox 91">
            <a:extLst>
              <a:ext uri="{FF2B5EF4-FFF2-40B4-BE49-F238E27FC236}">
                <a16:creationId xmlns:a16="http://schemas.microsoft.com/office/drawing/2014/main" id="{6B4B52D6-171F-4147-87A2-96F43C441F7C}"/>
              </a:ext>
            </a:extLst>
          </p:cNvPr>
          <p:cNvSpPr txBox="1"/>
          <p:nvPr/>
        </p:nvSpPr>
        <p:spPr>
          <a:xfrm>
            <a:off x="169468" y="5183895"/>
            <a:ext cx="670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SZA</a:t>
            </a:r>
          </a:p>
        </p:txBody>
      </p:sp>
      <p:sp>
        <p:nvSpPr>
          <p:cNvPr id="93" name="TextBox 92">
            <a:extLst>
              <a:ext uri="{FF2B5EF4-FFF2-40B4-BE49-F238E27FC236}">
                <a16:creationId xmlns:a16="http://schemas.microsoft.com/office/drawing/2014/main" id="{F79A9804-766D-4B20-B27B-CEAF14AF1C1C}"/>
              </a:ext>
            </a:extLst>
          </p:cNvPr>
          <p:cNvSpPr txBox="1"/>
          <p:nvPr/>
        </p:nvSpPr>
        <p:spPr>
          <a:xfrm>
            <a:off x="983096" y="5183895"/>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2</a:t>
            </a:r>
          </a:p>
        </p:txBody>
      </p:sp>
      <p:sp>
        <p:nvSpPr>
          <p:cNvPr id="94" name="TextBox 93">
            <a:extLst>
              <a:ext uri="{FF2B5EF4-FFF2-40B4-BE49-F238E27FC236}">
                <a16:creationId xmlns:a16="http://schemas.microsoft.com/office/drawing/2014/main" id="{F290F3B5-0254-42BE-BC14-CC828AEEBE80}"/>
              </a:ext>
            </a:extLst>
          </p:cNvPr>
          <p:cNvSpPr txBox="1"/>
          <p:nvPr/>
        </p:nvSpPr>
        <p:spPr>
          <a:xfrm>
            <a:off x="1779803" y="5183895"/>
            <a:ext cx="345799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48E585AE-70A3-48FE-901E-F44E06AA7B10}"/>
              </a:ext>
            </a:extLst>
          </p:cNvPr>
          <p:cNvSpPr txBox="1"/>
          <p:nvPr/>
        </p:nvSpPr>
        <p:spPr>
          <a:xfrm>
            <a:off x="6494069" y="5183895"/>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zero</a:t>
            </a:r>
            <a:endParaRPr lang="en-US" sz="2000" baseline="-25000" dirty="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2DAAA86F-8144-493B-A0CC-AE824D8CA80B}"/>
              </a:ext>
            </a:extLst>
          </p:cNvPr>
          <p:cNvSpPr txBox="1"/>
          <p:nvPr/>
        </p:nvSpPr>
        <p:spPr>
          <a:xfrm>
            <a:off x="172401" y="5545905"/>
            <a:ext cx="64152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SZE</a:t>
            </a:r>
          </a:p>
        </p:txBody>
      </p:sp>
      <p:sp>
        <p:nvSpPr>
          <p:cNvPr id="97" name="TextBox 96">
            <a:extLst>
              <a:ext uri="{FF2B5EF4-FFF2-40B4-BE49-F238E27FC236}">
                <a16:creationId xmlns:a16="http://schemas.microsoft.com/office/drawing/2014/main" id="{25C215AB-AF79-4C42-89A1-C6697C140DEE}"/>
              </a:ext>
            </a:extLst>
          </p:cNvPr>
          <p:cNvSpPr txBox="1"/>
          <p:nvPr/>
        </p:nvSpPr>
        <p:spPr>
          <a:xfrm>
            <a:off x="986029" y="5545905"/>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a:t>
            </a:r>
          </a:p>
        </p:txBody>
      </p:sp>
      <p:sp>
        <p:nvSpPr>
          <p:cNvPr id="98" name="TextBox 97">
            <a:extLst>
              <a:ext uri="{FF2B5EF4-FFF2-40B4-BE49-F238E27FC236}">
                <a16:creationId xmlns:a16="http://schemas.microsoft.com/office/drawing/2014/main" id="{0B13CCA5-BED1-44B9-8FA1-C95342707A69}"/>
              </a:ext>
            </a:extLst>
          </p:cNvPr>
          <p:cNvSpPr txBox="1"/>
          <p:nvPr/>
        </p:nvSpPr>
        <p:spPr>
          <a:xfrm>
            <a:off x="1782736" y="5545905"/>
            <a:ext cx="328647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E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3B949706-DD33-4688-B8A6-04990752D003}"/>
              </a:ext>
            </a:extLst>
          </p:cNvPr>
          <p:cNvSpPr txBox="1"/>
          <p:nvPr/>
        </p:nvSpPr>
        <p:spPr>
          <a:xfrm>
            <a:off x="6497002" y="5545905"/>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E is zero</a:t>
            </a:r>
            <a:endParaRPr lang="en-US" sz="2000" baseline="-25000" dirty="0">
              <a:latin typeface="Times New Roman" panose="02020603050405020304" pitchFamily="18" charset="0"/>
              <a:cs typeface="Times New Roman" panose="02020603050405020304" pitchFamily="18" charset="0"/>
            </a:endParaRPr>
          </a:p>
        </p:txBody>
      </p:sp>
      <p:sp>
        <p:nvSpPr>
          <p:cNvPr id="100" name="TextBox 99">
            <a:extLst>
              <a:ext uri="{FF2B5EF4-FFF2-40B4-BE49-F238E27FC236}">
                <a16:creationId xmlns:a16="http://schemas.microsoft.com/office/drawing/2014/main" id="{C27C9A85-53F5-470F-84EE-1D371EB5F017}"/>
              </a:ext>
            </a:extLst>
          </p:cNvPr>
          <p:cNvSpPr txBox="1"/>
          <p:nvPr/>
        </p:nvSpPr>
        <p:spPr>
          <a:xfrm>
            <a:off x="172401" y="5941432"/>
            <a:ext cx="66127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HLT</a:t>
            </a:r>
          </a:p>
        </p:txBody>
      </p:sp>
      <p:sp>
        <p:nvSpPr>
          <p:cNvPr id="101" name="TextBox 100">
            <a:extLst>
              <a:ext uri="{FF2B5EF4-FFF2-40B4-BE49-F238E27FC236}">
                <a16:creationId xmlns:a16="http://schemas.microsoft.com/office/drawing/2014/main" id="{F597DF4A-9DA6-436B-AD5E-A328F34A096C}"/>
              </a:ext>
            </a:extLst>
          </p:cNvPr>
          <p:cNvSpPr txBox="1"/>
          <p:nvPr/>
        </p:nvSpPr>
        <p:spPr>
          <a:xfrm>
            <a:off x="986029" y="5941432"/>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0</a:t>
            </a:r>
          </a:p>
        </p:txBody>
      </p:sp>
      <p:sp>
        <p:nvSpPr>
          <p:cNvPr id="102" name="TextBox 101">
            <a:extLst>
              <a:ext uri="{FF2B5EF4-FFF2-40B4-BE49-F238E27FC236}">
                <a16:creationId xmlns:a16="http://schemas.microsoft.com/office/drawing/2014/main" id="{174BC624-F2CA-4DB7-B0DA-2BCAAA549EC5}"/>
              </a:ext>
            </a:extLst>
          </p:cNvPr>
          <p:cNvSpPr txBox="1"/>
          <p:nvPr/>
        </p:nvSpPr>
        <p:spPr>
          <a:xfrm>
            <a:off x="1782736" y="5941432"/>
            <a:ext cx="348845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S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0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is a start-stop flip-flop)</a:t>
            </a:r>
            <a:endParaRPr lang="en-US" sz="2000" i="1" baseline="-25000" dirty="0">
              <a:latin typeface="Times New Roman" panose="02020603050405020304" pitchFamily="18" charset="0"/>
              <a:cs typeface="Times New Roman" panose="02020603050405020304" pitchFamily="18" charset="0"/>
            </a:endParaRPr>
          </a:p>
        </p:txBody>
      </p:sp>
      <p:sp>
        <p:nvSpPr>
          <p:cNvPr id="103" name="TextBox 102">
            <a:extLst>
              <a:ext uri="{FF2B5EF4-FFF2-40B4-BE49-F238E27FC236}">
                <a16:creationId xmlns:a16="http://schemas.microsoft.com/office/drawing/2014/main" id="{AF49DA97-3252-4DD2-9DE1-647B9E9B0077}"/>
              </a:ext>
            </a:extLst>
          </p:cNvPr>
          <p:cNvSpPr txBox="1"/>
          <p:nvPr/>
        </p:nvSpPr>
        <p:spPr>
          <a:xfrm>
            <a:off x="6497002" y="5941432"/>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Halt Computer</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39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fade">
                                      <p:cBhvr>
                                        <p:cTn id="67" dur="500"/>
                                        <p:tgtEl>
                                          <p:spTgt spid="6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500"/>
                                        <p:tgtEl>
                                          <p:spTgt spid="6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fade">
                                      <p:cBhvr>
                                        <p:cTn id="92" dur="500"/>
                                        <p:tgtEl>
                                          <p:spTgt spid="7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500"/>
                                        <p:tgtEl>
                                          <p:spTgt spid="7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fade">
                                      <p:cBhvr>
                                        <p:cTn id="102" dur="500"/>
                                        <p:tgtEl>
                                          <p:spTgt spid="7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500"/>
                                        <p:tgtEl>
                                          <p:spTgt spid="7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fade">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fade">
                                      <p:cBhvr>
                                        <p:cTn id="127" dur="500"/>
                                        <p:tgtEl>
                                          <p:spTgt spid="7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fade">
                                      <p:cBhvr>
                                        <p:cTn id="132" dur="500"/>
                                        <p:tgtEl>
                                          <p:spTgt spid="79"/>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500"/>
                                        <p:tgtEl>
                                          <p:spTgt spid="8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82"/>
                                        </p:tgtEl>
                                        <p:attrNameLst>
                                          <p:attrName>style.visibility</p:attrName>
                                        </p:attrNameLst>
                                      </p:cBhvr>
                                      <p:to>
                                        <p:strVal val="visible"/>
                                      </p:to>
                                    </p:set>
                                    <p:animEffect transition="in" filter="fade">
                                      <p:cBhvr>
                                        <p:cTn id="147" dur="500"/>
                                        <p:tgtEl>
                                          <p:spTgt spid="82"/>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83"/>
                                        </p:tgtEl>
                                        <p:attrNameLst>
                                          <p:attrName>style.visibility</p:attrName>
                                        </p:attrNameLst>
                                      </p:cBhvr>
                                      <p:to>
                                        <p:strVal val="visible"/>
                                      </p:to>
                                    </p:set>
                                    <p:animEffect transition="in" filter="fade">
                                      <p:cBhvr>
                                        <p:cTn id="152" dur="500"/>
                                        <p:tgtEl>
                                          <p:spTgt spid="8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84"/>
                                        </p:tgtEl>
                                        <p:attrNameLst>
                                          <p:attrName>style.visibility</p:attrName>
                                        </p:attrNameLst>
                                      </p:cBhvr>
                                      <p:to>
                                        <p:strVal val="visible"/>
                                      </p:to>
                                    </p:set>
                                    <p:animEffect transition="in" filter="fade">
                                      <p:cBhvr>
                                        <p:cTn id="157" dur="500"/>
                                        <p:tgtEl>
                                          <p:spTgt spid="84"/>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85"/>
                                        </p:tgtEl>
                                        <p:attrNameLst>
                                          <p:attrName>style.visibility</p:attrName>
                                        </p:attrNameLst>
                                      </p:cBhvr>
                                      <p:to>
                                        <p:strVal val="visible"/>
                                      </p:to>
                                    </p:set>
                                    <p:animEffect transition="in" filter="fade">
                                      <p:cBhvr>
                                        <p:cTn id="162" dur="500"/>
                                        <p:tgtEl>
                                          <p:spTgt spid="85"/>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86"/>
                                        </p:tgtEl>
                                        <p:attrNameLst>
                                          <p:attrName>style.visibility</p:attrName>
                                        </p:attrNameLst>
                                      </p:cBhvr>
                                      <p:to>
                                        <p:strVal val="visible"/>
                                      </p:to>
                                    </p:set>
                                    <p:animEffect transition="in" filter="fade">
                                      <p:cBhvr>
                                        <p:cTn id="167" dur="500"/>
                                        <p:tgtEl>
                                          <p:spTgt spid="86"/>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87"/>
                                        </p:tgtEl>
                                        <p:attrNameLst>
                                          <p:attrName>style.visibility</p:attrName>
                                        </p:attrNameLst>
                                      </p:cBhvr>
                                      <p:to>
                                        <p:strVal val="visible"/>
                                      </p:to>
                                    </p:set>
                                    <p:animEffect transition="in" filter="fade">
                                      <p:cBhvr>
                                        <p:cTn id="172" dur="500"/>
                                        <p:tgtEl>
                                          <p:spTgt spid="87"/>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88"/>
                                        </p:tgtEl>
                                        <p:attrNameLst>
                                          <p:attrName>style.visibility</p:attrName>
                                        </p:attrNameLst>
                                      </p:cBhvr>
                                      <p:to>
                                        <p:strVal val="visible"/>
                                      </p:to>
                                    </p:set>
                                    <p:animEffect transition="in" filter="fade">
                                      <p:cBhvr>
                                        <p:cTn id="177" dur="500"/>
                                        <p:tgtEl>
                                          <p:spTgt spid="8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89"/>
                                        </p:tgtEl>
                                        <p:attrNameLst>
                                          <p:attrName>style.visibility</p:attrName>
                                        </p:attrNameLst>
                                      </p:cBhvr>
                                      <p:to>
                                        <p:strVal val="visible"/>
                                      </p:to>
                                    </p:set>
                                    <p:animEffect transition="in" filter="fade">
                                      <p:cBhvr>
                                        <p:cTn id="182" dur="500"/>
                                        <p:tgtEl>
                                          <p:spTgt spid="89"/>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90"/>
                                        </p:tgtEl>
                                        <p:attrNameLst>
                                          <p:attrName>style.visibility</p:attrName>
                                        </p:attrNameLst>
                                      </p:cBhvr>
                                      <p:to>
                                        <p:strVal val="visible"/>
                                      </p:to>
                                    </p:set>
                                    <p:animEffect transition="in" filter="fade">
                                      <p:cBhvr>
                                        <p:cTn id="187" dur="500"/>
                                        <p:tgtEl>
                                          <p:spTgt spid="90"/>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91"/>
                                        </p:tgtEl>
                                        <p:attrNameLst>
                                          <p:attrName>style.visibility</p:attrName>
                                        </p:attrNameLst>
                                      </p:cBhvr>
                                      <p:to>
                                        <p:strVal val="visible"/>
                                      </p:to>
                                    </p:set>
                                    <p:animEffect transition="in" filter="fade">
                                      <p:cBhvr>
                                        <p:cTn id="192" dur="500"/>
                                        <p:tgtEl>
                                          <p:spTgt spid="91"/>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92"/>
                                        </p:tgtEl>
                                        <p:attrNameLst>
                                          <p:attrName>style.visibility</p:attrName>
                                        </p:attrNameLst>
                                      </p:cBhvr>
                                      <p:to>
                                        <p:strVal val="visible"/>
                                      </p:to>
                                    </p:set>
                                    <p:animEffect transition="in" filter="fade">
                                      <p:cBhvr>
                                        <p:cTn id="197" dur="500"/>
                                        <p:tgtEl>
                                          <p:spTgt spid="92"/>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93"/>
                                        </p:tgtEl>
                                        <p:attrNameLst>
                                          <p:attrName>style.visibility</p:attrName>
                                        </p:attrNameLst>
                                      </p:cBhvr>
                                      <p:to>
                                        <p:strVal val="visible"/>
                                      </p:to>
                                    </p:set>
                                    <p:animEffect transition="in" filter="fade">
                                      <p:cBhvr>
                                        <p:cTn id="202" dur="500"/>
                                        <p:tgtEl>
                                          <p:spTgt spid="93"/>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94"/>
                                        </p:tgtEl>
                                        <p:attrNameLst>
                                          <p:attrName>style.visibility</p:attrName>
                                        </p:attrNameLst>
                                      </p:cBhvr>
                                      <p:to>
                                        <p:strVal val="visible"/>
                                      </p:to>
                                    </p:set>
                                    <p:animEffect transition="in" filter="fade">
                                      <p:cBhvr>
                                        <p:cTn id="207" dur="500"/>
                                        <p:tgtEl>
                                          <p:spTgt spid="94"/>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95"/>
                                        </p:tgtEl>
                                        <p:attrNameLst>
                                          <p:attrName>style.visibility</p:attrName>
                                        </p:attrNameLst>
                                      </p:cBhvr>
                                      <p:to>
                                        <p:strVal val="visible"/>
                                      </p:to>
                                    </p:set>
                                    <p:animEffect transition="in" filter="fade">
                                      <p:cBhvr>
                                        <p:cTn id="212" dur="500"/>
                                        <p:tgtEl>
                                          <p:spTgt spid="95"/>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96"/>
                                        </p:tgtEl>
                                        <p:attrNameLst>
                                          <p:attrName>style.visibility</p:attrName>
                                        </p:attrNameLst>
                                      </p:cBhvr>
                                      <p:to>
                                        <p:strVal val="visible"/>
                                      </p:to>
                                    </p:set>
                                    <p:animEffect transition="in" filter="fade">
                                      <p:cBhvr>
                                        <p:cTn id="217" dur="500"/>
                                        <p:tgtEl>
                                          <p:spTgt spid="96"/>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97"/>
                                        </p:tgtEl>
                                        <p:attrNameLst>
                                          <p:attrName>style.visibility</p:attrName>
                                        </p:attrNameLst>
                                      </p:cBhvr>
                                      <p:to>
                                        <p:strVal val="visible"/>
                                      </p:to>
                                    </p:set>
                                    <p:animEffect transition="in" filter="fade">
                                      <p:cBhvr>
                                        <p:cTn id="222" dur="500"/>
                                        <p:tgtEl>
                                          <p:spTgt spid="97"/>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98"/>
                                        </p:tgtEl>
                                        <p:attrNameLst>
                                          <p:attrName>style.visibility</p:attrName>
                                        </p:attrNameLst>
                                      </p:cBhvr>
                                      <p:to>
                                        <p:strVal val="visible"/>
                                      </p:to>
                                    </p:set>
                                    <p:animEffect transition="in" filter="fade">
                                      <p:cBhvr>
                                        <p:cTn id="227" dur="500"/>
                                        <p:tgtEl>
                                          <p:spTgt spid="98"/>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99"/>
                                        </p:tgtEl>
                                        <p:attrNameLst>
                                          <p:attrName>style.visibility</p:attrName>
                                        </p:attrNameLst>
                                      </p:cBhvr>
                                      <p:to>
                                        <p:strVal val="visible"/>
                                      </p:to>
                                    </p:set>
                                    <p:animEffect transition="in" filter="fade">
                                      <p:cBhvr>
                                        <p:cTn id="232" dur="500"/>
                                        <p:tgtEl>
                                          <p:spTgt spid="99"/>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00"/>
                                        </p:tgtEl>
                                        <p:attrNameLst>
                                          <p:attrName>style.visibility</p:attrName>
                                        </p:attrNameLst>
                                      </p:cBhvr>
                                      <p:to>
                                        <p:strVal val="visible"/>
                                      </p:to>
                                    </p:set>
                                    <p:animEffect transition="in" filter="fade">
                                      <p:cBhvr>
                                        <p:cTn id="237" dur="500"/>
                                        <p:tgtEl>
                                          <p:spTgt spid="100"/>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101"/>
                                        </p:tgtEl>
                                        <p:attrNameLst>
                                          <p:attrName>style.visibility</p:attrName>
                                        </p:attrNameLst>
                                      </p:cBhvr>
                                      <p:to>
                                        <p:strVal val="visible"/>
                                      </p:to>
                                    </p:set>
                                    <p:animEffect transition="in" filter="fade">
                                      <p:cBhvr>
                                        <p:cTn id="242" dur="500"/>
                                        <p:tgtEl>
                                          <p:spTgt spid="101"/>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02"/>
                                        </p:tgtEl>
                                        <p:attrNameLst>
                                          <p:attrName>style.visibility</p:attrName>
                                        </p:attrNameLst>
                                      </p:cBhvr>
                                      <p:to>
                                        <p:strVal val="visible"/>
                                      </p:to>
                                    </p:set>
                                    <p:animEffect transition="in" filter="fade">
                                      <p:cBhvr>
                                        <p:cTn id="247" dur="500"/>
                                        <p:tgtEl>
                                          <p:spTgt spid="102"/>
                                        </p:tgtEl>
                                      </p:cBhvr>
                                    </p:animEffec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fade">
                                      <p:cBhvr>
                                        <p:cTn id="25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Input-output and Interrupt</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- 7</a:t>
            </a:r>
          </a:p>
        </p:txBody>
      </p:sp>
    </p:spTree>
    <p:extLst>
      <p:ext uri="{BB962C8B-B14F-4D97-AF65-F5344CB8AC3E}">
        <p14:creationId xmlns:p14="http://schemas.microsoft.com/office/powerpoint/2010/main" val="3128150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075DF4-0AFB-4F17-ABAA-438387723A82}"/>
              </a:ext>
            </a:extLst>
          </p:cNvPr>
          <p:cNvSpPr>
            <a:spLocks noGrp="1"/>
          </p:cNvSpPr>
          <p:nvPr>
            <p:ph type="title"/>
          </p:nvPr>
        </p:nvSpPr>
        <p:spPr/>
        <p:txBody>
          <a:bodyPr/>
          <a:lstStyle/>
          <a:p>
            <a:r>
              <a:rPr lang="en-US" dirty="0"/>
              <a:t>Input-Output of basic computer</a:t>
            </a:r>
            <a:endParaRPr lang="en-IN" dirty="0"/>
          </a:p>
        </p:txBody>
      </p:sp>
      <p:sp>
        <p:nvSpPr>
          <p:cNvPr id="6" name="Rectangle 2">
            <a:extLst>
              <a:ext uri="{FF2B5EF4-FFF2-40B4-BE49-F238E27FC236}">
                <a16:creationId xmlns:a16="http://schemas.microsoft.com/office/drawing/2014/main" id="{3AFCD8B3-24E0-4320-A4F5-BF2C8673B237}"/>
              </a:ext>
            </a:extLst>
          </p:cNvPr>
          <p:cNvSpPr>
            <a:spLocks noChangeArrowheads="1"/>
          </p:cNvSpPr>
          <p:nvPr/>
        </p:nvSpPr>
        <p:spPr bwMode="auto">
          <a:xfrm>
            <a:off x="1757680" y="-4013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6E086FC6-768D-4224-9B91-7A728073AAAD}"/>
              </a:ext>
            </a:extLst>
          </p:cNvPr>
          <p:cNvSpPr/>
          <p:nvPr/>
        </p:nvSpPr>
        <p:spPr>
          <a:xfrm>
            <a:off x="2443480" y="50850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Keyboard</a:t>
            </a:r>
          </a:p>
        </p:txBody>
      </p:sp>
      <p:sp>
        <p:nvSpPr>
          <p:cNvPr id="8" name="Rectangle 7">
            <a:extLst>
              <a:ext uri="{FF2B5EF4-FFF2-40B4-BE49-F238E27FC236}">
                <a16:creationId xmlns:a16="http://schemas.microsoft.com/office/drawing/2014/main" id="{DD9528DB-F313-4949-A111-B0A4D8D30CDF}"/>
              </a:ext>
            </a:extLst>
          </p:cNvPr>
          <p:cNvSpPr/>
          <p:nvPr/>
        </p:nvSpPr>
        <p:spPr>
          <a:xfrm>
            <a:off x="4729480" y="50850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Transmitter Interface</a:t>
            </a:r>
          </a:p>
        </p:txBody>
      </p:sp>
      <p:sp>
        <p:nvSpPr>
          <p:cNvPr id="9" name="Rectangle 8">
            <a:extLst>
              <a:ext uri="{FF2B5EF4-FFF2-40B4-BE49-F238E27FC236}">
                <a16:creationId xmlns:a16="http://schemas.microsoft.com/office/drawing/2014/main" id="{CAFFFD63-63E1-49BE-AFCA-574274A6CE99}"/>
              </a:ext>
            </a:extLst>
          </p:cNvPr>
          <p:cNvSpPr/>
          <p:nvPr/>
        </p:nvSpPr>
        <p:spPr>
          <a:xfrm>
            <a:off x="7034530" y="516128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INPR</a:t>
            </a:r>
          </a:p>
        </p:txBody>
      </p:sp>
      <p:sp>
        <p:nvSpPr>
          <p:cNvPr id="10" name="Rectangle 9">
            <a:extLst>
              <a:ext uri="{FF2B5EF4-FFF2-40B4-BE49-F238E27FC236}">
                <a16:creationId xmlns:a16="http://schemas.microsoft.com/office/drawing/2014/main" id="{5A3882FA-E90C-4206-B3D8-14644BD5B9B0}"/>
              </a:ext>
            </a:extLst>
          </p:cNvPr>
          <p:cNvSpPr/>
          <p:nvPr/>
        </p:nvSpPr>
        <p:spPr>
          <a:xfrm>
            <a:off x="7029768" y="394208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a:t>
            </a:r>
          </a:p>
        </p:txBody>
      </p:sp>
      <p:sp>
        <p:nvSpPr>
          <p:cNvPr id="11" name="Rectangle 10">
            <a:extLst>
              <a:ext uri="{FF2B5EF4-FFF2-40B4-BE49-F238E27FC236}">
                <a16:creationId xmlns:a16="http://schemas.microsoft.com/office/drawing/2014/main" id="{B4E890CA-FFB1-406E-95D3-1963926AA2F6}"/>
              </a:ext>
            </a:extLst>
          </p:cNvPr>
          <p:cNvSpPr/>
          <p:nvPr/>
        </p:nvSpPr>
        <p:spPr>
          <a:xfrm>
            <a:off x="7029768" y="279908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OUTR</a:t>
            </a:r>
          </a:p>
        </p:txBody>
      </p:sp>
      <p:sp>
        <p:nvSpPr>
          <p:cNvPr id="12" name="Rectangle 11">
            <a:extLst>
              <a:ext uri="{FF2B5EF4-FFF2-40B4-BE49-F238E27FC236}">
                <a16:creationId xmlns:a16="http://schemas.microsoft.com/office/drawing/2014/main" id="{3523DF8A-DD71-48BC-988F-C5F80441D49D}"/>
              </a:ext>
            </a:extLst>
          </p:cNvPr>
          <p:cNvSpPr/>
          <p:nvPr/>
        </p:nvSpPr>
        <p:spPr>
          <a:xfrm>
            <a:off x="7380538" y="188468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FGO</a:t>
            </a:r>
          </a:p>
        </p:txBody>
      </p:sp>
      <p:sp>
        <p:nvSpPr>
          <p:cNvPr id="13" name="Rectangle 12">
            <a:extLst>
              <a:ext uri="{FF2B5EF4-FFF2-40B4-BE49-F238E27FC236}">
                <a16:creationId xmlns:a16="http://schemas.microsoft.com/office/drawing/2014/main" id="{6BD9DFA7-C304-49FC-BE79-FBA7CA93E47F}"/>
              </a:ext>
            </a:extLst>
          </p:cNvPr>
          <p:cNvSpPr/>
          <p:nvPr/>
        </p:nvSpPr>
        <p:spPr>
          <a:xfrm>
            <a:off x="7396480" y="592328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FGI</a:t>
            </a:r>
          </a:p>
        </p:txBody>
      </p:sp>
      <p:sp>
        <p:nvSpPr>
          <p:cNvPr id="14" name="Rectangle 13">
            <a:extLst>
              <a:ext uri="{FF2B5EF4-FFF2-40B4-BE49-F238E27FC236}">
                <a16:creationId xmlns:a16="http://schemas.microsoft.com/office/drawing/2014/main" id="{B7D67260-96D4-4C50-B01D-F7453FAF4FD6}"/>
              </a:ext>
            </a:extLst>
          </p:cNvPr>
          <p:cNvSpPr/>
          <p:nvPr/>
        </p:nvSpPr>
        <p:spPr>
          <a:xfrm>
            <a:off x="2443480" y="27228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Printer</a:t>
            </a:r>
          </a:p>
        </p:txBody>
      </p:sp>
      <p:sp>
        <p:nvSpPr>
          <p:cNvPr id="15" name="Rectangle 14">
            <a:extLst>
              <a:ext uri="{FF2B5EF4-FFF2-40B4-BE49-F238E27FC236}">
                <a16:creationId xmlns:a16="http://schemas.microsoft.com/office/drawing/2014/main" id="{751F9251-25A2-4232-9485-B4AD057C9011}"/>
              </a:ext>
            </a:extLst>
          </p:cNvPr>
          <p:cNvSpPr/>
          <p:nvPr/>
        </p:nvSpPr>
        <p:spPr>
          <a:xfrm>
            <a:off x="4729480" y="27228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 Interface</a:t>
            </a:r>
          </a:p>
        </p:txBody>
      </p:sp>
      <p:cxnSp>
        <p:nvCxnSpPr>
          <p:cNvPr id="16" name="Straight Arrow Connector 15">
            <a:extLst>
              <a:ext uri="{FF2B5EF4-FFF2-40B4-BE49-F238E27FC236}">
                <a16:creationId xmlns:a16="http://schemas.microsoft.com/office/drawing/2014/main" id="{AA0C747F-35D7-47AB-B811-AEB7A29E7AD6}"/>
              </a:ext>
            </a:extLst>
          </p:cNvPr>
          <p:cNvCxnSpPr>
            <a:stCxn id="7" idx="3"/>
            <a:endCxn id="8" idx="1"/>
          </p:cNvCxnSpPr>
          <p:nvPr/>
        </p:nvCxnSpPr>
        <p:spPr>
          <a:xfrm>
            <a:off x="4119880" y="538988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1AF226-7539-42B7-AC3A-065C7915FB47}"/>
              </a:ext>
            </a:extLst>
          </p:cNvPr>
          <p:cNvCxnSpPr>
            <a:stCxn id="8" idx="3"/>
            <a:endCxn id="9" idx="1"/>
          </p:cNvCxnSpPr>
          <p:nvPr/>
        </p:nvCxnSpPr>
        <p:spPr>
          <a:xfrm>
            <a:off x="6405880" y="5389880"/>
            <a:ext cx="62865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712E155-74B9-4EDA-89EF-C413D0D2F575}"/>
              </a:ext>
            </a:extLst>
          </p:cNvPr>
          <p:cNvCxnSpPr>
            <a:stCxn id="11" idx="1"/>
            <a:endCxn id="15" idx="3"/>
          </p:cNvCxnSpPr>
          <p:nvPr/>
        </p:nvCxnSpPr>
        <p:spPr>
          <a:xfrm flipH="1">
            <a:off x="6405880" y="3027680"/>
            <a:ext cx="623888"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96AD101-052C-45D5-9BC2-A78AD77439B7}"/>
              </a:ext>
            </a:extLst>
          </p:cNvPr>
          <p:cNvCxnSpPr>
            <a:stCxn id="15" idx="1"/>
            <a:endCxn id="14" idx="3"/>
          </p:cNvCxnSpPr>
          <p:nvPr/>
        </p:nvCxnSpPr>
        <p:spPr>
          <a:xfrm flipH="1">
            <a:off x="4119880" y="302768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Elbow Connector 26">
            <a:extLst>
              <a:ext uri="{FF2B5EF4-FFF2-40B4-BE49-F238E27FC236}">
                <a16:creationId xmlns:a16="http://schemas.microsoft.com/office/drawing/2014/main" id="{4F5181EF-4594-4E53-BF9D-98D507173B55}"/>
              </a:ext>
            </a:extLst>
          </p:cNvPr>
          <p:cNvCxnSpPr>
            <a:stCxn id="9" idx="3"/>
            <a:endCxn id="10" idx="1"/>
          </p:cNvCxnSpPr>
          <p:nvPr/>
        </p:nvCxnSpPr>
        <p:spPr>
          <a:xfrm flipH="1" flipV="1">
            <a:off x="7029768" y="4170680"/>
            <a:ext cx="1681162" cy="1219200"/>
          </a:xfrm>
          <a:prstGeom prst="bentConnector5">
            <a:avLst>
              <a:gd name="adj1" fmla="val -13598"/>
              <a:gd name="adj2" fmla="val 50000"/>
              <a:gd name="adj3" fmla="val 113598"/>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1" name="Elbow Connector 28">
            <a:extLst>
              <a:ext uri="{FF2B5EF4-FFF2-40B4-BE49-F238E27FC236}">
                <a16:creationId xmlns:a16="http://schemas.microsoft.com/office/drawing/2014/main" id="{71A1DDE9-23B5-44CC-A23A-C9B73A241F72}"/>
              </a:ext>
            </a:extLst>
          </p:cNvPr>
          <p:cNvCxnSpPr>
            <a:stCxn id="10" idx="3"/>
            <a:endCxn id="11" idx="3"/>
          </p:cNvCxnSpPr>
          <p:nvPr/>
        </p:nvCxnSpPr>
        <p:spPr>
          <a:xfrm flipV="1">
            <a:off x="8706168" y="3027680"/>
            <a:ext cx="12700" cy="1143000"/>
          </a:xfrm>
          <a:prstGeom prst="bentConnector3">
            <a:avLst>
              <a:gd name="adj1" fmla="val 4050000"/>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C60F434-A4B8-45BA-8D30-1DE4E80A588F}"/>
              </a:ext>
            </a:extLst>
          </p:cNvPr>
          <p:cNvSpPr txBox="1"/>
          <p:nvPr/>
        </p:nvSpPr>
        <p:spPr>
          <a:xfrm>
            <a:off x="2443480" y="1122680"/>
            <a:ext cx="1676400" cy="646331"/>
          </a:xfrm>
          <a:prstGeom prst="rect">
            <a:avLst/>
          </a:prstGeom>
          <a:noFill/>
          <a:ln>
            <a:noFill/>
          </a:ln>
        </p:spPr>
        <p:txBody>
          <a:bodyPr wrap="square" rtlCol="0">
            <a:spAutoFit/>
          </a:bodyPr>
          <a:lstStyle/>
          <a:p>
            <a:pPr algn="ctr"/>
            <a:r>
              <a:rPr lang="en-US" dirty="0"/>
              <a:t>Input-Output terminal</a:t>
            </a:r>
          </a:p>
        </p:txBody>
      </p:sp>
      <p:sp>
        <p:nvSpPr>
          <p:cNvPr id="23" name="TextBox 22">
            <a:extLst>
              <a:ext uri="{FF2B5EF4-FFF2-40B4-BE49-F238E27FC236}">
                <a16:creationId xmlns:a16="http://schemas.microsoft.com/office/drawing/2014/main" id="{BAB2FE9B-20E6-4464-BD83-468FC6522800}"/>
              </a:ext>
            </a:extLst>
          </p:cNvPr>
          <p:cNvSpPr txBox="1"/>
          <p:nvPr/>
        </p:nvSpPr>
        <p:spPr>
          <a:xfrm>
            <a:off x="4653280" y="1046480"/>
            <a:ext cx="1676400" cy="923330"/>
          </a:xfrm>
          <a:prstGeom prst="rect">
            <a:avLst/>
          </a:prstGeom>
          <a:noFill/>
          <a:ln>
            <a:noFill/>
          </a:ln>
        </p:spPr>
        <p:txBody>
          <a:bodyPr wrap="square" rtlCol="0">
            <a:spAutoFit/>
          </a:bodyPr>
          <a:lstStyle/>
          <a:p>
            <a:pPr algn="ctr"/>
            <a:r>
              <a:rPr lang="en-US" dirty="0"/>
              <a:t>Serial communication interface</a:t>
            </a:r>
          </a:p>
        </p:txBody>
      </p:sp>
      <p:sp>
        <p:nvSpPr>
          <p:cNvPr id="24" name="TextBox 23">
            <a:extLst>
              <a:ext uri="{FF2B5EF4-FFF2-40B4-BE49-F238E27FC236}">
                <a16:creationId xmlns:a16="http://schemas.microsoft.com/office/drawing/2014/main" id="{FD611C59-8277-4B8B-B33A-56CD10B4C0AE}"/>
              </a:ext>
            </a:extLst>
          </p:cNvPr>
          <p:cNvSpPr txBox="1"/>
          <p:nvPr/>
        </p:nvSpPr>
        <p:spPr>
          <a:xfrm>
            <a:off x="6863080" y="1122680"/>
            <a:ext cx="1981200" cy="646331"/>
          </a:xfrm>
          <a:prstGeom prst="rect">
            <a:avLst/>
          </a:prstGeom>
          <a:noFill/>
          <a:ln>
            <a:noFill/>
          </a:ln>
        </p:spPr>
        <p:txBody>
          <a:bodyPr wrap="square" rtlCol="0">
            <a:spAutoFit/>
          </a:bodyPr>
          <a:lstStyle/>
          <a:p>
            <a:pPr algn="ctr"/>
            <a:r>
              <a:rPr lang="en-US" dirty="0"/>
              <a:t>Computer registers and flip-flop</a:t>
            </a:r>
          </a:p>
        </p:txBody>
      </p:sp>
      <p:cxnSp>
        <p:nvCxnSpPr>
          <p:cNvPr id="25" name="Straight Connector 24">
            <a:extLst>
              <a:ext uri="{FF2B5EF4-FFF2-40B4-BE49-F238E27FC236}">
                <a16:creationId xmlns:a16="http://schemas.microsoft.com/office/drawing/2014/main" id="{D24B2B99-3A93-4CEE-A171-5F03EBF40B34}"/>
              </a:ext>
            </a:extLst>
          </p:cNvPr>
          <p:cNvCxnSpPr/>
          <p:nvPr/>
        </p:nvCxnSpPr>
        <p:spPr>
          <a:xfrm>
            <a:off x="2643504" y="1760856"/>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CB3963C-78A1-4562-A697-A404220C8BDA}"/>
              </a:ext>
            </a:extLst>
          </p:cNvPr>
          <p:cNvCxnSpPr/>
          <p:nvPr/>
        </p:nvCxnSpPr>
        <p:spPr>
          <a:xfrm>
            <a:off x="4719382" y="1960880"/>
            <a:ext cx="15674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834399-650E-4FD5-B727-F9615E5F926B}"/>
              </a:ext>
            </a:extLst>
          </p:cNvPr>
          <p:cNvCxnSpPr/>
          <p:nvPr/>
        </p:nvCxnSpPr>
        <p:spPr>
          <a:xfrm>
            <a:off x="6953568" y="1732280"/>
            <a:ext cx="1896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6E15AE1-974F-4109-B7BD-750E86F9CA64}"/>
              </a:ext>
            </a:extLst>
          </p:cNvPr>
          <p:cNvCxnSpPr/>
          <p:nvPr/>
        </p:nvCxnSpPr>
        <p:spPr>
          <a:xfrm>
            <a:off x="4119880" y="538988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934FBA-1078-4664-81D0-B3E1055EC2DF}"/>
              </a:ext>
            </a:extLst>
          </p:cNvPr>
          <p:cNvCxnSpPr/>
          <p:nvPr/>
        </p:nvCxnSpPr>
        <p:spPr>
          <a:xfrm>
            <a:off x="6405880" y="5389880"/>
            <a:ext cx="62865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3047E26-B358-41BD-B04B-5A0726AB62DB}"/>
              </a:ext>
            </a:extLst>
          </p:cNvPr>
          <p:cNvSpPr txBox="1"/>
          <p:nvPr/>
        </p:nvSpPr>
        <p:spPr>
          <a:xfrm>
            <a:off x="8539479" y="5951856"/>
            <a:ext cx="613817" cy="369332"/>
          </a:xfrm>
          <a:prstGeom prst="rect">
            <a:avLst/>
          </a:prstGeom>
          <a:noFill/>
        </p:spPr>
        <p:txBody>
          <a:bodyPr wrap="square" rtlCol="0">
            <a:spAutoFit/>
          </a:bodyPr>
          <a:lstStyle/>
          <a:p>
            <a:r>
              <a:rPr lang="en-US" dirty="0"/>
              <a:t>=0</a:t>
            </a:r>
          </a:p>
        </p:txBody>
      </p:sp>
      <p:sp>
        <p:nvSpPr>
          <p:cNvPr id="31" name="TextBox 30">
            <a:extLst>
              <a:ext uri="{FF2B5EF4-FFF2-40B4-BE49-F238E27FC236}">
                <a16:creationId xmlns:a16="http://schemas.microsoft.com/office/drawing/2014/main" id="{FD501FF2-F8A7-4C8C-A3C3-818D2AA70A0B}"/>
              </a:ext>
            </a:extLst>
          </p:cNvPr>
          <p:cNvSpPr txBox="1"/>
          <p:nvPr/>
        </p:nvSpPr>
        <p:spPr>
          <a:xfrm>
            <a:off x="8844280" y="5951856"/>
            <a:ext cx="417102" cy="369332"/>
          </a:xfrm>
          <a:prstGeom prst="rect">
            <a:avLst/>
          </a:prstGeom>
          <a:noFill/>
        </p:spPr>
        <p:txBody>
          <a:bodyPr wrap="none" rtlCol="0">
            <a:spAutoFit/>
          </a:bodyPr>
          <a:lstStyle/>
          <a:p>
            <a:r>
              <a:rPr lang="en-US" dirty="0"/>
              <a:t>=1</a:t>
            </a:r>
          </a:p>
        </p:txBody>
      </p:sp>
      <p:cxnSp>
        <p:nvCxnSpPr>
          <p:cNvPr id="32" name="Elbow Connector 29">
            <a:extLst>
              <a:ext uri="{FF2B5EF4-FFF2-40B4-BE49-F238E27FC236}">
                <a16:creationId xmlns:a16="http://schemas.microsoft.com/office/drawing/2014/main" id="{CD90DE28-7904-4C30-8C14-098215A01816}"/>
              </a:ext>
            </a:extLst>
          </p:cNvPr>
          <p:cNvCxnSpPr/>
          <p:nvPr/>
        </p:nvCxnSpPr>
        <p:spPr>
          <a:xfrm flipH="1" flipV="1">
            <a:off x="7029768" y="4170680"/>
            <a:ext cx="1681162" cy="1219200"/>
          </a:xfrm>
          <a:prstGeom prst="bentConnector5">
            <a:avLst>
              <a:gd name="adj1" fmla="val -13598"/>
              <a:gd name="adj2" fmla="val 50000"/>
              <a:gd name="adj3" fmla="val 113598"/>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F6F814-ED75-42E7-B431-38B313EAF073}"/>
              </a:ext>
            </a:extLst>
          </p:cNvPr>
          <p:cNvSpPr txBox="1"/>
          <p:nvPr/>
        </p:nvSpPr>
        <p:spPr>
          <a:xfrm>
            <a:off x="8441122" y="1915398"/>
            <a:ext cx="613817" cy="369332"/>
          </a:xfrm>
          <a:prstGeom prst="rect">
            <a:avLst/>
          </a:prstGeom>
          <a:noFill/>
        </p:spPr>
        <p:txBody>
          <a:bodyPr wrap="square" rtlCol="0">
            <a:spAutoFit/>
          </a:bodyPr>
          <a:lstStyle/>
          <a:p>
            <a:r>
              <a:rPr lang="en-US" dirty="0"/>
              <a:t>=1</a:t>
            </a:r>
          </a:p>
        </p:txBody>
      </p:sp>
      <p:cxnSp>
        <p:nvCxnSpPr>
          <p:cNvPr id="34" name="Elbow Connector 37">
            <a:extLst>
              <a:ext uri="{FF2B5EF4-FFF2-40B4-BE49-F238E27FC236}">
                <a16:creationId xmlns:a16="http://schemas.microsoft.com/office/drawing/2014/main" id="{85C2C670-0E25-4E45-8846-680EEB4F9D28}"/>
              </a:ext>
            </a:extLst>
          </p:cNvPr>
          <p:cNvCxnSpPr/>
          <p:nvPr/>
        </p:nvCxnSpPr>
        <p:spPr>
          <a:xfrm flipV="1">
            <a:off x="8702242" y="3027680"/>
            <a:ext cx="12700" cy="1143000"/>
          </a:xfrm>
          <a:prstGeom prst="bentConnector3">
            <a:avLst>
              <a:gd name="adj1" fmla="val 405000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3445DC3-E34A-4B49-8187-538ABD7895FF}"/>
              </a:ext>
            </a:extLst>
          </p:cNvPr>
          <p:cNvSpPr txBox="1"/>
          <p:nvPr/>
        </p:nvSpPr>
        <p:spPr>
          <a:xfrm>
            <a:off x="8705282" y="1916646"/>
            <a:ext cx="417102" cy="369332"/>
          </a:xfrm>
          <a:prstGeom prst="rect">
            <a:avLst/>
          </a:prstGeom>
          <a:noFill/>
        </p:spPr>
        <p:txBody>
          <a:bodyPr wrap="none" rtlCol="0">
            <a:spAutoFit/>
          </a:bodyPr>
          <a:lstStyle/>
          <a:p>
            <a:r>
              <a:rPr lang="en-US" dirty="0"/>
              <a:t>=0</a:t>
            </a:r>
          </a:p>
        </p:txBody>
      </p:sp>
      <p:cxnSp>
        <p:nvCxnSpPr>
          <p:cNvPr id="36" name="Straight Arrow Connector 35">
            <a:extLst>
              <a:ext uri="{FF2B5EF4-FFF2-40B4-BE49-F238E27FC236}">
                <a16:creationId xmlns:a16="http://schemas.microsoft.com/office/drawing/2014/main" id="{813E51EF-7F3B-4448-B642-178E11FFF3A3}"/>
              </a:ext>
            </a:extLst>
          </p:cNvPr>
          <p:cNvCxnSpPr/>
          <p:nvPr/>
        </p:nvCxnSpPr>
        <p:spPr>
          <a:xfrm flipH="1">
            <a:off x="6401866" y="3027680"/>
            <a:ext cx="623888"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6418399-13AE-4160-8A81-61808A86B9AA}"/>
              </a:ext>
            </a:extLst>
          </p:cNvPr>
          <p:cNvCxnSpPr/>
          <p:nvPr/>
        </p:nvCxnSpPr>
        <p:spPr>
          <a:xfrm flipH="1">
            <a:off x="4119880" y="302768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40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500"/>
                                        <p:tgtEl>
                                          <p:spTgt spid="2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500"/>
                                        <p:tgtEl>
                                          <p:spTgt spid="2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fade">
                                      <p:cBhvr>
                                        <p:cTn id="109" dur="500"/>
                                        <p:tgtEl>
                                          <p:spTgt spid="31"/>
                                        </p:tgtEl>
                                      </p:cBhvr>
                                    </p:animEffect>
                                  </p:childTnLst>
                                </p:cTn>
                              </p:par>
                              <p:par>
                                <p:cTn id="110" presetID="10" presetClass="exit" presetSubtype="0" fill="hold" grpId="1" nodeType="withEffect">
                                  <p:stCondLst>
                                    <p:cond delay="0"/>
                                  </p:stCondLst>
                                  <p:childTnLst>
                                    <p:animEffect transition="out" filter="fade">
                                      <p:cBhvr>
                                        <p:cTn id="111" dur="500"/>
                                        <p:tgtEl>
                                          <p:spTgt spid="30"/>
                                        </p:tgtEl>
                                      </p:cBhvr>
                                    </p:animEffect>
                                    <p:set>
                                      <p:cBhvr>
                                        <p:cTn id="112" dur="1" fill="hold">
                                          <p:stCondLst>
                                            <p:cond delay="499"/>
                                          </p:stCondLst>
                                        </p:cTn>
                                        <p:tgtEl>
                                          <p:spTgt spid="3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fade">
                                      <p:cBhvr>
                                        <p:cTn id="117" dur="500"/>
                                        <p:tgtEl>
                                          <p:spTgt spid="32"/>
                                        </p:tgtEl>
                                      </p:cBhvr>
                                    </p:animEffect>
                                  </p:childTnLst>
                                </p:cTn>
                              </p:par>
                              <p:par>
                                <p:cTn id="118" presetID="10" presetClass="exit" presetSubtype="0" fill="hold" grpId="1" nodeType="withEffect">
                                  <p:stCondLst>
                                    <p:cond delay="0"/>
                                  </p:stCondLst>
                                  <p:childTnLst>
                                    <p:animEffect transition="out" filter="fade">
                                      <p:cBhvr>
                                        <p:cTn id="119" dur="500"/>
                                        <p:tgtEl>
                                          <p:spTgt spid="31"/>
                                        </p:tgtEl>
                                      </p:cBhvr>
                                    </p:animEffect>
                                    <p:set>
                                      <p:cBhvr>
                                        <p:cTn id="120" dur="1" fill="hold">
                                          <p:stCondLst>
                                            <p:cond delay="499"/>
                                          </p:stCondLst>
                                        </p:cTn>
                                        <p:tgtEl>
                                          <p:spTgt spid="3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2"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fade">
                                      <p:cBhvr>
                                        <p:cTn id="125" dur="500"/>
                                        <p:tgtEl>
                                          <p:spTgt spid="30"/>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4"/>
                                        </p:tgtEl>
                                        <p:attrNameLst>
                                          <p:attrName>style.visibility</p:attrName>
                                        </p:attrNameLst>
                                      </p:cBhvr>
                                      <p:to>
                                        <p:strVal val="visible"/>
                                      </p:to>
                                    </p:set>
                                    <p:animEffect transition="in" filter="fade">
                                      <p:cBhvr>
                                        <p:cTn id="135" dur="500"/>
                                        <p:tgtEl>
                                          <p:spTgt spid="34"/>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0"/>
                                  </p:stCondLst>
                                  <p:childTnLst>
                                    <p:animEffect transition="out" filter="fade">
                                      <p:cBhvr>
                                        <p:cTn id="139" dur="500"/>
                                        <p:tgtEl>
                                          <p:spTgt spid="33"/>
                                        </p:tgtEl>
                                      </p:cBhvr>
                                    </p:animEffect>
                                    <p:set>
                                      <p:cBhvr>
                                        <p:cTn id="140" dur="1" fill="hold">
                                          <p:stCondLst>
                                            <p:cond delay="499"/>
                                          </p:stCondLst>
                                        </p:cTn>
                                        <p:tgtEl>
                                          <p:spTgt spid="33"/>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5"/>
                                        </p:tgtEl>
                                        <p:attrNameLst>
                                          <p:attrName>style.visibility</p:attrName>
                                        </p:attrNameLst>
                                      </p:cBhvr>
                                      <p:to>
                                        <p:strVal val="visible"/>
                                      </p:to>
                                    </p:set>
                                    <p:animEffect transition="in" filter="fade">
                                      <p:cBhvr>
                                        <p:cTn id="145" dur="500"/>
                                        <p:tgtEl>
                                          <p:spTgt spid="35"/>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fade">
                                      <p:cBhvr>
                                        <p:cTn id="150" dur="500"/>
                                        <p:tgtEl>
                                          <p:spTgt spid="3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1" nodeType="clickEffect">
                                  <p:stCondLst>
                                    <p:cond delay="0"/>
                                  </p:stCondLst>
                                  <p:childTnLst>
                                    <p:animEffect transition="out" filter="fade">
                                      <p:cBhvr>
                                        <p:cTn id="154" dur="500"/>
                                        <p:tgtEl>
                                          <p:spTgt spid="35"/>
                                        </p:tgtEl>
                                      </p:cBhvr>
                                    </p:animEffect>
                                    <p:set>
                                      <p:cBhvr>
                                        <p:cTn id="155" dur="1" fill="hold">
                                          <p:stCondLst>
                                            <p:cond delay="499"/>
                                          </p:stCondLst>
                                        </p:cTn>
                                        <p:tgtEl>
                                          <p:spTgt spid="3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2" nodeType="click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fade">
                                      <p:cBhvr>
                                        <p:cTn id="160" dur="500"/>
                                        <p:tgtEl>
                                          <p:spTgt spid="3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37"/>
                                        </p:tgtEl>
                                        <p:attrNameLst>
                                          <p:attrName>style.visibility</p:attrName>
                                        </p:attrNameLst>
                                      </p:cBhvr>
                                      <p:to>
                                        <p:strVal val="visible"/>
                                      </p:to>
                                    </p:set>
                                    <p:animEffect transition="in" filter="fade">
                                      <p:cBhvr>
                                        <p:cTn id="16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2" grpId="0"/>
      <p:bldP spid="23" grpId="0"/>
      <p:bldP spid="24" grpId="0"/>
      <p:bldP spid="30" grpId="0"/>
      <p:bldP spid="30" grpId="1"/>
      <p:bldP spid="30" grpId="2"/>
      <p:bldP spid="31" grpId="0"/>
      <p:bldP spid="31" grpId="1"/>
      <p:bldP spid="33" grpId="0"/>
      <p:bldP spid="33" grpId="1"/>
      <p:bldP spid="33" grpId="2"/>
      <p:bldP spid="35" grpId="0"/>
      <p:bldP spid="3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72E2-496E-4E0A-B144-C3E7FD6044CE}"/>
              </a:ext>
            </a:extLst>
          </p:cNvPr>
          <p:cNvSpPr>
            <a:spLocks noGrp="1"/>
          </p:cNvSpPr>
          <p:nvPr>
            <p:ph type="title"/>
          </p:nvPr>
        </p:nvSpPr>
        <p:spPr/>
        <p:txBody>
          <a:bodyPr/>
          <a:lstStyle/>
          <a:p>
            <a:r>
              <a:rPr lang="en-US" dirty="0"/>
              <a:t>Input-Output of basic computer</a:t>
            </a:r>
            <a:endParaRPr lang="en-IN" dirty="0"/>
          </a:p>
        </p:txBody>
      </p:sp>
      <p:sp>
        <p:nvSpPr>
          <p:cNvPr id="3" name="Content Placeholder 2">
            <a:extLst>
              <a:ext uri="{FF2B5EF4-FFF2-40B4-BE49-F238E27FC236}">
                <a16:creationId xmlns:a16="http://schemas.microsoft.com/office/drawing/2014/main" id="{52C6CD47-FCE4-48B1-A5D8-7862E36F6BE7}"/>
              </a:ext>
            </a:extLst>
          </p:cNvPr>
          <p:cNvSpPr>
            <a:spLocks noGrp="1"/>
          </p:cNvSpPr>
          <p:nvPr>
            <p:ph idx="1"/>
          </p:nvPr>
        </p:nvSpPr>
        <p:spPr/>
        <p:txBody>
          <a:bodyPr/>
          <a:lstStyle/>
          <a:p>
            <a:pPr lvl="0" algn="just"/>
            <a:r>
              <a:rPr lang="en-US" dirty="0"/>
              <a:t>A computer can serve no useful purpose unless it communicates with the external environment.</a:t>
            </a:r>
          </a:p>
          <a:p>
            <a:pPr algn="just"/>
            <a:r>
              <a:rPr lang="en-US" dirty="0"/>
              <a:t>To exhibit the most basic requirements for input and output communication, we will use a terminal unit with a keyboard and printer.</a:t>
            </a:r>
          </a:p>
          <a:p>
            <a:pPr lvl="0" algn="just"/>
            <a:r>
              <a:rPr lang="en-US" dirty="0"/>
              <a:t>The terminal sends and receives serial information and each quantity of information has eight bits of an alphanumeric code. </a:t>
            </a:r>
          </a:p>
          <a:p>
            <a:pPr lvl="0" algn="just"/>
            <a:r>
              <a:rPr lang="en-US" dirty="0"/>
              <a:t>The serial information from the keyboard is shifted into the input register </a:t>
            </a:r>
            <a:r>
              <a:rPr lang="en-US" dirty="0">
                <a:solidFill>
                  <a:schemeClr val="tx2"/>
                </a:solidFill>
              </a:rPr>
              <a:t>INPR</a:t>
            </a:r>
            <a:r>
              <a:rPr lang="en-US" dirty="0"/>
              <a:t>. </a:t>
            </a:r>
          </a:p>
          <a:p>
            <a:pPr lvl="0" algn="just"/>
            <a:r>
              <a:rPr lang="en-US" dirty="0"/>
              <a:t>The serial information for the printer is stored in the output register </a:t>
            </a:r>
            <a:r>
              <a:rPr lang="en-US" dirty="0">
                <a:solidFill>
                  <a:schemeClr val="tx2"/>
                </a:solidFill>
              </a:rPr>
              <a:t>OUTR</a:t>
            </a:r>
            <a:r>
              <a:rPr lang="en-US" dirty="0"/>
              <a:t>. </a:t>
            </a:r>
          </a:p>
          <a:p>
            <a:pPr lvl="0" algn="just"/>
            <a:r>
              <a:rPr lang="en-US" dirty="0"/>
              <a:t>These two registers communicate with a communication interface serially and with the AC in parallel.</a:t>
            </a:r>
          </a:p>
          <a:p>
            <a:endParaRPr lang="en-IN" dirty="0"/>
          </a:p>
        </p:txBody>
      </p:sp>
    </p:spTree>
    <p:extLst>
      <p:ext uri="{BB962C8B-B14F-4D97-AF65-F5344CB8AC3E}">
        <p14:creationId xmlns:p14="http://schemas.microsoft.com/office/powerpoint/2010/main" val="3374483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7657-72E2-4888-9E76-18AC4D7FD7F4}"/>
              </a:ext>
            </a:extLst>
          </p:cNvPr>
          <p:cNvSpPr>
            <a:spLocks noGrp="1"/>
          </p:cNvSpPr>
          <p:nvPr>
            <p:ph type="title"/>
          </p:nvPr>
        </p:nvSpPr>
        <p:spPr/>
        <p:txBody>
          <a:bodyPr/>
          <a:lstStyle/>
          <a:p>
            <a:r>
              <a:rPr lang="en-US" dirty="0"/>
              <a:t>Process of input &amp; output information transfer</a:t>
            </a:r>
            <a:endParaRPr lang="en-IN" dirty="0"/>
          </a:p>
        </p:txBody>
      </p:sp>
      <p:sp>
        <p:nvSpPr>
          <p:cNvPr id="3" name="Content Placeholder 2">
            <a:extLst>
              <a:ext uri="{FF2B5EF4-FFF2-40B4-BE49-F238E27FC236}">
                <a16:creationId xmlns:a16="http://schemas.microsoft.com/office/drawing/2014/main" id="{CECA7941-78CA-4AB9-AEFD-340C4B69403A}"/>
              </a:ext>
            </a:extLst>
          </p:cNvPr>
          <p:cNvSpPr>
            <a:spLocks noGrp="1"/>
          </p:cNvSpPr>
          <p:nvPr>
            <p:ph idx="1"/>
          </p:nvPr>
        </p:nvSpPr>
        <p:spPr>
          <a:xfrm>
            <a:off x="80381" y="1290165"/>
            <a:ext cx="5964820" cy="4704236"/>
          </a:xfrm>
        </p:spPr>
        <p:txBody>
          <a:bodyPr/>
          <a:lstStyle/>
          <a:p>
            <a:pPr lvl="0" algn="just"/>
            <a:r>
              <a:rPr lang="en-US" dirty="0"/>
              <a:t>Initially, the input flag FGI is cleared to 0. When a key is struck in the keyboard, an 8-bit alphanumeric code is shifted into INPR and the input flag FGI is set to 1. </a:t>
            </a:r>
          </a:p>
          <a:p>
            <a:pPr lvl="0" algn="just"/>
            <a:r>
              <a:rPr lang="en-US" dirty="0"/>
              <a:t>As long as the flag is set, the information in INPR cannot be changed by striking another key. The computer checks the flag bit; if it is 1, the information from INPR is transferred in parallel into AC and FGI is cleared to 0. </a:t>
            </a:r>
          </a:p>
          <a:p>
            <a:pPr lvl="0" algn="just"/>
            <a:r>
              <a:rPr lang="en-US" dirty="0"/>
              <a:t>Once the flag is cleared, new information can be shifted into INPR by striking another key. </a:t>
            </a:r>
          </a:p>
          <a:p>
            <a:endParaRPr lang="en-IN" dirty="0"/>
          </a:p>
        </p:txBody>
      </p:sp>
      <p:sp>
        <p:nvSpPr>
          <p:cNvPr id="4" name="Content Placeholder 2">
            <a:extLst>
              <a:ext uri="{FF2B5EF4-FFF2-40B4-BE49-F238E27FC236}">
                <a16:creationId xmlns:a16="http://schemas.microsoft.com/office/drawing/2014/main" id="{EBEFF12B-61B9-4691-BCF0-ECC4128F7E48}"/>
              </a:ext>
            </a:extLst>
          </p:cNvPr>
          <p:cNvSpPr txBox="1">
            <a:spLocks/>
          </p:cNvSpPr>
          <p:nvPr/>
        </p:nvSpPr>
        <p:spPr>
          <a:xfrm>
            <a:off x="6095999" y="1290165"/>
            <a:ext cx="5964820" cy="470423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r>
              <a:rPr lang="en-US" dirty="0"/>
              <a:t>The output register OUTR works similarly but the direction of information flow is reversed.</a:t>
            </a:r>
          </a:p>
          <a:p>
            <a:pPr lvl="0" algn="just"/>
            <a:r>
              <a:rPr lang="en-US" dirty="0"/>
              <a:t>Initially, the output flag FGO is set to 1. The computer checks the flag bit; if it is 1, the information from AC is transferred in parallel to OUTR and FGO is cleared to 0. The output device accepts the coded information, prints the corresponding character, and when the operation is completed, it sets FGO to 1. </a:t>
            </a:r>
          </a:p>
          <a:p>
            <a:pPr algn="just"/>
            <a:r>
              <a:rPr lang="en-US" dirty="0"/>
              <a:t>The computer does not load a new character into OUTR when FGO is 0 because this condition indicates that the output device is in the process of printing the character.</a:t>
            </a:r>
          </a:p>
          <a:p>
            <a:pPr marL="0" indent="0">
              <a:buNone/>
            </a:pPr>
            <a:endParaRPr lang="en-IN" dirty="0"/>
          </a:p>
        </p:txBody>
      </p:sp>
      <p:sp>
        <p:nvSpPr>
          <p:cNvPr id="5" name="TextBox 4">
            <a:extLst>
              <a:ext uri="{FF2B5EF4-FFF2-40B4-BE49-F238E27FC236}">
                <a16:creationId xmlns:a16="http://schemas.microsoft.com/office/drawing/2014/main" id="{85DBB64E-7EB1-4016-8783-DF24999AFA3D}"/>
              </a:ext>
            </a:extLst>
          </p:cNvPr>
          <p:cNvSpPr txBox="1"/>
          <p:nvPr/>
        </p:nvSpPr>
        <p:spPr>
          <a:xfrm>
            <a:off x="1970591" y="739073"/>
            <a:ext cx="2184400" cy="523220"/>
          </a:xfrm>
          <a:prstGeom prst="rect">
            <a:avLst/>
          </a:prstGeom>
          <a:noFill/>
        </p:spPr>
        <p:txBody>
          <a:bodyPr wrap="square" rtlCol="0">
            <a:spAutoFit/>
          </a:bodyPr>
          <a:lstStyle/>
          <a:p>
            <a:r>
              <a:rPr lang="en-US" sz="2800" dirty="0">
                <a:solidFill>
                  <a:schemeClr val="accent6"/>
                </a:solidFill>
              </a:rPr>
              <a:t>Input Transfer</a:t>
            </a:r>
            <a:endParaRPr lang="en-IN" sz="2800" dirty="0">
              <a:solidFill>
                <a:schemeClr val="accent6"/>
              </a:solidFill>
            </a:endParaRPr>
          </a:p>
        </p:txBody>
      </p:sp>
      <p:sp>
        <p:nvSpPr>
          <p:cNvPr id="6" name="TextBox 5">
            <a:extLst>
              <a:ext uri="{FF2B5EF4-FFF2-40B4-BE49-F238E27FC236}">
                <a16:creationId xmlns:a16="http://schemas.microsoft.com/office/drawing/2014/main" id="{D1E90433-A555-4793-B335-236FD70BB8CD}"/>
              </a:ext>
            </a:extLst>
          </p:cNvPr>
          <p:cNvSpPr txBox="1"/>
          <p:nvPr/>
        </p:nvSpPr>
        <p:spPr>
          <a:xfrm>
            <a:off x="7927791" y="766945"/>
            <a:ext cx="2445570" cy="523220"/>
          </a:xfrm>
          <a:prstGeom prst="rect">
            <a:avLst/>
          </a:prstGeom>
          <a:noFill/>
        </p:spPr>
        <p:txBody>
          <a:bodyPr wrap="square" rtlCol="0">
            <a:spAutoFit/>
          </a:bodyPr>
          <a:lstStyle/>
          <a:p>
            <a:r>
              <a:rPr lang="en-US" sz="2800" dirty="0">
                <a:solidFill>
                  <a:schemeClr val="accent6"/>
                </a:solidFill>
              </a:rPr>
              <a:t>Output Transfer</a:t>
            </a:r>
            <a:endParaRPr lang="en-IN" sz="2800" dirty="0">
              <a:solidFill>
                <a:schemeClr val="accent6"/>
              </a:solidFill>
            </a:endParaRPr>
          </a:p>
        </p:txBody>
      </p:sp>
    </p:spTree>
    <p:extLst>
      <p:ext uri="{BB962C8B-B14F-4D97-AF65-F5344CB8AC3E}">
        <p14:creationId xmlns:p14="http://schemas.microsoft.com/office/powerpoint/2010/main" val="34450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E28B-E353-40AB-9A56-23F925322859}"/>
              </a:ext>
            </a:extLst>
          </p:cNvPr>
          <p:cNvSpPr>
            <a:spLocks noGrp="1"/>
          </p:cNvSpPr>
          <p:nvPr>
            <p:ph type="title"/>
          </p:nvPr>
        </p:nvSpPr>
        <p:spPr/>
        <p:txBody>
          <a:bodyPr>
            <a:normAutofit/>
          </a:bodyPr>
          <a:lstStyle/>
          <a:p>
            <a:r>
              <a:rPr lang="en-US" dirty="0"/>
              <a:t>Instruction Codes</a:t>
            </a:r>
            <a:endParaRPr lang="en-IN" b="0" dirty="0"/>
          </a:p>
        </p:txBody>
      </p:sp>
      <p:sp>
        <p:nvSpPr>
          <p:cNvPr id="4" name="Content Placeholder 3">
            <a:extLst>
              <a:ext uri="{FF2B5EF4-FFF2-40B4-BE49-F238E27FC236}">
                <a16:creationId xmlns:a16="http://schemas.microsoft.com/office/drawing/2014/main" id="{15702315-4038-4026-910A-1175338F665D}"/>
              </a:ext>
            </a:extLst>
          </p:cNvPr>
          <p:cNvSpPr>
            <a:spLocks noGrp="1"/>
          </p:cNvSpPr>
          <p:nvPr>
            <p:ph idx="1"/>
          </p:nvPr>
        </p:nvSpPr>
        <p:spPr>
          <a:xfrm>
            <a:off x="131181" y="704420"/>
            <a:ext cx="11933000" cy="5635677"/>
          </a:xfrm>
        </p:spPr>
        <p:txBody>
          <a:bodyPr/>
          <a:lstStyle/>
          <a:p>
            <a:pPr algn="just"/>
            <a:r>
              <a:rPr lang="en-US" dirty="0"/>
              <a:t>Program</a:t>
            </a:r>
          </a:p>
          <a:p>
            <a:pPr lvl="1"/>
            <a:r>
              <a:rPr lang="en-US" dirty="0"/>
              <a:t>A program is a set of instructions that specify the operations, operands and the sequence by which processing has to occur.</a:t>
            </a:r>
          </a:p>
          <a:p>
            <a:pPr algn="just"/>
            <a:r>
              <a:rPr lang="en-US" dirty="0"/>
              <a:t>Computer Instruction</a:t>
            </a:r>
          </a:p>
          <a:p>
            <a:pPr lvl="1"/>
            <a:r>
              <a:rPr lang="en-US" dirty="0"/>
              <a:t>A computer instruction is a binary code that specifies a sequence of micro-operations for the computer.</a:t>
            </a:r>
          </a:p>
          <a:p>
            <a:pPr lvl="1"/>
            <a:r>
              <a:rPr lang="en-US" dirty="0"/>
              <a:t>The computer reads each instruction from memory and places it in a control register.</a:t>
            </a:r>
          </a:p>
          <a:p>
            <a:pPr lvl="1"/>
            <a:r>
              <a:rPr lang="en-US" dirty="0"/>
              <a:t>The control then interprets the binary code of the instruction and proceeds to execute it by issuing a sequence of micro-operations.</a:t>
            </a:r>
          </a:p>
          <a:p>
            <a:pPr algn="just"/>
            <a:r>
              <a:rPr lang="en-US" dirty="0"/>
              <a:t>Instruction Code</a:t>
            </a:r>
          </a:p>
          <a:p>
            <a:pPr lvl="1"/>
            <a:r>
              <a:rPr lang="en-US" dirty="0"/>
              <a:t>An instruction code is a group of bits that instruct the computer to perform a specific operation.</a:t>
            </a:r>
          </a:p>
          <a:p>
            <a:pPr lvl="1"/>
            <a:r>
              <a:rPr lang="en-US" dirty="0"/>
              <a:t>Example</a:t>
            </a:r>
          </a:p>
          <a:p>
            <a:pPr algn="just"/>
            <a:r>
              <a:rPr lang="en-US" dirty="0"/>
              <a:t>Operation Code (Opcode)</a:t>
            </a:r>
          </a:p>
          <a:p>
            <a:pPr lvl="1"/>
            <a:r>
              <a:rPr lang="en-US" dirty="0"/>
              <a:t>The operation code of an instruction is a group of bits that define such operations as add, subtract, multiply, shift, and complement.</a:t>
            </a:r>
          </a:p>
          <a:p>
            <a:pPr lvl="1"/>
            <a:r>
              <a:rPr lang="en-US" dirty="0"/>
              <a:t>The number of bits required for the operation code of an instruction depends on the total number of operations available in the computer.</a:t>
            </a:r>
          </a:p>
          <a:p>
            <a:pPr lvl="1"/>
            <a:r>
              <a:rPr lang="en-US" dirty="0"/>
              <a:t>The operation code must consist of at least n bits for a given 2</a:t>
            </a:r>
            <a:r>
              <a:rPr lang="en-US" baseline="30000" dirty="0"/>
              <a:t>n</a:t>
            </a:r>
            <a:r>
              <a:rPr lang="en-US" dirty="0"/>
              <a:t> (or less) distinct operations.</a:t>
            </a:r>
          </a:p>
          <a:p>
            <a:endParaRPr lang="en-IN" dirty="0"/>
          </a:p>
        </p:txBody>
      </p:sp>
      <p:sp>
        <p:nvSpPr>
          <p:cNvPr id="11" name="Rectangle 10">
            <a:extLst>
              <a:ext uri="{FF2B5EF4-FFF2-40B4-BE49-F238E27FC236}">
                <a16:creationId xmlns:a16="http://schemas.microsoft.com/office/drawing/2014/main" id="{2B702978-FE7C-4586-9AFF-61C17C05BBBE}"/>
              </a:ext>
            </a:extLst>
          </p:cNvPr>
          <p:cNvSpPr/>
          <p:nvPr/>
        </p:nvSpPr>
        <p:spPr>
          <a:xfrm>
            <a:off x="4393240" y="4385660"/>
            <a:ext cx="1088010" cy="3428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ysClr val="windowText" lastClr="000000"/>
                </a:solidFill>
              </a:rPr>
              <a:t>ADD 1547</a:t>
            </a:r>
          </a:p>
        </p:txBody>
      </p:sp>
      <p:grpSp>
        <p:nvGrpSpPr>
          <p:cNvPr id="14" name="Group 13">
            <a:extLst>
              <a:ext uri="{FF2B5EF4-FFF2-40B4-BE49-F238E27FC236}">
                <a16:creationId xmlns:a16="http://schemas.microsoft.com/office/drawing/2014/main" id="{77AEB770-EB44-4E96-A39E-B2B59B478B24}"/>
              </a:ext>
            </a:extLst>
          </p:cNvPr>
          <p:cNvGrpSpPr/>
          <p:nvPr/>
        </p:nvGrpSpPr>
        <p:grpSpPr>
          <a:xfrm>
            <a:off x="3548270" y="4671391"/>
            <a:ext cx="1420016" cy="159026"/>
            <a:chOff x="3078778" y="2961861"/>
            <a:chExt cx="1420016" cy="159026"/>
          </a:xfrm>
        </p:grpSpPr>
        <p:cxnSp>
          <p:nvCxnSpPr>
            <p:cNvPr id="15" name="Straight Connector 14">
              <a:extLst>
                <a:ext uri="{FF2B5EF4-FFF2-40B4-BE49-F238E27FC236}">
                  <a16:creationId xmlns:a16="http://schemas.microsoft.com/office/drawing/2014/main" id="{47EA29A9-94F8-41AF-BF8F-1771B93995E8}"/>
                </a:ext>
              </a:extLst>
            </p:cNvPr>
            <p:cNvCxnSpPr/>
            <p:nvPr/>
          </p:nvCxnSpPr>
          <p:spPr>
            <a:xfrm>
              <a:off x="3875339" y="2961861"/>
              <a:ext cx="62345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88B2F3-ED86-449F-B36E-98403F090010}"/>
                </a:ext>
              </a:extLst>
            </p:cNvPr>
            <p:cNvCxnSpPr>
              <a:cxnSpLocks/>
            </p:cNvCxnSpPr>
            <p:nvPr/>
          </p:nvCxnSpPr>
          <p:spPr>
            <a:xfrm flipH="1">
              <a:off x="3078778" y="2961861"/>
              <a:ext cx="1045963" cy="159026"/>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023BD12-D747-4DB7-A2BD-DD7EE073469C}"/>
              </a:ext>
            </a:extLst>
          </p:cNvPr>
          <p:cNvGrpSpPr/>
          <p:nvPr/>
        </p:nvGrpSpPr>
        <p:grpSpPr>
          <a:xfrm>
            <a:off x="4713500" y="4189693"/>
            <a:ext cx="4688018" cy="923637"/>
            <a:chOff x="4244009" y="2480163"/>
            <a:chExt cx="4688018" cy="923637"/>
          </a:xfrm>
        </p:grpSpPr>
        <p:grpSp>
          <p:nvGrpSpPr>
            <p:cNvPr id="18" name="Group 17">
              <a:extLst>
                <a:ext uri="{FF2B5EF4-FFF2-40B4-BE49-F238E27FC236}">
                  <a16:creationId xmlns:a16="http://schemas.microsoft.com/office/drawing/2014/main" id="{0C0A4482-EF34-4E73-95DE-3CC9E151E681}"/>
                </a:ext>
              </a:extLst>
            </p:cNvPr>
            <p:cNvGrpSpPr/>
            <p:nvPr/>
          </p:nvGrpSpPr>
          <p:grpSpPr>
            <a:xfrm>
              <a:off x="4244009" y="2480163"/>
              <a:ext cx="2384018" cy="491637"/>
              <a:chOff x="4244009" y="2480163"/>
              <a:chExt cx="2384018" cy="491637"/>
            </a:xfrm>
          </p:grpSpPr>
          <p:cxnSp>
            <p:nvCxnSpPr>
              <p:cNvPr id="20" name="Straight Connector 19">
                <a:extLst>
                  <a:ext uri="{FF2B5EF4-FFF2-40B4-BE49-F238E27FC236}">
                    <a16:creationId xmlns:a16="http://schemas.microsoft.com/office/drawing/2014/main" id="{A4BD443C-574F-426D-AC45-9F241F4A6581}"/>
                  </a:ext>
                </a:extLst>
              </p:cNvPr>
              <p:cNvCxnSpPr/>
              <p:nvPr/>
            </p:nvCxnSpPr>
            <p:spPr>
              <a:xfrm>
                <a:off x="4244009" y="2480163"/>
                <a:ext cx="0" cy="216000"/>
              </a:xfrm>
              <a:prstGeom prst="line">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D1E1AB6-BEBE-4110-B723-3389C5B92A18}"/>
                  </a:ext>
                </a:extLst>
              </p:cNvPr>
              <p:cNvCxnSpPr>
                <a:cxnSpLocks/>
                <a:endCxn id="19" idx="2"/>
              </p:cNvCxnSpPr>
              <p:nvPr/>
            </p:nvCxnSpPr>
            <p:spPr>
              <a:xfrm>
                <a:off x="4259061" y="2494748"/>
                <a:ext cx="2368966" cy="47705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70084B8A-45B5-4204-99D6-A1439CEB1749}"/>
                </a:ext>
              </a:extLst>
            </p:cNvPr>
            <p:cNvSpPr/>
            <p:nvPr/>
          </p:nvSpPr>
          <p:spPr>
            <a:xfrm>
              <a:off x="6628027" y="2539800"/>
              <a:ext cx="2304000" cy="864000"/>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2"/>
                  </a:solidFill>
                </a:rPr>
                <a:t>Unique Binary code is assigned to every Opcode</a:t>
              </a:r>
            </a:p>
          </p:txBody>
        </p:sp>
      </p:grpSp>
    </p:spTree>
    <p:extLst>
      <p:ext uri="{BB962C8B-B14F-4D97-AF65-F5344CB8AC3E}">
        <p14:creationId xmlns:p14="http://schemas.microsoft.com/office/powerpoint/2010/main" val="142414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500"/>
                                        <p:tgtEl>
                                          <p:spTgt spid="4">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Effect transition="in" filter="fade">
                                      <p:cBhvr>
                                        <p:cTn id="58" dur="500"/>
                                        <p:tgtEl>
                                          <p:spTgt spid="4">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Effect transition="in" filter="fade">
                                      <p:cBhvr>
                                        <p:cTn id="61" dur="500"/>
                                        <p:tgtEl>
                                          <p:spTgt spid="4">
                                            <p:txEl>
                                              <p:pRg st="11" end="11"/>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xEl>
                                              <p:pRg st="12" end="12"/>
                                            </p:txEl>
                                          </p:spTgt>
                                        </p:tgtEl>
                                        <p:attrNameLst>
                                          <p:attrName>style.visibility</p:attrName>
                                        </p:attrNameLst>
                                      </p:cBhvr>
                                      <p:to>
                                        <p:strVal val="visible"/>
                                      </p:to>
                                    </p:set>
                                    <p:animEffect transition="in" filter="fade">
                                      <p:cBhvr>
                                        <p:cTn id="64"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680F-D143-4DD2-8ADE-07193139BC36}"/>
              </a:ext>
            </a:extLst>
          </p:cNvPr>
          <p:cNvSpPr>
            <a:spLocks noGrp="1"/>
          </p:cNvSpPr>
          <p:nvPr>
            <p:ph type="title"/>
          </p:nvPr>
        </p:nvSpPr>
        <p:spPr/>
        <p:txBody>
          <a:bodyPr/>
          <a:lstStyle/>
          <a:p>
            <a:r>
              <a:rPr lang="en-US" dirty="0"/>
              <a:t>Input-Output Instruction</a:t>
            </a:r>
            <a:endParaRPr lang="en-IN" dirty="0"/>
          </a:p>
        </p:txBody>
      </p:sp>
      <p:sp>
        <p:nvSpPr>
          <p:cNvPr id="4" name="TextBox 3">
            <a:extLst>
              <a:ext uri="{FF2B5EF4-FFF2-40B4-BE49-F238E27FC236}">
                <a16:creationId xmlns:a16="http://schemas.microsoft.com/office/drawing/2014/main" id="{F9B0B92E-746B-42C3-8514-856A1A217E1A}"/>
              </a:ext>
            </a:extLst>
          </p:cNvPr>
          <p:cNvSpPr txBox="1"/>
          <p:nvPr/>
        </p:nvSpPr>
        <p:spPr>
          <a:xfrm>
            <a:off x="228600" y="960120"/>
            <a:ext cx="5600123"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D</a:t>
            </a:r>
            <a:r>
              <a:rPr lang="en-US" sz="2000" i="1" baseline="-25000" dirty="0">
                <a:solidFill>
                  <a:schemeClr val="tx2"/>
                </a:solidFill>
                <a:latin typeface="Times New Roman" panose="02020603050405020304" pitchFamily="18" charset="0"/>
                <a:cs typeface="Times New Roman" panose="02020603050405020304" pitchFamily="18" charset="0"/>
              </a:rPr>
              <a:t>7</a:t>
            </a:r>
            <a:r>
              <a:rPr lang="en-US" sz="2000" i="1" dirty="0">
                <a:solidFill>
                  <a:schemeClr val="tx2"/>
                </a:solidFill>
                <a:latin typeface="Times New Roman" panose="02020603050405020304" pitchFamily="18" charset="0"/>
                <a:cs typeface="Times New Roman" panose="02020603050405020304" pitchFamily="18" charset="0"/>
              </a:rPr>
              <a:t>IT</a:t>
            </a:r>
            <a:r>
              <a:rPr lang="en-US" sz="2000" i="1" baseline="-25000" dirty="0">
                <a:solidFill>
                  <a:schemeClr val="tx2"/>
                </a:solidFill>
                <a:latin typeface="Times New Roman" panose="02020603050405020304" pitchFamily="18" charset="0"/>
                <a:cs typeface="Times New Roman" panose="02020603050405020304" pitchFamily="18" charset="0"/>
              </a:rPr>
              <a:t>3</a:t>
            </a:r>
            <a:r>
              <a:rPr lang="en-US" sz="2000" i="1" dirty="0">
                <a:solidFill>
                  <a:schemeClr val="tx2"/>
                </a:solidFill>
                <a:latin typeface="Times New Roman" panose="02020603050405020304" pitchFamily="18" charset="0"/>
                <a:cs typeface="Times New Roman" panose="02020603050405020304" pitchFamily="18" charset="0"/>
              </a:rPr>
              <a:t> = 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mj-lt"/>
                <a:cs typeface="Times New Roman" panose="02020603050405020304" pitchFamily="18" charset="0"/>
              </a:rPr>
              <a:t>(common to all input-output instructions)</a:t>
            </a:r>
            <a:endParaRPr lang="en-US" sz="2000" i="1" baseline="-25000" dirty="0">
              <a:solidFill>
                <a:schemeClr val="tx2"/>
              </a:solidFill>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EB02BAF7-F284-4430-81B7-E61BBCCB658E}"/>
              </a:ext>
            </a:extLst>
          </p:cNvPr>
          <p:cNvSpPr txBox="1"/>
          <p:nvPr/>
        </p:nvSpPr>
        <p:spPr>
          <a:xfrm>
            <a:off x="228599" y="1341180"/>
            <a:ext cx="5689506"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IR(</a:t>
            </a:r>
            <a:r>
              <a:rPr lang="en-US" sz="2000" i="1" dirty="0" err="1">
                <a:solidFill>
                  <a:schemeClr val="tx2"/>
                </a:solidFill>
                <a:latin typeface="Times New Roman" panose="02020603050405020304" pitchFamily="18" charset="0"/>
                <a:cs typeface="Times New Roman" panose="02020603050405020304" pitchFamily="18" charset="0"/>
              </a:rPr>
              <a:t>i</a:t>
            </a:r>
            <a:r>
              <a:rPr lang="en-US" sz="2000" i="1" dirty="0">
                <a:solidFill>
                  <a:schemeClr val="tx2"/>
                </a:solidFill>
                <a:latin typeface="Times New Roman" panose="02020603050405020304" pitchFamily="18" charset="0"/>
                <a:cs typeface="Times New Roman" panose="02020603050405020304" pitchFamily="18" charset="0"/>
              </a:rPr>
              <a:t>) = B</a:t>
            </a:r>
            <a:r>
              <a:rPr lang="en-US" sz="2000" i="1" baseline="-25000" dirty="0">
                <a:solidFill>
                  <a:schemeClr val="tx2"/>
                </a:solidFill>
                <a:latin typeface="Times New Roman" panose="02020603050405020304" pitchFamily="18" charset="0"/>
                <a:cs typeface="Times New Roman" panose="02020603050405020304" pitchFamily="18" charset="0"/>
              </a:rPr>
              <a:t>i</a:t>
            </a:r>
            <a:r>
              <a:rPr lang="en-US" sz="2000" dirty="0">
                <a:solidFill>
                  <a:schemeClr val="tx2"/>
                </a:solidFill>
                <a:latin typeface="Times New Roman" panose="02020603050405020304" pitchFamily="18" charset="0"/>
                <a:cs typeface="Times New Roman" panose="02020603050405020304" pitchFamily="18" charset="0"/>
              </a:rPr>
              <a:t> [bit in </a:t>
            </a:r>
            <a:r>
              <a:rPr lang="en-US" sz="2000" i="1" dirty="0">
                <a:solidFill>
                  <a:schemeClr val="tx2"/>
                </a:solidFill>
                <a:latin typeface="Times New Roman" panose="02020603050405020304" pitchFamily="18" charset="0"/>
                <a:cs typeface="Times New Roman" panose="02020603050405020304" pitchFamily="18" charset="0"/>
              </a:rPr>
              <a:t>IR</a:t>
            </a:r>
            <a:r>
              <a:rPr lang="en-US" sz="2000" dirty="0">
                <a:solidFill>
                  <a:schemeClr val="tx2"/>
                </a:solidFill>
                <a:latin typeface="Times New Roman" panose="02020603050405020304" pitchFamily="18" charset="0"/>
                <a:cs typeface="Times New Roman" panose="02020603050405020304" pitchFamily="18" charset="0"/>
              </a:rPr>
              <a:t>(6-11) that specifies the operation]</a:t>
            </a:r>
            <a:endParaRPr lang="en-US" sz="2000" i="1" baseline="-25000" dirty="0">
              <a:solidFill>
                <a:schemeClr val="tx2"/>
              </a:solidFill>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40004A9E-382F-4022-B1A7-B005EB493BC5}"/>
              </a:ext>
            </a:extLst>
          </p:cNvPr>
          <p:cNvSpPr txBox="1"/>
          <p:nvPr/>
        </p:nvSpPr>
        <p:spPr>
          <a:xfrm>
            <a:off x="228599" y="172212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INP</a:t>
            </a:r>
          </a:p>
        </p:txBody>
      </p:sp>
      <p:sp>
        <p:nvSpPr>
          <p:cNvPr id="7" name="TextBox 6">
            <a:extLst>
              <a:ext uri="{FF2B5EF4-FFF2-40B4-BE49-F238E27FC236}">
                <a16:creationId xmlns:a16="http://schemas.microsoft.com/office/drawing/2014/main" id="{86A41E3A-7402-49D2-8634-B2203814F9D3}"/>
              </a:ext>
            </a:extLst>
          </p:cNvPr>
          <p:cNvSpPr txBox="1"/>
          <p:nvPr/>
        </p:nvSpPr>
        <p:spPr>
          <a:xfrm>
            <a:off x="1042227" y="1722120"/>
            <a:ext cx="627223"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11</a:t>
            </a:r>
          </a:p>
        </p:txBody>
      </p:sp>
      <p:sp>
        <p:nvSpPr>
          <p:cNvPr id="8" name="TextBox 7">
            <a:extLst>
              <a:ext uri="{FF2B5EF4-FFF2-40B4-BE49-F238E27FC236}">
                <a16:creationId xmlns:a16="http://schemas.microsoft.com/office/drawing/2014/main" id="{6D65C408-4AE9-417A-AFCB-A0CBF0B10C7E}"/>
              </a:ext>
            </a:extLst>
          </p:cNvPr>
          <p:cNvSpPr txBox="1"/>
          <p:nvPr/>
        </p:nvSpPr>
        <p:spPr>
          <a:xfrm>
            <a:off x="1838934" y="1722120"/>
            <a:ext cx="29335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(0-7)</a:t>
            </a:r>
            <a:r>
              <a:rPr lang="en-US" sz="2000" i="1"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INPR, FGI</a:t>
            </a:r>
            <a:r>
              <a:rPr lang="en-US" sz="2000" dirty="0">
                <a:latin typeface="Cambria Math" panose="02040503050406030204" pitchFamily="18" charset="0"/>
                <a:ea typeface="Cambria Math" panose="02040503050406030204" pitchFamily="18" charset="0"/>
                <a:cs typeface="Times New Roman" panose="02020603050405020304" pitchFamily="18" charset="0"/>
              </a:rPr>
              <a:t>  ← 0</a:t>
            </a:r>
            <a:endParaRPr lang="en-US" sz="2000" i="1" baseline="-25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BB20726-DAD1-41EB-9F0C-F76A7FD65AAD}"/>
              </a:ext>
            </a:extLst>
          </p:cNvPr>
          <p:cNvSpPr txBox="1"/>
          <p:nvPr/>
        </p:nvSpPr>
        <p:spPr>
          <a:xfrm>
            <a:off x="6553200" y="1722120"/>
            <a:ext cx="17844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Input Character</a:t>
            </a:r>
            <a:endParaRPr lang="en-US" sz="2000" baseline="-25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D5DA048-FDB5-4552-A63C-DB9915B77B1D}"/>
              </a:ext>
            </a:extLst>
          </p:cNvPr>
          <p:cNvSpPr txBox="1"/>
          <p:nvPr/>
        </p:nvSpPr>
        <p:spPr>
          <a:xfrm>
            <a:off x="228599" y="2122230"/>
            <a:ext cx="7136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OUT</a:t>
            </a:r>
          </a:p>
        </p:txBody>
      </p:sp>
      <p:sp>
        <p:nvSpPr>
          <p:cNvPr id="11" name="TextBox 10">
            <a:extLst>
              <a:ext uri="{FF2B5EF4-FFF2-40B4-BE49-F238E27FC236}">
                <a16:creationId xmlns:a16="http://schemas.microsoft.com/office/drawing/2014/main" id="{1D9BE20D-8C6A-48D8-B366-30AC17902DAE}"/>
              </a:ext>
            </a:extLst>
          </p:cNvPr>
          <p:cNvSpPr txBox="1"/>
          <p:nvPr/>
        </p:nvSpPr>
        <p:spPr>
          <a:xfrm>
            <a:off x="1042227" y="2122230"/>
            <a:ext cx="63991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10</a:t>
            </a:r>
          </a:p>
        </p:txBody>
      </p:sp>
      <p:sp>
        <p:nvSpPr>
          <p:cNvPr id="12" name="TextBox 11">
            <a:extLst>
              <a:ext uri="{FF2B5EF4-FFF2-40B4-BE49-F238E27FC236}">
                <a16:creationId xmlns:a16="http://schemas.microsoft.com/office/drawing/2014/main" id="{C6A22FCE-DFCC-4875-932D-124E6C4600A7}"/>
              </a:ext>
            </a:extLst>
          </p:cNvPr>
          <p:cNvSpPr txBox="1"/>
          <p:nvPr/>
        </p:nvSpPr>
        <p:spPr>
          <a:xfrm>
            <a:off x="1838934" y="2122230"/>
            <a:ext cx="3093860" cy="400110"/>
          </a:xfrm>
          <a:prstGeom prst="rect">
            <a:avLst/>
          </a:prstGeom>
          <a:noFill/>
        </p:spPr>
        <p:txBody>
          <a:bodyPr wrap="none" rtlCol="0">
            <a:spAutoFit/>
          </a:bodyPr>
          <a:lstStyle/>
          <a:p>
            <a:r>
              <a:rPr lang="en-US" sz="2000" i="1" dirty="0">
                <a:latin typeface="Cambria Math" panose="02040503050406030204" pitchFamily="18" charset="0"/>
                <a:ea typeface="Cambria Math" panose="02040503050406030204" pitchFamily="18" charset="0"/>
                <a:cs typeface="Times New Roman" panose="02020603050405020304" pitchFamily="18" charset="0"/>
              </a:rPr>
              <a:t>OUTR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(0-7)</a:t>
            </a:r>
            <a:r>
              <a:rPr lang="en-US" sz="2000" i="1" dirty="0">
                <a:latin typeface="Cambria Math" panose="02040503050406030204" pitchFamily="18" charset="0"/>
                <a:ea typeface="Cambria Math" panose="02040503050406030204" pitchFamily="18" charset="0"/>
                <a:cs typeface="Times New Roman" panose="02020603050405020304" pitchFamily="18" charset="0"/>
              </a:rPr>
              <a:t>, FGO</a:t>
            </a:r>
            <a:r>
              <a:rPr lang="en-US" sz="2000" dirty="0">
                <a:latin typeface="Cambria Math" panose="02040503050406030204" pitchFamily="18" charset="0"/>
                <a:ea typeface="Cambria Math" panose="02040503050406030204" pitchFamily="18" charset="0"/>
                <a:cs typeface="Times New Roman" panose="02020603050405020304" pitchFamily="18" charset="0"/>
              </a:rPr>
              <a:t>  ← 0</a:t>
            </a:r>
            <a:endParaRPr lang="en-US" sz="2000" i="1" baseline="-25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6BF4263-6CB0-49CD-A0A1-6F2D92F2AF5C}"/>
              </a:ext>
            </a:extLst>
          </p:cNvPr>
          <p:cNvSpPr txBox="1"/>
          <p:nvPr/>
        </p:nvSpPr>
        <p:spPr>
          <a:xfrm>
            <a:off x="6553200" y="2122230"/>
            <a:ext cx="195598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Output Character</a:t>
            </a:r>
            <a:endParaRPr lang="en-US" sz="2000" baseline="-25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A1CB6F7-72AC-43CF-BCD7-0145B49EC300}"/>
              </a:ext>
            </a:extLst>
          </p:cNvPr>
          <p:cNvSpPr txBox="1"/>
          <p:nvPr/>
        </p:nvSpPr>
        <p:spPr>
          <a:xfrm>
            <a:off x="229585" y="252234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a:t>
            </a:r>
          </a:p>
        </p:txBody>
      </p:sp>
      <p:sp>
        <p:nvSpPr>
          <p:cNvPr id="15" name="TextBox 14">
            <a:extLst>
              <a:ext uri="{FF2B5EF4-FFF2-40B4-BE49-F238E27FC236}">
                <a16:creationId xmlns:a16="http://schemas.microsoft.com/office/drawing/2014/main" id="{6139994B-BE7E-4EDE-AC14-9F312AC6BE0B}"/>
              </a:ext>
            </a:extLst>
          </p:cNvPr>
          <p:cNvSpPr txBox="1"/>
          <p:nvPr/>
        </p:nvSpPr>
        <p:spPr>
          <a:xfrm>
            <a:off x="1043213" y="252234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9</a:t>
            </a:r>
          </a:p>
        </p:txBody>
      </p:sp>
      <p:sp>
        <p:nvSpPr>
          <p:cNvPr id="16" name="TextBox 15">
            <a:extLst>
              <a:ext uri="{FF2B5EF4-FFF2-40B4-BE49-F238E27FC236}">
                <a16:creationId xmlns:a16="http://schemas.microsoft.com/office/drawing/2014/main" id="{5CA829CB-4735-4734-A5AA-9DC060740659}"/>
              </a:ext>
            </a:extLst>
          </p:cNvPr>
          <p:cNvSpPr txBox="1"/>
          <p:nvPr/>
        </p:nvSpPr>
        <p:spPr>
          <a:xfrm>
            <a:off x="1839920" y="2522340"/>
            <a:ext cx="360707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FGI = </a:t>
            </a:r>
            <a:r>
              <a:rPr lang="en-US" sz="2000" dirty="0">
                <a:latin typeface="Times New Roman" panose="02020603050405020304" pitchFamily="18" charset="0"/>
                <a:cs typeface="Times New Roman" panose="02020603050405020304" pitchFamily="18" charset="0"/>
              </a:rPr>
              <a:t>1) then (</a:t>
            </a:r>
            <a:r>
              <a:rPr lang="en-US" sz="2000" i="1" dirty="0">
                <a:latin typeface="Times New Roman" panose="02020603050405020304" pitchFamily="18" charset="0"/>
                <a:cs typeface="Times New Roman" panose="02020603050405020304" pitchFamily="18" charset="0"/>
              </a:rPr>
              <a:t>PC</a:t>
            </a:r>
            <a:r>
              <a:rPr lang="en-US" sz="2000"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PC +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0EE85B4-3659-4617-898F-D2DD989D9E61}"/>
              </a:ext>
            </a:extLst>
          </p:cNvPr>
          <p:cNvSpPr txBox="1"/>
          <p:nvPr/>
        </p:nvSpPr>
        <p:spPr>
          <a:xfrm>
            <a:off x="6554186" y="2522340"/>
            <a:ext cx="202651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Skip on input flag</a:t>
            </a:r>
            <a:endParaRPr lang="en-US" sz="2000" baseline="-25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25339A0-0DC7-4F28-ACF7-614A2FE52DDC}"/>
              </a:ext>
            </a:extLst>
          </p:cNvPr>
          <p:cNvSpPr txBox="1"/>
          <p:nvPr/>
        </p:nvSpPr>
        <p:spPr>
          <a:xfrm>
            <a:off x="228599" y="2922450"/>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SKO</a:t>
            </a:r>
          </a:p>
        </p:txBody>
      </p:sp>
      <p:sp>
        <p:nvSpPr>
          <p:cNvPr id="19" name="TextBox 18">
            <a:extLst>
              <a:ext uri="{FF2B5EF4-FFF2-40B4-BE49-F238E27FC236}">
                <a16:creationId xmlns:a16="http://schemas.microsoft.com/office/drawing/2014/main" id="{5DC5EE04-4307-4222-AB69-EF3C4B5AA4DE}"/>
              </a:ext>
            </a:extLst>
          </p:cNvPr>
          <p:cNvSpPr txBox="1"/>
          <p:nvPr/>
        </p:nvSpPr>
        <p:spPr>
          <a:xfrm>
            <a:off x="1042227" y="292245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8</a:t>
            </a:r>
          </a:p>
        </p:txBody>
      </p:sp>
      <p:sp>
        <p:nvSpPr>
          <p:cNvPr id="20" name="TextBox 19">
            <a:extLst>
              <a:ext uri="{FF2B5EF4-FFF2-40B4-BE49-F238E27FC236}">
                <a16:creationId xmlns:a16="http://schemas.microsoft.com/office/drawing/2014/main" id="{A3E3BFF3-0300-4487-B3C2-0A44B12D51A4}"/>
              </a:ext>
            </a:extLst>
          </p:cNvPr>
          <p:cNvSpPr txBox="1"/>
          <p:nvPr/>
        </p:nvSpPr>
        <p:spPr>
          <a:xfrm>
            <a:off x="1838934" y="2922450"/>
            <a:ext cx="370806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FGO = </a:t>
            </a:r>
            <a:r>
              <a:rPr lang="en-US" sz="2000" dirty="0">
                <a:latin typeface="Times New Roman" panose="02020603050405020304" pitchFamily="18" charset="0"/>
                <a:cs typeface="Times New Roman" panose="02020603050405020304" pitchFamily="18" charset="0"/>
              </a:rPr>
              <a:t>1) then (</a:t>
            </a:r>
            <a:r>
              <a:rPr lang="en-US" sz="2000" i="1" dirty="0">
                <a:latin typeface="Times New Roman" panose="02020603050405020304" pitchFamily="18" charset="0"/>
                <a:cs typeface="Times New Roman" panose="02020603050405020304" pitchFamily="18" charset="0"/>
              </a:rPr>
              <a:t>PC</a:t>
            </a:r>
            <a:r>
              <a:rPr lang="en-US" sz="2000"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PC +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3EE0805-B33E-4DBB-B7DD-5A04E6234758}"/>
              </a:ext>
            </a:extLst>
          </p:cNvPr>
          <p:cNvSpPr txBox="1"/>
          <p:nvPr/>
        </p:nvSpPr>
        <p:spPr>
          <a:xfrm>
            <a:off x="6553200" y="2922450"/>
            <a:ext cx="21547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Skip on output flag</a:t>
            </a:r>
            <a:endParaRPr lang="en-US" sz="2000" baseline="-25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F46C63B-E4B1-4FE6-9FA9-86B4704B39D1}"/>
              </a:ext>
            </a:extLst>
          </p:cNvPr>
          <p:cNvSpPr txBox="1"/>
          <p:nvPr/>
        </p:nvSpPr>
        <p:spPr>
          <a:xfrm>
            <a:off x="233361" y="3322560"/>
            <a:ext cx="64152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ION</a:t>
            </a:r>
          </a:p>
        </p:txBody>
      </p:sp>
      <p:sp>
        <p:nvSpPr>
          <p:cNvPr id="23" name="TextBox 22">
            <a:extLst>
              <a:ext uri="{FF2B5EF4-FFF2-40B4-BE49-F238E27FC236}">
                <a16:creationId xmlns:a16="http://schemas.microsoft.com/office/drawing/2014/main" id="{EB96803F-5304-46FA-8DDE-41A7FA70F21F}"/>
              </a:ext>
            </a:extLst>
          </p:cNvPr>
          <p:cNvSpPr txBox="1"/>
          <p:nvPr/>
        </p:nvSpPr>
        <p:spPr>
          <a:xfrm>
            <a:off x="1046989" y="332256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7</a:t>
            </a:r>
          </a:p>
        </p:txBody>
      </p:sp>
      <p:sp>
        <p:nvSpPr>
          <p:cNvPr id="24" name="TextBox 23">
            <a:extLst>
              <a:ext uri="{FF2B5EF4-FFF2-40B4-BE49-F238E27FC236}">
                <a16:creationId xmlns:a16="http://schemas.microsoft.com/office/drawing/2014/main" id="{C6DFB6C2-00B8-4C6F-A0D9-1465CF070687}"/>
              </a:ext>
            </a:extLst>
          </p:cNvPr>
          <p:cNvSpPr txBox="1"/>
          <p:nvPr/>
        </p:nvSpPr>
        <p:spPr>
          <a:xfrm>
            <a:off x="1843696" y="3322560"/>
            <a:ext cx="106150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IEN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477020A0-BE03-489E-826A-4F69685B1201}"/>
              </a:ext>
            </a:extLst>
          </p:cNvPr>
          <p:cNvSpPr txBox="1"/>
          <p:nvPr/>
        </p:nvSpPr>
        <p:spPr>
          <a:xfrm>
            <a:off x="6557962" y="3322560"/>
            <a:ext cx="213231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Interrupt enable on</a:t>
            </a:r>
            <a:endParaRPr lang="en-US" sz="2000"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10AFA393-818E-4664-ACBC-B2536AB14AB6}"/>
              </a:ext>
            </a:extLst>
          </p:cNvPr>
          <p:cNvSpPr txBox="1"/>
          <p:nvPr/>
        </p:nvSpPr>
        <p:spPr>
          <a:xfrm>
            <a:off x="228599" y="370362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IOF</a:t>
            </a:r>
          </a:p>
        </p:txBody>
      </p:sp>
      <p:sp>
        <p:nvSpPr>
          <p:cNvPr id="27" name="TextBox 26">
            <a:extLst>
              <a:ext uri="{FF2B5EF4-FFF2-40B4-BE49-F238E27FC236}">
                <a16:creationId xmlns:a16="http://schemas.microsoft.com/office/drawing/2014/main" id="{33B077BF-8F26-4057-90AD-FB6A3742B609}"/>
              </a:ext>
            </a:extLst>
          </p:cNvPr>
          <p:cNvSpPr txBox="1"/>
          <p:nvPr/>
        </p:nvSpPr>
        <p:spPr>
          <a:xfrm>
            <a:off x="1042227" y="370362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6</a:t>
            </a:r>
          </a:p>
        </p:txBody>
      </p:sp>
      <p:sp>
        <p:nvSpPr>
          <p:cNvPr id="28" name="TextBox 27">
            <a:extLst>
              <a:ext uri="{FF2B5EF4-FFF2-40B4-BE49-F238E27FC236}">
                <a16:creationId xmlns:a16="http://schemas.microsoft.com/office/drawing/2014/main" id="{61EEF4DD-635B-4912-BEFC-30B79CB5D1BA}"/>
              </a:ext>
            </a:extLst>
          </p:cNvPr>
          <p:cNvSpPr txBox="1"/>
          <p:nvPr/>
        </p:nvSpPr>
        <p:spPr>
          <a:xfrm>
            <a:off x="1838934" y="3703620"/>
            <a:ext cx="106150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IEN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a:t>
            </a:r>
            <a:endParaRPr lang="en-US" sz="2000" baseline="-25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D1B5DD57-2A19-4E64-AE59-71B0A7203169}"/>
              </a:ext>
            </a:extLst>
          </p:cNvPr>
          <p:cNvSpPr txBox="1"/>
          <p:nvPr/>
        </p:nvSpPr>
        <p:spPr>
          <a:xfrm>
            <a:off x="6553200" y="3703620"/>
            <a:ext cx="2169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Interrupt enable off</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2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fade">
                                      <p:cBhvr>
                                        <p:cTn id="122" dur="5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fade">
                                      <p:cBhvr>
                                        <p:cTn id="1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A0E5-1456-4FB0-B598-0B2B33EEA3D8}"/>
              </a:ext>
            </a:extLst>
          </p:cNvPr>
          <p:cNvSpPr>
            <a:spLocks noGrp="1"/>
          </p:cNvSpPr>
          <p:nvPr>
            <p:ph type="title"/>
          </p:nvPr>
        </p:nvSpPr>
        <p:spPr/>
        <p:txBody>
          <a:bodyPr/>
          <a:lstStyle/>
          <a:p>
            <a:r>
              <a:rPr lang="en-US" dirty="0"/>
              <a:t>Interrupt Cycle</a:t>
            </a:r>
            <a:endParaRPr lang="en-IN" dirty="0"/>
          </a:p>
        </p:txBody>
      </p:sp>
      <p:sp>
        <p:nvSpPr>
          <p:cNvPr id="4" name="Flowchart: Decision 3">
            <a:extLst>
              <a:ext uri="{FF2B5EF4-FFF2-40B4-BE49-F238E27FC236}">
                <a16:creationId xmlns:a16="http://schemas.microsoft.com/office/drawing/2014/main" id="{82B0FF35-D2CA-4CDF-9C85-38B654A4A234}"/>
              </a:ext>
            </a:extLst>
          </p:cNvPr>
          <p:cNvSpPr/>
          <p:nvPr/>
        </p:nvSpPr>
        <p:spPr>
          <a:xfrm>
            <a:off x="5979160" y="1183640"/>
            <a:ext cx="762000"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 name="Rectangle 4">
            <a:extLst>
              <a:ext uri="{FF2B5EF4-FFF2-40B4-BE49-F238E27FC236}">
                <a16:creationId xmlns:a16="http://schemas.microsoft.com/office/drawing/2014/main" id="{B1BA215B-66FB-4017-878F-46A6B785C94D}"/>
              </a:ext>
            </a:extLst>
          </p:cNvPr>
          <p:cNvSpPr/>
          <p:nvPr/>
        </p:nvSpPr>
        <p:spPr>
          <a:xfrm>
            <a:off x="3388360" y="2210626"/>
            <a:ext cx="2454417"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Fetch &amp; Decode instruction</a:t>
            </a:r>
          </a:p>
        </p:txBody>
      </p:sp>
      <p:sp>
        <p:nvSpPr>
          <p:cNvPr id="6" name="Rectangle 5">
            <a:extLst>
              <a:ext uri="{FF2B5EF4-FFF2-40B4-BE49-F238E27FC236}">
                <a16:creationId xmlns:a16="http://schemas.microsoft.com/office/drawing/2014/main" id="{11974647-73F6-49F9-8031-DF630A979857}"/>
              </a:ext>
            </a:extLst>
          </p:cNvPr>
          <p:cNvSpPr/>
          <p:nvPr/>
        </p:nvSpPr>
        <p:spPr>
          <a:xfrm>
            <a:off x="7157136" y="2179983"/>
            <a:ext cx="2231288" cy="83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return address in location 0</a:t>
            </a:r>
          </a:p>
          <a:p>
            <a:pPr algn="ctr"/>
            <a:r>
              <a:rPr lang="en-US" dirty="0"/>
              <a:t>M[0] </a:t>
            </a:r>
            <a:r>
              <a:rPr lang="en-US" dirty="0">
                <a:latin typeface="Cambria Math" panose="02040503050406030204" pitchFamily="18" charset="0"/>
                <a:ea typeface="Cambria Math" panose="02040503050406030204" pitchFamily="18" charset="0"/>
              </a:rPr>
              <a:t>← PC</a:t>
            </a:r>
            <a:endParaRPr lang="en-US" dirty="0"/>
          </a:p>
        </p:txBody>
      </p:sp>
      <p:sp>
        <p:nvSpPr>
          <p:cNvPr id="7" name="Rectangle 6">
            <a:extLst>
              <a:ext uri="{FF2B5EF4-FFF2-40B4-BE49-F238E27FC236}">
                <a16:creationId xmlns:a16="http://schemas.microsoft.com/office/drawing/2014/main" id="{38C1A5A1-8A1F-476D-912A-5EE790DF3463}"/>
              </a:ext>
            </a:extLst>
          </p:cNvPr>
          <p:cNvSpPr/>
          <p:nvPr/>
        </p:nvSpPr>
        <p:spPr>
          <a:xfrm>
            <a:off x="3388360" y="3129661"/>
            <a:ext cx="1259505"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instruction</a:t>
            </a:r>
          </a:p>
        </p:txBody>
      </p:sp>
      <p:sp>
        <p:nvSpPr>
          <p:cNvPr id="8" name="Flowchart: Decision 7">
            <a:extLst>
              <a:ext uri="{FF2B5EF4-FFF2-40B4-BE49-F238E27FC236}">
                <a16:creationId xmlns:a16="http://schemas.microsoft.com/office/drawing/2014/main" id="{B6A5D689-472D-4168-BCE4-667F854ADC37}"/>
              </a:ext>
            </a:extLst>
          </p:cNvPr>
          <p:cNvSpPr/>
          <p:nvPr/>
        </p:nvSpPr>
        <p:spPr>
          <a:xfrm>
            <a:off x="5064760" y="3164840"/>
            <a:ext cx="1014222"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IEN</a:t>
            </a:r>
          </a:p>
        </p:txBody>
      </p:sp>
      <p:sp>
        <p:nvSpPr>
          <p:cNvPr id="9" name="Flowchart: Decision 8">
            <a:extLst>
              <a:ext uri="{FF2B5EF4-FFF2-40B4-BE49-F238E27FC236}">
                <a16:creationId xmlns:a16="http://schemas.microsoft.com/office/drawing/2014/main" id="{FF81FE3E-E5A3-4DCB-A228-65174725DBFF}"/>
              </a:ext>
            </a:extLst>
          </p:cNvPr>
          <p:cNvSpPr/>
          <p:nvPr/>
        </p:nvSpPr>
        <p:spPr>
          <a:xfrm>
            <a:off x="5018540" y="4003040"/>
            <a:ext cx="1115644"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FGI</a:t>
            </a:r>
          </a:p>
        </p:txBody>
      </p:sp>
      <p:sp>
        <p:nvSpPr>
          <p:cNvPr id="10" name="Flowchart: Decision 9">
            <a:extLst>
              <a:ext uri="{FF2B5EF4-FFF2-40B4-BE49-F238E27FC236}">
                <a16:creationId xmlns:a16="http://schemas.microsoft.com/office/drawing/2014/main" id="{6409E46F-CC39-4B6F-B857-426EF23EB7F2}"/>
              </a:ext>
            </a:extLst>
          </p:cNvPr>
          <p:cNvSpPr/>
          <p:nvPr/>
        </p:nvSpPr>
        <p:spPr>
          <a:xfrm>
            <a:off x="4965562" y="4841240"/>
            <a:ext cx="1227208"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FGO</a:t>
            </a:r>
          </a:p>
        </p:txBody>
      </p:sp>
      <p:cxnSp>
        <p:nvCxnSpPr>
          <p:cNvPr id="11" name="Straight Arrow Connector 10">
            <a:extLst>
              <a:ext uri="{FF2B5EF4-FFF2-40B4-BE49-F238E27FC236}">
                <a16:creationId xmlns:a16="http://schemas.microsoft.com/office/drawing/2014/main" id="{7542E3FE-9084-41AE-B33A-50A056B54067}"/>
              </a:ext>
            </a:extLst>
          </p:cNvPr>
          <p:cNvCxnSpPr>
            <a:endCxn id="8" idx="0"/>
          </p:cNvCxnSpPr>
          <p:nvPr/>
        </p:nvCxnSpPr>
        <p:spPr>
          <a:xfrm flipH="1">
            <a:off x="5571871" y="2810828"/>
            <a:ext cx="2419" cy="35401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0D6DDAE-6E64-4396-BDD5-631F437323C7}"/>
              </a:ext>
            </a:extLst>
          </p:cNvPr>
          <p:cNvCxnSpPr>
            <a:stCxn id="8" idx="2"/>
            <a:endCxn id="9" idx="0"/>
          </p:cNvCxnSpPr>
          <p:nvPr/>
        </p:nvCxnSpPr>
        <p:spPr>
          <a:xfrm>
            <a:off x="5571871" y="3622040"/>
            <a:ext cx="4491"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1C1E712-5D36-41B4-BE74-06C531ADD77A}"/>
              </a:ext>
            </a:extLst>
          </p:cNvPr>
          <p:cNvCxnSpPr>
            <a:stCxn id="9" idx="2"/>
            <a:endCxn id="10" idx="0"/>
          </p:cNvCxnSpPr>
          <p:nvPr/>
        </p:nvCxnSpPr>
        <p:spPr>
          <a:xfrm>
            <a:off x="5576362" y="4460240"/>
            <a:ext cx="2804"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5F7C21F-5FD3-43CB-92C8-763778AB69F7}"/>
              </a:ext>
            </a:extLst>
          </p:cNvPr>
          <p:cNvSpPr/>
          <p:nvPr/>
        </p:nvSpPr>
        <p:spPr>
          <a:xfrm>
            <a:off x="4226560" y="5557058"/>
            <a:ext cx="782054" cy="427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a:t>
            </a:r>
            <a:r>
              <a:rPr lang="en-US" dirty="0">
                <a:latin typeface="Cambria Math" panose="02040503050406030204" pitchFamily="18" charset="0"/>
                <a:ea typeface="Cambria Math" panose="02040503050406030204" pitchFamily="18" charset="0"/>
              </a:rPr>
              <a:t>←</a:t>
            </a:r>
            <a:r>
              <a:rPr lang="en-US" dirty="0"/>
              <a:t> 1</a:t>
            </a:r>
          </a:p>
        </p:txBody>
      </p:sp>
      <p:sp>
        <p:nvSpPr>
          <p:cNvPr id="15" name="Rectangle 14">
            <a:extLst>
              <a:ext uri="{FF2B5EF4-FFF2-40B4-BE49-F238E27FC236}">
                <a16:creationId xmlns:a16="http://schemas.microsoft.com/office/drawing/2014/main" id="{68E44A8A-5675-472D-A705-5B8FF8B6A1BC}"/>
              </a:ext>
            </a:extLst>
          </p:cNvPr>
          <p:cNvSpPr/>
          <p:nvPr/>
        </p:nvSpPr>
        <p:spPr>
          <a:xfrm>
            <a:off x="7152140" y="3531122"/>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Branch to location 1</a:t>
            </a:r>
          </a:p>
          <a:p>
            <a:pPr algn="ctr"/>
            <a:r>
              <a:rPr lang="en-US" dirty="0"/>
              <a:t>PC </a:t>
            </a:r>
            <a:r>
              <a:rPr lang="en-US" dirty="0">
                <a:latin typeface="Cambria Math" panose="02040503050406030204" pitchFamily="18" charset="0"/>
                <a:ea typeface="Cambria Math" panose="02040503050406030204" pitchFamily="18" charset="0"/>
              </a:rPr>
              <a:t>← 1</a:t>
            </a:r>
            <a:endParaRPr lang="en-US" dirty="0"/>
          </a:p>
        </p:txBody>
      </p:sp>
      <p:sp>
        <p:nvSpPr>
          <p:cNvPr id="16" name="Rectangle 15">
            <a:extLst>
              <a:ext uri="{FF2B5EF4-FFF2-40B4-BE49-F238E27FC236}">
                <a16:creationId xmlns:a16="http://schemas.microsoft.com/office/drawing/2014/main" id="{23AF5AD3-CC1A-46E1-9544-53A073B7B4C8}"/>
              </a:ext>
            </a:extLst>
          </p:cNvPr>
          <p:cNvSpPr/>
          <p:nvPr/>
        </p:nvSpPr>
        <p:spPr>
          <a:xfrm>
            <a:off x="7146892" y="4653661"/>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IEN </a:t>
            </a:r>
            <a:r>
              <a:rPr lang="en-US" dirty="0">
                <a:latin typeface="Cambria Math" panose="02040503050406030204" pitchFamily="18" charset="0"/>
                <a:ea typeface="Cambria Math" panose="02040503050406030204" pitchFamily="18" charset="0"/>
              </a:rPr>
              <a:t>← 0</a:t>
            </a:r>
          </a:p>
          <a:p>
            <a:pPr algn="ctr"/>
            <a:r>
              <a:rPr lang="en-US" dirty="0"/>
              <a:t>R </a:t>
            </a:r>
            <a:r>
              <a:rPr lang="en-US" dirty="0">
                <a:latin typeface="Cambria Math" panose="02040503050406030204" pitchFamily="18" charset="0"/>
                <a:ea typeface="Cambria Math" panose="02040503050406030204" pitchFamily="18" charset="0"/>
              </a:rPr>
              <a:t>← 0</a:t>
            </a:r>
            <a:endParaRPr lang="en-US" dirty="0"/>
          </a:p>
        </p:txBody>
      </p:sp>
      <p:cxnSp>
        <p:nvCxnSpPr>
          <p:cNvPr id="17" name="Straight Arrow Connector 16">
            <a:extLst>
              <a:ext uri="{FF2B5EF4-FFF2-40B4-BE49-F238E27FC236}">
                <a16:creationId xmlns:a16="http://schemas.microsoft.com/office/drawing/2014/main" id="{10620952-E445-4D22-AD22-2A64B1C0BDED}"/>
              </a:ext>
            </a:extLst>
          </p:cNvPr>
          <p:cNvCxnSpPr>
            <a:stCxn id="6" idx="2"/>
            <a:endCxn id="15" idx="0"/>
          </p:cNvCxnSpPr>
          <p:nvPr/>
        </p:nvCxnSpPr>
        <p:spPr>
          <a:xfrm flipH="1">
            <a:off x="8267784" y="3012440"/>
            <a:ext cx="4996" cy="51868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41D2515-D870-4601-A60F-274DA410B55F}"/>
              </a:ext>
            </a:extLst>
          </p:cNvPr>
          <p:cNvCxnSpPr>
            <a:stCxn id="15" idx="2"/>
            <a:endCxn id="16" idx="0"/>
          </p:cNvCxnSpPr>
          <p:nvPr/>
        </p:nvCxnSpPr>
        <p:spPr>
          <a:xfrm flipH="1">
            <a:off x="8262536" y="4099701"/>
            <a:ext cx="5248" cy="55396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Elbow Connector 123">
            <a:extLst>
              <a:ext uri="{FF2B5EF4-FFF2-40B4-BE49-F238E27FC236}">
                <a16:creationId xmlns:a16="http://schemas.microsoft.com/office/drawing/2014/main" id="{3C1EA2DA-AF40-4330-92F8-7D1EDF30BC0D}"/>
              </a:ext>
            </a:extLst>
          </p:cNvPr>
          <p:cNvCxnSpPr>
            <a:stCxn id="4" idx="1"/>
            <a:endCxn id="5" idx="0"/>
          </p:cNvCxnSpPr>
          <p:nvPr/>
        </p:nvCxnSpPr>
        <p:spPr>
          <a:xfrm rot="10800000" flipV="1">
            <a:off x="4615570" y="1412240"/>
            <a:ext cx="1363591" cy="798386"/>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Elbow Connector 126">
            <a:extLst>
              <a:ext uri="{FF2B5EF4-FFF2-40B4-BE49-F238E27FC236}">
                <a16:creationId xmlns:a16="http://schemas.microsoft.com/office/drawing/2014/main" id="{B9109485-EB28-44F8-B4A2-2DE69641E095}"/>
              </a:ext>
            </a:extLst>
          </p:cNvPr>
          <p:cNvCxnSpPr>
            <a:stCxn id="4" idx="3"/>
            <a:endCxn id="6" idx="0"/>
          </p:cNvCxnSpPr>
          <p:nvPr/>
        </p:nvCxnSpPr>
        <p:spPr>
          <a:xfrm>
            <a:off x="6741160" y="1412240"/>
            <a:ext cx="1531620" cy="767743"/>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FDD05BF-9C3D-4509-AAE1-6BAB20FE1EEA}"/>
              </a:ext>
            </a:extLst>
          </p:cNvPr>
          <p:cNvCxnSpPr>
            <a:endCxn id="7" idx="0"/>
          </p:cNvCxnSpPr>
          <p:nvPr/>
        </p:nvCxnSpPr>
        <p:spPr>
          <a:xfrm>
            <a:off x="4017506" y="2798261"/>
            <a:ext cx="607" cy="34718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FDC29F-C761-4F46-8617-962F3212686E}"/>
              </a:ext>
            </a:extLst>
          </p:cNvPr>
          <p:cNvCxnSpPr/>
          <p:nvPr/>
        </p:nvCxnSpPr>
        <p:spPr>
          <a:xfrm>
            <a:off x="3657841" y="3698240"/>
            <a:ext cx="0" cy="2590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ED641BB-A2D3-44BA-B265-69F4666D1AAE}"/>
              </a:ext>
            </a:extLst>
          </p:cNvPr>
          <p:cNvCxnSpPr>
            <a:stCxn id="14" idx="2"/>
          </p:cNvCxnSpPr>
          <p:nvPr/>
        </p:nvCxnSpPr>
        <p:spPr>
          <a:xfrm flipH="1">
            <a:off x="4615568" y="5984240"/>
            <a:ext cx="2019" cy="304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8F5E88-A683-46AE-932A-9B19DCCDA1EB}"/>
              </a:ext>
            </a:extLst>
          </p:cNvPr>
          <p:cNvCxnSpPr>
            <a:stCxn id="10" idx="2"/>
          </p:cNvCxnSpPr>
          <p:nvPr/>
        </p:nvCxnSpPr>
        <p:spPr>
          <a:xfrm flipH="1">
            <a:off x="5571871" y="5298440"/>
            <a:ext cx="7295" cy="9906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Elbow Connector 141">
            <a:extLst>
              <a:ext uri="{FF2B5EF4-FFF2-40B4-BE49-F238E27FC236}">
                <a16:creationId xmlns:a16="http://schemas.microsoft.com/office/drawing/2014/main" id="{261DA32F-73E3-4841-AD2A-B6A2188903D2}"/>
              </a:ext>
            </a:extLst>
          </p:cNvPr>
          <p:cNvCxnSpPr>
            <a:stCxn id="8" idx="3"/>
          </p:cNvCxnSpPr>
          <p:nvPr/>
        </p:nvCxnSpPr>
        <p:spPr>
          <a:xfrm>
            <a:off x="6078982" y="3393440"/>
            <a:ext cx="337897" cy="28956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A47416F-BA35-4D5E-B119-1E716B0AF31E}"/>
              </a:ext>
            </a:extLst>
          </p:cNvPr>
          <p:cNvCxnSpPr>
            <a:stCxn id="16" idx="2"/>
          </p:cNvCxnSpPr>
          <p:nvPr/>
        </p:nvCxnSpPr>
        <p:spPr>
          <a:xfrm>
            <a:off x="8262536" y="5222240"/>
            <a:ext cx="0" cy="1066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F591655-52AF-42BF-A2F0-3CC8D35797D7}"/>
              </a:ext>
            </a:extLst>
          </p:cNvPr>
          <p:cNvGrpSpPr/>
          <p:nvPr/>
        </p:nvGrpSpPr>
        <p:grpSpPr>
          <a:xfrm>
            <a:off x="2599373" y="942341"/>
            <a:ext cx="5663164" cy="5346699"/>
            <a:chOff x="811213" y="901701"/>
            <a:chExt cx="5663164" cy="5346699"/>
          </a:xfrm>
        </p:grpSpPr>
        <p:cxnSp>
          <p:nvCxnSpPr>
            <p:cNvPr id="28" name="Straight Connector 27">
              <a:extLst>
                <a:ext uri="{FF2B5EF4-FFF2-40B4-BE49-F238E27FC236}">
                  <a16:creationId xmlns:a16="http://schemas.microsoft.com/office/drawing/2014/main" id="{8CC4BE89-0110-4381-8C40-0ED48662B7ED}"/>
                </a:ext>
              </a:extLst>
            </p:cNvPr>
            <p:cNvCxnSpPr/>
            <p:nvPr/>
          </p:nvCxnSpPr>
          <p:spPr>
            <a:xfrm flipH="1">
              <a:off x="811213" y="6248400"/>
              <a:ext cx="56631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B3CC69-5631-40C3-881F-651472762997}"/>
                </a:ext>
              </a:extLst>
            </p:cNvPr>
            <p:cNvCxnSpPr/>
            <p:nvPr/>
          </p:nvCxnSpPr>
          <p:spPr>
            <a:xfrm flipV="1">
              <a:off x="821373" y="914400"/>
              <a:ext cx="0" cy="533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386709F-15F9-42C3-9D18-C202829CB730}"/>
                </a:ext>
              </a:extLst>
            </p:cNvPr>
            <p:cNvCxnSpPr>
              <a:cxnSpLocks/>
            </p:cNvCxnSpPr>
            <p:nvPr/>
          </p:nvCxnSpPr>
          <p:spPr>
            <a:xfrm>
              <a:off x="4572000" y="901701"/>
              <a:ext cx="0" cy="22859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A9462AC-B05B-40FA-A4F5-693941218755}"/>
                </a:ext>
              </a:extLst>
            </p:cNvPr>
            <p:cNvCxnSpPr/>
            <p:nvPr/>
          </p:nvCxnSpPr>
          <p:spPr>
            <a:xfrm>
              <a:off x="811213" y="904240"/>
              <a:ext cx="3760787"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0E8156A2-412B-4272-A653-A10E855B6E73}"/>
              </a:ext>
            </a:extLst>
          </p:cNvPr>
          <p:cNvSpPr txBox="1"/>
          <p:nvPr/>
        </p:nvSpPr>
        <p:spPr>
          <a:xfrm>
            <a:off x="5521960" y="1107440"/>
            <a:ext cx="470000" cy="369332"/>
          </a:xfrm>
          <a:prstGeom prst="rect">
            <a:avLst/>
          </a:prstGeom>
          <a:noFill/>
        </p:spPr>
        <p:txBody>
          <a:bodyPr wrap="none" rtlCol="0">
            <a:spAutoFit/>
          </a:bodyPr>
          <a:lstStyle/>
          <a:p>
            <a:r>
              <a:rPr lang="en-US" dirty="0"/>
              <a:t>= 0</a:t>
            </a:r>
          </a:p>
        </p:txBody>
      </p:sp>
      <p:sp>
        <p:nvSpPr>
          <p:cNvPr id="33" name="TextBox 32">
            <a:extLst>
              <a:ext uri="{FF2B5EF4-FFF2-40B4-BE49-F238E27FC236}">
                <a16:creationId xmlns:a16="http://schemas.microsoft.com/office/drawing/2014/main" id="{24F4B025-F868-4BA8-974C-EFCEA538C205}"/>
              </a:ext>
            </a:extLst>
          </p:cNvPr>
          <p:cNvSpPr txBox="1"/>
          <p:nvPr/>
        </p:nvSpPr>
        <p:spPr>
          <a:xfrm>
            <a:off x="6781258" y="1107440"/>
            <a:ext cx="470000" cy="369332"/>
          </a:xfrm>
          <a:prstGeom prst="rect">
            <a:avLst/>
          </a:prstGeom>
          <a:noFill/>
        </p:spPr>
        <p:txBody>
          <a:bodyPr wrap="none" rtlCol="0">
            <a:spAutoFit/>
          </a:bodyPr>
          <a:lstStyle/>
          <a:p>
            <a:r>
              <a:rPr lang="en-US" dirty="0"/>
              <a:t>= 1</a:t>
            </a:r>
          </a:p>
        </p:txBody>
      </p:sp>
      <p:sp>
        <p:nvSpPr>
          <p:cNvPr id="34" name="TextBox 33">
            <a:extLst>
              <a:ext uri="{FF2B5EF4-FFF2-40B4-BE49-F238E27FC236}">
                <a16:creationId xmlns:a16="http://schemas.microsoft.com/office/drawing/2014/main" id="{A5CC004D-B5E4-4DF0-834F-1DD910139E6C}"/>
              </a:ext>
            </a:extLst>
          </p:cNvPr>
          <p:cNvSpPr txBox="1"/>
          <p:nvPr/>
        </p:nvSpPr>
        <p:spPr>
          <a:xfrm>
            <a:off x="7198360" y="1107440"/>
            <a:ext cx="1549848" cy="369332"/>
          </a:xfrm>
          <a:prstGeom prst="rect">
            <a:avLst/>
          </a:prstGeom>
          <a:noFill/>
        </p:spPr>
        <p:txBody>
          <a:bodyPr wrap="none" rtlCol="0">
            <a:spAutoFit/>
          </a:bodyPr>
          <a:lstStyle/>
          <a:p>
            <a:r>
              <a:rPr lang="en-US" dirty="0"/>
              <a:t>Interrupt cycle</a:t>
            </a:r>
          </a:p>
        </p:txBody>
      </p:sp>
      <p:sp>
        <p:nvSpPr>
          <p:cNvPr id="35" name="TextBox 34">
            <a:extLst>
              <a:ext uri="{FF2B5EF4-FFF2-40B4-BE49-F238E27FC236}">
                <a16:creationId xmlns:a16="http://schemas.microsoft.com/office/drawing/2014/main" id="{A0F70E20-9A0D-4D35-901F-FAFBF1781DCB}"/>
              </a:ext>
            </a:extLst>
          </p:cNvPr>
          <p:cNvSpPr txBox="1"/>
          <p:nvPr/>
        </p:nvSpPr>
        <p:spPr>
          <a:xfrm>
            <a:off x="3845560" y="1107440"/>
            <a:ext cx="1719638" cy="369332"/>
          </a:xfrm>
          <a:prstGeom prst="rect">
            <a:avLst/>
          </a:prstGeom>
          <a:noFill/>
        </p:spPr>
        <p:txBody>
          <a:bodyPr wrap="none" rtlCol="0">
            <a:spAutoFit/>
          </a:bodyPr>
          <a:lstStyle/>
          <a:p>
            <a:r>
              <a:rPr lang="en-US" dirty="0"/>
              <a:t>Instruction cycle</a:t>
            </a:r>
          </a:p>
        </p:txBody>
      </p:sp>
      <p:sp>
        <p:nvSpPr>
          <p:cNvPr id="36" name="TextBox 35">
            <a:extLst>
              <a:ext uri="{FF2B5EF4-FFF2-40B4-BE49-F238E27FC236}">
                <a16:creationId xmlns:a16="http://schemas.microsoft.com/office/drawing/2014/main" id="{5E804B6A-7DAA-4A8A-BBF5-B17C29277FAA}"/>
              </a:ext>
            </a:extLst>
          </p:cNvPr>
          <p:cNvSpPr txBox="1"/>
          <p:nvPr/>
        </p:nvSpPr>
        <p:spPr>
          <a:xfrm>
            <a:off x="5598160" y="3605800"/>
            <a:ext cx="470000" cy="369332"/>
          </a:xfrm>
          <a:prstGeom prst="rect">
            <a:avLst/>
          </a:prstGeom>
          <a:noFill/>
        </p:spPr>
        <p:txBody>
          <a:bodyPr wrap="none" rtlCol="0">
            <a:spAutoFit/>
          </a:bodyPr>
          <a:lstStyle/>
          <a:p>
            <a:r>
              <a:rPr lang="en-US" dirty="0"/>
              <a:t>= 1</a:t>
            </a:r>
          </a:p>
        </p:txBody>
      </p:sp>
      <p:sp>
        <p:nvSpPr>
          <p:cNvPr id="37" name="TextBox 36">
            <a:extLst>
              <a:ext uri="{FF2B5EF4-FFF2-40B4-BE49-F238E27FC236}">
                <a16:creationId xmlns:a16="http://schemas.microsoft.com/office/drawing/2014/main" id="{6B94C2FB-E189-4AB8-9A0A-D1A105815C1D}"/>
              </a:ext>
            </a:extLst>
          </p:cNvPr>
          <p:cNvSpPr txBox="1"/>
          <p:nvPr/>
        </p:nvSpPr>
        <p:spPr>
          <a:xfrm>
            <a:off x="6055360" y="3100308"/>
            <a:ext cx="470000" cy="369332"/>
          </a:xfrm>
          <a:prstGeom prst="rect">
            <a:avLst/>
          </a:prstGeom>
          <a:noFill/>
        </p:spPr>
        <p:txBody>
          <a:bodyPr wrap="none" rtlCol="0">
            <a:spAutoFit/>
          </a:bodyPr>
          <a:lstStyle/>
          <a:p>
            <a:r>
              <a:rPr lang="en-US" dirty="0"/>
              <a:t>= 0</a:t>
            </a:r>
          </a:p>
        </p:txBody>
      </p:sp>
      <p:cxnSp>
        <p:nvCxnSpPr>
          <p:cNvPr id="38" name="Elbow Connector 167">
            <a:extLst>
              <a:ext uri="{FF2B5EF4-FFF2-40B4-BE49-F238E27FC236}">
                <a16:creationId xmlns:a16="http://schemas.microsoft.com/office/drawing/2014/main" id="{686ECBF5-A49F-4169-A608-2B94056F5F64}"/>
              </a:ext>
            </a:extLst>
          </p:cNvPr>
          <p:cNvCxnSpPr>
            <a:stCxn id="9" idx="1"/>
          </p:cNvCxnSpPr>
          <p:nvPr/>
        </p:nvCxnSpPr>
        <p:spPr>
          <a:xfrm rot="10800000" flipV="1">
            <a:off x="4302760" y="4231640"/>
            <a:ext cx="715780" cy="13254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9" name="Elbow Connector 169">
            <a:extLst>
              <a:ext uri="{FF2B5EF4-FFF2-40B4-BE49-F238E27FC236}">
                <a16:creationId xmlns:a16="http://schemas.microsoft.com/office/drawing/2014/main" id="{7459C2FC-CE8F-4D34-A66D-A990F26C4EA9}"/>
              </a:ext>
            </a:extLst>
          </p:cNvPr>
          <p:cNvCxnSpPr>
            <a:stCxn id="10" idx="1"/>
          </p:cNvCxnSpPr>
          <p:nvPr/>
        </p:nvCxnSpPr>
        <p:spPr>
          <a:xfrm rot="10800000" flipV="1">
            <a:off x="4705380" y="5069840"/>
            <a:ext cx="260183" cy="4872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B386E6E-4FAD-49B1-A68D-50B8FDDBA36A}"/>
              </a:ext>
            </a:extLst>
          </p:cNvPr>
          <p:cNvSpPr txBox="1"/>
          <p:nvPr/>
        </p:nvSpPr>
        <p:spPr>
          <a:xfrm>
            <a:off x="4518560" y="3938508"/>
            <a:ext cx="470000" cy="369332"/>
          </a:xfrm>
          <a:prstGeom prst="rect">
            <a:avLst/>
          </a:prstGeom>
          <a:noFill/>
        </p:spPr>
        <p:txBody>
          <a:bodyPr wrap="none" rtlCol="0">
            <a:spAutoFit/>
          </a:bodyPr>
          <a:lstStyle/>
          <a:p>
            <a:r>
              <a:rPr lang="en-US" dirty="0"/>
              <a:t>= 1</a:t>
            </a:r>
          </a:p>
        </p:txBody>
      </p:sp>
      <p:sp>
        <p:nvSpPr>
          <p:cNvPr id="41" name="TextBox 40">
            <a:extLst>
              <a:ext uri="{FF2B5EF4-FFF2-40B4-BE49-F238E27FC236}">
                <a16:creationId xmlns:a16="http://schemas.microsoft.com/office/drawing/2014/main" id="{D25D663C-FB0E-4746-8545-615B1529CB13}"/>
              </a:ext>
            </a:extLst>
          </p:cNvPr>
          <p:cNvSpPr txBox="1"/>
          <p:nvPr/>
        </p:nvSpPr>
        <p:spPr>
          <a:xfrm>
            <a:off x="5585360" y="4395708"/>
            <a:ext cx="470000" cy="369332"/>
          </a:xfrm>
          <a:prstGeom prst="rect">
            <a:avLst/>
          </a:prstGeom>
          <a:noFill/>
        </p:spPr>
        <p:txBody>
          <a:bodyPr wrap="none" rtlCol="0">
            <a:spAutoFit/>
          </a:bodyPr>
          <a:lstStyle/>
          <a:p>
            <a:r>
              <a:rPr lang="en-US" dirty="0"/>
              <a:t>= 0</a:t>
            </a:r>
          </a:p>
        </p:txBody>
      </p:sp>
      <p:sp>
        <p:nvSpPr>
          <p:cNvPr id="42" name="TextBox 41">
            <a:extLst>
              <a:ext uri="{FF2B5EF4-FFF2-40B4-BE49-F238E27FC236}">
                <a16:creationId xmlns:a16="http://schemas.microsoft.com/office/drawing/2014/main" id="{3174B9C8-965D-4D68-8FFE-7CCB4540B6E1}"/>
              </a:ext>
            </a:extLst>
          </p:cNvPr>
          <p:cNvSpPr txBox="1"/>
          <p:nvPr/>
        </p:nvSpPr>
        <p:spPr>
          <a:xfrm>
            <a:off x="4607560" y="4776708"/>
            <a:ext cx="470000" cy="369332"/>
          </a:xfrm>
          <a:prstGeom prst="rect">
            <a:avLst/>
          </a:prstGeom>
          <a:noFill/>
        </p:spPr>
        <p:txBody>
          <a:bodyPr wrap="none" rtlCol="0">
            <a:spAutoFit/>
          </a:bodyPr>
          <a:lstStyle/>
          <a:p>
            <a:r>
              <a:rPr lang="en-US" dirty="0"/>
              <a:t>= 1</a:t>
            </a:r>
          </a:p>
        </p:txBody>
      </p:sp>
      <p:sp>
        <p:nvSpPr>
          <p:cNvPr id="43" name="TextBox 42">
            <a:extLst>
              <a:ext uri="{FF2B5EF4-FFF2-40B4-BE49-F238E27FC236}">
                <a16:creationId xmlns:a16="http://schemas.microsoft.com/office/drawing/2014/main" id="{8998D05B-E92D-4FFC-9B7B-8DD0CE2D70F6}"/>
              </a:ext>
            </a:extLst>
          </p:cNvPr>
          <p:cNvSpPr txBox="1"/>
          <p:nvPr/>
        </p:nvSpPr>
        <p:spPr>
          <a:xfrm>
            <a:off x="5598160" y="5298440"/>
            <a:ext cx="470000" cy="369332"/>
          </a:xfrm>
          <a:prstGeom prst="rect">
            <a:avLst/>
          </a:prstGeom>
          <a:noFill/>
        </p:spPr>
        <p:txBody>
          <a:bodyPr wrap="none" rtlCol="0">
            <a:spAutoFit/>
          </a:bodyPr>
          <a:lstStyle/>
          <a:p>
            <a:r>
              <a:rPr lang="en-US" dirty="0"/>
              <a:t>= 0</a:t>
            </a:r>
          </a:p>
        </p:txBody>
      </p:sp>
    </p:spTree>
    <p:extLst>
      <p:ext uri="{BB962C8B-B14F-4D97-AF65-F5344CB8AC3E}">
        <p14:creationId xmlns:p14="http://schemas.microsoft.com/office/powerpoint/2010/main" val="148146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par>
                                <p:cTn id="69" presetID="10" presetClass="entr" presetSubtype="0"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5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500"/>
                                        <p:tgtEl>
                                          <p:spTgt spid="1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par>
                                <p:cTn id="91" presetID="10" presetClass="entr" presetSubtype="0" fill="hold"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fade">
                                      <p:cBhvr>
                                        <p:cTn id="98" dur="500"/>
                                        <p:tgtEl>
                                          <p:spTgt spid="42"/>
                                        </p:tgtEl>
                                      </p:cBhvr>
                                    </p:animEffect>
                                  </p:childTnLst>
                                </p:cTn>
                              </p:par>
                              <p:par>
                                <p:cTn id="99" presetID="10" presetClass="entr" presetSubtype="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fade">
                                      <p:cBhvr>
                                        <p:cTn id="101" dur="500"/>
                                        <p:tgtEl>
                                          <p:spTgt spid="3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par>
                                <p:cTn id="112" presetID="10" presetClass="entr" presetSubtype="0" fill="hold" nodeType="withEffect">
                                  <p:stCondLst>
                                    <p:cond delay="0"/>
                                  </p:stCondLst>
                                  <p:childTnLst>
                                    <p:set>
                                      <p:cBhvr>
                                        <p:cTn id="113" dur="1" fill="hold">
                                          <p:stCondLst>
                                            <p:cond delay="0"/>
                                          </p:stCondLst>
                                        </p:cTn>
                                        <p:tgtEl>
                                          <p:spTgt spid="20"/>
                                        </p:tgtEl>
                                        <p:attrNameLst>
                                          <p:attrName>style.visibility</p:attrName>
                                        </p:attrNameLst>
                                      </p:cBhvr>
                                      <p:to>
                                        <p:strVal val="visible"/>
                                      </p:to>
                                    </p:set>
                                    <p:animEffect transition="in" filter="fade">
                                      <p:cBhvr>
                                        <p:cTn id="114" dur="500"/>
                                        <p:tgtEl>
                                          <p:spTgt spid="2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
                                        </p:tgtEl>
                                        <p:attrNameLst>
                                          <p:attrName>style.visibility</p:attrName>
                                        </p:attrNameLst>
                                      </p:cBhvr>
                                      <p:to>
                                        <p:strVal val="visible"/>
                                      </p:to>
                                    </p:set>
                                    <p:animEffect transition="in" filter="fade">
                                      <p:cBhvr>
                                        <p:cTn id="117" dur="500"/>
                                        <p:tgtEl>
                                          <p:spTgt spid="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fade">
                                      <p:cBhvr>
                                        <p:cTn id="122" dur="50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7"/>
                                        </p:tgtEl>
                                        <p:attrNameLst>
                                          <p:attrName>style.visibility</p:attrName>
                                        </p:attrNameLst>
                                      </p:cBhvr>
                                      <p:to>
                                        <p:strVal val="visible"/>
                                      </p:to>
                                    </p:set>
                                    <p:animEffect transition="in" filter="fade">
                                      <p:cBhvr>
                                        <p:cTn id="127" dur="500"/>
                                        <p:tgtEl>
                                          <p:spTgt spid="1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fade">
                                      <p:cBhvr>
                                        <p:cTn id="130" dur="500"/>
                                        <p:tgtEl>
                                          <p:spTgt spid="15"/>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fade">
                                      <p:cBhvr>
                                        <p:cTn id="135" dur="500"/>
                                        <p:tgtEl>
                                          <p:spTgt spid="1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6"/>
                                        </p:tgtEl>
                                        <p:attrNameLst>
                                          <p:attrName>style.visibility</p:attrName>
                                        </p:attrNameLst>
                                      </p:cBhvr>
                                      <p:to>
                                        <p:strVal val="visible"/>
                                      </p:to>
                                    </p:set>
                                    <p:animEffect transition="in" filter="fade">
                                      <p:cBhvr>
                                        <p:cTn id="138" dur="500"/>
                                        <p:tgtEl>
                                          <p:spTgt spid="16"/>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26"/>
                                        </p:tgtEl>
                                        <p:attrNameLst>
                                          <p:attrName>style.visibility</p:attrName>
                                        </p:attrNameLst>
                                      </p:cBhvr>
                                      <p:to>
                                        <p:strVal val="visible"/>
                                      </p:to>
                                    </p:set>
                                    <p:animEffect transition="in" filter="fade">
                                      <p:cBhvr>
                                        <p:cTn id="143" dur="500"/>
                                        <p:tgtEl>
                                          <p:spTgt spid="26"/>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27"/>
                                        </p:tgtEl>
                                        <p:attrNameLst>
                                          <p:attrName>style.visibility</p:attrName>
                                        </p:attrNameLst>
                                      </p:cBhvr>
                                      <p:to>
                                        <p:strVal val="visible"/>
                                      </p:to>
                                    </p:set>
                                    <p:animEffect transition="in" filter="fade">
                                      <p:cBhvr>
                                        <p:cTn id="1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32" grpId="0"/>
      <p:bldP spid="33" grpId="0"/>
      <p:bldP spid="34" grpId="0"/>
      <p:bldP spid="35" grpId="0"/>
      <p:bldP spid="36" grpId="0"/>
      <p:bldP spid="37" grpId="0"/>
      <p:bldP spid="40" grpId="0"/>
      <p:bldP spid="41" grpId="0"/>
      <p:bldP spid="42" grpId="0"/>
      <p:bldP spid="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4FA3-1C4A-48CD-81BB-FA6DEE9570BC}"/>
              </a:ext>
            </a:extLst>
          </p:cNvPr>
          <p:cNvSpPr>
            <a:spLocks noGrp="1"/>
          </p:cNvSpPr>
          <p:nvPr>
            <p:ph type="title"/>
          </p:nvPr>
        </p:nvSpPr>
        <p:spPr/>
        <p:txBody>
          <a:bodyPr/>
          <a:lstStyle/>
          <a:p>
            <a:r>
              <a:rPr lang="en-US" dirty="0"/>
              <a:t>Interrupt Cycle</a:t>
            </a:r>
            <a:endParaRPr lang="en-IN" dirty="0"/>
          </a:p>
        </p:txBody>
      </p:sp>
      <p:sp>
        <p:nvSpPr>
          <p:cNvPr id="3" name="Content Placeholder 2">
            <a:extLst>
              <a:ext uri="{FF2B5EF4-FFF2-40B4-BE49-F238E27FC236}">
                <a16:creationId xmlns:a16="http://schemas.microsoft.com/office/drawing/2014/main" id="{93B7053D-E49E-484E-A4A3-E6D6C1E4AA19}"/>
              </a:ext>
            </a:extLst>
          </p:cNvPr>
          <p:cNvSpPr>
            <a:spLocks noGrp="1"/>
          </p:cNvSpPr>
          <p:nvPr>
            <p:ph idx="1"/>
          </p:nvPr>
        </p:nvSpPr>
        <p:spPr/>
        <p:txBody>
          <a:bodyPr/>
          <a:lstStyle/>
          <a:p>
            <a:pPr algn="just"/>
            <a:r>
              <a:rPr lang="en-US" dirty="0"/>
              <a:t>The interrupt cycle is a hardware implementation of a branch and save return address operation.</a:t>
            </a:r>
          </a:p>
          <a:p>
            <a:pPr lvl="0" algn="just"/>
            <a:r>
              <a:rPr lang="en-US" dirty="0"/>
              <a:t>An interrupt flip-flop R is included in the computer. </a:t>
            </a:r>
          </a:p>
          <a:p>
            <a:pPr lvl="0" algn="just"/>
            <a:r>
              <a:rPr lang="en-US" dirty="0"/>
              <a:t>When R = 0, the computer goes through an instruction cycle.</a:t>
            </a:r>
          </a:p>
          <a:p>
            <a:pPr lvl="0" algn="just"/>
            <a:r>
              <a:rPr lang="en-US" dirty="0"/>
              <a:t>During the execute phase of the instruction cycle IEN is checked by the control.</a:t>
            </a:r>
          </a:p>
          <a:p>
            <a:pPr lvl="0" algn="just"/>
            <a:r>
              <a:rPr lang="en-US" dirty="0"/>
              <a:t>If it is 0, it indicates that the programmer does not want to use the interrupt, so control continues with the next instruction cycle. </a:t>
            </a:r>
          </a:p>
          <a:p>
            <a:pPr lvl="0" algn="just"/>
            <a:r>
              <a:rPr lang="en-US" dirty="0"/>
              <a:t>If IEN is 1, control checks the flag bits. </a:t>
            </a:r>
          </a:p>
          <a:p>
            <a:pPr lvl="0" algn="just"/>
            <a:r>
              <a:rPr lang="en-US" dirty="0"/>
              <a:t>If both flags are 0, it indicates that neither the input nor the output registers are ready for transfer of information. </a:t>
            </a:r>
          </a:p>
          <a:p>
            <a:pPr lvl="0" algn="just"/>
            <a:r>
              <a:rPr lang="en-US" dirty="0"/>
              <a:t>In this case, control continues with the next instruction cycle. If either flag is set to 1 while IEN = 1, flip-flop R is set to 1. </a:t>
            </a:r>
          </a:p>
          <a:p>
            <a:pPr algn="just"/>
            <a:r>
              <a:rPr lang="en-US" dirty="0"/>
              <a:t>At the end of the execute phase, control checks the value of R, and if it is equal to 1, it goes to an interrupt cycle instead of an instruction cycle.</a:t>
            </a:r>
          </a:p>
          <a:p>
            <a:pPr marL="0" indent="0">
              <a:buNone/>
            </a:pPr>
            <a:endParaRPr lang="en-IN" dirty="0"/>
          </a:p>
        </p:txBody>
      </p:sp>
    </p:spTree>
    <p:extLst>
      <p:ext uri="{BB962C8B-B14F-4D97-AF65-F5344CB8AC3E}">
        <p14:creationId xmlns:p14="http://schemas.microsoft.com/office/powerpoint/2010/main" val="31561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0A2C-A0D4-45F2-99CD-50D4014A9D83}"/>
              </a:ext>
            </a:extLst>
          </p:cNvPr>
          <p:cNvSpPr>
            <a:spLocks noGrp="1"/>
          </p:cNvSpPr>
          <p:nvPr>
            <p:ph type="title"/>
          </p:nvPr>
        </p:nvSpPr>
        <p:spPr/>
        <p:txBody>
          <a:bodyPr/>
          <a:lstStyle/>
          <a:p>
            <a:r>
              <a:rPr lang="en-US" dirty="0"/>
              <a:t>Register transfer statements for Interrupt cycle</a:t>
            </a:r>
            <a:endParaRPr lang="en-IN" dirty="0"/>
          </a:p>
        </p:txBody>
      </p:sp>
      <p:sp>
        <p:nvSpPr>
          <p:cNvPr id="3" name="Content Placeholder 2">
            <a:extLst>
              <a:ext uri="{FF2B5EF4-FFF2-40B4-BE49-F238E27FC236}">
                <a16:creationId xmlns:a16="http://schemas.microsoft.com/office/drawing/2014/main" id="{DC75766A-74CF-47A3-892A-6F93D865B83C}"/>
              </a:ext>
            </a:extLst>
          </p:cNvPr>
          <p:cNvSpPr>
            <a:spLocks noGrp="1"/>
          </p:cNvSpPr>
          <p:nvPr>
            <p:ph idx="1"/>
          </p:nvPr>
        </p:nvSpPr>
        <p:spPr/>
        <p:txBody>
          <a:bodyPr/>
          <a:lstStyle/>
          <a:p>
            <a:pPr lvl="0" algn="just"/>
            <a:r>
              <a:rPr lang="en-US" dirty="0"/>
              <a:t>The flip-flop is set to 1 if IEN = 1 and either FGI or FGO are equal to 1. This can happen with any clock transition except when timing signals T</a:t>
            </a:r>
            <a:r>
              <a:rPr lang="en-US" baseline="-25000" dirty="0"/>
              <a:t>0</a:t>
            </a:r>
            <a:r>
              <a:rPr lang="en-US" dirty="0"/>
              <a:t>, T</a:t>
            </a:r>
            <a:r>
              <a:rPr lang="en-US" baseline="-25000" dirty="0"/>
              <a:t>1</a:t>
            </a:r>
            <a:r>
              <a:rPr lang="en-US" dirty="0"/>
              <a:t> or T</a:t>
            </a:r>
            <a:r>
              <a:rPr lang="en-US" baseline="-25000" dirty="0"/>
              <a:t>2</a:t>
            </a:r>
            <a:r>
              <a:rPr lang="en-US" dirty="0"/>
              <a:t> are active.</a:t>
            </a:r>
          </a:p>
          <a:p>
            <a:pPr lvl="0" algn="just"/>
            <a:r>
              <a:rPr lang="en-US" dirty="0"/>
              <a:t>The condition for setting flip-flop R = 1 can be expressed with the following register transfer statement:</a:t>
            </a:r>
          </a:p>
          <a:p>
            <a:pPr marL="0" indent="0" algn="ctr">
              <a:buNone/>
            </a:pPr>
            <a:r>
              <a:rPr lang="en-US" dirty="0"/>
              <a:t>T</a:t>
            </a:r>
            <a:r>
              <a:rPr lang="en-US" baseline="-25000" dirty="0"/>
              <a:t>0</a:t>
            </a:r>
            <a:r>
              <a:rPr lang="en-US" dirty="0">
                <a:sym typeface="Symbol" panose="05050102010706020507" pitchFamily="18" charset="2"/>
              </a:rPr>
              <a:t> </a:t>
            </a:r>
            <a:r>
              <a:rPr lang="en-US" dirty="0"/>
              <a:t>T</a:t>
            </a:r>
            <a:r>
              <a:rPr lang="en-US" baseline="-25000" dirty="0"/>
              <a:t>1</a:t>
            </a:r>
            <a:r>
              <a:rPr lang="en-US" dirty="0">
                <a:sym typeface="Symbol" panose="05050102010706020507" pitchFamily="18" charset="2"/>
              </a:rPr>
              <a:t> </a:t>
            </a:r>
            <a:r>
              <a:rPr lang="en-US" dirty="0"/>
              <a:t>T</a:t>
            </a:r>
            <a:r>
              <a:rPr lang="en-US" baseline="-25000" dirty="0"/>
              <a:t>2</a:t>
            </a:r>
            <a:r>
              <a:rPr lang="en-US" dirty="0">
                <a:sym typeface="Symbol" panose="05050102010706020507" pitchFamily="18" charset="2"/>
              </a:rPr>
              <a:t></a:t>
            </a:r>
            <a:r>
              <a:rPr lang="en-US" baseline="-25000" dirty="0"/>
              <a:t> </a:t>
            </a:r>
            <a:r>
              <a:rPr lang="en-US" dirty="0"/>
              <a:t>(IEN) (FGI + FGO): R </a:t>
            </a:r>
            <a:r>
              <a:rPr lang="en-US" dirty="0">
                <a:sym typeface="Symbol" panose="05050102010706020507" pitchFamily="18" charset="2"/>
              </a:rPr>
              <a:t></a:t>
            </a:r>
            <a:r>
              <a:rPr lang="en-US" dirty="0"/>
              <a:t> 1</a:t>
            </a:r>
          </a:p>
          <a:p>
            <a:pPr lvl="0" algn="just"/>
            <a:r>
              <a:rPr lang="en-US" dirty="0"/>
              <a:t>The symbol + between FGI and FGO in the control function designates a logic OR operation. This is AND with IEN and T</a:t>
            </a:r>
            <a:r>
              <a:rPr lang="en-US" baseline="-25000" dirty="0"/>
              <a:t>0</a:t>
            </a:r>
            <a:r>
              <a:rPr lang="en-US" dirty="0">
                <a:sym typeface="Symbol" panose="05050102010706020507" pitchFamily="18" charset="2"/>
              </a:rPr>
              <a:t> </a:t>
            </a:r>
            <a:r>
              <a:rPr lang="en-US" dirty="0"/>
              <a:t>T</a:t>
            </a:r>
            <a:r>
              <a:rPr lang="en-US" baseline="-25000" dirty="0"/>
              <a:t>1</a:t>
            </a:r>
            <a:r>
              <a:rPr lang="en-US" dirty="0">
                <a:sym typeface="Symbol" panose="05050102010706020507" pitchFamily="18" charset="2"/>
              </a:rPr>
              <a:t></a:t>
            </a:r>
            <a:r>
              <a:rPr lang="en-US" dirty="0"/>
              <a:t> T</a:t>
            </a:r>
            <a:r>
              <a:rPr lang="en-US" baseline="-25000" dirty="0"/>
              <a:t>2</a:t>
            </a:r>
            <a:r>
              <a:rPr lang="en-US" dirty="0">
                <a:sym typeface="Symbol" panose="05050102010706020507" pitchFamily="18" charset="2"/>
              </a:rPr>
              <a:t></a:t>
            </a:r>
            <a:r>
              <a:rPr lang="en-US" dirty="0"/>
              <a:t>.</a:t>
            </a:r>
          </a:p>
          <a:p>
            <a:pPr lvl="0" algn="just"/>
            <a:r>
              <a:rPr lang="en-US" dirty="0"/>
              <a:t>The fetch and decode phases of the instruction cycle must be modified and Replace T</a:t>
            </a:r>
            <a:r>
              <a:rPr lang="en-US" baseline="-25000" dirty="0"/>
              <a:t>0</a:t>
            </a:r>
            <a:r>
              <a:rPr lang="en-US" dirty="0"/>
              <a:t>, T</a:t>
            </a:r>
            <a:r>
              <a:rPr lang="en-US" baseline="-25000" dirty="0"/>
              <a:t>1</a:t>
            </a:r>
            <a:r>
              <a:rPr lang="en-US" dirty="0"/>
              <a:t>, T</a:t>
            </a:r>
            <a:r>
              <a:rPr lang="en-US" baseline="-25000" dirty="0"/>
              <a:t>2</a:t>
            </a:r>
            <a:r>
              <a:rPr lang="en-US" dirty="0"/>
              <a:t>  with  R'T</a:t>
            </a:r>
            <a:r>
              <a:rPr lang="en-US" baseline="-25000" dirty="0"/>
              <a:t>0</a:t>
            </a:r>
            <a:r>
              <a:rPr lang="en-US" dirty="0"/>
              <a:t>, R'T</a:t>
            </a:r>
            <a:r>
              <a:rPr lang="en-US" baseline="-25000" dirty="0"/>
              <a:t>1</a:t>
            </a:r>
            <a:r>
              <a:rPr lang="en-US" dirty="0"/>
              <a:t>, R'T</a:t>
            </a:r>
            <a:r>
              <a:rPr lang="en-US" baseline="-25000" dirty="0"/>
              <a:t>2</a:t>
            </a:r>
            <a:endParaRPr lang="en-US" dirty="0"/>
          </a:p>
          <a:p>
            <a:pPr lvl="0" algn="just"/>
            <a:r>
              <a:rPr lang="en-US" dirty="0"/>
              <a:t>Therefore the interrupt cycle statements are :</a:t>
            </a:r>
          </a:p>
          <a:p>
            <a:pPr marL="2514600" indent="0" algn="just">
              <a:buNone/>
            </a:pPr>
            <a:r>
              <a:rPr lang="en-US" dirty="0"/>
              <a:t>RT</a:t>
            </a:r>
            <a:r>
              <a:rPr lang="en-US" baseline="-25000" dirty="0"/>
              <a:t>0 </a:t>
            </a:r>
            <a:r>
              <a:rPr lang="en-US" dirty="0"/>
              <a:t>: AR </a:t>
            </a:r>
            <a:r>
              <a:rPr lang="en-US" dirty="0">
                <a:sym typeface="Symbol" panose="05050102010706020507" pitchFamily="18" charset="2"/>
              </a:rPr>
              <a:t></a:t>
            </a:r>
            <a:r>
              <a:rPr lang="en-US" dirty="0"/>
              <a:t> 0,  TR </a:t>
            </a:r>
            <a:r>
              <a:rPr lang="en-US" dirty="0">
                <a:sym typeface="Symbol" panose="05050102010706020507" pitchFamily="18" charset="2"/>
              </a:rPr>
              <a:t></a:t>
            </a:r>
            <a:r>
              <a:rPr lang="en-US" dirty="0"/>
              <a:t> PC</a:t>
            </a:r>
          </a:p>
          <a:p>
            <a:pPr marL="2514600" indent="0" algn="just">
              <a:buNone/>
            </a:pPr>
            <a:r>
              <a:rPr lang="en-US" dirty="0"/>
              <a:t>RT</a:t>
            </a:r>
            <a:r>
              <a:rPr lang="en-US" baseline="-25000" dirty="0"/>
              <a:t>1 </a:t>
            </a:r>
            <a:r>
              <a:rPr lang="en-US" dirty="0"/>
              <a:t>: M[AR] </a:t>
            </a:r>
            <a:r>
              <a:rPr lang="en-US" dirty="0">
                <a:sym typeface="Symbol" panose="05050102010706020507" pitchFamily="18" charset="2"/>
              </a:rPr>
              <a:t></a:t>
            </a:r>
            <a:r>
              <a:rPr lang="en-US" dirty="0"/>
              <a:t> TR,  PC </a:t>
            </a:r>
            <a:r>
              <a:rPr lang="en-US" dirty="0">
                <a:sym typeface="Symbol" panose="05050102010706020507" pitchFamily="18" charset="2"/>
              </a:rPr>
              <a:t></a:t>
            </a:r>
            <a:r>
              <a:rPr lang="en-US" dirty="0"/>
              <a:t> 0</a:t>
            </a:r>
          </a:p>
          <a:p>
            <a:pPr marL="2514600" indent="0" algn="just">
              <a:buNone/>
            </a:pPr>
            <a:r>
              <a:rPr lang="en-US" dirty="0"/>
              <a:t>RT</a:t>
            </a:r>
            <a:r>
              <a:rPr lang="en-US" baseline="-25000" dirty="0"/>
              <a:t>2 </a:t>
            </a:r>
            <a:r>
              <a:rPr lang="en-US" dirty="0"/>
              <a:t>: PC </a:t>
            </a:r>
            <a:r>
              <a:rPr lang="en-US" dirty="0">
                <a:sym typeface="Symbol" panose="05050102010706020507" pitchFamily="18" charset="2"/>
              </a:rPr>
              <a:t></a:t>
            </a:r>
            <a:r>
              <a:rPr lang="en-US" dirty="0"/>
              <a:t> PC + 1,  IEN </a:t>
            </a:r>
            <a:r>
              <a:rPr lang="en-US" dirty="0">
                <a:sym typeface="Symbol" panose="05050102010706020507" pitchFamily="18" charset="2"/>
              </a:rPr>
              <a:t></a:t>
            </a:r>
            <a:r>
              <a:rPr lang="en-US" dirty="0"/>
              <a:t> 0,  R </a:t>
            </a:r>
            <a:r>
              <a:rPr lang="en-US" dirty="0">
                <a:sym typeface="Symbol" panose="05050102010706020507" pitchFamily="18" charset="2"/>
              </a:rPr>
              <a:t></a:t>
            </a:r>
            <a:r>
              <a:rPr lang="en-US" dirty="0"/>
              <a:t> 0, SC </a:t>
            </a:r>
            <a:r>
              <a:rPr lang="en-US" dirty="0">
                <a:sym typeface="Symbol" panose="05050102010706020507" pitchFamily="18" charset="2"/>
              </a:rPr>
              <a:t></a:t>
            </a:r>
            <a:r>
              <a:rPr lang="en-US" dirty="0"/>
              <a:t> 0</a:t>
            </a:r>
          </a:p>
          <a:p>
            <a:endParaRPr lang="en-IN" dirty="0"/>
          </a:p>
        </p:txBody>
      </p:sp>
    </p:spTree>
    <p:extLst>
      <p:ext uri="{BB962C8B-B14F-4D97-AF65-F5344CB8AC3E}">
        <p14:creationId xmlns:p14="http://schemas.microsoft.com/office/powerpoint/2010/main" val="201999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B23E-1D06-485B-93B5-B8A8C7F8D6F8}"/>
              </a:ext>
            </a:extLst>
          </p:cNvPr>
          <p:cNvSpPr>
            <a:spLocks noGrp="1"/>
          </p:cNvSpPr>
          <p:nvPr>
            <p:ph type="title"/>
          </p:nvPr>
        </p:nvSpPr>
        <p:spPr/>
        <p:txBody>
          <a:bodyPr/>
          <a:lstStyle/>
          <a:p>
            <a:r>
              <a:rPr lang="en-US" dirty="0"/>
              <a:t>Register transfer statements for Interrupt cycle</a:t>
            </a:r>
            <a:endParaRPr lang="en-IN" dirty="0"/>
          </a:p>
        </p:txBody>
      </p:sp>
      <p:sp>
        <p:nvSpPr>
          <p:cNvPr id="3" name="Content Placeholder 2">
            <a:extLst>
              <a:ext uri="{FF2B5EF4-FFF2-40B4-BE49-F238E27FC236}">
                <a16:creationId xmlns:a16="http://schemas.microsoft.com/office/drawing/2014/main" id="{1A5D2F7C-35C2-4DBE-B9C7-3BDB25B3E2CB}"/>
              </a:ext>
            </a:extLst>
          </p:cNvPr>
          <p:cNvSpPr>
            <a:spLocks noGrp="1"/>
          </p:cNvSpPr>
          <p:nvPr>
            <p:ph idx="1"/>
          </p:nvPr>
        </p:nvSpPr>
        <p:spPr/>
        <p:txBody>
          <a:bodyPr/>
          <a:lstStyle/>
          <a:p>
            <a:pPr lvl="0" algn="just"/>
            <a:r>
              <a:rPr lang="en-US" dirty="0"/>
              <a:t>During the first timing signal AR is cleared to 0, and the content of PC is transferred to the temporary register TR. </a:t>
            </a:r>
          </a:p>
          <a:p>
            <a:pPr lvl="0" algn="just"/>
            <a:r>
              <a:rPr lang="en-US" dirty="0"/>
              <a:t>With the second timing signal, the return address is stored in memory at location 0 and PC is cleared to 0. </a:t>
            </a:r>
          </a:p>
          <a:p>
            <a:pPr lvl="0" algn="just"/>
            <a:r>
              <a:rPr lang="en-US" dirty="0"/>
              <a:t>The third timing signal increments PC to 1, clears IEN and R, and control goes back to T</a:t>
            </a:r>
            <a:r>
              <a:rPr lang="en-US" baseline="-25000" dirty="0"/>
              <a:t>0 </a:t>
            </a:r>
            <a:r>
              <a:rPr lang="en-US" dirty="0"/>
              <a:t>by clearing SC to 0. </a:t>
            </a:r>
          </a:p>
          <a:p>
            <a:pPr algn="just"/>
            <a:r>
              <a:rPr lang="en-US" dirty="0"/>
              <a:t>The beginning of the next instruction cycle has the condition RT</a:t>
            </a:r>
            <a:r>
              <a:rPr lang="en-US" baseline="-25000" dirty="0"/>
              <a:t>0</a:t>
            </a:r>
            <a:r>
              <a:rPr lang="en-US" dirty="0"/>
              <a:t> and the content of PC is equal to 1. The control then goes through an instruction cycle that fetches and executes the BUN instruction in location 1.</a:t>
            </a:r>
          </a:p>
          <a:p>
            <a:endParaRPr lang="en-IN" dirty="0"/>
          </a:p>
        </p:txBody>
      </p:sp>
    </p:spTree>
    <p:extLst>
      <p:ext uri="{BB962C8B-B14F-4D97-AF65-F5344CB8AC3E}">
        <p14:creationId xmlns:p14="http://schemas.microsoft.com/office/powerpoint/2010/main" val="251465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9248-4AF8-4317-8F6C-8D04EDEE3F9D}"/>
              </a:ext>
            </a:extLst>
          </p:cNvPr>
          <p:cNvSpPr>
            <a:spLocks noGrp="1"/>
          </p:cNvSpPr>
          <p:nvPr>
            <p:ph type="title"/>
          </p:nvPr>
        </p:nvSpPr>
        <p:spPr/>
        <p:txBody>
          <a:bodyPr/>
          <a:lstStyle/>
          <a:p>
            <a:r>
              <a:rPr lang="en-US" dirty="0"/>
              <a:t>Demonstration of Interrupt Cycle</a:t>
            </a:r>
            <a:endParaRPr lang="en-IN" dirty="0"/>
          </a:p>
        </p:txBody>
      </p:sp>
      <p:sp>
        <p:nvSpPr>
          <p:cNvPr id="4" name="Rectangle 3">
            <a:extLst>
              <a:ext uri="{FF2B5EF4-FFF2-40B4-BE49-F238E27FC236}">
                <a16:creationId xmlns:a16="http://schemas.microsoft.com/office/drawing/2014/main" id="{FA37763D-0AEF-45F8-A4D0-1DB34CD2AA44}"/>
              </a:ext>
            </a:extLst>
          </p:cNvPr>
          <p:cNvSpPr/>
          <p:nvPr/>
        </p:nvSpPr>
        <p:spPr>
          <a:xfrm>
            <a:off x="2123440" y="125984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E0327CF-9ECE-482D-9D38-6EFAA7692AE4}"/>
              </a:ext>
            </a:extLst>
          </p:cNvPr>
          <p:cNvSpPr/>
          <p:nvPr/>
        </p:nvSpPr>
        <p:spPr>
          <a:xfrm>
            <a:off x="2123440" y="125984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p>
        </p:txBody>
      </p:sp>
      <p:sp>
        <p:nvSpPr>
          <p:cNvPr id="6" name="Rectangle 5">
            <a:extLst>
              <a:ext uri="{FF2B5EF4-FFF2-40B4-BE49-F238E27FC236}">
                <a16:creationId xmlns:a16="http://schemas.microsoft.com/office/drawing/2014/main" id="{37C0B2F0-92B1-4763-A272-96CAFB9F56AA}"/>
              </a:ext>
            </a:extLst>
          </p:cNvPr>
          <p:cNvSpPr/>
          <p:nvPr/>
        </p:nvSpPr>
        <p:spPr>
          <a:xfrm>
            <a:off x="2123440" y="171704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	     BUN	         1120</a:t>
            </a:r>
          </a:p>
        </p:txBody>
      </p:sp>
      <p:sp>
        <p:nvSpPr>
          <p:cNvPr id="7" name="Rectangle 6">
            <a:extLst>
              <a:ext uri="{FF2B5EF4-FFF2-40B4-BE49-F238E27FC236}">
                <a16:creationId xmlns:a16="http://schemas.microsoft.com/office/drawing/2014/main" id="{6DBBE987-BA73-45B8-B57B-59B340B5407A}"/>
              </a:ext>
            </a:extLst>
          </p:cNvPr>
          <p:cNvSpPr/>
          <p:nvPr/>
        </p:nvSpPr>
        <p:spPr>
          <a:xfrm>
            <a:off x="2123440" y="2174240"/>
            <a:ext cx="2971800" cy="1503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8" name="Rectangle 7">
            <a:extLst>
              <a:ext uri="{FF2B5EF4-FFF2-40B4-BE49-F238E27FC236}">
                <a16:creationId xmlns:a16="http://schemas.microsoft.com/office/drawing/2014/main" id="{653D0CDC-6E8E-4392-B0B7-1E8124E117C3}"/>
              </a:ext>
            </a:extLst>
          </p:cNvPr>
          <p:cNvSpPr/>
          <p:nvPr/>
        </p:nvSpPr>
        <p:spPr>
          <a:xfrm>
            <a:off x="2123440" y="3689080"/>
            <a:ext cx="2971800" cy="1152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program</a:t>
            </a:r>
          </a:p>
        </p:txBody>
      </p:sp>
      <p:sp>
        <p:nvSpPr>
          <p:cNvPr id="9" name="Rectangle 8">
            <a:extLst>
              <a:ext uri="{FF2B5EF4-FFF2-40B4-BE49-F238E27FC236}">
                <a16:creationId xmlns:a16="http://schemas.microsoft.com/office/drawing/2014/main" id="{6C0DE55A-82DB-4490-BA1A-DBC683FD17A4}"/>
              </a:ext>
            </a:extLst>
          </p:cNvPr>
          <p:cNvSpPr/>
          <p:nvPr/>
        </p:nvSpPr>
        <p:spPr>
          <a:xfrm>
            <a:off x="2123440" y="484123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0</a:t>
            </a:r>
          </a:p>
        </p:txBody>
      </p:sp>
      <p:sp>
        <p:nvSpPr>
          <p:cNvPr id="10" name="TextBox 9">
            <a:extLst>
              <a:ext uri="{FF2B5EF4-FFF2-40B4-BE49-F238E27FC236}">
                <a16:creationId xmlns:a16="http://schemas.microsoft.com/office/drawing/2014/main" id="{01912DCE-9A06-4FBE-9FAD-CDCBA34CBA29}"/>
              </a:ext>
            </a:extLst>
          </p:cNvPr>
          <p:cNvSpPr txBox="1"/>
          <p:nvPr/>
        </p:nvSpPr>
        <p:spPr>
          <a:xfrm>
            <a:off x="1690448" y="1302704"/>
            <a:ext cx="301686" cy="369332"/>
          </a:xfrm>
          <a:prstGeom prst="rect">
            <a:avLst/>
          </a:prstGeom>
          <a:noFill/>
        </p:spPr>
        <p:txBody>
          <a:bodyPr wrap="none" rtlCol="0">
            <a:spAutoFit/>
          </a:bodyPr>
          <a:lstStyle/>
          <a:p>
            <a:r>
              <a:rPr lang="en-US" dirty="0"/>
              <a:t>0</a:t>
            </a:r>
          </a:p>
        </p:txBody>
      </p:sp>
      <p:sp>
        <p:nvSpPr>
          <p:cNvPr id="11" name="TextBox 10">
            <a:extLst>
              <a:ext uri="{FF2B5EF4-FFF2-40B4-BE49-F238E27FC236}">
                <a16:creationId xmlns:a16="http://schemas.microsoft.com/office/drawing/2014/main" id="{E6872D23-382C-453A-99C9-CBB561939BB1}"/>
              </a:ext>
            </a:extLst>
          </p:cNvPr>
          <p:cNvSpPr txBox="1"/>
          <p:nvPr/>
        </p:nvSpPr>
        <p:spPr>
          <a:xfrm>
            <a:off x="1689902" y="1758136"/>
            <a:ext cx="301686" cy="369332"/>
          </a:xfrm>
          <a:prstGeom prst="rect">
            <a:avLst/>
          </a:prstGeom>
          <a:noFill/>
        </p:spPr>
        <p:txBody>
          <a:bodyPr wrap="none" rtlCol="0">
            <a:spAutoFit/>
          </a:bodyPr>
          <a:lstStyle/>
          <a:p>
            <a:r>
              <a:rPr lang="en-US" dirty="0"/>
              <a:t>1</a:t>
            </a:r>
          </a:p>
        </p:txBody>
      </p:sp>
      <p:sp>
        <p:nvSpPr>
          <p:cNvPr id="12" name="TextBox 11">
            <a:extLst>
              <a:ext uri="{FF2B5EF4-FFF2-40B4-BE49-F238E27FC236}">
                <a16:creationId xmlns:a16="http://schemas.microsoft.com/office/drawing/2014/main" id="{AB58FF00-5625-4625-9BCC-3EEEF7F331E3}"/>
              </a:ext>
            </a:extLst>
          </p:cNvPr>
          <p:cNvSpPr txBox="1"/>
          <p:nvPr/>
        </p:nvSpPr>
        <p:spPr>
          <a:xfrm>
            <a:off x="1138737" y="2555240"/>
            <a:ext cx="998991" cy="369332"/>
          </a:xfrm>
          <a:prstGeom prst="rect">
            <a:avLst/>
          </a:prstGeom>
          <a:noFill/>
        </p:spPr>
        <p:txBody>
          <a:bodyPr wrap="none" rtlCol="0">
            <a:spAutoFit/>
          </a:bodyPr>
          <a:lstStyle/>
          <a:p>
            <a:r>
              <a:rPr lang="en-US" dirty="0"/>
              <a:t>PC = 256</a:t>
            </a:r>
          </a:p>
        </p:txBody>
      </p:sp>
      <p:sp>
        <p:nvSpPr>
          <p:cNvPr id="13" name="TextBox 12">
            <a:extLst>
              <a:ext uri="{FF2B5EF4-FFF2-40B4-BE49-F238E27FC236}">
                <a16:creationId xmlns:a16="http://schemas.microsoft.com/office/drawing/2014/main" id="{09FD4159-C918-4740-95B9-814C25042E57}"/>
              </a:ext>
            </a:extLst>
          </p:cNvPr>
          <p:cNvSpPr txBox="1"/>
          <p:nvPr/>
        </p:nvSpPr>
        <p:spPr>
          <a:xfrm>
            <a:off x="1590040" y="2326640"/>
            <a:ext cx="535724" cy="369332"/>
          </a:xfrm>
          <a:prstGeom prst="rect">
            <a:avLst/>
          </a:prstGeom>
          <a:noFill/>
        </p:spPr>
        <p:txBody>
          <a:bodyPr wrap="none" rtlCol="0">
            <a:spAutoFit/>
          </a:bodyPr>
          <a:lstStyle/>
          <a:p>
            <a:r>
              <a:rPr lang="en-US" dirty="0"/>
              <a:t>255</a:t>
            </a:r>
          </a:p>
        </p:txBody>
      </p:sp>
      <p:sp>
        <p:nvSpPr>
          <p:cNvPr id="14" name="TextBox 13">
            <a:extLst>
              <a:ext uri="{FF2B5EF4-FFF2-40B4-BE49-F238E27FC236}">
                <a16:creationId xmlns:a16="http://schemas.microsoft.com/office/drawing/2014/main" id="{3B8767D8-269A-47CA-92A3-8AF26CE94275}"/>
              </a:ext>
            </a:extLst>
          </p:cNvPr>
          <p:cNvSpPr txBox="1"/>
          <p:nvPr/>
        </p:nvSpPr>
        <p:spPr>
          <a:xfrm>
            <a:off x="2118958" y="5477748"/>
            <a:ext cx="2976281" cy="369332"/>
          </a:xfrm>
          <a:prstGeom prst="rect">
            <a:avLst/>
          </a:prstGeom>
          <a:noFill/>
        </p:spPr>
        <p:txBody>
          <a:bodyPr wrap="square" rtlCol="0">
            <a:spAutoFit/>
          </a:bodyPr>
          <a:lstStyle/>
          <a:p>
            <a:pPr algn="ctr"/>
            <a:r>
              <a:rPr lang="en-US" dirty="0"/>
              <a:t>Before Interrupt</a:t>
            </a:r>
            <a:endParaRPr lang="en-US" baseline="-25000" dirty="0"/>
          </a:p>
        </p:txBody>
      </p:sp>
      <p:sp>
        <p:nvSpPr>
          <p:cNvPr id="15" name="TextBox 14">
            <a:extLst>
              <a:ext uri="{FF2B5EF4-FFF2-40B4-BE49-F238E27FC236}">
                <a16:creationId xmlns:a16="http://schemas.microsoft.com/office/drawing/2014/main" id="{52B67AC2-E70B-486B-82ED-D716FE99618B}"/>
              </a:ext>
            </a:extLst>
          </p:cNvPr>
          <p:cNvSpPr txBox="1"/>
          <p:nvPr/>
        </p:nvSpPr>
        <p:spPr>
          <a:xfrm>
            <a:off x="1466216" y="3698240"/>
            <a:ext cx="652743" cy="369332"/>
          </a:xfrm>
          <a:prstGeom prst="rect">
            <a:avLst/>
          </a:prstGeom>
          <a:noFill/>
        </p:spPr>
        <p:txBody>
          <a:bodyPr wrap="none" rtlCol="0">
            <a:spAutoFit/>
          </a:bodyPr>
          <a:lstStyle/>
          <a:p>
            <a:r>
              <a:rPr lang="en-US" dirty="0"/>
              <a:t>1120</a:t>
            </a:r>
          </a:p>
        </p:txBody>
      </p:sp>
      <p:sp>
        <p:nvSpPr>
          <p:cNvPr id="16" name="Rectangle 15">
            <a:extLst>
              <a:ext uri="{FF2B5EF4-FFF2-40B4-BE49-F238E27FC236}">
                <a16:creationId xmlns:a16="http://schemas.microsoft.com/office/drawing/2014/main" id="{C8F6E6C8-BF9D-4859-B29E-E2CB17FB8BA2}"/>
              </a:ext>
            </a:extLst>
          </p:cNvPr>
          <p:cNvSpPr/>
          <p:nvPr/>
        </p:nvSpPr>
        <p:spPr>
          <a:xfrm>
            <a:off x="6918143" y="125984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99F515-A4F9-44AD-9A97-8C56B95DEEE1}"/>
              </a:ext>
            </a:extLst>
          </p:cNvPr>
          <p:cNvSpPr/>
          <p:nvPr/>
        </p:nvSpPr>
        <p:spPr>
          <a:xfrm>
            <a:off x="6918143" y="125984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256</a:t>
            </a:r>
          </a:p>
        </p:txBody>
      </p:sp>
      <p:sp>
        <p:nvSpPr>
          <p:cNvPr id="18" name="Rectangle 17">
            <a:extLst>
              <a:ext uri="{FF2B5EF4-FFF2-40B4-BE49-F238E27FC236}">
                <a16:creationId xmlns:a16="http://schemas.microsoft.com/office/drawing/2014/main" id="{77C24DFC-4006-4607-8458-81522507D4E1}"/>
              </a:ext>
            </a:extLst>
          </p:cNvPr>
          <p:cNvSpPr/>
          <p:nvPr/>
        </p:nvSpPr>
        <p:spPr>
          <a:xfrm>
            <a:off x="6918143" y="171704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	     BUN	         1120</a:t>
            </a:r>
          </a:p>
        </p:txBody>
      </p:sp>
      <p:sp>
        <p:nvSpPr>
          <p:cNvPr id="19" name="Rectangle 18">
            <a:extLst>
              <a:ext uri="{FF2B5EF4-FFF2-40B4-BE49-F238E27FC236}">
                <a16:creationId xmlns:a16="http://schemas.microsoft.com/office/drawing/2014/main" id="{C5B4B188-FC6C-4CEC-80C2-179CF3456EEC}"/>
              </a:ext>
            </a:extLst>
          </p:cNvPr>
          <p:cNvSpPr/>
          <p:nvPr/>
        </p:nvSpPr>
        <p:spPr>
          <a:xfrm>
            <a:off x="6918143" y="2174240"/>
            <a:ext cx="2971800" cy="1503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20" name="Rectangle 19">
            <a:extLst>
              <a:ext uri="{FF2B5EF4-FFF2-40B4-BE49-F238E27FC236}">
                <a16:creationId xmlns:a16="http://schemas.microsoft.com/office/drawing/2014/main" id="{B6F992A5-5E27-47F7-BBF5-ABBE6C832655}"/>
              </a:ext>
            </a:extLst>
          </p:cNvPr>
          <p:cNvSpPr/>
          <p:nvPr/>
        </p:nvSpPr>
        <p:spPr>
          <a:xfrm>
            <a:off x="6918143" y="3689080"/>
            <a:ext cx="2971800" cy="1152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program</a:t>
            </a:r>
          </a:p>
        </p:txBody>
      </p:sp>
      <p:sp>
        <p:nvSpPr>
          <p:cNvPr id="21" name="Rectangle 20">
            <a:extLst>
              <a:ext uri="{FF2B5EF4-FFF2-40B4-BE49-F238E27FC236}">
                <a16:creationId xmlns:a16="http://schemas.microsoft.com/office/drawing/2014/main" id="{838C8484-6D7C-473D-ABDC-2B11E2FB4F09}"/>
              </a:ext>
            </a:extLst>
          </p:cNvPr>
          <p:cNvSpPr/>
          <p:nvPr/>
        </p:nvSpPr>
        <p:spPr>
          <a:xfrm>
            <a:off x="6918143" y="484123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0</a:t>
            </a:r>
          </a:p>
        </p:txBody>
      </p:sp>
      <p:sp>
        <p:nvSpPr>
          <p:cNvPr id="22" name="TextBox 21">
            <a:extLst>
              <a:ext uri="{FF2B5EF4-FFF2-40B4-BE49-F238E27FC236}">
                <a16:creationId xmlns:a16="http://schemas.microsoft.com/office/drawing/2014/main" id="{A9DCBF4A-B8F3-47AF-B446-6A35735413E9}"/>
              </a:ext>
            </a:extLst>
          </p:cNvPr>
          <p:cNvSpPr txBox="1"/>
          <p:nvPr/>
        </p:nvSpPr>
        <p:spPr>
          <a:xfrm>
            <a:off x="6485151" y="1302704"/>
            <a:ext cx="30168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FEE7AF92-2FE4-4BA4-B74A-A70BA6CBC9D3}"/>
              </a:ext>
            </a:extLst>
          </p:cNvPr>
          <p:cNvSpPr txBox="1"/>
          <p:nvPr/>
        </p:nvSpPr>
        <p:spPr>
          <a:xfrm>
            <a:off x="6162040" y="1759904"/>
            <a:ext cx="764953" cy="369332"/>
          </a:xfrm>
          <a:prstGeom prst="rect">
            <a:avLst/>
          </a:prstGeom>
          <a:noFill/>
        </p:spPr>
        <p:txBody>
          <a:bodyPr wrap="none" rtlCol="0">
            <a:spAutoFit/>
          </a:bodyPr>
          <a:lstStyle/>
          <a:p>
            <a:r>
              <a:rPr lang="en-US" dirty="0"/>
              <a:t>PC = 1</a:t>
            </a:r>
          </a:p>
        </p:txBody>
      </p:sp>
      <p:sp>
        <p:nvSpPr>
          <p:cNvPr id="24" name="TextBox 23">
            <a:extLst>
              <a:ext uri="{FF2B5EF4-FFF2-40B4-BE49-F238E27FC236}">
                <a16:creationId xmlns:a16="http://schemas.microsoft.com/office/drawing/2014/main" id="{1F8CF72A-407F-43EC-ABF9-D0A8A810D412}"/>
              </a:ext>
            </a:extLst>
          </p:cNvPr>
          <p:cNvSpPr txBox="1"/>
          <p:nvPr/>
        </p:nvSpPr>
        <p:spPr>
          <a:xfrm>
            <a:off x="6388316" y="2555240"/>
            <a:ext cx="535724" cy="369332"/>
          </a:xfrm>
          <a:prstGeom prst="rect">
            <a:avLst/>
          </a:prstGeom>
          <a:noFill/>
        </p:spPr>
        <p:txBody>
          <a:bodyPr wrap="none" rtlCol="0">
            <a:spAutoFit/>
          </a:bodyPr>
          <a:lstStyle/>
          <a:p>
            <a:r>
              <a:rPr lang="en-US" dirty="0"/>
              <a:t>256</a:t>
            </a:r>
          </a:p>
        </p:txBody>
      </p:sp>
      <p:sp>
        <p:nvSpPr>
          <p:cNvPr id="25" name="TextBox 24">
            <a:extLst>
              <a:ext uri="{FF2B5EF4-FFF2-40B4-BE49-F238E27FC236}">
                <a16:creationId xmlns:a16="http://schemas.microsoft.com/office/drawing/2014/main" id="{EE720615-B2CE-4808-ADAB-8C9A4C01FE25}"/>
              </a:ext>
            </a:extLst>
          </p:cNvPr>
          <p:cNvSpPr txBox="1"/>
          <p:nvPr/>
        </p:nvSpPr>
        <p:spPr>
          <a:xfrm>
            <a:off x="6384743" y="2326640"/>
            <a:ext cx="535724" cy="369332"/>
          </a:xfrm>
          <a:prstGeom prst="rect">
            <a:avLst/>
          </a:prstGeom>
          <a:noFill/>
        </p:spPr>
        <p:txBody>
          <a:bodyPr wrap="none" rtlCol="0">
            <a:spAutoFit/>
          </a:bodyPr>
          <a:lstStyle/>
          <a:p>
            <a:r>
              <a:rPr lang="en-US" dirty="0"/>
              <a:t>255</a:t>
            </a:r>
          </a:p>
        </p:txBody>
      </p:sp>
      <p:sp>
        <p:nvSpPr>
          <p:cNvPr id="26" name="TextBox 25">
            <a:extLst>
              <a:ext uri="{FF2B5EF4-FFF2-40B4-BE49-F238E27FC236}">
                <a16:creationId xmlns:a16="http://schemas.microsoft.com/office/drawing/2014/main" id="{9E29E5D9-23D2-4DC4-8760-92856E9928E6}"/>
              </a:ext>
            </a:extLst>
          </p:cNvPr>
          <p:cNvSpPr txBox="1"/>
          <p:nvPr/>
        </p:nvSpPr>
        <p:spPr>
          <a:xfrm>
            <a:off x="6913661" y="5477748"/>
            <a:ext cx="2976281" cy="369332"/>
          </a:xfrm>
          <a:prstGeom prst="rect">
            <a:avLst/>
          </a:prstGeom>
          <a:noFill/>
        </p:spPr>
        <p:txBody>
          <a:bodyPr wrap="square" rtlCol="0">
            <a:spAutoFit/>
          </a:bodyPr>
          <a:lstStyle/>
          <a:p>
            <a:pPr algn="ctr"/>
            <a:r>
              <a:rPr lang="en-US" dirty="0"/>
              <a:t>After Interrupt</a:t>
            </a:r>
            <a:endParaRPr lang="en-US" baseline="-25000" dirty="0"/>
          </a:p>
        </p:txBody>
      </p:sp>
      <p:sp>
        <p:nvSpPr>
          <p:cNvPr id="27" name="TextBox 26">
            <a:extLst>
              <a:ext uri="{FF2B5EF4-FFF2-40B4-BE49-F238E27FC236}">
                <a16:creationId xmlns:a16="http://schemas.microsoft.com/office/drawing/2014/main" id="{14C562B9-B317-4D2E-AC49-A60D6D0E3D9E}"/>
              </a:ext>
            </a:extLst>
          </p:cNvPr>
          <p:cNvSpPr txBox="1"/>
          <p:nvPr/>
        </p:nvSpPr>
        <p:spPr>
          <a:xfrm>
            <a:off x="6260919" y="3698240"/>
            <a:ext cx="652743" cy="369332"/>
          </a:xfrm>
          <a:prstGeom prst="rect">
            <a:avLst/>
          </a:prstGeom>
          <a:noFill/>
        </p:spPr>
        <p:txBody>
          <a:bodyPr wrap="none" rtlCol="0">
            <a:spAutoFit/>
          </a:bodyPr>
          <a:lstStyle/>
          <a:p>
            <a:r>
              <a:rPr lang="en-US" dirty="0"/>
              <a:t>1120</a:t>
            </a:r>
          </a:p>
        </p:txBody>
      </p:sp>
    </p:spTree>
    <p:extLst>
      <p:ext uri="{BB962C8B-B14F-4D97-AF65-F5344CB8AC3E}">
        <p14:creationId xmlns:p14="http://schemas.microsoft.com/office/powerpoint/2010/main" val="373186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Complete Computer Description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- 8</a:t>
            </a:r>
          </a:p>
        </p:txBody>
      </p:sp>
    </p:spTree>
    <p:extLst>
      <p:ext uri="{BB962C8B-B14F-4D97-AF65-F5344CB8AC3E}">
        <p14:creationId xmlns:p14="http://schemas.microsoft.com/office/powerpoint/2010/main" val="1518205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C5830A-9318-4056-96AA-8D94717EA901}"/>
              </a:ext>
            </a:extLst>
          </p:cNvPr>
          <p:cNvSpPr/>
          <p:nvPr/>
        </p:nvSpPr>
        <p:spPr>
          <a:xfrm>
            <a:off x="4390600" y="1550984"/>
            <a:ext cx="904875"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PC</a:t>
            </a:r>
            <a:endParaRPr lang="en-US" sz="1250" dirty="0"/>
          </a:p>
        </p:txBody>
      </p:sp>
      <p:sp>
        <p:nvSpPr>
          <p:cNvPr id="5" name="Rectangle 4">
            <a:extLst>
              <a:ext uri="{FF2B5EF4-FFF2-40B4-BE49-F238E27FC236}">
                <a16:creationId xmlns:a16="http://schemas.microsoft.com/office/drawing/2014/main" id="{6E65331B-FD41-40EB-A77F-9286E9832135}"/>
              </a:ext>
            </a:extLst>
          </p:cNvPr>
          <p:cNvSpPr/>
          <p:nvPr/>
        </p:nvSpPr>
        <p:spPr>
          <a:xfrm>
            <a:off x="3872284" y="2075013"/>
            <a:ext cx="193968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M[AR], PC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PC + 1</a:t>
            </a:r>
            <a:endParaRPr lang="en-US" sz="1250" dirty="0"/>
          </a:p>
        </p:txBody>
      </p:sp>
      <p:sp>
        <p:nvSpPr>
          <p:cNvPr id="6" name="Rectangle 5">
            <a:extLst>
              <a:ext uri="{FF2B5EF4-FFF2-40B4-BE49-F238E27FC236}">
                <a16:creationId xmlns:a16="http://schemas.microsoft.com/office/drawing/2014/main" id="{D4EF3F81-0CF3-47B3-AEE8-5C99ED7B6D63}"/>
              </a:ext>
            </a:extLst>
          </p:cNvPr>
          <p:cNvSpPr/>
          <p:nvPr/>
        </p:nvSpPr>
        <p:spPr>
          <a:xfrm>
            <a:off x="3551266" y="2631110"/>
            <a:ext cx="2581715" cy="38033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Decode operation code in IR(12-14)</a:t>
            </a:r>
          </a:p>
          <a:p>
            <a:pPr algn="ctr"/>
            <a:r>
              <a:rPr lang="en-US" sz="1250" dirty="0">
                <a:ea typeface="Cambria Math" panose="02040503050406030204" pitchFamily="18" charset="0"/>
              </a:rPr>
              <a:t>AR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IR(0-11), I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IR(15)</a:t>
            </a:r>
            <a:endParaRPr lang="en-US" sz="1250" dirty="0"/>
          </a:p>
        </p:txBody>
      </p:sp>
      <p:sp>
        <p:nvSpPr>
          <p:cNvPr id="7" name="Diamond 6">
            <a:extLst>
              <a:ext uri="{FF2B5EF4-FFF2-40B4-BE49-F238E27FC236}">
                <a16:creationId xmlns:a16="http://schemas.microsoft.com/office/drawing/2014/main" id="{C61D6815-12E0-47B2-8AC2-286B7C8DB4EA}"/>
              </a:ext>
            </a:extLst>
          </p:cNvPr>
          <p:cNvSpPr/>
          <p:nvPr/>
        </p:nvSpPr>
        <p:spPr>
          <a:xfrm>
            <a:off x="5522792" y="3706084"/>
            <a:ext cx="696060"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D</a:t>
            </a:r>
            <a:r>
              <a:rPr lang="en-US" sz="1250" baseline="-25000" dirty="0"/>
              <a:t>7</a:t>
            </a:r>
          </a:p>
        </p:txBody>
      </p:sp>
      <p:sp>
        <p:nvSpPr>
          <p:cNvPr id="8" name="Diamond 7">
            <a:extLst>
              <a:ext uri="{FF2B5EF4-FFF2-40B4-BE49-F238E27FC236}">
                <a16:creationId xmlns:a16="http://schemas.microsoft.com/office/drawing/2014/main" id="{E1542F85-2AB2-4E57-BCE1-F46B5F45FC57}"/>
              </a:ext>
            </a:extLst>
          </p:cNvPr>
          <p:cNvSpPr/>
          <p:nvPr/>
        </p:nvSpPr>
        <p:spPr>
          <a:xfrm>
            <a:off x="4634725" y="4093137"/>
            <a:ext cx="392907"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a:t>
            </a:r>
            <a:endParaRPr lang="en-US" sz="1250" baseline="-25000" dirty="0"/>
          </a:p>
        </p:txBody>
      </p:sp>
      <p:sp>
        <p:nvSpPr>
          <p:cNvPr id="9" name="Diamond 8">
            <a:extLst>
              <a:ext uri="{FF2B5EF4-FFF2-40B4-BE49-F238E27FC236}">
                <a16:creationId xmlns:a16="http://schemas.microsoft.com/office/drawing/2014/main" id="{D610659C-CB61-4AFE-9923-6607E05F2110}"/>
              </a:ext>
            </a:extLst>
          </p:cNvPr>
          <p:cNvSpPr/>
          <p:nvPr/>
        </p:nvSpPr>
        <p:spPr>
          <a:xfrm>
            <a:off x="7281072" y="4093137"/>
            <a:ext cx="392907"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a:t>
            </a:r>
            <a:endParaRPr lang="en-US" sz="1250" baseline="-25000" dirty="0"/>
          </a:p>
        </p:txBody>
      </p:sp>
      <p:sp>
        <p:nvSpPr>
          <p:cNvPr id="10" name="Rectangle 9">
            <a:extLst>
              <a:ext uri="{FF2B5EF4-FFF2-40B4-BE49-F238E27FC236}">
                <a16:creationId xmlns:a16="http://schemas.microsoft.com/office/drawing/2014/main" id="{78F95AE0-68CE-429C-9B80-5230599D9A3D}"/>
              </a:ext>
            </a:extLst>
          </p:cNvPr>
          <p:cNvSpPr/>
          <p:nvPr/>
        </p:nvSpPr>
        <p:spPr>
          <a:xfrm>
            <a:off x="3741063" y="4840865"/>
            <a:ext cx="1094899" cy="741162"/>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input-output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sp>
        <p:nvSpPr>
          <p:cNvPr id="11" name="Rectangle 10">
            <a:extLst>
              <a:ext uri="{FF2B5EF4-FFF2-40B4-BE49-F238E27FC236}">
                <a16:creationId xmlns:a16="http://schemas.microsoft.com/office/drawing/2014/main" id="{95EBA569-EA12-451A-B73B-DFCF6CC82B82}"/>
              </a:ext>
            </a:extLst>
          </p:cNvPr>
          <p:cNvSpPr/>
          <p:nvPr/>
        </p:nvSpPr>
        <p:spPr>
          <a:xfrm>
            <a:off x="4883402" y="4840865"/>
            <a:ext cx="1457310" cy="741162"/>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a:t>
            </a:r>
          </a:p>
          <a:p>
            <a:pPr algn="ctr"/>
            <a:r>
              <a:rPr lang="en-US" sz="1250" dirty="0"/>
              <a:t>register-reference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sp>
        <p:nvSpPr>
          <p:cNvPr id="12" name="Rectangle 11">
            <a:extLst>
              <a:ext uri="{FF2B5EF4-FFF2-40B4-BE49-F238E27FC236}">
                <a16:creationId xmlns:a16="http://schemas.microsoft.com/office/drawing/2014/main" id="{FC3B9C09-CF1A-4A50-A750-B6011B78FAF5}"/>
              </a:ext>
            </a:extLst>
          </p:cNvPr>
          <p:cNvSpPr/>
          <p:nvPr/>
        </p:nvSpPr>
        <p:spPr>
          <a:xfrm>
            <a:off x="6438109" y="4859994"/>
            <a:ext cx="995363" cy="2592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M[AR]</a:t>
            </a:r>
            <a:endParaRPr lang="en-US" sz="1250" dirty="0"/>
          </a:p>
        </p:txBody>
      </p:sp>
      <p:sp>
        <p:nvSpPr>
          <p:cNvPr id="13" name="Rectangle 12">
            <a:extLst>
              <a:ext uri="{FF2B5EF4-FFF2-40B4-BE49-F238E27FC236}">
                <a16:creationId xmlns:a16="http://schemas.microsoft.com/office/drawing/2014/main" id="{4A05EF70-1D38-4D2E-B1A1-56258BCC3F95}"/>
              </a:ext>
            </a:extLst>
          </p:cNvPr>
          <p:cNvSpPr/>
          <p:nvPr/>
        </p:nvSpPr>
        <p:spPr>
          <a:xfrm>
            <a:off x="7585872" y="4874552"/>
            <a:ext cx="74783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Nothing</a:t>
            </a:r>
          </a:p>
        </p:txBody>
      </p:sp>
      <p:sp>
        <p:nvSpPr>
          <p:cNvPr id="14" name="Rectangle 13">
            <a:extLst>
              <a:ext uri="{FF2B5EF4-FFF2-40B4-BE49-F238E27FC236}">
                <a16:creationId xmlns:a16="http://schemas.microsoft.com/office/drawing/2014/main" id="{8B938553-A846-4053-AF46-B232809AA430}"/>
              </a:ext>
            </a:extLst>
          </p:cNvPr>
          <p:cNvSpPr/>
          <p:nvPr/>
        </p:nvSpPr>
        <p:spPr>
          <a:xfrm>
            <a:off x="6408192" y="5625338"/>
            <a:ext cx="1939680" cy="81527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a:t>
            </a:r>
          </a:p>
          <a:p>
            <a:pPr algn="ctr"/>
            <a:r>
              <a:rPr lang="en-US" sz="1250" dirty="0"/>
              <a:t>memory-reference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cxnSp>
        <p:nvCxnSpPr>
          <p:cNvPr id="15" name="Straight Arrow Connector 14">
            <a:extLst>
              <a:ext uri="{FF2B5EF4-FFF2-40B4-BE49-F238E27FC236}">
                <a16:creationId xmlns:a16="http://schemas.microsoft.com/office/drawing/2014/main" id="{22090ED8-8121-4606-A2FE-744810636716}"/>
              </a:ext>
            </a:extLst>
          </p:cNvPr>
          <p:cNvCxnSpPr>
            <a:stCxn id="4" idx="2"/>
            <a:endCxn id="5" idx="0"/>
          </p:cNvCxnSpPr>
          <p:nvPr/>
        </p:nvCxnSpPr>
        <p:spPr>
          <a:xfrm flipH="1">
            <a:off x="4842125" y="1810757"/>
            <a:ext cx="913" cy="26425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31BE6C-C329-4E45-BE7A-4FABDD142639}"/>
              </a:ext>
            </a:extLst>
          </p:cNvPr>
          <p:cNvCxnSpPr>
            <a:stCxn id="5" idx="2"/>
            <a:endCxn id="6" idx="0"/>
          </p:cNvCxnSpPr>
          <p:nvPr/>
        </p:nvCxnSpPr>
        <p:spPr>
          <a:xfrm flipH="1">
            <a:off x="4842124" y="2334786"/>
            <a:ext cx="1" cy="296324"/>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7" name="Elbow Connector 29">
            <a:extLst>
              <a:ext uri="{FF2B5EF4-FFF2-40B4-BE49-F238E27FC236}">
                <a16:creationId xmlns:a16="http://schemas.microsoft.com/office/drawing/2014/main" id="{7DDB79C2-BEA4-4BAC-B867-0BD495704676}"/>
              </a:ext>
            </a:extLst>
          </p:cNvPr>
          <p:cNvCxnSpPr>
            <a:stCxn id="7" idx="1"/>
            <a:endCxn id="8" idx="0"/>
          </p:cNvCxnSpPr>
          <p:nvPr/>
        </p:nvCxnSpPr>
        <p:spPr>
          <a:xfrm rot="10800000" flipV="1">
            <a:off x="4831180" y="3879265"/>
            <a:ext cx="691613" cy="21387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8" name="Elbow Connector 31">
            <a:extLst>
              <a:ext uri="{FF2B5EF4-FFF2-40B4-BE49-F238E27FC236}">
                <a16:creationId xmlns:a16="http://schemas.microsoft.com/office/drawing/2014/main" id="{D3283820-6DBD-457A-B985-0F9297487E2B}"/>
              </a:ext>
            </a:extLst>
          </p:cNvPr>
          <p:cNvCxnSpPr>
            <a:stCxn id="7" idx="3"/>
            <a:endCxn id="9" idx="0"/>
          </p:cNvCxnSpPr>
          <p:nvPr/>
        </p:nvCxnSpPr>
        <p:spPr>
          <a:xfrm>
            <a:off x="6218852" y="3879266"/>
            <a:ext cx="1258674" cy="21387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9" name="Elbow Connector 32">
            <a:extLst>
              <a:ext uri="{FF2B5EF4-FFF2-40B4-BE49-F238E27FC236}">
                <a16:creationId xmlns:a16="http://schemas.microsoft.com/office/drawing/2014/main" id="{859CA01D-F0C4-4A3B-9B43-8AF1FC416DA6}"/>
              </a:ext>
            </a:extLst>
          </p:cNvPr>
          <p:cNvCxnSpPr>
            <a:stCxn id="8" idx="1"/>
            <a:endCxn id="10" idx="0"/>
          </p:cNvCxnSpPr>
          <p:nvPr/>
        </p:nvCxnSpPr>
        <p:spPr>
          <a:xfrm rot="10800000" flipV="1">
            <a:off x="4288513" y="4266319"/>
            <a:ext cx="346212" cy="574546"/>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0" name="Elbow Connector 35">
            <a:extLst>
              <a:ext uri="{FF2B5EF4-FFF2-40B4-BE49-F238E27FC236}">
                <a16:creationId xmlns:a16="http://schemas.microsoft.com/office/drawing/2014/main" id="{1DC263D4-CCA8-4FE6-B38F-B16BEBB43FD1}"/>
              </a:ext>
            </a:extLst>
          </p:cNvPr>
          <p:cNvCxnSpPr>
            <a:stCxn id="8" idx="3"/>
            <a:endCxn id="11" idx="0"/>
          </p:cNvCxnSpPr>
          <p:nvPr/>
        </p:nvCxnSpPr>
        <p:spPr>
          <a:xfrm>
            <a:off x="5027632" y="4266319"/>
            <a:ext cx="584425" cy="574546"/>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1" name="Elbow Connector 38">
            <a:extLst>
              <a:ext uri="{FF2B5EF4-FFF2-40B4-BE49-F238E27FC236}">
                <a16:creationId xmlns:a16="http://schemas.microsoft.com/office/drawing/2014/main" id="{4FC1277A-F1C2-401A-9F92-FBD3D310DC31}"/>
              </a:ext>
            </a:extLst>
          </p:cNvPr>
          <p:cNvCxnSpPr>
            <a:stCxn id="9" idx="1"/>
            <a:endCxn id="12" idx="0"/>
          </p:cNvCxnSpPr>
          <p:nvPr/>
        </p:nvCxnSpPr>
        <p:spPr>
          <a:xfrm rot="10800000" flipV="1">
            <a:off x="6935792" y="4266318"/>
            <a:ext cx="345281" cy="593675"/>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2" name="Elbow Connector 39">
            <a:extLst>
              <a:ext uri="{FF2B5EF4-FFF2-40B4-BE49-F238E27FC236}">
                <a16:creationId xmlns:a16="http://schemas.microsoft.com/office/drawing/2014/main" id="{FAF53C1B-EE7B-4318-A552-C8D28DD606EF}"/>
              </a:ext>
            </a:extLst>
          </p:cNvPr>
          <p:cNvCxnSpPr>
            <a:cxnSpLocks/>
          </p:cNvCxnSpPr>
          <p:nvPr/>
        </p:nvCxnSpPr>
        <p:spPr>
          <a:xfrm>
            <a:off x="7672000" y="4266319"/>
            <a:ext cx="288000" cy="60823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BFAE03E-1A6F-440C-BC87-F9CF240A4AE7}"/>
              </a:ext>
            </a:extLst>
          </p:cNvPr>
          <p:cNvCxnSpPr>
            <a:stCxn id="12" idx="2"/>
          </p:cNvCxnSpPr>
          <p:nvPr/>
        </p:nvCxnSpPr>
        <p:spPr>
          <a:xfrm>
            <a:off x="6935791" y="5119194"/>
            <a:ext cx="0" cy="506144"/>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67CA49-260F-4F5B-907B-A30515D2035D}"/>
              </a:ext>
            </a:extLst>
          </p:cNvPr>
          <p:cNvCxnSpPr>
            <a:stCxn id="13" idx="2"/>
          </p:cNvCxnSpPr>
          <p:nvPr/>
        </p:nvCxnSpPr>
        <p:spPr>
          <a:xfrm flipH="1">
            <a:off x="7959787" y="5134325"/>
            <a:ext cx="1" cy="49101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664DEF-83D1-413E-854F-0317822F615D}"/>
              </a:ext>
            </a:extLst>
          </p:cNvPr>
          <p:cNvCxnSpPr>
            <a:stCxn id="10" idx="2"/>
          </p:cNvCxnSpPr>
          <p:nvPr/>
        </p:nvCxnSpPr>
        <p:spPr>
          <a:xfrm>
            <a:off x="4288513" y="5582027"/>
            <a:ext cx="0" cy="112918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A3149A-DBB3-44CC-8224-6F86DCF2ABB9}"/>
              </a:ext>
            </a:extLst>
          </p:cNvPr>
          <p:cNvCxnSpPr>
            <a:stCxn id="11" idx="2"/>
          </p:cNvCxnSpPr>
          <p:nvPr/>
        </p:nvCxnSpPr>
        <p:spPr>
          <a:xfrm>
            <a:off x="5612057" y="5582027"/>
            <a:ext cx="0" cy="112918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C62B602-8B4A-45BD-BE5F-215E30580948}"/>
              </a:ext>
            </a:extLst>
          </p:cNvPr>
          <p:cNvCxnSpPr>
            <a:stCxn id="14" idx="2"/>
          </p:cNvCxnSpPr>
          <p:nvPr/>
        </p:nvCxnSpPr>
        <p:spPr>
          <a:xfrm>
            <a:off x="7378032" y="6440616"/>
            <a:ext cx="1" cy="270597"/>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E7981D-77EB-4841-8F47-F5598CE0008B}"/>
              </a:ext>
            </a:extLst>
          </p:cNvPr>
          <p:cNvCxnSpPr/>
          <p:nvPr/>
        </p:nvCxnSpPr>
        <p:spPr>
          <a:xfrm flipH="1">
            <a:off x="3406718" y="6726738"/>
            <a:ext cx="397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Elbow Connector 69">
            <a:extLst>
              <a:ext uri="{FF2B5EF4-FFF2-40B4-BE49-F238E27FC236}">
                <a16:creationId xmlns:a16="http://schemas.microsoft.com/office/drawing/2014/main" id="{B650A953-2741-4A2A-9ED5-C94E28B6FAA7}"/>
              </a:ext>
            </a:extLst>
          </p:cNvPr>
          <p:cNvCxnSpPr/>
          <p:nvPr/>
        </p:nvCxnSpPr>
        <p:spPr>
          <a:xfrm rot="5400000" flipH="1" flipV="1">
            <a:off x="1754765" y="2385181"/>
            <a:ext cx="5993512" cy="2689605"/>
          </a:xfrm>
          <a:prstGeom prst="bentConnector3">
            <a:avLst>
              <a:gd name="adj1" fmla="val 99889"/>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D7C4C04A-A211-4459-83D2-04914C54B81E}"/>
                  </a:ext>
                </a:extLst>
              </p:cNvPr>
              <p:cNvSpPr/>
              <p:nvPr/>
            </p:nvSpPr>
            <p:spPr>
              <a:xfrm>
                <a:off x="4932395" y="1302578"/>
                <a:ext cx="50475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0</m:t>
                          </m:r>
                        </m:sub>
                      </m:sSub>
                    </m:oMath>
                  </m:oMathPara>
                </a14:m>
                <a:endParaRPr lang="en-US" sz="1200" dirty="0"/>
              </a:p>
            </p:txBody>
          </p:sp>
        </mc:Choice>
        <mc:Fallback xmlns="">
          <p:sp>
            <p:nvSpPr>
              <p:cNvPr id="30" name="Rectangle 29">
                <a:extLst>
                  <a:ext uri="{FF2B5EF4-FFF2-40B4-BE49-F238E27FC236}">
                    <a16:creationId xmlns:a16="http://schemas.microsoft.com/office/drawing/2014/main" id="{D7C4C04A-A211-4459-83D2-04914C54B81E}"/>
                  </a:ext>
                </a:extLst>
              </p:cNvPr>
              <p:cNvSpPr>
                <a:spLocks noRot="1" noChangeAspect="1" noMove="1" noResize="1" noEditPoints="1" noAdjustHandles="1" noChangeArrowheads="1" noChangeShapeType="1" noTextEdit="1"/>
              </p:cNvSpPr>
              <p:nvPr/>
            </p:nvSpPr>
            <p:spPr>
              <a:xfrm>
                <a:off x="4932395" y="1302578"/>
                <a:ext cx="504754" cy="27699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83EF4DD-C0D6-40E7-A811-F06BCEB6B21A}"/>
                  </a:ext>
                </a:extLst>
              </p:cNvPr>
              <p:cNvSpPr/>
              <p:nvPr/>
            </p:nvSpPr>
            <p:spPr>
              <a:xfrm>
                <a:off x="5429369" y="1823634"/>
                <a:ext cx="50116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1</m:t>
                          </m:r>
                        </m:sub>
                      </m:sSub>
                    </m:oMath>
                  </m:oMathPara>
                </a14:m>
                <a:endParaRPr lang="en-US" sz="1200" dirty="0"/>
              </a:p>
            </p:txBody>
          </p:sp>
        </mc:Choice>
        <mc:Fallback xmlns="">
          <p:sp>
            <p:nvSpPr>
              <p:cNvPr id="31" name="Rectangle 30">
                <a:extLst>
                  <a:ext uri="{FF2B5EF4-FFF2-40B4-BE49-F238E27FC236}">
                    <a16:creationId xmlns:a16="http://schemas.microsoft.com/office/drawing/2014/main" id="{383EF4DD-C0D6-40E7-A811-F06BCEB6B21A}"/>
                  </a:ext>
                </a:extLst>
              </p:cNvPr>
              <p:cNvSpPr>
                <a:spLocks noRot="1" noChangeAspect="1" noMove="1" noResize="1" noEditPoints="1" noAdjustHandles="1" noChangeArrowheads="1" noChangeShapeType="1" noTextEdit="1"/>
              </p:cNvSpPr>
              <p:nvPr/>
            </p:nvSpPr>
            <p:spPr>
              <a:xfrm>
                <a:off x="5429369" y="1823634"/>
                <a:ext cx="501163" cy="27699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322F92DF-2DC4-4B4F-83DA-0F11141F8350}"/>
                  </a:ext>
                </a:extLst>
              </p:cNvPr>
              <p:cNvSpPr/>
              <p:nvPr/>
            </p:nvSpPr>
            <p:spPr>
              <a:xfrm>
                <a:off x="5749865" y="2385870"/>
                <a:ext cx="50475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2</m:t>
                          </m:r>
                        </m:sub>
                      </m:sSub>
                    </m:oMath>
                  </m:oMathPara>
                </a14:m>
                <a:endParaRPr lang="en-US" sz="1200" dirty="0"/>
              </a:p>
            </p:txBody>
          </p:sp>
        </mc:Choice>
        <mc:Fallback xmlns="">
          <p:sp>
            <p:nvSpPr>
              <p:cNvPr id="32" name="Rectangle 31">
                <a:extLst>
                  <a:ext uri="{FF2B5EF4-FFF2-40B4-BE49-F238E27FC236}">
                    <a16:creationId xmlns:a16="http://schemas.microsoft.com/office/drawing/2014/main" id="{322F92DF-2DC4-4B4F-83DA-0F11141F8350}"/>
                  </a:ext>
                </a:extLst>
              </p:cNvPr>
              <p:cNvSpPr>
                <a:spLocks noRot="1" noChangeAspect="1" noMove="1" noResize="1" noEditPoints="1" noAdjustHandles="1" noChangeArrowheads="1" noChangeShapeType="1" noTextEdit="1"/>
              </p:cNvSpPr>
              <p:nvPr/>
            </p:nvSpPr>
            <p:spPr>
              <a:xfrm>
                <a:off x="5749865" y="2385870"/>
                <a:ext cx="504754" cy="27699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B968A634-7F9E-438E-A167-C77DC6571F10}"/>
                  </a:ext>
                </a:extLst>
              </p:cNvPr>
              <p:cNvSpPr/>
              <p:nvPr/>
            </p:nvSpPr>
            <p:spPr>
              <a:xfrm>
                <a:off x="4488691" y="4595991"/>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33" name="Rectangle 32">
                <a:extLst>
                  <a:ext uri="{FF2B5EF4-FFF2-40B4-BE49-F238E27FC236}">
                    <a16:creationId xmlns:a16="http://schemas.microsoft.com/office/drawing/2014/main" id="{B968A634-7F9E-438E-A167-C77DC6571F10}"/>
                  </a:ext>
                </a:extLst>
              </p:cNvPr>
              <p:cNvSpPr>
                <a:spLocks noRot="1" noChangeAspect="1" noMove="1" noResize="1" noEditPoints="1" noAdjustHandles="1" noChangeArrowheads="1" noChangeShapeType="1" noTextEdit="1"/>
              </p:cNvSpPr>
              <p:nvPr/>
            </p:nvSpPr>
            <p:spPr>
              <a:xfrm>
                <a:off x="4488691" y="4595991"/>
                <a:ext cx="366895" cy="27699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AE57E3-3D2D-4370-8011-8A18064DDE70}"/>
                  </a:ext>
                </a:extLst>
              </p:cNvPr>
              <p:cNvSpPr/>
              <p:nvPr/>
            </p:nvSpPr>
            <p:spPr>
              <a:xfrm>
                <a:off x="6112112" y="4595991"/>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34" name="Rectangle 33">
                <a:extLst>
                  <a:ext uri="{FF2B5EF4-FFF2-40B4-BE49-F238E27FC236}">
                    <a16:creationId xmlns:a16="http://schemas.microsoft.com/office/drawing/2014/main" id="{BDAE57E3-3D2D-4370-8011-8A18064DDE70}"/>
                  </a:ext>
                </a:extLst>
              </p:cNvPr>
              <p:cNvSpPr>
                <a:spLocks noRot="1" noChangeAspect="1" noMove="1" noResize="1" noEditPoints="1" noAdjustHandles="1" noChangeArrowheads="1" noChangeShapeType="1" noTextEdit="1"/>
              </p:cNvSpPr>
              <p:nvPr/>
            </p:nvSpPr>
            <p:spPr>
              <a:xfrm>
                <a:off x="6112112" y="4595991"/>
                <a:ext cx="366895" cy="27699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6102F931-F8C0-4562-B724-B1C81AD49EE4}"/>
                  </a:ext>
                </a:extLst>
              </p:cNvPr>
              <p:cNvSpPr/>
              <p:nvPr/>
            </p:nvSpPr>
            <p:spPr>
              <a:xfrm>
                <a:off x="7183873" y="4612976"/>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35" name="Rectangle 34">
                <a:extLst>
                  <a:ext uri="{FF2B5EF4-FFF2-40B4-BE49-F238E27FC236}">
                    <a16:creationId xmlns:a16="http://schemas.microsoft.com/office/drawing/2014/main" id="{6102F931-F8C0-4562-B724-B1C81AD49EE4}"/>
                  </a:ext>
                </a:extLst>
              </p:cNvPr>
              <p:cNvSpPr>
                <a:spLocks noRot="1" noChangeAspect="1" noMove="1" noResize="1" noEditPoints="1" noAdjustHandles="1" noChangeArrowheads="1" noChangeShapeType="1" noTextEdit="1"/>
              </p:cNvSpPr>
              <p:nvPr/>
            </p:nvSpPr>
            <p:spPr>
              <a:xfrm>
                <a:off x="7183873" y="4612976"/>
                <a:ext cx="366895" cy="27699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1DD5F3F1-F1F0-4977-A790-D5BF60916A06}"/>
                  </a:ext>
                </a:extLst>
              </p:cNvPr>
              <p:cNvSpPr/>
              <p:nvPr/>
            </p:nvSpPr>
            <p:spPr>
              <a:xfrm>
                <a:off x="8077725" y="4625652"/>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36" name="Rectangle 35">
                <a:extLst>
                  <a:ext uri="{FF2B5EF4-FFF2-40B4-BE49-F238E27FC236}">
                    <a16:creationId xmlns:a16="http://schemas.microsoft.com/office/drawing/2014/main" id="{1DD5F3F1-F1F0-4977-A790-D5BF60916A06}"/>
                  </a:ext>
                </a:extLst>
              </p:cNvPr>
              <p:cNvSpPr>
                <a:spLocks noRot="1" noChangeAspect="1" noMove="1" noResize="1" noEditPoints="1" noAdjustHandles="1" noChangeArrowheads="1" noChangeShapeType="1" noTextEdit="1"/>
              </p:cNvSpPr>
              <p:nvPr/>
            </p:nvSpPr>
            <p:spPr>
              <a:xfrm>
                <a:off x="8077725" y="4625652"/>
                <a:ext cx="366895" cy="276999"/>
              </a:xfrm>
              <a:prstGeom prst="rect">
                <a:avLst/>
              </a:prstGeom>
              <a:blipFill>
                <a:blip r:embed="rId6"/>
                <a:stretch>
                  <a:fillRect/>
                </a:stretch>
              </a:blipFill>
            </p:spPr>
            <p:txBody>
              <a:bodyPr/>
              <a:lstStyle/>
              <a:p>
                <a:r>
                  <a:rPr lang="en-IN">
                    <a:noFill/>
                  </a:rPr>
                  <a:t> </a:t>
                </a:r>
              </a:p>
            </p:txBody>
          </p:sp>
        </mc:Fallback>
      </mc:AlternateContent>
      <p:sp>
        <p:nvSpPr>
          <p:cNvPr id="37" name="Rectangle 36">
            <a:extLst>
              <a:ext uri="{FF2B5EF4-FFF2-40B4-BE49-F238E27FC236}">
                <a16:creationId xmlns:a16="http://schemas.microsoft.com/office/drawing/2014/main" id="{512DB738-AC54-429A-9F56-B5341B32E02A}"/>
              </a:ext>
            </a:extLst>
          </p:cNvPr>
          <p:cNvSpPr/>
          <p:nvPr/>
        </p:nvSpPr>
        <p:spPr>
          <a:xfrm>
            <a:off x="4194719" y="3626263"/>
            <a:ext cx="1412887" cy="276999"/>
          </a:xfrm>
          <a:prstGeom prst="rect">
            <a:avLst/>
          </a:prstGeom>
        </p:spPr>
        <p:txBody>
          <a:bodyPr wrap="none">
            <a:spAutoFit/>
          </a:bodyPr>
          <a:lstStyle/>
          <a:p>
            <a:r>
              <a:rPr lang="en-US" sz="1200" dirty="0"/>
              <a:t>(Register or I/O) = 1</a:t>
            </a:r>
          </a:p>
        </p:txBody>
      </p:sp>
      <p:sp>
        <p:nvSpPr>
          <p:cNvPr id="38" name="Rectangle 37">
            <a:extLst>
              <a:ext uri="{FF2B5EF4-FFF2-40B4-BE49-F238E27FC236}">
                <a16:creationId xmlns:a16="http://schemas.microsoft.com/office/drawing/2014/main" id="{C0C6B4FB-0D81-4CE0-A85A-0EA81B122CEA}"/>
              </a:ext>
            </a:extLst>
          </p:cNvPr>
          <p:cNvSpPr/>
          <p:nvPr/>
        </p:nvSpPr>
        <p:spPr>
          <a:xfrm>
            <a:off x="6113839" y="3626263"/>
            <a:ext cx="1682961" cy="276999"/>
          </a:xfrm>
          <a:prstGeom prst="rect">
            <a:avLst/>
          </a:prstGeom>
        </p:spPr>
        <p:txBody>
          <a:bodyPr wrap="none">
            <a:spAutoFit/>
          </a:bodyPr>
          <a:lstStyle/>
          <a:p>
            <a:r>
              <a:rPr lang="en-US" sz="1200" dirty="0"/>
              <a:t>= 0 (Memory-reference)</a:t>
            </a:r>
          </a:p>
        </p:txBody>
      </p:sp>
      <p:sp>
        <p:nvSpPr>
          <p:cNvPr id="39" name="Rectangle 38">
            <a:extLst>
              <a:ext uri="{FF2B5EF4-FFF2-40B4-BE49-F238E27FC236}">
                <a16:creationId xmlns:a16="http://schemas.microsoft.com/office/drawing/2014/main" id="{02D13F56-6E12-44D6-B37E-9ADC605EA910}"/>
              </a:ext>
            </a:extLst>
          </p:cNvPr>
          <p:cNvSpPr/>
          <p:nvPr/>
        </p:nvSpPr>
        <p:spPr>
          <a:xfrm>
            <a:off x="4041745" y="4046778"/>
            <a:ext cx="636713" cy="253916"/>
          </a:xfrm>
          <a:prstGeom prst="rect">
            <a:avLst/>
          </a:prstGeom>
        </p:spPr>
        <p:txBody>
          <a:bodyPr wrap="none">
            <a:spAutoFit/>
          </a:bodyPr>
          <a:lstStyle/>
          <a:p>
            <a:r>
              <a:rPr lang="en-US" sz="1050" dirty="0"/>
              <a:t>(I/O) = 1</a:t>
            </a:r>
          </a:p>
        </p:txBody>
      </p:sp>
      <p:sp>
        <p:nvSpPr>
          <p:cNvPr id="40" name="Rectangle 39">
            <a:extLst>
              <a:ext uri="{FF2B5EF4-FFF2-40B4-BE49-F238E27FC236}">
                <a16:creationId xmlns:a16="http://schemas.microsoft.com/office/drawing/2014/main" id="{1F145993-101A-4043-83B0-881FD9C8A88F}"/>
              </a:ext>
            </a:extLst>
          </p:cNvPr>
          <p:cNvSpPr/>
          <p:nvPr/>
        </p:nvSpPr>
        <p:spPr>
          <a:xfrm>
            <a:off x="4972065" y="4046778"/>
            <a:ext cx="881973" cy="253916"/>
          </a:xfrm>
          <a:prstGeom prst="rect">
            <a:avLst/>
          </a:prstGeom>
        </p:spPr>
        <p:txBody>
          <a:bodyPr wrap="none">
            <a:spAutoFit/>
          </a:bodyPr>
          <a:lstStyle/>
          <a:p>
            <a:r>
              <a:rPr lang="en-US" sz="1050" dirty="0"/>
              <a:t>= 0 (register)</a:t>
            </a:r>
          </a:p>
        </p:txBody>
      </p:sp>
      <p:sp>
        <p:nvSpPr>
          <p:cNvPr id="41" name="Rectangle 40">
            <a:extLst>
              <a:ext uri="{FF2B5EF4-FFF2-40B4-BE49-F238E27FC236}">
                <a16:creationId xmlns:a16="http://schemas.microsoft.com/office/drawing/2014/main" id="{1E08CA70-4D88-4B1D-8FAD-FB863270C4BB}"/>
              </a:ext>
            </a:extLst>
          </p:cNvPr>
          <p:cNvSpPr/>
          <p:nvPr/>
        </p:nvSpPr>
        <p:spPr>
          <a:xfrm>
            <a:off x="6476903" y="4055501"/>
            <a:ext cx="880369" cy="253916"/>
          </a:xfrm>
          <a:prstGeom prst="rect">
            <a:avLst/>
          </a:prstGeom>
        </p:spPr>
        <p:txBody>
          <a:bodyPr wrap="none">
            <a:spAutoFit/>
          </a:bodyPr>
          <a:lstStyle/>
          <a:p>
            <a:r>
              <a:rPr lang="en-US" sz="1050" dirty="0"/>
              <a:t>(indirect) = 1</a:t>
            </a:r>
          </a:p>
        </p:txBody>
      </p:sp>
      <p:sp>
        <p:nvSpPr>
          <p:cNvPr id="42" name="Rectangle 41">
            <a:extLst>
              <a:ext uri="{FF2B5EF4-FFF2-40B4-BE49-F238E27FC236}">
                <a16:creationId xmlns:a16="http://schemas.microsoft.com/office/drawing/2014/main" id="{4C4E3644-7062-4FE4-A403-DD4D373ADA31}"/>
              </a:ext>
            </a:extLst>
          </p:cNvPr>
          <p:cNvSpPr/>
          <p:nvPr/>
        </p:nvSpPr>
        <p:spPr>
          <a:xfrm>
            <a:off x="7568491" y="4055501"/>
            <a:ext cx="779381" cy="253916"/>
          </a:xfrm>
          <a:prstGeom prst="rect">
            <a:avLst/>
          </a:prstGeom>
        </p:spPr>
        <p:txBody>
          <a:bodyPr wrap="none">
            <a:spAutoFit/>
          </a:bodyPr>
          <a:lstStyle/>
          <a:p>
            <a:r>
              <a:rPr lang="en-US" sz="1050" dirty="0"/>
              <a:t>= 0 (direct)</a:t>
            </a:r>
          </a:p>
        </p:txBody>
      </p:sp>
      <p:sp>
        <p:nvSpPr>
          <p:cNvPr id="43" name="Rectangle 42">
            <a:extLst>
              <a:ext uri="{FF2B5EF4-FFF2-40B4-BE49-F238E27FC236}">
                <a16:creationId xmlns:a16="http://schemas.microsoft.com/office/drawing/2014/main" id="{6CE568E7-F0FF-404B-A1AB-515511F8C676}"/>
              </a:ext>
            </a:extLst>
          </p:cNvPr>
          <p:cNvSpPr/>
          <p:nvPr/>
        </p:nvSpPr>
        <p:spPr>
          <a:xfrm>
            <a:off x="5224606" y="221974"/>
            <a:ext cx="1763345" cy="38033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Start</a:t>
            </a:r>
          </a:p>
          <a:p>
            <a:pPr algn="ctr"/>
            <a:r>
              <a:rPr lang="en-US" sz="1250" dirty="0">
                <a:latin typeface="+mj-lt"/>
              </a:rPr>
              <a:t>SC </a:t>
            </a:r>
            <a:r>
              <a:rPr lang="en-US" sz="1250" dirty="0">
                <a:latin typeface="+mj-lt"/>
                <a:ea typeface="Cambria Math" panose="02040503050406030204" pitchFamily="18" charset="0"/>
              </a:rPr>
              <a:t>← 0, </a:t>
            </a:r>
            <a:r>
              <a:rPr lang="en-US" sz="1250" dirty="0">
                <a:latin typeface="+mj-lt"/>
              </a:rPr>
              <a:t>IEN </a:t>
            </a:r>
            <a:r>
              <a:rPr lang="en-US" sz="1250" dirty="0">
                <a:latin typeface="+mj-lt"/>
                <a:ea typeface="Cambria Math" panose="02040503050406030204" pitchFamily="18" charset="0"/>
              </a:rPr>
              <a:t>← 0, </a:t>
            </a:r>
            <a:r>
              <a:rPr lang="en-US" sz="1250" dirty="0">
                <a:latin typeface="+mj-lt"/>
              </a:rPr>
              <a:t>R </a:t>
            </a:r>
            <a:r>
              <a:rPr lang="en-US" sz="1250" dirty="0">
                <a:latin typeface="+mj-lt"/>
                <a:ea typeface="Cambria Math" panose="02040503050406030204" pitchFamily="18" charset="0"/>
              </a:rPr>
              <a:t>← 0</a:t>
            </a:r>
            <a:endParaRPr lang="en-US" sz="1250" dirty="0">
              <a:latin typeface="+mj-lt"/>
            </a:endParaRPr>
          </a:p>
        </p:txBody>
      </p:sp>
      <p:sp>
        <p:nvSpPr>
          <p:cNvPr id="44" name="Diamond 43">
            <a:extLst>
              <a:ext uri="{FF2B5EF4-FFF2-40B4-BE49-F238E27FC236}">
                <a16:creationId xmlns:a16="http://schemas.microsoft.com/office/drawing/2014/main" id="{D919FA55-3A9F-4D79-89BB-81545B247305}"/>
              </a:ext>
            </a:extLst>
          </p:cNvPr>
          <p:cNvSpPr/>
          <p:nvPr/>
        </p:nvSpPr>
        <p:spPr>
          <a:xfrm>
            <a:off x="5818651" y="869030"/>
            <a:ext cx="575256"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R</a:t>
            </a:r>
            <a:endParaRPr lang="en-US" sz="1250" baseline="-25000" dirty="0"/>
          </a:p>
        </p:txBody>
      </p:sp>
      <p:cxnSp>
        <p:nvCxnSpPr>
          <p:cNvPr id="45" name="Straight Arrow Connector 44">
            <a:extLst>
              <a:ext uri="{FF2B5EF4-FFF2-40B4-BE49-F238E27FC236}">
                <a16:creationId xmlns:a16="http://schemas.microsoft.com/office/drawing/2014/main" id="{9EB6719C-2974-44CC-9AC8-E0F77CB89820}"/>
              </a:ext>
            </a:extLst>
          </p:cNvPr>
          <p:cNvCxnSpPr>
            <a:stCxn id="43" idx="2"/>
            <a:endCxn id="44" idx="0"/>
          </p:cNvCxnSpPr>
          <p:nvPr/>
        </p:nvCxnSpPr>
        <p:spPr>
          <a:xfrm>
            <a:off x="6106279" y="602307"/>
            <a:ext cx="0" cy="26672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46" name="Elbow Connector 25">
            <a:extLst>
              <a:ext uri="{FF2B5EF4-FFF2-40B4-BE49-F238E27FC236}">
                <a16:creationId xmlns:a16="http://schemas.microsoft.com/office/drawing/2014/main" id="{0BA019B4-5ECC-4D29-87FA-A979BB742A09}"/>
              </a:ext>
            </a:extLst>
          </p:cNvPr>
          <p:cNvCxnSpPr>
            <a:stCxn id="44" idx="1"/>
            <a:endCxn id="4" idx="0"/>
          </p:cNvCxnSpPr>
          <p:nvPr/>
        </p:nvCxnSpPr>
        <p:spPr>
          <a:xfrm rot="10800000" flipV="1">
            <a:off x="4843037" y="1042212"/>
            <a:ext cx="975614" cy="508772"/>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47" name="Elbow Connector 28">
            <a:extLst>
              <a:ext uri="{FF2B5EF4-FFF2-40B4-BE49-F238E27FC236}">
                <a16:creationId xmlns:a16="http://schemas.microsoft.com/office/drawing/2014/main" id="{AE6D9810-3E25-479E-A2F1-70DE1852F2FA}"/>
              </a:ext>
            </a:extLst>
          </p:cNvPr>
          <p:cNvCxnSpPr>
            <a:stCxn id="6" idx="2"/>
            <a:endCxn id="7" idx="0"/>
          </p:cNvCxnSpPr>
          <p:nvPr/>
        </p:nvCxnSpPr>
        <p:spPr>
          <a:xfrm rot="16200000" flipH="1">
            <a:off x="5009153" y="2844414"/>
            <a:ext cx="694641" cy="1028698"/>
          </a:xfrm>
          <a:prstGeom prst="bentConnector3">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1F44578-305C-44AC-82A6-633F53833F93}"/>
              </a:ext>
            </a:extLst>
          </p:cNvPr>
          <p:cNvSpPr/>
          <p:nvPr/>
        </p:nvSpPr>
        <p:spPr>
          <a:xfrm>
            <a:off x="6761012" y="1540674"/>
            <a:ext cx="1457310"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0, TR </a:t>
            </a:r>
            <a:r>
              <a:rPr lang="en-US" sz="1250" dirty="0">
                <a:latin typeface="Cambria Math" panose="02040503050406030204" pitchFamily="18" charset="0"/>
                <a:ea typeface="Cambria Math" panose="02040503050406030204" pitchFamily="18" charset="0"/>
              </a:rPr>
              <a:t>← PC</a:t>
            </a:r>
            <a:endParaRPr lang="en-US" sz="1250" dirty="0"/>
          </a:p>
        </p:txBody>
      </p:sp>
      <p:sp>
        <p:nvSpPr>
          <p:cNvPr id="49" name="Rectangle 48">
            <a:extLst>
              <a:ext uri="{FF2B5EF4-FFF2-40B4-BE49-F238E27FC236}">
                <a16:creationId xmlns:a16="http://schemas.microsoft.com/office/drawing/2014/main" id="{1E857B17-3ECD-4067-890D-A5AA8735CA63}"/>
              </a:ext>
            </a:extLst>
          </p:cNvPr>
          <p:cNvSpPr/>
          <p:nvPr/>
        </p:nvSpPr>
        <p:spPr>
          <a:xfrm>
            <a:off x="6687234" y="2064703"/>
            <a:ext cx="160304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ea typeface="Cambria Math" panose="02040503050406030204" pitchFamily="18" charset="0"/>
              </a:rPr>
              <a:t>M[AR] </a:t>
            </a:r>
            <a:r>
              <a:rPr lang="en-US" sz="1250" dirty="0">
                <a:latin typeface="Cambria Math" panose="02040503050406030204" pitchFamily="18" charset="0"/>
                <a:ea typeface="Cambria Math" panose="02040503050406030204" pitchFamily="18" charset="0"/>
              </a:rPr>
              <a:t>← </a:t>
            </a:r>
            <a:r>
              <a:rPr lang="en-US" sz="1250" dirty="0">
                <a:latin typeface="+mj-lt"/>
                <a:ea typeface="Cambria Math" panose="02040503050406030204" pitchFamily="18" charset="0"/>
              </a:rPr>
              <a:t>TR</a:t>
            </a:r>
            <a:r>
              <a:rPr lang="en-US" sz="1250" dirty="0">
                <a:ea typeface="Cambria Math" panose="02040503050406030204" pitchFamily="18" charset="0"/>
              </a:rPr>
              <a:t>, PC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0</a:t>
            </a:r>
            <a:endParaRPr lang="en-US" sz="1250" dirty="0"/>
          </a:p>
        </p:txBody>
      </p:sp>
      <p:sp>
        <p:nvSpPr>
          <p:cNvPr id="50" name="Rectangle 49">
            <a:extLst>
              <a:ext uri="{FF2B5EF4-FFF2-40B4-BE49-F238E27FC236}">
                <a16:creationId xmlns:a16="http://schemas.microsoft.com/office/drawing/2014/main" id="{2ED0CBF9-41A4-4E8C-956C-EE7158FA83CC}"/>
              </a:ext>
            </a:extLst>
          </p:cNvPr>
          <p:cNvSpPr/>
          <p:nvPr/>
        </p:nvSpPr>
        <p:spPr>
          <a:xfrm>
            <a:off x="6687233" y="2629214"/>
            <a:ext cx="1603041" cy="41836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latin typeface="+mj-lt"/>
                <a:ea typeface="Cambria Math" panose="02040503050406030204" pitchFamily="18" charset="0"/>
              </a:rPr>
              <a:t> PC ← PC + 1, IEN ← 0, R ← 0, SC ← 0</a:t>
            </a:r>
            <a:endParaRPr lang="en-US" sz="1250" dirty="0">
              <a:latin typeface="+mj-lt"/>
            </a:endParaRPr>
          </a:p>
        </p:txBody>
      </p:sp>
      <p:cxnSp>
        <p:nvCxnSpPr>
          <p:cNvPr id="51" name="Straight Arrow Connector 50">
            <a:extLst>
              <a:ext uri="{FF2B5EF4-FFF2-40B4-BE49-F238E27FC236}">
                <a16:creationId xmlns:a16="http://schemas.microsoft.com/office/drawing/2014/main" id="{37C1EC5F-DE32-4EAB-AE27-5273C5DE2DE8}"/>
              </a:ext>
            </a:extLst>
          </p:cNvPr>
          <p:cNvCxnSpPr>
            <a:stCxn id="48" idx="2"/>
            <a:endCxn id="49" idx="0"/>
          </p:cNvCxnSpPr>
          <p:nvPr/>
        </p:nvCxnSpPr>
        <p:spPr>
          <a:xfrm flipH="1">
            <a:off x="7488755" y="1800447"/>
            <a:ext cx="912" cy="26425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86D7835-5B8C-421B-AF3A-1A28DA2C2FE3}"/>
              </a:ext>
            </a:extLst>
          </p:cNvPr>
          <p:cNvCxnSpPr>
            <a:stCxn id="49" idx="2"/>
            <a:endCxn id="50" idx="0"/>
          </p:cNvCxnSpPr>
          <p:nvPr/>
        </p:nvCxnSpPr>
        <p:spPr>
          <a:xfrm flipH="1">
            <a:off x="7488754" y="2324476"/>
            <a:ext cx="1" cy="30473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45F7CFA5-27E8-46F0-9D4A-4C015757051F}"/>
                  </a:ext>
                </a:extLst>
              </p:cNvPr>
              <p:cNvSpPr/>
              <p:nvPr/>
            </p:nvSpPr>
            <p:spPr>
              <a:xfrm>
                <a:off x="7876970" y="1292268"/>
                <a:ext cx="46467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0</m:t>
                          </m:r>
                        </m:sub>
                      </m:sSub>
                    </m:oMath>
                  </m:oMathPara>
                </a14:m>
                <a:endParaRPr lang="en-US" sz="1200" dirty="0"/>
              </a:p>
            </p:txBody>
          </p:sp>
        </mc:Choice>
        <mc:Fallback xmlns="">
          <p:sp>
            <p:nvSpPr>
              <p:cNvPr id="53" name="Rectangle 52">
                <a:extLst>
                  <a:ext uri="{FF2B5EF4-FFF2-40B4-BE49-F238E27FC236}">
                    <a16:creationId xmlns:a16="http://schemas.microsoft.com/office/drawing/2014/main" id="{45F7CFA5-27E8-46F0-9D4A-4C015757051F}"/>
                  </a:ext>
                </a:extLst>
              </p:cNvPr>
              <p:cNvSpPr>
                <a:spLocks noRot="1" noChangeAspect="1" noMove="1" noResize="1" noEditPoints="1" noAdjustHandles="1" noChangeArrowheads="1" noChangeShapeType="1" noTextEdit="1"/>
              </p:cNvSpPr>
              <p:nvPr/>
            </p:nvSpPr>
            <p:spPr>
              <a:xfrm>
                <a:off x="7876970" y="1292268"/>
                <a:ext cx="464679" cy="276999"/>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C716803A-77AF-4D17-9ACD-DF5B95357F58}"/>
                  </a:ext>
                </a:extLst>
              </p:cNvPr>
              <p:cNvSpPr/>
              <p:nvPr/>
            </p:nvSpPr>
            <p:spPr>
              <a:xfrm>
                <a:off x="7962984" y="1803050"/>
                <a:ext cx="46108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1</m:t>
                          </m:r>
                        </m:sub>
                      </m:sSub>
                    </m:oMath>
                  </m:oMathPara>
                </a14:m>
                <a:endParaRPr lang="en-US" sz="1200" dirty="0"/>
              </a:p>
            </p:txBody>
          </p:sp>
        </mc:Choice>
        <mc:Fallback xmlns="">
          <p:sp>
            <p:nvSpPr>
              <p:cNvPr id="54" name="Rectangle 53">
                <a:extLst>
                  <a:ext uri="{FF2B5EF4-FFF2-40B4-BE49-F238E27FC236}">
                    <a16:creationId xmlns:a16="http://schemas.microsoft.com/office/drawing/2014/main" id="{C716803A-77AF-4D17-9ACD-DF5B95357F58}"/>
                  </a:ext>
                </a:extLst>
              </p:cNvPr>
              <p:cNvSpPr>
                <a:spLocks noRot="1" noChangeAspect="1" noMove="1" noResize="1" noEditPoints="1" noAdjustHandles="1" noChangeArrowheads="1" noChangeShapeType="1" noTextEdit="1"/>
              </p:cNvSpPr>
              <p:nvPr/>
            </p:nvSpPr>
            <p:spPr>
              <a:xfrm>
                <a:off x="7962984" y="1803050"/>
                <a:ext cx="461088" cy="276999"/>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1F073DFC-E6E3-44C2-93C0-51F665D6BC07}"/>
                  </a:ext>
                </a:extLst>
              </p:cNvPr>
              <p:cNvSpPr/>
              <p:nvPr/>
            </p:nvSpPr>
            <p:spPr>
              <a:xfrm>
                <a:off x="7957686" y="2375560"/>
                <a:ext cx="46467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2</m:t>
                          </m:r>
                        </m:sub>
                      </m:sSub>
                    </m:oMath>
                  </m:oMathPara>
                </a14:m>
                <a:endParaRPr lang="en-US" sz="1200" dirty="0"/>
              </a:p>
            </p:txBody>
          </p:sp>
        </mc:Choice>
        <mc:Fallback xmlns="">
          <p:sp>
            <p:nvSpPr>
              <p:cNvPr id="55" name="Rectangle 54">
                <a:extLst>
                  <a:ext uri="{FF2B5EF4-FFF2-40B4-BE49-F238E27FC236}">
                    <a16:creationId xmlns:a16="http://schemas.microsoft.com/office/drawing/2014/main" id="{1F073DFC-E6E3-44C2-93C0-51F665D6BC07}"/>
                  </a:ext>
                </a:extLst>
              </p:cNvPr>
              <p:cNvSpPr>
                <a:spLocks noRot="1" noChangeAspect="1" noMove="1" noResize="1" noEditPoints="1" noAdjustHandles="1" noChangeArrowheads="1" noChangeShapeType="1" noTextEdit="1"/>
              </p:cNvSpPr>
              <p:nvPr/>
            </p:nvSpPr>
            <p:spPr>
              <a:xfrm>
                <a:off x="7957686" y="2375560"/>
                <a:ext cx="464679" cy="276999"/>
              </a:xfrm>
              <a:prstGeom prst="rect">
                <a:avLst/>
              </a:prstGeom>
              <a:blipFill>
                <a:blip r:embed="rId9"/>
                <a:stretch>
                  <a:fillRect/>
                </a:stretch>
              </a:blipFill>
            </p:spPr>
            <p:txBody>
              <a:bodyPr/>
              <a:lstStyle/>
              <a:p>
                <a:r>
                  <a:rPr lang="en-IN">
                    <a:noFill/>
                  </a:rPr>
                  <a:t> </a:t>
                </a:r>
              </a:p>
            </p:txBody>
          </p:sp>
        </mc:Fallback>
      </mc:AlternateContent>
      <p:cxnSp>
        <p:nvCxnSpPr>
          <p:cNvPr id="56" name="Elbow Connector 60">
            <a:extLst>
              <a:ext uri="{FF2B5EF4-FFF2-40B4-BE49-F238E27FC236}">
                <a16:creationId xmlns:a16="http://schemas.microsoft.com/office/drawing/2014/main" id="{061E2C78-066F-4BED-BBEE-1EF43943FF40}"/>
              </a:ext>
            </a:extLst>
          </p:cNvPr>
          <p:cNvCxnSpPr>
            <a:stCxn id="44" idx="3"/>
            <a:endCxn id="48" idx="0"/>
          </p:cNvCxnSpPr>
          <p:nvPr/>
        </p:nvCxnSpPr>
        <p:spPr>
          <a:xfrm>
            <a:off x="6393907" y="1042213"/>
            <a:ext cx="1095760" cy="49846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15187B20-0C9E-4C15-952B-0E47B0ADB1C2}"/>
              </a:ext>
            </a:extLst>
          </p:cNvPr>
          <p:cNvGrpSpPr/>
          <p:nvPr/>
        </p:nvGrpSpPr>
        <p:grpSpPr>
          <a:xfrm>
            <a:off x="6115878" y="740449"/>
            <a:ext cx="2281455" cy="2585217"/>
            <a:chOff x="7424646" y="1582705"/>
            <a:chExt cx="6083882" cy="6893920"/>
          </a:xfrm>
        </p:grpSpPr>
        <p:cxnSp>
          <p:nvCxnSpPr>
            <p:cNvPr id="58" name="Straight Connector 57">
              <a:extLst>
                <a:ext uri="{FF2B5EF4-FFF2-40B4-BE49-F238E27FC236}">
                  <a16:creationId xmlns:a16="http://schemas.microsoft.com/office/drawing/2014/main" id="{047303B1-AC22-470D-BE9E-CC3C7540FF87}"/>
                </a:ext>
              </a:extLst>
            </p:cNvPr>
            <p:cNvCxnSpPr>
              <a:cxnSpLocks/>
            </p:cNvCxnSpPr>
            <p:nvPr/>
          </p:nvCxnSpPr>
          <p:spPr>
            <a:xfrm>
              <a:off x="11114927" y="7598077"/>
              <a:ext cx="0" cy="8785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0D37B0B-A28D-43FA-A30F-43A80EEB7811}"/>
                </a:ext>
              </a:extLst>
            </p:cNvPr>
            <p:cNvCxnSpPr/>
            <p:nvPr/>
          </p:nvCxnSpPr>
          <p:spPr>
            <a:xfrm>
              <a:off x="11108527" y="8458782"/>
              <a:ext cx="24000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94">
              <a:extLst>
                <a:ext uri="{FF2B5EF4-FFF2-40B4-BE49-F238E27FC236}">
                  <a16:creationId xmlns:a16="http://schemas.microsoft.com/office/drawing/2014/main" id="{D987066E-824C-4C4F-9245-1655EC7A5E3E}"/>
                </a:ext>
              </a:extLst>
            </p:cNvPr>
            <p:cNvCxnSpPr/>
            <p:nvPr/>
          </p:nvCxnSpPr>
          <p:spPr>
            <a:xfrm rot="16200000" flipV="1">
              <a:off x="7007043" y="2000308"/>
              <a:ext cx="6883208" cy="6048002"/>
            </a:xfrm>
            <a:prstGeom prst="bentConnector3">
              <a:avLst>
                <a:gd name="adj1" fmla="val 9987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sp>
        <p:nvSpPr>
          <p:cNvPr id="61" name="Rectangle 60">
            <a:extLst>
              <a:ext uri="{FF2B5EF4-FFF2-40B4-BE49-F238E27FC236}">
                <a16:creationId xmlns:a16="http://schemas.microsoft.com/office/drawing/2014/main" id="{689A410F-0942-4C7D-81A3-8A80137CF818}"/>
              </a:ext>
            </a:extLst>
          </p:cNvPr>
          <p:cNvSpPr/>
          <p:nvPr/>
        </p:nvSpPr>
        <p:spPr>
          <a:xfrm>
            <a:off x="4387495" y="789312"/>
            <a:ext cx="1525931" cy="276999"/>
          </a:xfrm>
          <a:prstGeom prst="rect">
            <a:avLst/>
          </a:prstGeom>
        </p:spPr>
        <p:txBody>
          <a:bodyPr wrap="none">
            <a:spAutoFit/>
          </a:bodyPr>
          <a:lstStyle/>
          <a:p>
            <a:r>
              <a:rPr lang="en-US" sz="1200" dirty="0"/>
              <a:t>(Instruction cycle) = 0</a:t>
            </a:r>
          </a:p>
        </p:txBody>
      </p:sp>
      <p:sp>
        <p:nvSpPr>
          <p:cNvPr id="62" name="Rectangle 61">
            <a:extLst>
              <a:ext uri="{FF2B5EF4-FFF2-40B4-BE49-F238E27FC236}">
                <a16:creationId xmlns:a16="http://schemas.microsoft.com/office/drawing/2014/main" id="{6091BC99-69BE-46E1-93D4-BD908EF458AE}"/>
              </a:ext>
            </a:extLst>
          </p:cNvPr>
          <p:cNvSpPr/>
          <p:nvPr/>
        </p:nvSpPr>
        <p:spPr>
          <a:xfrm>
            <a:off x="6375713" y="792320"/>
            <a:ext cx="1410066" cy="276999"/>
          </a:xfrm>
          <a:prstGeom prst="rect">
            <a:avLst/>
          </a:prstGeom>
        </p:spPr>
        <p:txBody>
          <a:bodyPr wrap="none">
            <a:spAutoFit/>
          </a:bodyPr>
          <a:lstStyle/>
          <a:p>
            <a:r>
              <a:rPr lang="en-US" sz="1200" dirty="0"/>
              <a:t>=1 (Interrupt cycle)</a:t>
            </a:r>
          </a:p>
        </p:txBody>
      </p:sp>
    </p:spTree>
    <p:extLst>
      <p:ext uri="{BB962C8B-B14F-4D97-AF65-F5344CB8AC3E}">
        <p14:creationId xmlns:p14="http://schemas.microsoft.com/office/powerpoint/2010/main" val="288366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fade">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500"/>
                                        <p:tgtEl>
                                          <p:spTgt spid="1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fade">
                                      <p:cBhvr>
                                        <p:cTn id="88" dur="500"/>
                                        <p:tgtEl>
                                          <p:spTgt spid="3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500"/>
                                        <p:tgtEl>
                                          <p:spTgt spid="1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500"/>
                                        <p:tgtEl>
                                          <p:spTgt spid="3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500"/>
                                        <p:tgtEl>
                                          <p:spTgt spid="2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500"/>
                                        <p:tgtEl>
                                          <p:spTgt spid="11"/>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500"/>
                                        <p:tgtEl>
                                          <p:spTgt spid="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8"/>
                                        </p:tgtEl>
                                        <p:attrNameLst>
                                          <p:attrName>style.visibility</p:attrName>
                                        </p:attrNameLst>
                                      </p:cBhvr>
                                      <p:to>
                                        <p:strVal val="visible"/>
                                      </p:to>
                                    </p:set>
                                    <p:animEffect transition="in" filter="fade">
                                      <p:cBhvr>
                                        <p:cTn id="130" dur="500"/>
                                        <p:tgtEl>
                                          <p:spTgt spid="3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9"/>
                                        </p:tgtEl>
                                        <p:attrNameLst>
                                          <p:attrName>style.visibility</p:attrName>
                                        </p:attrNameLst>
                                      </p:cBhvr>
                                      <p:to>
                                        <p:strVal val="visible"/>
                                      </p:to>
                                    </p:set>
                                    <p:animEffect transition="in" filter="fade">
                                      <p:cBhvr>
                                        <p:cTn id="135" dur="500"/>
                                        <p:tgtEl>
                                          <p:spTgt spid="9"/>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fade">
                                      <p:cBhvr>
                                        <p:cTn id="140" dur="500"/>
                                        <p:tgtEl>
                                          <p:spTgt spid="21"/>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fade">
                                      <p:cBhvr>
                                        <p:cTn id="143" dur="500"/>
                                        <p:tgtEl>
                                          <p:spTgt spid="4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fade">
                                      <p:cBhvr>
                                        <p:cTn id="148" dur="500"/>
                                        <p:tgtEl>
                                          <p:spTgt spid="35"/>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
                                        </p:tgtEl>
                                        <p:attrNameLst>
                                          <p:attrName>style.visibility</p:attrName>
                                        </p:attrNameLst>
                                      </p:cBhvr>
                                      <p:to>
                                        <p:strVal val="visible"/>
                                      </p:to>
                                    </p:set>
                                    <p:animEffect transition="in" filter="fade">
                                      <p:cBhvr>
                                        <p:cTn id="151" dur="500"/>
                                        <p:tgtEl>
                                          <p:spTgt spid="12"/>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3"/>
                                        </p:tgtEl>
                                        <p:attrNameLst>
                                          <p:attrName>style.visibility</p:attrName>
                                        </p:attrNameLst>
                                      </p:cBhvr>
                                      <p:to>
                                        <p:strVal val="visible"/>
                                      </p:to>
                                    </p:set>
                                    <p:animEffect transition="in" filter="fade">
                                      <p:cBhvr>
                                        <p:cTn id="156" dur="500"/>
                                        <p:tgtEl>
                                          <p:spTgt spid="2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14"/>
                                        </p:tgtEl>
                                        <p:attrNameLst>
                                          <p:attrName>style.visibility</p:attrName>
                                        </p:attrNameLst>
                                      </p:cBhvr>
                                      <p:to>
                                        <p:strVal val="visible"/>
                                      </p:to>
                                    </p:set>
                                    <p:animEffect transition="in" filter="fade">
                                      <p:cBhvr>
                                        <p:cTn id="161" dur="500"/>
                                        <p:tgtEl>
                                          <p:spTgt spid="14"/>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22"/>
                                        </p:tgtEl>
                                        <p:attrNameLst>
                                          <p:attrName>style.visibility</p:attrName>
                                        </p:attrNameLst>
                                      </p:cBhvr>
                                      <p:to>
                                        <p:strVal val="visible"/>
                                      </p:to>
                                    </p:set>
                                    <p:animEffect transition="in" filter="fade">
                                      <p:cBhvr>
                                        <p:cTn id="166" dur="500"/>
                                        <p:tgtEl>
                                          <p:spTgt spid="22"/>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fade">
                                      <p:cBhvr>
                                        <p:cTn id="169" dur="500"/>
                                        <p:tgtEl>
                                          <p:spTgt spid="42"/>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3"/>
                                        </p:tgtEl>
                                        <p:attrNameLst>
                                          <p:attrName>style.visibility</p:attrName>
                                        </p:attrNameLst>
                                      </p:cBhvr>
                                      <p:to>
                                        <p:strVal val="visible"/>
                                      </p:to>
                                    </p:set>
                                    <p:animEffect transition="in" filter="fade">
                                      <p:cBhvr>
                                        <p:cTn id="174" dur="500"/>
                                        <p:tgtEl>
                                          <p:spTgt spid="1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36"/>
                                        </p:tgtEl>
                                        <p:attrNameLst>
                                          <p:attrName>style.visibility</p:attrName>
                                        </p:attrNameLst>
                                      </p:cBhvr>
                                      <p:to>
                                        <p:strVal val="visible"/>
                                      </p:to>
                                    </p:set>
                                    <p:animEffect transition="in" filter="fade">
                                      <p:cBhvr>
                                        <p:cTn id="177" dur="500"/>
                                        <p:tgtEl>
                                          <p:spTgt spid="36"/>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24"/>
                                        </p:tgtEl>
                                        <p:attrNameLst>
                                          <p:attrName>style.visibility</p:attrName>
                                        </p:attrNameLst>
                                      </p:cBhvr>
                                      <p:to>
                                        <p:strVal val="visible"/>
                                      </p:to>
                                    </p:set>
                                    <p:animEffect transition="in" filter="fade">
                                      <p:cBhvr>
                                        <p:cTn id="182" dur="500"/>
                                        <p:tgtEl>
                                          <p:spTgt spid="2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27"/>
                                        </p:tgtEl>
                                        <p:attrNameLst>
                                          <p:attrName>style.visibility</p:attrName>
                                        </p:attrNameLst>
                                      </p:cBhvr>
                                      <p:to>
                                        <p:strVal val="visible"/>
                                      </p:to>
                                    </p:set>
                                    <p:animEffect transition="in" filter="fade">
                                      <p:cBhvr>
                                        <p:cTn id="187" dur="500"/>
                                        <p:tgtEl>
                                          <p:spTgt spid="27"/>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28"/>
                                        </p:tgtEl>
                                        <p:attrNameLst>
                                          <p:attrName>style.visibility</p:attrName>
                                        </p:attrNameLst>
                                      </p:cBhvr>
                                      <p:to>
                                        <p:strVal val="visible"/>
                                      </p:to>
                                    </p:set>
                                    <p:animEffect transition="in" filter="fade">
                                      <p:cBhvr>
                                        <p:cTn id="192" dur="500"/>
                                        <p:tgtEl>
                                          <p:spTgt spid="28"/>
                                        </p:tgtEl>
                                      </p:cBhvr>
                                    </p:animEffect>
                                  </p:childTnLst>
                                </p:cTn>
                              </p:par>
                              <p:par>
                                <p:cTn id="193" presetID="10" presetClass="entr" presetSubtype="0" fill="hold" nodeType="withEffect">
                                  <p:stCondLst>
                                    <p:cond delay="0"/>
                                  </p:stCondLst>
                                  <p:childTnLst>
                                    <p:set>
                                      <p:cBhvr>
                                        <p:cTn id="194" dur="1" fill="hold">
                                          <p:stCondLst>
                                            <p:cond delay="0"/>
                                          </p:stCondLst>
                                        </p:cTn>
                                        <p:tgtEl>
                                          <p:spTgt spid="29"/>
                                        </p:tgtEl>
                                        <p:attrNameLst>
                                          <p:attrName>style.visibility</p:attrName>
                                        </p:attrNameLst>
                                      </p:cBhvr>
                                      <p:to>
                                        <p:strVal val="visible"/>
                                      </p:to>
                                    </p:set>
                                    <p:animEffect transition="in" filter="fade">
                                      <p:cBhvr>
                                        <p:cTn id="195" dur="500"/>
                                        <p:tgtEl>
                                          <p:spTgt spid="29"/>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56"/>
                                        </p:tgtEl>
                                        <p:attrNameLst>
                                          <p:attrName>style.visibility</p:attrName>
                                        </p:attrNameLst>
                                      </p:cBhvr>
                                      <p:to>
                                        <p:strVal val="visible"/>
                                      </p:to>
                                    </p:set>
                                    <p:animEffect transition="in" filter="fade">
                                      <p:cBhvr>
                                        <p:cTn id="200" dur="500"/>
                                        <p:tgtEl>
                                          <p:spTgt spid="56"/>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62"/>
                                        </p:tgtEl>
                                        <p:attrNameLst>
                                          <p:attrName>style.visibility</p:attrName>
                                        </p:attrNameLst>
                                      </p:cBhvr>
                                      <p:to>
                                        <p:strVal val="visible"/>
                                      </p:to>
                                    </p:set>
                                    <p:animEffect transition="in" filter="fade">
                                      <p:cBhvr>
                                        <p:cTn id="203" dur="500"/>
                                        <p:tgtEl>
                                          <p:spTgt spid="62"/>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48"/>
                                        </p:tgtEl>
                                        <p:attrNameLst>
                                          <p:attrName>style.visibility</p:attrName>
                                        </p:attrNameLst>
                                      </p:cBhvr>
                                      <p:to>
                                        <p:strVal val="visible"/>
                                      </p:to>
                                    </p:set>
                                    <p:animEffect transition="in" filter="fade">
                                      <p:cBhvr>
                                        <p:cTn id="208" dur="500"/>
                                        <p:tgtEl>
                                          <p:spTgt spid="48"/>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53"/>
                                        </p:tgtEl>
                                        <p:attrNameLst>
                                          <p:attrName>style.visibility</p:attrName>
                                        </p:attrNameLst>
                                      </p:cBhvr>
                                      <p:to>
                                        <p:strVal val="visible"/>
                                      </p:to>
                                    </p:set>
                                    <p:animEffect transition="in" filter="fade">
                                      <p:cBhvr>
                                        <p:cTn id="211" dur="500"/>
                                        <p:tgtEl>
                                          <p:spTgt spid="53"/>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51"/>
                                        </p:tgtEl>
                                        <p:attrNameLst>
                                          <p:attrName>style.visibility</p:attrName>
                                        </p:attrNameLst>
                                      </p:cBhvr>
                                      <p:to>
                                        <p:strVal val="visible"/>
                                      </p:to>
                                    </p:set>
                                    <p:animEffect transition="in" filter="fade">
                                      <p:cBhvr>
                                        <p:cTn id="216" dur="500"/>
                                        <p:tgtEl>
                                          <p:spTgt spid="51"/>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54"/>
                                        </p:tgtEl>
                                        <p:attrNameLst>
                                          <p:attrName>style.visibility</p:attrName>
                                        </p:attrNameLst>
                                      </p:cBhvr>
                                      <p:to>
                                        <p:strVal val="visible"/>
                                      </p:to>
                                    </p:set>
                                    <p:animEffect transition="in" filter="fade">
                                      <p:cBhvr>
                                        <p:cTn id="221" dur="500"/>
                                        <p:tgtEl>
                                          <p:spTgt spid="5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49"/>
                                        </p:tgtEl>
                                        <p:attrNameLst>
                                          <p:attrName>style.visibility</p:attrName>
                                        </p:attrNameLst>
                                      </p:cBhvr>
                                      <p:to>
                                        <p:strVal val="visible"/>
                                      </p:to>
                                    </p:set>
                                    <p:animEffect transition="in" filter="fade">
                                      <p:cBhvr>
                                        <p:cTn id="224" dur="500"/>
                                        <p:tgtEl>
                                          <p:spTgt spid="49"/>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52"/>
                                        </p:tgtEl>
                                        <p:attrNameLst>
                                          <p:attrName>style.visibility</p:attrName>
                                        </p:attrNameLst>
                                      </p:cBhvr>
                                      <p:to>
                                        <p:strVal val="visible"/>
                                      </p:to>
                                    </p:set>
                                    <p:animEffect transition="in" filter="fade">
                                      <p:cBhvr>
                                        <p:cTn id="229" dur="500"/>
                                        <p:tgtEl>
                                          <p:spTgt spid="52"/>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50"/>
                                        </p:tgtEl>
                                        <p:attrNameLst>
                                          <p:attrName>style.visibility</p:attrName>
                                        </p:attrNameLst>
                                      </p:cBhvr>
                                      <p:to>
                                        <p:strVal val="visible"/>
                                      </p:to>
                                    </p:set>
                                    <p:animEffect transition="in" filter="fade">
                                      <p:cBhvr>
                                        <p:cTn id="234" dur="500"/>
                                        <p:tgtEl>
                                          <p:spTgt spid="50"/>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55"/>
                                        </p:tgtEl>
                                        <p:attrNameLst>
                                          <p:attrName>style.visibility</p:attrName>
                                        </p:attrNameLst>
                                      </p:cBhvr>
                                      <p:to>
                                        <p:strVal val="visible"/>
                                      </p:to>
                                    </p:set>
                                    <p:animEffect transition="in" filter="fade">
                                      <p:cBhvr>
                                        <p:cTn id="237" dur="500"/>
                                        <p:tgtEl>
                                          <p:spTgt spid="55"/>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nodeType="clickEffect">
                                  <p:stCondLst>
                                    <p:cond delay="0"/>
                                  </p:stCondLst>
                                  <p:childTnLst>
                                    <p:set>
                                      <p:cBhvr>
                                        <p:cTn id="241" dur="1" fill="hold">
                                          <p:stCondLst>
                                            <p:cond delay="0"/>
                                          </p:stCondLst>
                                        </p:cTn>
                                        <p:tgtEl>
                                          <p:spTgt spid="57"/>
                                        </p:tgtEl>
                                        <p:attrNameLst>
                                          <p:attrName>style.visibility</p:attrName>
                                        </p:attrNameLst>
                                      </p:cBhvr>
                                      <p:to>
                                        <p:strVal val="visible"/>
                                      </p:to>
                                    </p:set>
                                    <p:animEffect transition="in" filter="fade">
                                      <p:cBhvr>
                                        <p:cTn id="24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animBg="1"/>
      <p:bldP spid="44" grpId="0" animBg="1"/>
      <p:bldP spid="48" grpId="0" animBg="1"/>
      <p:bldP spid="49" grpId="0" animBg="1"/>
      <p:bldP spid="50" grpId="0" animBg="1"/>
      <p:bldP spid="53" grpId="0"/>
      <p:bldP spid="54" grpId="0"/>
      <p:bldP spid="55" grpId="0"/>
      <p:bldP spid="61" grpId="0"/>
      <p:bldP spid="6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Design of Accumulator Unit</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- 9</a:t>
            </a:r>
          </a:p>
        </p:txBody>
      </p:sp>
    </p:spTree>
    <p:extLst>
      <p:ext uri="{BB962C8B-B14F-4D97-AF65-F5344CB8AC3E}">
        <p14:creationId xmlns:p14="http://schemas.microsoft.com/office/powerpoint/2010/main" val="1157672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ED9748-1DF0-4E17-AF13-7147FA6F7C48}"/>
              </a:ext>
            </a:extLst>
          </p:cNvPr>
          <p:cNvSpPr>
            <a:spLocks noGrp="1"/>
          </p:cNvSpPr>
          <p:nvPr>
            <p:ph type="title"/>
          </p:nvPr>
        </p:nvSpPr>
        <p:spPr/>
        <p:txBody>
          <a:bodyPr/>
          <a:lstStyle/>
          <a:p>
            <a:r>
              <a:rPr lang="en-US" dirty="0"/>
              <a:t>Design of Accumulator Logic</a:t>
            </a:r>
            <a:endParaRPr lang="en-IN" dirty="0"/>
          </a:p>
        </p:txBody>
      </p:sp>
      <p:sp>
        <p:nvSpPr>
          <p:cNvPr id="5" name="Content Placeholder 4">
            <a:extLst>
              <a:ext uri="{FF2B5EF4-FFF2-40B4-BE49-F238E27FC236}">
                <a16:creationId xmlns:a16="http://schemas.microsoft.com/office/drawing/2014/main" id="{2BBF45EA-7037-4E97-A5E2-F95A6E6591A8}"/>
              </a:ext>
            </a:extLst>
          </p:cNvPr>
          <p:cNvSpPr>
            <a:spLocks noGrp="1"/>
          </p:cNvSpPr>
          <p:nvPr>
            <p:ph idx="1"/>
          </p:nvPr>
        </p:nvSpPr>
        <p:spPr>
          <a:xfrm>
            <a:off x="131180" y="863444"/>
            <a:ext cx="11929641" cy="711201"/>
          </a:xfrm>
        </p:spPr>
        <p:txBody>
          <a:bodyPr/>
          <a:lstStyle/>
          <a:p>
            <a:r>
              <a:rPr lang="en-US" dirty="0"/>
              <a:t>In order to design the logic associated with AC, it is necessary to extract all the statements that change the content of AC.</a:t>
            </a:r>
          </a:p>
          <a:p>
            <a:endParaRPr lang="en-IN" dirty="0"/>
          </a:p>
        </p:txBody>
      </p:sp>
      <p:sp>
        <p:nvSpPr>
          <p:cNvPr id="6" name="Rectangle 5">
            <a:extLst>
              <a:ext uri="{FF2B5EF4-FFF2-40B4-BE49-F238E27FC236}">
                <a16:creationId xmlns:a16="http://schemas.microsoft.com/office/drawing/2014/main" id="{8BD8F38F-9446-49DE-84BB-D34D85E98DFE}"/>
              </a:ext>
            </a:extLst>
          </p:cNvPr>
          <p:cNvSpPr/>
          <p:nvPr/>
        </p:nvSpPr>
        <p:spPr>
          <a:xfrm>
            <a:off x="398892" y="1776584"/>
            <a:ext cx="3729226"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a:t>
            </a:r>
            <a:r>
              <a:rPr lang="en-US" sz="2400" baseline="-25000" dirty="0">
                <a:latin typeface="Calibri" panose="020F0502020204030204" pitchFamily="34" charset="0"/>
                <a:ea typeface="Calibri" panose="020F0502020204030204" pitchFamily="34" charset="0"/>
                <a:cs typeface="Calibri" panose="020F0502020204030204" pitchFamily="34" charset="0"/>
              </a:rPr>
              <a:t>0</a:t>
            </a:r>
            <a:r>
              <a:rPr lang="en-US" sz="2400" dirty="0">
                <a:latin typeface="Calibri" panose="020F0502020204030204" pitchFamily="34" charset="0"/>
                <a:ea typeface="Calibri" panose="020F0502020204030204" pitchFamily="34" charset="0"/>
                <a:cs typeface="Calibri" panose="020F0502020204030204" pitchFamily="34" charset="0"/>
              </a:rPr>
              <a:t>T</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DR, SC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0</a:t>
            </a:r>
            <a:endParaRPr lang="en-US" sz="2400" dirty="0"/>
          </a:p>
        </p:txBody>
      </p:sp>
      <p:sp>
        <p:nvSpPr>
          <p:cNvPr id="7" name="Rectangle 6">
            <a:extLst>
              <a:ext uri="{FF2B5EF4-FFF2-40B4-BE49-F238E27FC236}">
                <a16:creationId xmlns:a16="http://schemas.microsoft.com/office/drawing/2014/main" id="{DCAC7DCE-4314-44C5-8CA4-78727E1CDE9E}"/>
              </a:ext>
            </a:extLst>
          </p:cNvPr>
          <p:cNvSpPr/>
          <p:nvPr/>
        </p:nvSpPr>
        <p:spPr>
          <a:xfrm>
            <a:off x="6139976" y="1776584"/>
            <a:ext cx="1798890"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AND with </a:t>
            </a:r>
            <a:r>
              <a:rPr lang="en-US" sz="2400" i="1" dirty="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8" name="Rectangle 7">
            <a:extLst>
              <a:ext uri="{FF2B5EF4-FFF2-40B4-BE49-F238E27FC236}">
                <a16:creationId xmlns:a16="http://schemas.microsoft.com/office/drawing/2014/main" id="{F36379AE-50B0-44C5-AE59-274A90704835}"/>
              </a:ext>
            </a:extLst>
          </p:cNvPr>
          <p:cNvSpPr/>
          <p:nvPr/>
        </p:nvSpPr>
        <p:spPr>
          <a:xfrm>
            <a:off x="398892" y="2243964"/>
            <a:ext cx="3697166"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a:t>
            </a:r>
            <a:r>
              <a:rPr lang="en-US" sz="2400" baseline="-25000" dirty="0">
                <a:latin typeface="Calibri" panose="020F0502020204030204" pitchFamily="34" charset="0"/>
                <a:ea typeface="Calibri" panose="020F0502020204030204" pitchFamily="34" charset="0"/>
                <a:cs typeface="Calibri" panose="020F0502020204030204" pitchFamily="34" charset="0"/>
              </a:rPr>
              <a:t>1</a:t>
            </a:r>
            <a:r>
              <a:rPr lang="en-US" sz="2400" dirty="0">
                <a:latin typeface="Calibri" panose="020F0502020204030204" pitchFamily="34" charset="0"/>
                <a:ea typeface="Calibri" panose="020F0502020204030204" pitchFamily="34" charset="0"/>
                <a:cs typeface="Calibri" panose="020F0502020204030204" pitchFamily="34" charset="0"/>
              </a:rPr>
              <a:t>T</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DR, SC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0</a:t>
            </a:r>
            <a:endParaRPr lang="en-US" sz="2400" dirty="0"/>
          </a:p>
        </p:txBody>
      </p:sp>
      <p:sp>
        <p:nvSpPr>
          <p:cNvPr id="9" name="Rectangle 8">
            <a:extLst>
              <a:ext uri="{FF2B5EF4-FFF2-40B4-BE49-F238E27FC236}">
                <a16:creationId xmlns:a16="http://schemas.microsoft.com/office/drawing/2014/main" id="{7D92D51F-438F-4DFA-A353-9B08BE7E3210}"/>
              </a:ext>
            </a:extLst>
          </p:cNvPr>
          <p:cNvSpPr/>
          <p:nvPr/>
        </p:nvSpPr>
        <p:spPr>
          <a:xfrm>
            <a:off x="6139976" y="2243964"/>
            <a:ext cx="1789272"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ADD with </a:t>
            </a:r>
            <a:r>
              <a:rPr lang="en-US" sz="2400" i="1" dirty="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10" name="Rectangle 9">
            <a:extLst>
              <a:ext uri="{FF2B5EF4-FFF2-40B4-BE49-F238E27FC236}">
                <a16:creationId xmlns:a16="http://schemas.microsoft.com/office/drawing/2014/main" id="{270B553D-F0C0-4221-8E47-9A99A6A8D8C5}"/>
              </a:ext>
            </a:extLst>
          </p:cNvPr>
          <p:cNvSpPr/>
          <p:nvPr/>
        </p:nvSpPr>
        <p:spPr>
          <a:xfrm>
            <a:off x="398892" y="2701164"/>
            <a:ext cx="2019464"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a:t>
            </a:r>
            <a:r>
              <a:rPr lang="en-US" sz="2400" baseline="-25000" dirty="0">
                <a:latin typeface="Calibri" panose="020F0502020204030204" pitchFamily="34" charset="0"/>
                <a:ea typeface="Calibri" panose="020F0502020204030204" pitchFamily="34" charset="0"/>
                <a:cs typeface="Calibri" panose="020F0502020204030204" pitchFamily="34" charset="0"/>
              </a:rPr>
              <a:t>2</a:t>
            </a:r>
            <a:r>
              <a:rPr lang="en-US" sz="2400" dirty="0">
                <a:latin typeface="Calibri" panose="020F0502020204030204" pitchFamily="34" charset="0"/>
                <a:ea typeface="Calibri" panose="020F0502020204030204" pitchFamily="34" charset="0"/>
                <a:cs typeface="Calibri" panose="020F0502020204030204" pitchFamily="34" charset="0"/>
              </a:rPr>
              <a:t>T</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DR</a:t>
            </a:r>
            <a:endParaRPr lang="en-US" sz="2400" dirty="0"/>
          </a:p>
        </p:txBody>
      </p:sp>
      <p:sp>
        <p:nvSpPr>
          <p:cNvPr id="11" name="Rectangle 10">
            <a:extLst>
              <a:ext uri="{FF2B5EF4-FFF2-40B4-BE49-F238E27FC236}">
                <a16:creationId xmlns:a16="http://schemas.microsoft.com/office/drawing/2014/main" id="{7DBC307F-C530-428C-A987-78F2771C02F8}"/>
              </a:ext>
            </a:extLst>
          </p:cNvPr>
          <p:cNvSpPr/>
          <p:nvPr/>
        </p:nvSpPr>
        <p:spPr>
          <a:xfrm>
            <a:off x="6139976" y="2701164"/>
            <a:ext cx="2290179"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Transfer from </a:t>
            </a:r>
            <a:r>
              <a:rPr lang="en-US" sz="2400" i="1" dirty="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12" name="Rectangle 11">
            <a:extLst>
              <a:ext uri="{FF2B5EF4-FFF2-40B4-BE49-F238E27FC236}">
                <a16:creationId xmlns:a16="http://schemas.microsoft.com/office/drawing/2014/main" id="{F2CD5AB0-BCB7-4CA1-9063-50CEF1F35A6C}"/>
              </a:ext>
            </a:extLst>
          </p:cNvPr>
          <p:cNvSpPr/>
          <p:nvPr/>
        </p:nvSpPr>
        <p:spPr>
          <a:xfrm>
            <a:off x="398892" y="3148836"/>
            <a:ext cx="4014112" cy="461665"/>
          </a:xfrm>
          <a:prstGeom prst="rect">
            <a:avLst/>
          </a:prstGeom>
        </p:spPr>
        <p:txBody>
          <a:bodyPr wrap="none">
            <a:spAutoFit/>
          </a:bodyPr>
          <a:lstStyle/>
          <a:p>
            <a:r>
              <a:rPr lang="en-US" sz="2400" i="1" dirty="0">
                <a:latin typeface="+mj-lt"/>
                <a:cs typeface="Times New Roman" panose="02020603050405020304" pitchFamily="18" charset="0"/>
              </a:rPr>
              <a:t>pB</a:t>
            </a:r>
            <a:r>
              <a:rPr lang="en-US" sz="2400" i="1" baseline="-25000" dirty="0">
                <a:latin typeface="+mj-lt"/>
                <a:cs typeface="Times New Roman" panose="02020603050405020304" pitchFamily="18" charset="0"/>
              </a:rPr>
              <a:t>11</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AC(0-7) </a:t>
            </a:r>
            <a:r>
              <a:rPr lang="en-US" sz="2400" dirty="0">
                <a:latin typeface="+mj-lt"/>
                <a:ea typeface="Cambria Math" panose="02040503050406030204" pitchFamily="18" charset="0"/>
                <a:cs typeface="Times New Roman" panose="02020603050405020304" pitchFamily="18" charset="0"/>
              </a:rPr>
              <a:t>← INPR, FGI  ← 0</a:t>
            </a:r>
            <a:endParaRPr lang="en-US" sz="2400" baseline="-25000" dirty="0">
              <a:latin typeface="+mj-lt"/>
              <a:cs typeface="Times New Roman" panose="02020603050405020304" pitchFamily="18" charset="0"/>
            </a:endParaRPr>
          </a:p>
        </p:txBody>
      </p:sp>
      <p:sp>
        <p:nvSpPr>
          <p:cNvPr id="13" name="Rectangle 12">
            <a:extLst>
              <a:ext uri="{FF2B5EF4-FFF2-40B4-BE49-F238E27FC236}">
                <a16:creationId xmlns:a16="http://schemas.microsoft.com/office/drawing/2014/main" id="{049D4CB0-E525-4298-84F8-DBD10B6EB60D}"/>
              </a:ext>
            </a:extLst>
          </p:cNvPr>
          <p:cNvSpPr/>
          <p:nvPr/>
        </p:nvSpPr>
        <p:spPr>
          <a:xfrm>
            <a:off x="6139976" y="3145383"/>
            <a:ext cx="2535438"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Transfer from </a:t>
            </a:r>
            <a:r>
              <a:rPr lang="en-US" sz="2400" i="1" dirty="0">
                <a:latin typeface="Calibri" panose="020F0502020204030204" pitchFamily="34" charset="0"/>
                <a:ea typeface="Calibri" panose="020F0502020204030204" pitchFamily="34" charset="0"/>
                <a:cs typeface="Calibri" panose="020F0502020204030204" pitchFamily="34" charset="0"/>
              </a:rPr>
              <a:t>INPR</a:t>
            </a:r>
            <a:endParaRPr lang="en-US" sz="2400" i="1" dirty="0"/>
          </a:p>
        </p:txBody>
      </p:sp>
      <p:sp>
        <p:nvSpPr>
          <p:cNvPr id="14" name="Rectangle 13">
            <a:extLst>
              <a:ext uri="{FF2B5EF4-FFF2-40B4-BE49-F238E27FC236}">
                <a16:creationId xmlns:a16="http://schemas.microsoft.com/office/drawing/2014/main" id="{CB63DC34-C7CE-4C66-8E31-7BD0417CBAE8}"/>
              </a:ext>
            </a:extLst>
          </p:cNvPr>
          <p:cNvSpPr/>
          <p:nvPr/>
        </p:nvSpPr>
        <p:spPr>
          <a:xfrm>
            <a:off x="398892" y="3601507"/>
            <a:ext cx="1897571"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9</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AC’</a:t>
            </a:r>
            <a:endParaRPr lang="en-US" sz="2400" baseline="-25000" dirty="0">
              <a:latin typeface="+mj-lt"/>
              <a:cs typeface="Times New Roman" panose="02020603050405020304" pitchFamily="18" charset="0"/>
            </a:endParaRPr>
          </a:p>
        </p:txBody>
      </p:sp>
      <p:sp>
        <p:nvSpPr>
          <p:cNvPr id="15" name="Rectangle 14">
            <a:extLst>
              <a:ext uri="{FF2B5EF4-FFF2-40B4-BE49-F238E27FC236}">
                <a16:creationId xmlns:a16="http://schemas.microsoft.com/office/drawing/2014/main" id="{B403D1A2-3D2D-4AC6-932B-F396B15BF769}"/>
              </a:ext>
            </a:extLst>
          </p:cNvPr>
          <p:cNvSpPr/>
          <p:nvPr/>
        </p:nvSpPr>
        <p:spPr>
          <a:xfrm>
            <a:off x="6139976" y="3598054"/>
            <a:ext cx="1802416"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Complement</a:t>
            </a:r>
            <a:endParaRPr lang="en-US" sz="2400" i="1" dirty="0"/>
          </a:p>
        </p:txBody>
      </p:sp>
      <p:sp>
        <p:nvSpPr>
          <p:cNvPr id="16" name="Rectangle 15">
            <a:extLst>
              <a:ext uri="{FF2B5EF4-FFF2-40B4-BE49-F238E27FC236}">
                <a16:creationId xmlns:a16="http://schemas.microsoft.com/office/drawing/2014/main" id="{0D73CB1A-6A31-4967-807D-E536764E3A00}"/>
              </a:ext>
            </a:extLst>
          </p:cNvPr>
          <p:cNvSpPr/>
          <p:nvPr/>
        </p:nvSpPr>
        <p:spPr>
          <a:xfrm>
            <a:off x="398892" y="4053708"/>
            <a:ext cx="3813801"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7</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t>
            </a:r>
            <a:r>
              <a:rPr lang="en-US" sz="2400" dirty="0" err="1">
                <a:latin typeface="+mj-lt"/>
                <a:ea typeface="Cambria Math" panose="02040503050406030204" pitchFamily="18" charset="0"/>
                <a:cs typeface="Times New Roman" panose="02020603050405020304" pitchFamily="18" charset="0"/>
              </a:rPr>
              <a:t>shr</a:t>
            </a:r>
            <a:r>
              <a:rPr lang="en-US" sz="2400" dirty="0">
                <a:latin typeface="+mj-lt"/>
                <a:ea typeface="Cambria Math" panose="02040503050406030204" pitchFamily="18" charset="0"/>
                <a:cs typeface="Times New Roman" panose="02020603050405020304" pitchFamily="18" charset="0"/>
              </a:rPr>
              <a:t> AC, AC(15) </a:t>
            </a:r>
            <a:r>
              <a:rPr lang="en-US" sz="2400" dirty="0">
                <a:ea typeface="Cambria Math" panose="02040503050406030204" pitchFamily="18" charset="0"/>
                <a:cs typeface="Times New Roman" panose="02020603050405020304" pitchFamily="18" charset="0"/>
              </a:rPr>
              <a:t>← E</a:t>
            </a:r>
            <a:endParaRPr lang="en-US" sz="2400" baseline="-25000" dirty="0">
              <a:latin typeface="+mj-lt"/>
              <a:cs typeface="Times New Roman" panose="02020603050405020304" pitchFamily="18" charset="0"/>
            </a:endParaRPr>
          </a:p>
        </p:txBody>
      </p:sp>
      <p:sp>
        <p:nvSpPr>
          <p:cNvPr id="17" name="Rectangle 16">
            <a:extLst>
              <a:ext uri="{FF2B5EF4-FFF2-40B4-BE49-F238E27FC236}">
                <a16:creationId xmlns:a16="http://schemas.microsoft.com/office/drawing/2014/main" id="{DC9ABBE3-7FA4-497E-8E8B-88D154E85435}"/>
              </a:ext>
            </a:extLst>
          </p:cNvPr>
          <p:cNvSpPr/>
          <p:nvPr/>
        </p:nvSpPr>
        <p:spPr>
          <a:xfrm>
            <a:off x="6139976" y="4050255"/>
            <a:ext cx="1408078"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Shift right</a:t>
            </a:r>
            <a:endParaRPr lang="en-US" sz="2400" i="1" dirty="0"/>
          </a:p>
        </p:txBody>
      </p:sp>
      <p:sp>
        <p:nvSpPr>
          <p:cNvPr id="18" name="Rectangle 17">
            <a:extLst>
              <a:ext uri="{FF2B5EF4-FFF2-40B4-BE49-F238E27FC236}">
                <a16:creationId xmlns:a16="http://schemas.microsoft.com/office/drawing/2014/main" id="{058EE080-C280-4442-B85B-412867CA9449}"/>
              </a:ext>
            </a:extLst>
          </p:cNvPr>
          <p:cNvSpPr/>
          <p:nvPr/>
        </p:nvSpPr>
        <p:spPr>
          <a:xfrm>
            <a:off x="398892" y="4501850"/>
            <a:ext cx="3621441"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6</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t>
            </a:r>
            <a:r>
              <a:rPr lang="en-US" sz="2400" dirty="0" err="1">
                <a:latin typeface="+mj-lt"/>
                <a:ea typeface="Cambria Math" panose="02040503050406030204" pitchFamily="18" charset="0"/>
                <a:cs typeface="Times New Roman" panose="02020603050405020304" pitchFamily="18" charset="0"/>
              </a:rPr>
              <a:t>shl</a:t>
            </a:r>
            <a:r>
              <a:rPr lang="en-US" sz="2400" dirty="0">
                <a:latin typeface="+mj-lt"/>
                <a:ea typeface="Cambria Math" panose="02040503050406030204" pitchFamily="18" charset="0"/>
                <a:cs typeface="Times New Roman" panose="02020603050405020304" pitchFamily="18" charset="0"/>
              </a:rPr>
              <a:t> AC, AC(0) </a:t>
            </a:r>
            <a:r>
              <a:rPr lang="en-US" sz="2400" dirty="0">
                <a:ea typeface="Cambria Math" panose="02040503050406030204" pitchFamily="18" charset="0"/>
                <a:cs typeface="Times New Roman" panose="02020603050405020304" pitchFamily="18" charset="0"/>
              </a:rPr>
              <a:t>← E</a:t>
            </a:r>
            <a:endParaRPr lang="en-US" sz="2400" baseline="-25000" dirty="0">
              <a:latin typeface="+mj-lt"/>
              <a:cs typeface="Times New Roman" panose="02020603050405020304" pitchFamily="18" charset="0"/>
            </a:endParaRPr>
          </a:p>
        </p:txBody>
      </p:sp>
      <p:sp>
        <p:nvSpPr>
          <p:cNvPr id="19" name="Rectangle 18">
            <a:extLst>
              <a:ext uri="{FF2B5EF4-FFF2-40B4-BE49-F238E27FC236}">
                <a16:creationId xmlns:a16="http://schemas.microsoft.com/office/drawing/2014/main" id="{79F7ECA9-0458-44DF-9689-D71D4E542E47}"/>
              </a:ext>
            </a:extLst>
          </p:cNvPr>
          <p:cNvSpPr/>
          <p:nvPr/>
        </p:nvSpPr>
        <p:spPr>
          <a:xfrm>
            <a:off x="6139976" y="4498397"/>
            <a:ext cx="1243161"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Shift left</a:t>
            </a:r>
            <a:endParaRPr lang="en-US" sz="2400" i="1" dirty="0"/>
          </a:p>
        </p:txBody>
      </p:sp>
      <p:sp>
        <p:nvSpPr>
          <p:cNvPr id="20" name="Rectangle 19">
            <a:extLst>
              <a:ext uri="{FF2B5EF4-FFF2-40B4-BE49-F238E27FC236}">
                <a16:creationId xmlns:a16="http://schemas.microsoft.com/office/drawing/2014/main" id="{DB0535D5-6147-4EA7-BC93-ACFCAB1A9374}"/>
              </a:ext>
            </a:extLst>
          </p:cNvPr>
          <p:cNvSpPr/>
          <p:nvPr/>
        </p:nvSpPr>
        <p:spPr>
          <a:xfrm>
            <a:off x="398892" y="4958580"/>
            <a:ext cx="1727717"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11</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0</a:t>
            </a:r>
            <a:endParaRPr lang="en-US" sz="2400" baseline="-25000" dirty="0">
              <a:latin typeface="+mj-lt"/>
              <a:cs typeface="Times New Roman" panose="02020603050405020304" pitchFamily="18" charset="0"/>
            </a:endParaRPr>
          </a:p>
        </p:txBody>
      </p:sp>
      <p:sp>
        <p:nvSpPr>
          <p:cNvPr id="21" name="Rectangle 20">
            <a:extLst>
              <a:ext uri="{FF2B5EF4-FFF2-40B4-BE49-F238E27FC236}">
                <a16:creationId xmlns:a16="http://schemas.microsoft.com/office/drawing/2014/main" id="{A0FE5BBB-2BAC-4473-9B62-57A6F6C04193}"/>
              </a:ext>
            </a:extLst>
          </p:cNvPr>
          <p:cNvSpPr/>
          <p:nvPr/>
        </p:nvSpPr>
        <p:spPr>
          <a:xfrm>
            <a:off x="6139976" y="4955127"/>
            <a:ext cx="827471"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Clear</a:t>
            </a:r>
            <a:endParaRPr lang="en-US" sz="2400" i="1" dirty="0"/>
          </a:p>
        </p:txBody>
      </p:sp>
      <p:sp>
        <p:nvSpPr>
          <p:cNvPr id="22" name="Rectangle 21">
            <a:extLst>
              <a:ext uri="{FF2B5EF4-FFF2-40B4-BE49-F238E27FC236}">
                <a16:creationId xmlns:a16="http://schemas.microsoft.com/office/drawing/2014/main" id="{3B1BD11C-4623-4CBE-BC0F-FDAAD741C23F}"/>
              </a:ext>
            </a:extLst>
          </p:cNvPr>
          <p:cNvSpPr/>
          <p:nvPr/>
        </p:nvSpPr>
        <p:spPr>
          <a:xfrm>
            <a:off x="398892" y="5406722"/>
            <a:ext cx="2254463"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5</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AC + 1</a:t>
            </a:r>
            <a:endParaRPr lang="en-US" sz="2400" baseline="-25000" dirty="0">
              <a:latin typeface="+mj-lt"/>
              <a:cs typeface="Times New Roman" panose="02020603050405020304" pitchFamily="18" charset="0"/>
            </a:endParaRPr>
          </a:p>
        </p:txBody>
      </p:sp>
      <p:sp>
        <p:nvSpPr>
          <p:cNvPr id="23" name="Rectangle 22">
            <a:extLst>
              <a:ext uri="{FF2B5EF4-FFF2-40B4-BE49-F238E27FC236}">
                <a16:creationId xmlns:a16="http://schemas.microsoft.com/office/drawing/2014/main" id="{90D3C972-0F2C-4A15-92AB-5CDA00F8754E}"/>
              </a:ext>
            </a:extLst>
          </p:cNvPr>
          <p:cNvSpPr/>
          <p:nvPr/>
        </p:nvSpPr>
        <p:spPr>
          <a:xfrm>
            <a:off x="6139976" y="5403269"/>
            <a:ext cx="1471365"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Increment</a:t>
            </a:r>
            <a:endParaRPr lang="en-US" sz="2400" i="1" dirty="0"/>
          </a:p>
        </p:txBody>
      </p:sp>
    </p:spTree>
    <p:extLst>
      <p:ext uri="{BB962C8B-B14F-4D97-AF65-F5344CB8AC3E}">
        <p14:creationId xmlns:p14="http://schemas.microsoft.com/office/powerpoint/2010/main" val="402550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02BE-4C16-4145-84C9-E30CAA2A5346}"/>
              </a:ext>
            </a:extLst>
          </p:cNvPr>
          <p:cNvSpPr>
            <a:spLocks noGrp="1"/>
          </p:cNvSpPr>
          <p:nvPr>
            <p:ph type="title"/>
          </p:nvPr>
        </p:nvSpPr>
        <p:spPr>
          <a:xfrm>
            <a:off x="0" y="1"/>
            <a:ext cx="12192000" cy="711200"/>
          </a:xfrm>
        </p:spPr>
        <p:txBody>
          <a:bodyPr/>
          <a:lstStyle/>
          <a:p>
            <a:r>
              <a:rPr lang="en-IN" dirty="0"/>
              <a:t>Stored Program Organization</a:t>
            </a:r>
          </a:p>
        </p:txBody>
      </p:sp>
      <p:grpSp>
        <p:nvGrpSpPr>
          <p:cNvPr id="4" name="Group 3">
            <a:extLst>
              <a:ext uri="{FF2B5EF4-FFF2-40B4-BE49-F238E27FC236}">
                <a16:creationId xmlns:a16="http://schemas.microsoft.com/office/drawing/2014/main" id="{826C3010-46BA-42BC-B19D-8B9B640F5A7A}"/>
              </a:ext>
            </a:extLst>
          </p:cNvPr>
          <p:cNvGrpSpPr/>
          <p:nvPr/>
        </p:nvGrpSpPr>
        <p:grpSpPr>
          <a:xfrm>
            <a:off x="7150432" y="1757681"/>
            <a:ext cx="2286000" cy="3047999"/>
            <a:chOff x="5943600" y="1828801"/>
            <a:chExt cx="2286000" cy="3047999"/>
          </a:xfrm>
        </p:grpSpPr>
        <p:sp>
          <p:nvSpPr>
            <p:cNvPr id="5" name="Flowchart: Document 4">
              <a:extLst>
                <a:ext uri="{FF2B5EF4-FFF2-40B4-BE49-F238E27FC236}">
                  <a16:creationId xmlns:a16="http://schemas.microsoft.com/office/drawing/2014/main" id="{AD9B757F-AB90-4EBC-848B-038753E18ECD}"/>
                </a:ext>
              </a:extLst>
            </p:cNvPr>
            <p:cNvSpPr/>
            <p:nvPr/>
          </p:nvSpPr>
          <p:spPr>
            <a:xfrm>
              <a:off x="5943600" y="3352800"/>
              <a:ext cx="22860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Operand</a:t>
              </a:r>
            </a:p>
            <a:p>
              <a:pPr algn="ctr"/>
              <a:r>
                <a:rPr lang="en-US" sz="2400" dirty="0"/>
                <a:t>(data)</a:t>
              </a:r>
            </a:p>
          </p:txBody>
        </p:sp>
        <p:grpSp>
          <p:nvGrpSpPr>
            <p:cNvPr id="6" name="Group 5">
              <a:extLst>
                <a:ext uri="{FF2B5EF4-FFF2-40B4-BE49-F238E27FC236}">
                  <a16:creationId xmlns:a16="http://schemas.microsoft.com/office/drawing/2014/main" id="{6225A705-C8D6-4610-923C-6DC1EE3F0686}"/>
                </a:ext>
              </a:extLst>
            </p:cNvPr>
            <p:cNvGrpSpPr/>
            <p:nvPr/>
          </p:nvGrpSpPr>
          <p:grpSpPr>
            <a:xfrm>
              <a:off x="5943600" y="1828801"/>
              <a:ext cx="2286000" cy="1524000"/>
              <a:chOff x="5562600" y="1828800"/>
              <a:chExt cx="1828800" cy="1524000"/>
            </a:xfrm>
          </p:grpSpPr>
          <p:sp>
            <p:nvSpPr>
              <p:cNvPr id="7" name="Flowchart: Document 6">
                <a:extLst>
                  <a:ext uri="{FF2B5EF4-FFF2-40B4-BE49-F238E27FC236}">
                    <a16:creationId xmlns:a16="http://schemas.microsoft.com/office/drawing/2014/main" id="{9263B996-7931-4DD4-94B5-E0B2FD885335}"/>
                  </a:ext>
                </a:extLst>
              </p:cNvPr>
              <p:cNvSpPr/>
              <p:nvPr/>
            </p:nvSpPr>
            <p:spPr>
              <a:xfrm rot="10800000">
                <a:off x="5562600" y="1828800"/>
                <a:ext cx="18288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0"/>
                  </a:camera>
                  <a:lightRig rig="threePt" dir="t"/>
                </a:scene3d>
              </a:bodyPr>
              <a:lstStyle/>
              <a:p>
                <a:pPr algn="ctr"/>
                <a:endParaRPr lang="en-US" dirty="0"/>
              </a:p>
            </p:txBody>
          </p:sp>
          <p:sp>
            <p:nvSpPr>
              <p:cNvPr id="8" name="TextBox 7">
                <a:extLst>
                  <a:ext uri="{FF2B5EF4-FFF2-40B4-BE49-F238E27FC236}">
                    <a16:creationId xmlns:a16="http://schemas.microsoft.com/office/drawing/2014/main" id="{BCCF1BD9-527F-4FE3-95F7-286C2BD3CB7D}"/>
                  </a:ext>
                </a:extLst>
              </p:cNvPr>
              <p:cNvSpPr txBox="1"/>
              <p:nvPr/>
            </p:nvSpPr>
            <p:spPr>
              <a:xfrm>
                <a:off x="5813334" y="2267635"/>
                <a:ext cx="1327338" cy="830997"/>
              </a:xfrm>
              <a:prstGeom prst="rect">
                <a:avLst/>
              </a:prstGeom>
              <a:noFill/>
            </p:spPr>
            <p:txBody>
              <a:bodyPr wrap="none" rtlCol="0">
                <a:spAutoFit/>
              </a:bodyPr>
              <a:lstStyle/>
              <a:p>
                <a:pPr algn="ctr"/>
                <a:r>
                  <a:rPr lang="en-US" sz="2400" dirty="0">
                    <a:solidFill>
                      <a:schemeClr val="bg1"/>
                    </a:solidFill>
                  </a:rPr>
                  <a:t>Instructions</a:t>
                </a:r>
              </a:p>
              <a:p>
                <a:pPr algn="ctr"/>
                <a:r>
                  <a:rPr lang="en-US" sz="2400" dirty="0">
                    <a:solidFill>
                      <a:schemeClr val="bg1"/>
                    </a:solidFill>
                  </a:rPr>
                  <a:t>(program)</a:t>
                </a:r>
              </a:p>
            </p:txBody>
          </p:sp>
        </p:grpSp>
      </p:grpSp>
      <p:sp>
        <p:nvSpPr>
          <p:cNvPr id="9" name="TextBox 8">
            <a:extLst>
              <a:ext uri="{FF2B5EF4-FFF2-40B4-BE49-F238E27FC236}">
                <a16:creationId xmlns:a16="http://schemas.microsoft.com/office/drawing/2014/main" id="{B0FD4291-CDEE-4A69-AA21-E4706BCECF58}"/>
              </a:ext>
            </a:extLst>
          </p:cNvPr>
          <p:cNvSpPr txBox="1"/>
          <p:nvPr/>
        </p:nvSpPr>
        <p:spPr>
          <a:xfrm>
            <a:off x="7150435" y="1071881"/>
            <a:ext cx="2285999" cy="707886"/>
          </a:xfrm>
          <a:prstGeom prst="rect">
            <a:avLst/>
          </a:prstGeom>
          <a:noFill/>
        </p:spPr>
        <p:txBody>
          <a:bodyPr wrap="square" rtlCol="0">
            <a:spAutoFit/>
          </a:bodyPr>
          <a:lstStyle/>
          <a:p>
            <a:pPr algn="ctr"/>
            <a:r>
              <a:rPr lang="en-US" sz="2000" dirty="0"/>
              <a:t>Memory</a:t>
            </a:r>
          </a:p>
          <a:p>
            <a:pPr algn="ctr"/>
            <a:r>
              <a:rPr lang="en-US" sz="2000" dirty="0"/>
              <a:t>4096 x 16</a:t>
            </a:r>
          </a:p>
        </p:txBody>
      </p:sp>
      <p:sp>
        <p:nvSpPr>
          <p:cNvPr id="10" name="Rectangle 9">
            <a:extLst>
              <a:ext uri="{FF2B5EF4-FFF2-40B4-BE49-F238E27FC236}">
                <a16:creationId xmlns:a16="http://schemas.microsoft.com/office/drawing/2014/main" id="{F9A4F98B-A722-4FD5-95CE-2A5B4A0EBD28}"/>
              </a:ext>
            </a:extLst>
          </p:cNvPr>
          <p:cNvSpPr/>
          <p:nvPr/>
        </p:nvSpPr>
        <p:spPr>
          <a:xfrm>
            <a:off x="7150432" y="5244517"/>
            <a:ext cx="2286000" cy="62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Processor Register (accumulator or AC)</a:t>
            </a:r>
          </a:p>
        </p:txBody>
      </p:sp>
      <p:grpSp>
        <p:nvGrpSpPr>
          <p:cNvPr id="11" name="Group 10">
            <a:extLst>
              <a:ext uri="{FF2B5EF4-FFF2-40B4-BE49-F238E27FC236}">
                <a16:creationId xmlns:a16="http://schemas.microsoft.com/office/drawing/2014/main" id="{27E77FA2-FF69-4602-87C3-D6C0933B350B}"/>
              </a:ext>
            </a:extLst>
          </p:cNvPr>
          <p:cNvGrpSpPr/>
          <p:nvPr/>
        </p:nvGrpSpPr>
        <p:grpSpPr>
          <a:xfrm>
            <a:off x="1783095" y="2308553"/>
            <a:ext cx="4572000" cy="551767"/>
            <a:chOff x="195262" y="1850885"/>
            <a:chExt cx="4572000" cy="551766"/>
          </a:xfrm>
        </p:grpSpPr>
        <p:sp>
          <p:nvSpPr>
            <p:cNvPr id="12" name="Rectangle 11">
              <a:extLst>
                <a:ext uri="{FF2B5EF4-FFF2-40B4-BE49-F238E27FC236}">
                  <a16:creationId xmlns:a16="http://schemas.microsoft.com/office/drawing/2014/main" id="{FF992CDF-0261-4741-8FF1-771129D083B8}"/>
                </a:ext>
              </a:extLst>
            </p:cNvPr>
            <p:cNvSpPr/>
            <p:nvPr/>
          </p:nvSpPr>
          <p:spPr>
            <a:xfrm>
              <a:off x="195262" y="1850886"/>
              <a:ext cx="14906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13" name="Rectangle 12">
              <a:extLst>
                <a:ext uri="{FF2B5EF4-FFF2-40B4-BE49-F238E27FC236}">
                  <a16:creationId xmlns:a16="http://schemas.microsoft.com/office/drawing/2014/main" id="{2FD4FC41-9BF0-4C6B-BECF-FC8D3495050F}"/>
                </a:ext>
              </a:extLst>
            </p:cNvPr>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grpSp>
      <p:sp>
        <p:nvSpPr>
          <p:cNvPr id="14" name="TextBox 13">
            <a:extLst>
              <a:ext uri="{FF2B5EF4-FFF2-40B4-BE49-F238E27FC236}">
                <a16:creationId xmlns:a16="http://schemas.microsoft.com/office/drawing/2014/main" id="{736A171D-F470-4A04-8DBD-E83580E833D8}"/>
              </a:ext>
            </a:extLst>
          </p:cNvPr>
          <p:cNvSpPr txBox="1"/>
          <p:nvPr/>
        </p:nvSpPr>
        <p:spPr>
          <a:xfrm>
            <a:off x="6083634" y="1930797"/>
            <a:ext cx="271463" cy="400110"/>
          </a:xfrm>
          <a:prstGeom prst="rect">
            <a:avLst/>
          </a:prstGeom>
          <a:noFill/>
        </p:spPr>
        <p:txBody>
          <a:bodyPr wrap="square" rtlCol="0">
            <a:spAutoFit/>
          </a:bodyPr>
          <a:lstStyle/>
          <a:p>
            <a:pPr algn="ctr"/>
            <a:r>
              <a:rPr lang="en-US" sz="2000" dirty="0"/>
              <a:t>0</a:t>
            </a:r>
          </a:p>
        </p:txBody>
      </p:sp>
      <p:sp>
        <p:nvSpPr>
          <p:cNvPr id="15" name="TextBox 14">
            <a:extLst>
              <a:ext uri="{FF2B5EF4-FFF2-40B4-BE49-F238E27FC236}">
                <a16:creationId xmlns:a16="http://schemas.microsoft.com/office/drawing/2014/main" id="{8D39095A-217B-49C0-9256-7790E06781EC}"/>
              </a:ext>
            </a:extLst>
          </p:cNvPr>
          <p:cNvSpPr txBox="1"/>
          <p:nvPr/>
        </p:nvSpPr>
        <p:spPr>
          <a:xfrm>
            <a:off x="3198303" y="1930030"/>
            <a:ext cx="457200" cy="400110"/>
          </a:xfrm>
          <a:prstGeom prst="rect">
            <a:avLst/>
          </a:prstGeom>
          <a:noFill/>
        </p:spPr>
        <p:txBody>
          <a:bodyPr wrap="square" rtlCol="0">
            <a:spAutoFit/>
          </a:bodyPr>
          <a:lstStyle/>
          <a:p>
            <a:pPr algn="ctr"/>
            <a:r>
              <a:rPr lang="en-US" sz="2000" dirty="0"/>
              <a:t>11</a:t>
            </a:r>
          </a:p>
        </p:txBody>
      </p:sp>
      <p:sp>
        <p:nvSpPr>
          <p:cNvPr id="16" name="TextBox 15">
            <a:extLst>
              <a:ext uri="{FF2B5EF4-FFF2-40B4-BE49-F238E27FC236}">
                <a16:creationId xmlns:a16="http://schemas.microsoft.com/office/drawing/2014/main" id="{3CF68B36-9EFD-4080-8A64-01BA63FDE20C}"/>
              </a:ext>
            </a:extLst>
          </p:cNvPr>
          <p:cNvSpPr txBox="1"/>
          <p:nvPr/>
        </p:nvSpPr>
        <p:spPr>
          <a:xfrm>
            <a:off x="2834859" y="1930797"/>
            <a:ext cx="495299" cy="400110"/>
          </a:xfrm>
          <a:prstGeom prst="rect">
            <a:avLst/>
          </a:prstGeom>
          <a:noFill/>
        </p:spPr>
        <p:txBody>
          <a:bodyPr wrap="square" rtlCol="0">
            <a:spAutoFit/>
          </a:bodyPr>
          <a:lstStyle/>
          <a:p>
            <a:pPr algn="ctr"/>
            <a:r>
              <a:rPr lang="en-US" sz="2000" dirty="0"/>
              <a:t>12</a:t>
            </a:r>
          </a:p>
        </p:txBody>
      </p:sp>
      <p:sp>
        <p:nvSpPr>
          <p:cNvPr id="17" name="TextBox 16">
            <a:extLst>
              <a:ext uri="{FF2B5EF4-FFF2-40B4-BE49-F238E27FC236}">
                <a16:creationId xmlns:a16="http://schemas.microsoft.com/office/drawing/2014/main" id="{809E4A54-600C-43B8-B614-3CD8167AE2B4}"/>
              </a:ext>
            </a:extLst>
          </p:cNvPr>
          <p:cNvSpPr txBox="1"/>
          <p:nvPr/>
        </p:nvSpPr>
        <p:spPr>
          <a:xfrm>
            <a:off x="1673556" y="1919620"/>
            <a:ext cx="457200" cy="400110"/>
          </a:xfrm>
          <a:prstGeom prst="rect">
            <a:avLst/>
          </a:prstGeom>
          <a:noFill/>
        </p:spPr>
        <p:txBody>
          <a:bodyPr wrap="square" rtlCol="0">
            <a:spAutoFit/>
          </a:bodyPr>
          <a:lstStyle/>
          <a:p>
            <a:pPr algn="ctr"/>
            <a:r>
              <a:rPr lang="en-US" sz="2000" dirty="0"/>
              <a:t>15</a:t>
            </a:r>
          </a:p>
        </p:txBody>
      </p:sp>
      <p:sp>
        <p:nvSpPr>
          <p:cNvPr id="18" name="TextBox 17">
            <a:extLst>
              <a:ext uri="{FF2B5EF4-FFF2-40B4-BE49-F238E27FC236}">
                <a16:creationId xmlns:a16="http://schemas.microsoft.com/office/drawing/2014/main" id="{2124DE02-CFA7-41F6-8E5D-D380529DB49C}"/>
              </a:ext>
            </a:extLst>
          </p:cNvPr>
          <p:cNvSpPr txBox="1"/>
          <p:nvPr/>
        </p:nvSpPr>
        <p:spPr>
          <a:xfrm>
            <a:off x="2830843" y="2881571"/>
            <a:ext cx="2414589" cy="400110"/>
          </a:xfrm>
          <a:prstGeom prst="rect">
            <a:avLst/>
          </a:prstGeom>
          <a:noFill/>
        </p:spPr>
        <p:txBody>
          <a:bodyPr wrap="square" rtlCol="0">
            <a:spAutoFit/>
          </a:bodyPr>
          <a:lstStyle/>
          <a:p>
            <a:pPr algn="ctr"/>
            <a:r>
              <a:rPr lang="en-US" sz="2000" dirty="0"/>
              <a:t>Instruction Format</a:t>
            </a:r>
          </a:p>
        </p:txBody>
      </p:sp>
      <p:sp>
        <p:nvSpPr>
          <p:cNvPr id="19" name="Rectangle 18">
            <a:extLst>
              <a:ext uri="{FF2B5EF4-FFF2-40B4-BE49-F238E27FC236}">
                <a16:creationId xmlns:a16="http://schemas.microsoft.com/office/drawing/2014/main" id="{EAE46B56-684A-4382-B3BF-0BD63BA5B094}"/>
              </a:ext>
            </a:extLst>
          </p:cNvPr>
          <p:cNvSpPr/>
          <p:nvPr/>
        </p:nvSpPr>
        <p:spPr>
          <a:xfrm>
            <a:off x="1778332" y="3891280"/>
            <a:ext cx="45767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Binary Operand</a:t>
            </a:r>
          </a:p>
        </p:txBody>
      </p:sp>
      <p:sp>
        <p:nvSpPr>
          <p:cNvPr id="20" name="TextBox 19">
            <a:extLst>
              <a:ext uri="{FF2B5EF4-FFF2-40B4-BE49-F238E27FC236}">
                <a16:creationId xmlns:a16="http://schemas.microsoft.com/office/drawing/2014/main" id="{FA4E27AF-127A-4439-A94E-3EF3B743271A}"/>
              </a:ext>
            </a:extLst>
          </p:cNvPr>
          <p:cNvSpPr txBox="1"/>
          <p:nvPr/>
        </p:nvSpPr>
        <p:spPr>
          <a:xfrm>
            <a:off x="6116969" y="3521457"/>
            <a:ext cx="271463" cy="400110"/>
          </a:xfrm>
          <a:prstGeom prst="rect">
            <a:avLst/>
          </a:prstGeom>
          <a:noFill/>
        </p:spPr>
        <p:txBody>
          <a:bodyPr wrap="square" rtlCol="0">
            <a:spAutoFit/>
          </a:bodyPr>
          <a:lstStyle/>
          <a:p>
            <a:pPr algn="ctr"/>
            <a:r>
              <a:rPr lang="en-US" sz="2000" dirty="0"/>
              <a:t>0</a:t>
            </a:r>
          </a:p>
        </p:txBody>
      </p:sp>
      <p:sp>
        <p:nvSpPr>
          <p:cNvPr id="21" name="TextBox 20">
            <a:extLst>
              <a:ext uri="{FF2B5EF4-FFF2-40B4-BE49-F238E27FC236}">
                <a16:creationId xmlns:a16="http://schemas.microsoft.com/office/drawing/2014/main" id="{BA2839B7-8552-403D-AD87-977120BAB7C4}"/>
              </a:ext>
            </a:extLst>
          </p:cNvPr>
          <p:cNvSpPr txBox="1"/>
          <p:nvPr/>
        </p:nvSpPr>
        <p:spPr>
          <a:xfrm>
            <a:off x="1664032" y="3510280"/>
            <a:ext cx="457200" cy="400110"/>
          </a:xfrm>
          <a:prstGeom prst="rect">
            <a:avLst/>
          </a:prstGeom>
          <a:noFill/>
        </p:spPr>
        <p:txBody>
          <a:bodyPr wrap="square" rtlCol="0">
            <a:spAutoFit/>
          </a:bodyPr>
          <a:lstStyle/>
          <a:p>
            <a:pPr algn="ctr"/>
            <a:r>
              <a:rPr lang="en-US" sz="2000" dirty="0"/>
              <a:t>15</a:t>
            </a:r>
          </a:p>
        </p:txBody>
      </p:sp>
      <p:cxnSp>
        <p:nvCxnSpPr>
          <p:cNvPr id="22" name="Straight Arrow Connector 21">
            <a:extLst>
              <a:ext uri="{FF2B5EF4-FFF2-40B4-BE49-F238E27FC236}">
                <a16:creationId xmlns:a16="http://schemas.microsoft.com/office/drawing/2014/main" id="{4FCC4225-4ABD-4DF2-8188-6AF11E1BF6F8}"/>
              </a:ext>
            </a:extLst>
          </p:cNvPr>
          <p:cNvCxnSpPr>
            <a:stCxn id="7" idx="3"/>
            <a:endCxn id="13" idx="3"/>
          </p:cNvCxnSpPr>
          <p:nvPr/>
        </p:nvCxnSpPr>
        <p:spPr>
          <a:xfrm flipH="1">
            <a:off x="6355095" y="2519681"/>
            <a:ext cx="795337" cy="6475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0902A0A-348F-4D48-8727-DEAA4056B8E5}"/>
              </a:ext>
            </a:extLst>
          </p:cNvPr>
          <p:cNvCxnSpPr>
            <a:stCxn id="5" idx="1"/>
            <a:endCxn id="19" idx="3"/>
          </p:cNvCxnSpPr>
          <p:nvPr/>
        </p:nvCxnSpPr>
        <p:spPr>
          <a:xfrm flipH="1">
            <a:off x="6355095" y="4043680"/>
            <a:ext cx="795337" cy="1234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87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4" grpId="0"/>
      <p:bldP spid="15" grpId="0"/>
      <p:bldP spid="16" grpId="0"/>
      <p:bldP spid="17" grpId="0"/>
      <p:bldP spid="18" grpId="0"/>
      <p:bldP spid="19" grpId="0" animBg="1"/>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DD4A-878B-4967-98AB-03D9B1171422}"/>
              </a:ext>
            </a:extLst>
          </p:cNvPr>
          <p:cNvSpPr>
            <a:spLocks noGrp="1"/>
          </p:cNvSpPr>
          <p:nvPr>
            <p:ph type="title"/>
          </p:nvPr>
        </p:nvSpPr>
        <p:spPr/>
        <p:txBody>
          <a:bodyPr/>
          <a:lstStyle/>
          <a:p>
            <a:r>
              <a:rPr lang="en-US" dirty="0"/>
              <a:t>Design of Accumulator Logic</a:t>
            </a:r>
            <a:endParaRPr lang="en-IN" dirty="0"/>
          </a:p>
        </p:txBody>
      </p:sp>
      <p:sp>
        <p:nvSpPr>
          <p:cNvPr id="4" name="Rectangle 3">
            <a:extLst>
              <a:ext uri="{FF2B5EF4-FFF2-40B4-BE49-F238E27FC236}">
                <a16:creationId xmlns:a16="http://schemas.microsoft.com/office/drawing/2014/main" id="{BB4A2AAE-81E8-45F3-8DE4-FEF0E1CDB032}"/>
              </a:ext>
            </a:extLst>
          </p:cNvPr>
          <p:cNvSpPr/>
          <p:nvPr/>
        </p:nvSpPr>
        <p:spPr>
          <a:xfrm>
            <a:off x="4589546" y="1311965"/>
            <a:ext cx="3396956" cy="461665"/>
          </a:xfrm>
          <a:prstGeom prst="rect">
            <a:avLst/>
          </a:prstGeom>
        </p:spPr>
        <p:txBody>
          <a:bodyPr wrap="none">
            <a:spAutoFit/>
          </a:bodyPr>
          <a:lstStyle/>
          <a:p>
            <a:r>
              <a:rPr lang="en-US" sz="2400" dirty="0"/>
              <a:t>Circuit associated with AC</a:t>
            </a:r>
          </a:p>
        </p:txBody>
      </p:sp>
      <p:sp>
        <p:nvSpPr>
          <p:cNvPr id="5" name="Rectangle 4">
            <a:extLst>
              <a:ext uri="{FF2B5EF4-FFF2-40B4-BE49-F238E27FC236}">
                <a16:creationId xmlns:a16="http://schemas.microsoft.com/office/drawing/2014/main" id="{A36A32D8-195A-46C3-9E29-45B660FBDD17}"/>
              </a:ext>
            </a:extLst>
          </p:cNvPr>
          <p:cNvSpPr/>
          <p:nvPr/>
        </p:nvSpPr>
        <p:spPr>
          <a:xfrm>
            <a:off x="3316224" y="2454965"/>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Adder and logic circuit</a:t>
            </a:r>
          </a:p>
        </p:txBody>
      </p:sp>
      <p:sp>
        <p:nvSpPr>
          <p:cNvPr id="6" name="Rectangle 5">
            <a:extLst>
              <a:ext uri="{FF2B5EF4-FFF2-40B4-BE49-F238E27FC236}">
                <a16:creationId xmlns:a16="http://schemas.microsoft.com/office/drawing/2014/main" id="{E3AD0D30-C877-451A-957D-7D95CE189617}"/>
              </a:ext>
            </a:extLst>
          </p:cNvPr>
          <p:cNvSpPr/>
          <p:nvPr/>
        </p:nvSpPr>
        <p:spPr>
          <a:xfrm>
            <a:off x="6096000" y="2454965"/>
            <a:ext cx="2212848"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Accumulator register (AC)</a:t>
            </a:r>
          </a:p>
        </p:txBody>
      </p:sp>
      <p:sp>
        <p:nvSpPr>
          <p:cNvPr id="7" name="Rectangle 6">
            <a:extLst>
              <a:ext uri="{FF2B5EF4-FFF2-40B4-BE49-F238E27FC236}">
                <a16:creationId xmlns:a16="http://schemas.microsoft.com/office/drawing/2014/main" id="{5F96181D-8E6B-4C6D-AA09-E7141A04068E}"/>
              </a:ext>
            </a:extLst>
          </p:cNvPr>
          <p:cNvSpPr/>
          <p:nvPr/>
        </p:nvSpPr>
        <p:spPr>
          <a:xfrm>
            <a:off x="3316224" y="4664765"/>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gates</a:t>
            </a:r>
          </a:p>
        </p:txBody>
      </p:sp>
      <p:cxnSp>
        <p:nvCxnSpPr>
          <p:cNvPr id="8" name="Elbow Connector 7">
            <a:extLst>
              <a:ext uri="{FF2B5EF4-FFF2-40B4-BE49-F238E27FC236}">
                <a16:creationId xmlns:a16="http://schemas.microsoft.com/office/drawing/2014/main" id="{0B40CECC-80E5-4A2F-915A-34731DD8E537}"/>
              </a:ext>
            </a:extLst>
          </p:cNvPr>
          <p:cNvCxnSpPr/>
          <p:nvPr/>
        </p:nvCxnSpPr>
        <p:spPr>
          <a:xfrm flipV="1">
            <a:off x="5145024" y="3750365"/>
            <a:ext cx="1263590" cy="1143000"/>
          </a:xfrm>
          <a:prstGeom prst="bentConnector3">
            <a:avLst>
              <a:gd name="adj1" fmla="val 100368"/>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 name="Elbow Connector 10">
            <a:extLst>
              <a:ext uri="{FF2B5EF4-FFF2-40B4-BE49-F238E27FC236}">
                <a16:creationId xmlns:a16="http://schemas.microsoft.com/office/drawing/2014/main" id="{170CFAC5-5292-4A94-9998-42989A5AAC98}"/>
              </a:ext>
            </a:extLst>
          </p:cNvPr>
          <p:cNvCxnSpPr>
            <a:endCxn id="6" idx="2"/>
          </p:cNvCxnSpPr>
          <p:nvPr/>
        </p:nvCxnSpPr>
        <p:spPr>
          <a:xfrm flipV="1">
            <a:off x="5145024" y="3750365"/>
            <a:ext cx="2057400" cy="15621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 name="Elbow Connector 13">
            <a:extLst>
              <a:ext uri="{FF2B5EF4-FFF2-40B4-BE49-F238E27FC236}">
                <a16:creationId xmlns:a16="http://schemas.microsoft.com/office/drawing/2014/main" id="{59499F56-C5BE-4249-B03B-E10D6FFFCC4C}"/>
              </a:ext>
            </a:extLst>
          </p:cNvPr>
          <p:cNvCxnSpPr/>
          <p:nvPr/>
        </p:nvCxnSpPr>
        <p:spPr>
          <a:xfrm flipV="1">
            <a:off x="5145024" y="3750365"/>
            <a:ext cx="2594578" cy="2057400"/>
          </a:xfrm>
          <a:prstGeom prst="bentConnector3">
            <a:avLst>
              <a:gd name="adj1" fmla="val 10006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1770B0-8557-4C88-9625-BDD3026BFA09}"/>
              </a:ext>
            </a:extLst>
          </p:cNvPr>
          <p:cNvSpPr txBox="1"/>
          <p:nvPr/>
        </p:nvSpPr>
        <p:spPr>
          <a:xfrm>
            <a:off x="7278624" y="4143033"/>
            <a:ext cx="482650" cy="369332"/>
          </a:xfrm>
          <a:prstGeom prst="rect">
            <a:avLst/>
          </a:prstGeom>
          <a:noFill/>
        </p:spPr>
        <p:txBody>
          <a:bodyPr wrap="none" rtlCol="0">
            <a:spAutoFit/>
          </a:bodyPr>
          <a:lstStyle/>
          <a:p>
            <a:r>
              <a:rPr lang="en-US" dirty="0"/>
              <a:t>CLR</a:t>
            </a:r>
          </a:p>
        </p:txBody>
      </p:sp>
      <p:sp>
        <p:nvSpPr>
          <p:cNvPr id="12" name="TextBox 11">
            <a:extLst>
              <a:ext uri="{FF2B5EF4-FFF2-40B4-BE49-F238E27FC236}">
                <a16:creationId xmlns:a16="http://schemas.microsoft.com/office/drawing/2014/main" id="{0B549196-FCF2-4917-A3F5-1804F20DFD32}"/>
              </a:ext>
            </a:extLst>
          </p:cNvPr>
          <p:cNvSpPr txBox="1"/>
          <p:nvPr/>
        </p:nvSpPr>
        <p:spPr>
          <a:xfrm>
            <a:off x="6669024" y="4131365"/>
            <a:ext cx="516488" cy="369332"/>
          </a:xfrm>
          <a:prstGeom prst="rect">
            <a:avLst/>
          </a:prstGeom>
          <a:noFill/>
        </p:spPr>
        <p:txBody>
          <a:bodyPr wrap="none" rtlCol="0">
            <a:spAutoFit/>
          </a:bodyPr>
          <a:lstStyle/>
          <a:p>
            <a:r>
              <a:rPr lang="en-US" dirty="0"/>
              <a:t>INR</a:t>
            </a:r>
          </a:p>
        </p:txBody>
      </p:sp>
      <p:sp>
        <p:nvSpPr>
          <p:cNvPr id="13" name="TextBox 12">
            <a:extLst>
              <a:ext uri="{FF2B5EF4-FFF2-40B4-BE49-F238E27FC236}">
                <a16:creationId xmlns:a16="http://schemas.microsoft.com/office/drawing/2014/main" id="{CA68F726-849D-4BC0-B11B-C06DD4736845}"/>
              </a:ext>
            </a:extLst>
          </p:cNvPr>
          <p:cNvSpPr txBox="1"/>
          <p:nvPr/>
        </p:nvSpPr>
        <p:spPr>
          <a:xfrm>
            <a:off x="6015308" y="4131365"/>
            <a:ext cx="425116" cy="369332"/>
          </a:xfrm>
          <a:prstGeom prst="rect">
            <a:avLst/>
          </a:prstGeom>
          <a:noFill/>
        </p:spPr>
        <p:txBody>
          <a:bodyPr wrap="none" rtlCol="0">
            <a:spAutoFit/>
          </a:bodyPr>
          <a:lstStyle/>
          <a:p>
            <a:r>
              <a:rPr lang="en-US" dirty="0"/>
              <a:t>LD</a:t>
            </a:r>
          </a:p>
        </p:txBody>
      </p:sp>
      <p:cxnSp>
        <p:nvCxnSpPr>
          <p:cNvPr id="14" name="Straight Connector 13">
            <a:extLst>
              <a:ext uri="{FF2B5EF4-FFF2-40B4-BE49-F238E27FC236}">
                <a16:creationId xmlns:a16="http://schemas.microsoft.com/office/drawing/2014/main" id="{80816CA1-0CAC-4F85-A0EA-00935DFBF198}"/>
              </a:ext>
            </a:extLst>
          </p:cNvPr>
          <p:cNvCxnSpPr/>
          <p:nvPr/>
        </p:nvCxnSpPr>
        <p:spPr>
          <a:xfrm>
            <a:off x="8116824" y="3750365"/>
            <a:ext cx="0" cy="72421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D23253B-0577-43E8-894B-BC5BF5D99E93}"/>
              </a:ext>
            </a:extLst>
          </p:cNvPr>
          <p:cNvSpPr txBox="1"/>
          <p:nvPr/>
        </p:nvSpPr>
        <p:spPr>
          <a:xfrm>
            <a:off x="7812024" y="4436165"/>
            <a:ext cx="684803" cy="369332"/>
          </a:xfrm>
          <a:prstGeom prst="rect">
            <a:avLst/>
          </a:prstGeom>
          <a:noFill/>
        </p:spPr>
        <p:txBody>
          <a:bodyPr wrap="none" rtlCol="0">
            <a:spAutoFit/>
          </a:bodyPr>
          <a:lstStyle/>
          <a:p>
            <a:r>
              <a:rPr lang="en-US" dirty="0"/>
              <a:t>Clock</a:t>
            </a:r>
          </a:p>
        </p:txBody>
      </p:sp>
      <p:cxnSp>
        <p:nvCxnSpPr>
          <p:cNvPr id="16" name="Straight Arrow Connector 15">
            <a:extLst>
              <a:ext uri="{FF2B5EF4-FFF2-40B4-BE49-F238E27FC236}">
                <a16:creationId xmlns:a16="http://schemas.microsoft.com/office/drawing/2014/main" id="{55913CF3-FC74-4312-9902-015193D9990A}"/>
              </a:ext>
            </a:extLst>
          </p:cNvPr>
          <p:cNvCxnSpPr>
            <a:stCxn id="5" idx="3"/>
            <a:endCxn id="6" idx="1"/>
          </p:cNvCxnSpPr>
          <p:nvPr/>
        </p:nvCxnSpPr>
        <p:spPr>
          <a:xfrm>
            <a:off x="5145024" y="3102665"/>
            <a:ext cx="950976"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FD29AC-73B7-42AF-A610-4DDB6BE8E2E6}"/>
              </a:ext>
            </a:extLst>
          </p:cNvPr>
          <p:cNvCxnSpPr>
            <a:stCxn id="6" idx="3"/>
          </p:cNvCxnSpPr>
          <p:nvPr/>
        </p:nvCxnSpPr>
        <p:spPr>
          <a:xfrm>
            <a:off x="8308848" y="3102665"/>
            <a:ext cx="1331976"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B5C663F7-BA4A-43E4-9D77-3B0BE35B2EF8}"/>
              </a:ext>
            </a:extLst>
          </p:cNvPr>
          <p:cNvGrpSpPr/>
          <p:nvPr/>
        </p:nvGrpSpPr>
        <p:grpSpPr>
          <a:xfrm>
            <a:off x="2554224" y="1921565"/>
            <a:ext cx="6420612" cy="1181100"/>
            <a:chOff x="838200" y="1600200"/>
            <a:chExt cx="6420612" cy="1181100"/>
          </a:xfrm>
        </p:grpSpPr>
        <p:cxnSp>
          <p:nvCxnSpPr>
            <p:cNvPr id="19" name="Straight Connector 18">
              <a:extLst>
                <a:ext uri="{FF2B5EF4-FFF2-40B4-BE49-F238E27FC236}">
                  <a16:creationId xmlns:a16="http://schemas.microsoft.com/office/drawing/2014/main" id="{5BE62634-BA5C-4410-819F-D8AFFF633C30}"/>
                </a:ext>
              </a:extLst>
            </p:cNvPr>
            <p:cNvCxnSpPr/>
            <p:nvPr/>
          </p:nvCxnSpPr>
          <p:spPr>
            <a:xfrm flipV="1">
              <a:off x="7258812" y="1600200"/>
              <a:ext cx="0" cy="11811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BE245AB-590B-4841-A6E8-994400324F31}"/>
                </a:ext>
              </a:extLst>
            </p:cNvPr>
            <p:cNvCxnSpPr/>
            <p:nvPr/>
          </p:nvCxnSpPr>
          <p:spPr>
            <a:xfrm flipH="1">
              <a:off x="838200" y="1600200"/>
              <a:ext cx="642061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3B402CC-A059-4D83-AA46-DCB179AAD7BC}"/>
                </a:ext>
              </a:extLst>
            </p:cNvPr>
            <p:cNvCxnSpPr/>
            <p:nvPr/>
          </p:nvCxnSpPr>
          <p:spPr>
            <a:xfrm flipV="1">
              <a:off x="848487" y="1600200"/>
              <a:ext cx="0" cy="762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CF2C2B7-EE0D-41FB-87FB-8C4615193F68}"/>
                </a:ext>
              </a:extLst>
            </p:cNvPr>
            <p:cNvCxnSpPr/>
            <p:nvPr/>
          </p:nvCxnSpPr>
          <p:spPr>
            <a:xfrm>
              <a:off x="838200" y="2362200"/>
              <a:ext cx="7620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231CCC58-FD03-4398-9E92-4F9815E5DCA9}"/>
              </a:ext>
            </a:extLst>
          </p:cNvPr>
          <p:cNvCxnSpPr>
            <a:endCxn id="5" idx="1"/>
          </p:cNvCxnSpPr>
          <p:nvPr/>
        </p:nvCxnSpPr>
        <p:spPr>
          <a:xfrm>
            <a:off x="2782824" y="3102665"/>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ED3CB1D-A0FF-49C9-A9D4-F322F3FD9B37}"/>
              </a:ext>
            </a:extLst>
          </p:cNvPr>
          <p:cNvCxnSpPr/>
          <p:nvPr/>
        </p:nvCxnSpPr>
        <p:spPr>
          <a:xfrm>
            <a:off x="2782824" y="3521765"/>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EA2B1EF-4EC3-4719-A65F-C9F66515B516}"/>
              </a:ext>
            </a:extLst>
          </p:cNvPr>
          <p:cNvSpPr txBox="1"/>
          <p:nvPr/>
        </p:nvSpPr>
        <p:spPr>
          <a:xfrm>
            <a:off x="1836778" y="2917999"/>
            <a:ext cx="993670" cy="369332"/>
          </a:xfrm>
          <a:prstGeom prst="rect">
            <a:avLst/>
          </a:prstGeom>
          <a:noFill/>
        </p:spPr>
        <p:txBody>
          <a:bodyPr wrap="none" rtlCol="0">
            <a:spAutoFit/>
          </a:bodyPr>
          <a:lstStyle/>
          <a:p>
            <a:r>
              <a:rPr lang="en-US" dirty="0"/>
              <a:t>From DR</a:t>
            </a:r>
          </a:p>
        </p:txBody>
      </p:sp>
      <p:sp>
        <p:nvSpPr>
          <p:cNvPr id="26" name="TextBox 25">
            <a:extLst>
              <a:ext uri="{FF2B5EF4-FFF2-40B4-BE49-F238E27FC236}">
                <a16:creationId xmlns:a16="http://schemas.microsoft.com/office/drawing/2014/main" id="{987BC5F1-8B12-4071-8F32-94149E1937B5}"/>
              </a:ext>
            </a:extLst>
          </p:cNvPr>
          <p:cNvSpPr txBox="1"/>
          <p:nvPr/>
        </p:nvSpPr>
        <p:spPr>
          <a:xfrm>
            <a:off x="1682688" y="3332334"/>
            <a:ext cx="1176412" cy="369332"/>
          </a:xfrm>
          <a:prstGeom prst="rect">
            <a:avLst/>
          </a:prstGeom>
          <a:noFill/>
        </p:spPr>
        <p:txBody>
          <a:bodyPr wrap="none" rtlCol="0">
            <a:spAutoFit/>
          </a:bodyPr>
          <a:lstStyle/>
          <a:p>
            <a:r>
              <a:rPr lang="en-US" dirty="0"/>
              <a:t>From INPR</a:t>
            </a:r>
          </a:p>
        </p:txBody>
      </p:sp>
      <p:cxnSp>
        <p:nvCxnSpPr>
          <p:cNvPr id="27" name="Straight Arrow Connector 26">
            <a:extLst>
              <a:ext uri="{FF2B5EF4-FFF2-40B4-BE49-F238E27FC236}">
                <a16:creationId xmlns:a16="http://schemas.microsoft.com/office/drawing/2014/main" id="{30A5E77F-58CD-48BF-ADFF-95B5FDF7AF2D}"/>
              </a:ext>
            </a:extLst>
          </p:cNvPr>
          <p:cNvCxnSpPr>
            <a:stCxn id="7" idx="0"/>
            <a:endCxn id="5" idx="2"/>
          </p:cNvCxnSpPr>
          <p:nvPr/>
        </p:nvCxnSpPr>
        <p:spPr>
          <a:xfrm flipV="1">
            <a:off x="4230624" y="3750365"/>
            <a:ext cx="0" cy="9144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35593E4-5EA3-4C3B-84E3-A331B076B574}"/>
              </a:ext>
            </a:extLst>
          </p:cNvPr>
          <p:cNvSpPr txBox="1"/>
          <p:nvPr/>
        </p:nvSpPr>
        <p:spPr>
          <a:xfrm>
            <a:off x="9095272" y="2733333"/>
            <a:ext cx="418704" cy="369332"/>
          </a:xfrm>
          <a:prstGeom prst="rect">
            <a:avLst/>
          </a:prstGeom>
          <a:noFill/>
        </p:spPr>
        <p:txBody>
          <a:bodyPr wrap="none" rtlCol="0">
            <a:spAutoFit/>
          </a:bodyPr>
          <a:lstStyle/>
          <a:p>
            <a:r>
              <a:rPr lang="en-US" dirty="0"/>
              <a:t>16</a:t>
            </a:r>
          </a:p>
        </p:txBody>
      </p:sp>
      <p:sp>
        <p:nvSpPr>
          <p:cNvPr id="29" name="TextBox 28">
            <a:extLst>
              <a:ext uri="{FF2B5EF4-FFF2-40B4-BE49-F238E27FC236}">
                <a16:creationId xmlns:a16="http://schemas.microsoft.com/office/drawing/2014/main" id="{35B61342-2BA7-4087-97DB-64B5A05273B5}"/>
              </a:ext>
            </a:extLst>
          </p:cNvPr>
          <p:cNvSpPr txBox="1"/>
          <p:nvPr/>
        </p:nvSpPr>
        <p:spPr>
          <a:xfrm>
            <a:off x="5373624" y="2726429"/>
            <a:ext cx="418704" cy="369332"/>
          </a:xfrm>
          <a:prstGeom prst="rect">
            <a:avLst/>
          </a:prstGeom>
          <a:noFill/>
        </p:spPr>
        <p:txBody>
          <a:bodyPr wrap="none" rtlCol="0">
            <a:spAutoFit/>
          </a:bodyPr>
          <a:lstStyle/>
          <a:p>
            <a:r>
              <a:rPr lang="en-US" dirty="0"/>
              <a:t>16</a:t>
            </a:r>
          </a:p>
        </p:txBody>
      </p:sp>
      <p:sp>
        <p:nvSpPr>
          <p:cNvPr id="30" name="TextBox 29">
            <a:extLst>
              <a:ext uri="{FF2B5EF4-FFF2-40B4-BE49-F238E27FC236}">
                <a16:creationId xmlns:a16="http://schemas.microsoft.com/office/drawing/2014/main" id="{2A17B6B1-C50E-445D-9806-F31F430588A7}"/>
              </a:ext>
            </a:extLst>
          </p:cNvPr>
          <p:cNvSpPr txBox="1"/>
          <p:nvPr/>
        </p:nvSpPr>
        <p:spPr>
          <a:xfrm>
            <a:off x="2745120" y="2347569"/>
            <a:ext cx="418704" cy="369332"/>
          </a:xfrm>
          <a:prstGeom prst="rect">
            <a:avLst/>
          </a:prstGeom>
          <a:noFill/>
        </p:spPr>
        <p:txBody>
          <a:bodyPr wrap="none" rtlCol="0">
            <a:spAutoFit/>
          </a:bodyPr>
          <a:lstStyle/>
          <a:p>
            <a:r>
              <a:rPr lang="en-US" dirty="0"/>
              <a:t>16</a:t>
            </a:r>
          </a:p>
        </p:txBody>
      </p:sp>
      <p:sp>
        <p:nvSpPr>
          <p:cNvPr id="31" name="TextBox 30">
            <a:extLst>
              <a:ext uri="{FF2B5EF4-FFF2-40B4-BE49-F238E27FC236}">
                <a16:creationId xmlns:a16="http://schemas.microsoft.com/office/drawing/2014/main" id="{F71910F5-00B9-48B5-AD33-ABD00AB2ABE1}"/>
              </a:ext>
            </a:extLst>
          </p:cNvPr>
          <p:cNvSpPr txBox="1"/>
          <p:nvPr/>
        </p:nvSpPr>
        <p:spPr>
          <a:xfrm>
            <a:off x="2745120" y="2771433"/>
            <a:ext cx="418704" cy="369332"/>
          </a:xfrm>
          <a:prstGeom prst="rect">
            <a:avLst/>
          </a:prstGeom>
          <a:noFill/>
        </p:spPr>
        <p:txBody>
          <a:bodyPr wrap="none" rtlCol="0">
            <a:spAutoFit/>
          </a:bodyPr>
          <a:lstStyle/>
          <a:p>
            <a:r>
              <a:rPr lang="en-US" dirty="0"/>
              <a:t>16</a:t>
            </a:r>
          </a:p>
        </p:txBody>
      </p:sp>
      <p:sp>
        <p:nvSpPr>
          <p:cNvPr id="32" name="TextBox 31">
            <a:extLst>
              <a:ext uri="{FF2B5EF4-FFF2-40B4-BE49-F238E27FC236}">
                <a16:creationId xmlns:a16="http://schemas.microsoft.com/office/drawing/2014/main" id="{EFCF52FD-60CB-42C8-8339-13F7A5025D74}"/>
              </a:ext>
            </a:extLst>
          </p:cNvPr>
          <p:cNvSpPr txBox="1"/>
          <p:nvPr/>
        </p:nvSpPr>
        <p:spPr>
          <a:xfrm>
            <a:off x="2782824" y="3214345"/>
            <a:ext cx="301686" cy="369332"/>
          </a:xfrm>
          <a:prstGeom prst="rect">
            <a:avLst/>
          </a:prstGeom>
          <a:noFill/>
        </p:spPr>
        <p:txBody>
          <a:bodyPr wrap="none" rtlCol="0">
            <a:spAutoFit/>
          </a:bodyPr>
          <a:lstStyle/>
          <a:p>
            <a:r>
              <a:rPr lang="en-US" dirty="0"/>
              <a:t>8</a:t>
            </a:r>
          </a:p>
        </p:txBody>
      </p:sp>
      <p:sp>
        <p:nvSpPr>
          <p:cNvPr id="33" name="TextBox 32">
            <a:extLst>
              <a:ext uri="{FF2B5EF4-FFF2-40B4-BE49-F238E27FC236}">
                <a16:creationId xmlns:a16="http://schemas.microsoft.com/office/drawing/2014/main" id="{22A9B701-42AF-4C94-88DF-6A1091FFCAF2}"/>
              </a:ext>
            </a:extLst>
          </p:cNvPr>
          <p:cNvSpPr txBox="1"/>
          <p:nvPr/>
        </p:nvSpPr>
        <p:spPr>
          <a:xfrm>
            <a:off x="8956021" y="3140765"/>
            <a:ext cx="784510" cy="369332"/>
          </a:xfrm>
          <a:prstGeom prst="rect">
            <a:avLst/>
          </a:prstGeom>
          <a:noFill/>
        </p:spPr>
        <p:txBody>
          <a:bodyPr wrap="none" rtlCol="0">
            <a:spAutoFit/>
          </a:bodyPr>
          <a:lstStyle/>
          <a:p>
            <a:r>
              <a:rPr lang="en-US" dirty="0"/>
              <a:t>To bus</a:t>
            </a:r>
          </a:p>
        </p:txBody>
      </p:sp>
      <p:cxnSp>
        <p:nvCxnSpPr>
          <p:cNvPr id="34" name="Straight Connector 33">
            <a:extLst>
              <a:ext uri="{FF2B5EF4-FFF2-40B4-BE49-F238E27FC236}">
                <a16:creationId xmlns:a16="http://schemas.microsoft.com/office/drawing/2014/main" id="{62327635-E2A5-4DC5-8ED4-2EB2B870E10C}"/>
              </a:ext>
            </a:extLst>
          </p:cNvPr>
          <p:cNvCxnSpPr/>
          <p:nvPr/>
        </p:nvCxnSpPr>
        <p:spPr>
          <a:xfrm flipV="1">
            <a:off x="2877636" y="2616296"/>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11BE99C-9648-45AC-ADB0-81CCF62C8D6F}"/>
              </a:ext>
            </a:extLst>
          </p:cNvPr>
          <p:cNvCxnSpPr/>
          <p:nvPr/>
        </p:nvCxnSpPr>
        <p:spPr>
          <a:xfrm flipV="1">
            <a:off x="2875205" y="3045669"/>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E705FD-872F-4AEB-80FD-DDC06A2963D0}"/>
              </a:ext>
            </a:extLst>
          </p:cNvPr>
          <p:cNvCxnSpPr/>
          <p:nvPr/>
        </p:nvCxnSpPr>
        <p:spPr>
          <a:xfrm flipV="1">
            <a:off x="2875205" y="3456580"/>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453E3F-0D9E-483F-8CCF-D119265986DD}"/>
              </a:ext>
            </a:extLst>
          </p:cNvPr>
          <p:cNvCxnSpPr/>
          <p:nvPr/>
        </p:nvCxnSpPr>
        <p:spPr>
          <a:xfrm flipV="1">
            <a:off x="5510976" y="3030665"/>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F88B13-BE85-433F-B472-32ADA44F3E40}"/>
              </a:ext>
            </a:extLst>
          </p:cNvPr>
          <p:cNvCxnSpPr/>
          <p:nvPr/>
        </p:nvCxnSpPr>
        <p:spPr>
          <a:xfrm flipV="1">
            <a:off x="9232624" y="3030665"/>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085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4747-0BB0-4370-BB31-A6348AFEBCE5}"/>
              </a:ext>
            </a:extLst>
          </p:cNvPr>
          <p:cNvSpPr>
            <a:spLocks noGrp="1"/>
          </p:cNvSpPr>
          <p:nvPr>
            <p:ph type="title"/>
          </p:nvPr>
        </p:nvSpPr>
        <p:spPr/>
        <p:txBody>
          <a:bodyPr/>
          <a:lstStyle/>
          <a:p>
            <a:r>
              <a:rPr lang="en-US" dirty="0"/>
              <a:t>Design of Accumulator Logic</a:t>
            </a:r>
            <a:endParaRPr lang="en-IN" dirty="0"/>
          </a:p>
        </p:txBody>
      </p:sp>
      <p:sp>
        <p:nvSpPr>
          <p:cNvPr id="4" name="Rectangle 3">
            <a:extLst>
              <a:ext uri="{FF2B5EF4-FFF2-40B4-BE49-F238E27FC236}">
                <a16:creationId xmlns:a16="http://schemas.microsoft.com/office/drawing/2014/main" id="{CDF4976F-C25C-42A8-A2EC-C6BAAB8009B8}"/>
              </a:ext>
            </a:extLst>
          </p:cNvPr>
          <p:cNvSpPr/>
          <p:nvPr/>
        </p:nvSpPr>
        <p:spPr>
          <a:xfrm>
            <a:off x="2879984" y="728872"/>
            <a:ext cx="6584431" cy="461665"/>
          </a:xfrm>
          <a:prstGeom prst="rect">
            <a:avLst/>
          </a:prstGeom>
        </p:spPr>
        <p:txBody>
          <a:bodyPr wrap="none">
            <a:spAutoFit/>
          </a:bodyPr>
          <a:lstStyle/>
          <a:p>
            <a:r>
              <a:rPr lang="en-US" sz="2400" dirty="0"/>
              <a:t>Gate structure for controlling LD, INR and CLR of AC</a:t>
            </a:r>
          </a:p>
        </p:txBody>
      </p:sp>
      <p:sp>
        <p:nvSpPr>
          <p:cNvPr id="5" name="Rectangle 4">
            <a:extLst>
              <a:ext uri="{FF2B5EF4-FFF2-40B4-BE49-F238E27FC236}">
                <a16:creationId xmlns:a16="http://schemas.microsoft.com/office/drawing/2014/main" id="{228006BA-22D8-4CE8-B022-C226ED68CF5C}"/>
              </a:ext>
            </a:extLst>
          </p:cNvPr>
          <p:cNvSpPr/>
          <p:nvPr/>
        </p:nvSpPr>
        <p:spPr>
          <a:xfrm>
            <a:off x="6626352" y="1583635"/>
            <a:ext cx="2212848" cy="41275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a:t>
            </a:r>
          </a:p>
        </p:txBody>
      </p:sp>
      <p:cxnSp>
        <p:nvCxnSpPr>
          <p:cNvPr id="6" name="Elbow Connector 7">
            <a:extLst>
              <a:ext uri="{FF2B5EF4-FFF2-40B4-BE49-F238E27FC236}">
                <a16:creationId xmlns:a16="http://schemas.microsoft.com/office/drawing/2014/main" id="{EC383608-9FA5-408C-B65D-4619CD663D19}"/>
              </a:ext>
            </a:extLst>
          </p:cNvPr>
          <p:cNvCxnSpPr/>
          <p:nvPr/>
        </p:nvCxnSpPr>
        <p:spPr>
          <a:xfrm flipV="1">
            <a:off x="6359288" y="2006596"/>
            <a:ext cx="576000" cy="1152000"/>
          </a:xfrm>
          <a:prstGeom prst="bentConnector3">
            <a:avLst>
              <a:gd name="adj1" fmla="val 100368"/>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D54DAD-0513-4806-B1EB-8D78C3352342}"/>
              </a:ext>
            </a:extLst>
          </p:cNvPr>
          <p:cNvSpPr txBox="1"/>
          <p:nvPr/>
        </p:nvSpPr>
        <p:spPr>
          <a:xfrm>
            <a:off x="7899350" y="2281103"/>
            <a:ext cx="482650" cy="369332"/>
          </a:xfrm>
          <a:prstGeom prst="rect">
            <a:avLst/>
          </a:prstGeom>
          <a:noFill/>
        </p:spPr>
        <p:txBody>
          <a:bodyPr wrap="none" rtlCol="0">
            <a:spAutoFit/>
          </a:bodyPr>
          <a:lstStyle/>
          <a:p>
            <a:r>
              <a:rPr lang="en-US" dirty="0"/>
              <a:t>CLR</a:t>
            </a:r>
          </a:p>
        </p:txBody>
      </p:sp>
      <p:sp>
        <p:nvSpPr>
          <p:cNvPr id="8" name="TextBox 7">
            <a:extLst>
              <a:ext uri="{FF2B5EF4-FFF2-40B4-BE49-F238E27FC236}">
                <a16:creationId xmlns:a16="http://schemas.microsoft.com/office/drawing/2014/main" id="{03BF6FF6-4ACD-4974-8A84-AA88F20846F2}"/>
              </a:ext>
            </a:extLst>
          </p:cNvPr>
          <p:cNvSpPr txBox="1"/>
          <p:nvPr/>
        </p:nvSpPr>
        <p:spPr>
          <a:xfrm>
            <a:off x="7137350" y="2269435"/>
            <a:ext cx="516488" cy="369332"/>
          </a:xfrm>
          <a:prstGeom prst="rect">
            <a:avLst/>
          </a:prstGeom>
          <a:noFill/>
        </p:spPr>
        <p:txBody>
          <a:bodyPr wrap="none" rtlCol="0">
            <a:spAutoFit/>
          </a:bodyPr>
          <a:lstStyle/>
          <a:p>
            <a:r>
              <a:rPr lang="en-US" dirty="0"/>
              <a:t>INR</a:t>
            </a:r>
          </a:p>
        </p:txBody>
      </p:sp>
      <p:sp>
        <p:nvSpPr>
          <p:cNvPr id="9" name="TextBox 8">
            <a:extLst>
              <a:ext uri="{FF2B5EF4-FFF2-40B4-BE49-F238E27FC236}">
                <a16:creationId xmlns:a16="http://schemas.microsoft.com/office/drawing/2014/main" id="{6A10EA1C-96A0-4D04-8354-C984EE75B3A6}"/>
              </a:ext>
            </a:extLst>
          </p:cNvPr>
          <p:cNvSpPr txBox="1"/>
          <p:nvPr/>
        </p:nvSpPr>
        <p:spPr>
          <a:xfrm>
            <a:off x="6564736" y="2269435"/>
            <a:ext cx="425116" cy="369332"/>
          </a:xfrm>
          <a:prstGeom prst="rect">
            <a:avLst/>
          </a:prstGeom>
          <a:noFill/>
        </p:spPr>
        <p:txBody>
          <a:bodyPr wrap="none" rtlCol="0">
            <a:spAutoFit/>
          </a:bodyPr>
          <a:lstStyle/>
          <a:p>
            <a:r>
              <a:rPr lang="en-US" dirty="0"/>
              <a:t>LD</a:t>
            </a:r>
          </a:p>
        </p:txBody>
      </p:sp>
      <p:cxnSp>
        <p:nvCxnSpPr>
          <p:cNvPr id="10" name="Straight Connector 9">
            <a:extLst>
              <a:ext uri="{FF2B5EF4-FFF2-40B4-BE49-F238E27FC236}">
                <a16:creationId xmlns:a16="http://schemas.microsoft.com/office/drawing/2014/main" id="{D9CA547F-F120-4738-BA16-A5EB217A0AF5}"/>
              </a:ext>
            </a:extLst>
          </p:cNvPr>
          <p:cNvCxnSpPr/>
          <p:nvPr/>
        </p:nvCxnSpPr>
        <p:spPr>
          <a:xfrm>
            <a:off x="8687797" y="2002420"/>
            <a:ext cx="0" cy="72421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652182-3CFD-4560-915B-430EC3DCF78B}"/>
              </a:ext>
            </a:extLst>
          </p:cNvPr>
          <p:cNvSpPr txBox="1"/>
          <p:nvPr/>
        </p:nvSpPr>
        <p:spPr>
          <a:xfrm>
            <a:off x="8382997" y="2726635"/>
            <a:ext cx="684803" cy="369332"/>
          </a:xfrm>
          <a:prstGeom prst="rect">
            <a:avLst/>
          </a:prstGeom>
          <a:noFill/>
        </p:spPr>
        <p:txBody>
          <a:bodyPr wrap="none" rtlCol="0">
            <a:spAutoFit/>
          </a:bodyPr>
          <a:lstStyle/>
          <a:p>
            <a:r>
              <a:rPr lang="en-US" dirty="0"/>
              <a:t>Clock</a:t>
            </a:r>
          </a:p>
        </p:txBody>
      </p:sp>
      <p:cxnSp>
        <p:nvCxnSpPr>
          <p:cNvPr id="12" name="Straight Arrow Connector 11">
            <a:extLst>
              <a:ext uri="{FF2B5EF4-FFF2-40B4-BE49-F238E27FC236}">
                <a16:creationId xmlns:a16="http://schemas.microsoft.com/office/drawing/2014/main" id="{59BCDA85-AD32-4C13-BA3F-95C372475386}"/>
              </a:ext>
            </a:extLst>
          </p:cNvPr>
          <p:cNvCxnSpPr>
            <a:endCxn id="5" idx="1"/>
          </p:cNvCxnSpPr>
          <p:nvPr/>
        </p:nvCxnSpPr>
        <p:spPr>
          <a:xfrm>
            <a:off x="5675376" y="1790012"/>
            <a:ext cx="950976" cy="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BB24E8-105D-4FBF-9709-4C2EEB18683B}"/>
              </a:ext>
            </a:extLst>
          </p:cNvPr>
          <p:cNvCxnSpPr>
            <a:stCxn id="5" idx="3"/>
          </p:cNvCxnSpPr>
          <p:nvPr/>
        </p:nvCxnSpPr>
        <p:spPr>
          <a:xfrm>
            <a:off x="8839200" y="1790013"/>
            <a:ext cx="1041921"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01FED3B-DB26-49AD-A803-1B7B0C58F182}"/>
              </a:ext>
            </a:extLst>
          </p:cNvPr>
          <p:cNvSpPr txBox="1"/>
          <p:nvPr/>
        </p:nvSpPr>
        <p:spPr>
          <a:xfrm>
            <a:off x="9336941" y="1431235"/>
            <a:ext cx="418704" cy="369332"/>
          </a:xfrm>
          <a:prstGeom prst="rect">
            <a:avLst/>
          </a:prstGeom>
          <a:noFill/>
        </p:spPr>
        <p:txBody>
          <a:bodyPr wrap="none" rtlCol="0">
            <a:spAutoFit/>
          </a:bodyPr>
          <a:lstStyle/>
          <a:p>
            <a:r>
              <a:rPr lang="en-US" dirty="0"/>
              <a:t>16</a:t>
            </a:r>
          </a:p>
        </p:txBody>
      </p:sp>
      <p:sp>
        <p:nvSpPr>
          <p:cNvPr id="15" name="TextBox 14">
            <a:extLst>
              <a:ext uri="{FF2B5EF4-FFF2-40B4-BE49-F238E27FC236}">
                <a16:creationId xmlns:a16="http://schemas.microsoft.com/office/drawing/2014/main" id="{69A445E2-41C6-422E-8B80-B606A6E5EFAE}"/>
              </a:ext>
            </a:extLst>
          </p:cNvPr>
          <p:cNvSpPr txBox="1"/>
          <p:nvPr/>
        </p:nvSpPr>
        <p:spPr>
          <a:xfrm>
            <a:off x="9197690" y="1838667"/>
            <a:ext cx="784510" cy="369332"/>
          </a:xfrm>
          <a:prstGeom prst="rect">
            <a:avLst/>
          </a:prstGeom>
          <a:noFill/>
        </p:spPr>
        <p:txBody>
          <a:bodyPr wrap="none" rtlCol="0">
            <a:spAutoFit/>
          </a:bodyPr>
          <a:lstStyle/>
          <a:p>
            <a:r>
              <a:rPr lang="en-US" dirty="0"/>
              <a:t>To bus</a:t>
            </a:r>
          </a:p>
        </p:txBody>
      </p:sp>
      <p:grpSp>
        <p:nvGrpSpPr>
          <p:cNvPr id="16" name="Group 15">
            <a:extLst>
              <a:ext uri="{FF2B5EF4-FFF2-40B4-BE49-F238E27FC236}">
                <a16:creationId xmlns:a16="http://schemas.microsoft.com/office/drawing/2014/main" id="{172E8760-695D-4561-92D1-D61D845A83A0}"/>
              </a:ext>
            </a:extLst>
          </p:cNvPr>
          <p:cNvGrpSpPr/>
          <p:nvPr/>
        </p:nvGrpSpPr>
        <p:grpSpPr>
          <a:xfrm>
            <a:off x="5023816" y="2726635"/>
            <a:ext cx="1331264" cy="877519"/>
            <a:chOff x="3686271" y="2982784"/>
            <a:chExt cx="1331264" cy="877519"/>
          </a:xfrm>
        </p:grpSpPr>
        <p:cxnSp>
          <p:nvCxnSpPr>
            <p:cNvPr id="17" name="Straight Connector 16">
              <a:extLst>
                <a:ext uri="{FF2B5EF4-FFF2-40B4-BE49-F238E27FC236}">
                  <a16:creationId xmlns:a16="http://schemas.microsoft.com/office/drawing/2014/main" id="{8445C422-1805-41DF-AD11-31651D0418FE}"/>
                </a:ext>
              </a:extLst>
            </p:cNvPr>
            <p:cNvCxnSpPr/>
            <p:nvPr/>
          </p:nvCxnSpPr>
          <p:spPr>
            <a:xfrm flipV="1">
              <a:off x="3686271" y="3135183"/>
              <a:ext cx="360000"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B615614-50EE-4E33-9F3A-72B0059C8E5B}"/>
                </a:ext>
              </a:extLst>
            </p:cNvPr>
            <p:cNvGrpSpPr/>
            <p:nvPr/>
          </p:nvGrpSpPr>
          <p:grpSpPr>
            <a:xfrm>
              <a:off x="3883270" y="2982784"/>
              <a:ext cx="1134265" cy="877519"/>
              <a:chOff x="3883270" y="2982784"/>
              <a:chExt cx="1134265" cy="877519"/>
            </a:xfrm>
          </p:grpSpPr>
          <p:sp>
            <p:nvSpPr>
              <p:cNvPr id="20" name="Stored Data 71">
                <a:extLst>
                  <a:ext uri="{FF2B5EF4-FFF2-40B4-BE49-F238E27FC236}">
                    <a16:creationId xmlns:a16="http://schemas.microsoft.com/office/drawing/2014/main" id="{C05A3267-72F9-4D45-8770-9B85B90B8BA3}"/>
                  </a:ext>
                </a:extLst>
              </p:cNvPr>
              <p:cNvSpPr/>
              <p:nvPr/>
            </p:nvSpPr>
            <p:spPr>
              <a:xfrm rot="10800000">
                <a:off x="4007866"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190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tored Data 71">
                <a:extLst>
                  <a:ext uri="{FF2B5EF4-FFF2-40B4-BE49-F238E27FC236}">
                    <a16:creationId xmlns:a16="http://schemas.microsoft.com/office/drawing/2014/main" id="{76145DCB-A782-40CC-AE4F-0F24413D1F29}"/>
                  </a:ext>
                </a:extLst>
              </p:cNvPr>
              <p:cNvSpPr/>
              <p:nvPr/>
            </p:nvSpPr>
            <p:spPr>
              <a:xfrm rot="10800000">
                <a:off x="3883270" y="2982784"/>
                <a:ext cx="234763" cy="87751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190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22" name="Group 21">
            <a:extLst>
              <a:ext uri="{FF2B5EF4-FFF2-40B4-BE49-F238E27FC236}">
                <a16:creationId xmlns:a16="http://schemas.microsoft.com/office/drawing/2014/main" id="{AAD640F0-B743-4835-939C-CAA0DC9C3BD1}"/>
              </a:ext>
            </a:extLst>
          </p:cNvPr>
          <p:cNvGrpSpPr/>
          <p:nvPr/>
        </p:nvGrpSpPr>
        <p:grpSpPr>
          <a:xfrm>
            <a:off x="2677275" y="1314715"/>
            <a:ext cx="2356686" cy="418343"/>
            <a:chOff x="2867897" y="1715660"/>
            <a:chExt cx="3795467" cy="741118"/>
          </a:xfrm>
        </p:grpSpPr>
        <p:cxnSp>
          <p:nvCxnSpPr>
            <p:cNvPr id="23" name="Straight Connector 22">
              <a:extLst>
                <a:ext uri="{FF2B5EF4-FFF2-40B4-BE49-F238E27FC236}">
                  <a16:creationId xmlns:a16="http://schemas.microsoft.com/office/drawing/2014/main" id="{3D9D2E87-B15B-4207-A462-3E54B9E99ABB}"/>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792191E-BE92-4F39-A6B3-5DE8978F1342}"/>
                </a:ext>
              </a:extLst>
            </p:cNvPr>
            <p:cNvCxnSpPr/>
            <p:nvPr/>
          </p:nvCxnSpPr>
          <p:spPr>
            <a:xfrm flipV="1">
              <a:off x="2867897"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F1FCBAD-D1AC-468E-BC7C-34FC2427C107}"/>
                </a:ext>
              </a:extLst>
            </p:cNvPr>
            <p:cNvCxnSpPr/>
            <p:nvPr/>
          </p:nvCxnSpPr>
          <p:spPr>
            <a:xfrm flipV="1">
              <a:off x="5332755" y="2086964"/>
              <a:ext cx="1330609"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Delay 68">
              <a:extLst>
                <a:ext uri="{FF2B5EF4-FFF2-40B4-BE49-F238E27FC236}">
                  <a16:creationId xmlns:a16="http://schemas.microsoft.com/office/drawing/2014/main" id="{DAB5AEC3-4332-4B77-8599-3F4584F9862D}"/>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7" name="Straight Connector 26">
            <a:extLst>
              <a:ext uri="{FF2B5EF4-FFF2-40B4-BE49-F238E27FC236}">
                <a16:creationId xmlns:a16="http://schemas.microsoft.com/office/drawing/2014/main" id="{68BBDDAC-7E89-4791-BB28-FFA7A1D118E4}"/>
              </a:ext>
            </a:extLst>
          </p:cNvPr>
          <p:cNvCxnSpPr/>
          <p:nvPr/>
        </p:nvCxnSpPr>
        <p:spPr>
          <a:xfrm>
            <a:off x="5029200" y="1524307"/>
            <a:ext cx="0" cy="1350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CA5E1954-CB31-4829-85C3-63D6B8C8FF3C}"/>
              </a:ext>
            </a:extLst>
          </p:cNvPr>
          <p:cNvGrpSpPr/>
          <p:nvPr/>
        </p:nvGrpSpPr>
        <p:grpSpPr>
          <a:xfrm>
            <a:off x="2667000" y="1862403"/>
            <a:ext cx="2057400" cy="418343"/>
            <a:chOff x="2851351" y="1715660"/>
            <a:chExt cx="3313463" cy="741118"/>
          </a:xfrm>
        </p:grpSpPr>
        <p:cxnSp>
          <p:nvCxnSpPr>
            <p:cNvPr id="29" name="Straight Connector 28">
              <a:extLst>
                <a:ext uri="{FF2B5EF4-FFF2-40B4-BE49-F238E27FC236}">
                  <a16:creationId xmlns:a16="http://schemas.microsoft.com/office/drawing/2014/main" id="{2DD3CC2F-96E0-414E-8BB3-BEDD6AAF06E1}"/>
                </a:ext>
              </a:extLst>
            </p:cNvPr>
            <p:cNvCxnSpPr/>
            <p:nvPr/>
          </p:nvCxnSpPr>
          <p:spPr>
            <a:xfrm flipV="1">
              <a:off x="3711334" y="2266407"/>
              <a:ext cx="735388"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960432B-3179-4F0B-ABB0-ECA4C46A15D2}"/>
                </a:ext>
              </a:extLst>
            </p:cNvPr>
            <p:cNvCxnSpPr/>
            <p:nvPr/>
          </p:nvCxnSpPr>
          <p:spPr>
            <a:xfrm flipV="1">
              <a:off x="2851351"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7D71DFC-979A-45C2-A6D0-E33ED6267A8D}"/>
                </a:ext>
              </a:extLst>
            </p:cNvPr>
            <p:cNvCxnSpPr/>
            <p:nvPr/>
          </p:nvCxnSpPr>
          <p:spPr>
            <a:xfrm flipV="1">
              <a:off x="5338611" y="2078301"/>
              <a:ext cx="826203"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Delay 68">
              <a:extLst>
                <a:ext uri="{FF2B5EF4-FFF2-40B4-BE49-F238E27FC236}">
                  <a16:creationId xmlns:a16="http://schemas.microsoft.com/office/drawing/2014/main" id="{7415BEB2-6176-4B02-936C-1AF562E34F08}"/>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oup 32">
            <a:extLst>
              <a:ext uri="{FF2B5EF4-FFF2-40B4-BE49-F238E27FC236}">
                <a16:creationId xmlns:a16="http://schemas.microsoft.com/office/drawing/2014/main" id="{1BA4FF6E-8407-4E74-9807-8B5985F91A49}"/>
              </a:ext>
            </a:extLst>
          </p:cNvPr>
          <p:cNvGrpSpPr/>
          <p:nvPr/>
        </p:nvGrpSpPr>
        <p:grpSpPr>
          <a:xfrm>
            <a:off x="2676780" y="2472003"/>
            <a:ext cx="1852356" cy="418343"/>
            <a:chOff x="2867101" y="1715660"/>
            <a:chExt cx="2983238" cy="741118"/>
          </a:xfrm>
        </p:grpSpPr>
        <p:cxnSp>
          <p:nvCxnSpPr>
            <p:cNvPr id="34" name="Straight Connector 33">
              <a:extLst>
                <a:ext uri="{FF2B5EF4-FFF2-40B4-BE49-F238E27FC236}">
                  <a16:creationId xmlns:a16="http://schemas.microsoft.com/office/drawing/2014/main" id="{09D75BAD-7FF0-4EF4-B332-17A3CFA4B890}"/>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7547FEB-92C9-4FF8-A78B-84A71B4AA5EA}"/>
                </a:ext>
              </a:extLst>
            </p:cNvPr>
            <p:cNvCxnSpPr/>
            <p:nvPr/>
          </p:nvCxnSpPr>
          <p:spPr>
            <a:xfrm flipV="1">
              <a:off x="2867101"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EB5A9A-A2B2-4492-A409-96D1A0FB9B8D}"/>
                </a:ext>
              </a:extLst>
            </p:cNvPr>
            <p:cNvCxnSpPr/>
            <p:nvPr/>
          </p:nvCxnSpPr>
          <p:spPr>
            <a:xfrm flipV="1">
              <a:off x="5337332" y="2086964"/>
              <a:ext cx="513007"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Delay 68">
              <a:extLst>
                <a:ext uri="{FF2B5EF4-FFF2-40B4-BE49-F238E27FC236}">
                  <a16:creationId xmlns:a16="http://schemas.microsoft.com/office/drawing/2014/main" id="{0BBE7EB5-A1E0-4E4F-A247-F54C0040AFDB}"/>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C5022BA8-B6B6-43D6-A3C2-553E50136DF0}"/>
              </a:ext>
            </a:extLst>
          </p:cNvPr>
          <p:cNvGrpSpPr/>
          <p:nvPr/>
        </p:nvGrpSpPr>
        <p:grpSpPr>
          <a:xfrm>
            <a:off x="2676780" y="2988571"/>
            <a:ext cx="2766993" cy="418343"/>
            <a:chOff x="2867101" y="1715660"/>
            <a:chExt cx="4456271" cy="741118"/>
          </a:xfrm>
        </p:grpSpPr>
        <p:cxnSp>
          <p:nvCxnSpPr>
            <p:cNvPr id="39" name="Straight Connector 38">
              <a:extLst>
                <a:ext uri="{FF2B5EF4-FFF2-40B4-BE49-F238E27FC236}">
                  <a16:creationId xmlns:a16="http://schemas.microsoft.com/office/drawing/2014/main" id="{8CD13136-84A3-4581-B21C-2FCB57B4826E}"/>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C007A85-61E3-49D8-B682-652794214971}"/>
                </a:ext>
              </a:extLst>
            </p:cNvPr>
            <p:cNvCxnSpPr/>
            <p:nvPr/>
          </p:nvCxnSpPr>
          <p:spPr>
            <a:xfrm flipV="1">
              <a:off x="2867101"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A487C4E-2957-4ED2-91A4-78645130BE09}"/>
                </a:ext>
              </a:extLst>
            </p:cNvPr>
            <p:cNvCxnSpPr/>
            <p:nvPr/>
          </p:nvCxnSpPr>
          <p:spPr>
            <a:xfrm flipV="1">
              <a:off x="5340631" y="2086966"/>
              <a:ext cx="1982741"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Delay 68">
              <a:extLst>
                <a:ext uri="{FF2B5EF4-FFF2-40B4-BE49-F238E27FC236}">
                  <a16:creationId xmlns:a16="http://schemas.microsoft.com/office/drawing/2014/main" id="{94111992-C25C-4E64-B9B8-DE7CB5EE8B14}"/>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3" name="Group 42">
            <a:extLst>
              <a:ext uri="{FF2B5EF4-FFF2-40B4-BE49-F238E27FC236}">
                <a16:creationId xmlns:a16="http://schemas.microsoft.com/office/drawing/2014/main" id="{FBD5B65B-94E5-4BD5-9A4D-CED759A4101E}"/>
              </a:ext>
            </a:extLst>
          </p:cNvPr>
          <p:cNvGrpSpPr/>
          <p:nvPr/>
        </p:nvGrpSpPr>
        <p:grpSpPr>
          <a:xfrm>
            <a:off x="2676781" y="3617981"/>
            <a:ext cx="2004755" cy="418343"/>
            <a:chOff x="2867101" y="1715660"/>
            <a:chExt cx="3228677" cy="741118"/>
          </a:xfrm>
        </p:grpSpPr>
        <p:cxnSp>
          <p:nvCxnSpPr>
            <p:cNvPr id="44" name="Straight Connector 43">
              <a:extLst>
                <a:ext uri="{FF2B5EF4-FFF2-40B4-BE49-F238E27FC236}">
                  <a16:creationId xmlns:a16="http://schemas.microsoft.com/office/drawing/2014/main" id="{BDC0E9C5-CECF-4ECF-8EDE-42770455FE15}"/>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A77F568-5520-4A14-8C04-A691A1ABD144}"/>
                </a:ext>
              </a:extLst>
            </p:cNvPr>
            <p:cNvCxnSpPr/>
            <p:nvPr/>
          </p:nvCxnSpPr>
          <p:spPr>
            <a:xfrm flipV="1">
              <a:off x="2867101" y="1903059"/>
              <a:ext cx="1576373"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B2B1445-49FB-4632-AAA1-3F72518B05CB}"/>
                </a:ext>
              </a:extLst>
            </p:cNvPr>
            <p:cNvCxnSpPr/>
            <p:nvPr/>
          </p:nvCxnSpPr>
          <p:spPr>
            <a:xfrm flipV="1">
              <a:off x="5344685" y="2086964"/>
              <a:ext cx="751093"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Delay 68">
              <a:extLst>
                <a:ext uri="{FF2B5EF4-FFF2-40B4-BE49-F238E27FC236}">
                  <a16:creationId xmlns:a16="http://schemas.microsoft.com/office/drawing/2014/main" id="{3FA8E6FD-C7EB-49F9-B9F9-F2FA83E1E8FD}"/>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8" name="Group 47">
            <a:extLst>
              <a:ext uri="{FF2B5EF4-FFF2-40B4-BE49-F238E27FC236}">
                <a16:creationId xmlns:a16="http://schemas.microsoft.com/office/drawing/2014/main" id="{449B76F0-BFF2-4F87-AEB7-10DEC3735F40}"/>
              </a:ext>
            </a:extLst>
          </p:cNvPr>
          <p:cNvGrpSpPr/>
          <p:nvPr/>
        </p:nvGrpSpPr>
        <p:grpSpPr>
          <a:xfrm>
            <a:off x="2678796" y="4318068"/>
            <a:ext cx="2138852" cy="418343"/>
            <a:chOff x="2870349" y="1715660"/>
            <a:chExt cx="3444643" cy="741118"/>
          </a:xfrm>
        </p:grpSpPr>
        <p:cxnSp>
          <p:nvCxnSpPr>
            <p:cNvPr id="49" name="Straight Connector 48">
              <a:extLst>
                <a:ext uri="{FF2B5EF4-FFF2-40B4-BE49-F238E27FC236}">
                  <a16:creationId xmlns:a16="http://schemas.microsoft.com/office/drawing/2014/main" id="{5B017510-6B17-414E-8872-2795383BCC82}"/>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EA89BE3-8947-4B5A-A015-5B407F1B38C4}"/>
                </a:ext>
              </a:extLst>
            </p:cNvPr>
            <p:cNvCxnSpPr/>
            <p:nvPr/>
          </p:nvCxnSpPr>
          <p:spPr>
            <a:xfrm>
              <a:off x="3718273" y="1903059"/>
              <a:ext cx="717326" cy="2"/>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885D12B-9F64-46A3-9BD0-D84146306361}"/>
                </a:ext>
              </a:extLst>
            </p:cNvPr>
            <p:cNvCxnSpPr/>
            <p:nvPr/>
          </p:nvCxnSpPr>
          <p:spPr>
            <a:xfrm flipV="1">
              <a:off x="5329360" y="2086964"/>
              <a:ext cx="98563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Delay 68">
              <a:extLst>
                <a:ext uri="{FF2B5EF4-FFF2-40B4-BE49-F238E27FC236}">
                  <a16:creationId xmlns:a16="http://schemas.microsoft.com/office/drawing/2014/main" id="{02E63EDE-D9FF-4008-9D43-F97955AF71B4}"/>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id="{DBF33952-A71D-439D-97B6-E3824B38FF04}"/>
              </a:ext>
            </a:extLst>
          </p:cNvPr>
          <p:cNvGrpSpPr/>
          <p:nvPr/>
        </p:nvGrpSpPr>
        <p:grpSpPr>
          <a:xfrm>
            <a:off x="2678796" y="4927668"/>
            <a:ext cx="2382160" cy="418343"/>
            <a:chOff x="2870349" y="1715660"/>
            <a:chExt cx="3836492" cy="741118"/>
          </a:xfrm>
        </p:grpSpPr>
        <p:cxnSp>
          <p:nvCxnSpPr>
            <p:cNvPr id="54" name="Straight Connector 53">
              <a:extLst>
                <a:ext uri="{FF2B5EF4-FFF2-40B4-BE49-F238E27FC236}">
                  <a16:creationId xmlns:a16="http://schemas.microsoft.com/office/drawing/2014/main" id="{C250AEA9-599A-401C-91E5-C64FC455001B}"/>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A915E18-098F-4F41-9C60-92032493DC5B}"/>
                </a:ext>
              </a:extLst>
            </p:cNvPr>
            <p:cNvCxnSpPr/>
            <p:nvPr/>
          </p:nvCxnSpPr>
          <p:spPr>
            <a:xfrm>
              <a:off x="3718273" y="1903059"/>
              <a:ext cx="717326" cy="2"/>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C0384D0-CD0F-4D2D-9F21-1C57A52AB5B1}"/>
                </a:ext>
              </a:extLst>
            </p:cNvPr>
            <p:cNvCxnSpPr/>
            <p:nvPr/>
          </p:nvCxnSpPr>
          <p:spPr>
            <a:xfrm flipV="1">
              <a:off x="5332754" y="2086964"/>
              <a:ext cx="1374087"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Delay 68">
              <a:extLst>
                <a:ext uri="{FF2B5EF4-FFF2-40B4-BE49-F238E27FC236}">
                  <a16:creationId xmlns:a16="http://schemas.microsoft.com/office/drawing/2014/main" id="{B2A5168D-EA9F-4494-A4BE-C6E4C5C8F4C2}"/>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23CDBEFD-86F2-42D2-A3FC-4E12EC9BA8BC}"/>
              </a:ext>
            </a:extLst>
          </p:cNvPr>
          <p:cNvGrpSpPr/>
          <p:nvPr/>
        </p:nvGrpSpPr>
        <p:grpSpPr>
          <a:xfrm>
            <a:off x="2678796" y="5537268"/>
            <a:ext cx="4941204" cy="418343"/>
            <a:chOff x="2870349" y="1715660"/>
            <a:chExt cx="7957858" cy="741118"/>
          </a:xfrm>
        </p:grpSpPr>
        <p:cxnSp>
          <p:nvCxnSpPr>
            <p:cNvPr id="59" name="Straight Connector 58">
              <a:extLst>
                <a:ext uri="{FF2B5EF4-FFF2-40B4-BE49-F238E27FC236}">
                  <a16:creationId xmlns:a16="http://schemas.microsoft.com/office/drawing/2014/main" id="{8DE0AB67-0740-4707-8D90-F92646CD37AA}"/>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C843D5-5F66-4DB6-A615-5D53FB3673FB}"/>
                </a:ext>
              </a:extLst>
            </p:cNvPr>
            <p:cNvCxnSpPr/>
            <p:nvPr/>
          </p:nvCxnSpPr>
          <p:spPr>
            <a:xfrm>
              <a:off x="3718273" y="1903059"/>
              <a:ext cx="717326" cy="2"/>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E240E36-82C0-44B3-ADB3-132ABC7F0293}"/>
                </a:ext>
              </a:extLst>
            </p:cNvPr>
            <p:cNvCxnSpPr/>
            <p:nvPr/>
          </p:nvCxnSpPr>
          <p:spPr>
            <a:xfrm flipV="1">
              <a:off x="5332754" y="2086966"/>
              <a:ext cx="5495453"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Delay 68">
              <a:extLst>
                <a:ext uri="{FF2B5EF4-FFF2-40B4-BE49-F238E27FC236}">
                  <a16:creationId xmlns:a16="http://schemas.microsoft.com/office/drawing/2014/main" id="{F6C201E4-A2F5-4C3A-A7C7-E73CD27443D1}"/>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a:extLst>
              <a:ext uri="{FF2B5EF4-FFF2-40B4-BE49-F238E27FC236}">
                <a16:creationId xmlns:a16="http://schemas.microsoft.com/office/drawing/2014/main" id="{D7CA2B7D-1612-40BA-995A-3BF3E30A37DD}"/>
              </a:ext>
            </a:extLst>
          </p:cNvPr>
          <p:cNvGrpSpPr/>
          <p:nvPr/>
        </p:nvGrpSpPr>
        <p:grpSpPr>
          <a:xfrm>
            <a:off x="2678796" y="6070668"/>
            <a:ext cx="5703204" cy="418343"/>
            <a:chOff x="2870349" y="1715660"/>
            <a:chExt cx="9185066" cy="741118"/>
          </a:xfrm>
        </p:grpSpPr>
        <p:cxnSp>
          <p:nvCxnSpPr>
            <p:cNvPr id="64" name="Straight Connector 63">
              <a:extLst>
                <a:ext uri="{FF2B5EF4-FFF2-40B4-BE49-F238E27FC236}">
                  <a16:creationId xmlns:a16="http://schemas.microsoft.com/office/drawing/2014/main" id="{73FDEB0D-B9E9-4661-85D1-F0DB43C4191E}"/>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C4F1F71-BF70-4000-A7BF-F5C32C0FE7ED}"/>
                </a:ext>
              </a:extLst>
            </p:cNvPr>
            <p:cNvCxnSpPr/>
            <p:nvPr/>
          </p:nvCxnSpPr>
          <p:spPr>
            <a:xfrm>
              <a:off x="3718273" y="1903059"/>
              <a:ext cx="717326"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7071A4C-406C-4338-A503-C1A1C9B26A45}"/>
                </a:ext>
              </a:extLst>
            </p:cNvPr>
            <p:cNvCxnSpPr/>
            <p:nvPr/>
          </p:nvCxnSpPr>
          <p:spPr>
            <a:xfrm flipV="1">
              <a:off x="5332754" y="2086967"/>
              <a:ext cx="6722661"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Delay 68">
              <a:extLst>
                <a:ext uri="{FF2B5EF4-FFF2-40B4-BE49-F238E27FC236}">
                  <a16:creationId xmlns:a16="http://schemas.microsoft.com/office/drawing/2014/main" id="{719F848B-1FF1-4C31-9FCD-8897C169FCE4}"/>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8" name="Straight Connector 67">
            <a:extLst>
              <a:ext uri="{FF2B5EF4-FFF2-40B4-BE49-F238E27FC236}">
                <a16:creationId xmlns:a16="http://schemas.microsoft.com/office/drawing/2014/main" id="{9FB4168D-89FD-4E10-AD37-50314B230AC6}"/>
              </a:ext>
            </a:extLst>
          </p:cNvPr>
          <p:cNvCxnSpPr/>
          <p:nvPr/>
        </p:nvCxnSpPr>
        <p:spPr>
          <a:xfrm>
            <a:off x="3200400" y="1627314"/>
            <a:ext cx="0" cy="545972"/>
          </a:xfrm>
          <a:prstGeom prst="line">
            <a:avLst/>
          </a:prstGeom>
          <a:ln w="19050">
            <a:head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41296AB-9AB6-42CE-AF28-C8259FAA12E8}"/>
              </a:ext>
            </a:extLst>
          </p:cNvPr>
          <p:cNvCxnSpPr/>
          <p:nvPr/>
        </p:nvCxnSpPr>
        <p:spPr>
          <a:xfrm>
            <a:off x="3205290" y="3723763"/>
            <a:ext cx="0" cy="2446160"/>
          </a:xfrm>
          <a:prstGeom prst="line">
            <a:avLst/>
          </a:prstGeom>
          <a:ln w="19050">
            <a:headEnd type="oval"/>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D2669AF-7CA0-4419-984B-0EF488E8C7DA}"/>
              </a:ext>
            </a:extLst>
          </p:cNvPr>
          <p:cNvCxnSpPr/>
          <p:nvPr/>
        </p:nvCxnSpPr>
        <p:spPr>
          <a:xfrm flipV="1">
            <a:off x="8382000" y="1990016"/>
            <a:ext cx="0" cy="428157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947A856-90E0-456D-AC03-91EC1A1D3412}"/>
              </a:ext>
            </a:extLst>
          </p:cNvPr>
          <p:cNvCxnSpPr/>
          <p:nvPr/>
        </p:nvCxnSpPr>
        <p:spPr>
          <a:xfrm flipV="1">
            <a:off x="7620000" y="2006117"/>
            <a:ext cx="0" cy="374032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582B1722-C2D8-4AD4-9C2B-7F4E81DA5C0E}"/>
              </a:ext>
            </a:extLst>
          </p:cNvPr>
          <p:cNvGrpSpPr/>
          <p:nvPr/>
        </p:nvGrpSpPr>
        <p:grpSpPr>
          <a:xfrm>
            <a:off x="4719510" y="2057907"/>
            <a:ext cx="714483" cy="911616"/>
            <a:chOff x="3119310" y="1998272"/>
            <a:chExt cx="714483" cy="911616"/>
          </a:xfrm>
        </p:grpSpPr>
        <p:cxnSp>
          <p:nvCxnSpPr>
            <p:cNvPr id="73" name="Straight Connector 72">
              <a:extLst>
                <a:ext uri="{FF2B5EF4-FFF2-40B4-BE49-F238E27FC236}">
                  <a16:creationId xmlns:a16="http://schemas.microsoft.com/office/drawing/2014/main" id="{86FEFEE0-17A4-48EA-88F0-F31F777173D4}"/>
                </a:ext>
              </a:extLst>
            </p:cNvPr>
            <p:cNvCxnSpPr/>
            <p:nvPr/>
          </p:nvCxnSpPr>
          <p:spPr>
            <a:xfrm>
              <a:off x="3124200" y="1998272"/>
              <a:ext cx="0" cy="9116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278B8EC-CE8A-41C1-A701-589B9CF931F5}"/>
                </a:ext>
              </a:extLst>
            </p:cNvPr>
            <p:cNvCxnSpPr/>
            <p:nvPr/>
          </p:nvCxnSpPr>
          <p:spPr>
            <a:xfrm>
              <a:off x="3119310" y="2900490"/>
              <a:ext cx="714483"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5CE332F-7BF3-45F1-BF3F-3CCEBFD1D664}"/>
              </a:ext>
            </a:extLst>
          </p:cNvPr>
          <p:cNvGrpSpPr/>
          <p:nvPr/>
        </p:nvGrpSpPr>
        <p:grpSpPr>
          <a:xfrm>
            <a:off x="4506958" y="2685844"/>
            <a:ext cx="950976" cy="393216"/>
            <a:chOff x="3121070" y="2016609"/>
            <a:chExt cx="950976" cy="393216"/>
          </a:xfrm>
        </p:grpSpPr>
        <p:cxnSp>
          <p:nvCxnSpPr>
            <p:cNvPr id="76" name="Straight Connector 75">
              <a:extLst>
                <a:ext uri="{FF2B5EF4-FFF2-40B4-BE49-F238E27FC236}">
                  <a16:creationId xmlns:a16="http://schemas.microsoft.com/office/drawing/2014/main" id="{E0E1AA0A-51B2-467C-A4D7-B620028DA7AB}"/>
                </a:ext>
              </a:extLst>
            </p:cNvPr>
            <p:cNvCxnSpPr/>
            <p:nvPr/>
          </p:nvCxnSpPr>
          <p:spPr>
            <a:xfrm>
              <a:off x="3134474" y="2016609"/>
              <a:ext cx="0" cy="3866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5B6BB55-EC1F-4120-93CD-110B9AB869EB}"/>
                </a:ext>
              </a:extLst>
            </p:cNvPr>
            <p:cNvCxnSpPr/>
            <p:nvPr/>
          </p:nvCxnSpPr>
          <p:spPr>
            <a:xfrm>
              <a:off x="3121070" y="2409824"/>
              <a:ext cx="950976"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62EFCF1D-B7FF-4ADB-995B-9B307D4148FD}"/>
              </a:ext>
            </a:extLst>
          </p:cNvPr>
          <p:cNvGrpSpPr/>
          <p:nvPr/>
        </p:nvGrpSpPr>
        <p:grpSpPr>
          <a:xfrm>
            <a:off x="4665979" y="3312167"/>
            <a:ext cx="774000" cy="524115"/>
            <a:chOff x="2850841" y="1862136"/>
            <a:chExt cx="774000" cy="524115"/>
          </a:xfrm>
        </p:grpSpPr>
        <p:cxnSp>
          <p:nvCxnSpPr>
            <p:cNvPr id="79" name="Straight Connector 78">
              <a:extLst>
                <a:ext uri="{FF2B5EF4-FFF2-40B4-BE49-F238E27FC236}">
                  <a16:creationId xmlns:a16="http://schemas.microsoft.com/office/drawing/2014/main" id="{43A4B065-8426-4468-9BB3-10A736A0DB7D}"/>
                </a:ext>
              </a:extLst>
            </p:cNvPr>
            <p:cNvCxnSpPr/>
            <p:nvPr/>
          </p:nvCxnSpPr>
          <p:spPr>
            <a:xfrm>
              <a:off x="2861638" y="1871665"/>
              <a:ext cx="0" cy="5145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B3AD756-9BF2-461A-97FE-53706D9EF580}"/>
                </a:ext>
              </a:extLst>
            </p:cNvPr>
            <p:cNvCxnSpPr/>
            <p:nvPr/>
          </p:nvCxnSpPr>
          <p:spPr>
            <a:xfrm>
              <a:off x="2850841" y="1862136"/>
              <a:ext cx="774000"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8AA7D2-A948-4892-AE89-46A2F0650A3F}"/>
              </a:ext>
            </a:extLst>
          </p:cNvPr>
          <p:cNvGrpSpPr/>
          <p:nvPr/>
        </p:nvGrpSpPr>
        <p:grpSpPr>
          <a:xfrm>
            <a:off x="4805429" y="3412435"/>
            <a:ext cx="590483" cy="1114804"/>
            <a:chOff x="2877279" y="1350938"/>
            <a:chExt cx="590483" cy="1114804"/>
          </a:xfrm>
        </p:grpSpPr>
        <p:cxnSp>
          <p:nvCxnSpPr>
            <p:cNvPr id="82" name="Straight Connector 81">
              <a:extLst>
                <a:ext uri="{FF2B5EF4-FFF2-40B4-BE49-F238E27FC236}">
                  <a16:creationId xmlns:a16="http://schemas.microsoft.com/office/drawing/2014/main" id="{4ADC540C-D3AF-4EAE-B283-D9E420E81CDD}"/>
                </a:ext>
              </a:extLst>
            </p:cNvPr>
            <p:cNvCxnSpPr/>
            <p:nvPr/>
          </p:nvCxnSpPr>
          <p:spPr>
            <a:xfrm>
              <a:off x="2885706" y="1350938"/>
              <a:ext cx="0" cy="11148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B7E6B16-58A2-40EB-A060-FA94A66ED42A}"/>
                </a:ext>
              </a:extLst>
            </p:cNvPr>
            <p:cNvCxnSpPr/>
            <p:nvPr/>
          </p:nvCxnSpPr>
          <p:spPr>
            <a:xfrm>
              <a:off x="2877279" y="1358214"/>
              <a:ext cx="590483"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9FA44A0D-98EF-4C36-A99B-D1B06FD25290}"/>
              </a:ext>
            </a:extLst>
          </p:cNvPr>
          <p:cNvGrpSpPr/>
          <p:nvPr/>
        </p:nvGrpSpPr>
        <p:grpSpPr>
          <a:xfrm>
            <a:off x="5049274" y="3511315"/>
            <a:ext cx="303012" cy="1625524"/>
            <a:chOff x="2896971" y="840218"/>
            <a:chExt cx="303012" cy="1625524"/>
          </a:xfrm>
        </p:grpSpPr>
        <p:cxnSp>
          <p:nvCxnSpPr>
            <p:cNvPr id="85" name="Straight Connector 84">
              <a:extLst>
                <a:ext uri="{FF2B5EF4-FFF2-40B4-BE49-F238E27FC236}">
                  <a16:creationId xmlns:a16="http://schemas.microsoft.com/office/drawing/2014/main" id="{2781B3AD-E5C3-4858-8FB9-814FA5B9951D}"/>
                </a:ext>
              </a:extLst>
            </p:cNvPr>
            <p:cNvCxnSpPr/>
            <p:nvPr/>
          </p:nvCxnSpPr>
          <p:spPr>
            <a:xfrm>
              <a:off x="2905266" y="845189"/>
              <a:ext cx="0" cy="16205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C55F90E-C46F-46D1-B265-AEF6C3F964D8}"/>
                </a:ext>
              </a:extLst>
            </p:cNvPr>
            <p:cNvCxnSpPr/>
            <p:nvPr/>
          </p:nvCxnSpPr>
          <p:spPr>
            <a:xfrm>
              <a:off x="2896971" y="840218"/>
              <a:ext cx="303012"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B0D2EE0A-F360-4838-B97A-F5B424161CAB}"/>
              </a:ext>
            </a:extLst>
          </p:cNvPr>
          <p:cNvSpPr txBox="1"/>
          <p:nvPr/>
        </p:nvSpPr>
        <p:spPr>
          <a:xfrm>
            <a:off x="4267200" y="1202635"/>
            <a:ext cx="609462" cy="369332"/>
          </a:xfrm>
          <a:prstGeom prst="rect">
            <a:avLst/>
          </a:prstGeom>
          <a:noFill/>
        </p:spPr>
        <p:txBody>
          <a:bodyPr wrap="none" rtlCol="0">
            <a:spAutoFit/>
          </a:bodyPr>
          <a:lstStyle/>
          <a:p>
            <a:r>
              <a:rPr lang="en-US" dirty="0"/>
              <a:t>AND</a:t>
            </a:r>
          </a:p>
        </p:txBody>
      </p:sp>
      <p:sp>
        <p:nvSpPr>
          <p:cNvPr id="88" name="TextBox 87">
            <a:extLst>
              <a:ext uri="{FF2B5EF4-FFF2-40B4-BE49-F238E27FC236}">
                <a16:creationId xmlns:a16="http://schemas.microsoft.com/office/drawing/2014/main" id="{EED41FC0-5A52-46AC-BF58-1729822FDCCB}"/>
              </a:ext>
            </a:extLst>
          </p:cNvPr>
          <p:cNvSpPr txBox="1"/>
          <p:nvPr/>
        </p:nvSpPr>
        <p:spPr>
          <a:xfrm>
            <a:off x="4267338" y="1752595"/>
            <a:ext cx="603050" cy="369332"/>
          </a:xfrm>
          <a:prstGeom prst="rect">
            <a:avLst/>
          </a:prstGeom>
          <a:noFill/>
        </p:spPr>
        <p:txBody>
          <a:bodyPr wrap="none" rtlCol="0">
            <a:spAutoFit/>
          </a:bodyPr>
          <a:lstStyle/>
          <a:p>
            <a:r>
              <a:rPr lang="en-US" dirty="0"/>
              <a:t>ADD</a:t>
            </a:r>
          </a:p>
        </p:txBody>
      </p:sp>
      <p:sp>
        <p:nvSpPr>
          <p:cNvPr id="89" name="TextBox 88">
            <a:extLst>
              <a:ext uri="{FF2B5EF4-FFF2-40B4-BE49-F238E27FC236}">
                <a16:creationId xmlns:a16="http://schemas.microsoft.com/office/drawing/2014/main" id="{FB108316-4850-4563-A0B1-6083195B0C16}"/>
              </a:ext>
            </a:extLst>
          </p:cNvPr>
          <p:cNvSpPr txBox="1"/>
          <p:nvPr/>
        </p:nvSpPr>
        <p:spPr>
          <a:xfrm>
            <a:off x="4191138" y="2357303"/>
            <a:ext cx="452368" cy="369332"/>
          </a:xfrm>
          <a:prstGeom prst="rect">
            <a:avLst/>
          </a:prstGeom>
          <a:noFill/>
        </p:spPr>
        <p:txBody>
          <a:bodyPr wrap="none" rtlCol="0">
            <a:spAutoFit/>
          </a:bodyPr>
          <a:lstStyle/>
          <a:p>
            <a:r>
              <a:rPr lang="en-US" dirty="0"/>
              <a:t>DR</a:t>
            </a:r>
          </a:p>
        </p:txBody>
      </p:sp>
      <p:sp>
        <p:nvSpPr>
          <p:cNvPr id="90" name="TextBox 89">
            <a:extLst>
              <a:ext uri="{FF2B5EF4-FFF2-40B4-BE49-F238E27FC236}">
                <a16:creationId xmlns:a16="http://schemas.microsoft.com/office/drawing/2014/main" id="{0295DDB6-31ED-49D2-B6B2-45CA42D21B95}"/>
              </a:ext>
            </a:extLst>
          </p:cNvPr>
          <p:cNvSpPr txBox="1"/>
          <p:nvPr/>
        </p:nvSpPr>
        <p:spPr>
          <a:xfrm>
            <a:off x="4124955" y="3131776"/>
            <a:ext cx="635110" cy="369332"/>
          </a:xfrm>
          <a:prstGeom prst="rect">
            <a:avLst/>
          </a:prstGeom>
          <a:noFill/>
        </p:spPr>
        <p:txBody>
          <a:bodyPr wrap="none" rtlCol="0">
            <a:spAutoFit/>
          </a:bodyPr>
          <a:lstStyle/>
          <a:p>
            <a:r>
              <a:rPr lang="en-US" dirty="0"/>
              <a:t>INPR</a:t>
            </a:r>
          </a:p>
        </p:txBody>
      </p:sp>
      <p:sp>
        <p:nvSpPr>
          <p:cNvPr id="91" name="TextBox 90">
            <a:extLst>
              <a:ext uri="{FF2B5EF4-FFF2-40B4-BE49-F238E27FC236}">
                <a16:creationId xmlns:a16="http://schemas.microsoft.com/office/drawing/2014/main" id="{9C294DBE-4A00-446F-8AE4-7787B0DC1808}"/>
              </a:ext>
            </a:extLst>
          </p:cNvPr>
          <p:cNvSpPr txBox="1"/>
          <p:nvPr/>
        </p:nvSpPr>
        <p:spPr>
          <a:xfrm>
            <a:off x="4114800" y="3488635"/>
            <a:ext cx="638316" cy="369332"/>
          </a:xfrm>
          <a:prstGeom prst="rect">
            <a:avLst/>
          </a:prstGeom>
          <a:noFill/>
        </p:spPr>
        <p:txBody>
          <a:bodyPr wrap="none" rtlCol="0">
            <a:spAutoFit/>
          </a:bodyPr>
          <a:lstStyle/>
          <a:p>
            <a:r>
              <a:rPr lang="en-US" dirty="0"/>
              <a:t>CMA</a:t>
            </a:r>
          </a:p>
        </p:txBody>
      </p:sp>
      <p:sp>
        <p:nvSpPr>
          <p:cNvPr id="92" name="TextBox 91">
            <a:extLst>
              <a:ext uri="{FF2B5EF4-FFF2-40B4-BE49-F238E27FC236}">
                <a16:creationId xmlns:a16="http://schemas.microsoft.com/office/drawing/2014/main" id="{18121935-17F4-4CAC-AAE1-C7D0E53A3EF2}"/>
              </a:ext>
            </a:extLst>
          </p:cNvPr>
          <p:cNvSpPr txBox="1"/>
          <p:nvPr/>
        </p:nvSpPr>
        <p:spPr>
          <a:xfrm>
            <a:off x="4191000" y="4205663"/>
            <a:ext cx="559769" cy="369332"/>
          </a:xfrm>
          <a:prstGeom prst="rect">
            <a:avLst/>
          </a:prstGeom>
          <a:noFill/>
        </p:spPr>
        <p:txBody>
          <a:bodyPr wrap="none" rtlCol="0">
            <a:spAutoFit/>
          </a:bodyPr>
          <a:lstStyle/>
          <a:p>
            <a:r>
              <a:rPr lang="en-US" dirty="0"/>
              <a:t>SHR</a:t>
            </a:r>
          </a:p>
        </p:txBody>
      </p:sp>
      <p:sp>
        <p:nvSpPr>
          <p:cNvPr id="93" name="TextBox 92">
            <a:extLst>
              <a:ext uri="{FF2B5EF4-FFF2-40B4-BE49-F238E27FC236}">
                <a16:creationId xmlns:a16="http://schemas.microsoft.com/office/drawing/2014/main" id="{15224192-8778-4F0C-97D8-C4693AE5C178}"/>
              </a:ext>
            </a:extLst>
          </p:cNvPr>
          <p:cNvSpPr txBox="1"/>
          <p:nvPr/>
        </p:nvSpPr>
        <p:spPr>
          <a:xfrm>
            <a:off x="4191000" y="4795703"/>
            <a:ext cx="532518" cy="369332"/>
          </a:xfrm>
          <a:prstGeom prst="rect">
            <a:avLst/>
          </a:prstGeom>
          <a:noFill/>
        </p:spPr>
        <p:txBody>
          <a:bodyPr wrap="none" rtlCol="0">
            <a:spAutoFit/>
          </a:bodyPr>
          <a:lstStyle/>
          <a:p>
            <a:r>
              <a:rPr lang="en-US" dirty="0"/>
              <a:t>SHL</a:t>
            </a:r>
          </a:p>
        </p:txBody>
      </p:sp>
      <p:sp>
        <p:nvSpPr>
          <p:cNvPr id="94" name="TextBox 93">
            <a:extLst>
              <a:ext uri="{FF2B5EF4-FFF2-40B4-BE49-F238E27FC236}">
                <a16:creationId xmlns:a16="http://schemas.microsoft.com/office/drawing/2014/main" id="{789897BB-F143-43B1-9B2D-8D56B1152D59}"/>
              </a:ext>
            </a:extLst>
          </p:cNvPr>
          <p:cNvSpPr txBox="1"/>
          <p:nvPr/>
        </p:nvSpPr>
        <p:spPr>
          <a:xfrm>
            <a:off x="4191000" y="5405303"/>
            <a:ext cx="514885" cy="369332"/>
          </a:xfrm>
          <a:prstGeom prst="rect">
            <a:avLst/>
          </a:prstGeom>
          <a:noFill/>
        </p:spPr>
        <p:txBody>
          <a:bodyPr wrap="none" rtlCol="0">
            <a:spAutoFit/>
          </a:bodyPr>
          <a:lstStyle/>
          <a:p>
            <a:r>
              <a:rPr lang="en-US" dirty="0"/>
              <a:t>INC</a:t>
            </a:r>
          </a:p>
        </p:txBody>
      </p:sp>
      <p:sp>
        <p:nvSpPr>
          <p:cNvPr id="95" name="TextBox 94">
            <a:extLst>
              <a:ext uri="{FF2B5EF4-FFF2-40B4-BE49-F238E27FC236}">
                <a16:creationId xmlns:a16="http://schemas.microsoft.com/office/drawing/2014/main" id="{3E9029AA-956A-4FAB-B979-9B28EDCEBA44}"/>
              </a:ext>
            </a:extLst>
          </p:cNvPr>
          <p:cNvSpPr txBox="1"/>
          <p:nvPr/>
        </p:nvSpPr>
        <p:spPr>
          <a:xfrm>
            <a:off x="4191000" y="5938703"/>
            <a:ext cx="530915" cy="369332"/>
          </a:xfrm>
          <a:prstGeom prst="rect">
            <a:avLst/>
          </a:prstGeom>
          <a:noFill/>
        </p:spPr>
        <p:txBody>
          <a:bodyPr wrap="none" rtlCol="0">
            <a:spAutoFit/>
          </a:bodyPr>
          <a:lstStyle/>
          <a:p>
            <a:r>
              <a:rPr lang="en-US" dirty="0"/>
              <a:t>CLR</a:t>
            </a:r>
          </a:p>
        </p:txBody>
      </p:sp>
      <p:sp>
        <p:nvSpPr>
          <p:cNvPr id="96" name="TextBox 95">
            <a:extLst>
              <a:ext uri="{FF2B5EF4-FFF2-40B4-BE49-F238E27FC236}">
                <a16:creationId xmlns:a16="http://schemas.microsoft.com/office/drawing/2014/main" id="{1E39958A-AE86-4735-B4D4-67C460E0D013}"/>
              </a:ext>
            </a:extLst>
          </p:cNvPr>
          <p:cNvSpPr txBox="1"/>
          <p:nvPr/>
        </p:nvSpPr>
        <p:spPr>
          <a:xfrm>
            <a:off x="5943600" y="1431235"/>
            <a:ext cx="418704" cy="369332"/>
          </a:xfrm>
          <a:prstGeom prst="rect">
            <a:avLst/>
          </a:prstGeom>
          <a:noFill/>
        </p:spPr>
        <p:txBody>
          <a:bodyPr wrap="none" rtlCol="0">
            <a:spAutoFit/>
          </a:bodyPr>
          <a:lstStyle/>
          <a:p>
            <a:r>
              <a:rPr lang="en-US" dirty="0"/>
              <a:t>16</a:t>
            </a:r>
          </a:p>
        </p:txBody>
      </p:sp>
      <p:sp>
        <p:nvSpPr>
          <p:cNvPr id="97" name="TextBox 96">
            <a:extLst>
              <a:ext uri="{FF2B5EF4-FFF2-40B4-BE49-F238E27FC236}">
                <a16:creationId xmlns:a16="http://schemas.microsoft.com/office/drawing/2014/main" id="{5CDAB560-B195-4AB8-AF03-3DFD9C6369F0}"/>
              </a:ext>
            </a:extLst>
          </p:cNvPr>
          <p:cNvSpPr txBox="1"/>
          <p:nvPr/>
        </p:nvSpPr>
        <p:spPr>
          <a:xfrm>
            <a:off x="2261120" y="1216923"/>
            <a:ext cx="405880" cy="369332"/>
          </a:xfrm>
          <a:prstGeom prst="rect">
            <a:avLst/>
          </a:prstGeom>
          <a:noFill/>
        </p:spPr>
        <p:txBody>
          <a:bodyPr wrap="none" rtlCol="0">
            <a:spAutoFit/>
          </a:bodyPr>
          <a:lstStyle/>
          <a:p>
            <a:r>
              <a:rPr lang="en-US" dirty="0"/>
              <a:t>D</a:t>
            </a:r>
            <a:r>
              <a:rPr lang="en-US" baseline="-25000" dirty="0"/>
              <a:t>0</a:t>
            </a:r>
          </a:p>
        </p:txBody>
      </p:sp>
      <p:sp>
        <p:nvSpPr>
          <p:cNvPr id="98" name="TextBox 97">
            <a:extLst>
              <a:ext uri="{FF2B5EF4-FFF2-40B4-BE49-F238E27FC236}">
                <a16:creationId xmlns:a16="http://schemas.microsoft.com/office/drawing/2014/main" id="{3D2CBB85-1EE2-4D58-9A99-FB04C1B46AE6}"/>
              </a:ext>
            </a:extLst>
          </p:cNvPr>
          <p:cNvSpPr txBox="1"/>
          <p:nvPr/>
        </p:nvSpPr>
        <p:spPr>
          <a:xfrm>
            <a:off x="2286000" y="1442903"/>
            <a:ext cx="375424" cy="369332"/>
          </a:xfrm>
          <a:prstGeom prst="rect">
            <a:avLst/>
          </a:prstGeom>
          <a:noFill/>
        </p:spPr>
        <p:txBody>
          <a:bodyPr wrap="none" rtlCol="0">
            <a:spAutoFit/>
          </a:bodyPr>
          <a:lstStyle/>
          <a:p>
            <a:r>
              <a:rPr lang="en-US" dirty="0"/>
              <a:t>T</a:t>
            </a:r>
            <a:r>
              <a:rPr lang="en-US" baseline="-25000" dirty="0"/>
              <a:t>5</a:t>
            </a:r>
          </a:p>
        </p:txBody>
      </p:sp>
      <p:sp>
        <p:nvSpPr>
          <p:cNvPr id="99" name="TextBox 98">
            <a:extLst>
              <a:ext uri="{FF2B5EF4-FFF2-40B4-BE49-F238E27FC236}">
                <a16:creationId xmlns:a16="http://schemas.microsoft.com/office/drawing/2014/main" id="{CC42C0F8-A249-4780-95D4-82B8653F7B5B}"/>
              </a:ext>
            </a:extLst>
          </p:cNvPr>
          <p:cNvSpPr txBox="1"/>
          <p:nvPr/>
        </p:nvSpPr>
        <p:spPr>
          <a:xfrm>
            <a:off x="2286000" y="1736035"/>
            <a:ext cx="405880" cy="369332"/>
          </a:xfrm>
          <a:prstGeom prst="rect">
            <a:avLst/>
          </a:prstGeom>
          <a:noFill/>
        </p:spPr>
        <p:txBody>
          <a:bodyPr wrap="none" rtlCol="0">
            <a:spAutoFit/>
          </a:bodyPr>
          <a:lstStyle/>
          <a:p>
            <a:r>
              <a:rPr lang="en-US" dirty="0"/>
              <a:t>D</a:t>
            </a:r>
            <a:r>
              <a:rPr lang="en-US" baseline="-25000" dirty="0"/>
              <a:t>1</a:t>
            </a:r>
          </a:p>
        </p:txBody>
      </p:sp>
      <p:sp>
        <p:nvSpPr>
          <p:cNvPr id="100" name="TextBox 99">
            <a:extLst>
              <a:ext uri="{FF2B5EF4-FFF2-40B4-BE49-F238E27FC236}">
                <a16:creationId xmlns:a16="http://schemas.microsoft.com/office/drawing/2014/main" id="{F97240B3-D49F-4854-A9CD-6DB5F1117D36}"/>
              </a:ext>
            </a:extLst>
          </p:cNvPr>
          <p:cNvSpPr txBox="1"/>
          <p:nvPr/>
        </p:nvSpPr>
        <p:spPr>
          <a:xfrm>
            <a:off x="2261120" y="2359923"/>
            <a:ext cx="405880" cy="369332"/>
          </a:xfrm>
          <a:prstGeom prst="rect">
            <a:avLst/>
          </a:prstGeom>
          <a:noFill/>
        </p:spPr>
        <p:txBody>
          <a:bodyPr wrap="none" rtlCol="0">
            <a:spAutoFit/>
          </a:bodyPr>
          <a:lstStyle/>
          <a:p>
            <a:r>
              <a:rPr lang="en-US" dirty="0"/>
              <a:t>D</a:t>
            </a:r>
            <a:r>
              <a:rPr lang="en-US" baseline="-25000" dirty="0"/>
              <a:t>2</a:t>
            </a:r>
          </a:p>
        </p:txBody>
      </p:sp>
      <p:sp>
        <p:nvSpPr>
          <p:cNvPr id="101" name="TextBox 100">
            <a:extLst>
              <a:ext uri="{FF2B5EF4-FFF2-40B4-BE49-F238E27FC236}">
                <a16:creationId xmlns:a16="http://schemas.microsoft.com/office/drawing/2014/main" id="{D9C01545-98E1-4499-93DE-D715C3DB1B2D}"/>
              </a:ext>
            </a:extLst>
          </p:cNvPr>
          <p:cNvSpPr txBox="1"/>
          <p:nvPr/>
        </p:nvSpPr>
        <p:spPr>
          <a:xfrm>
            <a:off x="2286000" y="2585903"/>
            <a:ext cx="375424" cy="369332"/>
          </a:xfrm>
          <a:prstGeom prst="rect">
            <a:avLst/>
          </a:prstGeom>
          <a:noFill/>
        </p:spPr>
        <p:txBody>
          <a:bodyPr wrap="none" rtlCol="0">
            <a:spAutoFit/>
          </a:bodyPr>
          <a:lstStyle/>
          <a:p>
            <a:r>
              <a:rPr lang="en-US" dirty="0"/>
              <a:t>T</a:t>
            </a:r>
            <a:r>
              <a:rPr lang="en-US" baseline="-25000" dirty="0"/>
              <a:t>5</a:t>
            </a:r>
          </a:p>
        </p:txBody>
      </p:sp>
      <p:sp>
        <p:nvSpPr>
          <p:cNvPr id="102" name="TextBox 101">
            <a:extLst>
              <a:ext uri="{FF2B5EF4-FFF2-40B4-BE49-F238E27FC236}">
                <a16:creationId xmlns:a16="http://schemas.microsoft.com/office/drawing/2014/main" id="{56B6F51F-EAF9-4415-8382-734CF789CC3D}"/>
              </a:ext>
            </a:extLst>
          </p:cNvPr>
          <p:cNvSpPr txBox="1"/>
          <p:nvPr/>
        </p:nvSpPr>
        <p:spPr>
          <a:xfrm>
            <a:off x="2360506" y="2893323"/>
            <a:ext cx="306494" cy="369332"/>
          </a:xfrm>
          <a:prstGeom prst="rect">
            <a:avLst/>
          </a:prstGeom>
          <a:noFill/>
        </p:spPr>
        <p:txBody>
          <a:bodyPr wrap="none" rtlCol="0">
            <a:spAutoFit/>
          </a:bodyPr>
          <a:lstStyle/>
          <a:p>
            <a:r>
              <a:rPr lang="en-US" i="1" dirty="0"/>
              <a:t>p</a:t>
            </a:r>
            <a:endParaRPr lang="en-US" i="1" baseline="-25000" dirty="0"/>
          </a:p>
        </p:txBody>
      </p:sp>
      <p:sp>
        <p:nvSpPr>
          <p:cNvPr id="103" name="TextBox 102">
            <a:extLst>
              <a:ext uri="{FF2B5EF4-FFF2-40B4-BE49-F238E27FC236}">
                <a16:creationId xmlns:a16="http://schemas.microsoft.com/office/drawing/2014/main" id="{870F905A-A261-4414-B4A5-675A4CD37D74}"/>
              </a:ext>
            </a:extLst>
          </p:cNvPr>
          <p:cNvSpPr txBox="1"/>
          <p:nvPr/>
        </p:nvSpPr>
        <p:spPr>
          <a:xfrm>
            <a:off x="2310880" y="3119303"/>
            <a:ext cx="466794" cy="369332"/>
          </a:xfrm>
          <a:prstGeom prst="rect">
            <a:avLst/>
          </a:prstGeom>
          <a:noFill/>
        </p:spPr>
        <p:txBody>
          <a:bodyPr wrap="none" rtlCol="0">
            <a:spAutoFit/>
          </a:bodyPr>
          <a:lstStyle/>
          <a:p>
            <a:r>
              <a:rPr lang="en-US" dirty="0"/>
              <a:t>B</a:t>
            </a:r>
            <a:r>
              <a:rPr lang="en-US" baseline="-25000" dirty="0"/>
              <a:t>11</a:t>
            </a:r>
          </a:p>
        </p:txBody>
      </p:sp>
      <p:sp>
        <p:nvSpPr>
          <p:cNvPr id="104" name="TextBox 103">
            <a:extLst>
              <a:ext uri="{FF2B5EF4-FFF2-40B4-BE49-F238E27FC236}">
                <a16:creationId xmlns:a16="http://schemas.microsoft.com/office/drawing/2014/main" id="{38E30304-7739-4BEF-947F-393EA3CDCC04}"/>
              </a:ext>
            </a:extLst>
          </p:cNvPr>
          <p:cNvSpPr txBox="1"/>
          <p:nvPr/>
        </p:nvSpPr>
        <p:spPr>
          <a:xfrm>
            <a:off x="2335626" y="3502923"/>
            <a:ext cx="263214" cy="369332"/>
          </a:xfrm>
          <a:prstGeom prst="rect">
            <a:avLst/>
          </a:prstGeom>
          <a:noFill/>
        </p:spPr>
        <p:txBody>
          <a:bodyPr wrap="none" rtlCol="0">
            <a:spAutoFit/>
          </a:bodyPr>
          <a:lstStyle/>
          <a:p>
            <a:r>
              <a:rPr lang="en-US" i="1" dirty="0"/>
              <a:t>r</a:t>
            </a:r>
            <a:endParaRPr lang="en-US" i="1" baseline="-25000" dirty="0"/>
          </a:p>
        </p:txBody>
      </p:sp>
      <p:sp>
        <p:nvSpPr>
          <p:cNvPr id="105" name="TextBox 104">
            <a:extLst>
              <a:ext uri="{FF2B5EF4-FFF2-40B4-BE49-F238E27FC236}">
                <a16:creationId xmlns:a16="http://schemas.microsoft.com/office/drawing/2014/main" id="{0923D2BB-2A83-4C5B-90E5-958A6C215490}"/>
              </a:ext>
            </a:extLst>
          </p:cNvPr>
          <p:cNvSpPr txBox="1"/>
          <p:nvPr/>
        </p:nvSpPr>
        <p:spPr>
          <a:xfrm>
            <a:off x="2286000" y="3728903"/>
            <a:ext cx="388248" cy="369332"/>
          </a:xfrm>
          <a:prstGeom prst="rect">
            <a:avLst/>
          </a:prstGeom>
          <a:noFill/>
        </p:spPr>
        <p:txBody>
          <a:bodyPr wrap="none" rtlCol="0">
            <a:spAutoFit/>
          </a:bodyPr>
          <a:lstStyle/>
          <a:p>
            <a:r>
              <a:rPr lang="en-US" dirty="0"/>
              <a:t>B</a:t>
            </a:r>
            <a:r>
              <a:rPr lang="en-US" baseline="-25000" dirty="0"/>
              <a:t>9</a:t>
            </a:r>
          </a:p>
        </p:txBody>
      </p:sp>
      <p:sp>
        <p:nvSpPr>
          <p:cNvPr id="106" name="TextBox 105">
            <a:extLst>
              <a:ext uri="{FF2B5EF4-FFF2-40B4-BE49-F238E27FC236}">
                <a16:creationId xmlns:a16="http://schemas.microsoft.com/office/drawing/2014/main" id="{93120182-600A-43D4-ADAA-8158A21D2C09}"/>
              </a:ext>
            </a:extLst>
          </p:cNvPr>
          <p:cNvSpPr txBox="1"/>
          <p:nvPr/>
        </p:nvSpPr>
        <p:spPr>
          <a:xfrm>
            <a:off x="2286000" y="4403035"/>
            <a:ext cx="388248" cy="369332"/>
          </a:xfrm>
          <a:prstGeom prst="rect">
            <a:avLst/>
          </a:prstGeom>
          <a:noFill/>
        </p:spPr>
        <p:txBody>
          <a:bodyPr wrap="none" rtlCol="0">
            <a:spAutoFit/>
          </a:bodyPr>
          <a:lstStyle/>
          <a:p>
            <a:r>
              <a:rPr lang="en-US" dirty="0"/>
              <a:t>B</a:t>
            </a:r>
            <a:r>
              <a:rPr lang="en-US" baseline="-25000" dirty="0"/>
              <a:t>7</a:t>
            </a:r>
          </a:p>
        </p:txBody>
      </p:sp>
      <p:sp>
        <p:nvSpPr>
          <p:cNvPr id="107" name="TextBox 106">
            <a:extLst>
              <a:ext uri="{FF2B5EF4-FFF2-40B4-BE49-F238E27FC236}">
                <a16:creationId xmlns:a16="http://schemas.microsoft.com/office/drawing/2014/main" id="{42691E32-1AB6-4CC4-9BE1-9BCC15B29C97}"/>
              </a:ext>
            </a:extLst>
          </p:cNvPr>
          <p:cNvSpPr txBox="1"/>
          <p:nvPr/>
        </p:nvSpPr>
        <p:spPr>
          <a:xfrm>
            <a:off x="2286000" y="5024303"/>
            <a:ext cx="388248" cy="369332"/>
          </a:xfrm>
          <a:prstGeom prst="rect">
            <a:avLst/>
          </a:prstGeom>
          <a:noFill/>
        </p:spPr>
        <p:txBody>
          <a:bodyPr wrap="none" rtlCol="0">
            <a:spAutoFit/>
          </a:bodyPr>
          <a:lstStyle/>
          <a:p>
            <a:r>
              <a:rPr lang="en-US" dirty="0"/>
              <a:t>B</a:t>
            </a:r>
            <a:r>
              <a:rPr lang="en-US" baseline="-25000" dirty="0"/>
              <a:t>6</a:t>
            </a:r>
          </a:p>
        </p:txBody>
      </p:sp>
      <p:sp>
        <p:nvSpPr>
          <p:cNvPr id="108" name="TextBox 107">
            <a:extLst>
              <a:ext uri="{FF2B5EF4-FFF2-40B4-BE49-F238E27FC236}">
                <a16:creationId xmlns:a16="http://schemas.microsoft.com/office/drawing/2014/main" id="{1FCCF6B9-EAD8-4348-BCD8-B853951EE147}"/>
              </a:ext>
            </a:extLst>
          </p:cNvPr>
          <p:cNvSpPr txBox="1"/>
          <p:nvPr/>
        </p:nvSpPr>
        <p:spPr>
          <a:xfrm>
            <a:off x="2286000" y="5633903"/>
            <a:ext cx="388248" cy="369332"/>
          </a:xfrm>
          <a:prstGeom prst="rect">
            <a:avLst/>
          </a:prstGeom>
          <a:noFill/>
        </p:spPr>
        <p:txBody>
          <a:bodyPr wrap="none" rtlCol="0">
            <a:spAutoFit/>
          </a:bodyPr>
          <a:lstStyle/>
          <a:p>
            <a:r>
              <a:rPr lang="en-US" dirty="0"/>
              <a:t>B</a:t>
            </a:r>
            <a:r>
              <a:rPr lang="en-US" baseline="-25000" dirty="0"/>
              <a:t>5</a:t>
            </a:r>
          </a:p>
        </p:txBody>
      </p:sp>
      <p:sp>
        <p:nvSpPr>
          <p:cNvPr id="109" name="TextBox 108">
            <a:extLst>
              <a:ext uri="{FF2B5EF4-FFF2-40B4-BE49-F238E27FC236}">
                <a16:creationId xmlns:a16="http://schemas.microsoft.com/office/drawing/2014/main" id="{2D00F28B-47B5-42E9-9C32-507F321ECB65}"/>
              </a:ext>
            </a:extLst>
          </p:cNvPr>
          <p:cNvSpPr txBox="1"/>
          <p:nvPr/>
        </p:nvSpPr>
        <p:spPr>
          <a:xfrm>
            <a:off x="2286000" y="6167303"/>
            <a:ext cx="466794" cy="369332"/>
          </a:xfrm>
          <a:prstGeom prst="rect">
            <a:avLst/>
          </a:prstGeom>
          <a:noFill/>
        </p:spPr>
        <p:txBody>
          <a:bodyPr wrap="none" rtlCol="0">
            <a:spAutoFit/>
          </a:bodyPr>
          <a:lstStyle/>
          <a:p>
            <a:r>
              <a:rPr lang="en-US" dirty="0"/>
              <a:t>B</a:t>
            </a:r>
            <a:r>
              <a:rPr lang="en-US" baseline="-25000" dirty="0"/>
              <a:t>11</a:t>
            </a:r>
          </a:p>
        </p:txBody>
      </p:sp>
      <p:sp>
        <p:nvSpPr>
          <p:cNvPr id="110" name="TextBox 109">
            <a:extLst>
              <a:ext uri="{FF2B5EF4-FFF2-40B4-BE49-F238E27FC236}">
                <a16:creationId xmlns:a16="http://schemas.microsoft.com/office/drawing/2014/main" id="{31F4978D-FC1E-40E8-9E5C-ADA993547A89}"/>
              </a:ext>
            </a:extLst>
          </p:cNvPr>
          <p:cNvSpPr txBox="1"/>
          <p:nvPr/>
        </p:nvSpPr>
        <p:spPr>
          <a:xfrm>
            <a:off x="5562600" y="1727105"/>
            <a:ext cx="977737" cy="923330"/>
          </a:xfrm>
          <a:prstGeom prst="rect">
            <a:avLst/>
          </a:prstGeom>
          <a:noFill/>
        </p:spPr>
        <p:txBody>
          <a:bodyPr wrap="square" rtlCol="0">
            <a:spAutoFit/>
          </a:bodyPr>
          <a:lstStyle/>
          <a:p>
            <a:pPr algn="ctr"/>
            <a:r>
              <a:rPr lang="en-US" dirty="0"/>
              <a:t>From Adder &amp; Logic</a:t>
            </a:r>
          </a:p>
        </p:txBody>
      </p:sp>
      <p:cxnSp>
        <p:nvCxnSpPr>
          <p:cNvPr id="111" name="Straight Connector 110">
            <a:extLst>
              <a:ext uri="{FF2B5EF4-FFF2-40B4-BE49-F238E27FC236}">
                <a16:creationId xmlns:a16="http://schemas.microsoft.com/office/drawing/2014/main" id="{E4B645D2-E5DE-401F-96E8-0033319BE6CA}"/>
              </a:ext>
            </a:extLst>
          </p:cNvPr>
          <p:cNvCxnSpPr/>
          <p:nvPr/>
        </p:nvCxnSpPr>
        <p:spPr>
          <a:xfrm flipV="1">
            <a:off x="6063625" y="1714895"/>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7BB6459-F919-4AD1-9387-4D7566D49F77}"/>
              </a:ext>
            </a:extLst>
          </p:cNvPr>
          <p:cNvCxnSpPr/>
          <p:nvPr/>
        </p:nvCxnSpPr>
        <p:spPr>
          <a:xfrm flipV="1">
            <a:off x="9442974" y="1714895"/>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49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fade">
                                      <p:cBhvr>
                                        <p:cTn id="23" dur="500"/>
                                        <p:tgtEl>
                                          <p:spTgt spid="96"/>
                                        </p:tgtEl>
                                      </p:cBhvr>
                                    </p:animEffect>
                                  </p:childTnLst>
                                </p:cTn>
                              </p:par>
                              <p:par>
                                <p:cTn id="24" presetID="10" presetClass="entr" presetSubtype="0" fill="hold" nodeType="with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fade">
                                      <p:cBhvr>
                                        <p:cTn id="26" dur="500"/>
                                        <p:tgtEl>
                                          <p:spTgt spid="1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fade">
                                      <p:cBhvr>
                                        <p:cTn id="29" dur="500"/>
                                        <p:tgtEl>
                                          <p:spTgt spid="1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fade">
                                      <p:cBhvr>
                                        <p:cTn id="40" dur="500"/>
                                        <p:tgtEl>
                                          <p:spTgt spid="1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fade">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7"/>
                                        </p:tgtEl>
                                        <p:attrNameLst>
                                          <p:attrName>style.visibility</p:attrName>
                                        </p:attrNameLst>
                                      </p:cBhvr>
                                      <p:to>
                                        <p:strVal val="visible"/>
                                      </p:to>
                                    </p:set>
                                    <p:animEffect transition="in" filter="fade">
                                      <p:cBhvr>
                                        <p:cTn id="59" dur="500"/>
                                        <p:tgtEl>
                                          <p:spTgt spid="8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animEffect transition="in" filter="fade">
                                      <p:cBhvr>
                                        <p:cTn id="67" dur="500"/>
                                        <p:tgtEl>
                                          <p:spTgt spid="99"/>
                                        </p:tgtEl>
                                      </p:cBhvr>
                                    </p:animEffect>
                                  </p:childTnLst>
                                </p:cTn>
                              </p:par>
                              <p:par>
                                <p:cTn id="68" presetID="10"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fade">
                                      <p:cBhvr>
                                        <p:cTn id="75" dur="500"/>
                                        <p:tgtEl>
                                          <p:spTgt spid="8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00"/>
                                        </p:tgtEl>
                                        <p:attrNameLst>
                                          <p:attrName>style.visibility</p:attrName>
                                        </p:attrNameLst>
                                      </p:cBhvr>
                                      <p:to>
                                        <p:strVal val="visible"/>
                                      </p:to>
                                    </p:set>
                                    <p:animEffect transition="in" filter="fade">
                                      <p:cBhvr>
                                        <p:cTn id="83" dur="500"/>
                                        <p:tgtEl>
                                          <p:spTgt spid="10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1"/>
                                        </p:tgtEl>
                                        <p:attrNameLst>
                                          <p:attrName>style.visibility</p:attrName>
                                        </p:attrNameLst>
                                      </p:cBhvr>
                                      <p:to>
                                        <p:strVal val="visible"/>
                                      </p:to>
                                    </p:set>
                                    <p:animEffect transition="in" filter="fade">
                                      <p:cBhvr>
                                        <p:cTn id="86" dur="500"/>
                                        <p:tgtEl>
                                          <p:spTgt spid="10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89"/>
                                        </p:tgtEl>
                                        <p:attrNameLst>
                                          <p:attrName>style.visibility</p:attrName>
                                        </p:attrNameLst>
                                      </p:cBhvr>
                                      <p:to>
                                        <p:strVal val="visible"/>
                                      </p:to>
                                    </p:set>
                                    <p:animEffect transition="in" filter="fade">
                                      <p:cBhvr>
                                        <p:cTn id="91" dur="500"/>
                                        <p:tgtEl>
                                          <p:spTgt spid="8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animEffect transition="in" filter="fade">
                                      <p:cBhvr>
                                        <p:cTn id="99" dur="500"/>
                                        <p:tgtEl>
                                          <p:spTgt spid="9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02"/>
                                        </p:tgtEl>
                                        <p:attrNameLst>
                                          <p:attrName>style.visibility</p:attrName>
                                        </p:attrNameLst>
                                      </p:cBhvr>
                                      <p:to>
                                        <p:strVal val="visible"/>
                                      </p:to>
                                    </p:set>
                                    <p:animEffect transition="in" filter="fade">
                                      <p:cBhvr>
                                        <p:cTn id="102" dur="500"/>
                                        <p:tgtEl>
                                          <p:spTgt spid="10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animEffect transition="in" filter="fade">
                                      <p:cBhvr>
                                        <p:cTn id="105" dur="500"/>
                                        <p:tgtEl>
                                          <p:spTgt spid="10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3"/>
                                        </p:tgtEl>
                                        <p:attrNameLst>
                                          <p:attrName>style.visibility</p:attrName>
                                        </p:attrNameLst>
                                      </p:cBhvr>
                                      <p:to>
                                        <p:strVal val="visible"/>
                                      </p:to>
                                    </p:set>
                                    <p:animEffect transition="in" filter="fade">
                                      <p:cBhvr>
                                        <p:cTn id="110" dur="500"/>
                                        <p:tgtEl>
                                          <p:spTgt spid="4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fade">
                                      <p:cBhvr>
                                        <p:cTn id="113" dur="500"/>
                                        <p:tgtEl>
                                          <p:spTgt spid="10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4"/>
                                        </p:tgtEl>
                                        <p:attrNameLst>
                                          <p:attrName>style.visibility</p:attrName>
                                        </p:attrNameLst>
                                      </p:cBhvr>
                                      <p:to>
                                        <p:strVal val="visible"/>
                                      </p:to>
                                    </p:set>
                                    <p:animEffect transition="in" filter="fade">
                                      <p:cBhvr>
                                        <p:cTn id="116" dur="500"/>
                                        <p:tgtEl>
                                          <p:spTgt spid="10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1"/>
                                        </p:tgtEl>
                                        <p:attrNameLst>
                                          <p:attrName>style.visibility</p:attrName>
                                        </p:attrNameLst>
                                      </p:cBhvr>
                                      <p:to>
                                        <p:strVal val="visible"/>
                                      </p:to>
                                    </p:set>
                                    <p:animEffect transition="in" filter="fade">
                                      <p:cBhvr>
                                        <p:cTn id="119" dur="500"/>
                                        <p:tgtEl>
                                          <p:spTgt spid="9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fade">
                                      <p:cBhvr>
                                        <p:cTn id="124" dur="500"/>
                                        <p:tgtEl>
                                          <p:spTgt spid="48"/>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06"/>
                                        </p:tgtEl>
                                        <p:attrNameLst>
                                          <p:attrName>style.visibility</p:attrName>
                                        </p:attrNameLst>
                                      </p:cBhvr>
                                      <p:to>
                                        <p:strVal val="visible"/>
                                      </p:to>
                                    </p:set>
                                    <p:animEffect transition="in" filter="fade">
                                      <p:cBhvr>
                                        <p:cTn id="127" dur="500"/>
                                        <p:tgtEl>
                                          <p:spTgt spid="10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92"/>
                                        </p:tgtEl>
                                        <p:attrNameLst>
                                          <p:attrName>style.visibility</p:attrName>
                                        </p:attrNameLst>
                                      </p:cBhvr>
                                      <p:to>
                                        <p:strVal val="visible"/>
                                      </p:to>
                                    </p:set>
                                    <p:animEffect transition="in" filter="fade">
                                      <p:cBhvr>
                                        <p:cTn id="130" dur="500"/>
                                        <p:tgtEl>
                                          <p:spTgt spid="92"/>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07"/>
                                        </p:tgtEl>
                                        <p:attrNameLst>
                                          <p:attrName>style.visibility</p:attrName>
                                        </p:attrNameLst>
                                      </p:cBhvr>
                                      <p:to>
                                        <p:strVal val="visible"/>
                                      </p:to>
                                    </p:set>
                                    <p:animEffect transition="in" filter="fade">
                                      <p:cBhvr>
                                        <p:cTn id="141" dur="500"/>
                                        <p:tgtEl>
                                          <p:spTgt spid="10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fade">
                                      <p:cBhvr>
                                        <p:cTn id="144" dur="500"/>
                                        <p:tgtEl>
                                          <p:spTgt spid="93"/>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fade">
                                      <p:cBhvr>
                                        <p:cTn id="149" dur="500"/>
                                        <p:tgtEl>
                                          <p:spTgt spid="16"/>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27"/>
                                        </p:tgtEl>
                                        <p:attrNameLst>
                                          <p:attrName>style.visibility</p:attrName>
                                        </p:attrNameLst>
                                      </p:cBhvr>
                                      <p:to>
                                        <p:strVal val="visible"/>
                                      </p:to>
                                    </p:set>
                                    <p:animEffect transition="in" filter="fade">
                                      <p:cBhvr>
                                        <p:cTn id="154" dur="500"/>
                                        <p:tgtEl>
                                          <p:spTgt spid="27"/>
                                        </p:tgtEl>
                                      </p:cBhvr>
                                    </p:animEffect>
                                  </p:childTnLst>
                                </p:cTn>
                              </p:par>
                              <p:par>
                                <p:cTn id="155" presetID="10" presetClass="entr" presetSubtype="0" fill="hold"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500"/>
                                        <p:tgtEl>
                                          <p:spTgt spid="72"/>
                                        </p:tgtEl>
                                      </p:cBhvr>
                                    </p:animEffect>
                                  </p:childTnLst>
                                </p:cTn>
                              </p:par>
                              <p:par>
                                <p:cTn id="158" presetID="10" presetClass="entr" presetSubtype="0" fill="hold" nodeType="with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fade">
                                      <p:cBhvr>
                                        <p:cTn id="160" dur="500"/>
                                        <p:tgtEl>
                                          <p:spTgt spid="75"/>
                                        </p:tgtEl>
                                      </p:cBhvr>
                                    </p:animEffect>
                                  </p:childTnLst>
                                </p:cTn>
                              </p:par>
                              <p:par>
                                <p:cTn id="161" presetID="10" presetClass="entr" presetSubtype="0" fill="hold" nodeType="withEffect">
                                  <p:stCondLst>
                                    <p:cond delay="0"/>
                                  </p:stCondLst>
                                  <p:childTnLst>
                                    <p:set>
                                      <p:cBhvr>
                                        <p:cTn id="162" dur="1" fill="hold">
                                          <p:stCondLst>
                                            <p:cond delay="0"/>
                                          </p:stCondLst>
                                        </p:cTn>
                                        <p:tgtEl>
                                          <p:spTgt spid="78"/>
                                        </p:tgtEl>
                                        <p:attrNameLst>
                                          <p:attrName>style.visibility</p:attrName>
                                        </p:attrNameLst>
                                      </p:cBhvr>
                                      <p:to>
                                        <p:strVal val="visible"/>
                                      </p:to>
                                    </p:set>
                                    <p:animEffect transition="in" filter="fade">
                                      <p:cBhvr>
                                        <p:cTn id="163" dur="500"/>
                                        <p:tgtEl>
                                          <p:spTgt spid="78"/>
                                        </p:tgtEl>
                                      </p:cBhvr>
                                    </p:animEffect>
                                  </p:childTnLst>
                                </p:cTn>
                              </p:par>
                              <p:par>
                                <p:cTn id="164" presetID="10" presetClass="entr" presetSubtype="0" fill="hold" nodeType="withEffect">
                                  <p:stCondLst>
                                    <p:cond delay="0"/>
                                  </p:stCondLst>
                                  <p:childTnLst>
                                    <p:set>
                                      <p:cBhvr>
                                        <p:cTn id="165" dur="1" fill="hold">
                                          <p:stCondLst>
                                            <p:cond delay="0"/>
                                          </p:stCondLst>
                                        </p:cTn>
                                        <p:tgtEl>
                                          <p:spTgt spid="81"/>
                                        </p:tgtEl>
                                        <p:attrNameLst>
                                          <p:attrName>style.visibility</p:attrName>
                                        </p:attrNameLst>
                                      </p:cBhvr>
                                      <p:to>
                                        <p:strVal val="visible"/>
                                      </p:to>
                                    </p:set>
                                    <p:animEffect transition="in" filter="fade">
                                      <p:cBhvr>
                                        <p:cTn id="166" dur="500"/>
                                        <p:tgtEl>
                                          <p:spTgt spid="81"/>
                                        </p:tgtEl>
                                      </p:cBhvr>
                                    </p:animEffect>
                                  </p:childTnLst>
                                </p:cTn>
                              </p:par>
                              <p:par>
                                <p:cTn id="167" presetID="10" presetClass="entr" presetSubtype="0" fill="hold" nodeType="withEffect">
                                  <p:stCondLst>
                                    <p:cond delay="0"/>
                                  </p:stCondLst>
                                  <p:childTnLst>
                                    <p:set>
                                      <p:cBhvr>
                                        <p:cTn id="168" dur="1" fill="hold">
                                          <p:stCondLst>
                                            <p:cond delay="0"/>
                                          </p:stCondLst>
                                        </p:cTn>
                                        <p:tgtEl>
                                          <p:spTgt spid="84"/>
                                        </p:tgtEl>
                                        <p:attrNameLst>
                                          <p:attrName>style.visibility</p:attrName>
                                        </p:attrNameLst>
                                      </p:cBhvr>
                                      <p:to>
                                        <p:strVal val="visible"/>
                                      </p:to>
                                    </p:set>
                                    <p:animEffect transition="in" filter="fade">
                                      <p:cBhvr>
                                        <p:cTn id="169" dur="500"/>
                                        <p:tgtEl>
                                          <p:spTgt spid="84"/>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6"/>
                                        </p:tgtEl>
                                        <p:attrNameLst>
                                          <p:attrName>style.visibility</p:attrName>
                                        </p:attrNameLst>
                                      </p:cBhvr>
                                      <p:to>
                                        <p:strVal val="visible"/>
                                      </p:to>
                                    </p:set>
                                    <p:animEffect transition="in" filter="fade">
                                      <p:cBhvr>
                                        <p:cTn id="174" dur="500"/>
                                        <p:tgtEl>
                                          <p:spTgt spid="6"/>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9"/>
                                        </p:tgtEl>
                                        <p:attrNameLst>
                                          <p:attrName>style.visibility</p:attrName>
                                        </p:attrNameLst>
                                      </p:cBhvr>
                                      <p:to>
                                        <p:strVal val="visible"/>
                                      </p:to>
                                    </p:set>
                                    <p:animEffect transition="in" filter="fade">
                                      <p:cBhvr>
                                        <p:cTn id="179" dur="500"/>
                                        <p:tgtEl>
                                          <p:spTgt spid="9"/>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fade">
                                      <p:cBhvr>
                                        <p:cTn id="184" dur="500"/>
                                        <p:tgtEl>
                                          <p:spTgt spid="58"/>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08"/>
                                        </p:tgtEl>
                                        <p:attrNameLst>
                                          <p:attrName>style.visibility</p:attrName>
                                        </p:attrNameLst>
                                      </p:cBhvr>
                                      <p:to>
                                        <p:strVal val="visible"/>
                                      </p:to>
                                    </p:set>
                                    <p:animEffect transition="in" filter="fade">
                                      <p:cBhvr>
                                        <p:cTn id="187" dur="500"/>
                                        <p:tgtEl>
                                          <p:spTgt spid="108"/>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4"/>
                                        </p:tgtEl>
                                        <p:attrNameLst>
                                          <p:attrName>style.visibility</p:attrName>
                                        </p:attrNameLst>
                                      </p:cBhvr>
                                      <p:to>
                                        <p:strVal val="visible"/>
                                      </p:to>
                                    </p:set>
                                    <p:animEffect transition="in" filter="fade">
                                      <p:cBhvr>
                                        <p:cTn id="190" dur="500"/>
                                        <p:tgtEl>
                                          <p:spTgt spid="94"/>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71"/>
                                        </p:tgtEl>
                                        <p:attrNameLst>
                                          <p:attrName>style.visibility</p:attrName>
                                        </p:attrNameLst>
                                      </p:cBhvr>
                                      <p:to>
                                        <p:strVal val="visible"/>
                                      </p:to>
                                    </p:set>
                                    <p:animEffect transition="in" filter="fade">
                                      <p:cBhvr>
                                        <p:cTn id="195" dur="500"/>
                                        <p:tgtEl>
                                          <p:spTgt spid="71"/>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8"/>
                                        </p:tgtEl>
                                        <p:attrNameLst>
                                          <p:attrName>style.visibility</p:attrName>
                                        </p:attrNameLst>
                                      </p:cBhvr>
                                      <p:to>
                                        <p:strVal val="visible"/>
                                      </p:to>
                                    </p:set>
                                    <p:animEffect transition="in" filter="fade">
                                      <p:cBhvr>
                                        <p:cTn id="200" dur="500"/>
                                        <p:tgtEl>
                                          <p:spTgt spid="8"/>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95"/>
                                        </p:tgtEl>
                                        <p:attrNameLst>
                                          <p:attrName>style.visibility</p:attrName>
                                        </p:attrNameLst>
                                      </p:cBhvr>
                                      <p:to>
                                        <p:strVal val="visible"/>
                                      </p:to>
                                    </p:set>
                                    <p:animEffect transition="in" filter="fade">
                                      <p:cBhvr>
                                        <p:cTn id="205" dur="500"/>
                                        <p:tgtEl>
                                          <p:spTgt spid="95"/>
                                        </p:tgtEl>
                                      </p:cBhvr>
                                    </p:animEffect>
                                  </p:childTnLst>
                                </p:cTn>
                              </p:par>
                              <p:par>
                                <p:cTn id="206" presetID="10" presetClass="entr" presetSubtype="0" fill="hold" nodeType="withEffect">
                                  <p:stCondLst>
                                    <p:cond delay="0"/>
                                  </p:stCondLst>
                                  <p:childTnLst>
                                    <p:set>
                                      <p:cBhvr>
                                        <p:cTn id="207" dur="1" fill="hold">
                                          <p:stCondLst>
                                            <p:cond delay="0"/>
                                          </p:stCondLst>
                                        </p:cTn>
                                        <p:tgtEl>
                                          <p:spTgt spid="63"/>
                                        </p:tgtEl>
                                        <p:attrNameLst>
                                          <p:attrName>style.visibility</p:attrName>
                                        </p:attrNameLst>
                                      </p:cBhvr>
                                      <p:to>
                                        <p:strVal val="visible"/>
                                      </p:to>
                                    </p:set>
                                    <p:animEffect transition="in" filter="fade">
                                      <p:cBhvr>
                                        <p:cTn id="208" dur="500"/>
                                        <p:tgtEl>
                                          <p:spTgt spid="63"/>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09"/>
                                        </p:tgtEl>
                                        <p:attrNameLst>
                                          <p:attrName>style.visibility</p:attrName>
                                        </p:attrNameLst>
                                      </p:cBhvr>
                                      <p:to>
                                        <p:strVal val="visible"/>
                                      </p:to>
                                    </p:set>
                                    <p:animEffect transition="in" filter="fade">
                                      <p:cBhvr>
                                        <p:cTn id="211" dur="500"/>
                                        <p:tgtEl>
                                          <p:spTgt spid="109"/>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fade">
                                      <p:cBhvr>
                                        <p:cTn id="216" dur="500"/>
                                        <p:tgtEl>
                                          <p:spTgt spid="70"/>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7"/>
                                        </p:tgtEl>
                                        <p:attrNameLst>
                                          <p:attrName>style.visibility</p:attrName>
                                        </p:attrNameLst>
                                      </p:cBhvr>
                                      <p:to>
                                        <p:strVal val="visible"/>
                                      </p:to>
                                    </p:set>
                                    <p:animEffect transition="in" filter="fade">
                                      <p:cBhvr>
                                        <p:cTn id="2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P spid="11" grpId="0"/>
      <p:bldP spid="14" grpId="0"/>
      <p:bldP spid="15"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BB8-F72C-465B-894C-59217AFB284E}"/>
              </a:ext>
            </a:extLst>
          </p:cNvPr>
          <p:cNvSpPr>
            <a:spLocks noGrp="1"/>
          </p:cNvSpPr>
          <p:nvPr>
            <p:ph type="title"/>
          </p:nvPr>
        </p:nvSpPr>
        <p:spPr>
          <a:xfrm>
            <a:off x="942590" y="2210876"/>
            <a:ext cx="10515600" cy="2852737"/>
          </a:xfrm>
        </p:spPr>
        <p:txBody>
          <a:bodyPr>
            <a:normAutofit/>
          </a:bodyPr>
          <a:lstStyle/>
          <a:p>
            <a:r>
              <a:rPr lang="en-US" dirty="0">
                <a:gradFill flip="none" rotWithShape="1">
                  <a:gsLst>
                    <a:gs pos="10000">
                      <a:srgbClr val="273238"/>
                    </a:gs>
                    <a:gs pos="100000">
                      <a:srgbClr val="607D8B"/>
                    </a:gs>
                  </a:gsLst>
                  <a:lin ang="0" scaled="1"/>
                  <a:tileRect/>
                </a:gradFill>
              </a:rPr>
              <a:t>Thank you</a:t>
            </a:r>
          </a:p>
        </p:txBody>
      </p:sp>
      <p:cxnSp>
        <p:nvCxnSpPr>
          <p:cNvPr id="5" name="Straight Connector 4">
            <a:extLst>
              <a:ext uri="{FF2B5EF4-FFF2-40B4-BE49-F238E27FC236}">
                <a16:creationId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638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851BEC-D654-4644-BC33-9221D24734B0}"/>
              </a:ext>
            </a:extLst>
          </p:cNvPr>
          <p:cNvSpPr>
            <a:spLocks noGrp="1"/>
          </p:cNvSpPr>
          <p:nvPr>
            <p:ph type="title"/>
          </p:nvPr>
        </p:nvSpPr>
        <p:spPr/>
        <p:txBody>
          <a:bodyPr/>
          <a:lstStyle/>
          <a:p>
            <a:r>
              <a:rPr lang="en-IN" dirty="0"/>
              <a:t>Stored Program Organization</a:t>
            </a:r>
          </a:p>
        </p:txBody>
      </p:sp>
      <p:sp>
        <p:nvSpPr>
          <p:cNvPr id="5" name="Content Placeholder 4">
            <a:extLst>
              <a:ext uri="{FF2B5EF4-FFF2-40B4-BE49-F238E27FC236}">
                <a16:creationId xmlns:a16="http://schemas.microsoft.com/office/drawing/2014/main" id="{D8642213-121B-4748-AA9E-29E685F8217E}"/>
              </a:ext>
            </a:extLst>
          </p:cNvPr>
          <p:cNvSpPr>
            <a:spLocks noGrp="1"/>
          </p:cNvSpPr>
          <p:nvPr>
            <p:ph idx="1"/>
          </p:nvPr>
        </p:nvSpPr>
        <p:spPr/>
        <p:txBody>
          <a:bodyPr/>
          <a:lstStyle/>
          <a:p>
            <a:pPr algn="just"/>
            <a:r>
              <a:rPr lang="en-US" dirty="0"/>
              <a:t>The simplest way to organize a computer is to have one processor register(AC) and an instruction code format with two parts. </a:t>
            </a:r>
          </a:p>
          <a:p>
            <a:pPr lvl="1"/>
            <a:r>
              <a:rPr lang="en-US" dirty="0"/>
              <a:t>The first part specifies the operation </a:t>
            </a:r>
            <a:r>
              <a:rPr lang="en-US" dirty="0">
                <a:solidFill>
                  <a:schemeClr val="tx2"/>
                </a:solidFill>
              </a:rPr>
              <a:t>(opcode)</a:t>
            </a:r>
            <a:r>
              <a:rPr lang="en-US" dirty="0"/>
              <a:t> to be performed and the second specifies an address </a:t>
            </a:r>
            <a:r>
              <a:rPr lang="en-US" dirty="0">
                <a:solidFill>
                  <a:schemeClr val="tx2"/>
                </a:solidFill>
              </a:rPr>
              <a:t>(operand)</a:t>
            </a:r>
            <a:r>
              <a:rPr lang="en-US" dirty="0"/>
              <a:t>.</a:t>
            </a:r>
          </a:p>
          <a:p>
            <a:pPr algn="just"/>
            <a:r>
              <a:rPr lang="en-US" dirty="0"/>
              <a:t>The memory address tells the control where to find an operand in memory. </a:t>
            </a:r>
          </a:p>
          <a:p>
            <a:pPr algn="just"/>
            <a:r>
              <a:rPr lang="en-US" dirty="0"/>
              <a:t>This operand is read from memory and used as the data to be operated on together with the data stored in the processor register.</a:t>
            </a:r>
          </a:p>
          <a:p>
            <a:pPr algn="just"/>
            <a:r>
              <a:rPr lang="en-US" dirty="0"/>
              <a:t>Instructions are stored in one section of memory and data in another.</a:t>
            </a:r>
          </a:p>
          <a:p>
            <a:pPr algn="just"/>
            <a:r>
              <a:rPr lang="en-US" dirty="0"/>
              <a:t>For a memory unit with 4096 words, we need 12 bits to specify an address since 2</a:t>
            </a:r>
            <a:r>
              <a:rPr lang="en-US" baseline="30000" dirty="0"/>
              <a:t>12</a:t>
            </a:r>
            <a:r>
              <a:rPr lang="en-US" dirty="0"/>
              <a:t> = 4096.</a:t>
            </a:r>
          </a:p>
          <a:p>
            <a:pPr lvl="0" algn="just"/>
            <a:r>
              <a:rPr lang="en-US" dirty="0"/>
              <a:t>If we store each instruction code in one 16-bit memory word, we have available four bits for operation code (opcode) to specify one out of 16 possible operations, and 12 bits to specify the address of an operand. </a:t>
            </a:r>
          </a:p>
          <a:p>
            <a:pPr lvl="0" algn="just"/>
            <a:r>
              <a:rPr lang="en-US" dirty="0"/>
              <a:t>The control reads a 16-bit instruction from the program portion of memory. </a:t>
            </a:r>
          </a:p>
          <a:p>
            <a:pPr algn="just"/>
            <a:r>
              <a:rPr lang="en-US" dirty="0"/>
              <a:t>It then executes the operation specified by the operation code.</a:t>
            </a:r>
          </a:p>
          <a:p>
            <a:endParaRPr lang="en-IN" dirty="0"/>
          </a:p>
          <a:p>
            <a:pPr marL="0" indent="0">
              <a:buNone/>
            </a:pPr>
            <a:endParaRPr lang="en-IN" dirty="0"/>
          </a:p>
        </p:txBody>
      </p:sp>
    </p:spTree>
    <p:extLst>
      <p:ext uri="{BB962C8B-B14F-4D97-AF65-F5344CB8AC3E}">
        <p14:creationId xmlns:p14="http://schemas.microsoft.com/office/powerpoint/2010/main" val="376489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fade">
                                      <p:cBhvr>
                                        <p:cTn id="40" dur="500"/>
                                        <p:tgtEl>
                                          <p:spTgt spid="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fade">
                                      <p:cBhvr>
                                        <p:cTn id="4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9A2D-3961-4C52-B8FC-E0D2CD761D46}"/>
              </a:ext>
            </a:extLst>
          </p:cNvPr>
          <p:cNvSpPr>
            <a:spLocks noGrp="1"/>
          </p:cNvSpPr>
          <p:nvPr>
            <p:ph type="title"/>
          </p:nvPr>
        </p:nvSpPr>
        <p:spPr/>
        <p:txBody>
          <a:bodyPr/>
          <a:lstStyle/>
          <a:p>
            <a:r>
              <a:rPr lang="en-US" dirty="0"/>
              <a:t>Instruction format of basic computer</a:t>
            </a:r>
            <a:endParaRPr lang="en-IN" dirty="0"/>
          </a:p>
        </p:txBody>
      </p:sp>
      <p:sp>
        <p:nvSpPr>
          <p:cNvPr id="4" name="TextBox 3">
            <a:extLst>
              <a:ext uri="{FF2B5EF4-FFF2-40B4-BE49-F238E27FC236}">
                <a16:creationId xmlns:a16="http://schemas.microsoft.com/office/drawing/2014/main" id="{FA268D75-2455-40BC-95EF-64F99BEC5805}"/>
              </a:ext>
            </a:extLst>
          </p:cNvPr>
          <p:cNvSpPr txBox="1"/>
          <p:nvPr/>
        </p:nvSpPr>
        <p:spPr>
          <a:xfrm>
            <a:off x="7765099" y="1953128"/>
            <a:ext cx="271463" cy="400110"/>
          </a:xfrm>
          <a:prstGeom prst="rect">
            <a:avLst/>
          </a:prstGeom>
          <a:noFill/>
        </p:spPr>
        <p:txBody>
          <a:bodyPr wrap="square" rtlCol="0">
            <a:spAutoFit/>
          </a:bodyPr>
          <a:lstStyle/>
          <a:p>
            <a:pPr algn="ctr"/>
            <a:r>
              <a:rPr lang="en-US" sz="2000" dirty="0"/>
              <a:t>0</a:t>
            </a:r>
          </a:p>
        </p:txBody>
      </p:sp>
      <p:sp>
        <p:nvSpPr>
          <p:cNvPr id="5" name="TextBox 4">
            <a:extLst>
              <a:ext uri="{FF2B5EF4-FFF2-40B4-BE49-F238E27FC236}">
                <a16:creationId xmlns:a16="http://schemas.microsoft.com/office/drawing/2014/main" id="{0E70D3D2-58E4-409A-B499-FF6C20D3D352}"/>
              </a:ext>
            </a:extLst>
          </p:cNvPr>
          <p:cNvSpPr txBox="1"/>
          <p:nvPr/>
        </p:nvSpPr>
        <p:spPr>
          <a:xfrm>
            <a:off x="4869497" y="1956239"/>
            <a:ext cx="457200" cy="400110"/>
          </a:xfrm>
          <a:prstGeom prst="rect">
            <a:avLst/>
          </a:prstGeom>
          <a:noFill/>
        </p:spPr>
        <p:txBody>
          <a:bodyPr wrap="square" rtlCol="0">
            <a:spAutoFit/>
          </a:bodyPr>
          <a:lstStyle/>
          <a:p>
            <a:pPr algn="ctr"/>
            <a:r>
              <a:rPr lang="en-US" sz="2000" dirty="0"/>
              <a:t>11</a:t>
            </a:r>
          </a:p>
        </p:txBody>
      </p:sp>
      <p:sp>
        <p:nvSpPr>
          <p:cNvPr id="6" name="TextBox 5">
            <a:extLst>
              <a:ext uri="{FF2B5EF4-FFF2-40B4-BE49-F238E27FC236}">
                <a16:creationId xmlns:a16="http://schemas.microsoft.com/office/drawing/2014/main" id="{22015541-2C9D-4E4B-8720-BF2B9D868A43}"/>
              </a:ext>
            </a:extLst>
          </p:cNvPr>
          <p:cNvSpPr txBox="1"/>
          <p:nvPr/>
        </p:nvSpPr>
        <p:spPr>
          <a:xfrm>
            <a:off x="4526601" y="1953128"/>
            <a:ext cx="495299" cy="400110"/>
          </a:xfrm>
          <a:prstGeom prst="rect">
            <a:avLst/>
          </a:prstGeom>
          <a:noFill/>
        </p:spPr>
        <p:txBody>
          <a:bodyPr wrap="square" rtlCol="0">
            <a:spAutoFit/>
          </a:bodyPr>
          <a:lstStyle/>
          <a:p>
            <a:pPr algn="ctr"/>
            <a:r>
              <a:rPr lang="en-US" sz="2000" dirty="0"/>
              <a:t>12</a:t>
            </a:r>
          </a:p>
        </p:txBody>
      </p:sp>
      <p:sp>
        <p:nvSpPr>
          <p:cNvPr id="7" name="TextBox 6">
            <a:extLst>
              <a:ext uri="{FF2B5EF4-FFF2-40B4-BE49-F238E27FC236}">
                <a16:creationId xmlns:a16="http://schemas.microsoft.com/office/drawing/2014/main" id="{7DD2A24C-9DBD-4AC4-8375-EF95BD02B85C}"/>
              </a:ext>
            </a:extLst>
          </p:cNvPr>
          <p:cNvSpPr txBox="1"/>
          <p:nvPr/>
        </p:nvSpPr>
        <p:spPr>
          <a:xfrm>
            <a:off x="3450272" y="1941952"/>
            <a:ext cx="457200" cy="400110"/>
          </a:xfrm>
          <a:prstGeom prst="rect">
            <a:avLst/>
          </a:prstGeom>
          <a:noFill/>
        </p:spPr>
        <p:txBody>
          <a:bodyPr wrap="square" rtlCol="0">
            <a:spAutoFit/>
          </a:bodyPr>
          <a:lstStyle/>
          <a:p>
            <a:pPr algn="ctr"/>
            <a:r>
              <a:rPr lang="en-US" sz="2000" dirty="0"/>
              <a:t>15</a:t>
            </a:r>
          </a:p>
        </p:txBody>
      </p:sp>
      <p:sp>
        <p:nvSpPr>
          <p:cNvPr id="8" name="TextBox 7">
            <a:extLst>
              <a:ext uri="{FF2B5EF4-FFF2-40B4-BE49-F238E27FC236}">
                <a16:creationId xmlns:a16="http://schemas.microsoft.com/office/drawing/2014/main" id="{B53D01F0-13A2-4AAD-B13A-50F610F508CD}"/>
              </a:ext>
            </a:extLst>
          </p:cNvPr>
          <p:cNvSpPr txBox="1"/>
          <p:nvPr/>
        </p:nvSpPr>
        <p:spPr>
          <a:xfrm>
            <a:off x="3464560" y="1310640"/>
            <a:ext cx="4572000" cy="523220"/>
          </a:xfrm>
          <a:prstGeom prst="rect">
            <a:avLst/>
          </a:prstGeom>
          <a:noFill/>
        </p:spPr>
        <p:txBody>
          <a:bodyPr wrap="square" rtlCol="0">
            <a:spAutoFit/>
          </a:bodyPr>
          <a:lstStyle/>
          <a:p>
            <a:pPr algn="ctr"/>
            <a:r>
              <a:rPr lang="en-US" sz="2800" dirty="0"/>
              <a:t>Instruction Format</a:t>
            </a:r>
          </a:p>
        </p:txBody>
      </p:sp>
      <p:sp>
        <p:nvSpPr>
          <p:cNvPr id="9" name="Rectangle 8">
            <a:extLst>
              <a:ext uri="{FF2B5EF4-FFF2-40B4-BE49-F238E27FC236}">
                <a16:creationId xmlns:a16="http://schemas.microsoft.com/office/drawing/2014/main" id="{04E4F69D-6D13-442D-8F22-C1474CB3919B}"/>
              </a:ext>
            </a:extLst>
          </p:cNvPr>
          <p:cNvSpPr/>
          <p:nvPr/>
        </p:nvSpPr>
        <p:spPr>
          <a:xfrm>
            <a:off x="3921760" y="2330884"/>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10" name="Rectangle 9">
            <a:extLst>
              <a:ext uri="{FF2B5EF4-FFF2-40B4-BE49-F238E27FC236}">
                <a16:creationId xmlns:a16="http://schemas.microsoft.com/office/drawing/2014/main" id="{444359BE-A61D-4677-89BA-BBD2BEAD704C}"/>
              </a:ext>
            </a:extLst>
          </p:cNvPr>
          <p:cNvSpPr/>
          <p:nvPr/>
        </p:nvSpPr>
        <p:spPr>
          <a:xfrm>
            <a:off x="4955222" y="233088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sp>
        <p:nvSpPr>
          <p:cNvPr id="11" name="Rectangle 10">
            <a:extLst>
              <a:ext uri="{FF2B5EF4-FFF2-40B4-BE49-F238E27FC236}">
                <a16:creationId xmlns:a16="http://schemas.microsoft.com/office/drawing/2014/main" id="{25C3F5B7-47D1-4E60-938E-16DB1EA62EAB}"/>
              </a:ext>
            </a:extLst>
          </p:cNvPr>
          <p:cNvSpPr/>
          <p:nvPr/>
        </p:nvSpPr>
        <p:spPr>
          <a:xfrm>
            <a:off x="3464560" y="233088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a:t>
            </a:r>
          </a:p>
        </p:txBody>
      </p:sp>
      <p:sp>
        <p:nvSpPr>
          <p:cNvPr id="12" name="TextBox 11">
            <a:extLst>
              <a:ext uri="{FF2B5EF4-FFF2-40B4-BE49-F238E27FC236}">
                <a16:creationId xmlns:a16="http://schemas.microsoft.com/office/drawing/2014/main" id="{D7158C6A-5D03-4740-B1CF-C047A774B6A4}"/>
              </a:ext>
            </a:extLst>
          </p:cNvPr>
          <p:cNvSpPr txBox="1"/>
          <p:nvPr/>
        </p:nvSpPr>
        <p:spPr>
          <a:xfrm>
            <a:off x="3807462" y="1941952"/>
            <a:ext cx="495299" cy="400110"/>
          </a:xfrm>
          <a:prstGeom prst="rect">
            <a:avLst/>
          </a:prstGeom>
          <a:noFill/>
        </p:spPr>
        <p:txBody>
          <a:bodyPr wrap="square" rtlCol="0">
            <a:spAutoFit/>
          </a:bodyPr>
          <a:lstStyle/>
          <a:p>
            <a:pPr algn="ctr"/>
            <a:r>
              <a:rPr lang="en-US" sz="2000" dirty="0"/>
              <a:t>14</a:t>
            </a:r>
          </a:p>
        </p:txBody>
      </p:sp>
      <p:graphicFrame>
        <p:nvGraphicFramePr>
          <p:cNvPr id="13" name="Table 12">
            <a:extLst>
              <a:ext uri="{FF2B5EF4-FFF2-40B4-BE49-F238E27FC236}">
                <a16:creationId xmlns:a16="http://schemas.microsoft.com/office/drawing/2014/main" id="{EA61EC88-0ED8-44D1-91E9-299B11103104}"/>
              </a:ext>
            </a:extLst>
          </p:cNvPr>
          <p:cNvGraphicFramePr>
            <a:graphicFrameLocks noGrp="1"/>
          </p:cNvGraphicFramePr>
          <p:nvPr>
            <p:extLst/>
          </p:nvPr>
        </p:nvGraphicFramePr>
        <p:xfrm>
          <a:off x="3100228" y="4380351"/>
          <a:ext cx="5334000" cy="579120"/>
        </p:xfrm>
        <a:graphic>
          <a:graphicData uri="http://schemas.openxmlformats.org/drawingml/2006/table">
            <a:tbl>
              <a:tblPr firstRow="1" bandRow="1">
                <a:tableStyleId>{5C22544A-7EE6-4342-B048-85BDC9FD1C3A}</a:tableStyleId>
              </a:tblPr>
              <a:tblGrid>
                <a:gridCol w="333375">
                  <a:extLst>
                    <a:ext uri="{9D8B030D-6E8A-4147-A177-3AD203B41FA5}">
                      <a16:colId xmlns:a16="http://schemas.microsoft.com/office/drawing/2014/main" val="20000"/>
                    </a:ext>
                  </a:extLst>
                </a:gridCol>
                <a:gridCol w="33337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3375">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3375">
                  <a:extLst>
                    <a:ext uri="{9D8B030D-6E8A-4147-A177-3AD203B41FA5}">
                      <a16:colId xmlns:a16="http://schemas.microsoft.com/office/drawing/2014/main" val="20008"/>
                    </a:ext>
                  </a:extLst>
                </a:gridCol>
                <a:gridCol w="333375">
                  <a:extLst>
                    <a:ext uri="{9D8B030D-6E8A-4147-A177-3AD203B41FA5}">
                      <a16:colId xmlns:a16="http://schemas.microsoft.com/office/drawing/2014/main" val="20009"/>
                    </a:ext>
                  </a:extLst>
                </a:gridCol>
                <a:gridCol w="333375">
                  <a:extLst>
                    <a:ext uri="{9D8B030D-6E8A-4147-A177-3AD203B41FA5}">
                      <a16:colId xmlns:a16="http://schemas.microsoft.com/office/drawing/2014/main" val="20010"/>
                    </a:ext>
                  </a:extLst>
                </a:gridCol>
                <a:gridCol w="333375">
                  <a:extLst>
                    <a:ext uri="{9D8B030D-6E8A-4147-A177-3AD203B41FA5}">
                      <a16:colId xmlns:a16="http://schemas.microsoft.com/office/drawing/2014/main" val="20011"/>
                    </a:ext>
                  </a:extLst>
                </a:gridCol>
                <a:gridCol w="333375">
                  <a:extLst>
                    <a:ext uri="{9D8B030D-6E8A-4147-A177-3AD203B41FA5}">
                      <a16:colId xmlns:a16="http://schemas.microsoft.com/office/drawing/2014/main" val="20012"/>
                    </a:ext>
                  </a:extLst>
                </a:gridCol>
                <a:gridCol w="333375">
                  <a:extLst>
                    <a:ext uri="{9D8B030D-6E8A-4147-A177-3AD203B41FA5}">
                      <a16:colId xmlns:a16="http://schemas.microsoft.com/office/drawing/2014/main" val="20013"/>
                    </a:ext>
                  </a:extLst>
                </a:gridCol>
                <a:gridCol w="333375">
                  <a:extLst>
                    <a:ext uri="{9D8B030D-6E8A-4147-A177-3AD203B41FA5}">
                      <a16:colId xmlns:a16="http://schemas.microsoft.com/office/drawing/2014/main" val="20014"/>
                    </a:ext>
                  </a:extLst>
                </a:gridCol>
                <a:gridCol w="333375">
                  <a:extLst>
                    <a:ext uri="{9D8B030D-6E8A-4147-A177-3AD203B41FA5}">
                      <a16:colId xmlns:a16="http://schemas.microsoft.com/office/drawing/2014/main"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4" name="Straight Arrow Connector 13">
            <a:extLst>
              <a:ext uri="{FF2B5EF4-FFF2-40B4-BE49-F238E27FC236}">
                <a16:creationId xmlns:a16="http://schemas.microsoft.com/office/drawing/2014/main" id="{58B0D48D-0EEA-46E2-B99F-F9F444A246CA}"/>
              </a:ext>
            </a:extLst>
          </p:cNvPr>
          <p:cNvCxnSpPr>
            <a:stCxn id="11" idx="2"/>
          </p:cNvCxnSpPr>
          <p:nvPr/>
        </p:nvCxnSpPr>
        <p:spPr>
          <a:xfrm flipH="1">
            <a:off x="3235960" y="2882649"/>
            <a:ext cx="457200" cy="149770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CDB4059-87A1-4519-BF9C-3247A1A51E39}"/>
              </a:ext>
            </a:extLst>
          </p:cNvPr>
          <p:cNvGrpSpPr/>
          <p:nvPr/>
        </p:nvGrpSpPr>
        <p:grpSpPr>
          <a:xfrm>
            <a:off x="3430512" y="2882650"/>
            <a:ext cx="1007979" cy="1465825"/>
            <a:chOff x="2105026" y="3096929"/>
            <a:chExt cx="1007979" cy="1465825"/>
          </a:xfrm>
        </p:grpSpPr>
        <p:sp>
          <p:nvSpPr>
            <p:cNvPr id="16" name="Left Brace 15">
              <a:extLst>
                <a:ext uri="{FF2B5EF4-FFF2-40B4-BE49-F238E27FC236}">
                  <a16:creationId xmlns:a16="http://schemas.microsoft.com/office/drawing/2014/main" id="{474AC3A5-C520-4C71-8D43-C3CE82EEDD44}"/>
                </a:ext>
              </a:extLst>
            </p:cNvPr>
            <p:cNvSpPr/>
            <p:nvPr/>
          </p:nvSpPr>
          <p:spPr>
            <a:xfrm rot="5400000">
              <a:off x="2425304" y="3892432"/>
              <a:ext cx="350044" cy="99060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 name="Straight Arrow Connector 16">
              <a:extLst>
                <a:ext uri="{FF2B5EF4-FFF2-40B4-BE49-F238E27FC236}">
                  <a16:creationId xmlns:a16="http://schemas.microsoft.com/office/drawing/2014/main" id="{1D840CC0-F0B0-4142-B2EF-4C149CF7923E}"/>
                </a:ext>
              </a:extLst>
            </p:cNvPr>
            <p:cNvCxnSpPr>
              <a:cxnSpLocks/>
              <a:stCxn id="9" idx="2"/>
              <a:endCxn id="16" idx="1"/>
            </p:cNvCxnSpPr>
            <p:nvPr/>
          </p:nvCxnSpPr>
          <p:spPr>
            <a:xfrm flipH="1">
              <a:off x="2600326" y="3096929"/>
              <a:ext cx="512679" cy="1115781"/>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77D1EFB-7924-4DE1-B872-E2C872C97340}"/>
              </a:ext>
            </a:extLst>
          </p:cNvPr>
          <p:cNvGrpSpPr/>
          <p:nvPr/>
        </p:nvGrpSpPr>
        <p:grpSpPr>
          <a:xfrm>
            <a:off x="4434528" y="2882649"/>
            <a:ext cx="3979068" cy="1467217"/>
            <a:chOff x="3124202" y="3097816"/>
            <a:chExt cx="3979068" cy="1467217"/>
          </a:xfrm>
        </p:grpSpPr>
        <p:sp>
          <p:nvSpPr>
            <p:cNvPr id="19" name="Left Brace 18">
              <a:extLst>
                <a:ext uri="{FF2B5EF4-FFF2-40B4-BE49-F238E27FC236}">
                  <a16:creationId xmlns:a16="http://schemas.microsoft.com/office/drawing/2014/main" id="{C2EF2139-F0A3-444F-94EB-62325A8F3A8F}"/>
                </a:ext>
              </a:extLst>
            </p:cNvPr>
            <p:cNvSpPr/>
            <p:nvPr/>
          </p:nvSpPr>
          <p:spPr>
            <a:xfrm rot="5400000">
              <a:off x="4938714" y="2400477"/>
              <a:ext cx="350044" cy="3979068"/>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0" name="Straight Arrow Connector 19">
              <a:extLst>
                <a:ext uri="{FF2B5EF4-FFF2-40B4-BE49-F238E27FC236}">
                  <a16:creationId xmlns:a16="http://schemas.microsoft.com/office/drawing/2014/main" id="{4CE0DFAC-8474-4513-877A-FB5A5F88DDBA}"/>
                </a:ext>
              </a:extLst>
            </p:cNvPr>
            <p:cNvCxnSpPr>
              <a:cxnSpLocks/>
              <a:stCxn id="10" idx="2"/>
              <a:endCxn id="19" idx="1"/>
            </p:cNvCxnSpPr>
            <p:nvPr/>
          </p:nvCxnSpPr>
          <p:spPr>
            <a:xfrm flipH="1">
              <a:off x="5113736" y="3097816"/>
              <a:ext cx="71829" cy="111717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CB155F4-5DEE-47CE-9CE4-6F802A3C5569}"/>
              </a:ext>
            </a:extLst>
          </p:cNvPr>
          <p:cNvSpPr txBox="1"/>
          <p:nvPr/>
        </p:nvSpPr>
        <p:spPr>
          <a:xfrm>
            <a:off x="3100229" y="4949131"/>
            <a:ext cx="5334000" cy="400110"/>
          </a:xfrm>
          <a:prstGeom prst="rect">
            <a:avLst/>
          </a:prstGeom>
          <a:noFill/>
        </p:spPr>
        <p:txBody>
          <a:bodyPr wrap="square" rtlCol="0">
            <a:spAutoFit/>
          </a:bodyPr>
          <a:lstStyle/>
          <a:p>
            <a:pPr algn="ctr"/>
            <a:r>
              <a:rPr lang="en-US" sz="2000" dirty="0"/>
              <a:t>Add Instruction – ADD 457</a:t>
            </a:r>
          </a:p>
        </p:txBody>
      </p:sp>
    </p:spTree>
    <p:extLst>
      <p:ext uri="{BB962C8B-B14F-4D97-AF65-F5344CB8AC3E}">
        <p14:creationId xmlns:p14="http://schemas.microsoft.com/office/powerpoint/2010/main" val="390137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P spid="10" grpId="0" animBg="1"/>
      <p:bldP spid="11" grpId="0" animBg="1"/>
      <p:bldP spid="12"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CA65-B920-4301-8895-3ECF290A8701}"/>
              </a:ext>
            </a:extLst>
          </p:cNvPr>
          <p:cNvSpPr>
            <a:spLocks noGrp="1"/>
          </p:cNvSpPr>
          <p:nvPr>
            <p:ph type="title"/>
          </p:nvPr>
        </p:nvSpPr>
        <p:spPr/>
        <p:txBody>
          <a:bodyPr/>
          <a:lstStyle/>
          <a:p>
            <a:r>
              <a:rPr lang="en-US" dirty="0"/>
              <a:t>Direct &amp; Indirect Addressing of Memory</a:t>
            </a:r>
            <a:endParaRPr lang="en-IN" dirty="0"/>
          </a:p>
        </p:txBody>
      </p:sp>
      <p:sp>
        <p:nvSpPr>
          <p:cNvPr id="3" name="Content Placeholder 2">
            <a:extLst>
              <a:ext uri="{FF2B5EF4-FFF2-40B4-BE49-F238E27FC236}">
                <a16:creationId xmlns:a16="http://schemas.microsoft.com/office/drawing/2014/main" id="{7F3A0B8A-5FB4-4161-A838-EA8BC3D3A8E5}"/>
              </a:ext>
            </a:extLst>
          </p:cNvPr>
          <p:cNvSpPr>
            <a:spLocks noGrp="1"/>
          </p:cNvSpPr>
          <p:nvPr>
            <p:ph idx="1"/>
          </p:nvPr>
        </p:nvSpPr>
        <p:spPr>
          <a:xfrm>
            <a:off x="7919862" y="711201"/>
            <a:ext cx="4272138" cy="5590565"/>
          </a:xfrm>
        </p:spPr>
        <p:txBody>
          <a:bodyPr/>
          <a:lstStyle/>
          <a:p>
            <a:pPr lvl="0" algn="just"/>
            <a:r>
              <a:rPr lang="en-US" dirty="0"/>
              <a:t>If the second part of an instruction format specifies the address of an operand, the instruction is said to have a </a:t>
            </a:r>
            <a:r>
              <a:rPr lang="en-US" b="1" dirty="0">
                <a:solidFill>
                  <a:schemeClr val="accent6"/>
                </a:solidFill>
              </a:rPr>
              <a:t>direct address</a:t>
            </a:r>
            <a:r>
              <a:rPr lang="en-US" dirty="0"/>
              <a:t>.</a:t>
            </a:r>
          </a:p>
          <a:p>
            <a:pPr lvl="0" algn="just"/>
            <a:r>
              <a:rPr lang="en-US" dirty="0"/>
              <a:t>In </a:t>
            </a:r>
            <a:r>
              <a:rPr lang="en-US" b="1" dirty="0">
                <a:solidFill>
                  <a:schemeClr val="accent6"/>
                </a:solidFill>
              </a:rPr>
              <a:t>Indirect address</a:t>
            </a:r>
            <a:r>
              <a:rPr lang="en-US" dirty="0"/>
              <a:t>, the bits in the second part of the instruction designate an address of a memory word in which the address of the operand is found. </a:t>
            </a:r>
          </a:p>
          <a:p>
            <a:pPr marL="0" lvl="0" indent="0">
              <a:buNone/>
            </a:pPr>
            <a:endParaRPr lang="en-US" dirty="0"/>
          </a:p>
          <a:p>
            <a:pPr marL="0" indent="0">
              <a:buNone/>
            </a:pPr>
            <a:endParaRPr lang="en-IN" dirty="0"/>
          </a:p>
        </p:txBody>
      </p:sp>
      <p:sp>
        <p:nvSpPr>
          <p:cNvPr id="44" name="Flowchart: Document 43">
            <a:extLst>
              <a:ext uri="{FF2B5EF4-FFF2-40B4-BE49-F238E27FC236}">
                <a16:creationId xmlns:a16="http://schemas.microsoft.com/office/drawing/2014/main" id="{6C09A09F-215E-4156-8FE6-9FEE7E27303F}"/>
              </a:ext>
            </a:extLst>
          </p:cNvPr>
          <p:cNvSpPr/>
          <p:nvPr/>
        </p:nvSpPr>
        <p:spPr>
          <a:xfrm>
            <a:off x="1396171" y="1307840"/>
            <a:ext cx="2286000" cy="2895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grpSp>
        <p:nvGrpSpPr>
          <p:cNvPr id="45" name="Group 44">
            <a:extLst>
              <a:ext uri="{FF2B5EF4-FFF2-40B4-BE49-F238E27FC236}">
                <a16:creationId xmlns:a16="http://schemas.microsoft.com/office/drawing/2014/main" id="{AC30D66C-D0F0-4C8D-9ED7-38382E3D3DD5}"/>
              </a:ext>
            </a:extLst>
          </p:cNvPr>
          <p:cNvGrpSpPr/>
          <p:nvPr/>
        </p:nvGrpSpPr>
        <p:grpSpPr>
          <a:xfrm>
            <a:off x="1396171" y="1307841"/>
            <a:ext cx="2286000" cy="551767"/>
            <a:chOff x="2133600" y="1608132"/>
            <a:chExt cx="4572000" cy="551766"/>
          </a:xfrm>
        </p:grpSpPr>
        <p:grpSp>
          <p:nvGrpSpPr>
            <p:cNvPr id="46" name="Group 45">
              <a:extLst>
                <a:ext uri="{FF2B5EF4-FFF2-40B4-BE49-F238E27FC236}">
                  <a16:creationId xmlns:a16="http://schemas.microsoft.com/office/drawing/2014/main" id="{2A8CBBF1-5D3A-4B68-888F-5E0191B1859F}"/>
                </a:ext>
              </a:extLst>
            </p:cNvPr>
            <p:cNvGrpSpPr/>
            <p:nvPr/>
          </p:nvGrpSpPr>
          <p:grpSpPr>
            <a:xfrm>
              <a:off x="3048000" y="1608132"/>
              <a:ext cx="3657600" cy="551765"/>
              <a:chOff x="1109662" y="1850885"/>
              <a:chExt cx="3657600" cy="551765"/>
            </a:xfrm>
          </p:grpSpPr>
          <p:sp>
            <p:nvSpPr>
              <p:cNvPr id="48" name="Rectangle 47">
                <a:extLst>
                  <a:ext uri="{FF2B5EF4-FFF2-40B4-BE49-F238E27FC236}">
                    <a16:creationId xmlns:a16="http://schemas.microsoft.com/office/drawing/2014/main" id="{2C93E4EA-8D56-4D40-AF4E-9A7DE1E2F64C}"/>
                  </a:ext>
                </a:extLst>
              </p:cNvPr>
              <p:cNvSpPr/>
              <p:nvPr/>
            </p:nvSpPr>
            <p:spPr>
              <a:xfrm>
                <a:off x="1109662" y="1850885"/>
                <a:ext cx="13716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49" name="Rectangle 48">
                <a:extLst>
                  <a:ext uri="{FF2B5EF4-FFF2-40B4-BE49-F238E27FC236}">
                    <a16:creationId xmlns:a16="http://schemas.microsoft.com/office/drawing/2014/main" id="{0A95ADD7-7A37-437B-9709-CDA4196B460E}"/>
                  </a:ext>
                </a:extLst>
              </p:cNvPr>
              <p:cNvSpPr/>
              <p:nvPr/>
            </p:nvSpPr>
            <p:spPr>
              <a:xfrm>
                <a:off x="2481262" y="1850885"/>
                <a:ext cx="22860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457</a:t>
                </a:r>
              </a:p>
            </p:txBody>
          </p:sp>
        </p:grpSp>
        <p:sp>
          <p:nvSpPr>
            <p:cNvPr id="47" name="Rectangle 46">
              <a:extLst>
                <a:ext uri="{FF2B5EF4-FFF2-40B4-BE49-F238E27FC236}">
                  <a16:creationId xmlns:a16="http://schemas.microsoft.com/office/drawing/2014/main" id="{48CA3349-36B7-4AC0-85AE-844ACBABDD5C}"/>
                </a:ext>
              </a:extLst>
            </p:cNvPr>
            <p:cNvSpPr/>
            <p:nvPr/>
          </p:nvSpPr>
          <p:spPr>
            <a:xfrm>
              <a:off x="2133600" y="1608132"/>
              <a:ext cx="914400" cy="551766"/>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grpSp>
      <p:sp>
        <p:nvSpPr>
          <p:cNvPr id="50" name="TextBox 49">
            <a:extLst>
              <a:ext uri="{FF2B5EF4-FFF2-40B4-BE49-F238E27FC236}">
                <a16:creationId xmlns:a16="http://schemas.microsoft.com/office/drawing/2014/main" id="{E241AA7C-48EC-42A3-B2FC-6222208ABE1A}"/>
              </a:ext>
            </a:extLst>
          </p:cNvPr>
          <p:cNvSpPr txBox="1"/>
          <p:nvPr/>
        </p:nvSpPr>
        <p:spPr>
          <a:xfrm>
            <a:off x="786571" y="1383668"/>
            <a:ext cx="457200" cy="400110"/>
          </a:xfrm>
          <a:prstGeom prst="rect">
            <a:avLst/>
          </a:prstGeom>
          <a:noFill/>
        </p:spPr>
        <p:txBody>
          <a:bodyPr wrap="square" rtlCol="0">
            <a:spAutoFit/>
          </a:bodyPr>
          <a:lstStyle/>
          <a:p>
            <a:pPr algn="ctr"/>
            <a:r>
              <a:rPr lang="en-US" sz="2000" dirty="0"/>
              <a:t>22</a:t>
            </a:r>
          </a:p>
        </p:txBody>
      </p:sp>
      <p:sp>
        <p:nvSpPr>
          <p:cNvPr id="51" name="Rectangle 50">
            <a:extLst>
              <a:ext uri="{FF2B5EF4-FFF2-40B4-BE49-F238E27FC236}">
                <a16:creationId xmlns:a16="http://schemas.microsoft.com/office/drawing/2014/main" id="{E6C2DB82-3965-4E18-BE6A-134BD9822506}"/>
              </a:ext>
            </a:extLst>
          </p:cNvPr>
          <p:cNvSpPr/>
          <p:nvPr/>
        </p:nvSpPr>
        <p:spPr>
          <a:xfrm>
            <a:off x="1396171" y="2755640"/>
            <a:ext cx="22860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Operand</a:t>
            </a:r>
          </a:p>
        </p:txBody>
      </p:sp>
      <p:sp>
        <p:nvSpPr>
          <p:cNvPr id="52" name="TextBox 51">
            <a:extLst>
              <a:ext uri="{FF2B5EF4-FFF2-40B4-BE49-F238E27FC236}">
                <a16:creationId xmlns:a16="http://schemas.microsoft.com/office/drawing/2014/main" id="{00F88314-84A3-4C5A-89FA-58E7DA90F443}"/>
              </a:ext>
            </a:extLst>
          </p:cNvPr>
          <p:cNvSpPr txBox="1"/>
          <p:nvPr/>
        </p:nvSpPr>
        <p:spPr>
          <a:xfrm>
            <a:off x="629408" y="2835172"/>
            <a:ext cx="614363" cy="400110"/>
          </a:xfrm>
          <a:prstGeom prst="rect">
            <a:avLst/>
          </a:prstGeom>
          <a:noFill/>
        </p:spPr>
        <p:txBody>
          <a:bodyPr wrap="square" rtlCol="0">
            <a:spAutoFit/>
          </a:bodyPr>
          <a:lstStyle/>
          <a:p>
            <a:pPr algn="ctr"/>
            <a:r>
              <a:rPr lang="en-US" sz="2000" dirty="0"/>
              <a:t>457</a:t>
            </a:r>
          </a:p>
        </p:txBody>
      </p:sp>
      <p:sp>
        <p:nvSpPr>
          <p:cNvPr id="53" name="TextBox 52">
            <a:extLst>
              <a:ext uri="{FF2B5EF4-FFF2-40B4-BE49-F238E27FC236}">
                <a16:creationId xmlns:a16="http://schemas.microsoft.com/office/drawing/2014/main" id="{F5E06FFC-BF27-4341-83D9-B5373104EC9A}"/>
              </a:ext>
            </a:extLst>
          </p:cNvPr>
          <p:cNvSpPr txBox="1"/>
          <p:nvPr/>
        </p:nvSpPr>
        <p:spPr>
          <a:xfrm>
            <a:off x="1396171" y="850640"/>
            <a:ext cx="2286000" cy="400110"/>
          </a:xfrm>
          <a:prstGeom prst="rect">
            <a:avLst/>
          </a:prstGeom>
          <a:noFill/>
        </p:spPr>
        <p:txBody>
          <a:bodyPr wrap="square" rtlCol="0">
            <a:spAutoFit/>
          </a:bodyPr>
          <a:lstStyle/>
          <a:p>
            <a:pPr algn="ctr"/>
            <a:r>
              <a:rPr lang="en-US" sz="2000" dirty="0"/>
              <a:t>Memory</a:t>
            </a:r>
          </a:p>
        </p:txBody>
      </p:sp>
      <p:sp>
        <p:nvSpPr>
          <p:cNvPr id="54" name="Rectangle 53">
            <a:extLst>
              <a:ext uri="{FF2B5EF4-FFF2-40B4-BE49-F238E27FC236}">
                <a16:creationId xmlns:a16="http://schemas.microsoft.com/office/drawing/2014/main" id="{9F1897C6-AEB4-43BF-A55E-87D2315F0163}"/>
              </a:ext>
            </a:extLst>
          </p:cNvPr>
          <p:cNvSpPr/>
          <p:nvPr/>
        </p:nvSpPr>
        <p:spPr>
          <a:xfrm>
            <a:off x="1391408" y="5422640"/>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AC</a:t>
            </a:r>
          </a:p>
        </p:txBody>
      </p:sp>
      <p:sp>
        <p:nvSpPr>
          <p:cNvPr id="55" name="Oval 54">
            <a:extLst>
              <a:ext uri="{FF2B5EF4-FFF2-40B4-BE49-F238E27FC236}">
                <a16:creationId xmlns:a16="http://schemas.microsoft.com/office/drawing/2014/main" id="{6E8EE1A6-6E26-42B3-B31C-82A3B785D270}"/>
              </a:ext>
            </a:extLst>
          </p:cNvPr>
          <p:cNvSpPr/>
          <p:nvPr/>
        </p:nvSpPr>
        <p:spPr>
          <a:xfrm>
            <a:off x="2272471" y="435584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t>+</a:t>
            </a:r>
          </a:p>
        </p:txBody>
      </p:sp>
      <p:cxnSp>
        <p:nvCxnSpPr>
          <p:cNvPr id="56" name="Straight Arrow Connector 55">
            <a:extLst>
              <a:ext uri="{FF2B5EF4-FFF2-40B4-BE49-F238E27FC236}">
                <a16:creationId xmlns:a16="http://schemas.microsoft.com/office/drawing/2014/main" id="{9C43F5D2-E703-4034-B664-28D5A1062286}"/>
              </a:ext>
            </a:extLst>
          </p:cNvPr>
          <p:cNvCxnSpPr>
            <a:stCxn id="51" idx="2"/>
            <a:endCxn id="55" idx="0"/>
          </p:cNvCxnSpPr>
          <p:nvPr/>
        </p:nvCxnSpPr>
        <p:spPr>
          <a:xfrm>
            <a:off x="2539171" y="3307406"/>
            <a:ext cx="0" cy="1048435"/>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A71E3FA-3DB0-47DE-A7D3-202EECE64F06}"/>
              </a:ext>
            </a:extLst>
          </p:cNvPr>
          <p:cNvCxnSpPr>
            <a:stCxn id="55" idx="4"/>
            <a:endCxn id="54" idx="0"/>
          </p:cNvCxnSpPr>
          <p:nvPr/>
        </p:nvCxnSpPr>
        <p:spPr>
          <a:xfrm flipH="1">
            <a:off x="2534409" y="4889240"/>
            <a:ext cx="4763" cy="53340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BA78DAD2-75FE-499C-9F79-339C21F355A4}"/>
              </a:ext>
            </a:extLst>
          </p:cNvPr>
          <p:cNvGrpSpPr/>
          <p:nvPr/>
        </p:nvGrpSpPr>
        <p:grpSpPr>
          <a:xfrm rot="16200000">
            <a:off x="1098171" y="4777791"/>
            <a:ext cx="1576516" cy="1275641"/>
            <a:chOff x="1756686" y="4088134"/>
            <a:chExt cx="2543739" cy="1275641"/>
          </a:xfrm>
        </p:grpSpPr>
        <p:cxnSp>
          <p:nvCxnSpPr>
            <p:cNvPr id="59" name="Straight Connector 58">
              <a:extLst>
                <a:ext uri="{FF2B5EF4-FFF2-40B4-BE49-F238E27FC236}">
                  <a16:creationId xmlns:a16="http://schemas.microsoft.com/office/drawing/2014/main" id="{22704C8B-54A1-4BDD-A6F7-87B5BD023F06}"/>
                </a:ext>
              </a:extLst>
            </p:cNvPr>
            <p:cNvCxnSpPr>
              <a:cxnSpLocks/>
            </p:cNvCxnSpPr>
            <p:nvPr/>
          </p:nvCxnSpPr>
          <p:spPr>
            <a:xfrm rot="5400000">
              <a:off x="1948368" y="5178602"/>
              <a:ext cx="2" cy="36247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02FB831-1DCB-4502-8F97-B07A984312D3}"/>
                </a:ext>
              </a:extLst>
            </p:cNvPr>
            <p:cNvCxnSpPr>
              <a:cxnSpLocks/>
            </p:cNvCxnSpPr>
            <p:nvPr/>
          </p:nvCxnSpPr>
          <p:spPr>
            <a:xfrm rot="5400000" flipH="1" flipV="1">
              <a:off x="3773510" y="4599492"/>
              <a:ext cx="1019173" cy="15366"/>
            </a:xfrm>
            <a:prstGeom prst="line">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FA73CD4-82FF-471C-89F2-D663A1F6EB2F}"/>
                </a:ext>
              </a:extLst>
            </p:cNvPr>
            <p:cNvCxnSpPr/>
            <p:nvPr/>
          </p:nvCxnSpPr>
          <p:spPr>
            <a:xfrm rot="5400000">
              <a:off x="3028555" y="2823337"/>
              <a:ext cx="1" cy="254373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F99D35-565D-4710-AFA9-3F52CC84D991}"/>
                </a:ext>
              </a:extLst>
            </p:cNvPr>
            <p:cNvCxnSpPr/>
            <p:nvPr/>
          </p:nvCxnSpPr>
          <p:spPr>
            <a:xfrm rot="5400000" flipH="1">
              <a:off x="1135134" y="4725955"/>
              <a:ext cx="127564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3" name="Flowchart: Document 62">
            <a:extLst>
              <a:ext uri="{FF2B5EF4-FFF2-40B4-BE49-F238E27FC236}">
                <a16:creationId xmlns:a16="http://schemas.microsoft.com/office/drawing/2014/main" id="{0CD61276-58F3-4166-9289-11F7A020A5F8}"/>
              </a:ext>
            </a:extLst>
          </p:cNvPr>
          <p:cNvSpPr/>
          <p:nvPr/>
        </p:nvSpPr>
        <p:spPr>
          <a:xfrm>
            <a:off x="5157249" y="1307840"/>
            <a:ext cx="2286000" cy="302963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grpSp>
        <p:nvGrpSpPr>
          <p:cNvPr id="64" name="Group 63">
            <a:extLst>
              <a:ext uri="{FF2B5EF4-FFF2-40B4-BE49-F238E27FC236}">
                <a16:creationId xmlns:a16="http://schemas.microsoft.com/office/drawing/2014/main" id="{C3A6A931-A11C-48EF-8EDF-43D42178D3FE}"/>
              </a:ext>
            </a:extLst>
          </p:cNvPr>
          <p:cNvGrpSpPr/>
          <p:nvPr/>
        </p:nvGrpSpPr>
        <p:grpSpPr>
          <a:xfrm>
            <a:off x="5157249" y="1307841"/>
            <a:ext cx="2286000" cy="551767"/>
            <a:chOff x="2133600" y="1608132"/>
            <a:chExt cx="4572000" cy="551766"/>
          </a:xfrm>
        </p:grpSpPr>
        <p:grpSp>
          <p:nvGrpSpPr>
            <p:cNvPr id="65" name="Group 64">
              <a:extLst>
                <a:ext uri="{FF2B5EF4-FFF2-40B4-BE49-F238E27FC236}">
                  <a16:creationId xmlns:a16="http://schemas.microsoft.com/office/drawing/2014/main" id="{D6B0E241-58DA-4B0B-8721-165679846632}"/>
                </a:ext>
              </a:extLst>
            </p:cNvPr>
            <p:cNvGrpSpPr/>
            <p:nvPr/>
          </p:nvGrpSpPr>
          <p:grpSpPr>
            <a:xfrm>
              <a:off x="3048000" y="1608132"/>
              <a:ext cx="3657600" cy="551765"/>
              <a:chOff x="1109662" y="1850885"/>
              <a:chExt cx="3657600" cy="551765"/>
            </a:xfrm>
          </p:grpSpPr>
          <p:sp>
            <p:nvSpPr>
              <p:cNvPr id="67" name="Rectangle 66">
                <a:extLst>
                  <a:ext uri="{FF2B5EF4-FFF2-40B4-BE49-F238E27FC236}">
                    <a16:creationId xmlns:a16="http://schemas.microsoft.com/office/drawing/2014/main" id="{B918947C-19D7-4A77-AEE7-421A33DCD734}"/>
                  </a:ext>
                </a:extLst>
              </p:cNvPr>
              <p:cNvSpPr/>
              <p:nvPr/>
            </p:nvSpPr>
            <p:spPr>
              <a:xfrm>
                <a:off x="1109662" y="1850885"/>
                <a:ext cx="13716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68" name="Rectangle 67">
                <a:extLst>
                  <a:ext uri="{FF2B5EF4-FFF2-40B4-BE49-F238E27FC236}">
                    <a16:creationId xmlns:a16="http://schemas.microsoft.com/office/drawing/2014/main" id="{273276B1-A986-4FA6-8E69-2AE6030C3FBF}"/>
                  </a:ext>
                </a:extLst>
              </p:cNvPr>
              <p:cNvSpPr/>
              <p:nvPr/>
            </p:nvSpPr>
            <p:spPr>
              <a:xfrm>
                <a:off x="2481262" y="1850885"/>
                <a:ext cx="22860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300</a:t>
                </a:r>
              </a:p>
            </p:txBody>
          </p:sp>
        </p:grpSp>
        <p:sp>
          <p:nvSpPr>
            <p:cNvPr id="66" name="Rectangle 65">
              <a:extLst>
                <a:ext uri="{FF2B5EF4-FFF2-40B4-BE49-F238E27FC236}">
                  <a16:creationId xmlns:a16="http://schemas.microsoft.com/office/drawing/2014/main" id="{86D436B0-6EDA-47C0-B9AF-AE0698247023}"/>
                </a:ext>
              </a:extLst>
            </p:cNvPr>
            <p:cNvSpPr/>
            <p:nvPr/>
          </p:nvSpPr>
          <p:spPr>
            <a:xfrm>
              <a:off x="2133600" y="1608132"/>
              <a:ext cx="914400" cy="551766"/>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grpSp>
      <p:sp>
        <p:nvSpPr>
          <p:cNvPr id="69" name="TextBox 68">
            <a:extLst>
              <a:ext uri="{FF2B5EF4-FFF2-40B4-BE49-F238E27FC236}">
                <a16:creationId xmlns:a16="http://schemas.microsoft.com/office/drawing/2014/main" id="{196EE8B3-3ACB-457B-9615-A4728E5C024C}"/>
              </a:ext>
            </a:extLst>
          </p:cNvPr>
          <p:cNvSpPr txBox="1"/>
          <p:nvPr/>
        </p:nvSpPr>
        <p:spPr>
          <a:xfrm>
            <a:off x="4547649" y="1383668"/>
            <a:ext cx="457200" cy="400110"/>
          </a:xfrm>
          <a:prstGeom prst="rect">
            <a:avLst/>
          </a:prstGeom>
          <a:noFill/>
        </p:spPr>
        <p:txBody>
          <a:bodyPr wrap="square" rtlCol="0">
            <a:spAutoFit/>
          </a:bodyPr>
          <a:lstStyle/>
          <a:p>
            <a:pPr algn="r"/>
            <a:r>
              <a:rPr lang="en-US" sz="2000" dirty="0"/>
              <a:t>35</a:t>
            </a:r>
          </a:p>
        </p:txBody>
      </p:sp>
      <p:sp>
        <p:nvSpPr>
          <p:cNvPr id="70" name="Rectangle 69">
            <a:extLst>
              <a:ext uri="{FF2B5EF4-FFF2-40B4-BE49-F238E27FC236}">
                <a16:creationId xmlns:a16="http://schemas.microsoft.com/office/drawing/2014/main" id="{AB4CDEA5-A455-4F23-9AEB-E1425481E188}"/>
              </a:ext>
            </a:extLst>
          </p:cNvPr>
          <p:cNvSpPr/>
          <p:nvPr/>
        </p:nvSpPr>
        <p:spPr>
          <a:xfrm>
            <a:off x="5157249" y="3118276"/>
            <a:ext cx="22860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Operand</a:t>
            </a:r>
          </a:p>
        </p:txBody>
      </p:sp>
      <p:sp>
        <p:nvSpPr>
          <p:cNvPr id="71" name="TextBox 70">
            <a:extLst>
              <a:ext uri="{FF2B5EF4-FFF2-40B4-BE49-F238E27FC236}">
                <a16:creationId xmlns:a16="http://schemas.microsoft.com/office/drawing/2014/main" id="{8FBCBC6F-7872-486F-A01D-87C5F0144A78}"/>
              </a:ext>
            </a:extLst>
          </p:cNvPr>
          <p:cNvSpPr txBox="1"/>
          <p:nvPr/>
        </p:nvSpPr>
        <p:spPr>
          <a:xfrm>
            <a:off x="4234575" y="3237737"/>
            <a:ext cx="766763" cy="400110"/>
          </a:xfrm>
          <a:prstGeom prst="rect">
            <a:avLst/>
          </a:prstGeom>
          <a:noFill/>
        </p:spPr>
        <p:txBody>
          <a:bodyPr wrap="square" rtlCol="0">
            <a:spAutoFit/>
          </a:bodyPr>
          <a:lstStyle/>
          <a:p>
            <a:pPr algn="r"/>
            <a:r>
              <a:rPr lang="en-US" sz="2000" dirty="0"/>
              <a:t>1350</a:t>
            </a:r>
          </a:p>
        </p:txBody>
      </p:sp>
      <p:sp>
        <p:nvSpPr>
          <p:cNvPr id="72" name="TextBox 71">
            <a:extLst>
              <a:ext uri="{FF2B5EF4-FFF2-40B4-BE49-F238E27FC236}">
                <a16:creationId xmlns:a16="http://schemas.microsoft.com/office/drawing/2014/main" id="{6A0342D7-8DCE-425D-AD44-2E51B779CCF1}"/>
              </a:ext>
            </a:extLst>
          </p:cNvPr>
          <p:cNvSpPr txBox="1"/>
          <p:nvPr/>
        </p:nvSpPr>
        <p:spPr>
          <a:xfrm>
            <a:off x="5157249" y="850639"/>
            <a:ext cx="2286000" cy="400110"/>
          </a:xfrm>
          <a:prstGeom prst="rect">
            <a:avLst/>
          </a:prstGeom>
          <a:noFill/>
        </p:spPr>
        <p:txBody>
          <a:bodyPr wrap="square" rtlCol="0">
            <a:spAutoFit/>
          </a:bodyPr>
          <a:lstStyle/>
          <a:p>
            <a:pPr algn="ctr"/>
            <a:r>
              <a:rPr lang="en-US" sz="2000" dirty="0"/>
              <a:t>Memory</a:t>
            </a:r>
          </a:p>
        </p:txBody>
      </p:sp>
      <p:sp>
        <p:nvSpPr>
          <p:cNvPr id="73" name="Rectangle 72">
            <a:extLst>
              <a:ext uri="{FF2B5EF4-FFF2-40B4-BE49-F238E27FC236}">
                <a16:creationId xmlns:a16="http://schemas.microsoft.com/office/drawing/2014/main" id="{784C9CD8-343B-4B15-A997-568AD1EAFE03}"/>
              </a:ext>
            </a:extLst>
          </p:cNvPr>
          <p:cNvSpPr/>
          <p:nvPr/>
        </p:nvSpPr>
        <p:spPr>
          <a:xfrm>
            <a:off x="5152486" y="5422640"/>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AC</a:t>
            </a:r>
          </a:p>
        </p:txBody>
      </p:sp>
      <p:sp>
        <p:nvSpPr>
          <p:cNvPr id="74" name="Oval 73">
            <a:extLst>
              <a:ext uri="{FF2B5EF4-FFF2-40B4-BE49-F238E27FC236}">
                <a16:creationId xmlns:a16="http://schemas.microsoft.com/office/drawing/2014/main" id="{B081A72E-D4F1-4CC1-9C70-CB13F19D5DE5}"/>
              </a:ext>
            </a:extLst>
          </p:cNvPr>
          <p:cNvSpPr/>
          <p:nvPr/>
        </p:nvSpPr>
        <p:spPr>
          <a:xfrm>
            <a:off x="6033549" y="435583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t>+</a:t>
            </a:r>
          </a:p>
        </p:txBody>
      </p:sp>
      <p:cxnSp>
        <p:nvCxnSpPr>
          <p:cNvPr id="75" name="Straight Arrow Connector 74">
            <a:extLst>
              <a:ext uri="{FF2B5EF4-FFF2-40B4-BE49-F238E27FC236}">
                <a16:creationId xmlns:a16="http://schemas.microsoft.com/office/drawing/2014/main" id="{46B9E5E6-A709-4DC8-A999-0B9C76504F12}"/>
              </a:ext>
            </a:extLst>
          </p:cNvPr>
          <p:cNvCxnSpPr>
            <a:stCxn id="70" idx="2"/>
            <a:endCxn id="74" idx="0"/>
          </p:cNvCxnSpPr>
          <p:nvPr/>
        </p:nvCxnSpPr>
        <p:spPr>
          <a:xfrm>
            <a:off x="6300249" y="3670041"/>
            <a:ext cx="0" cy="685798"/>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5DD63A5-68C8-4CB8-88B8-0616A7819066}"/>
              </a:ext>
            </a:extLst>
          </p:cNvPr>
          <p:cNvCxnSpPr>
            <a:stCxn id="74" idx="4"/>
            <a:endCxn id="73" idx="0"/>
          </p:cNvCxnSpPr>
          <p:nvPr/>
        </p:nvCxnSpPr>
        <p:spPr>
          <a:xfrm flipH="1">
            <a:off x="6295487" y="4889239"/>
            <a:ext cx="4763" cy="53340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6F308B41-3704-48B6-92B0-DFD96111BEDD}"/>
              </a:ext>
            </a:extLst>
          </p:cNvPr>
          <p:cNvSpPr/>
          <p:nvPr/>
        </p:nvSpPr>
        <p:spPr>
          <a:xfrm>
            <a:off x="5162646" y="2222240"/>
            <a:ext cx="22860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1350</a:t>
            </a:r>
          </a:p>
        </p:txBody>
      </p:sp>
      <p:sp>
        <p:nvSpPr>
          <p:cNvPr id="83" name="TextBox 82">
            <a:extLst>
              <a:ext uri="{FF2B5EF4-FFF2-40B4-BE49-F238E27FC236}">
                <a16:creationId xmlns:a16="http://schemas.microsoft.com/office/drawing/2014/main" id="{2D2DA8F5-0087-4F1B-B3CB-18E679652F37}"/>
              </a:ext>
            </a:extLst>
          </p:cNvPr>
          <p:cNvSpPr txBox="1"/>
          <p:nvPr/>
        </p:nvSpPr>
        <p:spPr>
          <a:xfrm>
            <a:off x="4234575" y="2293616"/>
            <a:ext cx="766763" cy="400110"/>
          </a:xfrm>
          <a:prstGeom prst="rect">
            <a:avLst/>
          </a:prstGeom>
          <a:noFill/>
        </p:spPr>
        <p:txBody>
          <a:bodyPr wrap="square" rtlCol="0">
            <a:spAutoFit/>
          </a:bodyPr>
          <a:lstStyle/>
          <a:p>
            <a:pPr algn="r"/>
            <a:r>
              <a:rPr lang="en-US" sz="2000" dirty="0"/>
              <a:t>300</a:t>
            </a:r>
          </a:p>
        </p:txBody>
      </p:sp>
      <p:grpSp>
        <p:nvGrpSpPr>
          <p:cNvPr id="84" name="Group 83">
            <a:extLst>
              <a:ext uri="{FF2B5EF4-FFF2-40B4-BE49-F238E27FC236}">
                <a16:creationId xmlns:a16="http://schemas.microsoft.com/office/drawing/2014/main" id="{FD61AE9C-D227-457D-AE85-D7ED1A688999}"/>
              </a:ext>
            </a:extLst>
          </p:cNvPr>
          <p:cNvGrpSpPr/>
          <p:nvPr/>
        </p:nvGrpSpPr>
        <p:grpSpPr>
          <a:xfrm rot="16200000">
            <a:off x="4859612" y="4767259"/>
            <a:ext cx="1576516" cy="1275641"/>
            <a:chOff x="1756686" y="4088134"/>
            <a:chExt cx="2543739" cy="1275641"/>
          </a:xfrm>
        </p:grpSpPr>
        <p:cxnSp>
          <p:nvCxnSpPr>
            <p:cNvPr id="85" name="Straight Connector 84">
              <a:extLst>
                <a:ext uri="{FF2B5EF4-FFF2-40B4-BE49-F238E27FC236}">
                  <a16:creationId xmlns:a16="http://schemas.microsoft.com/office/drawing/2014/main" id="{6A3F9762-355A-48A5-82EA-F1010BDF8045}"/>
                </a:ext>
              </a:extLst>
            </p:cNvPr>
            <p:cNvCxnSpPr>
              <a:cxnSpLocks/>
            </p:cNvCxnSpPr>
            <p:nvPr/>
          </p:nvCxnSpPr>
          <p:spPr>
            <a:xfrm rot="5400000">
              <a:off x="1948368" y="5178602"/>
              <a:ext cx="2" cy="36247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56027BF-B7CA-44DD-A5D8-6EBE0785094A}"/>
                </a:ext>
              </a:extLst>
            </p:cNvPr>
            <p:cNvCxnSpPr>
              <a:cxnSpLocks/>
            </p:cNvCxnSpPr>
            <p:nvPr/>
          </p:nvCxnSpPr>
          <p:spPr>
            <a:xfrm rot="5400000" flipH="1" flipV="1">
              <a:off x="3773510" y="4599492"/>
              <a:ext cx="1019173" cy="15366"/>
            </a:xfrm>
            <a:prstGeom prst="line">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B8D99DE-8EE6-4126-99DC-855ED109ED19}"/>
                </a:ext>
              </a:extLst>
            </p:cNvPr>
            <p:cNvCxnSpPr/>
            <p:nvPr/>
          </p:nvCxnSpPr>
          <p:spPr>
            <a:xfrm rot="5400000">
              <a:off x="3028555" y="2823337"/>
              <a:ext cx="1" cy="254373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DA12CE-137B-4FA5-9F59-68ECE2597836}"/>
                </a:ext>
              </a:extLst>
            </p:cNvPr>
            <p:cNvCxnSpPr/>
            <p:nvPr/>
          </p:nvCxnSpPr>
          <p:spPr>
            <a:xfrm rot="5400000" flipH="1">
              <a:off x="1135134" y="4725955"/>
              <a:ext cx="127564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842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animEffect transition="in" filter="fade">
                                      <p:cBhvr>
                                        <p:cTn id="59" dur="500"/>
                                        <p:tgtEl>
                                          <p:spTgt spid="3">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fade">
                                      <p:cBhvr>
                                        <p:cTn id="64" dur="500"/>
                                        <p:tgtEl>
                                          <p:spTgt spid="7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fade">
                                      <p:cBhvr>
                                        <p:cTn id="72" dur="500"/>
                                        <p:tgtEl>
                                          <p:spTgt spid="69"/>
                                        </p:tgtEl>
                                      </p:cBhvr>
                                    </p:animEffect>
                                  </p:childTnLst>
                                </p:cTn>
                              </p:par>
                              <p:par>
                                <p:cTn id="73" presetID="10"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83"/>
                                        </p:tgtEl>
                                        <p:attrNameLst>
                                          <p:attrName>style.visibility</p:attrName>
                                        </p:attrNameLst>
                                      </p:cBhvr>
                                      <p:to>
                                        <p:strVal val="visible"/>
                                      </p:to>
                                    </p:set>
                                    <p:animEffect transition="in" filter="fade">
                                      <p:cBhvr>
                                        <p:cTn id="80" dur="500"/>
                                        <p:tgtEl>
                                          <p:spTgt spid="8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fade">
                                      <p:cBhvr>
                                        <p:cTn id="85" dur="500"/>
                                        <p:tgtEl>
                                          <p:spTgt spid="8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fade">
                                      <p:cBhvr>
                                        <p:cTn id="90" dur="500"/>
                                        <p:tgtEl>
                                          <p:spTgt spid="7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fade">
                                      <p:cBhvr>
                                        <p:cTn id="95" dur="500"/>
                                        <p:tgtEl>
                                          <p:spTgt spid="7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75"/>
                                        </p:tgtEl>
                                        <p:attrNameLst>
                                          <p:attrName>style.visibility</p:attrName>
                                        </p:attrNameLst>
                                      </p:cBhvr>
                                      <p:to>
                                        <p:strVal val="visible"/>
                                      </p:to>
                                    </p:set>
                                    <p:animEffect transition="in" filter="fade">
                                      <p:cBhvr>
                                        <p:cTn id="100" dur="500"/>
                                        <p:tgtEl>
                                          <p:spTgt spid="7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fade">
                                      <p:cBhvr>
                                        <p:cTn id="103" dur="500"/>
                                        <p:tgtEl>
                                          <p:spTgt spid="7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fade">
                                      <p:cBhvr>
                                        <p:cTn id="108" dur="500"/>
                                        <p:tgtEl>
                                          <p:spTgt spid="7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500"/>
                                        <p:tgtEl>
                                          <p:spTgt spid="7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84"/>
                                        </p:tgtEl>
                                        <p:attrNameLst>
                                          <p:attrName>style.visibility</p:attrName>
                                        </p:attrNameLst>
                                      </p:cBhvr>
                                      <p:to>
                                        <p:strVal val="visible"/>
                                      </p:to>
                                    </p:set>
                                    <p:animEffect transition="in" filter="fade">
                                      <p:cBhvr>
                                        <p:cTn id="11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0" grpId="0"/>
      <p:bldP spid="51" grpId="0" animBg="1"/>
      <p:bldP spid="52" grpId="0"/>
      <p:bldP spid="53" grpId="0"/>
      <p:bldP spid="54" grpId="0" animBg="1"/>
      <p:bldP spid="55" grpId="0" animBg="1"/>
      <p:bldP spid="63" grpId="0" animBg="1"/>
      <p:bldP spid="69" grpId="0"/>
      <p:bldP spid="70" grpId="0" animBg="1"/>
      <p:bldP spid="71" grpId="0"/>
      <p:bldP spid="72" grpId="0"/>
      <p:bldP spid="73" grpId="0" animBg="1"/>
      <p:bldP spid="74" grpId="0" animBg="1"/>
      <p:bldP spid="82" grpId="0" animBg="1"/>
      <p:bldP spid="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F929-17DA-4A9C-A907-15A76F9715D9}"/>
              </a:ext>
            </a:extLst>
          </p:cNvPr>
          <p:cNvSpPr>
            <a:spLocks noGrp="1"/>
          </p:cNvSpPr>
          <p:nvPr>
            <p:ph type="title"/>
          </p:nvPr>
        </p:nvSpPr>
        <p:spPr/>
        <p:txBody>
          <a:bodyPr/>
          <a:lstStyle/>
          <a:p>
            <a:r>
              <a:rPr lang="en-US" dirty="0"/>
              <a:t>Direct &amp; Indirect Addressing of Memory</a:t>
            </a:r>
            <a:endParaRPr lang="en-IN" dirty="0"/>
          </a:p>
        </p:txBody>
      </p:sp>
      <p:sp>
        <p:nvSpPr>
          <p:cNvPr id="3" name="Content Placeholder 2">
            <a:extLst>
              <a:ext uri="{FF2B5EF4-FFF2-40B4-BE49-F238E27FC236}">
                <a16:creationId xmlns:a16="http://schemas.microsoft.com/office/drawing/2014/main" id="{A112B005-5008-4603-9CA5-CCC0DC8CD1A2}"/>
              </a:ext>
            </a:extLst>
          </p:cNvPr>
          <p:cNvSpPr>
            <a:spLocks noGrp="1"/>
          </p:cNvSpPr>
          <p:nvPr>
            <p:ph idx="1"/>
          </p:nvPr>
        </p:nvSpPr>
        <p:spPr>
          <a:xfrm>
            <a:off x="111302" y="2052314"/>
            <a:ext cx="5860043" cy="3887460"/>
          </a:xfrm>
        </p:spPr>
        <p:txBody>
          <a:bodyPr/>
          <a:lstStyle/>
          <a:p>
            <a:pPr lvl="0" algn="just"/>
            <a:r>
              <a:rPr lang="en-US" dirty="0"/>
              <a:t>A </a:t>
            </a:r>
            <a:r>
              <a:rPr lang="en-US" b="1" dirty="0">
                <a:solidFill>
                  <a:schemeClr val="tx2"/>
                </a:solidFill>
              </a:rPr>
              <a:t>direct address </a:t>
            </a:r>
            <a:r>
              <a:rPr lang="en-US" dirty="0"/>
              <a:t>instruction is placed at address 22 in memory. </a:t>
            </a:r>
          </a:p>
          <a:p>
            <a:pPr lvl="0" algn="just"/>
            <a:r>
              <a:rPr lang="en-US" dirty="0"/>
              <a:t>The I bit is 0, so the instruction is recognized as a direct address instruction. </a:t>
            </a:r>
          </a:p>
          <a:p>
            <a:pPr lvl="0" algn="just"/>
            <a:r>
              <a:rPr lang="en-US" dirty="0"/>
              <a:t>The opcode specifies an ADD instruction, and the address part is the binary equivalent of 457.</a:t>
            </a:r>
          </a:p>
          <a:p>
            <a:pPr lvl="0" algn="just"/>
            <a:r>
              <a:rPr lang="en-US" dirty="0"/>
              <a:t>The control finds the operand in memory at address 457 and adds it to the content of AC. </a:t>
            </a:r>
          </a:p>
          <a:p>
            <a:endParaRPr lang="en-IN" dirty="0"/>
          </a:p>
        </p:txBody>
      </p:sp>
      <p:sp>
        <p:nvSpPr>
          <p:cNvPr id="4" name="TextBox 3">
            <a:extLst>
              <a:ext uri="{FF2B5EF4-FFF2-40B4-BE49-F238E27FC236}">
                <a16:creationId xmlns:a16="http://schemas.microsoft.com/office/drawing/2014/main" id="{0F0ECAC6-B61A-4CA6-9ABA-733FE49A6CC6}"/>
              </a:ext>
            </a:extLst>
          </p:cNvPr>
          <p:cNvSpPr txBox="1"/>
          <p:nvPr/>
        </p:nvSpPr>
        <p:spPr>
          <a:xfrm>
            <a:off x="5138739" y="831280"/>
            <a:ext cx="271463" cy="400110"/>
          </a:xfrm>
          <a:prstGeom prst="rect">
            <a:avLst/>
          </a:prstGeom>
          <a:noFill/>
        </p:spPr>
        <p:txBody>
          <a:bodyPr wrap="square" rtlCol="0">
            <a:spAutoFit/>
          </a:bodyPr>
          <a:lstStyle/>
          <a:p>
            <a:pPr algn="ctr"/>
            <a:r>
              <a:rPr lang="en-US" sz="2000" dirty="0"/>
              <a:t>0</a:t>
            </a:r>
          </a:p>
        </p:txBody>
      </p:sp>
      <p:sp>
        <p:nvSpPr>
          <p:cNvPr id="5" name="TextBox 4">
            <a:extLst>
              <a:ext uri="{FF2B5EF4-FFF2-40B4-BE49-F238E27FC236}">
                <a16:creationId xmlns:a16="http://schemas.microsoft.com/office/drawing/2014/main" id="{C4F63ACF-5B3D-4EED-9FB4-2028E516F21E}"/>
              </a:ext>
            </a:extLst>
          </p:cNvPr>
          <p:cNvSpPr txBox="1"/>
          <p:nvPr/>
        </p:nvSpPr>
        <p:spPr>
          <a:xfrm>
            <a:off x="2243137" y="834391"/>
            <a:ext cx="457200" cy="400110"/>
          </a:xfrm>
          <a:prstGeom prst="rect">
            <a:avLst/>
          </a:prstGeom>
          <a:noFill/>
        </p:spPr>
        <p:txBody>
          <a:bodyPr wrap="square" rtlCol="0">
            <a:spAutoFit/>
          </a:bodyPr>
          <a:lstStyle/>
          <a:p>
            <a:pPr algn="ctr"/>
            <a:r>
              <a:rPr lang="en-US" sz="2000" dirty="0"/>
              <a:t>11</a:t>
            </a:r>
          </a:p>
        </p:txBody>
      </p:sp>
      <p:sp>
        <p:nvSpPr>
          <p:cNvPr id="6" name="TextBox 5">
            <a:extLst>
              <a:ext uri="{FF2B5EF4-FFF2-40B4-BE49-F238E27FC236}">
                <a16:creationId xmlns:a16="http://schemas.microsoft.com/office/drawing/2014/main" id="{A354AE1B-536F-4125-92A6-7ED6A8125B05}"/>
              </a:ext>
            </a:extLst>
          </p:cNvPr>
          <p:cNvSpPr txBox="1"/>
          <p:nvPr/>
        </p:nvSpPr>
        <p:spPr>
          <a:xfrm>
            <a:off x="1900241" y="831280"/>
            <a:ext cx="495299" cy="400110"/>
          </a:xfrm>
          <a:prstGeom prst="rect">
            <a:avLst/>
          </a:prstGeom>
          <a:noFill/>
        </p:spPr>
        <p:txBody>
          <a:bodyPr wrap="square" rtlCol="0">
            <a:spAutoFit/>
          </a:bodyPr>
          <a:lstStyle/>
          <a:p>
            <a:pPr algn="ctr"/>
            <a:r>
              <a:rPr lang="en-US" sz="2000" dirty="0"/>
              <a:t>12</a:t>
            </a:r>
          </a:p>
        </p:txBody>
      </p:sp>
      <p:sp>
        <p:nvSpPr>
          <p:cNvPr id="7" name="TextBox 6">
            <a:extLst>
              <a:ext uri="{FF2B5EF4-FFF2-40B4-BE49-F238E27FC236}">
                <a16:creationId xmlns:a16="http://schemas.microsoft.com/office/drawing/2014/main" id="{0B5827F7-E92C-4A77-A6E2-DCC0A8D99506}"/>
              </a:ext>
            </a:extLst>
          </p:cNvPr>
          <p:cNvSpPr txBox="1"/>
          <p:nvPr/>
        </p:nvSpPr>
        <p:spPr>
          <a:xfrm>
            <a:off x="823912" y="820103"/>
            <a:ext cx="457200" cy="400110"/>
          </a:xfrm>
          <a:prstGeom prst="rect">
            <a:avLst/>
          </a:prstGeom>
          <a:noFill/>
        </p:spPr>
        <p:txBody>
          <a:bodyPr wrap="square" rtlCol="0">
            <a:spAutoFit/>
          </a:bodyPr>
          <a:lstStyle/>
          <a:p>
            <a:pPr algn="ctr"/>
            <a:r>
              <a:rPr lang="en-US" sz="2000" dirty="0"/>
              <a:t>15</a:t>
            </a:r>
          </a:p>
        </p:txBody>
      </p:sp>
      <p:grpSp>
        <p:nvGrpSpPr>
          <p:cNvPr id="8" name="Group 7">
            <a:extLst>
              <a:ext uri="{FF2B5EF4-FFF2-40B4-BE49-F238E27FC236}">
                <a16:creationId xmlns:a16="http://schemas.microsoft.com/office/drawing/2014/main" id="{7D41FE77-A300-41AA-9A82-970CD967405C}"/>
              </a:ext>
            </a:extLst>
          </p:cNvPr>
          <p:cNvGrpSpPr/>
          <p:nvPr/>
        </p:nvGrpSpPr>
        <p:grpSpPr>
          <a:xfrm>
            <a:off x="838200" y="1209035"/>
            <a:ext cx="4572000" cy="551767"/>
            <a:chOff x="2133600" y="1608132"/>
            <a:chExt cx="4572000" cy="551766"/>
          </a:xfrm>
        </p:grpSpPr>
        <p:grpSp>
          <p:nvGrpSpPr>
            <p:cNvPr id="9" name="Group 8">
              <a:extLst>
                <a:ext uri="{FF2B5EF4-FFF2-40B4-BE49-F238E27FC236}">
                  <a16:creationId xmlns:a16="http://schemas.microsoft.com/office/drawing/2014/main" id="{D6D66E53-0F7B-442F-BD55-00C6D66A4BF1}"/>
                </a:ext>
              </a:extLst>
            </p:cNvPr>
            <p:cNvGrpSpPr/>
            <p:nvPr/>
          </p:nvGrpSpPr>
          <p:grpSpPr>
            <a:xfrm>
              <a:off x="2590800" y="1608132"/>
              <a:ext cx="4114800" cy="551766"/>
              <a:chOff x="652462" y="1850885"/>
              <a:chExt cx="4114800" cy="551766"/>
            </a:xfrm>
          </p:grpSpPr>
          <p:sp>
            <p:nvSpPr>
              <p:cNvPr id="11" name="Rectangle 10">
                <a:extLst>
                  <a:ext uri="{FF2B5EF4-FFF2-40B4-BE49-F238E27FC236}">
                    <a16:creationId xmlns:a16="http://schemas.microsoft.com/office/drawing/2014/main" id="{5D918EBF-096A-4DF6-A055-FECCE8364CF3}"/>
                  </a:ext>
                </a:extLst>
              </p:cNvPr>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12" name="Rectangle 11">
                <a:extLst>
                  <a:ext uri="{FF2B5EF4-FFF2-40B4-BE49-F238E27FC236}">
                    <a16:creationId xmlns:a16="http://schemas.microsoft.com/office/drawing/2014/main" id="{63A8FE61-87E9-4789-94D0-155363CDF40F}"/>
                  </a:ext>
                </a:extLst>
              </p:cNvPr>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457</a:t>
                </a:r>
              </a:p>
            </p:txBody>
          </p:sp>
        </p:grpSp>
        <p:sp>
          <p:nvSpPr>
            <p:cNvPr id="10" name="Rectangle 9">
              <a:extLst>
                <a:ext uri="{FF2B5EF4-FFF2-40B4-BE49-F238E27FC236}">
                  <a16:creationId xmlns:a16="http://schemas.microsoft.com/office/drawing/2014/main" id="{C95C7D9B-0173-4C2E-9B83-13C1F21E330A}"/>
                </a:ext>
              </a:extLst>
            </p:cNvPr>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grpSp>
      <p:sp>
        <p:nvSpPr>
          <p:cNvPr id="13" name="TextBox 12">
            <a:extLst>
              <a:ext uri="{FF2B5EF4-FFF2-40B4-BE49-F238E27FC236}">
                <a16:creationId xmlns:a16="http://schemas.microsoft.com/office/drawing/2014/main" id="{B6F4EAE3-AEDA-4759-8B3B-DFFB8ADB57BF}"/>
              </a:ext>
            </a:extLst>
          </p:cNvPr>
          <p:cNvSpPr txBox="1"/>
          <p:nvPr/>
        </p:nvSpPr>
        <p:spPr>
          <a:xfrm>
            <a:off x="1181102" y="820103"/>
            <a:ext cx="495299" cy="400110"/>
          </a:xfrm>
          <a:prstGeom prst="rect">
            <a:avLst/>
          </a:prstGeom>
          <a:noFill/>
        </p:spPr>
        <p:txBody>
          <a:bodyPr wrap="square" rtlCol="0">
            <a:spAutoFit/>
          </a:bodyPr>
          <a:lstStyle/>
          <a:p>
            <a:pPr algn="ctr"/>
            <a:r>
              <a:rPr lang="en-US" sz="2000" dirty="0"/>
              <a:t>14</a:t>
            </a:r>
          </a:p>
        </p:txBody>
      </p:sp>
      <p:sp>
        <p:nvSpPr>
          <p:cNvPr id="14" name="TextBox 13">
            <a:extLst>
              <a:ext uri="{FF2B5EF4-FFF2-40B4-BE49-F238E27FC236}">
                <a16:creationId xmlns:a16="http://schemas.microsoft.com/office/drawing/2014/main" id="{00424035-D9EF-47CE-9EE2-00BF5A93B87F}"/>
              </a:ext>
            </a:extLst>
          </p:cNvPr>
          <p:cNvSpPr txBox="1"/>
          <p:nvPr/>
        </p:nvSpPr>
        <p:spPr>
          <a:xfrm>
            <a:off x="342899" y="1284861"/>
            <a:ext cx="457200" cy="400110"/>
          </a:xfrm>
          <a:prstGeom prst="rect">
            <a:avLst/>
          </a:prstGeom>
          <a:noFill/>
        </p:spPr>
        <p:txBody>
          <a:bodyPr wrap="square" rtlCol="0">
            <a:spAutoFit/>
          </a:bodyPr>
          <a:lstStyle/>
          <a:p>
            <a:pPr algn="ctr"/>
            <a:r>
              <a:rPr lang="en-US" sz="2000" dirty="0"/>
              <a:t>22</a:t>
            </a:r>
          </a:p>
        </p:txBody>
      </p:sp>
      <p:sp>
        <p:nvSpPr>
          <p:cNvPr id="17" name="Content Placeholder 2">
            <a:extLst>
              <a:ext uri="{FF2B5EF4-FFF2-40B4-BE49-F238E27FC236}">
                <a16:creationId xmlns:a16="http://schemas.microsoft.com/office/drawing/2014/main" id="{9552A66C-66C1-4F45-A32C-4EEBF1BECA8E}"/>
              </a:ext>
            </a:extLst>
          </p:cNvPr>
          <p:cNvSpPr txBox="1">
            <a:spLocks/>
          </p:cNvSpPr>
          <p:nvPr/>
        </p:nvSpPr>
        <p:spPr>
          <a:xfrm>
            <a:off x="6136640" y="2052314"/>
            <a:ext cx="5863220" cy="424688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r>
              <a:rPr lang="en-US" dirty="0"/>
              <a:t>The instruction in address 35 has a mode bit I = 1, recognized as an </a:t>
            </a:r>
            <a:r>
              <a:rPr lang="en-US" b="1" dirty="0">
                <a:solidFill>
                  <a:schemeClr val="tx2"/>
                </a:solidFill>
              </a:rPr>
              <a:t>indirect address </a:t>
            </a:r>
            <a:r>
              <a:rPr lang="en-US" dirty="0"/>
              <a:t>instruction. </a:t>
            </a:r>
          </a:p>
          <a:p>
            <a:pPr lvl="0" algn="just"/>
            <a:r>
              <a:rPr lang="en-US" dirty="0"/>
              <a:t>The address part is the binary equivalent of 300. </a:t>
            </a:r>
          </a:p>
          <a:p>
            <a:pPr lvl="0" algn="just"/>
            <a:r>
              <a:rPr lang="en-US" dirty="0"/>
              <a:t>The control goes to address 300 to find the address of the operand. </a:t>
            </a:r>
          </a:p>
          <a:p>
            <a:pPr lvl="0" algn="just"/>
            <a:r>
              <a:rPr lang="en-US" dirty="0"/>
              <a:t>The address of the operand in this case is 1350. </a:t>
            </a:r>
          </a:p>
          <a:p>
            <a:pPr lvl="0" algn="just"/>
            <a:r>
              <a:rPr lang="en-US" dirty="0"/>
              <a:t>The operand found in address 1350 is then added to the content of AC.</a:t>
            </a:r>
          </a:p>
          <a:p>
            <a:pPr marL="0" indent="0">
              <a:buNone/>
            </a:pPr>
            <a:endParaRPr lang="en-IN" dirty="0"/>
          </a:p>
        </p:txBody>
      </p:sp>
      <p:sp>
        <p:nvSpPr>
          <p:cNvPr id="18" name="TextBox 17">
            <a:extLst>
              <a:ext uri="{FF2B5EF4-FFF2-40B4-BE49-F238E27FC236}">
                <a16:creationId xmlns:a16="http://schemas.microsoft.com/office/drawing/2014/main" id="{8EAF8B6C-A86B-430E-BF12-2863DC64FB9E}"/>
              </a:ext>
            </a:extLst>
          </p:cNvPr>
          <p:cNvSpPr txBox="1"/>
          <p:nvPr/>
        </p:nvSpPr>
        <p:spPr>
          <a:xfrm>
            <a:off x="11353800" y="831280"/>
            <a:ext cx="271463" cy="400110"/>
          </a:xfrm>
          <a:prstGeom prst="rect">
            <a:avLst/>
          </a:prstGeom>
          <a:noFill/>
        </p:spPr>
        <p:txBody>
          <a:bodyPr wrap="square" rtlCol="0">
            <a:spAutoFit/>
          </a:bodyPr>
          <a:lstStyle/>
          <a:p>
            <a:pPr algn="ctr"/>
            <a:r>
              <a:rPr lang="en-US" sz="2000" dirty="0"/>
              <a:t>0</a:t>
            </a:r>
          </a:p>
        </p:txBody>
      </p:sp>
      <p:sp>
        <p:nvSpPr>
          <p:cNvPr id="19" name="TextBox 18">
            <a:extLst>
              <a:ext uri="{FF2B5EF4-FFF2-40B4-BE49-F238E27FC236}">
                <a16:creationId xmlns:a16="http://schemas.microsoft.com/office/drawing/2014/main" id="{8B864AA7-CB8B-4C12-A2F3-2057510C41A5}"/>
              </a:ext>
            </a:extLst>
          </p:cNvPr>
          <p:cNvSpPr txBox="1"/>
          <p:nvPr/>
        </p:nvSpPr>
        <p:spPr>
          <a:xfrm>
            <a:off x="8458198" y="834391"/>
            <a:ext cx="457200" cy="400110"/>
          </a:xfrm>
          <a:prstGeom prst="rect">
            <a:avLst/>
          </a:prstGeom>
          <a:noFill/>
        </p:spPr>
        <p:txBody>
          <a:bodyPr wrap="square" rtlCol="0">
            <a:spAutoFit/>
          </a:bodyPr>
          <a:lstStyle/>
          <a:p>
            <a:pPr algn="ctr"/>
            <a:r>
              <a:rPr lang="en-US" sz="2000" dirty="0"/>
              <a:t>11</a:t>
            </a:r>
          </a:p>
        </p:txBody>
      </p:sp>
      <p:sp>
        <p:nvSpPr>
          <p:cNvPr id="20" name="TextBox 19">
            <a:extLst>
              <a:ext uri="{FF2B5EF4-FFF2-40B4-BE49-F238E27FC236}">
                <a16:creationId xmlns:a16="http://schemas.microsoft.com/office/drawing/2014/main" id="{3EFD8CD8-53D0-4BF7-A591-52AC6511CA24}"/>
              </a:ext>
            </a:extLst>
          </p:cNvPr>
          <p:cNvSpPr txBox="1"/>
          <p:nvPr/>
        </p:nvSpPr>
        <p:spPr>
          <a:xfrm>
            <a:off x="8115302" y="831280"/>
            <a:ext cx="495299" cy="400110"/>
          </a:xfrm>
          <a:prstGeom prst="rect">
            <a:avLst/>
          </a:prstGeom>
          <a:noFill/>
        </p:spPr>
        <p:txBody>
          <a:bodyPr wrap="square" rtlCol="0">
            <a:spAutoFit/>
          </a:bodyPr>
          <a:lstStyle/>
          <a:p>
            <a:pPr algn="ctr"/>
            <a:r>
              <a:rPr lang="en-US" sz="2000" dirty="0"/>
              <a:t>12</a:t>
            </a:r>
          </a:p>
        </p:txBody>
      </p:sp>
      <p:sp>
        <p:nvSpPr>
          <p:cNvPr id="21" name="TextBox 20">
            <a:extLst>
              <a:ext uri="{FF2B5EF4-FFF2-40B4-BE49-F238E27FC236}">
                <a16:creationId xmlns:a16="http://schemas.microsoft.com/office/drawing/2014/main" id="{C0C57E30-9405-4457-AC4C-CE278095B906}"/>
              </a:ext>
            </a:extLst>
          </p:cNvPr>
          <p:cNvSpPr txBox="1"/>
          <p:nvPr/>
        </p:nvSpPr>
        <p:spPr>
          <a:xfrm>
            <a:off x="7038973" y="820103"/>
            <a:ext cx="457200" cy="400110"/>
          </a:xfrm>
          <a:prstGeom prst="rect">
            <a:avLst/>
          </a:prstGeom>
          <a:noFill/>
        </p:spPr>
        <p:txBody>
          <a:bodyPr wrap="square" rtlCol="0">
            <a:spAutoFit/>
          </a:bodyPr>
          <a:lstStyle/>
          <a:p>
            <a:pPr algn="ctr"/>
            <a:r>
              <a:rPr lang="en-US" sz="2000" dirty="0"/>
              <a:t>15</a:t>
            </a:r>
          </a:p>
        </p:txBody>
      </p:sp>
      <p:grpSp>
        <p:nvGrpSpPr>
          <p:cNvPr id="22" name="Group 21">
            <a:extLst>
              <a:ext uri="{FF2B5EF4-FFF2-40B4-BE49-F238E27FC236}">
                <a16:creationId xmlns:a16="http://schemas.microsoft.com/office/drawing/2014/main" id="{75C5C2C3-BF2F-41B8-A57B-BB0FD106CEC8}"/>
              </a:ext>
            </a:extLst>
          </p:cNvPr>
          <p:cNvGrpSpPr/>
          <p:nvPr/>
        </p:nvGrpSpPr>
        <p:grpSpPr>
          <a:xfrm>
            <a:off x="7053261" y="1209035"/>
            <a:ext cx="4572000" cy="551767"/>
            <a:chOff x="2133600" y="1608132"/>
            <a:chExt cx="4572000" cy="551766"/>
          </a:xfrm>
        </p:grpSpPr>
        <p:grpSp>
          <p:nvGrpSpPr>
            <p:cNvPr id="23" name="Group 22">
              <a:extLst>
                <a:ext uri="{FF2B5EF4-FFF2-40B4-BE49-F238E27FC236}">
                  <a16:creationId xmlns:a16="http://schemas.microsoft.com/office/drawing/2014/main" id="{11D9BBA2-188C-4B7D-892B-BB6CB104A8DE}"/>
                </a:ext>
              </a:extLst>
            </p:cNvPr>
            <p:cNvGrpSpPr/>
            <p:nvPr/>
          </p:nvGrpSpPr>
          <p:grpSpPr>
            <a:xfrm>
              <a:off x="2590800" y="1608132"/>
              <a:ext cx="4114800" cy="551766"/>
              <a:chOff x="652462" y="1850885"/>
              <a:chExt cx="4114800" cy="551766"/>
            </a:xfrm>
          </p:grpSpPr>
          <p:sp>
            <p:nvSpPr>
              <p:cNvPr id="25" name="Rectangle 24">
                <a:extLst>
                  <a:ext uri="{FF2B5EF4-FFF2-40B4-BE49-F238E27FC236}">
                    <a16:creationId xmlns:a16="http://schemas.microsoft.com/office/drawing/2014/main" id="{C7401269-AEFC-47BE-9190-E4F4081DA380}"/>
                  </a:ext>
                </a:extLst>
              </p:cNvPr>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26" name="Rectangle 25">
                <a:extLst>
                  <a:ext uri="{FF2B5EF4-FFF2-40B4-BE49-F238E27FC236}">
                    <a16:creationId xmlns:a16="http://schemas.microsoft.com/office/drawing/2014/main" id="{2A957854-9B32-4D16-AC52-68D67F922ACB}"/>
                  </a:ext>
                </a:extLst>
              </p:cNvPr>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300</a:t>
                </a:r>
              </a:p>
            </p:txBody>
          </p:sp>
        </p:grpSp>
        <p:sp>
          <p:nvSpPr>
            <p:cNvPr id="24" name="Rectangle 23">
              <a:extLst>
                <a:ext uri="{FF2B5EF4-FFF2-40B4-BE49-F238E27FC236}">
                  <a16:creationId xmlns:a16="http://schemas.microsoft.com/office/drawing/2014/main" id="{C0DF3042-2DD8-45C4-A085-013D8062B719}"/>
                </a:ext>
              </a:extLst>
            </p:cNvPr>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grpSp>
      <p:sp>
        <p:nvSpPr>
          <p:cNvPr id="27" name="TextBox 26">
            <a:extLst>
              <a:ext uri="{FF2B5EF4-FFF2-40B4-BE49-F238E27FC236}">
                <a16:creationId xmlns:a16="http://schemas.microsoft.com/office/drawing/2014/main" id="{9131F24B-FF24-4F5F-BFCB-F04BBCFDC5F3}"/>
              </a:ext>
            </a:extLst>
          </p:cNvPr>
          <p:cNvSpPr txBox="1"/>
          <p:nvPr/>
        </p:nvSpPr>
        <p:spPr>
          <a:xfrm>
            <a:off x="7396163" y="820103"/>
            <a:ext cx="495299" cy="400110"/>
          </a:xfrm>
          <a:prstGeom prst="rect">
            <a:avLst/>
          </a:prstGeom>
          <a:noFill/>
        </p:spPr>
        <p:txBody>
          <a:bodyPr wrap="square" rtlCol="0">
            <a:spAutoFit/>
          </a:bodyPr>
          <a:lstStyle/>
          <a:p>
            <a:pPr algn="ctr"/>
            <a:r>
              <a:rPr lang="en-US" sz="2000" dirty="0"/>
              <a:t>14</a:t>
            </a:r>
          </a:p>
        </p:txBody>
      </p:sp>
      <p:sp>
        <p:nvSpPr>
          <p:cNvPr id="28" name="TextBox 27">
            <a:extLst>
              <a:ext uri="{FF2B5EF4-FFF2-40B4-BE49-F238E27FC236}">
                <a16:creationId xmlns:a16="http://schemas.microsoft.com/office/drawing/2014/main" id="{2DD7297D-8DA6-4584-979C-1EAE300F6335}"/>
              </a:ext>
            </a:extLst>
          </p:cNvPr>
          <p:cNvSpPr txBox="1"/>
          <p:nvPr/>
        </p:nvSpPr>
        <p:spPr>
          <a:xfrm>
            <a:off x="6557960" y="1284861"/>
            <a:ext cx="457200" cy="400110"/>
          </a:xfrm>
          <a:prstGeom prst="rect">
            <a:avLst/>
          </a:prstGeom>
          <a:noFill/>
        </p:spPr>
        <p:txBody>
          <a:bodyPr wrap="square" rtlCol="0">
            <a:spAutoFit/>
          </a:bodyPr>
          <a:lstStyle/>
          <a:p>
            <a:pPr algn="ctr"/>
            <a:r>
              <a:rPr lang="en-US" sz="2000" dirty="0"/>
              <a:t>35</a:t>
            </a:r>
          </a:p>
        </p:txBody>
      </p:sp>
    </p:spTree>
    <p:extLst>
      <p:ext uri="{BB962C8B-B14F-4D97-AF65-F5344CB8AC3E}">
        <p14:creationId xmlns:p14="http://schemas.microsoft.com/office/powerpoint/2010/main" val="362175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fade">
                                      <p:cBhvr>
                                        <p:cTn id="59" dur="500"/>
                                        <p:tgtEl>
                                          <p:spTgt spid="1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xEl>
                                              <p:pRg st="1" end="1"/>
                                            </p:txEl>
                                          </p:spTgt>
                                        </p:tgtEl>
                                        <p:attrNameLst>
                                          <p:attrName>style.visibility</p:attrName>
                                        </p:attrNameLst>
                                      </p:cBhvr>
                                      <p:to>
                                        <p:strVal val="visible"/>
                                      </p:to>
                                    </p:set>
                                    <p:animEffect transition="in" filter="fade">
                                      <p:cBhvr>
                                        <p:cTn id="64" dur="500"/>
                                        <p:tgtEl>
                                          <p:spTgt spid="17">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
                                            <p:txEl>
                                              <p:pRg st="2" end="2"/>
                                            </p:txEl>
                                          </p:spTgt>
                                        </p:tgtEl>
                                        <p:attrNameLst>
                                          <p:attrName>style.visibility</p:attrName>
                                        </p:attrNameLst>
                                      </p:cBhvr>
                                      <p:to>
                                        <p:strVal val="visible"/>
                                      </p:to>
                                    </p:set>
                                    <p:animEffect transition="in" filter="fade">
                                      <p:cBhvr>
                                        <p:cTn id="69" dur="500"/>
                                        <p:tgtEl>
                                          <p:spTgt spid="17">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7">
                                            <p:txEl>
                                              <p:pRg st="3" end="3"/>
                                            </p:txEl>
                                          </p:spTgt>
                                        </p:tgtEl>
                                        <p:attrNameLst>
                                          <p:attrName>style.visibility</p:attrName>
                                        </p:attrNameLst>
                                      </p:cBhvr>
                                      <p:to>
                                        <p:strVal val="visible"/>
                                      </p:to>
                                    </p:set>
                                    <p:animEffect transition="in" filter="fade">
                                      <p:cBhvr>
                                        <p:cTn id="74" dur="500"/>
                                        <p:tgtEl>
                                          <p:spTgt spid="17">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7">
                                            <p:txEl>
                                              <p:pRg st="4" end="4"/>
                                            </p:txEl>
                                          </p:spTgt>
                                        </p:tgtEl>
                                        <p:attrNameLst>
                                          <p:attrName>style.visibility</p:attrName>
                                        </p:attrNameLst>
                                      </p:cBhvr>
                                      <p:to>
                                        <p:strVal val="visible"/>
                                      </p:to>
                                    </p:set>
                                    <p:animEffect transition="in" filter="fade">
                                      <p:cBhvr>
                                        <p:cTn id="7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13" grpId="0"/>
      <p:bldP spid="14" grpId="0"/>
      <p:bldP spid="17" grpId="0" build="p"/>
      <p:bldP spid="18" grpId="0"/>
      <p:bldP spid="19" grpId="0"/>
      <p:bldP spid="20" grpId="0"/>
      <p:bldP spid="21" grpId="0"/>
      <p:bldP spid="27" grpId="0"/>
      <p:bldP spid="28"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2917</TotalTime>
  <Words>4206</Words>
  <Application>Microsoft Office PowerPoint</Application>
  <PresentationFormat>Widescreen</PresentationFormat>
  <Paragraphs>976</Paragraphs>
  <Slides>52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Times New Roman</vt:lpstr>
      <vt:lpstr>Segoe UI Black</vt:lpstr>
      <vt:lpstr>Wingdings</vt:lpstr>
      <vt:lpstr>Calibri</vt:lpstr>
      <vt:lpstr>Symbol</vt:lpstr>
      <vt:lpstr>Cambria Math</vt:lpstr>
      <vt:lpstr>Arial</vt:lpstr>
      <vt:lpstr>Wingdings 3</vt:lpstr>
      <vt:lpstr>Roboto Condensed</vt:lpstr>
      <vt:lpstr>Wingdings 2</vt:lpstr>
      <vt:lpstr>Roboto Condensed Light</vt:lpstr>
      <vt:lpstr>Office Theme</vt:lpstr>
      <vt:lpstr>Unit-2  Basic Computer Organization and Design</vt:lpstr>
      <vt:lpstr>PowerPoint Presentation</vt:lpstr>
      <vt:lpstr>Instruction Codes</vt:lpstr>
      <vt:lpstr>Instruction Codes</vt:lpstr>
      <vt:lpstr>Stored Program Organization</vt:lpstr>
      <vt:lpstr>Stored Program Organization</vt:lpstr>
      <vt:lpstr>Instruction format of basic computer</vt:lpstr>
      <vt:lpstr>Direct &amp; Indirect Addressing of Memory</vt:lpstr>
      <vt:lpstr>Direct &amp; Indirect Addressing of Memory</vt:lpstr>
      <vt:lpstr>Computer Registers</vt:lpstr>
      <vt:lpstr>Computer Registers</vt:lpstr>
      <vt:lpstr>PowerPoint Presentation</vt:lpstr>
      <vt:lpstr>Computer Instructions</vt:lpstr>
      <vt:lpstr>Types of Computer Instructions</vt:lpstr>
      <vt:lpstr>Types of Computer Instructions</vt:lpstr>
      <vt:lpstr>Types of Computer Instructions</vt:lpstr>
      <vt:lpstr>Types of Computer Instructions</vt:lpstr>
      <vt:lpstr>Instruction Set Completeness</vt:lpstr>
      <vt:lpstr>Timing and Control</vt:lpstr>
      <vt:lpstr>Control Unit of Basic Computer</vt:lpstr>
      <vt:lpstr>Control Unit</vt:lpstr>
      <vt:lpstr>Control Unit</vt:lpstr>
      <vt:lpstr>Timing Cycle for D3T4: SC ← 0</vt:lpstr>
      <vt:lpstr>Control Unit</vt:lpstr>
      <vt:lpstr>Control Organization</vt:lpstr>
      <vt:lpstr>Instruction Cycle</vt:lpstr>
      <vt:lpstr>Instruction Cycle</vt:lpstr>
      <vt:lpstr>PowerPoint Presentation</vt:lpstr>
      <vt:lpstr>Memory-Reference Instructions</vt:lpstr>
      <vt:lpstr>Memory Reference Instructions</vt:lpstr>
      <vt:lpstr>Memory Reference Instructions</vt:lpstr>
      <vt:lpstr>Memory Reference Instructions</vt:lpstr>
      <vt:lpstr>Memory Reference Instructions (BSA)</vt:lpstr>
      <vt:lpstr>Memory Reference Instructions</vt:lpstr>
      <vt:lpstr>Register Reference Instruction</vt:lpstr>
      <vt:lpstr>Input-output and Interrupt</vt:lpstr>
      <vt:lpstr>Input-Output of basic computer</vt:lpstr>
      <vt:lpstr>Input-Output of basic computer</vt:lpstr>
      <vt:lpstr>Process of input &amp; output information transfer</vt:lpstr>
      <vt:lpstr>Input-Output Instruction</vt:lpstr>
      <vt:lpstr>Interrupt Cycle</vt:lpstr>
      <vt:lpstr>Interrupt Cycle</vt:lpstr>
      <vt:lpstr>Register transfer statements for Interrupt cycle</vt:lpstr>
      <vt:lpstr>Register transfer statements for Interrupt cycle</vt:lpstr>
      <vt:lpstr>Demonstration of Interrupt Cycle</vt:lpstr>
      <vt:lpstr>Complete Computer Description</vt:lpstr>
      <vt:lpstr>PowerPoint Presentation</vt:lpstr>
      <vt:lpstr>Design of Accumulator Unit</vt:lpstr>
      <vt:lpstr>Design of Accumulator Logic</vt:lpstr>
      <vt:lpstr>Design of Accumulator Logic</vt:lpstr>
      <vt:lpstr>Design of Accumulator Logic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357</cp:revision>
  <dcterms:created xsi:type="dcterms:W3CDTF">2020-05-01T05:09:15Z</dcterms:created>
  <dcterms:modified xsi:type="dcterms:W3CDTF">2024-12-18T09:46:02Z</dcterms:modified>
</cp:coreProperties>
</file>